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8" r:id="rId2"/>
    <p:sldId id="293" r:id="rId3"/>
    <p:sldId id="370" r:id="rId4"/>
    <p:sldId id="297" r:id="rId5"/>
    <p:sldId id="298" r:id="rId6"/>
    <p:sldId id="299" r:id="rId7"/>
    <p:sldId id="272" r:id="rId8"/>
    <p:sldId id="294" r:id="rId9"/>
    <p:sldId id="295" r:id="rId10"/>
    <p:sldId id="285" r:id="rId11"/>
    <p:sldId id="369" r:id="rId12"/>
    <p:sldId id="373" r:id="rId13"/>
    <p:sldId id="376" r:id="rId14"/>
    <p:sldId id="377" r:id="rId15"/>
    <p:sldId id="378" r:id="rId16"/>
    <p:sldId id="380" r:id="rId17"/>
    <p:sldId id="389" r:id="rId18"/>
    <p:sldId id="381" r:id="rId19"/>
    <p:sldId id="382" r:id="rId20"/>
    <p:sldId id="383" r:id="rId21"/>
    <p:sldId id="386" r:id="rId22"/>
    <p:sldId id="391" r:id="rId23"/>
    <p:sldId id="384" r:id="rId24"/>
    <p:sldId id="385" r:id="rId25"/>
    <p:sldId id="379" r:id="rId26"/>
    <p:sldId id="371" r:id="rId27"/>
    <p:sldId id="374" r:id="rId28"/>
    <p:sldId id="392" r:id="rId29"/>
    <p:sldId id="393" r:id="rId30"/>
    <p:sldId id="408" r:id="rId31"/>
    <p:sldId id="407" r:id="rId32"/>
    <p:sldId id="406" r:id="rId33"/>
    <p:sldId id="396" r:id="rId34"/>
    <p:sldId id="397" r:id="rId35"/>
    <p:sldId id="398" r:id="rId36"/>
    <p:sldId id="411" r:id="rId37"/>
    <p:sldId id="409" r:id="rId38"/>
    <p:sldId id="400" r:id="rId39"/>
    <p:sldId id="372" r:id="rId40"/>
    <p:sldId id="375" r:id="rId41"/>
    <p:sldId id="410" r:id="rId42"/>
    <p:sldId id="401" r:id="rId43"/>
    <p:sldId id="402" r:id="rId44"/>
    <p:sldId id="404"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logue" id="{2D5252C2-2F95-4906-8A22-1C3FEA2A23A9}">
          <p14:sldIdLst>
            <p14:sldId id="258"/>
            <p14:sldId id="293"/>
            <p14:sldId id="370"/>
            <p14:sldId id="297"/>
            <p14:sldId id="298"/>
            <p14:sldId id="299"/>
          </p14:sldIdLst>
        </p14:section>
        <p14:section name="Extra Prologue" id="{5220254D-164B-4DEB-A02B-84FE1514953C}">
          <p14:sldIdLst>
            <p14:sldId id="272"/>
            <p14:sldId id="294"/>
            <p14:sldId id="295"/>
            <p14:sldId id="285"/>
          </p14:sldIdLst>
        </p14:section>
        <p14:section name="Lattices" id="{4BA7453C-122D-4F70-BF91-6342E6FEEECC}">
          <p14:sldIdLst>
            <p14:sldId id="369"/>
            <p14:sldId id="373"/>
            <p14:sldId id="376"/>
            <p14:sldId id="377"/>
            <p14:sldId id="378"/>
            <p14:sldId id="380"/>
            <p14:sldId id="389"/>
            <p14:sldId id="381"/>
            <p14:sldId id="382"/>
            <p14:sldId id="383"/>
            <p14:sldId id="386"/>
            <p14:sldId id="391"/>
            <p14:sldId id="384"/>
            <p14:sldId id="385"/>
            <p14:sldId id="379"/>
          </p14:sldIdLst>
        </p14:section>
        <p14:section name="LWE" id="{166D8D40-C1CE-4B18-B2A9-6589C787BE08}">
          <p14:sldIdLst>
            <p14:sldId id="371"/>
            <p14:sldId id="374"/>
            <p14:sldId id="392"/>
            <p14:sldId id="393"/>
            <p14:sldId id="408"/>
            <p14:sldId id="407"/>
            <p14:sldId id="406"/>
            <p14:sldId id="396"/>
            <p14:sldId id="397"/>
            <p14:sldId id="398"/>
            <p14:sldId id="411"/>
            <p14:sldId id="409"/>
            <p14:sldId id="400"/>
          </p14:sldIdLst>
        </p14:section>
        <p14:section name="Kyber" id="{12D48236-2C45-4770-9B68-9F218D8ACCB8}">
          <p14:sldIdLst>
            <p14:sldId id="372"/>
            <p14:sldId id="375"/>
            <p14:sldId id="410"/>
            <p14:sldId id="401"/>
            <p14:sldId id="402"/>
            <p14:sldId id="40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s Pap" initials="FP" lastIdx="2" clrIdx="0">
    <p:extLst>
      <p:ext uri="{19B8F6BF-5375-455C-9EA6-DF929625EA0E}">
        <p15:presenceInfo xmlns:p15="http://schemas.microsoft.com/office/powerpoint/2012/main" userId="66dad7b8790845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7F7F"/>
    <a:srgbClr val="FF0000"/>
    <a:srgbClr val="0000FF"/>
    <a:srgbClr val="FF0066"/>
    <a:srgbClr val="000000"/>
    <a:srgbClr val="203864"/>
    <a:srgbClr val="767171"/>
    <a:srgbClr val="1F4E7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87662" autoAdjust="0"/>
  </p:normalViewPr>
  <p:slideViewPr>
    <p:cSldViewPr snapToGrid="0">
      <p:cViewPr>
        <p:scale>
          <a:sx n="66" d="100"/>
          <a:sy n="66" d="100"/>
        </p:scale>
        <p:origin x="2634" y="11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48574612308693E-2"/>
          <c:y val="5.7467578553929588E-2"/>
          <c:w val="0.87677463322281568"/>
          <c:h val="0.68487156084082101"/>
        </c:manualLayout>
      </c:layout>
      <c:barChart>
        <c:barDir val="col"/>
        <c:grouping val="clustered"/>
        <c:varyColors val="0"/>
        <c:ser>
          <c:idx val="0"/>
          <c:order val="0"/>
          <c:tx>
            <c:strRef>
              <c:f>Φύλλο1!$B$1</c:f>
              <c:strCache>
                <c:ptCount val="1"/>
                <c:pt idx="0">
                  <c:v>Encryption/KEM</c:v>
                </c:pt>
              </c:strCache>
            </c:strRef>
          </c:tx>
          <c:spPr>
            <a:solidFill>
              <a:schemeClr val="accent6"/>
            </a:solidFill>
            <a:ln>
              <a:noFill/>
            </a:ln>
            <a:effectLst>
              <a:outerShdw blurRad="57150" dist="19050" dir="5400000" algn="ctr" rotWithShape="0">
                <a:srgbClr val="000000">
                  <a:alpha val="63000"/>
                </a:srgbClr>
              </a:outerShdw>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rgbClr val="191919"/>
                      </a:solidFill>
                      <a:latin typeface="+mn-lt"/>
                      <a:ea typeface="+mn-ea"/>
                      <a:cs typeface="+mn-cs"/>
                    </a:defRPr>
                  </a:pPr>
                  <a:endParaRPr lang="el-GR"/>
                </a:p>
              </c:txPr>
              <c:dLblPos val="outEnd"/>
              <c:showLegendKey val="0"/>
              <c:showVal val="1"/>
              <c:showCatName val="0"/>
              <c:showSerName val="0"/>
              <c:showPercent val="0"/>
              <c:showBubbleSize val="0"/>
              <c:extLst>
                <c:ext xmlns:c15="http://schemas.microsoft.com/office/drawing/2012/chart" uri="{CE6537A1-D6FC-4f65-9D91-7224C49458BB}">
                  <c15:layout>
                    <c:manualLayout>
                      <c:w val="7.3001346637015255E-2"/>
                      <c:h val="0.10107039395332114"/>
                    </c:manualLayout>
                  </c15:layout>
                </c:ext>
                <c:ext xmlns:c16="http://schemas.microsoft.com/office/drawing/2014/chart" uri="{C3380CC4-5D6E-409C-BE32-E72D297353CC}">
                  <c16:uniqueId val="{00000000-C522-4F30-839F-A14C62D05826}"/>
                </c:ext>
              </c:extLst>
            </c:dLbl>
            <c:dLbl>
              <c:idx val="3"/>
              <c:dLblPos val="outEnd"/>
              <c:showLegendKey val="0"/>
              <c:showVal val="1"/>
              <c:showCatName val="0"/>
              <c:showSerName val="0"/>
              <c:showPercent val="0"/>
              <c:showBubbleSize val="0"/>
              <c:extLst>
                <c:ext xmlns:c15="http://schemas.microsoft.com/office/drawing/2012/chart" uri="{CE6537A1-D6FC-4f65-9D91-7224C49458BB}">
                  <c15:layout>
                    <c:manualLayout>
                      <c:w val="5.3661444698565992E-2"/>
                      <c:h val="8.640482662681942E-2"/>
                    </c:manualLayout>
                  </c15:layout>
                </c:ext>
                <c:ext xmlns:c16="http://schemas.microsoft.com/office/drawing/2014/chart" uri="{C3380CC4-5D6E-409C-BE32-E72D297353CC}">
                  <c16:uniqueId val="{00000001-C522-4F30-839F-A14C62D0582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91919"/>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Φύλλο1!$A$2:$A$6</c:f>
              <c:strCache>
                <c:ptCount val="5"/>
                <c:pt idx="0">
                  <c:v>Hash</c:v>
                </c:pt>
                <c:pt idx="1">
                  <c:v>Code</c:v>
                </c:pt>
                <c:pt idx="2">
                  <c:v>Lattice</c:v>
                </c:pt>
                <c:pt idx="3">
                  <c:v>Multi</c:v>
                </c:pt>
                <c:pt idx="4">
                  <c:v>Άλλα</c:v>
                </c:pt>
              </c:strCache>
            </c:strRef>
          </c:cat>
          <c:val>
            <c:numRef>
              <c:f>Φύλλο1!$B$2:$B$6</c:f>
              <c:numCache>
                <c:formatCode>General</c:formatCode>
                <c:ptCount val="5"/>
                <c:pt idx="1">
                  <c:v>17</c:v>
                </c:pt>
                <c:pt idx="2">
                  <c:v>21</c:v>
                </c:pt>
                <c:pt idx="3">
                  <c:v>2</c:v>
                </c:pt>
                <c:pt idx="4">
                  <c:v>5</c:v>
                </c:pt>
              </c:numCache>
            </c:numRef>
          </c:val>
          <c:extLst>
            <c:ext xmlns:c16="http://schemas.microsoft.com/office/drawing/2014/chart" uri="{C3380CC4-5D6E-409C-BE32-E72D297353CC}">
              <c16:uniqueId val="{00000002-C522-4F30-839F-A14C62D05826}"/>
            </c:ext>
          </c:extLst>
        </c:ser>
        <c:ser>
          <c:idx val="1"/>
          <c:order val="1"/>
          <c:tx>
            <c:strRef>
              <c:f>Φύλλο1!$C$1</c:f>
              <c:strCache>
                <c:ptCount val="1"/>
                <c:pt idx="0">
                  <c:v>Signatures</c:v>
                </c:pt>
              </c:strCache>
            </c:strRef>
          </c:tx>
          <c:spPr>
            <a:solidFill>
              <a:schemeClr val="accent5"/>
            </a:solidFill>
            <a:ln>
              <a:noFill/>
            </a:ln>
            <a:effectLst>
              <a:outerShdw blurRad="57150" dist="19050" dir="5400000" algn="ctr" rotWithShape="0">
                <a:srgbClr val="000000">
                  <a:alpha val="63000"/>
                </a:srgbClr>
              </a:outerShdw>
            </a:effectLst>
          </c:spPr>
          <c:invertIfNegative val="0"/>
          <c:dLbls>
            <c:dLbl>
              <c:idx val="3"/>
              <c:dLblPos val="outEnd"/>
              <c:showLegendKey val="0"/>
              <c:showVal val="1"/>
              <c:showCatName val="0"/>
              <c:showSerName val="0"/>
              <c:showPercent val="0"/>
              <c:showBubbleSize val="0"/>
              <c:extLst>
                <c:ext xmlns:c15="http://schemas.microsoft.com/office/drawing/2012/chart" uri="{CE6537A1-D6FC-4f65-9D91-7224C49458BB}">
                  <c15:layout>
                    <c:manualLayout>
                      <c:w val="5.0229317447178345E-2"/>
                      <c:h val="8.640482662681942E-2"/>
                    </c:manualLayout>
                  </c15:layout>
                </c:ext>
                <c:ext xmlns:c16="http://schemas.microsoft.com/office/drawing/2014/chart" uri="{C3380CC4-5D6E-409C-BE32-E72D297353CC}">
                  <c16:uniqueId val="{00000003-C522-4F30-839F-A14C62D0582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91919"/>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Φύλλο1!$A$2:$A$6</c:f>
              <c:strCache>
                <c:ptCount val="5"/>
                <c:pt idx="0">
                  <c:v>Hash</c:v>
                </c:pt>
                <c:pt idx="1">
                  <c:v>Code</c:v>
                </c:pt>
                <c:pt idx="2">
                  <c:v>Lattice</c:v>
                </c:pt>
                <c:pt idx="3">
                  <c:v>Multi</c:v>
                </c:pt>
                <c:pt idx="4">
                  <c:v>Άλλα</c:v>
                </c:pt>
              </c:strCache>
            </c:strRef>
          </c:cat>
          <c:val>
            <c:numRef>
              <c:f>Φύλλο1!$C$2:$C$6</c:f>
              <c:numCache>
                <c:formatCode>General</c:formatCode>
                <c:ptCount val="5"/>
                <c:pt idx="0">
                  <c:v>3</c:v>
                </c:pt>
                <c:pt idx="1">
                  <c:v>2</c:v>
                </c:pt>
                <c:pt idx="2">
                  <c:v>5</c:v>
                </c:pt>
                <c:pt idx="3">
                  <c:v>7</c:v>
                </c:pt>
                <c:pt idx="4">
                  <c:v>2</c:v>
                </c:pt>
              </c:numCache>
            </c:numRef>
          </c:val>
          <c:extLst>
            <c:ext xmlns:c16="http://schemas.microsoft.com/office/drawing/2014/chart" uri="{C3380CC4-5D6E-409C-BE32-E72D297353CC}">
              <c16:uniqueId val="{00000004-C522-4F30-839F-A14C62D05826}"/>
            </c:ext>
          </c:extLst>
        </c:ser>
        <c:dLbls>
          <c:dLblPos val="inEnd"/>
          <c:showLegendKey val="0"/>
          <c:showVal val="1"/>
          <c:showCatName val="0"/>
          <c:showSerName val="0"/>
          <c:showPercent val="0"/>
          <c:showBubbleSize val="0"/>
        </c:dLbls>
        <c:gapWidth val="100"/>
        <c:overlap val="-24"/>
        <c:axId val="1741610943"/>
        <c:axId val="1741610111"/>
      </c:barChart>
      <c:catAx>
        <c:axId val="1741610943"/>
        <c:scaling>
          <c:orientation val="minMax"/>
        </c:scaling>
        <c:delete val="0"/>
        <c:axPos val="b"/>
        <c:numFmt formatCode="General" sourceLinked="1"/>
        <c:majorTickMark val="none"/>
        <c:minorTickMark val="none"/>
        <c:tickLblPos val="nextTo"/>
        <c:spPr>
          <a:noFill/>
          <a:ln w="12700" cap="flat" cmpd="sng" algn="ctr">
            <a:solidFill>
              <a:schemeClr val="bg2"/>
            </a:solidFill>
            <a:round/>
          </a:ln>
          <a:effectLst/>
        </c:spPr>
        <c:txPr>
          <a:bodyPr rot="-60000000" spcFirstLastPara="1" vertOverflow="ellipsis" vert="horz" wrap="square" anchor="ctr" anchorCtr="1"/>
          <a:lstStyle/>
          <a:p>
            <a:pPr>
              <a:defRPr sz="1197" b="0" i="0" u="none" strike="noStrike" kern="1200" baseline="0">
                <a:solidFill>
                  <a:srgbClr val="191919"/>
                </a:solidFill>
                <a:latin typeface="+mn-lt"/>
                <a:ea typeface="+mn-ea"/>
                <a:cs typeface="+mn-cs"/>
              </a:defRPr>
            </a:pPr>
            <a:endParaRPr lang="el-GR"/>
          </a:p>
        </c:txPr>
        <c:crossAx val="1741610111"/>
        <c:crosses val="autoZero"/>
        <c:auto val="1"/>
        <c:lblAlgn val="ctr"/>
        <c:lblOffset val="100"/>
        <c:noMultiLvlLbl val="0"/>
      </c:catAx>
      <c:valAx>
        <c:axId val="1741610111"/>
        <c:scaling>
          <c:orientation val="minMax"/>
        </c:scaling>
        <c:delete val="0"/>
        <c:axPos val="l"/>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91919"/>
                </a:solidFill>
                <a:latin typeface="+mn-lt"/>
                <a:ea typeface="+mn-ea"/>
                <a:cs typeface="+mn-cs"/>
              </a:defRPr>
            </a:pPr>
            <a:endParaRPr lang="el-GR"/>
          </a:p>
        </c:txPr>
        <c:crossAx val="1741610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91919"/>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50EF2-3BC5-4DE2-93E3-1F39B6367D2B}" type="doc">
      <dgm:prSet loTypeId="urn:microsoft.com/office/officeart/2005/8/layout/cycle6" loCatId="relationship" qsTypeId="urn:microsoft.com/office/officeart/2005/8/quickstyle/simple5" qsCatId="simple" csTypeId="urn:microsoft.com/office/officeart/2005/8/colors/accent0_1" csCatId="mainScheme" phldr="1"/>
      <dgm:spPr/>
      <dgm:t>
        <a:bodyPr/>
        <a:lstStyle/>
        <a:p>
          <a:endParaRPr lang="el-GR"/>
        </a:p>
      </dgm:t>
    </dgm:pt>
    <dgm:pt modelId="{44A758B3-DED6-40C4-B097-F52648FE1A15}">
      <dgm:prSet custT="1"/>
      <dgm:spPr>
        <a:ln>
          <a:solidFill>
            <a:schemeClr val="bg1">
              <a:lumMod val="65000"/>
            </a:schemeClr>
          </a:solidFill>
        </a:ln>
      </dgm:spPr>
      <dgm:t>
        <a:bodyPr/>
        <a:lstStyle/>
        <a:p>
          <a:r>
            <a:rPr lang="en-US" sz="2000" b="1" u="none" dirty="0">
              <a:solidFill>
                <a:srgbClr val="002060"/>
              </a:solidFill>
              <a:effectLst/>
            </a:rPr>
            <a:t>Symmetric Cryptosystem</a:t>
          </a:r>
          <a:endParaRPr lang="el-GR" sz="2000" b="1" u="none" dirty="0">
            <a:solidFill>
              <a:srgbClr val="002060"/>
            </a:solidFill>
            <a:effectLst/>
          </a:endParaRPr>
        </a:p>
      </dgm:t>
    </dgm:pt>
    <dgm:pt modelId="{89CA8BA7-70F9-4AE5-AFEB-4BED1116C7B9}" type="parTrans" cxnId="{52C08BA7-3B5B-4999-B880-92195BBF7CE3}">
      <dgm:prSet/>
      <dgm:spPr/>
      <dgm:t>
        <a:bodyPr/>
        <a:lstStyle/>
        <a:p>
          <a:endParaRPr lang="el-GR"/>
        </a:p>
      </dgm:t>
    </dgm:pt>
    <dgm:pt modelId="{07067AB4-1933-4E8F-8885-81115CF6D016}" type="sibTrans" cxnId="{52C08BA7-3B5B-4999-B880-92195BBF7CE3}">
      <dgm:prSet/>
      <dgm:spPr>
        <a:ln>
          <a:solidFill>
            <a:srgbClr val="203864"/>
          </a:solidFill>
        </a:ln>
      </dgm:spPr>
      <dgm:t>
        <a:bodyPr/>
        <a:lstStyle/>
        <a:p>
          <a:endParaRPr lang="el-GR"/>
        </a:p>
      </dgm:t>
    </dgm:pt>
    <dgm:pt modelId="{675B1A23-2CB3-453C-B67D-84798424B379}">
      <dgm:prSet custT="1"/>
      <dgm:spPr>
        <a:ln>
          <a:solidFill>
            <a:schemeClr val="bg1">
              <a:lumMod val="65000"/>
            </a:schemeClr>
          </a:solidFill>
        </a:ln>
      </dgm:spPr>
      <dgm:t>
        <a:bodyPr/>
        <a:lstStyle/>
        <a:p>
          <a:r>
            <a:rPr lang="en-US" sz="2000" b="1" dirty="0">
              <a:solidFill>
                <a:srgbClr val="002060"/>
              </a:solidFill>
            </a:rPr>
            <a:t>Public-Key Encryption (PKE) Scheme</a:t>
          </a:r>
          <a:endParaRPr lang="el-GR" sz="2000" dirty="0">
            <a:solidFill>
              <a:srgbClr val="002060"/>
            </a:solidFill>
          </a:endParaRPr>
        </a:p>
      </dgm:t>
    </dgm:pt>
    <dgm:pt modelId="{F7CFDA6B-2B64-43BB-9B53-467DDF1AD4FA}" type="parTrans" cxnId="{3682EBEB-99C0-40CF-8C62-B0E5E449CD78}">
      <dgm:prSet/>
      <dgm:spPr/>
      <dgm:t>
        <a:bodyPr/>
        <a:lstStyle/>
        <a:p>
          <a:endParaRPr lang="el-GR"/>
        </a:p>
      </dgm:t>
    </dgm:pt>
    <dgm:pt modelId="{19FBDD50-282E-4E65-A86D-47934D6AE378}" type="sibTrans" cxnId="{3682EBEB-99C0-40CF-8C62-B0E5E449CD78}">
      <dgm:prSet/>
      <dgm:spPr>
        <a:ln>
          <a:solidFill>
            <a:srgbClr val="203864"/>
          </a:solidFill>
        </a:ln>
      </dgm:spPr>
      <dgm:t>
        <a:bodyPr/>
        <a:lstStyle/>
        <a:p>
          <a:endParaRPr lang="el-GR"/>
        </a:p>
      </dgm:t>
    </dgm:pt>
    <dgm:pt modelId="{399507BB-F514-4A07-B49E-F66CC0B1B630}">
      <dgm:prSet custT="1"/>
      <dgm:spPr>
        <a:ln>
          <a:solidFill>
            <a:schemeClr val="bg1">
              <a:lumMod val="65000"/>
            </a:schemeClr>
          </a:solidFill>
        </a:ln>
      </dgm:spPr>
      <dgm:t>
        <a:bodyPr/>
        <a:lstStyle/>
        <a:p>
          <a:r>
            <a:rPr lang="en-US" sz="2000" b="1" i="0" dirty="0">
              <a:solidFill>
                <a:srgbClr val="002060"/>
              </a:solidFill>
            </a:rPr>
            <a:t>Key Encapsulation</a:t>
          </a:r>
          <a:r>
            <a:rPr lang="en-US" sz="2000" b="1" dirty="0">
              <a:solidFill>
                <a:srgbClr val="002060"/>
              </a:solidFill>
            </a:rPr>
            <a:t> Mechanism (KEM)</a:t>
          </a:r>
          <a:endParaRPr lang="el-GR" sz="2000" dirty="0">
            <a:solidFill>
              <a:srgbClr val="002060"/>
            </a:solidFill>
          </a:endParaRPr>
        </a:p>
      </dgm:t>
    </dgm:pt>
    <dgm:pt modelId="{DF04F9D8-56B5-4203-8C38-2D72E4341FB7}" type="parTrans" cxnId="{3F280CA8-62D4-4024-A300-4EACC83BC0B1}">
      <dgm:prSet/>
      <dgm:spPr/>
      <dgm:t>
        <a:bodyPr/>
        <a:lstStyle/>
        <a:p>
          <a:endParaRPr lang="el-GR"/>
        </a:p>
      </dgm:t>
    </dgm:pt>
    <dgm:pt modelId="{2FFCB514-0E4B-4049-BFC6-AB4CB8477C36}" type="sibTrans" cxnId="{3F280CA8-62D4-4024-A300-4EACC83BC0B1}">
      <dgm:prSet/>
      <dgm:spPr>
        <a:solidFill>
          <a:srgbClr val="002060"/>
        </a:solidFill>
        <a:ln>
          <a:solidFill>
            <a:srgbClr val="203864"/>
          </a:solidFill>
        </a:ln>
      </dgm:spPr>
      <dgm:t>
        <a:bodyPr/>
        <a:lstStyle/>
        <a:p>
          <a:endParaRPr lang="el-GR"/>
        </a:p>
      </dgm:t>
    </dgm:pt>
    <dgm:pt modelId="{0F9D40F9-D591-4203-AF8B-01B975CDE99C}" type="pres">
      <dgm:prSet presAssocID="{E8B50EF2-3BC5-4DE2-93E3-1F39B6367D2B}" presName="cycle" presStyleCnt="0">
        <dgm:presLayoutVars>
          <dgm:dir/>
          <dgm:resizeHandles val="exact"/>
        </dgm:presLayoutVars>
      </dgm:prSet>
      <dgm:spPr/>
    </dgm:pt>
    <dgm:pt modelId="{DA7A8E68-9B6F-4643-B9C8-CF0F734A4AFC}" type="pres">
      <dgm:prSet presAssocID="{44A758B3-DED6-40C4-B097-F52648FE1A15}" presName="node" presStyleLbl="node1" presStyleIdx="0" presStyleCnt="3" custRadScaleRad="100027" custRadScaleInc="-3357">
        <dgm:presLayoutVars>
          <dgm:bulletEnabled val="1"/>
        </dgm:presLayoutVars>
      </dgm:prSet>
      <dgm:spPr/>
    </dgm:pt>
    <dgm:pt modelId="{92C60096-0F3C-4996-966E-E280E10AF91A}" type="pres">
      <dgm:prSet presAssocID="{44A758B3-DED6-40C4-B097-F52648FE1A15}" presName="spNode" presStyleCnt="0"/>
      <dgm:spPr/>
    </dgm:pt>
    <dgm:pt modelId="{F387D9C9-1A0E-474C-B6A8-D5CBAAA35AA8}" type="pres">
      <dgm:prSet presAssocID="{07067AB4-1933-4E8F-8885-81115CF6D016}" presName="sibTrans" presStyleLbl="sibTrans1D1" presStyleIdx="0" presStyleCnt="3"/>
      <dgm:spPr/>
    </dgm:pt>
    <dgm:pt modelId="{1AA360EA-E3A7-4D5B-8F5C-2C09051FE5D2}" type="pres">
      <dgm:prSet presAssocID="{675B1A23-2CB3-453C-B67D-84798424B379}" presName="node" presStyleLbl="node1" presStyleIdx="1" presStyleCnt="3" custScaleX="131409" custRadScaleRad="98168" custRadScaleInc="-56767">
        <dgm:presLayoutVars>
          <dgm:bulletEnabled val="1"/>
        </dgm:presLayoutVars>
      </dgm:prSet>
      <dgm:spPr/>
    </dgm:pt>
    <dgm:pt modelId="{D5C2AAF4-6A67-41AD-A75C-887390231901}" type="pres">
      <dgm:prSet presAssocID="{675B1A23-2CB3-453C-B67D-84798424B379}" presName="spNode" presStyleCnt="0"/>
      <dgm:spPr/>
    </dgm:pt>
    <dgm:pt modelId="{536B92A4-164C-4DFA-84B3-7EBB92BD95DB}" type="pres">
      <dgm:prSet presAssocID="{19FBDD50-282E-4E65-A86D-47934D6AE378}" presName="sibTrans" presStyleLbl="sibTrans1D1" presStyleIdx="1" presStyleCnt="3"/>
      <dgm:spPr/>
    </dgm:pt>
    <dgm:pt modelId="{B94B096F-5358-422F-9CC2-A0E212B6F5D2}" type="pres">
      <dgm:prSet presAssocID="{399507BB-F514-4A07-B49E-F66CC0B1B630}" presName="node" presStyleLbl="node1" presStyleIdx="2" presStyleCnt="3" custScaleX="112144" custRadScaleRad="106804" custRadScaleInc="58083">
        <dgm:presLayoutVars>
          <dgm:bulletEnabled val="1"/>
        </dgm:presLayoutVars>
      </dgm:prSet>
      <dgm:spPr/>
    </dgm:pt>
    <dgm:pt modelId="{C064A2E4-A6FA-48ED-AF1F-6F8A91BC90A6}" type="pres">
      <dgm:prSet presAssocID="{399507BB-F514-4A07-B49E-F66CC0B1B630}" presName="spNode" presStyleCnt="0"/>
      <dgm:spPr/>
    </dgm:pt>
    <dgm:pt modelId="{A7E476C7-607C-42B7-B201-4A6AF60601B9}" type="pres">
      <dgm:prSet presAssocID="{2FFCB514-0E4B-4049-BFC6-AB4CB8477C36}" presName="sibTrans" presStyleLbl="sibTrans1D1" presStyleIdx="2" presStyleCnt="3"/>
      <dgm:spPr/>
    </dgm:pt>
  </dgm:ptLst>
  <dgm:cxnLst>
    <dgm:cxn modelId="{5D4EE02E-71A3-4F63-A22C-455CE3D50CFA}" type="presOf" srcId="{E8B50EF2-3BC5-4DE2-93E3-1F39B6367D2B}" destId="{0F9D40F9-D591-4203-AF8B-01B975CDE99C}" srcOrd="0" destOrd="0" presId="urn:microsoft.com/office/officeart/2005/8/layout/cycle6"/>
    <dgm:cxn modelId="{27DD1C37-BA9D-40EB-A697-24BCBBB4BF3A}" type="presOf" srcId="{2FFCB514-0E4B-4049-BFC6-AB4CB8477C36}" destId="{A7E476C7-607C-42B7-B201-4A6AF60601B9}" srcOrd="0" destOrd="0" presId="urn:microsoft.com/office/officeart/2005/8/layout/cycle6"/>
    <dgm:cxn modelId="{9BDA3841-800E-4EE4-8105-04AE5D26D6CF}" type="presOf" srcId="{19FBDD50-282E-4E65-A86D-47934D6AE378}" destId="{536B92A4-164C-4DFA-84B3-7EBB92BD95DB}" srcOrd="0" destOrd="0" presId="urn:microsoft.com/office/officeart/2005/8/layout/cycle6"/>
    <dgm:cxn modelId="{5C2AB563-A01F-44F6-A62B-C03A8B3D288E}" type="presOf" srcId="{675B1A23-2CB3-453C-B67D-84798424B379}" destId="{1AA360EA-E3A7-4D5B-8F5C-2C09051FE5D2}" srcOrd="0" destOrd="0" presId="urn:microsoft.com/office/officeart/2005/8/layout/cycle6"/>
    <dgm:cxn modelId="{52C08BA7-3B5B-4999-B880-92195BBF7CE3}" srcId="{E8B50EF2-3BC5-4DE2-93E3-1F39B6367D2B}" destId="{44A758B3-DED6-40C4-B097-F52648FE1A15}" srcOrd="0" destOrd="0" parTransId="{89CA8BA7-70F9-4AE5-AFEB-4BED1116C7B9}" sibTransId="{07067AB4-1933-4E8F-8885-81115CF6D016}"/>
    <dgm:cxn modelId="{3F280CA8-62D4-4024-A300-4EACC83BC0B1}" srcId="{E8B50EF2-3BC5-4DE2-93E3-1F39B6367D2B}" destId="{399507BB-F514-4A07-B49E-F66CC0B1B630}" srcOrd="2" destOrd="0" parTransId="{DF04F9D8-56B5-4203-8C38-2D72E4341FB7}" sibTransId="{2FFCB514-0E4B-4049-BFC6-AB4CB8477C36}"/>
    <dgm:cxn modelId="{E7F3F1C3-A42A-43D3-9C4D-6AC55F434863}" type="presOf" srcId="{399507BB-F514-4A07-B49E-F66CC0B1B630}" destId="{B94B096F-5358-422F-9CC2-A0E212B6F5D2}" srcOrd="0" destOrd="0" presId="urn:microsoft.com/office/officeart/2005/8/layout/cycle6"/>
    <dgm:cxn modelId="{B7092ED1-29E9-4082-9430-300DCDFF844A}" type="presOf" srcId="{07067AB4-1933-4E8F-8885-81115CF6D016}" destId="{F387D9C9-1A0E-474C-B6A8-D5CBAAA35AA8}" srcOrd="0" destOrd="0" presId="urn:microsoft.com/office/officeart/2005/8/layout/cycle6"/>
    <dgm:cxn modelId="{3682EBEB-99C0-40CF-8C62-B0E5E449CD78}" srcId="{E8B50EF2-3BC5-4DE2-93E3-1F39B6367D2B}" destId="{675B1A23-2CB3-453C-B67D-84798424B379}" srcOrd="1" destOrd="0" parTransId="{F7CFDA6B-2B64-43BB-9B53-467DDF1AD4FA}" sibTransId="{19FBDD50-282E-4E65-A86D-47934D6AE378}"/>
    <dgm:cxn modelId="{EAEA55ED-8414-41E5-A0E6-E9AD08BC5099}" type="presOf" srcId="{44A758B3-DED6-40C4-B097-F52648FE1A15}" destId="{DA7A8E68-9B6F-4643-B9C8-CF0F734A4AFC}" srcOrd="0" destOrd="0" presId="urn:microsoft.com/office/officeart/2005/8/layout/cycle6"/>
    <dgm:cxn modelId="{E9C634A0-2D2C-4C0F-82BE-4548217D694A}" type="presParOf" srcId="{0F9D40F9-D591-4203-AF8B-01B975CDE99C}" destId="{DA7A8E68-9B6F-4643-B9C8-CF0F734A4AFC}" srcOrd="0" destOrd="0" presId="urn:microsoft.com/office/officeart/2005/8/layout/cycle6"/>
    <dgm:cxn modelId="{B9D47E82-DDDC-4ADB-B744-F2B9B61D0FBB}" type="presParOf" srcId="{0F9D40F9-D591-4203-AF8B-01B975CDE99C}" destId="{92C60096-0F3C-4996-966E-E280E10AF91A}" srcOrd="1" destOrd="0" presId="urn:microsoft.com/office/officeart/2005/8/layout/cycle6"/>
    <dgm:cxn modelId="{BFF8FC96-DF63-4CE4-94A3-FFC4AE5B05B4}" type="presParOf" srcId="{0F9D40F9-D591-4203-AF8B-01B975CDE99C}" destId="{F387D9C9-1A0E-474C-B6A8-D5CBAAA35AA8}" srcOrd="2" destOrd="0" presId="urn:microsoft.com/office/officeart/2005/8/layout/cycle6"/>
    <dgm:cxn modelId="{9AEB28A9-D2F6-474C-B162-02A637D6EAC3}" type="presParOf" srcId="{0F9D40F9-D591-4203-AF8B-01B975CDE99C}" destId="{1AA360EA-E3A7-4D5B-8F5C-2C09051FE5D2}" srcOrd="3" destOrd="0" presId="urn:microsoft.com/office/officeart/2005/8/layout/cycle6"/>
    <dgm:cxn modelId="{64E3C6CB-B9A9-45BF-AE75-467CA78DF887}" type="presParOf" srcId="{0F9D40F9-D591-4203-AF8B-01B975CDE99C}" destId="{D5C2AAF4-6A67-41AD-A75C-887390231901}" srcOrd="4" destOrd="0" presId="urn:microsoft.com/office/officeart/2005/8/layout/cycle6"/>
    <dgm:cxn modelId="{E12A89DE-4B79-42CB-B9F5-0140188EF488}" type="presParOf" srcId="{0F9D40F9-D591-4203-AF8B-01B975CDE99C}" destId="{536B92A4-164C-4DFA-84B3-7EBB92BD95DB}" srcOrd="5" destOrd="0" presId="urn:microsoft.com/office/officeart/2005/8/layout/cycle6"/>
    <dgm:cxn modelId="{EA3878BA-3F90-444A-88BC-EBADBE0BBF0D}" type="presParOf" srcId="{0F9D40F9-D591-4203-AF8B-01B975CDE99C}" destId="{B94B096F-5358-422F-9CC2-A0E212B6F5D2}" srcOrd="6" destOrd="0" presId="urn:microsoft.com/office/officeart/2005/8/layout/cycle6"/>
    <dgm:cxn modelId="{ECB3D16A-3214-4729-8135-3D1A123FD862}" type="presParOf" srcId="{0F9D40F9-D591-4203-AF8B-01B975CDE99C}" destId="{C064A2E4-A6FA-48ED-AF1F-6F8A91BC90A6}" srcOrd="7" destOrd="0" presId="urn:microsoft.com/office/officeart/2005/8/layout/cycle6"/>
    <dgm:cxn modelId="{FCFBCA7A-AC51-4046-A733-253E128A2A4B}" type="presParOf" srcId="{0F9D40F9-D591-4203-AF8B-01B975CDE99C}" destId="{A7E476C7-607C-42B7-B201-4A6AF60601B9}"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88D199-20ED-4DD0-A8CA-81DEAE0B4FDC}" type="doc">
      <dgm:prSet loTypeId="urn:microsoft.com/office/officeart/2008/layout/LinedList" loCatId="hierarchy" qsTypeId="urn:microsoft.com/office/officeart/2005/8/quickstyle/simple5" qsCatId="simple" csTypeId="urn:microsoft.com/office/officeart/2005/8/colors/accent4_5" csCatId="accent4" phldr="1"/>
      <dgm:spPr/>
      <dgm:t>
        <a:bodyPr/>
        <a:lstStyle/>
        <a:p>
          <a:endParaRPr lang="el-GR"/>
        </a:p>
      </dgm:t>
    </dgm:pt>
    <dgm:pt modelId="{E4CFD901-C971-44D8-B76E-58B4E8BB5D74}">
      <dgm:prSet custT="1"/>
      <dgm:spPr/>
      <dgm:t>
        <a:bodyPr/>
        <a:lstStyle/>
        <a:p>
          <a:r>
            <a:rPr lang="en-US" sz="1800" u="none" dirty="0"/>
            <a:t>Problems used in </a:t>
          </a:r>
          <a:r>
            <a:rPr lang="en-US" sz="1800" u="none" dirty="0">
              <a:solidFill>
                <a:schemeClr val="accent4">
                  <a:lumMod val="75000"/>
                </a:schemeClr>
              </a:solidFill>
            </a:rPr>
            <a:t>Modern</a:t>
          </a:r>
          <a:r>
            <a:rPr lang="en-US" sz="1800" u="none" dirty="0"/>
            <a:t> Cryptography</a:t>
          </a:r>
          <a:endParaRPr lang="el-GR" sz="1800" u="none" dirty="0"/>
        </a:p>
      </dgm:t>
    </dgm:pt>
    <dgm:pt modelId="{C6E970A4-C50C-4C6B-A46C-EDB91427C056}" type="parTrans" cxnId="{5780CA16-F50E-4EA1-B43F-874F68B3382A}">
      <dgm:prSet/>
      <dgm:spPr/>
      <dgm:t>
        <a:bodyPr/>
        <a:lstStyle/>
        <a:p>
          <a:endParaRPr lang="el-GR"/>
        </a:p>
      </dgm:t>
    </dgm:pt>
    <dgm:pt modelId="{3A04990B-58CE-41A9-8330-FB75A0242EF3}" type="sibTrans" cxnId="{5780CA16-F50E-4EA1-B43F-874F68B3382A}">
      <dgm:prSet/>
      <dgm:spPr/>
      <dgm:t>
        <a:bodyPr/>
        <a:lstStyle/>
        <a:p>
          <a:endParaRPr lang="el-GR"/>
        </a:p>
      </dgm:t>
    </dgm:pt>
    <dgm:pt modelId="{7E878293-2619-4DDB-98E0-07042E04253B}">
      <dgm:prSet custT="1"/>
      <dgm:spPr/>
      <dgm:t>
        <a:bodyPr/>
        <a:lstStyle/>
        <a:p>
          <a:r>
            <a:rPr lang="en-US" sz="1800" dirty="0"/>
            <a:t>Integer Factorization</a:t>
          </a:r>
          <a:endParaRPr lang="el-GR" sz="1800" dirty="0"/>
        </a:p>
      </dgm:t>
    </dgm:pt>
    <dgm:pt modelId="{982D6636-BAC5-41A1-875C-9BD183CF5FE1}" type="parTrans" cxnId="{22570BD3-2550-4595-83E3-B6B73578E846}">
      <dgm:prSet/>
      <dgm:spPr/>
      <dgm:t>
        <a:bodyPr/>
        <a:lstStyle/>
        <a:p>
          <a:endParaRPr lang="el-GR"/>
        </a:p>
      </dgm:t>
    </dgm:pt>
    <dgm:pt modelId="{C1F692A7-5287-4F01-9C1E-F49BAFD7DE44}" type="sibTrans" cxnId="{22570BD3-2550-4595-83E3-B6B73578E846}">
      <dgm:prSet/>
      <dgm:spPr/>
      <dgm:t>
        <a:bodyPr/>
        <a:lstStyle/>
        <a:p>
          <a:endParaRPr lang="el-GR"/>
        </a:p>
      </dgm:t>
    </dgm:pt>
    <dgm:pt modelId="{32726BC4-59D9-4CA8-A027-93B8A315D576}">
      <dgm:prSet custT="1"/>
      <dgm:spPr/>
      <dgm:t>
        <a:bodyPr/>
        <a:lstStyle/>
        <a:p>
          <a:r>
            <a:rPr lang="en-US" sz="1800" dirty="0"/>
            <a:t>Discrete Logarithm Problem (DLP)</a:t>
          </a:r>
          <a:endParaRPr lang="el-GR" sz="1800" dirty="0"/>
        </a:p>
      </dgm:t>
    </dgm:pt>
    <dgm:pt modelId="{41F4CA4F-98EC-4904-A71A-10E08ED8E404}" type="parTrans" cxnId="{EC551F45-D5DA-43C9-9503-A60A753F2E07}">
      <dgm:prSet/>
      <dgm:spPr/>
      <dgm:t>
        <a:bodyPr/>
        <a:lstStyle/>
        <a:p>
          <a:endParaRPr lang="el-GR"/>
        </a:p>
      </dgm:t>
    </dgm:pt>
    <dgm:pt modelId="{76FCF91E-D388-42C6-9DF5-E8C2BE626944}" type="sibTrans" cxnId="{EC551F45-D5DA-43C9-9503-A60A753F2E07}">
      <dgm:prSet/>
      <dgm:spPr/>
      <dgm:t>
        <a:bodyPr/>
        <a:lstStyle/>
        <a:p>
          <a:endParaRPr lang="el-GR"/>
        </a:p>
      </dgm:t>
    </dgm:pt>
    <dgm:pt modelId="{50FD21D2-C1C1-46C0-B1D5-A78099FA98FA}">
      <dgm:prSet custT="1"/>
      <dgm:spPr/>
      <dgm:t>
        <a:bodyPr/>
        <a:lstStyle/>
        <a:p>
          <a:r>
            <a:rPr lang="en-US" sz="1800" dirty="0"/>
            <a:t>Elliptic Curve Discrete Logarithm Problem (ECDLP)</a:t>
          </a:r>
          <a:endParaRPr lang="el-GR" sz="1800" dirty="0"/>
        </a:p>
      </dgm:t>
    </dgm:pt>
    <dgm:pt modelId="{EB251424-725C-40BB-ADFF-68753F20EE1A}" type="parTrans" cxnId="{CEF9A294-00DE-4A0D-8901-D154DC79665A}">
      <dgm:prSet/>
      <dgm:spPr/>
      <dgm:t>
        <a:bodyPr/>
        <a:lstStyle/>
        <a:p>
          <a:endParaRPr lang="el-GR"/>
        </a:p>
      </dgm:t>
    </dgm:pt>
    <dgm:pt modelId="{912EB8EB-6DCF-44C4-8187-0390DB59D8C7}" type="sibTrans" cxnId="{CEF9A294-00DE-4A0D-8901-D154DC79665A}">
      <dgm:prSet/>
      <dgm:spPr/>
      <dgm:t>
        <a:bodyPr/>
        <a:lstStyle/>
        <a:p>
          <a:endParaRPr lang="el-GR"/>
        </a:p>
      </dgm:t>
    </dgm:pt>
    <dgm:pt modelId="{B0F38AB9-74FE-41B8-A43E-EA0DE6746785}">
      <dgm:prSet custT="1"/>
      <dgm:spPr/>
      <dgm:t>
        <a:bodyPr/>
        <a:lstStyle/>
        <a:p>
          <a:r>
            <a:rPr lang="en-US" sz="1800" b="0" dirty="0"/>
            <a:t>RSA, Rabin Cryptosystem</a:t>
          </a:r>
          <a:endParaRPr lang="el-GR" sz="1800" b="0" dirty="0"/>
        </a:p>
      </dgm:t>
    </dgm:pt>
    <dgm:pt modelId="{54CCAF06-2C97-4049-B14D-1FD403DAF671}" type="parTrans" cxnId="{116A9708-4EF2-43E5-A86D-C4A271C92443}">
      <dgm:prSet/>
      <dgm:spPr/>
      <dgm:t>
        <a:bodyPr/>
        <a:lstStyle/>
        <a:p>
          <a:endParaRPr lang="el-GR"/>
        </a:p>
      </dgm:t>
    </dgm:pt>
    <dgm:pt modelId="{867FCD75-B0B1-4F5D-ABD5-D62E6DB5DA94}" type="sibTrans" cxnId="{116A9708-4EF2-43E5-A86D-C4A271C92443}">
      <dgm:prSet/>
      <dgm:spPr/>
      <dgm:t>
        <a:bodyPr/>
        <a:lstStyle/>
        <a:p>
          <a:endParaRPr lang="el-GR"/>
        </a:p>
      </dgm:t>
    </dgm:pt>
    <dgm:pt modelId="{4CFF61DC-B869-40D2-9665-4BD3C8A0F086}">
      <dgm:prSet custT="1"/>
      <dgm:spPr/>
      <dgm:t>
        <a:bodyPr/>
        <a:lstStyle/>
        <a:p>
          <a:r>
            <a:rPr lang="en-US" sz="1800" dirty="0"/>
            <a:t>Elliptic-curve Diffie–Hellman (ECDH)</a:t>
          </a:r>
          <a:endParaRPr lang="el-GR" sz="1800" dirty="0"/>
        </a:p>
      </dgm:t>
    </dgm:pt>
    <dgm:pt modelId="{7ACC8E36-E931-40DA-A40C-8625B7218E1B}" type="parTrans" cxnId="{C925C6A8-A37B-46F3-9BAB-5D95768C9B64}">
      <dgm:prSet/>
      <dgm:spPr/>
      <dgm:t>
        <a:bodyPr/>
        <a:lstStyle/>
        <a:p>
          <a:endParaRPr lang="el-GR"/>
        </a:p>
      </dgm:t>
    </dgm:pt>
    <dgm:pt modelId="{745A0561-1C74-4997-9688-A9C98BEDB57B}" type="sibTrans" cxnId="{C925C6A8-A37B-46F3-9BAB-5D95768C9B64}">
      <dgm:prSet/>
      <dgm:spPr/>
      <dgm:t>
        <a:bodyPr/>
        <a:lstStyle/>
        <a:p>
          <a:endParaRPr lang="el-GR"/>
        </a:p>
      </dgm:t>
    </dgm:pt>
    <dgm:pt modelId="{56B18C41-7AD6-4899-96B9-0905EFD4B6F2}">
      <dgm:prSet custT="1"/>
      <dgm:spPr/>
      <dgm:t>
        <a:bodyPr/>
        <a:lstStyle/>
        <a:p>
          <a:r>
            <a:rPr lang="en-US" sz="1800" dirty="0"/>
            <a:t>Diffie-Hellman Key Exchange</a:t>
          </a:r>
          <a:endParaRPr lang="el-GR" sz="1800" dirty="0"/>
        </a:p>
      </dgm:t>
    </dgm:pt>
    <dgm:pt modelId="{13050176-5AFE-49D5-A421-A5F21BEC2837}" type="parTrans" cxnId="{75987847-C64D-404B-B0FB-2B49CFE0DA58}">
      <dgm:prSet/>
      <dgm:spPr/>
      <dgm:t>
        <a:bodyPr/>
        <a:lstStyle/>
        <a:p>
          <a:endParaRPr lang="el-GR"/>
        </a:p>
      </dgm:t>
    </dgm:pt>
    <dgm:pt modelId="{C4A08EE4-8D9E-430C-93B3-9AFF7FB379CF}" type="sibTrans" cxnId="{75987847-C64D-404B-B0FB-2B49CFE0DA58}">
      <dgm:prSet/>
      <dgm:spPr/>
      <dgm:t>
        <a:bodyPr/>
        <a:lstStyle/>
        <a:p>
          <a:endParaRPr lang="el-GR"/>
        </a:p>
      </dgm:t>
    </dgm:pt>
    <dgm:pt modelId="{BD8D4699-739C-40EA-8847-1B72BCFE72B9}" type="pres">
      <dgm:prSet presAssocID="{0488D199-20ED-4DD0-A8CA-81DEAE0B4FDC}" presName="vert0" presStyleCnt="0">
        <dgm:presLayoutVars>
          <dgm:dir/>
          <dgm:animOne val="branch"/>
          <dgm:animLvl val="lvl"/>
        </dgm:presLayoutVars>
      </dgm:prSet>
      <dgm:spPr/>
    </dgm:pt>
    <dgm:pt modelId="{CB151C5B-DDEC-40E9-B8F4-F61CEC0C3C3C}" type="pres">
      <dgm:prSet presAssocID="{E4CFD901-C971-44D8-B76E-58B4E8BB5D74}" presName="thickLine" presStyleLbl="alignNode1" presStyleIdx="0" presStyleCnt="1"/>
      <dgm:spPr/>
    </dgm:pt>
    <dgm:pt modelId="{3F43FF29-5CC5-4A58-B5D9-56668B9B471C}" type="pres">
      <dgm:prSet presAssocID="{E4CFD901-C971-44D8-B76E-58B4E8BB5D74}" presName="horz1" presStyleCnt="0"/>
      <dgm:spPr/>
    </dgm:pt>
    <dgm:pt modelId="{CCFF1114-F4AA-41C3-9791-2C3846A3D575}" type="pres">
      <dgm:prSet presAssocID="{E4CFD901-C971-44D8-B76E-58B4E8BB5D74}" presName="tx1" presStyleLbl="revTx" presStyleIdx="0" presStyleCnt="7" custScaleX="72696"/>
      <dgm:spPr/>
    </dgm:pt>
    <dgm:pt modelId="{3C01C3BB-1C94-4CE1-9C63-80BC2DA48807}" type="pres">
      <dgm:prSet presAssocID="{E4CFD901-C971-44D8-B76E-58B4E8BB5D74}" presName="vert1" presStyleCnt="0"/>
      <dgm:spPr/>
    </dgm:pt>
    <dgm:pt modelId="{D3E6D215-6A8C-4900-8FB4-5B06CCB895F2}" type="pres">
      <dgm:prSet presAssocID="{7E878293-2619-4DDB-98E0-07042E04253B}" presName="vertSpace2a" presStyleCnt="0"/>
      <dgm:spPr/>
    </dgm:pt>
    <dgm:pt modelId="{24A88AFF-FF5B-4AB5-908C-9126404ADFC2}" type="pres">
      <dgm:prSet presAssocID="{7E878293-2619-4DDB-98E0-07042E04253B}" presName="horz2" presStyleCnt="0"/>
      <dgm:spPr/>
    </dgm:pt>
    <dgm:pt modelId="{CB408D23-E6C3-416B-8431-E5F6981FF01B}" type="pres">
      <dgm:prSet presAssocID="{7E878293-2619-4DDB-98E0-07042E04253B}" presName="horzSpace2" presStyleCnt="0"/>
      <dgm:spPr/>
    </dgm:pt>
    <dgm:pt modelId="{0617C326-9D69-463E-AB67-5F19CA0C48B9}" type="pres">
      <dgm:prSet presAssocID="{7E878293-2619-4DDB-98E0-07042E04253B}" presName="tx2" presStyleLbl="revTx" presStyleIdx="1" presStyleCnt="7" custScaleX="128319"/>
      <dgm:spPr/>
    </dgm:pt>
    <dgm:pt modelId="{C081EBBF-2406-43DC-80D8-52FA0C775FB5}" type="pres">
      <dgm:prSet presAssocID="{7E878293-2619-4DDB-98E0-07042E04253B}" presName="vert2" presStyleCnt="0"/>
      <dgm:spPr/>
    </dgm:pt>
    <dgm:pt modelId="{3B6353C9-0130-4B77-B562-8930A4A0446A}" type="pres">
      <dgm:prSet presAssocID="{B0F38AB9-74FE-41B8-A43E-EA0DE6746785}" presName="horz3" presStyleCnt="0"/>
      <dgm:spPr/>
    </dgm:pt>
    <dgm:pt modelId="{8FD2EB2F-9A31-456E-A84B-CA0D83245FE8}" type="pres">
      <dgm:prSet presAssocID="{B0F38AB9-74FE-41B8-A43E-EA0DE6746785}" presName="horzSpace3" presStyleCnt="0"/>
      <dgm:spPr/>
    </dgm:pt>
    <dgm:pt modelId="{B57620A4-E894-4636-AE20-ACECC75FDD51}" type="pres">
      <dgm:prSet presAssocID="{B0F38AB9-74FE-41B8-A43E-EA0DE6746785}" presName="tx3" presStyleLbl="revTx" presStyleIdx="2" presStyleCnt="7" custScaleX="86106"/>
      <dgm:spPr/>
    </dgm:pt>
    <dgm:pt modelId="{1A3CCF97-BAFF-4025-8949-88467FC44D1F}" type="pres">
      <dgm:prSet presAssocID="{B0F38AB9-74FE-41B8-A43E-EA0DE6746785}" presName="vert3" presStyleCnt="0"/>
      <dgm:spPr/>
    </dgm:pt>
    <dgm:pt modelId="{3B37FD91-3FCE-4959-B2D1-EEE2E94BB785}" type="pres">
      <dgm:prSet presAssocID="{7E878293-2619-4DDB-98E0-07042E04253B}" presName="thinLine2b" presStyleLbl="callout" presStyleIdx="0" presStyleCnt="3"/>
      <dgm:spPr/>
    </dgm:pt>
    <dgm:pt modelId="{A8417EA7-5E3E-4DFE-84E0-FB25BC60DDC0}" type="pres">
      <dgm:prSet presAssocID="{7E878293-2619-4DDB-98E0-07042E04253B}" presName="vertSpace2b" presStyleCnt="0"/>
      <dgm:spPr/>
    </dgm:pt>
    <dgm:pt modelId="{075A2D92-55E3-45CF-AA73-F93799371B5A}" type="pres">
      <dgm:prSet presAssocID="{32726BC4-59D9-4CA8-A027-93B8A315D576}" presName="horz2" presStyleCnt="0"/>
      <dgm:spPr/>
    </dgm:pt>
    <dgm:pt modelId="{BFBE66A2-BEA2-464F-94EF-0679FEE292B6}" type="pres">
      <dgm:prSet presAssocID="{32726BC4-59D9-4CA8-A027-93B8A315D576}" presName="horzSpace2" presStyleCnt="0"/>
      <dgm:spPr/>
    </dgm:pt>
    <dgm:pt modelId="{3C26777B-6E6B-424C-8CD4-2542F3D53E36}" type="pres">
      <dgm:prSet presAssocID="{32726BC4-59D9-4CA8-A027-93B8A315D576}" presName="tx2" presStyleLbl="revTx" presStyleIdx="3" presStyleCnt="7" custScaleX="127599"/>
      <dgm:spPr/>
    </dgm:pt>
    <dgm:pt modelId="{69A03711-579C-486F-A507-40154F7BF92C}" type="pres">
      <dgm:prSet presAssocID="{32726BC4-59D9-4CA8-A027-93B8A315D576}" presName="vert2" presStyleCnt="0"/>
      <dgm:spPr/>
    </dgm:pt>
    <dgm:pt modelId="{5FFA462D-B780-4601-972F-32874C04440D}" type="pres">
      <dgm:prSet presAssocID="{56B18C41-7AD6-4899-96B9-0905EFD4B6F2}" presName="horz3" presStyleCnt="0"/>
      <dgm:spPr/>
    </dgm:pt>
    <dgm:pt modelId="{DDA1B1E8-41FD-44E6-82F1-4BDB9B43EF05}" type="pres">
      <dgm:prSet presAssocID="{56B18C41-7AD6-4899-96B9-0905EFD4B6F2}" presName="horzSpace3" presStyleCnt="0"/>
      <dgm:spPr/>
    </dgm:pt>
    <dgm:pt modelId="{4BF6BEFB-318F-49CE-8037-124136F1EBAC}" type="pres">
      <dgm:prSet presAssocID="{56B18C41-7AD6-4899-96B9-0905EFD4B6F2}" presName="tx3" presStyleLbl="revTx" presStyleIdx="4" presStyleCnt="7" custScaleX="89119"/>
      <dgm:spPr/>
    </dgm:pt>
    <dgm:pt modelId="{9BEBDDD9-38D2-4E2B-AA6D-984DBF8218A7}" type="pres">
      <dgm:prSet presAssocID="{56B18C41-7AD6-4899-96B9-0905EFD4B6F2}" presName="vert3" presStyleCnt="0"/>
      <dgm:spPr/>
    </dgm:pt>
    <dgm:pt modelId="{2FF61FDC-F327-41D4-981B-2C0E2B088F35}" type="pres">
      <dgm:prSet presAssocID="{32726BC4-59D9-4CA8-A027-93B8A315D576}" presName="thinLine2b" presStyleLbl="callout" presStyleIdx="1" presStyleCnt="3"/>
      <dgm:spPr/>
    </dgm:pt>
    <dgm:pt modelId="{9B12A8C0-F6A6-46DE-BE7D-378DBD438893}" type="pres">
      <dgm:prSet presAssocID="{32726BC4-59D9-4CA8-A027-93B8A315D576}" presName="vertSpace2b" presStyleCnt="0"/>
      <dgm:spPr/>
    </dgm:pt>
    <dgm:pt modelId="{4998CFA7-9265-45F3-B32A-3F2F22436B11}" type="pres">
      <dgm:prSet presAssocID="{50FD21D2-C1C1-46C0-B1D5-A78099FA98FA}" presName="horz2" presStyleCnt="0"/>
      <dgm:spPr/>
    </dgm:pt>
    <dgm:pt modelId="{EC5C279A-4CED-4D0F-AC4E-1E0D92A9124B}" type="pres">
      <dgm:prSet presAssocID="{50FD21D2-C1C1-46C0-B1D5-A78099FA98FA}" presName="horzSpace2" presStyleCnt="0"/>
      <dgm:spPr/>
    </dgm:pt>
    <dgm:pt modelId="{CA3B1D9B-6704-430D-BC7B-4260940525C0}" type="pres">
      <dgm:prSet presAssocID="{50FD21D2-C1C1-46C0-B1D5-A78099FA98FA}" presName="tx2" presStyleLbl="revTx" presStyleIdx="5" presStyleCnt="7" custScaleX="127599"/>
      <dgm:spPr/>
    </dgm:pt>
    <dgm:pt modelId="{34245A68-BDD9-4182-B2F5-1B51727F6D6F}" type="pres">
      <dgm:prSet presAssocID="{50FD21D2-C1C1-46C0-B1D5-A78099FA98FA}" presName="vert2" presStyleCnt="0"/>
      <dgm:spPr/>
    </dgm:pt>
    <dgm:pt modelId="{D1895828-556E-4854-8FDC-B09B8D966F4A}" type="pres">
      <dgm:prSet presAssocID="{4CFF61DC-B869-40D2-9665-4BD3C8A0F086}" presName="horz3" presStyleCnt="0"/>
      <dgm:spPr/>
    </dgm:pt>
    <dgm:pt modelId="{6A370952-FA1B-4699-9FE5-61222BABDF66}" type="pres">
      <dgm:prSet presAssocID="{4CFF61DC-B869-40D2-9665-4BD3C8A0F086}" presName="horzSpace3" presStyleCnt="0"/>
      <dgm:spPr/>
    </dgm:pt>
    <dgm:pt modelId="{3B1A3288-6BF2-4A3D-9689-A7C147D45C7F}" type="pres">
      <dgm:prSet presAssocID="{4CFF61DC-B869-40D2-9665-4BD3C8A0F086}" presName="tx3" presStyleLbl="revTx" presStyleIdx="6" presStyleCnt="7" custScaleX="89119"/>
      <dgm:spPr/>
    </dgm:pt>
    <dgm:pt modelId="{948CF72E-C4F0-428B-91C2-CD0E16F28B56}" type="pres">
      <dgm:prSet presAssocID="{4CFF61DC-B869-40D2-9665-4BD3C8A0F086}" presName="vert3" presStyleCnt="0"/>
      <dgm:spPr/>
    </dgm:pt>
    <dgm:pt modelId="{89498201-0D34-42C6-9BAD-C9A6E703D7C9}" type="pres">
      <dgm:prSet presAssocID="{50FD21D2-C1C1-46C0-B1D5-A78099FA98FA}" presName="thinLine2b" presStyleLbl="callout" presStyleIdx="2" presStyleCnt="3"/>
      <dgm:spPr/>
    </dgm:pt>
    <dgm:pt modelId="{0FF9B677-0A41-4F7C-A5E3-E1AE065B46A4}" type="pres">
      <dgm:prSet presAssocID="{50FD21D2-C1C1-46C0-B1D5-A78099FA98FA}" presName="vertSpace2b" presStyleCnt="0"/>
      <dgm:spPr/>
    </dgm:pt>
  </dgm:ptLst>
  <dgm:cxnLst>
    <dgm:cxn modelId="{116A9708-4EF2-43E5-A86D-C4A271C92443}" srcId="{7E878293-2619-4DDB-98E0-07042E04253B}" destId="{B0F38AB9-74FE-41B8-A43E-EA0DE6746785}" srcOrd="0" destOrd="0" parTransId="{54CCAF06-2C97-4049-B14D-1FD403DAF671}" sibTransId="{867FCD75-B0B1-4F5D-ABD5-D62E6DB5DA94}"/>
    <dgm:cxn modelId="{5780CA16-F50E-4EA1-B43F-874F68B3382A}" srcId="{0488D199-20ED-4DD0-A8CA-81DEAE0B4FDC}" destId="{E4CFD901-C971-44D8-B76E-58B4E8BB5D74}" srcOrd="0" destOrd="0" parTransId="{C6E970A4-C50C-4C6B-A46C-EDB91427C056}" sibTransId="{3A04990B-58CE-41A9-8330-FB75A0242EF3}"/>
    <dgm:cxn modelId="{4262CD64-D20F-4D0F-97A6-F33E9FED6115}" type="presOf" srcId="{50FD21D2-C1C1-46C0-B1D5-A78099FA98FA}" destId="{CA3B1D9B-6704-430D-BC7B-4260940525C0}" srcOrd="0" destOrd="0" presId="urn:microsoft.com/office/officeart/2008/layout/LinedList"/>
    <dgm:cxn modelId="{632BCF44-7FEF-47E0-8FD2-BE99C08EC485}" type="presOf" srcId="{0488D199-20ED-4DD0-A8CA-81DEAE0B4FDC}" destId="{BD8D4699-739C-40EA-8847-1B72BCFE72B9}" srcOrd="0" destOrd="0" presId="urn:microsoft.com/office/officeart/2008/layout/LinedList"/>
    <dgm:cxn modelId="{EC551F45-D5DA-43C9-9503-A60A753F2E07}" srcId="{E4CFD901-C971-44D8-B76E-58B4E8BB5D74}" destId="{32726BC4-59D9-4CA8-A027-93B8A315D576}" srcOrd="1" destOrd="0" parTransId="{41F4CA4F-98EC-4904-A71A-10E08ED8E404}" sibTransId="{76FCF91E-D388-42C6-9DF5-E8C2BE626944}"/>
    <dgm:cxn modelId="{75987847-C64D-404B-B0FB-2B49CFE0DA58}" srcId="{32726BC4-59D9-4CA8-A027-93B8A315D576}" destId="{56B18C41-7AD6-4899-96B9-0905EFD4B6F2}" srcOrd="0" destOrd="0" parTransId="{13050176-5AFE-49D5-A421-A5F21BEC2837}" sibTransId="{C4A08EE4-8D9E-430C-93B3-9AFF7FB379CF}"/>
    <dgm:cxn modelId="{18FF2C6C-3A1B-4FEF-828A-44811938D828}" type="presOf" srcId="{4CFF61DC-B869-40D2-9665-4BD3C8A0F086}" destId="{3B1A3288-6BF2-4A3D-9689-A7C147D45C7F}" srcOrd="0" destOrd="0" presId="urn:microsoft.com/office/officeart/2008/layout/LinedList"/>
    <dgm:cxn modelId="{4488D751-5449-41DC-89D9-CD3BE1E27842}" type="presOf" srcId="{7E878293-2619-4DDB-98E0-07042E04253B}" destId="{0617C326-9D69-463E-AB67-5F19CA0C48B9}" srcOrd="0" destOrd="0" presId="urn:microsoft.com/office/officeart/2008/layout/LinedList"/>
    <dgm:cxn modelId="{CEF9A294-00DE-4A0D-8901-D154DC79665A}" srcId="{E4CFD901-C971-44D8-B76E-58B4E8BB5D74}" destId="{50FD21D2-C1C1-46C0-B1D5-A78099FA98FA}" srcOrd="2" destOrd="0" parTransId="{EB251424-725C-40BB-ADFF-68753F20EE1A}" sibTransId="{912EB8EB-6DCF-44C4-8187-0390DB59D8C7}"/>
    <dgm:cxn modelId="{C925C6A8-A37B-46F3-9BAB-5D95768C9B64}" srcId="{50FD21D2-C1C1-46C0-B1D5-A78099FA98FA}" destId="{4CFF61DC-B869-40D2-9665-4BD3C8A0F086}" srcOrd="0" destOrd="0" parTransId="{7ACC8E36-E931-40DA-A40C-8625B7218E1B}" sibTransId="{745A0561-1C74-4997-9688-A9C98BEDB57B}"/>
    <dgm:cxn modelId="{769D50BE-FB0C-41BE-8F1F-6909FE87A639}" type="presOf" srcId="{B0F38AB9-74FE-41B8-A43E-EA0DE6746785}" destId="{B57620A4-E894-4636-AE20-ACECC75FDD51}" srcOrd="0" destOrd="0" presId="urn:microsoft.com/office/officeart/2008/layout/LinedList"/>
    <dgm:cxn modelId="{8E2B4DD1-FF8F-4027-90B0-BC87AE197A67}" type="presOf" srcId="{56B18C41-7AD6-4899-96B9-0905EFD4B6F2}" destId="{4BF6BEFB-318F-49CE-8037-124136F1EBAC}" srcOrd="0" destOrd="0" presId="urn:microsoft.com/office/officeart/2008/layout/LinedList"/>
    <dgm:cxn modelId="{22570BD3-2550-4595-83E3-B6B73578E846}" srcId="{E4CFD901-C971-44D8-B76E-58B4E8BB5D74}" destId="{7E878293-2619-4DDB-98E0-07042E04253B}" srcOrd="0" destOrd="0" parTransId="{982D6636-BAC5-41A1-875C-9BD183CF5FE1}" sibTransId="{C1F692A7-5287-4F01-9C1E-F49BAFD7DE44}"/>
    <dgm:cxn modelId="{184204E8-A1B5-4F46-B8B2-05FA6FFB5189}" type="presOf" srcId="{32726BC4-59D9-4CA8-A027-93B8A315D576}" destId="{3C26777B-6E6B-424C-8CD4-2542F3D53E36}" srcOrd="0" destOrd="0" presId="urn:microsoft.com/office/officeart/2008/layout/LinedList"/>
    <dgm:cxn modelId="{B110DFF2-F626-4A46-ABBE-2AE4F5FEE743}" type="presOf" srcId="{E4CFD901-C971-44D8-B76E-58B4E8BB5D74}" destId="{CCFF1114-F4AA-41C3-9791-2C3846A3D575}" srcOrd="0" destOrd="0" presId="urn:microsoft.com/office/officeart/2008/layout/LinedList"/>
    <dgm:cxn modelId="{D6DFE5FB-4526-4D9D-B782-9A26DF7B6D9B}" type="presParOf" srcId="{BD8D4699-739C-40EA-8847-1B72BCFE72B9}" destId="{CB151C5B-DDEC-40E9-B8F4-F61CEC0C3C3C}" srcOrd="0" destOrd="0" presId="urn:microsoft.com/office/officeart/2008/layout/LinedList"/>
    <dgm:cxn modelId="{316EFA8C-EB9C-46FF-A96D-7E3103C5EF8D}" type="presParOf" srcId="{BD8D4699-739C-40EA-8847-1B72BCFE72B9}" destId="{3F43FF29-5CC5-4A58-B5D9-56668B9B471C}" srcOrd="1" destOrd="0" presId="urn:microsoft.com/office/officeart/2008/layout/LinedList"/>
    <dgm:cxn modelId="{8442F4E3-1204-4D3E-83F7-5785A704E7D3}" type="presParOf" srcId="{3F43FF29-5CC5-4A58-B5D9-56668B9B471C}" destId="{CCFF1114-F4AA-41C3-9791-2C3846A3D575}" srcOrd="0" destOrd="0" presId="urn:microsoft.com/office/officeart/2008/layout/LinedList"/>
    <dgm:cxn modelId="{AA0B150F-B7F5-4AA7-A551-BC495CEFB197}" type="presParOf" srcId="{3F43FF29-5CC5-4A58-B5D9-56668B9B471C}" destId="{3C01C3BB-1C94-4CE1-9C63-80BC2DA48807}" srcOrd="1" destOrd="0" presId="urn:microsoft.com/office/officeart/2008/layout/LinedList"/>
    <dgm:cxn modelId="{2964F088-5D63-4EBF-B6EB-CCFF0FAAE18B}" type="presParOf" srcId="{3C01C3BB-1C94-4CE1-9C63-80BC2DA48807}" destId="{D3E6D215-6A8C-4900-8FB4-5B06CCB895F2}" srcOrd="0" destOrd="0" presId="urn:microsoft.com/office/officeart/2008/layout/LinedList"/>
    <dgm:cxn modelId="{DAB66038-97E5-4FCC-B2EE-0266481B2BC2}" type="presParOf" srcId="{3C01C3BB-1C94-4CE1-9C63-80BC2DA48807}" destId="{24A88AFF-FF5B-4AB5-908C-9126404ADFC2}" srcOrd="1" destOrd="0" presId="urn:microsoft.com/office/officeart/2008/layout/LinedList"/>
    <dgm:cxn modelId="{4C4316EF-EB24-4A57-BDD3-4C883B375A21}" type="presParOf" srcId="{24A88AFF-FF5B-4AB5-908C-9126404ADFC2}" destId="{CB408D23-E6C3-416B-8431-E5F6981FF01B}" srcOrd="0" destOrd="0" presId="urn:microsoft.com/office/officeart/2008/layout/LinedList"/>
    <dgm:cxn modelId="{E654FEEB-A8CC-4407-8F39-9A628F1750A6}" type="presParOf" srcId="{24A88AFF-FF5B-4AB5-908C-9126404ADFC2}" destId="{0617C326-9D69-463E-AB67-5F19CA0C48B9}" srcOrd="1" destOrd="0" presId="urn:microsoft.com/office/officeart/2008/layout/LinedList"/>
    <dgm:cxn modelId="{0001C2C2-3E2B-4903-9BB6-ECDED0480FED}" type="presParOf" srcId="{24A88AFF-FF5B-4AB5-908C-9126404ADFC2}" destId="{C081EBBF-2406-43DC-80D8-52FA0C775FB5}" srcOrd="2" destOrd="0" presId="urn:microsoft.com/office/officeart/2008/layout/LinedList"/>
    <dgm:cxn modelId="{658B0468-F9A3-4FE9-BF80-7A41EEF6C0AB}" type="presParOf" srcId="{C081EBBF-2406-43DC-80D8-52FA0C775FB5}" destId="{3B6353C9-0130-4B77-B562-8930A4A0446A}" srcOrd="0" destOrd="0" presId="urn:microsoft.com/office/officeart/2008/layout/LinedList"/>
    <dgm:cxn modelId="{7FBDB49B-7F6B-4A54-887B-4325EA5F91E1}" type="presParOf" srcId="{3B6353C9-0130-4B77-B562-8930A4A0446A}" destId="{8FD2EB2F-9A31-456E-A84B-CA0D83245FE8}" srcOrd="0" destOrd="0" presId="urn:microsoft.com/office/officeart/2008/layout/LinedList"/>
    <dgm:cxn modelId="{FE493976-CDC5-4AFA-B6B4-25487D8A6C37}" type="presParOf" srcId="{3B6353C9-0130-4B77-B562-8930A4A0446A}" destId="{B57620A4-E894-4636-AE20-ACECC75FDD51}" srcOrd="1" destOrd="0" presId="urn:microsoft.com/office/officeart/2008/layout/LinedList"/>
    <dgm:cxn modelId="{51D09C9C-6667-4928-8117-AF1FF254F4A7}" type="presParOf" srcId="{3B6353C9-0130-4B77-B562-8930A4A0446A}" destId="{1A3CCF97-BAFF-4025-8949-88467FC44D1F}" srcOrd="2" destOrd="0" presId="urn:microsoft.com/office/officeart/2008/layout/LinedList"/>
    <dgm:cxn modelId="{69C3FB43-10C2-4F25-9727-1C7D9EDC5F32}" type="presParOf" srcId="{3C01C3BB-1C94-4CE1-9C63-80BC2DA48807}" destId="{3B37FD91-3FCE-4959-B2D1-EEE2E94BB785}" srcOrd="2" destOrd="0" presId="urn:microsoft.com/office/officeart/2008/layout/LinedList"/>
    <dgm:cxn modelId="{B7AD79D5-9F37-49A7-AC92-7D6D37E5AA6D}" type="presParOf" srcId="{3C01C3BB-1C94-4CE1-9C63-80BC2DA48807}" destId="{A8417EA7-5E3E-4DFE-84E0-FB25BC60DDC0}" srcOrd="3" destOrd="0" presId="urn:microsoft.com/office/officeart/2008/layout/LinedList"/>
    <dgm:cxn modelId="{999BE550-5A01-40AD-8578-F91F8AB96D43}" type="presParOf" srcId="{3C01C3BB-1C94-4CE1-9C63-80BC2DA48807}" destId="{075A2D92-55E3-45CF-AA73-F93799371B5A}" srcOrd="4" destOrd="0" presId="urn:microsoft.com/office/officeart/2008/layout/LinedList"/>
    <dgm:cxn modelId="{7EF03B76-266D-4723-BD40-3A5C878D596C}" type="presParOf" srcId="{075A2D92-55E3-45CF-AA73-F93799371B5A}" destId="{BFBE66A2-BEA2-464F-94EF-0679FEE292B6}" srcOrd="0" destOrd="0" presId="urn:microsoft.com/office/officeart/2008/layout/LinedList"/>
    <dgm:cxn modelId="{FF4AD34F-5129-440C-A7AC-1340A8111B19}" type="presParOf" srcId="{075A2D92-55E3-45CF-AA73-F93799371B5A}" destId="{3C26777B-6E6B-424C-8CD4-2542F3D53E36}" srcOrd="1" destOrd="0" presId="urn:microsoft.com/office/officeart/2008/layout/LinedList"/>
    <dgm:cxn modelId="{C0E55DB2-EF79-4C02-967A-79E6A842D39D}" type="presParOf" srcId="{075A2D92-55E3-45CF-AA73-F93799371B5A}" destId="{69A03711-579C-486F-A507-40154F7BF92C}" srcOrd="2" destOrd="0" presId="urn:microsoft.com/office/officeart/2008/layout/LinedList"/>
    <dgm:cxn modelId="{EC82B3F8-87CA-4C32-A1EF-6299DB68CE36}" type="presParOf" srcId="{69A03711-579C-486F-A507-40154F7BF92C}" destId="{5FFA462D-B780-4601-972F-32874C04440D}" srcOrd="0" destOrd="0" presId="urn:microsoft.com/office/officeart/2008/layout/LinedList"/>
    <dgm:cxn modelId="{58EEA91F-BBE0-4B90-9EAB-3FEE5BC1D688}" type="presParOf" srcId="{5FFA462D-B780-4601-972F-32874C04440D}" destId="{DDA1B1E8-41FD-44E6-82F1-4BDB9B43EF05}" srcOrd="0" destOrd="0" presId="urn:microsoft.com/office/officeart/2008/layout/LinedList"/>
    <dgm:cxn modelId="{B2492547-0A39-46A6-9970-43F438810690}" type="presParOf" srcId="{5FFA462D-B780-4601-972F-32874C04440D}" destId="{4BF6BEFB-318F-49CE-8037-124136F1EBAC}" srcOrd="1" destOrd="0" presId="urn:microsoft.com/office/officeart/2008/layout/LinedList"/>
    <dgm:cxn modelId="{5161B8BC-6BFE-4813-ACAF-BE48E172F499}" type="presParOf" srcId="{5FFA462D-B780-4601-972F-32874C04440D}" destId="{9BEBDDD9-38D2-4E2B-AA6D-984DBF8218A7}" srcOrd="2" destOrd="0" presId="urn:microsoft.com/office/officeart/2008/layout/LinedList"/>
    <dgm:cxn modelId="{728DD220-20DC-4AE7-952A-D9CE84EACCF8}" type="presParOf" srcId="{3C01C3BB-1C94-4CE1-9C63-80BC2DA48807}" destId="{2FF61FDC-F327-41D4-981B-2C0E2B088F35}" srcOrd="5" destOrd="0" presId="urn:microsoft.com/office/officeart/2008/layout/LinedList"/>
    <dgm:cxn modelId="{205CA369-16BF-4ED1-A68C-A7D68BBBFDCB}" type="presParOf" srcId="{3C01C3BB-1C94-4CE1-9C63-80BC2DA48807}" destId="{9B12A8C0-F6A6-46DE-BE7D-378DBD438893}" srcOrd="6" destOrd="0" presId="urn:microsoft.com/office/officeart/2008/layout/LinedList"/>
    <dgm:cxn modelId="{D1A686A8-2913-43A5-AEC1-D89754CC2B7D}" type="presParOf" srcId="{3C01C3BB-1C94-4CE1-9C63-80BC2DA48807}" destId="{4998CFA7-9265-45F3-B32A-3F2F22436B11}" srcOrd="7" destOrd="0" presId="urn:microsoft.com/office/officeart/2008/layout/LinedList"/>
    <dgm:cxn modelId="{6A519174-E44A-491D-9EA9-781E6F6745A6}" type="presParOf" srcId="{4998CFA7-9265-45F3-B32A-3F2F22436B11}" destId="{EC5C279A-4CED-4D0F-AC4E-1E0D92A9124B}" srcOrd="0" destOrd="0" presId="urn:microsoft.com/office/officeart/2008/layout/LinedList"/>
    <dgm:cxn modelId="{352BD1CA-46CC-493F-9A32-5A40773F7B6B}" type="presParOf" srcId="{4998CFA7-9265-45F3-B32A-3F2F22436B11}" destId="{CA3B1D9B-6704-430D-BC7B-4260940525C0}" srcOrd="1" destOrd="0" presId="urn:microsoft.com/office/officeart/2008/layout/LinedList"/>
    <dgm:cxn modelId="{65788520-0E5A-40FE-B38E-96C107601EFE}" type="presParOf" srcId="{4998CFA7-9265-45F3-B32A-3F2F22436B11}" destId="{34245A68-BDD9-4182-B2F5-1B51727F6D6F}" srcOrd="2" destOrd="0" presId="urn:microsoft.com/office/officeart/2008/layout/LinedList"/>
    <dgm:cxn modelId="{5F70023C-CD88-4B8C-9B68-0B946F2A8B2D}" type="presParOf" srcId="{34245A68-BDD9-4182-B2F5-1B51727F6D6F}" destId="{D1895828-556E-4854-8FDC-B09B8D966F4A}" srcOrd="0" destOrd="0" presId="urn:microsoft.com/office/officeart/2008/layout/LinedList"/>
    <dgm:cxn modelId="{8DBB5551-D00B-4212-A9A8-FE90DC332045}" type="presParOf" srcId="{D1895828-556E-4854-8FDC-B09B8D966F4A}" destId="{6A370952-FA1B-4699-9FE5-61222BABDF66}" srcOrd="0" destOrd="0" presId="urn:microsoft.com/office/officeart/2008/layout/LinedList"/>
    <dgm:cxn modelId="{B257AEE2-16C3-4ADF-9358-430939543EC6}" type="presParOf" srcId="{D1895828-556E-4854-8FDC-B09B8D966F4A}" destId="{3B1A3288-6BF2-4A3D-9689-A7C147D45C7F}" srcOrd="1" destOrd="0" presId="urn:microsoft.com/office/officeart/2008/layout/LinedList"/>
    <dgm:cxn modelId="{F00B7D61-ABD9-4EB0-8670-7252CB61BCE5}" type="presParOf" srcId="{D1895828-556E-4854-8FDC-B09B8D966F4A}" destId="{948CF72E-C4F0-428B-91C2-CD0E16F28B56}" srcOrd="2" destOrd="0" presId="urn:microsoft.com/office/officeart/2008/layout/LinedList"/>
    <dgm:cxn modelId="{29DE93F7-4186-472C-BF3B-49733BB39591}" type="presParOf" srcId="{3C01C3BB-1C94-4CE1-9C63-80BC2DA48807}" destId="{89498201-0D34-42C6-9BAD-C9A6E703D7C9}" srcOrd="8" destOrd="0" presId="urn:microsoft.com/office/officeart/2008/layout/LinedList"/>
    <dgm:cxn modelId="{EB04CD9A-8A01-4B15-B9E8-C0745EB3A677}" type="presParOf" srcId="{3C01C3BB-1C94-4CE1-9C63-80BC2DA48807}" destId="{0FF9B677-0A41-4F7C-A5E3-E1AE065B46A4}"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88D199-20ED-4DD0-A8CA-81DEAE0B4FDC}" type="doc">
      <dgm:prSet loTypeId="urn:microsoft.com/office/officeart/2008/layout/LinedList" loCatId="hierarchy" qsTypeId="urn:microsoft.com/office/officeart/2005/8/quickstyle/simple5" qsCatId="simple" csTypeId="urn:microsoft.com/office/officeart/2005/8/colors/accent1_2" csCatId="accent1" phldr="1"/>
      <dgm:spPr/>
      <dgm:t>
        <a:bodyPr/>
        <a:lstStyle/>
        <a:p>
          <a:endParaRPr lang="el-GR"/>
        </a:p>
      </dgm:t>
    </dgm:pt>
    <dgm:pt modelId="{E4CFD901-C971-44D8-B76E-58B4E8BB5D74}">
      <dgm:prSet custT="1"/>
      <dgm:spPr/>
      <dgm:t>
        <a:bodyPr/>
        <a:lstStyle/>
        <a:p>
          <a:r>
            <a:rPr lang="en-US" sz="1800" u="none" dirty="0"/>
            <a:t>Problems used in </a:t>
          </a:r>
          <a:r>
            <a:rPr lang="en-US" sz="1800" u="none" dirty="0">
              <a:solidFill>
                <a:srgbClr val="002060"/>
              </a:solidFill>
            </a:rPr>
            <a:t>Post-Quantum</a:t>
          </a:r>
          <a:r>
            <a:rPr lang="en-US" sz="1800" u="none" dirty="0"/>
            <a:t> Cryptography</a:t>
          </a:r>
          <a:endParaRPr lang="el-GR" sz="1800" u="none" dirty="0"/>
        </a:p>
      </dgm:t>
    </dgm:pt>
    <dgm:pt modelId="{C6E970A4-C50C-4C6B-A46C-EDB91427C056}" type="parTrans" cxnId="{5780CA16-F50E-4EA1-B43F-874F68B3382A}">
      <dgm:prSet/>
      <dgm:spPr/>
      <dgm:t>
        <a:bodyPr/>
        <a:lstStyle/>
        <a:p>
          <a:endParaRPr lang="el-GR"/>
        </a:p>
      </dgm:t>
    </dgm:pt>
    <dgm:pt modelId="{3A04990B-58CE-41A9-8330-FB75A0242EF3}" type="sibTrans" cxnId="{5780CA16-F50E-4EA1-B43F-874F68B3382A}">
      <dgm:prSet/>
      <dgm:spPr/>
      <dgm:t>
        <a:bodyPr/>
        <a:lstStyle/>
        <a:p>
          <a:endParaRPr lang="el-GR"/>
        </a:p>
      </dgm:t>
    </dgm:pt>
    <dgm:pt modelId="{7E878293-2619-4DDB-98E0-07042E04253B}">
      <dgm:prSet custT="1"/>
      <dgm:spPr/>
      <dgm:t>
        <a:bodyPr/>
        <a:lstStyle/>
        <a:p>
          <a:r>
            <a:rPr lang="en-US" sz="1800" dirty="0"/>
            <a:t>Hard</a:t>
          </a:r>
          <a:r>
            <a:rPr lang="en-US" sz="1800" baseline="0" dirty="0"/>
            <a:t> Problems</a:t>
          </a:r>
          <a:r>
            <a:rPr lang="el-GR" sz="1800" baseline="0" dirty="0"/>
            <a:t> </a:t>
          </a:r>
          <a:r>
            <a:rPr lang="en-US" sz="1800" baseline="0" dirty="0"/>
            <a:t>in Lattices (SIS, LWE -&gt; SVP, CVP</a:t>
          </a:r>
          <a:r>
            <a:rPr lang="el-GR" sz="1800" baseline="0" dirty="0"/>
            <a:t>)</a:t>
          </a:r>
          <a:endParaRPr lang="el-GR" sz="1800" dirty="0"/>
        </a:p>
      </dgm:t>
    </dgm:pt>
    <dgm:pt modelId="{982D6636-BAC5-41A1-875C-9BD183CF5FE1}" type="parTrans" cxnId="{22570BD3-2550-4595-83E3-B6B73578E846}">
      <dgm:prSet/>
      <dgm:spPr/>
      <dgm:t>
        <a:bodyPr/>
        <a:lstStyle/>
        <a:p>
          <a:endParaRPr lang="el-GR"/>
        </a:p>
      </dgm:t>
    </dgm:pt>
    <dgm:pt modelId="{C1F692A7-5287-4F01-9C1E-F49BAFD7DE44}" type="sibTrans" cxnId="{22570BD3-2550-4595-83E3-B6B73578E846}">
      <dgm:prSet/>
      <dgm:spPr/>
      <dgm:t>
        <a:bodyPr/>
        <a:lstStyle/>
        <a:p>
          <a:endParaRPr lang="el-GR"/>
        </a:p>
      </dgm:t>
    </dgm:pt>
    <dgm:pt modelId="{32726BC4-59D9-4CA8-A027-93B8A315D576}">
      <dgm:prSet custT="1"/>
      <dgm:spPr/>
      <dgm:t>
        <a:bodyPr/>
        <a:lstStyle/>
        <a:p>
          <a:r>
            <a:rPr lang="en-US" sz="1800" dirty="0"/>
            <a:t>Finding solutions of </a:t>
          </a:r>
          <a:r>
            <a:rPr lang="en-US" sz="1800" b="0" i="0" dirty="0"/>
            <a:t>multivariate equations</a:t>
          </a:r>
          <a:endParaRPr lang="el-GR" sz="1800" dirty="0"/>
        </a:p>
      </dgm:t>
    </dgm:pt>
    <dgm:pt modelId="{41F4CA4F-98EC-4904-A71A-10E08ED8E404}" type="parTrans" cxnId="{EC551F45-D5DA-43C9-9503-A60A753F2E07}">
      <dgm:prSet/>
      <dgm:spPr/>
      <dgm:t>
        <a:bodyPr/>
        <a:lstStyle/>
        <a:p>
          <a:endParaRPr lang="el-GR"/>
        </a:p>
      </dgm:t>
    </dgm:pt>
    <dgm:pt modelId="{76FCF91E-D388-42C6-9DF5-E8C2BE626944}" type="sibTrans" cxnId="{EC551F45-D5DA-43C9-9503-A60A753F2E07}">
      <dgm:prSet/>
      <dgm:spPr/>
      <dgm:t>
        <a:bodyPr/>
        <a:lstStyle/>
        <a:p>
          <a:endParaRPr lang="el-GR"/>
        </a:p>
      </dgm:t>
    </dgm:pt>
    <dgm:pt modelId="{50FD21D2-C1C1-46C0-B1D5-A78099FA98FA}">
      <dgm:prSet custT="1"/>
      <dgm:spPr/>
      <dgm:t>
        <a:bodyPr/>
        <a:lstStyle/>
        <a:p>
          <a:r>
            <a:rPr lang="en-US" sz="1800" dirty="0"/>
            <a:t>Problem in isogenies of graphs of elliptic curves on finite fields</a:t>
          </a:r>
          <a:endParaRPr lang="el-GR" sz="1800" dirty="0"/>
        </a:p>
      </dgm:t>
    </dgm:pt>
    <dgm:pt modelId="{EB251424-725C-40BB-ADFF-68753F20EE1A}" type="parTrans" cxnId="{CEF9A294-00DE-4A0D-8901-D154DC79665A}">
      <dgm:prSet/>
      <dgm:spPr/>
      <dgm:t>
        <a:bodyPr/>
        <a:lstStyle/>
        <a:p>
          <a:endParaRPr lang="el-GR"/>
        </a:p>
      </dgm:t>
    </dgm:pt>
    <dgm:pt modelId="{912EB8EB-6DCF-44C4-8187-0390DB59D8C7}" type="sibTrans" cxnId="{CEF9A294-00DE-4A0D-8901-D154DC79665A}">
      <dgm:prSet/>
      <dgm:spPr/>
      <dgm:t>
        <a:bodyPr/>
        <a:lstStyle/>
        <a:p>
          <a:endParaRPr lang="el-GR"/>
        </a:p>
      </dgm:t>
    </dgm:pt>
    <dgm:pt modelId="{B0F38AB9-74FE-41B8-A43E-EA0DE6746785}">
      <dgm:prSet custT="1"/>
      <dgm:spPr/>
      <dgm:t>
        <a:bodyPr/>
        <a:lstStyle/>
        <a:p>
          <a:r>
            <a:rPr lang="en-US" sz="1800" b="0" dirty="0"/>
            <a:t>NTRU, Kyber, Dilithium </a:t>
          </a:r>
          <a:endParaRPr lang="el-GR" sz="1800" b="0" dirty="0"/>
        </a:p>
      </dgm:t>
    </dgm:pt>
    <dgm:pt modelId="{54CCAF06-2C97-4049-B14D-1FD403DAF671}" type="parTrans" cxnId="{116A9708-4EF2-43E5-A86D-C4A271C92443}">
      <dgm:prSet/>
      <dgm:spPr/>
      <dgm:t>
        <a:bodyPr/>
        <a:lstStyle/>
        <a:p>
          <a:endParaRPr lang="el-GR"/>
        </a:p>
      </dgm:t>
    </dgm:pt>
    <dgm:pt modelId="{867FCD75-B0B1-4F5D-ABD5-D62E6DB5DA94}" type="sibTrans" cxnId="{116A9708-4EF2-43E5-A86D-C4A271C92443}">
      <dgm:prSet/>
      <dgm:spPr/>
      <dgm:t>
        <a:bodyPr/>
        <a:lstStyle/>
        <a:p>
          <a:endParaRPr lang="el-GR"/>
        </a:p>
      </dgm:t>
    </dgm:pt>
    <dgm:pt modelId="{4CFF61DC-B869-40D2-9665-4BD3C8A0F086}">
      <dgm:prSet custT="1"/>
      <dgm:spPr/>
      <dgm:t>
        <a:bodyPr/>
        <a:lstStyle/>
        <a:p>
          <a:r>
            <a:rPr lang="en-US" sz="1800" dirty="0"/>
            <a:t>CSIDH, </a:t>
          </a:r>
          <a:r>
            <a:rPr lang="en-US" sz="1800" dirty="0">
              <a:solidFill>
                <a:srgbClr val="C00000"/>
              </a:solidFill>
            </a:rPr>
            <a:t>SIDH</a:t>
          </a:r>
          <a:r>
            <a:rPr lang="en-US" sz="1800" dirty="0"/>
            <a:t>, </a:t>
          </a:r>
          <a:r>
            <a:rPr lang="en-US" sz="1800" dirty="0">
              <a:solidFill>
                <a:srgbClr val="C00000"/>
              </a:solidFill>
            </a:rPr>
            <a:t>SIKE</a:t>
          </a:r>
          <a:endParaRPr lang="el-GR" sz="1800" dirty="0">
            <a:solidFill>
              <a:srgbClr val="C00000"/>
            </a:solidFill>
          </a:endParaRPr>
        </a:p>
      </dgm:t>
    </dgm:pt>
    <dgm:pt modelId="{7ACC8E36-E931-40DA-A40C-8625B7218E1B}" type="parTrans" cxnId="{C925C6A8-A37B-46F3-9BAB-5D95768C9B64}">
      <dgm:prSet/>
      <dgm:spPr/>
      <dgm:t>
        <a:bodyPr/>
        <a:lstStyle/>
        <a:p>
          <a:endParaRPr lang="el-GR"/>
        </a:p>
      </dgm:t>
    </dgm:pt>
    <dgm:pt modelId="{745A0561-1C74-4997-9688-A9C98BEDB57B}" type="sibTrans" cxnId="{C925C6A8-A37B-46F3-9BAB-5D95768C9B64}">
      <dgm:prSet/>
      <dgm:spPr/>
      <dgm:t>
        <a:bodyPr/>
        <a:lstStyle/>
        <a:p>
          <a:endParaRPr lang="el-GR"/>
        </a:p>
      </dgm:t>
    </dgm:pt>
    <dgm:pt modelId="{56B18C41-7AD6-4899-96B9-0905EFD4B6F2}">
      <dgm:prSet custT="1"/>
      <dgm:spPr/>
      <dgm:t>
        <a:bodyPr/>
        <a:lstStyle/>
        <a:p>
          <a:r>
            <a:rPr lang="en-US" sz="1800" dirty="0">
              <a:solidFill>
                <a:srgbClr val="C00000"/>
              </a:solidFill>
            </a:rPr>
            <a:t>Rainbow</a:t>
          </a:r>
          <a:endParaRPr lang="el-GR" sz="1800" dirty="0">
            <a:solidFill>
              <a:srgbClr val="C00000"/>
            </a:solidFill>
          </a:endParaRPr>
        </a:p>
      </dgm:t>
    </dgm:pt>
    <dgm:pt modelId="{13050176-5AFE-49D5-A421-A5F21BEC2837}" type="parTrans" cxnId="{75987847-C64D-404B-B0FB-2B49CFE0DA58}">
      <dgm:prSet/>
      <dgm:spPr/>
      <dgm:t>
        <a:bodyPr/>
        <a:lstStyle/>
        <a:p>
          <a:endParaRPr lang="el-GR"/>
        </a:p>
      </dgm:t>
    </dgm:pt>
    <dgm:pt modelId="{C4A08EE4-8D9E-430C-93B3-9AFF7FB379CF}" type="sibTrans" cxnId="{75987847-C64D-404B-B0FB-2B49CFE0DA58}">
      <dgm:prSet/>
      <dgm:spPr/>
      <dgm:t>
        <a:bodyPr/>
        <a:lstStyle/>
        <a:p>
          <a:endParaRPr lang="el-GR"/>
        </a:p>
      </dgm:t>
    </dgm:pt>
    <dgm:pt modelId="{31BAB32D-D4FA-448D-8C1A-A025AE36505A}">
      <dgm:prSet custT="1"/>
      <dgm:spPr/>
      <dgm:t>
        <a:bodyPr/>
        <a:lstStyle/>
        <a:p>
          <a:r>
            <a:rPr lang="en-US" sz="1800" b="0" i="0" dirty="0"/>
            <a:t>Hardness of Decoding random linear codes</a:t>
          </a:r>
          <a:endParaRPr lang="el-GR" sz="1800" dirty="0"/>
        </a:p>
      </dgm:t>
    </dgm:pt>
    <dgm:pt modelId="{E0C853F2-B6AC-4B73-B58C-11F916FFB361}" type="parTrans" cxnId="{9B3E51EB-CE91-4D0E-B0BD-5A6CA15A7022}">
      <dgm:prSet/>
      <dgm:spPr/>
      <dgm:t>
        <a:bodyPr/>
        <a:lstStyle/>
        <a:p>
          <a:endParaRPr lang="el-GR"/>
        </a:p>
      </dgm:t>
    </dgm:pt>
    <dgm:pt modelId="{50FD2AB6-AE81-42BF-8F35-ACF69A925F68}" type="sibTrans" cxnId="{9B3E51EB-CE91-4D0E-B0BD-5A6CA15A7022}">
      <dgm:prSet/>
      <dgm:spPr/>
      <dgm:t>
        <a:bodyPr/>
        <a:lstStyle/>
        <a:p>
          <a:endParaRPr lang="el-GR"/>
        </a:p>
      </dgm:t>
    </dgm:pt>
    <dgm:pt modelId="{38AAA3D6-7CB6-4EFA-91B4-D4D856DB2DA6}">
      <dgm:prSet custT="1"/>
      <dgm:spPr/>
      <dgm:t>
        <a:bodyPr/>
        <a:lstStyle/>
        <a:p>
          <a:r>
            <a:rPr lang="en-US" sz="1800" dirty="0"/>
            <a:t>McElliece Cryptosystem</a:t>
          </a:r>
          <a:endParaRPr lang="el-GR" sz="1800" dirty="0"/>
        </a:p>
      </dgm:t>
    </dgm:pt>
    <dgm:pt modelId="{239D1ACB-F0DE-4A9D-A250-AC667BC2BC2A}" type="parTrans" cxnId="{BF2718C3-48E7-4316-8FCF-2E2AD5C0DC56}">
      <dgm:prSet/>
      <dgm:spPr/>
      <dgm:t>
        <a:bodyPr/>
        <a:lstStyle/>
        <a:p>
          <a:endParaRPr lang="el-GR"/>
        </a:p>
      </dgm:t>
    </dgm:pt>
    <dgm:pt modelId="{891A5279-4152-4EAD-9C5D-1715B9AD1A9D}" type="sibTrans" cxnId="{BF2718C3-48E7-4316-8FCF-2E2AD5C0DC56}">
      <dgm:prSet/>
      <dgm:spPr/>
      <dgm:t>
        <a:bodyPr/>
        <a:lstStyle/>
        <a:p>
          <a:endParaRPr lang="el-GR"/>
        </a:p>
      </dgm:t>
    </dgm:pt>
    <dgm:pt modelId="{F7824F13-0EAB-47AD-8BFE-0FB39DD87BA1}">
      <dgm:prSet custT="1"/>
      <dgm:spPr/>
      <dgm:t>
        <a:bodyPr/>
        <a:lstStyle/>
        <a:p>
          <a:r>
            <a:rPr lang="en-US" sz="1800" b="0" i="0" dirty="0"/>
            <a:t>Security of an underlying hash function</a:t>
          </a:r>
          <a:endParaRPr lang="el-GR" sz="1800" dirty="0"/>
        </a:p>
      </dgm:t>
    </dgm:pt>
    <dgm:pt modelId="{159EC920-766C-4C82-880C-BFF769F96602}" type="parTrans" cxnId="{CAFB6490-8768-4986-92A4-0C3E3E8D6CD8}">
      <dgm:prSet/>
      <dgm:spPr/>
      <dgm:t>
        <a:bodyPr/>
        <a:lstStyle/>
        <a:p>
          <a:endParaRPr lang="el-GR"/>
        </a:p>
      </dgm:t>
    </dgm:pt>
    <dgm:pt modelId="{7727B733-7D06-4C2E-AEBB-A011903FE1C1}" type="sibTrans" cxnId="{CAFB6490-8768-4986-92A4-0C3E3E8D6CD8}">
      <dgm:prSet/>
      <dgm:spPr/>
      <dgm:t>
        <a:bodyPr/>
        <a:lstStyle/>
        <a:p>
          <a:endParaRPr lang="el-GR"/>
        </a:p>
      </dgm:t>
    </dgm:pt>
    <dgm:pt modelId="{7C9C4076-39B9-422C-8DC2-6C286024532E}">
      <dgm:prSet custT="1"/>
      <dgm:spPr/>
      <dgm:t>
        <a:bodyPr/>
        <a:lstStyle/>
        <a:p>
          <a:r>
            <a:rPr lang="en-US" sz="1800" b="0" i="0" dirty="0"/>
            <a:t>SPHINCS+</a:t>
          </a:r>
          <a:endParaRPr lang="el-GR" sz="1800" dirty="0"/>
        </a:p>
      </dgm:t>
    </dgm:pt>
    <dgm:pt modelId="{8F28B288-720F-4280-B9B8-51A6831E5C01}" type="parTrans" cxnId="{301B9649-0CFA-4258-ABA8-C02CEE1E588F}">
      <dgm:prSet/>
      <dgm:spPr/>
      <dgm:t>
        <a:bodyPr/>
        <a:lstStyle/>
        <a:p>
          <a:endParaRPr lang="el-GR"/>
        </a:p>
      </dgm:t>
    </dgm:pt>
    <dgm:pt modelId="{EE3BC6DC-B85E-4CBD-9A94-48DE09CC42D2}" type="sibTrans" cxnId="{301B9649-0CFA-4258-ABA8-C02CEE1E588F}">
      <dgm:prSet/>
      <dgm:spPr/>
      <dgm:t>
        <a:bodyPr/>
        <a:lstStyle/>
        <a:p>
          <a:endParaRPr lang="el-GR"/>
        </a:p>
      </dgm:t>
    </dgm:pt>
    <dgm:pt modelId="{BD8D4699-739C-40EA-8847-1B72BCFE72B9}" type="pres">
      <dgm:prSet presAssocID="{0488D199-20ED-4DD0-A8CA-81DEAE0B4FDC}" presName="vert0" presStyleCnt="0">
        <dgm:presLayoutVars>
          <dgm:dir/>
          <dgm:animOne val="branch"/>
          <dgm:animLvl val="lvl"/>
        </dgm:presLayoutVars>
      </dgm:prSet>
      <dgm:spPr/>
    </dgm:pt>
    <dgm:pt modelId="{CB151C5B-DDEC-40E9-B8F4-F61CEC0C3C3C}" type="pres">
      <dgm:prSet presAssocID="{E4CFD901-C971-44D8-B76E-58B4E8BB5D74}" presName="thickLine" presStyleLbl="alignNode1" presStyleIdx="0" presStyleCnt="1"/>
      <dgm:spPr/>
    </dgm:pt>
    <dgm:pt modelId="{3F43FF29-5CC5-4A58-B5D9-56668B9B471C}" type="pres">
      <dgm:prSet presAssocID="{E4CFD901-C971-44D8-B76E-58B4E8BB5D74}" presName="horz1" presStyleCnt="0"/>
      <dgm:spPr/>
    </dgm:pt>
    <dgm:pt modelId="{CCFF1114-F4AA-41C3-9791-2C3846A3D575}" type="pres">
      <dgm:prSet presAssocID="{E4CFD901-C971-44D8-B76E-58B4E8BB5D74}" presName="tx1" presStyleLbl="revTx" presStyleIdx="0" presStyleCnt="11" custScaleX="92933"/>
      <dgm:spPr/>
    </dgm:pt>
    <dgm:pt modelId="{3C01C3BB-1C94-4CE1-9C63-80BC2DA48807}" type="pres">
      <dgm:prSet presAssocID="{E4CFD901-C971-44D8-B76E-58B4E8BB5D74}" presName="vert1" presStyleCnt="0"/>
      <dgm:spPr/>
    </dgm:pt>
    <dgm:pt modelId="{D3E6D215-6A8C-4900-8FB4-5B06CCB895F2}" type="pres">
      <dgm:prSet presAssocID="{7E878293-2619-4DDB-98E0-07042E04253B}" presName="vertSpace2a" presStyleCnt="0"/>
      <dgm:spPr/>
    </dgm:pt>
    <dgm:pt modelId="{24A88AFF-FF5B-4AB5-908C-9126404ADFC2}" type="pres">
      <dgm:prSet presAssocID="{7E878293-2619-4DDB-98E0-07042E04253B}" presName="horz2" presStyleCnt="0"/>
      <dgm:spPr/>
    </dgm:pt>
    <dgm:pt modelId="{CB408D23-E6C3-416B-8431-E5F6981FF01B}" type="pres">
      <dgm:prSet presAssocID="{7E878293-2619-4DDB-98E0-07042E04253B}" presName="horzSpace2" presStyleCnt="0"/>
      <dgm:spPr/>
    </dgm:pt>
    <dgm:pt modelId="{0617C326-9D69-463E-AB67-5F19CA0C48B9}" type="pres">
      <dgm:prSet presAssocID="{7E878293-2619-4DDB-98E0-07042E04253B}" presName="tx2" presStyleLbl="revTx" presStyleIdx="1" presStyleCnt="11" custScaleX="128319"/>
      <dgm:spPr/>
    </dgm:pt>
    <dgm:pt modelId="{C081EBBF-2406-43DC-80D8-52FA0C775FB5}" type="pres">
      <dgm:prSet presAssocID="{7E878293-2619-4DDB-98E0-07042E04253B}" presName="vert2" presStyleCnt="0"/>
      <dgm:spPr/>
    </dgm:pt>
    <dgm:pt modelId="{3B6353C9-0130-4B77-B562-8930A4A0446A}" type="pres">
      <dgm:prSet presAssocID="{B0F38AB9-74FE-41B8-A43E-EA0DE6746785}" presName="horz3" presStyleCnt="0"/>
      <dgm:spPr/>
    </dgm:pt>
    <dgm:pt modelId="{8FD2EB2F-9A31-456E-A84B-CA0D83245FE8}" type="pres">
      <dgm:prSet presAssocID="{B0F38AB9-74FE-41B8-A43E-EA0DE6746785}" presName="horzSpace3" presStyleCnt="0"/>
      <dgm:spPr/>
    </dgm:pt>
    <dgm:pt modelId="{B57620A4-E894-4636-AE20-ACECC75FDD51}" type="pres">
      <dgm:prSet presAssocID="{B0F38AB9-74FE-41B8-A43E-EA0DE6746785}" presName="tx3" presStyleLbl="revTx" presStyleIdx="2" presStyleCnt="11" custScaleX="62554"/>
      <dgm:spPr/>
    </dgm:pt>
    <dgm:pt modelId="{1A3CCF97-BAFF-4025-8949-88467FC44D1F}" type="pres">
      <dgm:prSet presAssocID="{B0F38AB9-74FE-41B8-A43E-EA0DE6746785}" presName="vert3" presStyleCnt="0"/>
      <dgm:spPr/>
    </dgm:pt>
    <dgm:pt modelId="{3B37FD91-3FCE-4959-B2D1-EEE2E94BB785}" type="pres">
      <dgm:prSet presAssocID="{7E878293-2619-4DDB-98E0-07042E04253B}" presName="thinLine2b" presStyleLbl="callout" presStyleIdx="0" presStyleCnt="5"/>
      <dgm:spPr/>
    </dgm:pt>
    <dgm:pt modelId="{A8417EA7-5E3E-4DFE-84E0-FB25BC60DDC0}" type="pres">
      <dgm:prSet presAssocID="{7E878293-2619-4DDB-98E0-07042E04253B}" presName="vertSpace2b" presStyleCnt="0"/>
      <dgm:spPr/>
    </dgm:pt>
    <dgm:pt modelId="{075A2D92-55E3-45CF-AA73-F93799371B5A}" type="pres">
      <dgm:prSet presAssocID="{32726BC4-59D9-4CA8-A027-93B8A315D576}" presName="horz2" presStyleCnt="0"/>
      <dgm:spPr/>
    </dgm:pt>
    <dgm:pt modelId="{BFBE66A2-BEA2-464F-94EF-0679FEE292B6}" type="pres">
      <dgm:prSet presAssocID="{32726BC4-59D9-4CA8-A027-93B8A315D576}" presName="horzSpace2" presStyleCnt="0"/>
      <dgm:spPr/>
    </dgm:pt>
    <dgm:pt modelId="{3C26777B-6E6B-424C-8CD4-2542F3D53E36}" type="pres">
      <dgm:prSet presAssocID="{32726BC4-59D9-4CA8-A027-93B8A315D576}" presName="tx2" presStyleLbl="revTx" presStyleIdx="3" presStyleCnt="11" custScaleX="127599"/>
      <dgm:spPr/>
    </dgm:pt>
    <dgm:pt modelId="{69A03711-579C-486F-A507-40154F7BF92C}" type="pres">
      <dgm:prSet presAssocID="{32726BC4-59D9-4CA8-A027-93B8A315D576}" presName="vert2" presStyleCnt="0"/>
      <dgm:spPr/>
    </dgm:pt>
    <dgm:pt modelId="{5FFA462D-B780-4601-972F-32874C04440D}" type="pres">
      <dgm:prSet presAssocID="{56B18C41-7AD6-4899-96B9-0905EFD4B6F2}" presName="horz3" presStyleCnt="0"/>
      <dgm:spPr/>
    </dgm:pt>
    <dgm:pt modelId="{DDA1B1E8-41FD-44E6-82F1-4BDB9B43EF05}" type="pres">
      <dgm:prSet presAssocID="{56B18C41-7AD6-4899-96B9-0905EFD4B6F2}" presName="horzSpace3" presStyleCnt="0"/>
      <dgm:spPr/>
    </dgm:pt>
    <dgm:pt modelId="{4BF6BEFB-318F-49CE-8037-124136F1EBAC}" type="pres">
      <dgm:prSet presAssocID="{56B18C41-7AD6-4899-96B9-0905EFD4B6F2}" presName="tx3" presStyleLbl="revTx" presStyleIdx="4" presStyleCnt="11" custScaleX="59062"/>
      <dgm:spPr/>
    </dgm:pt>
    <dgm:pt modelId="{9BEBDDD9-38D2-4E2B-AA6D-984DBF8218A7}" type="pres">
      <dgm:prSet presAssocID="{56B18C41-7AD6-4899-96B9-0905EFD4B6F2}" presName="vert3" presStyleCnt="0"/>
      <dgm:spPr/>
    </dgm:pt>
    <dgm:pt modelId="{2FF61FDC-F327-41D4-981B-2C0E2B088F35}" type="pres">
      <dgm:prSet presAssocID="{32726BC4-59D9-4CA8-A027-93B8A315D576}" presName="thinLine2b" presStyleLbl="callout" presStyleIdx="1" presStyleCnt="5"/>
      <dgm:spPr/>
    </dgm:pt>
    <dgm:pt modelId="{9B12A8C0-F6A6-46DE-BE7D-378DBD438893}" type="pres">
      <dgm:prSet presAssocID="{32726BC4-59D9-4CA8-A027-93B8A315D576}" presName="vertSpace2b" presStyleCnt="0"/>
      <dgm:spPr/>
    </dgm:pt>
    <dgm:pt modelId="{4998CFA7-9265-45F3-B32A-3F2F22436B11}" type="pres">
      <dgm:prSet presAssocID="{50FD21D2-C1C1-46C0-B1D5-A78099FA98FA}" presName="horz2" presStyleCnt="0"/>
      <dgm:spPr/>
    </dgm:pt>
    <dgm:pt modelId="{EC5C279A-4CED-4D0F-AC4E-1E0D92A9124B}" type="pres">
      <dgm:prSet presAssocID="{50FD21D2-C1C1-46C0-B1D5-A78099FA98FA}" presName="horzSpace2" presStyleCnt="0"/>
      <dgm:spPr/>
    </dgm:pt>
    <dgm:pt modelId="{CA3B1D9B-6704-430D-BC7B-4260940525C0}" type="pres">
      <dgm:prSet presAssocID="{50FD21D2-C1C1-46C0-B1D5-A78099FA98FA}" presName="tx2" presStyleLbl="revTx" presStyleIdx="5" presStyleCnt="11" custScaleX="127599" custScaleY="111408"/>
      <dgm:spPr/>
    </dgm:pt>
    <dgm:pt modelId="{34245A68-BDD9-4182-B2F5-1B51727F6D6F}" type="pres">
      <dgm:prSet presAssocID="{50FD21D2-C1C1-46C0-B1D5-A78099FA98FA}" presName="vert2" presStyleCnt="0"/>
      <dgm:spPr/>
    </dgm:pt>
    <dgm:pt modelId="{D1895828-556E-4854-8FDC-B09B8D966F4A}" type="pres">
      <dgm:prSet presAssocID="{4CFF61DC-B869-40D2-9665-4BD3C8A0F086}" presName="horz3" presStyleCnt="0"/>
      <dgm:spPr/>
    </dgm:pt>
    <dgm:pt modelId="{6A370952-FA1B-4699-9FE5-61222BABDF66}" type="pres">
      <dgm:prSet presAssocID="{4CFF61DC-B869-40D2-9665-4BD3C8A0F086}" presName="horzSpace3" presStyleCnt="0"/>
      <dgm:spPr/>
    </dgm:pt>
    <dgm:pt modelId="{3B1A3288-6BF2-4A3D-9689-A7C147D45C7F}" type="pres">
      <dgm:prSet presAssocID="{4CFF61DC-B869-40D2-9665-4BD3C8A0F086}" presName="tx3" presStyleLbl="revTx" presStyleIdx="6" presStyleCnt="11" custScaleX="76084"/>
      <dgm:spPr/>
    </dgm:pt>
    <dgm:pt modelId="{948CF72E-C4F0-428B-91C2-CD0E16F28B56}" type="pres">
      <dgm:prSet presAssocID="{4CFF61DC-B869-40D2-9665-4BD3C8A0F086}" presName="vert3" presStyleCnt="0"/>
      <dgm:spPr/>
    </dgm:pt>
    <dgm:pt modelId="{89498201-0D34-42C6-9BAD-C9A6E703D7C9}" type="pres">
      <dgm:prSet presAssocID="{50FD21D2-C1C1-46C0-B1D5-A78099FA98FA}" presName="thinLine2b" presStyleLbl="callout" presStyleIdx="2" presStyleCnt="5"/>
      <dgm:spPr/>
    </dgm:pt>
    <dgm:pt modelId="{0FF9B677-0A41-4F7C-A5E3-E1AE065B46A4}" type="pres">
      <dgm:prSet presAssocID="{50FD21D2-C1C1-46C0-B1D5-A78099FA98FA}" presName="vertSpace2b" presStyleCnt="0"/>
      <dgm:spPr/>
    </dgm:pt>
    <dgm:pt modelId="{271E68F0-E316-4185-AD11-51AAD4A7BF3F}" type="pres">
      <dgm:prSet presAssocID="{31BAB32D-D4FA-448D-8C1A-A025AE36505A}" presName="horz2" presStyleCnt="0"/>
      <dgm:spPr/>
    </dgm:pt>
    <dgm:pt modelId="{F6154C98-575B-4C84-A4BE-CAC048EAECB5}" type="pres">
      <dgm:prSet presAssocID="{31BAB32D-D4FA-448D-8C1A-A025AE36505A}" presName="horzSpace2" presStyleCnt="0"/>
      <dgm:spPr/>
    </dgm:pt>
    <dgm:pt modelId="{6E6DFA34-F5FF-440E-8C1A-610DF7F778CF}" type="pres">
      <dgm:prSet presAssocID="{31BAB32D-D4FA-448D-8C1A-A025AE36505A}" presName="tx2" presStyleLbl="revTx" presStyleIdx="7" presStyleCnt="11" custScaleX="127345"/>
      <dgm:spPr/>
    </dgm:pt>
    <dgm:pt modelId="{ABC7DBF0-2F4A-438D-9B16-9605991A0D1B}" type="pres">
      <dgm:prSet presAssocID="{31BAB32D-D4FA-448D-8C1A-A025AE36505A}" presName="vert2" presStyleCnt="0"/>
      <dgm:spPr/>
    </dgm:pt>
    <dgm:pt modelId="{53FD2C3E-2BA0-467A-8F34-81666B888CB0}" type="pres">
      <dgm:prSet presAssocID="{38AAA3D6-7CB6-4EFA-91B4-D4D856DB2DA6}" presName="horz3" presStyleCnt="0"/>
      <dgm:spPr/>
    </dgm:pt>
    <dgm:pt modelId="{E2B2C4F0-7A0B-451D-B8B3-6AF8CE79B408}" type="pres">
      <dgm:prSet presAssocID="{38AAA3D6-7CB6-4EFA-91B4-D4D856DB2DA6}" presName="horzSpace3" presStyleCnt="0"/>
      <dgm:spPr/>
    </dgm:pt>
    <dgm:pt modelId="{78DCE44E-F229-4935-9842-4C7397950BA9}" type="pres">
      <dgm:prSet presAssocID="{38AAA3D6-7CB6-4EFA-91B4-D4D856DB2DA6}" presName="tx3" presStyleLbl="revTx" presStyleIdx="8" presStyleCnt="11" custScaleX="77849"/>
      <dgm:spPr/>
    </dgm:pt>
    <dgm:pt modelId="{34218595-F188-427A-86C0-3D7A03E281F9}" type="pres">
      <dgm:prSet presAssocID="{38AAA3D6-7CB6-4EFA-91B4-D4D856DB2DA6}" presName="vert3" presStyleCnt="0"/>
      <dgm:spPr/>
    </dgm:pt>
    <dgm:pt modelId="{B54BD413-2AC8-4807-9EC4-0D59AF616F6B}" type="pres">
      <dgm:prSet presAssocID="{31BAB32D-D4FA-448D-8C1A-A025AE36505A}" presName="thinLine2b" presStyleLbl="callout" presStyleIdx="3" presStyleCnt="5"/>
      <dgm:spPr/>
    </dgm:pt>
    <dgm:pt modelId="{A0079CB5-D832-472F-A8BA-053096A00766}" type="pres">
      <dgm:prSet presAssocID="{31BAB32D-D4FA-448D-8C1A-A025AE36505A}" presName="vertSpace2b" presStyleCnt="0"/>
      <dgm:spPr/>
    </dgm:pt>
    <dgm:pt modelId="{71E1B52E-9331-4672-8A80-035C489CA936}" type="pres">
      <dgm:prSet presAssocID="{F7824F13-0EAB-47AD-8BFE-0FB39DD87BA1}" presName="horz2" presStyleCnt="0"/>
      <dgm:spPr/>
    </dgm:pt>
    <dgm:pt modelId="{183A1A8E-4B28-4410-9991-4D5BA73D1FEC}" type="pres">
      <dgm:prSet presAssocID="{F7824F13-0EAB-47AD-8BFE-0FB39DD87BA1}" presName="horzSpace2" presStyleCnt="0"/>
      <dgm:spPr/>
    </dgm:pt>
    <dgm:pt modelId="{5F0BEC92-30A8-44EA-9B05-68B8883BC7E4}" type="pres">
      <dgm:prSet presAssocID="{F7824F13-0EAB-47AD-8BFE-0FB39DD87BA1}" presName="tx2" presStyleLbl="revTx" presStyleIdx="9" presStyleCnt="11" custScaleX="127977"/>
      <dgm:spPr/>
    </dgm:pt>
    <dgm:pt modelId="{361EE88A-91DB-441E-84F1-45913C5193E6}" type="pres">
      <dgm:prSet presAssocID="{F7824F13-0EAB-47AD-8BFE-0FB39DD87BA1}" presName="vert2" presStyleCnt="0"/>
      <dgm:spPr/>
    </dgm:pt>
    <dgm:pt modelId="{B8D7C090-DF88-4CA7-BD0E-DD8294D6615B}" type="pres">
      <dgm:prSet presAssocID="{7C9C4076-39B9-422C-8DC2-6C286024532E}" presName="horz3" presStyleCnt="0"/>
      <dgm:spPr/>
    </dgm:pt>
    <dgm:pt modelId="{6E4289B5-FB03-418C-9671-E885FDD431A1}" type="pres">
      <dgm:prSet presAssocID="{7C9C4076-39B9-422C-8DC2-6C286024532E}" presName="horzSpace3" presStyleCnt="0"/>
      <dgm:spPr/>
    </dgm:pt>
    <dgm:pt modelId="{9CF3FD5C-106D-4DC0-A9B7-84F0152D5F4C}" type="pres">
      <dgm:prSet presAssocID="{7C9C4076-39B9-422C-8DC2-6C286024532E}" presName="tx3" presStyleLbl="revTx" presStyleIdx="10" presStyleCnt="11" custScaleX="37953"/>
      <dgm:spPr/>
    </dgm:pt>
    <dgm:pt modelId="{8DE6A0F5-C705-4707-9E5B-94CA509F91C6}" type="pres">
      <dgm:prSet presAssocID="{7C9C4076-39B9-422C-8DC2-6C286024532E}" presName="vert3" presStyleCnt="0"/>
      <dgm:spPr/>
    </dgm:pt>
    <dgm:pt modelId="{6B051231-8B21-49C9-B4C7-9ED2EB4A64DC}" type="pres">
      <dgm:prSet presAssocID="{F7824F13-0EAB-47AD-8BFE-0FB39DD87BA1}" presName="thinLine2b" presStyleLbl="callout" presStyleIdx="4" presStyleCnt="5"/>
      <dgm:spPr/>
    </dgm:pt>
    <dgm:pt modelId="{9248FC79-A132-480E-A74B-EE142FFEF0B0}" type="pres">
      <dgm:prSet presAssocID="{F7824F13-0EAB-47AD-8BFE-0FB39DD87BA1}" presName="vertSpace2b" presStyleCnt="0"/>
      <dgm:spPr/>
    </dgm:pt>
  </dgm:ptLst>
  <dgm:cxnLst>
    <dgm:cxn modelId="{116A9708-4EF2-43E5-A86D-C4A271C92443}" srcId="{7E878293-2619-4DDB-98E0-07042E04253B}" destId="{B0F38AB9-74FE-41B8-A43E-EA0DE6746785}" srcOrd="0" destOrd="0" parTransId="{54CCAF06-2C97-4049-B14D-1FD403DAF671}" sibTransId="{867FCD75-B0B1-4F5D-ABD5-D62E6DB5DA94}"/>
    <dgm:cxn modelId="{C9C79015-E7FF-4E38-AD59-981C6E191E12}" type="presOf" srcId="{4CFF61DC-B869-40D2-9665-4BD3C8A0F086}" destId="{3B1A3288-6BF2-4A3D-9689-A7C147D45C7F}" srcOrd="0" destOrd="0" presId="urn:microsoft.com/office/officeart/2008/layout/LinedList"/>
    <dgm:cxn modelId="{5780CA16-F50E-4EA1-B43F-874F68B3382A}" srcId="{0488D199-20ED-4DD0-A8CA-81DEAE0B4FDC}" destId="{E4CFD901-C971-44D8-B76E-58B4E8BB5D74}" srcOrd="0" destOrd="0" parTransId="{C6E970A4-C50C-4C6B-A46C-EDB91427C056}" sibTransId="{3A04990B-58CE-41A9-8330-FB75A0242EF3}"/>
    <dgm:cxn modelId="{B5C2472B-D7E5-4206-AA66-E03F49F49030}" type="presOf" srcId="{50FD21D2-C1C1-46C0-B1D5-A78099FA98FA}" destId="{CA3B1D9B-6704-430D-BC7B-4260940525C0}" srcOrd="0" destOrd="0" presId="urn:microsoft.com/office/officeart/2008/layout/LinedList"/>
    <dgm:cxn modelId="{31AC013C-9D10-49FE-ABE9-C9F88AA4EEFB}" type="presOf" srcId="{38AAA3D6-7CB6-4EFA-91B4-D4D856DB2DA6}" destId="{78DCE44E-F229-4935-9842-4C7397950BA9}" srcOrd="0" destOrd="0" presId="urn:microsoft.com/office/officeart/2008/layout/LinedList"/>
    <dgm:cxn modelId="{632BCF44-7FEF-47E0-8FD2-BE99C08EC485}" type="presOf" srcId="{0488D199-20ED-4DD0-A8CA-81DEAE0B4FDC}" destId="{BD8D4699-739C-40EA-8847-1B72BCFE72B9}" srcOrd="0" destOrd="0" presId="urn:microsoft.com/office/officeart/2008/layout/LinedList"/>
    <dgm:cxn modelId="{EC551F45-D5DA-43C9-9503-A60A753F2E07}" srcId="{E4CFD901-C971-44D8-B76E-58B4E8BB5D74}" destId="{32726BC4-59D9-4CA8-A027-93B8A315D576}" srcOrd="1" destOrd="0" parTransId="{41F4CA4F-98EC-4904-A71A-10E08ED8E404}" sibTransId="{76FCF91E-D388-42C6-9DF5-E8C2BE626944}"/>
    <dgm:cxn modelId="{75987847-C64D-404B-B0FB-2B49CFE0DA58}" srcId="{32726BC4-59D9-4CA8-A027-93B8A315D576}" destId="{56B18C41-7AD6-4899-96B9-0905EFD4B6F2}" srcOrd="0" destOrd="0" parTransId="{13050176-5AFE-49D5-A421-A5F21BEC2837}" sibTransId="{C4A08EE4-8D9E-430C-93B3-9AFF7FB379CF}"/>
    <dgm:cxn modelId="{301B9649-0CFA-4258-ABA8-C02CEE1E588F}" srcId="{F7824F13-0EAB-47AD-8BFE-0FB39DD87BA1}" destId="{7C9C4076-39B9-422C-8DC2-6C286024532E}" srcOrd="0" destOrd="0" parTransId="{8F28B288-720F-4280-B9B8-51A6831E5C01}" sibTransId="{EE3BC6DC-B85E-4CBD-9A94-48DE09CC42D2}"/>
    <dgm:cxn modelId="{5D73FC4E-5DE6-4C5B-8D74-79E24E51FE93}" type="presOf" srcId="{E4CFD901-C971-44D8-B76E-58B4E8BB5D74}" destId="{CCFF1114-F4AA-41C3-9791-2C3846A3D575}" srcOrd="0" destOrd="0" presId="urn:microsoft.com/office/officeart/2008/layout/LinedList"/>
    <dgm:cxn modelId="{1CCEE277-0B3C-4E17-957E-E4542CE43A93}" type="presOf" srcId="{31BAB32D-D4FA-448D-8C1A-A025AE36505A}" destId="{6E6DFA34-F5FF-440E-8C1A-610DF7F778CF}" srcOrd="0" destOrd="0" presId="urn:microsoft.com/office/officeart/2008/layout/LinedList"/>
    <dgm:cxn modelId="{CAFB6490-8768-4986-92A4-0C3E3E8D6CD8}" srcId="{E4CFD901-C971-44D8-B76E-58B4E8BB5D74}" destId="{F7824F13-0EAB-47AD-8BFE-0FB39DD87BA1}" srcOrd="4" destOrd="0" parTransId="{159EC920-766C-4C82-880C-BFF769F96602}" sibTransId="{7727B733-7D06-4C2E-AEBB-A011903FE1C1}"/>
    <dgm:cxn modelId="{CEF9A294-00DE-4A0D-8901-D154DC79665A}" srcId="{E4CFD901-C971-44D8-B76E-58B4E8BB5D74}" destId="{50FD21D2-C1C1-46C0-B1D5-A78099FA98FA}" srcOrd="2" destOrd="0" parTransId="{EB251424-725C-40BB-ADFF-68753F20EE1A}" sibTransId="{912EB8EB-6DCF-44C4-8187-0390DB59D8C7}"/>
    <dgm:cxn modelId="{42745696-1982-4093-AD34-22E90C095B80}" type="presOf" srcId="{56B18C41-7AD6-4899-96B9-0905EFD4B6F2}" destId="{4BF6BEFB-318F-49CE-8037-124136F1EBAC}" srcOrd="0" destOrd="0" presId="urn:microsoft.com/office/officeart/2008/layout/LinedList"/>
    <dgm:cxn modelId="{C925C6A8-A37B-46F3-9BAB-5D95768C9B64}" srcId="{50FD21D2-C1C1-46C0-B1D5-A78099FA98FA}" destId="{4CFF61DC-B869-40D2-9665-4BD3C8A0F086}" srcOrd="0" destOrd="0" parTransId="{7ACC8E36-E931-40DA-A40C-8625B7218E1B}" sibTransId="{745A0561-1C74-4997-9688-A9C98BEDB57B}"/>
    <dgm:cxn modelId="{154244B6-CB07-42A9-8E0E-794AB4C18476}" type="presOf" srcId="{B0F38AB9-74FE-41B8-A43E-EA0DE6746785}" destId="{B57620A4-E894-4636-AE20-ACECC75FDD51}" srcOrd="0" destOrd="0" presId="urn:microsoft.com/office/officeart/2008/layout/LinedList"/>
    <dgm:cxn modelId="{922E83BF-8547-4208-896A-E9ED032B0A29}" type="presOf" srcId="{7E878293-2619-4DDB-98E0-07042E04253B}" destId="{0617C326-9D69-463E-AB67-5F19CA0C48B9}" srcOrd="0" destOrd="0" presId="urn:microsoft.com/office/officeart/2008/layout/LinedList"/>
    <dgm:cxn modelId="{BF2718C3-48E7-4316-8FCF-2E2AD5C0DC56}" srcId="{31BAB32D-D4FA-448D-8C1A-A025AE36505A}" destId="{38AAA3D6-7CB6-4EFA-91B4-D4D856DB2DA6}" srcOrd="0" destOrd="0" parTransId="{239D1ACB-F0DE-4A9D-A250-AC667BC2BC2A}" sibTransId="{891A5279-4152-4EAD-9C5D-1715B9AD1A9D}"/>
    <dgm:cxn modelId="{22570BD3-2550-4595-83E3-B6B73578E846}" srcId="{E4CFD901-C971-44D8-B76E-58B4E8BB5D74}" destId="{7E878293-2619-4DDB-98E0-07042E04253B}" srcOrd="0" destOrd="0" parTransId="{982D6636-BAC5-41A1-875C-9BD183CF5FE1}" sibTransId="{C1F692A7-5287-4F01-9C1E-F49BAFD7DE44}"/>
    <dgm:cxn modelId="{993E53DB-B222-4476-BB78-C2BF66FFFA1E}" type="presOf" srcId="{F7824F13-0EAB-47AD-8BFE-0FB39DD87BA1}" destId="{5F0BEC92-30A8-44EA-9B05-68B8883BC7E4}" srcOrd="0" destOrd="0" presId="urn:microsoft.com/office/officeart/2008/layout/LinedList"/>
    <dgm:cxn modelId="{9B3E51EB-CE91-4D0E-B0BD-5A6CA15A7022}" srcId="{E4CFD901-C971-44D8-B76E-58B4E8BB5D74}" destId="{31BAB32D-D4FA-448D-8C1A-A025AE36505A}" srcOrd="3" destOrd="0" parTransId="{E0C853F2-B6AC-4B73-B58C-11F916FFB361}" sibTransId="{50FD2AB6-AE81-42BF-8F35-ACF69A925F68}"/>
    <dgm:cxn modelId="{09672AF0-143A-4070-9234-E6004E25EB4B}" type="presOf" srcId="{7C9C4076-39B9-422C-8DC2-6C286024532E}" destId="{9CF3FD5C-106D-4DC0-A9B7-84F0152D5F4C}" srcOrd="0" destOrd="0" presId="urn:microsoft.com/office/officeart/2008/layout/LinedList"/>
    <dgm:cxn modelId="{58CE4BF1-65E7-452E-ADDD-8EAE47A855A6}" type="presOf" srcId="{32726BC4-59D9-4CA8-A027-93B8A315D576}" destId="{3C26777B-6E6B-424C-8CD4-2542F3D53E36}" srcOrd="0" destOrd="0" presId="urn:microsoft.com/office/officeart/2008/layout/LinedList"/>
    <dgm:cxn modelId="{90463EA8-035A-4615-986A-0DE32768D32D}" type="presParOf" srcId="{BD8D4699-739C-40EA-8847-1B72BCFE72B9}" destId="{CB151C5B-DDEC-40E9-B8F4-F61CEC0C3C3C}" srcOrd="0" destOrd="0" presId="urn:microsoft.com/office/officeart/2008/layout/LinedList"/>
    <dgm:cxn modelId="{A0A66EA4-3154-45F9-B5F6-186311781E27}" type="presParOf" srcId="{BD8D4699-739C-40EA-8847-1B72BCFE72B9}" destId="{3F43FF29-5CC5-4A58-B5D9-56668B9B471C}" srcOrd="1" destOrd="0" presId="urn:microsoft.com/office/officeart/2008/layout/LinedList"/>
    <dgm:cxn modelId="{11764FE0-521B-424A-B4A7-5D748720C6EE}" type="presParOf" srcId="{3F43FF29-5CC5-4A58-B5D9-56668B9B471C}" destId="{CCFF1114-F4AA-41C3-9791-2C3846A3D575}" srcOrd="0" destOrd="0" presId="urn:microsoft.com/office/officeart/2008/layout/LinedList"/>
    <dgm:cxn modelId="{DEC597CC-6480-4634-B6F5-7E94C517D203}" type="presParOf" srcId="{3F43FF29-5CC5-4A58-B5D9-56668B9B471C}" destId="{3C01C3BB-1C94-4CE1-9C63-80BC2DA48807}" srcOrd="1" destOrd="0" presId="urn:microsoft.com/office/officeart/2008/layout/LinedList"/>
    <dgm:cxn modelId="{B758DFFF-9539-4D91-8E45-3266B2B25BCE}" type="presParOf" srcId="{3C01C3BB-1C94-4CE1-9C63-80BC2DA48807}" destId="{D3E6D215-6A8C-4900-8FB4-5B06CCB895F2}" srcOrd="0" destOrd="0" presId="urn:microsoft.com/office/officeart/2008/layout/LinedList"/>
    <dgm:cxn modelId="{F28CA57F-B472-4833-B216-50CCF654D9C0}" type="presParOf" srcId="{3C01C3BB-1C94-4CE1-9C63-80BC2DA48807}" destId="{24A88AFF-FF5B-4AB5-908C-9126404ADFC2}" srcOrd="1" destOrd="0" presId="urn:microsoft.com/office/officeart/2008/layout/LinedList"/>
    <dgm:cxn modelId="{95A45535-B156-4B01-BDAA-D0DA3C58C1C6}" type="presParOf" srcId="{24A88AFF-FF5B-4AB5-908C-9126404ADFC2}" destId="{CB408D23-E6C3-416B-8431-E5F6981FF01B}" srcOrd="0" destOrd="0" presId="urn:microsoft.com/office/officeart/2008/layout/LinedList"/>
    <dgm:cxn modelId="{0004AE0B-8CD1-41AD-A674-ED14125DF54A}" type="presParOf" srcId="{24A88AFF-FF5B-4AB5-908C-9126404ADFC2}" destId="{0617C326-9D69-463E-AB67-5F19CA0C48B9}" srcOrd="1" destOrd="0" presId="urn:microsoft.com/office/officeart/2008/layout/LinedList"/>
    <dgm:cxn modelId="{AE62E634-5E1B-4882-BD76-F8236C87748E}" type="presParOf" srcId="{24A88AFF-FF5B-4AB5-908C-9126404ADFC2}" destId="{C081EBBF-2406-43DC-80D8-52FA0C775FB5}" srcOrd="2" destOrd="0" presId="urn:microsoft.com/office/officeart/2008/layout/LinedList"/>
    <dgm:cxn modelId="{98166EE8-FAA9-46F8-883A-AC94A72E7DF8}" type="presParOf" srcId="{C081EBBF-2406-43DC-80D8-52FA0C775FB5}" destId="{3B6353C9-0130-4B77-B562-8930A4A0446A}" srcOrd="0" destOrd="0" presId="urn:microsoft.com/office/officeart/2008/layout/LinedList"/>
    <dgm:cxn modelId="{61E38354-A41A-4FA6-A3DE-A0FB361AA2CE}" type="presParOf" srcId="{3B6353C9-0130-4B77-B562-8930A4A0446A}" destId="{8FD2EB2F-9A31-456E-A84B-CA0D83245FE8}" srcOrd="0" destOrd="0" presId="urn:microsoft.com/office/officeart/2008/layout/LinedList"/>
    <dgm:cxn modelId="{5830F6A4-2B97-4286-84A8-62469ED1E1F0}" type="presParOf" srcId="{3B6353C9-0130-4B77-B562-8930A4A0446A}" destId="{B57620A4-E894-4636-AE20-ACECC75FDD51}" srcOrd="1" destOrd="0" presId="urn:microsoft.com/office/officeart/2008/layout/LinedList"/>
    <dgm:cxn modelId="{95348440-7FE1-4824-9915-23898FBB911D}" type="presParOf" srcId="{3B6353C9-0130-4B77-B562-8930A4A0446A}" destId="{1A3CCF97-BAFF-4025-8949-88467FC44D1F}" srcOrd="2" destOrd="0" presId="urn:microsoft.com/office/officeart/2008/layout/LinedList"/>
    <dgm:cxn modelId="{03A82F09-DA1E-452D-86F5-1630A33BD09F}" type="presParOf" srcId="{3C01C3BB-1C94-4CE1-9C63-80BC2DA48807}" destId="{3B37FD91-3FCE-4959-B2D1-EEE2E94BB785}" srcOrd="2" destOrd="0" presId="urn:microsoft.com/office/officeart/2008/layout/LinedList"/>
    <dgm:cxn modelId="{F8D2BFF7-AE43-4DD2-BCD4-A0BD61FCA492}" type="presParOf" srcId="{3C01C3BB-1C94-4CE1-9C63-80BC2DA48807}" destId="{A8417EA7-5E3E-4DFE-84E0-FB25BC60DDC0}" srcOrd="3" destOrd="0" presId="urn:microsoft.com/office/officeart/2008/layout/LinedList"/>
    <dgm:cxn modelId="{6338E003-E569-4758-A8AB-8E621A8CDCAE}" type="presParOf" srcId="{3C01C3BB-1C94-4CE1-9C63-80BC2DA48807}" destId="{075A2D92-55E3-45CF-AA73-F93799371B5A}" srcOrd="4" destOrd="0" presId="urn:microsoft.com/office/officeart/2008/layout/LinedList"/>
    <dgm:cxn modelId="{F40B3DD6-9DF2-4D11-B99E-8A5004A71ECE}" type="presParOf" srcId="{075A2D92-55E3-45CF-AA73-F93799371B5A}" destId="{BFBE66A2-BEA2-464F-94EF-0679FEE292B6}" srcOrd="0" destOrd="0" presId="urn:microsoft.com/office/officeart/2008/layout/LinedList"/>
    <dgm:cxn modelId="{CD3D4273-5B5B-4E6D-828A-B60A3DA146E5}" type="presParOf" srcId="{075A2D92-55E3-45CF-AA73-F93799371B5A}" destId="{3C26777B-6E6B-424C-8CD4-2542F3D53E36}" srcOrd="1" destOrd="0" presId="urn:microsoft.com/office/officeart/2008/layout/LinedList"/>
    <dgm:cxn modelId="{4AD11389-0B93-49FE-902A-24F95FC6E324}" type="presParOf" srcId="{075A2D92-55E3-45CF-AA73-F93799371B5A}" destId="{69A03711-579C-486F-A507-40154F7BF92C}" srcOrd="2" destOrd="0" presId="urn:microsoft.com/office/officeart/2008/layout/LinedList"/>
    <dgm:cxn modelId="{D86CEB6E-E05B-4C2B-8CF0-981BA3160087}" type="presParOf" srcId="{69A03711-579C-486F-A507-40154F7BF92C}" destId="{5FFA462D-B780-4601-972F-32874C04440D}" srcOrd="0" destOrd="0" presId="urn:microsoft.com/office/officeart/2008/layout/LinedList"/>
    <dgm:cxn modelId="{38BA6918-A536-4857-97C5-67AA5E12D853}" type="presParOf" srcId="{5FFA462D-B780-4601-972F-32874C04440D}" destId="{DDA1B1E8-41FD-44E6-82F1-4BDB9B43EF05}" srcOrd="0" destOrd="0" presId="urn:microsoft.com/office/officeart/2008/layout/LinedList"/>
    <dgm:cxn modelId="{8234BC5B-1602-4A92-8539-5EAF6C122428}" type="presParOf" srcId="{5FFA462D-B780-4601-972F-32874C04440D}" destId="{4BF6BEFB-318F-49CE-8037-124136F1EBAC}" srcOrd="1" destOrd="0" presId="urn:microsoft.com/office/officeart/2008/layout/LinedList"/>
    <dgm:cxn modelId="{0355DA8F-66DD-4C28-B27C-0B2C38839DA5}" type="presParOf" srcId="{5FFA462D-B780-4601-972F-32874C04440D}" destId="{9BEBDDD9-38D2-4E2B-AA6D-984DBF8218A7}" srcOrd="2" destOrd="0" presId="urn:microsoft.com/office/officeart/2008/layout/LinedList"/>
    <dgm:cxn modelId="{2C6FEF28-FDEC-4520-B675-422BCE63E0CB}" type="presParOf" srcId="{3C01C3BB-1C94-4CE1-9C63-80BC2DA48807}" destId="{2FF61FDC-F327-41D4-981B-2C0E2B088F35}" srcOrd="5" destOrd="0" presId="urn:microsoft.com/office/officeart/2008/layout/LinedList"/>
    <dgm:cxn modelId="{E0442A44-C133-42C5-B524-1219446B79AE}" type="presParOf" srcId="{3C01C3BB-1C94-4CE1-9C63-80BC2DA48807}" destId="{9B12A8C0-F6A6-46DE-BE7D-378DBD438893}" srcOrd="6" destOrd="0" presId="urn:microsoft.com/office/officeart/2008/layout/LinedList"/>
    <dgm:cxn modelId="{5E5C5BA3-6990-47C3-AA36-D26F1FF7B414}" type="presParOf" srcId="{3C01C3BB-1C94-4CE1-9C63-80BC2DA48807}" destId="{4998CFA7-9265-45F3-B32A-3F2F22436B11}" srcOrd="7" destOrd="0" presId="urn:microsoft.com/office/officeart/2008/layout/LinedList"/>
    <dgm:cxn modelId="{26856634-5223-4912-B4BD-AE02A6286F83}" type="presParOf" srcId="{4998CFA7-9265-45F3-B32A-3F2F22436B11}" destId="{EC5C279A-4CED-4D0F-AC4E-1E0D92A9124B}" srcOrd="0" destOrd="0" presId="urn:microsoft.com/office/officeart/2008/layout/LinedList"/>
    <dgm:cxn modelId="{3D7D57E0-E341-47EB-A871-2A3B71434BD6}" type="presParOf" srcId="{4998CFA7-9265-45F3-B32A-3F2F22436B11}" destId="{CA3B1D9B-6704-430D-BC7B-4260940525C0}" srcOrd="1" destOrd="0" presId="urn:microsoft.com/office/officeart/2008/layout/LinedList"/>
    <dgm:cxn modelId="{D90A261A-8250-495A-B490-C456E15E5FB7}" type="presParOf" srcId="{4998CFA7-9265-45F3-B32A-3F2F22436B11}" destId="{34245A68-BDD9-4182-B2F5-1B51727F6D6F}" srcOrd="2" destOrd="0" presId="urn:microsoft.com/office/officeart/2008/layout/LinedList"/>
    <dgm:cxn modelId="{0A823F67-88B9-4D05-BA75-C513277EA416}" type="presParOf" srcId="{34245A68-BDD9-4182-B2F5-1B51727F6D6F}" destId="{D1895828-556E-4854-8FDC-B09B8D966F4A}" srcOrd="0" destOrd="0" presId="urn:microsoft.com/office/officeart/2008/layout/LinedList"/>
    <dgm:cxn modelId="{219AB51C-53EB-43BF-8131-926FBEFB9A1E}" type="presParOf" srcId="{D1895828-556E-4854-8FDC-B09B8D966F4A}" destId="{6A370952-FA1B-4699-9FE5-61222BABDF66}" srcOrd="0" destOrd="0" presId="urn:microsoft.com/office/officeart/2008/layout/LinedList"/>
    <dgm:cxn modelId="{A58E50DF-6DAA-4239-9BC6-830CBC13BED5}" type="presParOf" srcId="{D1895828-556E-4854-8FDC-B09B8D966F4A}" destId="{3B1A3288-6BF2-4A3D-9689-A7C147D45C7F}" srcOrd="1" destOrd="0" presId="urn:microsoft.com/office/officeart/2008/layout/LinedList"/>
    <dgm:cxn modelId="{6817B056-A968-490B-B3E8-BD950B5523E4}" type="presParOf" srcId="{D1895828-556E-4854-8FDC-B09B8D966F4A}" destId="{948CF72E-C4F0-428B-91C2-CD0E16F28B56}" srcOrd="2" destOrd="0" presId="urn:microsoft.com/office/officeart/2008/layout/LinedList"/>
    <dgm:cxn modelId="{A72DFF75-5920-4236-8E04-93BAD836B07F}" type="presParOf" srcId="{3C01C3BB-1C94-4CE1-9C63-80BC2DA48807}" destId="{89498201-0D34-42C6-9BAD-C9A6E703D7C9}" srcOrd="8" destOrd="0" presId="urn:microsoft.com/office/officeart/2008/layout/LinedList"/>
    <dgm:cxn modelId="{12BE37D8-61F9-4E56-A02F-183CAB2DE1E6}" type="presParOf" srcId="{3C01C3BB-1C94-4CE1-9C63-80BC2DA48807}" destId="{0FF9B677-0A41-4F7C-A5E3-E1AE065B46A4}" srcOrd="9" destOrd="0" presId="urn:microsoft.com/office/officeart/2008/layout/LinedList"/>
    <dgm:cxn modelId="{9B50061E-631C-41DF-9C49-6C037529C366}" type="presParOf" srcId="{3C01C3BB-1C94-4CE1-9C63-80BC2DA48807}" destId="{271E68F0-E316-4185-AD11-51AAD4A7BF3F}" srcOrd="10" destOrd="0" presId="urn:microsoft.com/office/officeart/2008/layout/LinedList"/>
    <dgm:cxn modelId="{7D61BC53-0B25-4E71-8E46-9585348573EA}" type="presParOf" srcId="{271E68F0-E316-4185-AD11-51AAD4A7BF3F}" destId="{F6154C98-575B-4C84-A4BE-CAC048EAECB5}" srcOrd="0" destOrd="0" presId="urn:microsoft.com/office/officeart/2008/layout/LinedList"/>
    <dgm:cxn modelId="{8EA680DA-7D02-44D4-A228-9BC60B73C4FD}" type="presParOf" srcId="{271E68F0-E316-4185-AD11-51AAD4A7BF3F}" destId="{6E6DFA34-F5FF-440E-8C1A-610DF7F778CF}" srcOrd="1" destOrd="0" presId="urn:microsoft.com/office/officeart/2008/layout/LinedList"/>
    <dgm:cxn modelId="{3E7104C0-2F42-4672-85AD-2B02D1BEF983}" type="presParOf" srcId="{271E68F0-E316-4185-AD11-51AAD4A7BF3F}" destId="{ABC7DBF0-2F4A-438D-9B16-9605991A0D1B}" srcOrd="2" destOrd="0" presId="urn:microsoft.com/office/officeart/2008/layout/LinedList"/>
    <dgm:cxn modelId="{8B3322DA-4C33-4443-8FCB-3A465A7DEB6A}" type="presParOf" srcId="{ABC7DBF0-2F4A-438D-9B16-9605991A0D1B}" destId="{53FD2C3E-2BA0-467A-8F34-81666B888CB0}" srcOrd="0" destOrd="0" presId="urn:microsoft.com/office/officeart/2008/layout/LinedList"/>
    <dgm:cxn modelId="{E6B8CD4D-B8C1-4C9E-918D-8995D492B231}" type="presParOf" srcId="{53FD2C3E-2BA0-467A-8F34-81666B888CB0}" destId="{E2B2C4F0-7A0B-451D-B8B3-6AF8CE79B408}" srcOrd="0" destOrd="0" presId="urn:microsoft.com/office/officeart/2008/layout/LinedList"/>
    <dgm:cxn modelId="{EBA0CE5B-5044-4353-9F13-C6F784DCB433}" type="presParOf" srcId="{53FD2C3E-2BA0-467A-8F34-81666B888CB0}" destId="{78DCE44E-F229-4935-9842-4C7397950BA9}" srcOrd="1" destOrd="0" presId="urn:microsoft.com/office/officeart/2008/layout/LinedList"/>
    <dgm:cxn modelId="{E55F9AEA-71F3-4178-BA46-909E995F4323}" type="presParOf" srcId="{53FD2C3E-2BA0-467A-8F34-81666B888CB0}" destId="{34218595-F188-427A-86C0-3D7A03E281F9}" srcOrd="2" destOrd="0" presId="urn:microsoft.com/office/officeart/2008/layout/LinedList"/>
    <dgm:cxn modelId="{6A546974-B1CF-45F9-9EDF-8629C4753862}" type="presParOf" srcId="{3C01C3BB-1C94-4CE1-9C63-80BC2DA48807}" destId="{B54BD413-2AC8-4807-9EC4-0D59AF616F6B}" srcOrd="11" destOrd="0" presId="urn:microsoft.com/office/officeart/2008/layout/LinedList"/>
    <dgm:cxn modelId="{46609659-56F7-4748-9971-E817F8949D4B}" type="presParOf" srcId="{3C01C3BB-1C94-4CE1-9C63-80BC2DA48807}" destId="{A0079CB5-D832-472F-A8BA-053096A00766}" srcOrd="12" destOrd="0" presId="urn:microsoft.com/office/officeart/2008/layout/LinedList"/>
    <dgm:cxn modelId="{4606D60C-1D39-4477-8B8D-173E33D8602E}" type="presParOf" srcId="{3C01C3BB-1C94-4CE1-9C63-80BC2DA48807}" destId="{71E1B52E-9331-4672-8A80-035C489CA936}" srcOrd="13" destOrd="0" presId="urn:microsoft.com/office/officeart/2008/layout/LinedList"/>
    <dgm:cxn modelId="{11DE148B-51F8-4F35-A4EE-92F7D2B33599}" type="presParOf" srcId="{71E1B52E-9331-4672-8A80-035C489CA936}" destId="{183A1A8E-4B28-4410-9991-4D5BA73D1FEC}" srcOrd="0" destOrd="0" presId="urn:microsoft.com/office/officeart/2008/layout/LinedList"/>
    <dgm:cxn modelId="{2E4131E6-9B10-4BB5-B4D8-3E2284931A35}" type="presParOf" srcId="{71E1B52E-9331-4672-8A80-035C489CA936}" destId="{5F0BEC92-30A8-44EA-9B05-68B8883BC7E4}" srcOrd="1" destOrd="0" presId="urn:microsoft.com/office/officeart/2008/layout/LinedList"/>
    <dgm:cxn modelId="{E8300F9F-91F5-4D81-8C3C-1D20E8638D10}" type="presParOf" srcId="{71E1B52E-9331-4672-8A80-035C489CA936}" destId="{361EE88A-91DB-441E-84F1-45913C5193E6}" srcOrd="2" destOrd="0" presId="urn:microsoft.com/office/officeart/2008/layout/LinedList"/>
    <dgm:cxn modelId="{F8E391B0-9EF3-43ED-BF7E-3E240ABA7755}" type="presParOf" srcId="{361EE88A-91DB-441E-84F1-45913C5193E6}" destId="{B8D7C090-DF88-4CA7-BD0E-DD8294D6615B}" srcOrd="0" destOrd="0" presId="urn:microsoft.com/office/officeart/2008/layout/LinedList"/>
    <dgm:cxn modelId="{AF69D759-7870-44FF-9448-985AF0C5E025}" type="presParOf" srcId="{B8D7C090-DF88-4CA7-BD0E-DD8294D6615B}" destId="{6E4289B5-FB03-418C-9671-E885FDD431A1}" srcOrd="0" destOrd="0" presId="urn:microsoft.com/office/officeart/2008/layout/LinedList"/>
    <dgm:cxn modelId="{A1606D71-DE08-464A-B217-2ACA6F64C1A8}" type="presParOf" srcId="{B8D7C090-DF88-4CA7-BD0E-DD8294D6615B}" destId="{9CF3FD5C-106D-4DC0-A9B7-84F0152D5F4C}" srcOrd="1" destOrd="0" presId="urn:microsoft.com/office/officeart/2008/layout/LinedList"/>
    <dgm:cxn modelId="{534386E2-DF38-482C-82B5-CF4F7D4886B2}" type="presParOf" srcId="{B8D7C090-DF88-4CA7-BD0E-DD8294D6615B}" destId="{8DE6A0F5-C705-4707-9E5B-94CA509F91C6}" srcOrd="2" destOrd="0" presId="urn:microsoft.com/office/officeart/2008/layout/LinedList"/>
    <dgm:cxn modelId="{30D0CDC0-8918-4E99-9005-42704C30B39A}" type="presParOf" srcId="{3C01C3BB-1C94-4CE1-9C63-80BC2DA48807}" destId="{6B051231-8B21-49C9-B4C7-9ED2EB4A64DC}" srcOrd="14" destOrd="0" presId="urn:microsoft.com/office/officeart/2008/layout/LinedList"/>
    <dgm:cxn modelId="{79E15678-D2A1-4D34-B640-514DE6E727D8}" type="presParOf" srcId="{3C01C3BB-1C94-4CE1-9C63-80BC2DA48807}" destId="{9248FC79-A132-480E-A74B-EE142FFEF0B0}" srcOrd="15"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0D51EF-29EF-4665-B188-FAB1AB35CC10}" type="doc">
      <dgm:prSet loTypeId="urn:microsoft.com/office/officeart/2008/layout/LinedList" loCatId="list" qsTypeId="urn:microsoft.com/office/officeart/2005/8/quickstyle/simple5" qsCatId="simple" csTypeId="urn:microsoft.com/office/officeart/2005/8/colors/accent1_4" csCatId="accent1" phldr="1"/>
      <dgm:spPr/>
      <dgm:t>
        <a:bodyPr/>
        <a:lstStyle/>
        <a:p>
          <a:endParaRPr lang="el-GR"/>
        </a:p>
      </dgm:t>
    </dgm:pt>
    <dgm:pt modelId="{8A106090-7206-4DFA-A9A7-D05DCD5201E9}">
      <dgm:prSet custT="1"/>
      <dgm:spPr/>
      <dgm:t>
        <a:bodyPr/>
        <a:lstStyle/>
        <a:p>
          <a:pPr algn="ctr"/>
          <a:r>
            <a:rPr lang="en-US" sz="2400" dirty="0">
              <a:latin typeface="+mn-lt"/>
            </a:rPr>
            <a:t>Lattices</a:t>
          </a:r>
          <a:endParaRPr lang="el-GR" sz="2400" dirty="0">
            <a:latin typeface="+mn-lt"/>
          </a:endParaRPr>
        </a:p>
      </dgm:t>
    </dgm:pt>
    <dgm:pt modelId="{182DCEE3-C50E-4142-BA11-B6425F23001F}" type="parTrans" cxnId="{E5C1B514-03A5-4116-A679-51C242138EDD}">
      <dgm:prSet/>
      <dgm:spPr/>
      <dgm:t>
        <a:bodyPr/>
        <a:lstStyle/>
        <a:p>
          <a:endParaRPr lang="el-GR"/>
        </a:p>
      </dgm:t>
    </dgm:pt>
    <dgm:pt modelId="{CA5AFD4E-74C1-4BEB-88C2-DA8480E48900}" type="sibTrans" cxnId="{E5C1B514-03A5-4116-A679-51C242138EDD}">
      <dgm:prSet/>
      <dgm:spPr/>
      <dgm:t>
        <a:bodyPr/>
        <a:lstStyle/>
        <a:p>
          <a:endParaRPr lang="el-GR"/>
        </a:p>
      </dgm:t>
    </dgm:pt>
    <dgm:pt modelId="{B7B3DE8B-8827-4A82-9AB9-3B4BAB89D7E7}" type="pres">
      <dgm:prSet presAssocID="{520D51EF-29EF-4665-B188-FAB1AB35CC10}" presName="vert0" presStyleCnt="0">
        <dgm:presLayoutVars>
          <dgm:dir/>
          <dgm:animOne val="branch"/>
          <dgm:animLvl val="lvl"/>
        </dgm:presLayoutVars>
      </dgm:prSet>
      <dgm:spPr/>
    </dgm:pt>
    <dgm:pt modelId="{766CBF09-1455-4088-B264-2B6284507219}" type="pres">
      <dgm:prSet presAssocID="{8A106090-7206-4DFA-A9A7-D05DCD5201E9}" presName="thickLine" presStyleLbl="alignNode1" presStyleIdx="0" presStyleCnt="1" custLinFactNeighborY="-142"/>
      <dgm:spPr/>
    </dgm:pt>
    <dgm:pt modelId="{9A76A473-259B-4995-8C7A-45C3F0FEDB0A}" type="pres">
      <dgm:prSet presAssocID="{8A106090-7206-4DFA-A9A7-D05DCD5201E9}" presName="horz1" presStyleCnt="0"/>
      <dgm:spPr/>
    </dgm:pt>
    <dgm:pt modelId="{7CF4F317-2BEA-4252-BD8E-5D9628B56F6E}" type="pres">
      <dgm:prSet presAssocID="{8A106090-7206-4DFA-A9A7-D05DCD5201E9}" presName="tx1" presStyleLbl="revTx" presStyleIdx="0" presStyleCnt="1"/>
      <dgm:spPr/>
    </dgm:pt>
    <dgm:pt modelId="{C099DE49-832D-4B7F-827C-B79096114A94}" type="pres">
      <dgm:prSet presAssocID="{8A106090-7206-4DFA-A9A7-D05DCD5201E9}" presName="vert1" presStyleCnt="0"/>
      <dgm:spPr/>
    </dgm:pt>
  </dgm:ptLst>
  <dgm:cxnLst>
    <dgm:cxn modelId="{E5C1B514-03A5-4116-A679-51C242138EDD}" srcId="{520D51EF-29EF-4665-B188-FAB1AB35CC10}" destId="{8A106090-7206-4DFA-A9A7-D05DCD5201E9}" srcOrd="0" destOrd="0" parTransId="{182DCEE3-C50E-4142-BA11-B6425F23001F}" sibTransId="{CA5AFD4E-74C1-4BEB-88C2-DA8480E48900}"/>
    <dgm:cxn modelId="{C036803B-DD57-4928-A724-DBCC7422E61F}" type="presOf" srcId="{8A106090-7206-4DFA-A9A7-D05DCD5201E9}" destId="{7CF4F317-2BEA-4252-BD8E-5D9628B56F6E}" srcOrd="0" destOrd="0" presId="urn:microsoft.com/office/officeart/2008/layout/LinedList"/>
    <dgm:cxn modelId="{4407A4C6-F783-4466-9812-D8C8340C68C3}" type="presOf" srcId="{520D51EF-29EF-4665-B188-FAB1AB35CC10}" destId="{B7B3DE8B-8827-4A82-9AB9-3B4BAB89D7E7}" srcOrd="0" destOrd="0" presId="urn:microsoft.com/office/officeart/2008/layout/LinedList"/>
    <dgm:cxn modelId="{68C5C1ED-8827-4389-B743-E8B0AEC0206D}" type="presParOf" srcId="{B7B3DE8B-8827-4A82-9AB9-3B4BAB89D7E7}" destId="{766CBF09-1455-4088-B264-2B6284507219}" srcOrd="0" destOrd="0" presId="urn:microsoft.com/office/officeart/2008/layout/LinedList"/>
    <dgm:cxn modelId="{BA84E342-B07F-43F1-817C-10CF938CBCC5}" type="presParOf" srcId="{B7B3DE8B-8827-4A82-9AB9-3B4BAB89D7E7}" destId="{9A76A473-259B-4995-8C7A-45C3F0FEDB0A}" srcOrd="1" destOrd="0" presId="urn:microsoft.com/office/officeart/2008/layout/LinedList"/>
    <dgm:cxn modelId="{3F1CD924-C673-42AE-9E35-7B60C139AFE8}" type="presParOf" srcId="{9A76A473-259B-4995-8C7A-45C3F0FEDB0A}" destId="{7CF4F317-2BEA-4252-BD8E-5D9628B56F6E}" srcOrd="0" destOrd="0" presId="urn:microsoft.com/office/officeart/2008/layout/LinedList"/>
    <dgm:cxn modelId="{312F1DB7-A01C-4FCA-80DD-49117021C98D}" type="presParOf" srcId="{9A76A473-259B-4995-8C7A-45C3F0FEDB0A}" destId="{C099DE49-832D-4B7F-827C-B79096114A9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FC5C7D-91FE-4B32-BC44-006FD3CDB948}" type="doc">
      <dgm:prSet loTypeId="urn:microsoft.com/office/officeart/2008/layout/LinedList" loCatId="list" qsTypeId="urn:microsoft.com/office/officeart/2005/8/quickstyle/simple5" qsCatId="simple" csTypeId="urn:microsoft.com/office/officeart/2005/8/colors/accent1_4" csCatId="accent1" phldr="1"/>
      <dgm:spPr/>
      <dgm:t>
        <a:bodyPr/>
        <a:lstStyle/>
        <a:p>
          <a:endParaRPr lang="el-GR"/>
        </a:p>
      </dgm:t>
    </dgm:pt>
    <dgm:pt modelId="{9584109F-B1FD-48A6-AC95-CEEFF58C5BEC}">
      <dgm:prSet custT="1"/>
      <dgm:spPr/>
      <dgm:t>
        <a:bodyPr anchor="t"/>
        <a:lstStyle/>
        <a:p>
          <a:pPr algn="ctr"/>
          <a:r>
            <a:rPr lang="en-US" sz="2400" dirty="0">
              <a:latin typeface="+mn-lt"/>
            </a:rPr>
            <a:t>CRYSTALS-Kyber</a:t>
          </a:r>
          <a:endParaRPr lang="el-GR" sz="2400" dirty="0">
            <a:latin typeface="+mn-lt"/>
          </a:endParaRPr>
        </a:p>
      </dgm:t>
    </dgm:pt>
    <dgm:pt modelId="{B47D5C82-A4AA-4F91-8D4B-6B499AAC99FE}" type="parTrans" cxnId="{119AD32F-C6E8-4510-BDB8-E75F090A18DC}">
      <dgm:prSet/>
      <dgm:spPr/>
      <dgm:t>
        <a:bodyPr/>
        <a:lstStyle/>
        <a:p>
          <a:endParaRPr lang="el-GR"/>
        </a:p>
      </dgm:t>
    </dgm:pt>
    <dgm:pt modelId="{9AEB5863-CA93-475D-8586-07242A7B46D0}" type="sibTrans" cxnId="{119AD32F-C6E8-4510-BDB8-E75F090A18DC}">
      <dgm:prSet/>
      <dgm:spPr/>
      <dgm:t>
        <a:bodyPr/>
        <a:lstStyle/>
        <a:p>
          <a:endParaRPr lang="el-GR"/>
        </a:p>
      </dgm:t>
    </dgm:pt>
    <dgm:pt modelId="{9101A5EE-6E0A-4491-B48B-4269A144E7F4}" type="pres">
      <dgm:prSet presAssocID="{0CFC5C7D-91FE-4B32-BC44-006FD3CDB948}" presName="vert0" presStyleCnt="0">
        <dgm:presLayoutVars>
          <dgm:dir/>
          <dgm:animOne val="branch"/>
          <dgm:animLvl val="lvl"/>
        </dgm:presLayoutVars>
      </dgm:prSet>
      <dgm:spPr/>
    </dgm:pt>
    <dgm:pt modelId="{83DA312F-6BC6-4925-96E7-F6916E83B983}" type="pres">
      <dgm:prSet presAssocID="{9584109F-B1FD-48A6-AC95-CEEFF58C5BEC}" presName="thickLine" presStyleLbl="alignNode1" presStyleIdx="0" presStyleCnt="1"/>
      <dgm:spPr/>
    </dgm:pt>
    <dgm:pt modelId="{A90CAF30-D516-4C18-BF8E-F31691F92702}" type="pres">
      <dgm:prSet presAssocID="{9584109F-B1FD-48A6-AC95-CEEFF58C5BEC}" presName="horz1" presStyleCnt="0"/>
      <dgm:spPr/>
    </dgm:pt>
    <dgm:pt modelId="{0D24724E-35E9-4B70-A710-C481EEF2E1E2}" type="pres">
      <dgm:prSet presAssocID="{9584109F-B1FD-48A6-AC95-CEEFF58C5BEC}" presName="tx1" presStyleLbl="revTx" presStyleIdx="0" presStyleCnt="1"/>
      <dgm:spPr/>
    </dgm:pt>
    <dgm:pt modelId="{15E85E29-DDFC-4AB1-AA80-C6C7FC3675CA}" type="pres">
      <dgm:prSet presAssocID="{9584109F-B1FD-48A6-AC95-CEEFF58C5BEC}" presName="vert1" presStyleCnt="0"/>
      <dgm:spPr/>
    </dgm:pt>
  </dgm:ptLst>
  <dgm:cxnLst>
    <dgm:cxn modelId="{119AD32F-C6E8-4510-BDB8-E75F090A18DC}" srcId="{0CFC5C7D-91FE-4B32-BC44-006FD3CDB948}" destId="{9584109F-B1FD-48A6-AC95-CEEFF58C5BEC}" srcOrd="0" destOrd="0" parTransId="{B47D5C82-A4AA-4F91-8D4B-6B499AAC99FE}" sibTransId="{9AEB5863-CA93-475D-8586-07242A7B46D0}"/>
    <dgm:cxn modelId="{F301AEB4-F62F-4B07-8A14-FBAD862C31F8}" type="presOf" srcId="{9584109F-B1FD-48A6-AC95-CEEFF58C5BEC}" destId="{0D24724E-35E9-4B70-A710-C481EEF2E1E2}" srcOrd="0" destOrd="0" presId="urn:microsoft.com/office/officeart/2008/layout/LinedList"/>
    <dgm:cxn modelId="{004313EB-90BC-4F54-A6EA-F8EE17D0FC19}" type="presOf" srcId="{0CFC5C7D-91FE-4B32-BC44-006FD3CDB948}" destId="{9101A5EE-6E0A-4491-B48B-4269A144E7F4}" srcOrd="0" destOrd="0" presId="urn:microsoft.com/office/officeart/2008/layout/LinedList"/>
    <dgm:cxn modelId="{664736AC-06FA-4476-98C6-E53D8F3A9676}" type="presParOf" srcId="{9101A5EE-6E0A-4491-B48B-4269A144E7F4}" destId="{83DA312F-6BC6-4925-96E7-F6916E83B983}" srcOrd="0" destOrd="0" presId="urn:microsoft.com/office/officeart/2008/layout/LinedList"/>
    <dgm:cxn modelId="{217BC9A5-C4A7-472C-B84C-1CEF7B2590A8}" type="presParOf" srcId="{9101A5EE-6E0A-4491-B48B-4269A144E7F4}" destId="{A90CAF30-D516-4C18-BF8E-F31691F92702}" srcOrd="1" destOrd="0" presId="urn:microsoft.com/office/officeart/2008/layout/LinedList"/>
    <dgm:cxn modelId="{6DE5F7CD-7743-4871-9FB1-1A2CB8E69514}" type="presParOf" srcId="{A90CAF30-D516-4C18-BF8E-F31691F92702}" destId="{0D24724E-35E9-4B70-A710-C481EEF2E1E2}" srcOrd="0" destOrd="0" presId="urn:microsoft.com/office/officeart/2008/layout/LinedList"/>
    <dgm:cxn modelId="{6CB47BC3-F8AA-4B0C-BF12-9E9A6D84EDAE}" type="presParOf" srcId="{A90CAF30-D516-4C18-BF8E-F31691F92702}" destId="{15E85E29-DDFC-4AB1-AA80-C6C7FC3675CA}"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FC5C7D-91FE-4B32-BC44-006FD3CDB948}" type="doc">
      <dgm:prSet loTypeId="urn:microsoft.com/office/officeart/2008/layout/LinedList" loCatId="list" qsTypeId="urn:microsoft.com/office/officeart/2005/8/quickstyle/simple5" qsCatId="simple" csTypeId="urn:microsoft.com/office/officeart/2005/8/colors/accent1_4" csCatId="accent1" phldr="1"/>
      <dgm:spPr/>
      <dgm:t>
        <a:bodyPr/>
        <a:lstStyle/>
        <a:p>
          <a:endParaRPr lang="el-GR"/>
        </a:p>
      </dgm:t>
    </dgm:pt>
    <dgm:pt modelId="{9584109F-B1FD-48A6-AC95-CEEFF58C5BEC}">
      <dgm:prSet custT="1"/>
      <dgm:spPr/>
      <dgm:t>
        <a:bodyPr anchor="t"/>
        <a:lstStyle/>
        <a:p>
          <a:pPr algn="ctr"/>
          <a:r>
            <a:rPr lang="en-US" sz="2400" dirty="0">
              <a:latin typeface="+mn-lt"/>
            </a:rPr>
            <a:t>Learning With Errors</a:t>
          </a:r>
          <a:endParaRPr lang="el-GR" sz="2400" dirty="0">
            <a:latin typeface="+mn-lt"/>
          </a:endParaRPr>
        </a:p>
      </dgm:t>
    </dgm:pt>
    <dgm:pt modelId="{B47D5C82-A4AA-4F91-8D4B-6B499AAC99FE}" type="parTrans" cxnId="{119AD32F-C6E8-4510-BDB8-E75F090A18DC}">
      <dgm:prSet/>
      <dgm:spPr/>
      <dgm:t>
        <a:bodyPr/>
        <a:lstStyle/>
        <a:p>
          <a:endParaRPr lang="el-GR"/>
        </a:p>
      </dgm:t>
    </dgm:pt>
    <dgm:pt modelId="{9AEB5863-CA93-475D-8586-07242A7B46D0}" type="sibTrans" cxnId="{119AD32F-C6E8-4510-BDB8-E75F090A18DC}">
      <dgm:prSet/>
      <dgm:spPr/>
      <dgm:t>
        <a:bodyPr/>
        <a:lstStyle/>
        <a:p>
          <a:endParaRPr lang="el-GR"/>
        </a:p>
      </dgm:t>
    </dgm:pt>
    <dgm:pt modelId="{9101A5EE-6E0A-4491-B48B-4269A144E7F4}" type="pres">
      <dgm:prSet presAssocID="{0CFC5C7D-91FE-4B32-BC44-006FD3CDB948}" presName="vert0" presStyleCnt="0">
        <dgm:presLayoutVars>
          <dgm:dir/>
          <dgm:animOne val="branch"/>
          <dgm:animLvl val="lvl"/>
        </dgm:presLayoutVars>
      </dgm:prSet>
      <dgm:spPr/>
    </dgm:pt>
    <dgm:pt modelId="{83DA312F-6BC6-4925-96E7-F6916E83B983}" type="pres">
      <dgm:prSet presAssocID="{9584109F-B1FD-48A6-AC95-CEEFF58C5BEC}" presName="thickLine" presStyleLbl="alignNode1" presStyleIdx="0" presStyleCnt="1"/>
      <dgm:spPr/>
    </dgm:pt>
    <dgm:pt modelId="{A90CAF30-D516-4C18-BF8E-F31691F92702}" type="pres">
      <dgm:prSet presAssocID="{9584109F-B1FD-48A6-AC95-CEEFF58C5BEC}" presName="horz1" presStyleCnt="0"/>
      <dgm:spPr/>
    </dgm:pt>
    <dgm:pt modelId="{0D24724E-35E9-4B70-A710-C481EEF2E1E2}" type="pres">
      <dgm:prSet presAssocID="{9584109F-B1FD-48A6-AC95-CEEFF58C5BEC}" presName="tx1" presStyleLbl="revTx" presStyleIdx="0" presStyleCnt="1"/>
      <dgm:spPr/>
    </dgm:pt>
    <dgm:pt modelId="{15E85E29-DDFC-4AB1-AA80-C6C7FC3675CA}" type="pres">
      <dgm:prSet presAssocID="{9584109F-B1FD-48A6-AC95-CEEFF58C5BEC}" presName="vert1" presStyleCnt="0"/>
      <dgm:spPr/>
    </dgm:pt>
  </dgm:ptLst>
  <dgm:cxnLst>
    <dgm:cxn modelId="{119AD32F-C6E8-4510-BDB8-E75F090A18DC}" srcId="{0CFC5C7D-91FE-4B32-BC44-006FD3CDB948}" destId="{9584109F-B1FD-48A6-AC95-CEEFF58C5BEC}" srcOrd="0" destOrd="0" parTransId="{B47D5C82-A4AA-4F91-8D4B-6B499AAC99FE}" sibTransId="{9AEB5863-CA93-475D-8586-07242A7B46D0}"/>
    <dgm:cxn modelId="{F301AEB4-F62F-4B07-8A14-FBAD862C31F8}" type="presOf" srcId="{9584109F-B1FD-48A6-AC95-CEEFF58C5BEC}" destId="{0D24724E-35E9-4B70-A710-C481EEF2E1E2}" srcOrd="0" destOrd="0" presId="urn:microsoft.com/office/officeart/2008/layout/LinedList"/>
    <dgm:cxn modelId="{004313EB-90BC-4F54-A6EA-F8EE17D0FC19}" type="presOf" srcId="{0CFC5C7D-91FE-4B32-BC44-006FD3CDB948}" destId="{9101A5EE-6E0A-4491-B48B-4269A144E7F4}" srcOrd="0" destOrd="0" presId="urn:microsoft.com/office/officeart/2008/layout/LinedList"/>
    <dgm:cxn modelId="{664736AC-06FA-4476-98C6-E53D8F3A9676}" type="presParOf" srcId="{9101A5EE-6E0A-4491-B48B-4269A144E7F4}" destId="{83DA312F-6BC6-4925-96E7-F6916E83B983}" srcOrd="0" destOrd="0" presId="urn:microsoft.com/office/officeart/2008/layout/LinedList"/>
    <dgm:cxn modelId="{217BC9A5-C4A7-472C-B84C-1CEF7B2590A8}" type="presParOf" srcId="{9101A5EE-6E0A-4491-B48B-4269A144E7F4}" destId="{A90CAF30-D516-4C18-BF8E-F31691F92702}" srcOrd="1" destOrd="0" presId="urn:microsoft.com/office/officeart/2008/layout/LinedList"/>
    <dgm:cxn modelId="{6DE5F7CD-7743-4871-9FB1-1A2CB8E69514}" type="presParOf" srcId="{A90CAF30-D516-4C18-BF8E-F31691F92702}" destId="{0D24724E-35E9-4B70-A710-C481EEF2E1E2}" srcOrd="0" destOrd="0" presId="urn:microsoft.com/office/officeart/2008/layout/LinedList"/>
    <dgm:cxn modelId="{6CB47BC3-F8AA-4B0C-BF12-9E9A6D84EDAE}" type="presParOf" srcId="{A90CAF30-D516-4C18-BF8E-F31691F92702}" destId="{15E85E29-DDFC-4AB1-AA80-C6C7FC3675CA}" srcOrd="1" destOrd="0" presId="urn:microsoft.com/office/officeart/2008/layout/Lin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6EA1AC-B933-4CC7-9465-F21097A0F734}" type="doc">
      <dgm:prSet loTypeId="urn:microsoft.com/office/officeart/2005/8/layout/orgChart1" loCatId="hierarchy" qsTypeId="urn:microsoft.com/office/officeart/2005/8/quickstyle/simple5" qsCatId="simple" csTypeId="urn:microsoft.com/office/officeart/2005/8/colors/accent0_1" csCatId="mainScheme" phldr="1"/>
      <dgm:spPr/>
      <dgm:t>
        <a:bodyPr/>
        <a:lstStyle/>
        <a:p>
          <a:endParaRPr lang="el-GR"/>
        </a:p>
      </dgm:t>
    </dgm:pt>
    <dgm:pt modelId="{335F06F5-BBB2-4A6B-A6F1-B927A00B7528}">
      <dgm:prSet custT="1"/>
      <dgm:spPr/>
      <dgm:t>
        <a:bodyPr/>
        <a:lstStyle/>
        <a:p>
          <a:r>
            <a:rPr lang="en-US" sz="1800" b="0" dirty="0">
              <a:effectLst/>
              <a:latin typeface="Arial" panose="020B0604020202020204" pitchFamily="34" charset="0"/>
              <a:cs typeface="Arial" panose="020B0604020202020204" pitchFamily="34" charset="0"/>
            </a:rPr>
            <a:t>Lattice Algorithms</a:t>
          </a:r>
          <a:endParaRPr lang="el-GR" sz="1800" b="0" dirty="0">
            <a:effectLst/>
            <a:latin typeface="Arial" panose="020B0604020202020204" pitchFamily="34" charset="0"/>
            <a:cs typeface="Arial" panose="020B0604020202020204" pitchFamily="34" charset="0"/>
          </a:endParaRPr>
        </a:p>
      </dgm:t>
    </dgm:pt>
    <dgm:pt modelId="{2A0DFF42-4617-4182-ACD6-6FA23F9427BC}" type="parTrans" cxnId="{EC0F840B-29A4-4CCE-A54A-C4A80E4216DD}">
      <dgm:prSet/>
      <dgm:spPr/>
      <dgm:t>
        <a:bodyPr/>
        <a:lstStyle/>
        <a:p>
          <a:endParaRPr lang="el-GR"/>
        </a:p>
      </dgm:t>
    </dgm:pt>
    <dgm:pt modelId="{2CE1A492-91BB-4096-9084-17C768CF840F}" type="sibTrans" cxnId="{EC0F840B-29A4-4CCE-A54A-C4A80E4216DD}">
      <dgm:prSet/>
      <dgm:spPr/>
      <dgm:t>
        <a:bodyPr/>
        <a:lstStyle/>
        <a:p>
          <a:endParaRPr lang="el-GR"/>
        </a:p>
      </dgm:t>
    </dgm:pt>
    <dgm:pt modelId="{B546DA1A-3D0D-4123-909A-03FBECE0C012}">
      <dgm:prSet custT="1"/>
      <dgm:spPr/>
      <dgm:t>
        <a:bodyPr/>
        <a:lstStyle/>
        <a:p>
          <a:r>
            <a:rPr lang="en-US" sz="1800" b="0" dirty="0">
              <a:effectLst/>
              <a:latin typeface="Arial" panose="020B0604020202020204" pitchFamily="34" charset="0"/>
              <a:cs typeface="Arial" panose="020B0604020202020204" pitchFamily="34" charset="0"/>
            </a:rPr>
            <a:t>Exact \ Near exact Algorithms</a:t>
          </a:r>
          <a:endParaRPr lang="el-GR" sz="1800" b="0" dirty="0">
            <a:effectLst/>
            <a:latin typeface="Arial" panose="020B0604020202020204" pitchFamily="34" charset="0"/>
            <a:cs typeface="Arial" panose="020B0604020202020204" pitchFamily="34" charset="0"/>
          </a:endParaRPr>
        </a:p>
      </dgm:t>
    </dgm:pt>
    <dgm:pt modelId="{C706DCC4-45F1-4706-A30C-6FDDA701340E}" type="parTrans" cxnId="{007F45B3-BF07-4572-B4AC-1B197B5C7199}">
      <dgm:prSet/>
      <dgm:spPr/>
      <dgm:t>
        <a:bodyPr/>
        <a:lstStyle/>
        <a:p>
          <a:endParaRPr lang="el-GR"/>
        </a:p>
      </dgm:t>
    </dgm:pt>
    <dgm:pt modelId="{7A061A9D-2D89-4AA9-A671-BF6F2B24329E}" type="sibTrans" cxnId="{007F45B3-BF07-4572-B4AC-1B197B5C7199}">
      <dgm:prSet/>
      <dgm:spPr/>
      <dgm:t>
        <a:bodyPr/>
        <a:lstStyle/>
        <a:p>
          <a:endParaRPr lang="el-GR"/>
        </a:p>
      </dgm:t>
    </dgm:pt>
    <dgm:pt modelId="{4D008A62-2E79-4C91-90BE-668B3F8FF96F}">
      <dgm:prSet custT="1"/>
      <dgm:spPr/>
      <dgm:t>
        <a:bodyPr/>
        <a:lstStyle/>
        <a:p>
          <a:r>
            <a:rPr lang="en-US" sz="1800" b="0" dirty="0">
              <a:effectLst/>
              <a:latin typeface="Arial" panose="020B0604020202020204" pitchFamily="34" charset="0"/>
              <a:cs typeface="Arial" panose="020B0604020202020204" pitchFamily="34" charset="0"/>
            </a:rPr>
            <a:t>Sieving</a:t>
          </a:r>
          <a:endParaRPr lang="el-GR" sz="1800" b="0" dirty="0">
            <a:effectLst/>
            <a:latin typeface="Arial" panose="020B0604020202020204" pitchFamily="34" charset="0"/>
            <a:cs typeface="Arial" panose="020B0604020202020204" pitchFamily="34" charset="0"/>
          </a:endParaRPr>
        </a:p>
      </dgm:t>
    </dgm:pt>
    <dgm:pt modelId="{CEFB5B11-2940-4A1A-B76C-4CBD9767AEB2}" type="parTrans" cxnId="{8C60788D-12CF-4478-A3C3-7CCEC6099BBB}">
      <dgm:prSet/>
      <dgm:spPr/>
      <dgm:t>
        <a:bodyPr/>
        <a:lstStyle/>
        <a:p>
          <a:endParaRPr lang="el-GR"/>
        </a:p>
      </dgm:t>
    </dgm:pt>
    <dgm:pt modelId="{19103636-4B8C-4876-87A8-6E25E8638106}" type="sibTrans" cxnId="{8C60788D-12CF-4478-A3C3-7CCEC6099BBB}">
      <dgm:prSet/>
      <dgm:spPr/>
      <dgm:t>
        <a:bodyPr/>
        <a:lstStyle/>
        <a:p>
          <a:endParaRPr lang="el-GR"/>
        </a:p>
      </dgm:t>
    </dgm:pt>
    <dgm:pt modelId="{821744E3-1DA5-48EA-A919-A3AE0F6212EA}">
      <dgm:prSet custT="1"/>
      <dgm:spPr/>
      <dgm:t>
        <a:bodyPr/>
        <a:lstStyle/>
        <a:p>
          <a:r>
            <a:rPr lang="en-US" sz="1800" b="0" dirty="0">
              <a:effectLst/>
              <a:latin typeface="Arial" panose="020B0604020202020204" pitchFamily="34" charset="0"/>
              <a:cs typeface="Arial" panose="020B0604020202020204" pitchFamily="34" charset="0"/>
            </a:rPr>
            <a:t>Heuristic Solution</a:t>
          </a:r>
          <a:endParaRPr lang="el-GR" sz="1800" b="0" dirty="0">
            <a:effectLst/>
            <a:latin typeface="Arial" panose="020B0604020202020204" pitchFamily="34" charset="0"/>
            <a:cs typeface="Arial" panose="020B0604020202020204" pitchFamily="34" charset="0"/>
          </a:endParaRPr>
        </a:p>
      </dgm:t>
    </dgm:pt>
    <dgm:pt modelId="{430476F9-C910-41C8-8025-B16CEE8FB275}" type="parTrans" cxnId="{D29CFE56-3D09-4756-AC20-7908085CC06C}">
      <dgm:prSet/>
      <dgm:spPr/>
      <dgm:t>
        <a:bodyPr/>
        <a:lstStyle/>
        <a:p>
          <a:endParaRPr lang="el-GR"/>
        </a:p>
      </dgm:t>
    </dgm:pt>
    <dgm:pt modelId="{B043AC30-A022-4C34-B25A-E8C13DD6903A}" type="sibTrans" cxnId="{D29CFE56-3D09-4756-AC20-7908085CC06C}">
      <dgm:prSet/>
      <dgm:spPr/>
      <dgm:t>
        <a:bodyPr/>
        <a:lstStyle/>
        <a:p>
          <a:endParaRPr lang="el-GR"/>
        </a:p>
      </dgm:t>
    </dgm:pt>
    <dgm:pt modelId="{1A974CE3-AEFE-4CDF-9EC3-C4CFFB668B3E}">
      <dgm:prSet custT="1"/>
      <dgm:spPr/>
      <dgm:t>
        <a:bodyPr/>
        <a:lstStyle/>
        <a:p>
          <a:r>
            <a:rPr lang="en-US" sz="1800" b="0" dirty="0">
              <a:effectLst/>
              <a:latin typeface="Arial" panose="020B0604020202020204" pitchFamily="34" charset="0"/>
              <a:cs typeface="Arial" panose="020B0604020202020204" pitchFamily="34" charset="0"/>
            </a:rPr>
            <a:t>Perturbation Solution</a:t>
          </a:r>
          <a:endParaRPr lang="el-GR" sz="1800" b="0" dirty="0">
            <a:effectLst/>
            <a:latin typeface="Arial" panose="020B0604020202020204" pitchFamily="34" charset="0"/>
            <a:cs typeface="Arial" panose="020B0604020202020204" pitchFamily="34" charset="0"/>
          </a:endParaRPr>
        </a:p>
      </dgm:t>
    </dgm:pt>
    <dgm:pt modelId="{DCB5AA7B-877A-48E2-BDBA-AFAAB78DD833}" type="parTrans" cxnId="{5B25069F-3C82-4404-8460-311C5355A418}">
      <dgm:prSet/>
      <dgm:spPr/>
      <dgm:t>
        <a:bodyPr/>
        <a:lstStyle/>
        <a:p>
          <a:endParaRPr lang="el-GR"/>
        </a:p>
      </dgm:t>
    </dgm:pt>
    <dgm:pt modelId="{872F9EE0-704E-47CB-ADEE-CEE391283353}" type="sibTrans" cxnId="{5B25069F-3C82-4404-8460-311C5355A418}">
      <dgm:prSet/>
      <dgm:spPr/>
      <dgm:t>
        <a:bodyPr/>
        <a:lstStyle/>
        <a:p>
          <a:endParaRPr lang="el-GR"/>
        </a:p>
      </dgm:t>
    </dgm:pt>
    <dgm:pt modelId="{1AA9876C-2EAA-41A3-8B89-CD0B6B5A76D5}">
      <dgm:prSet custT="1"/>
      <dgm:spPr/>
      <dgm:t>
        <a:bodyPr/>
        <a:lstStyle/>
        <a:p>
          <a:r>
            <a:rPr lang="en-US" sz="1800" b="0" dirty="0">
              <a:effectLst/>
              <a:latin typeface="Arial" panose="020B0604020202020204" pitchFamily="34" charset="0"/>
              <a:cs typeface="Arial" panose="020B0604020202020204" pitchFamily="34" charset="0"/>
            </a:rPr>
            <a:t>“Sieving by averages”</a:t>
          </a:r>
          <a:endParaRPr lang="el-GR" sz="1800" b="0" dirty="0">
            <a:effectLst/>
            <a:latin typeface="Arial" panose="020B0604020202020204" pitchFamily="34" charset="0"/>
            <a:cs typeface="Arial" panose="020B0604020202020204" pitchFamily="34" charset="0"/>
          </a:endParaRPr>
        </a:p>
      </dgm:t>
    </dgm:pt>
    <dgm:pt modelId="{B8D9AAB4-D37E-4BC2-B2B2-52A82BBE1702}" type="parTrans" cxnId="{BA541A43-93D0-4C51-AFDA-82730BBE1C68}">
      <dgm:prSet/>
      <dgm:spPr/>
      <dgm:t>
        <a:bodyPr/>
        <a:lstStyle/>
        <a:p>
          <a:endParaRPr lang="el-GR"/>
        </a:p>
      </dgm:t>
    </dgm:pt>
    <dgm:pt modelId="{E9439B15-CA3B-405E-ACDC-48BD571A0EB8}" type="sibTrans" cxnId="{BA541A43-93D0-4C51-AFDA-82730BBE1C68}">
      <dgm:prSet/>
      <dgm:spPr/>
      <dgm:t>
        <a:bodyPr/>
        <a:lstStyle/>
        <a:p>
          <a:endParaRPr lang="el-GR"/>
        </a:p>
      </dgm:t>
    </dgm:pt>
    <dgm:pt modelId="{1917CEC2-44BD-49F1-BBFB-66157939840E}">
      <dgm:prSet custT="1"/>
      <dgm:spPr/>
      <dgm:t>
        <a:bodyPr/>
        <a:lstStyle/>
        <a:p>
          <a:r>
            <a:rPr lang="en-US" sz="1800" b="0" dirty="0">
              <a:effectLst/>
              <a:latin typeface="Arial" panose="020B0604020202020204" pitchFamily="34" charset="0"/>
              <a:cs typeface="Arial" panose="020B0604020202020204" pitchFamily="34" charset="0"/>
            </a:rPr>
            <a:t>Enumeration</a:t>
          </a:r>
          <a:endParaRPr lang="el-GR" sz="1800" b="0" dirty="0">
            <a:effectLst/>
            <a:latin typeface="Arial" panose="020B0604020202020204" pitchFamily="34" charset="0"/>
            <a:cs typeface="Arial" panose="020B0604020202020204" pitchFamily="34" charset="0"/>
          </a:endParaRPr>
        </a:p>
      </dgm:t>
    </dgm:pt>
    <dgm:pt modelId="{FDF366CA-430A-428D-82C0-BE0EF76523D3}" type="parTrans" cxnId="{15317335-918A-4F39-A940-88947AFC2E71}">
      <dgm:prSet/>
      <dgm:spPr/>
      <dgm:t>
        <a:bodyPr/>
        <a:lstStyle/>
        <a:p>
          <a:endParaRPr lang="el-GR"/>
        </a:p>
      </dgm:t>
    </dgm:pt>
    <dgm:pt modelId="{7CCA4A80-A05F-4E24-BEDC-C9CD1053728C}" type="sibTrans" cxnId="{15317335-918A-4F39-A940-88947AFC2E71}">
      <dgm:prSet/>
      <dgm:spPr/>
      <dgm:t>
        <a:bodyPr/>
        <a:lstStyle/>
        <a:p>
          <a:endParaRPr lang="el-GR"/>
        </a:p>
      </dgm:t>
    </dgm:pt>
    <dgm:pt modelId="{ABC366D8-C9E6-4197-90A7-AF5D261F9F52}">
      <dgm:prSet custT="1"/>
      <dgm:spPr/>
      <dgm:t>
        <a:bodyPr/>
        <a:lstStyle/>
        <a:p>
          <a:r>
            <a:rPr lang="en-US" sz="1800" b="0" dirty="0">
              <a:effectLst/>
              <a:latin typeface="Arial" panose="020B0604020202020204" pitchFamily="34" charset="0"/>
              <a:cs typeface="Arial" panose="020B0604020202020204" pitchFamily="34" charset="0"/>
            </a:rPr>
            <a:t>Kannon’s Method</a:t>
          </a:r>
          <a:endParaRPr lang="el-GR" sz="1800" b="0" dirty="0">
            <a:effectLst/>
            <a:latin typeface="Arial" panose="020B0604020202020204" pitchFamily="34" charset="0"/>
            <a:cs typeface="Arial" panose="020B0604020202020204" pitchFamily="34" charset="0"/>
          </a:endParaRPr>
        </a:p>
      </dgm:t>
    </dgm:pt>
    <dgm:pt modelId="{E3497B76-F100-4B4B-81CA-FA513C9A0F35}" type="parTrans" cxnId="{967C56AD-AC8D-44AE-9F86-20FD723DF917}">
      <dgm:prSet/>
      <dgm:spPr/>
      <dgm:t>
        <a:bodyPr/>
        <a:lstStyle/>
        <a:p>
          <a:endParaRPr lang="el-GR"/>
        </a:p>
      </dgm:t>
    </dgm:pt>
    <dgm:pt modelId="{9ADBCB96-C6B8-4350-B40D-35B67EB8BAE5}" type="sibTrans" cxnId="{967C56AD-AC8D-44AE-9F86-20FD723DF917}">
      <dgm:prSet/>
      <dgm:spPr/>
      <dgm:t>
        <a:bodyPr/>
        <a:lstStyle/>
        <a:p>
          <a:endParaRPr lang="el-GR"/>
        </a:p>
      </dgm:t>
    </dgm:pt>
    <dgm:pt modelId="{356DC434-1209-484D-BE06-4D2ECD962FA5}">
      <dgm:prSet custT="1"/>
      <dgm:spPr/>
      <dgm:t>
        <a:bodyPr/>
        <a:lstStyle/>
        <a:p>
          <a:r>
            <a:rPr lang="en-US" sz="1800" b="0" dirty="0">
              <a:effectLst/>
              <a:latin typeface="Arial" panose="020B0604020202020204" pitchFamily="34" charset="0"/>
              <a:cs typeface="Arial" panose="020B0604020202020204" pitchFamily="34" charset="0"/>
            </a:rPr>
            <a:t>Approximation Algorithms</a:t>
          </a:r>
          <a:endParaRPr lang="el-GR" sz="1800" b="0" dirty="0">
            <a:effectLst/>
            <a:latin typeface="Arial" panose="020B0604020202020204" pitchFamily="34" charset="0"/>
            <a:cs typeface="Arial" panose="020B0604020202020204" pitchFamily="34" charset="0"/>
          </a:endParaRPr>
        </a:p>
      </dgm:t>
    </dgm:pt>
    <dgm:pt modelId="{C8EE0C75-588A-4F54-8D7B-BD4CF3686802}" type="parTrans" cxnId="{3E87F774-7C04-4C49-8D75-DB0ADAEBC881}">
      <dgm:prSet/>
      <dgm:spPr/>
      <dgm:t>
        <a:bodyPr/>
        <a:lstStyle/>
        <a:p>
          <a:endParaRPr lang="el-GR"/>
        </a:p>
      </dgm:t>
    </dgm:pt>
    <dgm:pt modelId="{290BFE3F-0B5E-4DFD-8F65-23156BCC83C0}" type="sibTrans" cxnId="{3E87F774-7C04-4C49-8D75-DB0ADAEBC881}">
      <dgm:prSet/>
      <dgm:spPr/>
      <dgm:t>
        <a:bodyPr/>
        <a:lstStyle/>
        <a:p>
          <a:endParaRPr lang="el-GR"/>
        </a:p>
      </dgm:t>
    </dgm:pt>
    <dgm:pt modelId="{619B337F-C1A2-41E8-BCAF-85E890FED23E}">
      <dgm:prSet custT="1"/>
      <dgm:spPr/>
      <dgm:t>
        <a:bodyPr/>
        <a:lstStyle/>
        <a:p>
          <a:r>
            <a:rPr lang="en-US" sz="1800" b="0" dirty="0">
              <a:effectLst/>
              <a:latin typeface="Arial" panose="020B0604020202020204" pitchFamily="34" charset="0"/>
              <a:cs typeface="Arial" panose="020B0604020202020204" pitchFamily="34" charset="0"/>
            </a:rPr>
            <a:t>LLL</a:t>
          </a:r>
          <a:endParaRPr lang="el-GR" sz="1800" b="0" dirty="0">
            <a:effectLst/>
            <a:latin typeface="Arial" panose="020B0604020202020204" pitchFamily="34" charset="0"/>
            <a:cs typeface="Arial" panose="020B0604020202020204" pitchFamily="34" charset="0"/>
          </a:endParaRPr>
        </a:p>
      </dgm:t>
    </dgm:pt>
    <dgm:pt modelId="{AA28E86E-E2B1-455E-9656-99BB9780192D}" type="parTrans" cxnId="{9A350EDC-1815-4E7F-8DCB-B64580B5EE82}">
      <dgm:prSet/>
      <dgm:spPr/>
      <dgm:t>
        <a:bodyPr/>
        <a:lstStyle/>
        <a:p>
          <a:endParaRPr lang="el-GR"/>
        </a:p>
      </dgm:t>
    </dgm:pt>
    <dgm:pt modelId="{786C908B-7906-4480-B446-5BB5FFD0026C}" type="sibTrans" cxnId="{9A350EDC-1815-4E7F-8DCB-B64580B5EE82}">
      <dgm:prSet/>
      <dgm:spPr/>
      <dgm:t>
        <a:bodyPr/>
        <a:lstStyle/>
        <a:p>
          <a:endParaRPr lang="el-GR"/>
        </a:p>
      </dgm:t>
    </dgm:pt>
    <dgm:pt modelId="{9AEE5675-D570-4D75-BB93-B54F0FD4FA8C}">
      <dgm:prSet custT="1"/>
      <dgm:spPr/>
      <dgm:t>
        <a:bodyPr/>
        <a:lstStyle/>
        <a:p>
          <a:r>
            <a:rPr lang="en-US" sz="1800" b="0" dirty="0">
              <a:effectLst/>
              <a:latin typeface="Arial" panose="020B0604020202020204" pitchFamily="34" charset="0"/>
              <a:cs typeface="Arial" panose="020B0604020202020204" pitchFamily="34" charset="0"/>
            </a:rPr>
            <a:t>BKZ</a:t>
          </a:r>
          <a:endParaRPr lang="el-GR" sz="1800" b="0" dirty="0">
            <a:effectLst/>
            <a:latin typeface="Arial" panose="020B0604020202020204" pitchFamily="34" charset="0"/>
            <a:cs typeface="Arial" panose="020B0604020202020204" pitchFamily="34" charset="0"/>
          </a:endParaRPr>
        </a:p>
      </dgm:t>
    </dgm:pt>
    <dgm:pt modelId="{A00F12E5-D654-4CCB-9036-98AF588AB51A}" type="parTrans" cxnId="{4AD9F08A-F484-4264-B4C1-B4A559EE85E9}">
      <dgm:prSet/>
      <dgm:spPr/>
      <dgm:t>
        <a:bodyPr/>
        <a:lstStyle/>
        <a:p>
          <a:endParaRPr lang="el-GR"/>
        </a:p>
      </dgm:t>
    </dgm:pt>
    <dgm:pt modelId="{85AF6910-D669-4649-948B-128EA802BC07}" type="sibTrans" cxnId="{4AD9F08A-F484-4264-B4C1-B4A559EE85E9}">
      <dgm:prSet/>
      <dgm:spPr/>
      <dgm:t>
        <a:bodyPr/>
        <a:lstStyle/>
        <a:p>
          <a:endParaRPr lang="el-GR"/>
        </a:p>
      </dgm:t>
    </dgm:pt>
    <dgm:pt modelId="{478706A7-9102-40C9-95A8-8A09CF09FF66}">
      <dgm:prSet custT="1"/>
      <dgm:spPr/>
      <dgm:t>
        <a:bodyPr/>
        <a:lstStyle/>
        <a:p>
          <a:r>
            <a:rPr lang="en-US" sz="1800" b="0" dirty="0">
              <a:effectLst/>
              <a:latin typeface="Arial" panose="020B0604020202020204" pitchFamily="34" charset="0"/>
              <a:cs typeface="Arial" panose="020B0604020202020204" pitchFamily="34" charset="0"/>
            </a:rPr>
            <a:t>Variant of [GN08]</a:t>
          </a:r>
          <a:endParaRPr lang="el-GR" sz="1800" b="0" dirty="0">
            <a:effectLst/>
            <a:latin typeface="Arial" panose="020B0604020202020204" pitchFamily="34" charset="0"/>
            <a:cs typeface="Arial" panose="020B0604020202020204" pitchFamily="34" charset="0"/>
          </a:endParaRPr>
        </a:p>
      </dgm:t>
    </dgm:pt>
    <dgm:pt modelId="{A0A00F42-2C31-4415-8B0D-97802635E80C}" type="parTrans" cxnId="{15A9008D-94CE-4537-8033-AFBB576E8C8A}">
      <dgm:prSet/>
      <dgm:spPr/>
      <dgm:t>
        <a:bodyPr/>
        <a:lstStyle/>
        <a:p>
          <a:endParaRPr lang="el-GR"/>
        </a:p>
      </dgm:t>
    </dgm:pt>
    <dgm:pt modelId="{9EBCDEAB-EF80-4B44-A2FE-C557A18D36D6}" type="sibTrans" cxnId="{15A9008D-94CE-4537-8033-AFBB576E8C8A}">
      <dgm:prSet/>
      <dgm:spPr/>
      <dgm:t>
        <a:bodyPr/>
        <a:lstStyle/>
        <a:p>
          <a:endParaRPr lang="el-GR"/>
        </a:p>
      </dgm:t>
    </dgm:pt>
    <dgm:pt modelId="{22010522-6961-4E91-A379-61E3FC7CBB3A}">
      <dgm:prSet custT="1"/>
      <dgm:spPr/>
      <dgm:t>
        <a:bodyPr/>
        <a:lstStyle/>
        <a:p>
          <a:r>
            <a:rPr lang="en-US" sz="1800" b="0" dirty="0">
              <a:effectLst/>
              <a:latin typeface="Arial" panose="020B0604020202020204" pitchFamily="34" charset="0"/>
              <a:cs typeface="Arial" panose="020B0604020202020204" pitchFamily="34" charset="0"/>
            </a:rPr>
            <a:t>Dual BKZ [MW16]</a:t>
          </a:r>
          <a:endParaRPr lang="el-GR" sz="1800" b="0" dirty="0">
            <a:effectLst/>
            <a:latin typeface="Arial" panose="020B0604020202020204" pitchFamily="34" charset="0"/>
            <a:cs typeface="Arial" panose="020B0604020202020204" pitchFamily="34" charset="0"/>
          </a:endParaRPr>
        </a:p>
      </dgm:t>
    </dgm:pt>
    <dgm:pt modelId="{D405CFCA-335D-4C61-B559-E066EAFCAB85}" type="parTrans" cxnId="{8F8480A5-3F6C-4503-A5FC-B0024F2C6987}">
      <dgm:prSet/>
      <dgm:spPr/>
      <dgm:t>
        <a:bodyPr/>
        <a:lstStyle/>
        <a:p>
          <a:endParaRPr lang="el-GR"/>
        </a:p>
      </dgm:t>
    </dgm:pt>
    <dgm:pt modelId="{1597B217-8F9C-4147-915A-1D1D995E1619}" type="sibTrans" cxnId="{8F8480A5-3F6C-4503-A5FC-B0024F2C6987}">
      <dgm:prSet/>
      <dgm:spPr/>
      <dgm:t>
        <a:bodyPr/>
        <a:lstStyle/>
        <a:p>
          <a:endParaRPr lang="el-GR"/>
        </a:p>
      </dgm:t>
    </dgm:pt>
    <dgm:pt modelId="{375AE6E7-5AEE-457D-AADE-754859FFD105}">
      <dgm:prSet custT="1"/>
      <dgm:spPr/>
      <dgm:t>
        <a:bodyPr/>
        <a:lstStyle/>
        <a:p>
          <a:r>
            <a:rPr lang="en-US" sz="1800" b="0" dirty="0">
              <a:effectLst/>
              <a:latin typeface="Arial" panose="020B0604020202020204" pitchFamily="34" charset="0"/>
              <a:cs typeface="Arial" panose="020B0604020202020204" pitchFamily="34" charset="0"/>
            </a:rPr>
            <a:t>Pohst’s Method</a:t>
          </a:r>
          <a:endParaRPr lang="el-GR" sz="1800" b="0" dirty="0">
            <a:effectLst/>
            <a:latin typeface="Arial" panose="020B0604020202020204" pitchFamily="34" charset="0"/>
            <a:cs typeface="Arial" panose="020B0604020202020204" pitchFamily="34" charset="0"/>
          </a:endParaRPr>
        </a:p>
      </dgm:t>
    </dgm:pt>
    <dgm:pt modelId="{0E2AE275-CF3F-4DBA-8F98-E62A5AC0258B}" type="parTrans" cxnId="{185742F4-830F-48D4-B7C7-B9AB1121C502}">
      <dgm:prSet/>
      <dgm:spPr/>
      <dgm:t>
        <a:bodyPr/>
        <a:lstStyle/>
        <a:p>
          <a:endParaRPr lang="el-GR"/>
        </a:p>
      </dgm:t>
    </dgm:pt>
    <dgm:pt modelId="{D0C23C17-F26B-4C8D-ADFB-EE60CDB78E6A}" type="sibTrans" cxnId="{185742F4-830F-48D4-B7C7-B9AB1121C502}">
      <dgm:prSet/>
      <dgm:spPr/>
      <dgm:t>
        <a:bodyPr/>
        <a:lstStyle/>
        <a:p>
          <a:endParaRPr lang="el-GR"/>
        </a:p>
      </dgm:t>
    </dgm:pt>
    <dgm:pt modelId="{BF303E7C-88BD-487F-A0D1-DC47DF7861B8}">
      <dgm:prSet custT="1"/>
      <dgm:spPr/>
      <dgm:t>
        <a:bodyPr/>
        <a:lstStyle/>
        <a:p>
          <a:r>
            <a:rPr lang="en-US" sz="1800" b="0" dirty="0">
              <a:effectLst/>
              <a:latin typeface="Arial" panose="020B0604020202020204" pitchFamily="34" charset="0"/>
              <a:cs typeface="Arial" panose="020B0604020202020204" pitchFamily="34" charset="0"/>
            </a:rPr>
            <a:t>Enumeration with pruning</a:t>
          </a:r>
          <a:endParaRPr lang="el-GR" sz="1800" b="0" dirty="0">
            <a:effectLst/>
            <a:latin typeface="Arial" panose="020B0604020202020204" pitchFamily="34" charset="0"/>
            <a:cs typeface="Arial" panose="020B0604020202020204" pitchFamily="34" charset="0"/>
          </a:endParaRPr>
        </a:p>
      </dgm:t>
    </dgm:pt>
    <dgm:pt modelId="{9632F143-94DE-41EB-91A4-5C0F9A4472B1}" type="parTrans" cxnId="{5D579CA8-9670-4AEB-A047-E360A3A26D0B}">
      <dgm:prSet/>
      <dgm:spPr/>
      <dgm:t>
        <a:bodyPr/>
        <a:lstStyle/>
        <a:p>
          <a:endParaRPr lang="el-GR"/>
        </a:p>
      </dgm:t>
    </dgm:pt>
    <dgm:pt modelId="{01244ED9-41AA-4D1D-A181-4827B46D209B}" type="sibTrans" cxnId="{5D579CA8-9670-4AEB-A047-E360A3A26D0B}">
      <dgm:prSet/>
      <dgm:spPr/>
      <dgm:t>
        <a:bodyPr/>
        <a:lstStyle/>
        <a:p>
          <a:endParaRPr lang="el-GR"/>
        </a:p>
      </dgm:t>
    </dgm:pt>
    <dgm:pt modelId="{2E8F10BF-3964-4E8C-8E4C-CD718F3C9461}">
      <dgm:prSet custT="1"/>
      <dgm:spPr/>
      <dgm:t>
        <a:bodyPr/>
        <a:lstStyle/>
        <a:p>
          <a:r>
            <a:rPr lang="en-US" sz="1600" b="0" dirty="0">
              <a:effectLst/>
              <a:latin typeface="Arial" panose="020B0604020202020204" pitchFamily="34" charset="0"/>
              <a:cs typeface="Arial" panose="020B0604020202020204" pitchFamily="34" charset="0"/>
            </a:rPr>
            <a:t>Micciancio-Voulgaris Algorithm [MV13]</a:t>
          </a:r>
          <a:endParaRPr lang="el-GR" sz="1600" b="0" dirty="0">
            <a:effectLst/>
            <a:latin typeface="Arial" panose="020B0604020202020204" pitchFamily="34" charset="0"/>
            <a:cs typeface="Arial" panose="020B0604020202020204" pitchFamily="34" charset="0"/>
          </a:endParaRPr>
        </a:p>
      </dgm:t>
    </dgm:pt>
    <dgm:pt modelId="{706A1F41-4208-4E4D-8977-CC886DCB073D}" type="sibTrans" cxnId="{839FCC27-00B8-4056-83F0-8FC1F5ED7D86}">
      <dgm:prSet/>
      <dgm:spPr/>
      <dgm:t>
        <a:bodyPr/>
        <a:lstStyle/>
        <a:p>
          <a:endParaRPr lang="el-GR"/>
        </a:p>
      </dgm:t>
    </dgm:pt>
    <dgm:pt modelId="{ECBD88E2-2A53-4956-9F3A-F706944801B2}" type="parTrans" cxnId="{839FCC27-00B8-4056-83F0-8FC1F5ED7D86}">
      <dgm:prSet/>
      <dgm:spPr/>
      <dgm:t>
        <a:bodyPr/>
        <a:lstStyle/>
        <a:p>
          <a:endParaRPr lang="el-GR"/>
        </a:p>
      </dgm:t>
    </dgm:pt>
    <dgm:pt modelId="{00A9A81F-B2B2-4410-883E-46AF4E7109A5}" type="pres">
      <dgm:prSet presAssocID="{5D6EA1AC-B933-4CC7-9465-F21097A0F734}" presName="hierChild1" presStyleCnt="0">
        <dgm:presLayoutVars>
          <dgm:orgChart val="1"/>
          <dgm:chPref val="1"/>
          <dgm:dir val="rev"/>
          <dgm:animOne val="branch"/>
          <dgm:animLvl val="lvl"/>
          <dgm:resizeHandles/>
        </dgm:presLayoutVars>
      </dgm:prSet>
      <dgm:spPr/>
    </dgm:pt>
    <dgm:pt modelId="{173A02C7-382F-49E9-B0CB-715695745D09}" type="pres">
      <dgm:prSet presAssocID="{335F06F5-BBB2-4A6B-A6F1-B927A00B7528}" presName="hierRoot1" presStyleCnt="0">
        <dgm:presLayoutVars>
          <dgm:hierBranch val="hang"/>
        </dgm:presLayoutVars>
      </dgm:prSet>
      <dgm:spPr/>
    </dgm:pt>
    <dgm:pt modelId="{B3111143-9B9E-41BD-94F4-BF60EA77AD4A}" type="pres">
      <dgm:prSet presAssocID="{335F06F5-BBB2-4A6B-A6F1-B927A00B7528}" presName="rootComposite1" presStyleCnt="0"/>
      <dgm:spPr/>
    </dgm:pt>
    <dgm:pt modelId="{F99FF3BC-E284-423B-A06F-CDCB661275B6}" type="pres">
      <dgm:prSet presAssocID="{335F06F5-BBB2-4A6B-A6F1-B927A00B7528}" presName="rootText1" presStyleLbl="node0" presStyleIdx="0" presStyleCnt="1" custLinFactNeighborX="89786" custLinFactNeighborY="13742">
        <dgm:presLayoutVars>
          <dgm:chPref val="3"/>
        </dgm:presLayoutVars>
      </dgm:prSet>
      <dgm:spPr/>
    </dgm:pt>
    <dgm:pt modelId="{26AB5150-4FB2-4B53-8475-893959C86738}" type="pres">
      <dgm:prSet presAssocID="{335F06F5-BBB2-4A6B-A6F1-B927A00B7528}" presName="rootConnector1" presStyleLbl="node1" presStyleIdx="0" presStyleCnt="0"/>
      <dgm:spPr/>
    </dgm:pt>
    <dgm:pt modelId="{98886347-B2BA-4799-BCED-EBE6B0966606}" type="pres">
      <dgm:prSet presAssocID="{335F06F5-BBB2-4A6B-A6F1-B927A00B7528}" presName="hierChild2" presStyleCnt="0"/>
      <dgm:spPr/>
    </dgm:pt>
    <dgm:pt modelId="{A22F1BEA-A987-44A9-A0A4-63D535D7CD5A}" type="pres">
      <dgm:prSet presAssocID="{C706DCC4-45F1-4706-A30C-6FDDA701340E}" presName="Name48" presStyleLbl="parChTrans1D2" presStyleIdx="0" presStyleCnt="2"/>
      <dgm:spPr/>
    </dgm:pt>
    <dgm:pt modelId="{7A1E4812-8FA7-4979-A336-DD7800587B32}" type="pres">
      <dgm:prSet presAssocID="{B546DA1A-3D0D-4123-909A-03FBECE0C012}" presName="hierRoot2" presStyleCnt="0">
        <dgm:presLayoutVars>
          <dgm:hierBranch val="init"/>
        </dgm:presLayoutVars>
      </dgm:prSet>
      <dgm:spPr/>
    </dgm:pt>
    <dgm:pt modelId="{C4755839-51D4-49C2-83E4-6A5570C5DE8D}" type="pres">
      <dgm:prSet presAssocID="{B546DA1A-3D0D-4123-909A-03FBECE0C012}" presName="rootComposite" presStyleCnt="0"/>
      <dgm:spPr/>
    </dgm:pt>
    <dgm:pt modelId="{37B217C2-31D9-43CD-B2A0-E89922E4F119}" type="pres">
      <dgm:prSet presAssocID="{B546DA1A-3D0D-4123-909A-03FBECE0C012}" presName="rootText" presStyleLbl="node2" presStyleIdx="0" presStyleCnt="2" custScaleX="157023">
        <dgm:presLayoutVars>
          <dgm:chPref val="3"/>
        </dgm:presLayoutVars>
      </dgm:prSet>
      <dgm:spPr/>
    </dgm:pt>
    <dgm:pt modelId="{48D163ED-D50C-4F3D-AB66-8883C943141E}" type="pres">
      <dgm:prSet presAssocID="{B546DA1A-3D0D-4123-909A-03FBECE0C012}" presName="rootConnector" presStyleLbl="node2" presStyleIdx="0" presStyleCnt="2"/>
      <dgm:spPr/>
    </dgm:pt>
    <dgm:pt modelId="{2AA2BA11-6976-46DF-9FCF-AFAF4DDA4B15}" type="pres">
      <dgm:prSet presAssocID="{B546DA1A-3D0D-4123-909A-03FBECE0C012}" presName="hierChild4" presStyleCnt="0"/>
      <dgm:spPr/>
    </dgm:pt>
    <dgm:pt modelId="{76E8A735-4E65-4A25-A000-FB3AF7A02F27}" type="pres">
      <dgm:prSet presAssocID="{ECBD88E2-2A53-4956-9F3A-F706944801B2}" presName="Name37" presStyleLbl="parChTrans1D3" presStyleIdx="0" presStyleCnt="5"/>
      <dgm:spPr/>
    </dgm:pt>
    <dgm:pt modelId="{EFA9C300-F959-4FB8-90FD-9B74944CD616}" type="pres">
      <dgm:prSet presAssocID="{2E8F10BF-3964-4E8C-8E4C-CD718F3C9461}" presName="hierRoot2" presStyleCnt="0">
        <dgm:presLayoutVars>
          <dgm:hierBranch val="init"/>
        </dgm:presLayoutVars>
      </dgm:prSet>
      <dgm:spPr/>
    </dgm:pt>
    <dgm:pt modelId="{57DAAE58-69E4-4A30-BE9D-03E794245BF9}" type="pres">
      <dgm:prSet presAssocID="{2E8F10BF-3964-4E8C-8E4C-CD718F3C9461}" presName="rootComposite" presStyleCnt="0"/>
      <dgm:spPr/>
    </dgm:pt>
    <dgm:pt modelId="{808D1DBD-E1D2-4BC5-BA44-4904A246C371}" type="pres">
      <dgm:prSet presAssocID="{2E8F10BF-3964-4E8C-8E4C-CD718F3C9461}" presName="rootText" presStyleLbl="node3" presStyleIdx="0" presStyleCnt="5" custScaleX="177456">
        <dgm:presLayoutVars>
          <dgm:chPref val="3"/>
        </dgm:presLayoutVars>
      </dgm:prSet>
      <dgm:spPr/>
    </dgm:pt>
    <dgm:pt modelId="{A4768F20-5B7D-4DEF-9078-70912977BD90}" type="pres">
      <dgm:prSet presAssocID="{2E8F10BF-3964-4E8C-8E4C-CD718F3C9461}" presName="rootConnector" presStyleLbl="node3" presStyleIdx="0" presStyleCnt="5"/>
      <dgm:spPr/>
    </dgm:pt>
    <dgm:pt modelId="{44555A29-554E-4949-8108-DF629C6C99E4}" type="pres">
      <dgm:prSet presAssocID="{2E8F10BF-3964-4E8C-8E4C-CD718F3C9461}" presName="hierChild4" presStyleCnt="0"/>
      <dgm:spPr/>
    </dgm:pt>
    <dgm:pt modelId="{26FCE534-D47D-4EEC-BDF3-B84CB7551F84}" type="pres">
      <dgm:prSet presAssocID="{2E8F10BF-3964-4E8C-8E4C-CD718F3C9461}" presName="hierChild5" presStyleCnt="0"/>
      <dgm:spPr/>
    </dgm:pt>
    <dgm:pt modelId="{93FEA105-FE33-4302-95AD-C3A75FC127FF}" type="pres">
      <dgm:prSet presAssocID="{CEFB5B11-2940-4A1A-B76C-4CBD9767AEB2}" presName="Name37" presStyleLbl="parChTrans1D3" presStyleIdx="1" presStyleCnt="5"/>
      <dgm:spPr/>
    </dgm:pt>
    <dgm:pt modelId="{C7B9DFAA-FED4-46C3-B28C-BBB06F9089D7}" type="pres">
      <dgm:prSet presAssocID="{4D008A62-2E79-4C91-90BE-668B3F8FF96F}" presName="hierRoot2" presStyleCnt="0">
        <dgm:presLayoutVars>
          <dgm:hierBranch val="r"/>
        </dgm:presLayoutVars>
      </dgm:prSet>
      <dgm:spPr/>
    </dgm:pt>
    <dgm:pt modelId="{6699D46D-64A7-4E6D-BBA7-99CC70CA1E6C}" type="pres">
      <dgm:prSet presAssocID="{4D008A62-2E79-4C91-90BE-668B3F8FF96F}" presName="rootComposite" presStyleCnt="0"/>
      <dgm:spPr/>
    </dgm:pt>
    <dgm:pt modelId="{14818F87-9F59-4EEA-84D5-AFFBED456A38}" type="pres">
      <dgm:prSet presAssocID="{4D008A62-2E79-4C91-90BE-668B3F8FF96F}" presName="rootText" presStyleLbl="node3" presStyleIdx="1" presStyleCnt="5">
        <dgm:presLayoutVars>
          <dgm:chPref val="3"/>
        </dgm:presLayoutVars>
      </dgm:prSet>
      <dgm:spPr/>
    </dgm:pt>
    <dgm:pt modelId="{0663FA29-1583-4146-B341-DD4B6B3C64F3}" type="pres">
      <dgm:prSet presAssocID="{4D008A62-2E79-4C91-90BE-668B3F8FF96F}" presName="rootConnector" presStyleLbl="node3" presStyleIdx="1" presStyleCnt="5"/>
      <dgm:spPr/>
    </dgm:pt>
    <dgm:pt modelId="{2D8D9C03-BAAB-4057-948A-CCF2C5C21C0E}" type="pres">
      <dgm:prSet presAssocID="{4D008A62-2E79-4C91-90BE-668B3F8FF96F}" presName="hierChild4" presStyleCnt="0"/>
      <dgm:spPr/>
    </dgm:pt>
    <dgm:pt modelId="{C71C5547-D3C6-4B33-B9D9-87157C3CECBA}" type="pres">
      <dgm:prSet presAssocID="{430476F9-C910-41C8-8025-B16CEE8FB275}" presName="Name50" presStyleLbl="parChTrans1D4" presStyleIdx="0" presStyleCnt="8"/>
      <dgm:spPr/>
    </dgm:pt>
    <dgm:pt modelId="{FF64575C-AB54-414C-9B12-12C796E6EF21}" type="pres">
      <dgm:prSet presAssocID="{821744E3-1DA5-48EA-A919-A3AE0F6212EA}" presName="hierRoot2" presStyleCnt="0">
        <dgm:presLayoutVars>
          <dgm:hierBranch val="hang"/>
        </dgm:presLayoutVars>
      </dgm:prSet>
      <dgm:spPr/>
    </dgm:pt>
    <dgm:pt modelId="{B8EF3D85-BBF0-43F4-A158-561BB74484D8}" type="pres">
      <dgm:prSet presAssocID="{821744E3-1DA5-48EA-A919-A3AE0F6212EA}" presName="rootComposite" presStyleCnt="0"/>
      <dgm:spPr/>
    </dgm:pt>
    <dgm:pt modelId="{7123D3AE-41A0-4311-93F3-A026FFC99280}" type="pres">
      <dgm:prSet presAssocID="{821744E3-1DA5-48EA-A919-A3AE0F6212EA}" presName="rootText" presStyleLbl="node4" presStyleIdx="0" presStyleCnt="8">
        <dgm:presLayoutVars>
          <dgm:chPref val="3"/>
        </dgm:presLayoutVars>
      </dgm:prSet>
      <dgm:spPr/>
    </dgm:pt>
    <dgm:pt modelId="{F82BC58B-8EC5-406F-9975-B046E78913C8}" type="pres">
      <dgm:prSet presAssocID="{821744E3-1DA5-48EA-A919-A3AE0F6212EA}" presName="rootConnector" presStyleLbl="node4" presStyleIdx="0" presStyleCnt="8"/>
      <dgm:spPr/>
    </dgm:pt>
    <dgm:pt modelId="{22F62871-525E-4158-8329-1FB8C02BA5F0}" type="pres">
      <dgm:prSet presAssocID="{821744E3-1DA5-48EA-A919-A3AE0F6212EA}" presName="hierChild4" presStyleCnt="0"/>
      <dgm:spPr/>
    </dgm:pt>
    <dgm:pt modelId="{BA5D3E67-907A-4903-A183-571D9156F19D}" type="pres">
      <dgm:prSet presAssocID="{821744E3-1DA5-48EA-A919-A3AE0F6212EA}" presName="hierChild5" presStyleCnt="0"/>
      <dgm:spPr/>
    </dgm:pt>
    <dgm:pt modelId="{F4038E84-342B-412F-B34F-363D07318DCB}" type="pres">
      <dgm:prSet presAssocID="{DCB5AA7B-877A-48E2-BDBA-AFAAB78DD833}" presName="Name50" presStyleLbl="parChTrans1D4" presStyleIdx="1" presStyleCnt="8"/>
      <dgm:spPr/>
    </dgm:pt>
    <dgm:pt modelId="{5CF361A6-FD06-4E5A-A83D-018D781293AD}" type="pres">
      <dgm:prSet presAssocID="{1A974CE3-AEFE-4CDF-9EC3-C4CFFB668B3E}" presName="hierRoot2" presStyleCnt="0">
        <dgm:presLayoutVars>
          <dgm:hierBranch val="init"/>
        </dgm:presLayoutVars>
      </dgm:prSet>
      <dgm:spPr/>
    </dgm:pt>
    <dgm:pt modelId="{77CC3115-6A2E-445E-B87A-D3F47E295F65}" type="pres">
      <dgm:prSet presAssocID="{1A974CE3-AEFE-4CDF-9EC3-C4CFFB668B3E}" presName="rootComposite" presStyleCnt="0"/>
      <dgm:spPr/>
    </dgm:pt>
    <dgm:pt modelId="{37252DB0-16B7-4867-B4A5-764CA1B69F14}" type="pres">
      <dgm:prSet presAssocID="{1A974CE3-AEFE-4CDF-9EC3-C4CFFB668B3E}" presName="rootText" presStyleLbl="node4" presStyleIdx="1" presStyleCnt="8" custScaleX="128320">
        <dgm:presLayoutVars>
          <dgm:chPref val="3"/>
        </dgm:presLayoutVars>
      </dgm:prSet>
      <dgm:spPr/>
    </dgm:pt>
    <dgm:pt modelId="{BBDDAB3C-A579-41EB-A2CC-D5ACD586B641}" type="pres">
      <dgm:prSet presAssocID="{1A974CE3-AEFE-4CDF-9EC3-C4CFFB668B3E}" presName="rootConnector" presStyleLbl="node4" presStyleIdx="1" presStyleCnt="8"/>
      <dgm:spPr/>
    </dgm:pt>
    <dgm:pt modelId="{D3A6816E-9F91-4C13-8A90-804EA13C9086}" type="pres">
      <dgm:prSet presAssocID="{1A974CE3-AEFE-4CDF-9EC3-C4CFFB668B3E}" presName="hierChild4" presStyleCnt="0"/>
      <dgm:spPr/>
    </dgm:pt>
    <dgm:pt modelId="{3AF24037-B93D-40F3-9201-674E4C6D2196}" type="pres">
      <dgm:prSet presAssocID="{1A974CE3-AEFE-4CDF-9EC3-C4CFFB668B3E}" presName="hierChild5" presStyleCnt="0"/>
      <dgm:spPr/>
    </dgm:pt>
    <dgm:pt modelId="{DB877AF5-863A-4E1D-8BD9-80C98B964868}" type="pres">
      <dgm:prSet presAssocID="{B8D9AAB4-D37E-4BC2-B2B2-52A82BBE1702}" presName="Name50" presStyleLbl="parChTrans1D4" presStyleIdx="2" presStyleCnt="8"/>
      <dgm:spPr/>
    </dgm:pt>
    <dgm:pt modelId="{2E0FF70B-C76E-451E-9CC9-CF7E08B7A0E3}" type="pres">
      <dgm:prSet presAssocID="{1AA9876C-2EAA-41A3-8B89-CD0B6B5A76D5}" presName="hierRoot2" presStyleCnt="0">
        <dgm:presLayoutVars>
          <dgm:hierBranch val="init"/>
        </dgm:presLayoutVars>
      </dgm:prSet>
      <dgm:spPr/>
    </dgm:pt>
    <dgm:pt modelId="{8EB25382-21C0-42CB-B558-F733F5D1E312}" type="pres">
      <dgm:prSet presAssocID="{1AA9876C-2EAA-41A3-8B89-CD0B6B5A76D5}" presName="rootComposite" presStyleCnt="0"/>
      <dgm:spPr/>
    </dgm:pt>
    <dgm:pt modelId="{74734D54-DB48-488F-879E-DDAA081C6F8A}" type="pres">
      <dgm:prSet presAssocID="{1AA9876C-2EAA-41A3-8B89-CD0B6B5A76D5}" presName="rootText" presStyleLbl="node4" presStyleIdx="2" presStyleCnt="8" custScaleX="138349" custScaleY="107610">
        <dgm:presLayoutVars>
          <dgm:chPref val="3"/>
        </dgm:presLayoutVars>
      </dgm:prSet>
      <dgm:spPr/>
    </dgm:pt>
    <dgm:pt modelId="{1CEAE620-2E4A-4343-91E6-EA48DC528F1E}" type="pres">
      <dgm:prSet presAssocID="{1AA9876C-2EAA-41A3-8B89-CD0B6B5A76D5}" presName="rootConnector" presStyleLbl="node4" presStyleIdx="2" presStyleCnt="8"/>
      <dgm:spPr/>
    </dgm:pt>
    <dgm:pt modelId="{D964E5D8-4BA0-4C68-9964-46875C01367E}" type="pres">
      <dgm:prSet presAssocID="{1AA9876C-2EAA-41A3-8B89-CD0B6B5A76D5}" presName="hierChild4" presStyleCnt="0"/>
      <dgm:spPr/>
    </dgm:pt>
    <dgm:pt modelId="{0BAF867C-A7B7-416B-9F7C-9D72A93B1F70}" type="pres">
      <dgm:prSet presAssocID="{1AA9876C-2EAA-41A3-8B89-CD0B6B5A76D5}" presName="hierChild5" presStyleCnt="0"/>
      <dgm:spPr/>
    </dgm:pt>
    <dgm:pt modelId="{3B22BB07-509F-4296-B13B-D0E0236E7DDC}" type="pres">
      <dgm:prSet presAssocID="{4D008A62-2E79-4C91-90BE-668B3F8FF96F}" presName="hierChild5" presStyleCnt="0"/>
      <dgm:spPr/>
    </dgm:pt>
    <dgm:pt modelId="{34B4BF71-B42E-42D8-89FE-70A6C05F1E5B}" type="pres">
      <dgm:prSet presAssocID="{FDF366CA-430A-428D-82C0-BE0EF76523D3}" presName="Name37" presStyleLbl="parChTrans1D3" presStyleIdx="2" presStyleCnt="5"/>
      <dgm:spPr/>
    </dgm:pt>
    <dgm:pt modelId="{13765037-2F60-4D3A-B0ED-36090DA4C43D}" type="pres">
      <dgm:prSet presAssocID="{1917CEC2-44BD-49F1-BBFB-66157939840E}" presName="hierRoot2" presStyleCnt="0">
        <dgm:presLayoutVars>
          <dgm:hierBranch val="l"/>
        </dgm:presLayoutVars>
      </dgm:prSet>
      <dgm:spPr/>
    </dgm:pt>
    <dgm:pt modelId="{0556F421-06A5-44E8-90A7-F25A38BD4CAD}" type="pres">
      <dgm:prSet presAssocID="{1917CEC2-44BD-49F1-BBFB-66157939840E}" presName="rootComposite" presStyleCnt="0"/>
      <dgm:spPr/>
    </dgm:pt>
    <dgm:pt modelId="{EC988FF4-1651-41E0-B357-47F8FBA9DC73}" type="pres">
      <dgm:prSet presAssocID="{1917CEC2-44BD-49F1-BBFB-66157939840E}" presName="rootText" presStyleLbl="node3" presStyleIdx="2" presStyleCnt="5" custScaleX="119081">
        <dgm:presLayoutVars>
          <dgm:chPref val="3"/>
        </dgm:presLayoutVars>
      </dgm:prSet>
      <dgm:spPr/>
    </dgm:pt>
    <dgm:pt modelId="{9A1F55D3-413F-4B7A-BE61-99FACEB02804}" type="pres">
      <dgm:prSet presAssocID="{1917CEC2-44BD-49F1-BBFB-66157939840E}" presName="rootConnector" presStyleLbl="node3" presStyleIdx="2" presStyleCnt="5"/>
      <dgm:spPr/>
    </dgm:pt>
    <dgm:pt modelId="{AC038A4E-7704-4B4A-8CD9-5D0835E219FA}" type="pres">
      <dgm:prSet presAssocID="{1917CEC2-44BD-49F1-BBFB-66157939840E}" presName="hierChild4" presStyleCnt="0"/>
      <dgm:spPr/>
    </dgm:pt>
    <dgm:pt modelId="{24A0409C-3941-4A73-A983-D92343678090}" type="pres">
      <dgm:prSet presAssocID="{0E2AE275-CF3F-4DBA-8F98-E62A5AC0258B}" presName="Name50" presStyleLbl="parChTrans1D4" presStyleIdx="3" presStyleCnt="8"/>
      <dgm:spPr/>
    </dgm:pt>
    <dgm:pt modelId="{DC7BAF0F-60C6-4034-BA5F-E7CFA95C791A}" type="pres">
      <dgm:prSet presAssocID="{375AE6E7-5AEE-457D-AADE-754859FFD105}" presName="hierRoot2" presStyleCnt="0">
        <dgm:presLayoutVars>
          <dgm:hierBranch val="init"/>
        </dgm:presLayoutVars>
      </dgm:prSet>
      <dgm:spPr/>
    </dgm:pt>
    <dgm:pt modelId="{5E2FC6F1-0D05-42C5-9C41-1C3DC085F9FF}" type="pres">
      <dgm:prSet presAssocID="{375AE6E7-5AEE-457D-AADE-754859FFD105}" presName="rootComposite" presStyleCnt="0"/>
      <dgm:spPr/>
    </dgm:pt>
    <dgm:pt modelId="{7E27C171-0398-4154-B6BF-C3A6C7220523}" type="pres">
      <dgm:prSet presAssocID="{375AE6E7-5AEE-457D-AADE-754859FFD105}" presName="rootText" presStyleLbl="node4" presStyleIdx="3" presStyleCnt="8" custScaleX="96349">
        <dgm:presLayoutVars>
          <dgm:chPref val="3"/>
        </dgm:presLayoutVars>
      </dgm:prSet>
      <dgm:spPr/>
    </dgm:pt>
    <dgm:pt modelId="{5822FA51-5FFB-499B-BC93-807E346843BF}" type="pres">
      <dgm:prSet presAssocID="{375AE6E7-5AEE-457D-AADE-754859FFD105}" presName="rootConnector" presStyleLbl="node4" presStyleIdx="3" presStyleCnt="8"/>
      <dgm:spPr/>
    </dgm:pt>
    <dgm:pt modelId="{A82084CF-D237-45E5-AE9E-BC5A40058C7A}" type="pres">
      <dgm:prSet presAssocID="{375AE6E7-5AEE-457D-AADE-754859FFD105}" presName="hierChild4" presStyleCnt="0"/>
      <dgm:spPr/>
    </dgm:pt>
    <dgm:pt modelId="{BC2213A2-0CDB-4CA3-8BE4-931503B641F3}" type="pres">
      <dgm:prSet presAssocID="{375AE6E7-5AEE-457D-AADE-754859FFD105}" presName="hierChild5" presStyleCnt="0"/>
      <dgm:spPr/>
    </dgm:pt>
    <dgm:pt modelId="{3BC6DBF0-EC04-4A37-B61C-F60103E8C129}" type="pres">
      <dgm:prSet presAssocID="{E3497B76-F100-4B4B-81CA-FA513C9A0F35}" presName="Name50" presStyleLbl="parChTrans1D4" presStyleIdx="4" presStyleCnt="8"/>
      <dgm:spPr/>
    </dgm:pt>
    <dgm:pt modelId="{2D27FEC9-7476-4894-9EB0-08732CAE0B3E}" type="pres">
      <dgm:prSet presAssocID="{ABC366D8-C9E6-4197-90A7-AF5D261F9F52}" presName="hierRoot2" presStyleCnt="0">
        <dgm:presLayoutVars>
          <dgm:hierBranch val="init"/>
        </dgm:presLayoutVars>
      </dgm:prSet>
      <dgm:spPr/>
    </dgm:pt>
    <dgm:pt modelId="{3FC5C203-866C-44AE-A60A-1113062182CD}" type="pres">
      <dgm:prSet presAssocID="{ABC366D8-C9E6-4197-90A7-AF5D261F9F52}" presName="rootComposite" presStyleCnt="0"/>
      <dgm:spPr/>
    </dgm:pt>
    <dgm:pt modelId="{BA9942AE-B1A9-41F7-A96A-6B19447EA38C}" type="pres">
      <dgm:prSet presAssocID="{ABC366D8-C9E6-4197-90A7-AF5D261F9F52}" presName="rootText" presStyleLbl="node4" presStyleIdx="4" presStyleCnt="8">
        <dgm:presLayoutVars>
          <dgm:chPref val="3"/>
        </dgm:presLayoutVars>
      </dgm:prSet>
      <dgm:spPr/>
    </dgm:pt>
    <dgm:pt modelId="{8F3F3965-0EF8-4A06-882B-2FCCF31438BC}" type="pres">
      <dgm:prSet presAssocID="{ABC366D8-C9E6-4197-90A7-AF5D261F9F52}" presName="rootConnector" presStyleLbl="node4" presStyleIdx="4" presStyleCnt="8"/>
      <dgm:spPr/>
    </dgm:pt>
    <dgm:pt modelId="{5850AA1B-72D2-4AA8-8DD7-367D65E7CB3F}" type="pres">
      <dgm:prSet presAssocID="{ABC366D8-C9E6-4197-90A7-AF5D261F9F52}" presName="hierChild4" presStyleCnt="0"/>
      <dgm:spPr/>
    </dgm:pt>
    <dgm:pt modelId="{12B6004D-89B1-45EF-949B-1E23393A4D74}" type="pres">
      <dgm:prSet presAssocID="{ABC366D8-C9E6-4197-90A7-AF5D261F9F52}" presName="hierChild5" presStyleCnt="0"/>
      <dgm:spPr/>
    </dgm:pt>
    <dgm:pt modelId="{D5E3784E-08A9-4049-A9EB-B11F703B1209}" type="pres">
      <dgm:prSet presAssocID="{9632F143-94DE-41EB-91A4-5C0F9A4472B1}" presName="Name50" presStyleLbl="parChTrans1D4" presStyleIdx="5" presStyleCnt="8"/>
      <dgm:spPr/>
    </dgm:pt>
    <dgm:pt modelId="{BE87FAA7-757F-4E72-8C80-6A97A6FB0E8C}" type="pres">
      <dgm:prSet presAssocID="{BF303E7C-88BD-487F-A0D1-DC47DF7861B8}" presName="hierRoot2" presStyleCnt="0">
        <dgm:presLayoutVars>
          <dgm:hierBranch val="init"/>
        </dgm:presLayoutVars>
      </dgm:prSet>
      <dgm:spPr/>
    </dgm:pt>
    <dgm:pt modelId="{12761D01-F121-4B5F-9AD7-144BA6DE3692}" type="pres">
      <dgm:prSet presAssocID="{BF303E7C-88BD-487F-A0D1-DC47DF7861B8}" presName="rootComposite" presStyleCnt="0"/>
      <dgm:spPr/>
    </dgm:pt>
    <dgm:pt modelId="{221F0A45-4103-42CF-8833-D9750EC7FDB6}" type="pres">
      <dgm:prSet presAssocID="{BF303E7C-88BD-487F-A0D1-DC47DF7861B8}" presName="rootText" presStyleLbl="node4" presStyleIdx="5" presStyleCnt="8" custScaleX="120584">
        <dgm:presLayoutVars>
          <dgm:chPref val="3"/>
        </dgm:presLayoutVars>
      </dgm:prSet>
      <dgm:spPr/>
    </dgm:pt>
    <dgm:pt modelId="{EF248BF9-F609-47BE-BC9E-DE83285EB0CF}" type="pres">
      <dgm:prSet presAssocID="{BF303E7C-88BD-487F-A0D1-DC47DF7861B8}" presName="rootConnector" presStyleLbl="node4" presStyleIdx="5" presStyleCnt="8"/>
      <dgm:spPr/>
    </dgm:pt>
    <dgm:pt modelId="{F22916CB-571A-4F03-A535-DB02B4C30386}" type="pres">
      <dgm:prSet presAssocID="{BF303E7C-88BD-487F-A0D1-DC47DF7861B8}" presName="hierChild4" presStyleCnt="0"/>
      <dgm:spPr/>
    </dgm:pt>
    <dgm:pt modelId="{40269D08-9DD1-4090-BFE7-9F26AAFCC387}" type="pres">
      <dgm:prSet presAssocID="{BF303E7C-88BD-487F-A0D1-DC47DF7861B8}" presName="hierChild5" presStyleCnt="0"/>
      <dgm:spPr/>
    </dgm:pt>
    <dgm:pt modelId="{634D8200-7DFE-478A-96E8-5D7A6AF51EA6}" type="pres">
      <dgm:prSet presAssocID="{1917CEC2-44BD-49F1-BBFB-66157939840E}" presName="hierChild5" presStyleCnt="0"/>
      <dgm:spPr/>
    </dgm:pt>
    <dgm:pt modelId="{A3B77E7C-E583-4CCE-BF8C-C143B4F3B39F}" type="pres">
      <dgm:prSet presAssocID="{B546DA1A-3D0D-4123-909A-03FBECE0C012}" presName="hierChild5" presStyleCnt="0"/>
      <dgm:spPr/>
    </dgm:pt>
    <dgm:pt modelId="{0761D503-6A1F-4753-BCB1-557EB91CB38B}" type="pres">
      <dgm:prSet presAssocID="{C8EE0C75-588A-4F54-8D7B-BD4CF3686802}" presName="Name48" presStyleLbl="parChTrans1D2" presStyleIdx="1" presStyleCnt="2"/>
      <dgm:spPr/>
    </dgm:pt>
    <dgm:pt modelId="{F1BEB3B3-B338-42D6-A472-BF5810093C13}" type="pres">
      <dgm:prSet presAssocID="{356DC434-1209-484D-BE06-4D2ECD962FA5}" presName="hierRoot2" presStyleCnt="0">
        <dgm:presLayoutVars>
          <dgm:hierBranch val="init"/>
        </dgm:presLayoutVars>
      </dgm:prSet>
      <dgm:spPr/>
    </dgm:pt>
    <dgm:pt modelId="{0B202AC8-F97D-460B-9472-C05FDE8B3882}" type="pres">
      <dgm:prSet presAssocID="{356DC434-1209-484D-BE06-4D2ECD962FA5}" presName="rootComposite" presStyleCnt="0"/>
      <dgm:spPr/>
    </dgm:pt>
    <dgm:pt modelId="{7B2FB455-1896-4607-9B1A-EC2E6A140703}" type="pres">
      <dgm:prSet presAssocID="{356DC434-1209-484D-BE06-4D2ECD962FA5}" presName="rootText" presStyleLbl="node2" presStyleIdx="1" presStyleCnt="2" custScaleX="134132">
        <dgm:presLayoutVars>
          <dgm:chPref val="3"/>
        </dgm:presLayoutVars>
      </dgm:prSet>
      <dgm:spPr/>
    </dgm:pt>
    <dgm:pt modelId="{3967610A-70FD-4770-9418-83C22343C33B}" type="pres">
      <dgm:prSet presAssocID="{356DC434-1209-484D-BE06-4D2ECD962FA5}" presName="rootConnector" presStyleLbl="node2" presStyleIdx="1" presStyleCnt="2"/>
      <dgm:spPr/>
    </dgm:pt>
    <dgm:pt modelId="{D3C5AA0E-CBF4-4419-BD62-6E0ABC551A31}" type="pres">
      <dgm:prSet presAssocID="{356DC434-1209-484D-BE06-4D2ECD962FA5}" presName="hierChild4" presStyleCnt="0"/>
      <dgm:spPr/>
    </dgm:pt>
    <dgm:pt modelId="{8F9FAD50-343C-4FCC-A3A2-78F1D547CFA9}" type="pres">
      <dgm:prSet presAssocID="{AA28E86E-E2B1-455E-9656-99BB9780192D}" presName="Name37" presStyleLbl="parChTrans1D3" presStyleIdx="3" presStyleCnt="5"/>
      <dgm:spPr/>
    </dgm:pt>
    <dgm:pt modelId="{52B0CED5-63E9-4C0D-961D-DE082CDD7BFB}" type="pres">
      <dgm:prSet presAssocID="{619B337F-C1A2-41E8-BCAF-85E890FED23E}" presName="hierRoot2" presStyleCnt="0">
        <dgm:presLayoutVars>
          <dgm:hierBranch val="init"/>
        </dgm:presLayoutVars>
      </dgm:prSet>
      <dgm:spPr/>
    </dgm:pt>
    <dgm:pt modelId="{0A814DC8-B9B5-4CC0-BB78-5F481BBDE53A}" type="pres">
      <dgm:prSet presAssocID="{619B337F-C1A2-41E8-BCAF-85E890FED23E}" presName="rootComposite" presStyleCnt="0"/>
      <dgm:spPr/>
    </dgm:pt>
    <dgm:pt modelId="{82274337-A6FA-45A3-8BAF-2C7B498A7F5A}" type="pres">
      <dgm:prSet presAssocID="{619B337F-C1A2-41E8-BCAF-85E890FED23E}" presName="rootText" presStyleLbl="node3" presStyleIdx="3" presStyleCnt="5">
        <dgm:presLayoutVars>
          <dgm:chPref val="3"/>
        </dgm:presLayoutVars>
      </dgm:prSet>
      <dgm:spPr/>
    </dgm:pt>
    <dgm:pt modelId="{F0758D59-E2B6-4404-B1A1-D4394E5BAA92}" type="pres">
      <dgm:prSet presAssocID="{619B337F-C1A2-41E8-BCAF-85E890FED23E}" presName="rootConnector" presStyleLbl="node3" presStyleIdx="3" presStyleCnt="5"/>
      <dgm:spPr/>
    </dgm:pt>
    <dgm:pt modelId="{9BE12895-633C-41DE-9EA7-F3A8B007B781}" type="pres">
      <dgm:prSet presAssocID="{619B337F-C1A2-41E8-BCAF-85E890FED23E}" presName="hierChild4" presStyleCnt="0"/>
      <dgm:spPr/>
    </dgm:pt>
    <dgm:pt modelId="{7EFBA56F-0B68-453F-9B6B-ECEE76E88A40}" type="pres">
      <dgm:prSet presAssocID="{619B337F-C1A2-41E8-BCAF-85E890FED23E}" presName="hierChild5" presStyleCnt="0"/>
      <dgm:spPr/>
    </dgm:pt>
    <dgm:pt modelId="{F60BC392-78FE-43BA-A088-22F12982C48A}" type="pres">
      <dgm:prSet presAssocID="{A00F12E5-D654-4CCB-9036-98AF588AB51A}" presName="Name37" presStyleLbl="parChTrans1D3" presStyleIdx="4" presStyleCnt="5"/>
      <dgm:spPr/>
    </dgm:pt>
    <dgm:pt modelId="{8B6216FA-BA04-45C1-B8E8-283A870FF36B}" type="pres">
      <dgm:prSet presAssocID="{9AEE5675-D570-4D75-BB93-B54F0FD4FA8C}" presName="hierRoot2" presStyleCnt="0">
        <dgm:presLayoutVars>
          <dgm:hierBranch val="r"/>
        </dgm:presLayoutVars>
      </dgm:prSet>
      <dgm:spPr/>
    </dgm:pt>
    <dgm:pt modelId="{BE08D7B4-FC1B-4B4A-A702-2E89A04E050D}" type="pres">
      <dgm:prSet presAssocID="{9AEE5675-D570-4D75-BB93-B54F0FD4FA8C}" presName="rootComposite" presStyleCnt="0"/>
      <dgm:spPr/>
    </dgm:pt>
    <dgm:pt modelId="{21155996-BD37-4D14-94FA-51E8D8904DD5}" type="pres">
      <dgm:prSet presAssocID="{9AEE5675-D570-4D75-BB93-B54F0FD4FA8C}" presName="rootText" presStyleLbl="node3" presStyleIdx="4" presStyleCnt="5">
        <dgm:presLayoutVars>
          <dgm:chPref val="3"/>
        </dgm:presLayoutVars>
      </dgm:prSet>
      <dgm:spPr/>
    </dgm:pt>
    <dgm:pt modelId="{E11F5AD4-CF0F-4C88-B06A-2518E86C88D5}" type="pres">
      <dgm:prSet presAssocID="{9AEE5675-D570-4D75-BB93-B54F0FD4FA8C}" presName="rootConnector" presStyleLbl="node3" presStyleIdx="4" presStyleCnt="5"/>
      <dgm:spPr/>
    </dgm:pt>
    <dgm:pt modelId="{1F40C4A6-F4A2-474C-996D-6C857684473F}" type="pres">
      <dgm:prSet presAssocID="{9AEE5675-D570-4D75-BB93-B54F0FD4FA8C}" presName="hierChild4" presStyleCnt="0"/>
      <dgm:spPr/>
    </dgm:pt>
    <dgm:pt modelId="{03A65FCF-BBE5-41D3-8BE0-DCDB0A618929}" type="pres">
      <dgm:prSet presAssocID="{A0A00F42-2C31-4415-8B0D-97802635E80C}" presName="Name50" presStyleLbl="parChTrans1D4" presStyleIdx="6" presStyleCnt="8"/>
      <dgm:spPr/>
    </dgm:pt>
    <dgm:pt modelId="{FF374B60-5099-4015-B5BF-30AAAD85E34F}" type="pres">
      <dgm:prSet presAssocID="{478706A7-9102-40C9-95A8-8A09CF09FF66}" presName="hierRoot2" presStyleCnt="0">
        <dgm:presLayoutVars>
          <dgm:hierBranch val="init"/>
        </dgm:presLayoutVars>
      </dgm:prSet>
      <dgm:spPr/>
    </dgm:pt>
    <dgm:pt modelId="{ECA832B9-6AB9-4142-B89B-2346CBE0CED4}" type="pres">
      <dgm:prSet presAssocID="{478706A7-9102-40C9-95A8-8A09CF09FF66}" presName="rootComposite" presStyleCnt="0"/>
      <dgm:spPr/>
    </dgm:pt>
    <dgm:pt modelId="{04709DF2-C0BC-4591-BDDF-596BD4C51D0B}" type="pres">
      <dgm:prSet presAssocID="{478706A7-9102-40C9-95A8-8A09CF09FF66}" presName="rootText" presStyleLbl="node4" presStyleIdx="6" presStyleCnt="8">
        <dgm:presLayoutVars>
          <dgm:chPref val="3"/>
        </dgm:presLayoutVars>
      </dgm:prSet>
      <dgm:spPr/>
    </dgm:pt>
    <dgm:pt modelId="{0A69DA74-4767-48C9-81F1-13AB9A26FA09}" type="pres">
      <dgm:prSet presAssocID="{478706A7-9102-40C9-95A8-8A09CF09FF66}" presName="rootConnector" presStyleLbl="node4" presStyleIdx="6" presStyleCnt="8"/>
      <dgm:spPr/>
    </dgm:pt>
    <dgm:pt modelId="{259B5E0F-E01A-442B-A515-9885DDEF5D4E}" type="pres">
      <dgm:prSet presAssocID="{478706A7-9102-40C9-95A8-8A09CF09FF66}" presName="hierChild4" presStyleCnt="0"/>
      <dgm:spPr/>
    </dgm:pt>
    <dgm:pt modelId="{79913287-FE2A-4B08-87F5-FAC180477E4A}" type="pres">
      <dgm:prSet presAssocID="{478706A7-9102-40C9-95A8-8A09CF09FF66}" presName="hierChild5" presStyleCnt="0"/>
      <dgm:spPr/>
    </dgm:pt>
    <dgm:pt modelId="{A2C99D61-1BED-4EAB-AF61-594C59ED7EE4}" type="pres">
      <dgm:prSet presAssocID="{D405CFCA-335D-4C61-B559-E066EAFCAB85}" presName="Name50" presStyleLbl="parChTrans1D4" presStyleIdx="7" presStyleCnt="8"/>
      <dgm:spPr/>
    </dgm:pt>
    <dgm:pt modelId="{1B1E10C4-20CC-46EB-9CF8-BC73B5F46361}" type="pres">
      <dgm:prSet presAssocID="{22010522-6961-4E91-A379-61E3FC7CBB3A}" presName="hierRoot2" presStyleCnt="0">
        <dgm:presLayoutVars>
          <dgm:hierBranch val="hang"/>
        </dgm:presLayoutVars>
      </dgm:prSet>
      <dgm:spPr/>
    </dgm:pt>
    <dgm:pt modelId="{6FD1D6A7-17D2-48E9-97E1-19D82BF16FAB}" type="pres">
      <dgm:prSet presAssocID="{22010522-6961-4E91-A379-61E3FC7CBB3A}" presName="rootComposite" presStyleCnt="0"/>
      <dgm:spPr/>
    </dgm:pt>
    <dgm:pt modelId="{382C0925-D4BF-4AE7-A506-BED1E22380BC}" type="pres">
      <dgm:prSet presAssocID="{22010522-6961-4E91-A379-61E3FC7CBB3A}" presName="rootText" presStyleLbl="node4" presStyleIdx="7" presStyleCnt="8">
        <dgm:presLayoutVars>
          <dgm:chPref val="3"/>
        </dgm:presLayoutVars>
      </dgm:prSet>
      <dgm:spPr/>
    </dgm:pt>
    <dgm:pt modelId="{9CF2A546-9B5B-473C-A216-75816CA1B427}" type="pres">
      <dgm:prSet presAssocID="{22010522-6961-4E91-A379-61E3FC7CBB3A}" presName="rootConnector" presStyleLbl="node4" presStyleIdx="7" presStyleCnt="8"/>
      <dgm:spPr/>
    </dgm:pt>
    <dgm:pt modelId="{D48E1F0D-240C-4D87-AAA5-1EF87A5C5F09}" type="pres">
      <dgm:prSet presAssocID="{22010522-6961-4E91-A379-61E3FC7CBB3A}" presName="hierChild4" presStyleCnt="0"/>
      <dgm:spPr/>
    </dgm:pt>
    <dgm:pt modelId="{1ACAA53A-A0A6-4CED-A786-422115753674}" type="pres">
      <dgm:prSet presAssocID="{22010522-6961-4E91-A379-61E3FC7CBB3A}" presName="hierChild5" presStyleCnt="0"/>
      <dgm:spPr/>
    </dgm:pt>
    <dgm:pt modelId="{F09CDDB5-1042-4F3D-ABC3-352181AEC9F9}" type="pres">
      <dgm:prSet presAssocID="{9AEE5675-D570-4D75-BB93-B54F0FD4FA8C}" presName="hierChild5" presStyleCnt="0"/>
      <dgm:spPr/>
    </dgm:pt>
    <dgm:pt modelId="{65721826-00DC-45A7-B158-D3F302D8E02D}" type="pres">
      <dgm:prSet presAssocID="{356DC434-1209-484D-BE06-4D2ECD962FA5}" presName="hierChild5" presStyleCnt="0"/>
      <dgm:spPr/>
    </dgm:pt>
    <dgm:pt modelId="{F7992380-991F-4779-85E8-285EE2414A92}" type="pres">
      <dgm:prSet presAssocID="{335F06F5-BBB2-4A6B-A6F1-B927A00B7528}" presName="hierChild3" presStyleCnt="0"/>
      <dgm:spPr/>
    </dgm:pt>
  </dgm:ptLst>
  <dgm:cxnLst>
    <dgm:cxn modelId="{7F5B4702-68BA-4450-83A7-63B94FA15C34}" type="presOf" srcId="{335F06F5-BBB2-4A6B-A6F1-B927A00B7528}" destId="{26AB5150-4FB2-4B53-8475-893959C86738}" srcOrd="1" destOrd="0" presId="urn:microsoft.com/office/officeart/2005/8/layout/orgChart1"/>
    <dgm:cxn modelId="{429A5202-9304-4055-9A11-A3532219A33F}" type="presOf" srcId="{D405CFCA-335D-4C61-B559-E066EAFCAB85}" destId="{A2C99D61-1BED-4EAB-AF61-594C59ED7EE4}" srcOrd="0" destOrd="0" presId="urn:microsoft.com/office/officeart/2005/8/layout/orgChart1"/>
    <dgm:cxn modelId="{5A2DEC04-2BFA-4A56-800D-6F0DDF47DAF9}" type="presOf" srcId="{9632F143-94DE-41EB-91A4-5C0F9A4472B1}" destId="{D5E3784E-08A9-4049-A9EB-B11F703B1209}" srcOrd="0" destOrd="0" presId="urn:microsoft.com/office/officeart/2005/8/layout/orgChart1"/>
    <dgm:cxn modelId="{8209140B-8EF4-49EB-A0FE-4605FAD375D4}" type="presOf" srcId="{AA28E86E-E2B1-455E-9656-99BB9780192D}" destId="{8F9FAD50-343C-4FCC-A3A2-78F1D547CFA9}" srcOrd="0" destOrd="0" presId="urn:microsoft.com/office/officeart/2005/8/layout/orgChart1"/>
    <dgm:cxn modelId="{61C7670B-D293-4F63-9DC6-4E688734AFB3}" type="presOf" srcId="{9AEE5675-D570-4D75-BB93-B54F0FD4FA8C}" destId="{E11F5AD4-CF0F-4C88-B06A-2518E86C88D5}" srcOrd="1" destOrd="0" presId="urn:microsoft.com/office/officeart/2005/8/layout/orgChart1"/>
    <dgm:cxn modelId="{EC0F840B-29A4-4CCE-A54A-C4A80E4216DD}" srcId="{5D6EA1AC-B933-4CC7-9465-F21097A0F734}" destId="{335F06F5-BBB2-4A6B-A6F1-B927A00B7528}" srcOrd="0" destOrd="0" parTransId="{2A0DFF42-4617-4182-ACD6-6FA23F9427BC}" sibTransId="{2CE1A492-91BB-4096-9084-17C768CF840F}"/>
    <dgm:cxn modelId="{18D8B20E-EC87-4FE6-9C19-D94582508A07}" type="presOf" srcId="{1A974CE3-AEFE-4CDF-9EC3-C4CFFB668B3E}" destId="{BBDDAB3C-A579-41EB-A2CC-D5ACD586B641}" srcOrd="1" destOrd="0" presId="urn:microsoft.com/office/officeart/2005/8/layout/orgChart1"/>
    <dgm:cxn modelId="{1B584213-D4E5-403C-9005-F57314D0D94B}" type="presOf" srcId="{478706A7-9102-40C9-95A8-8A09CF09FF66}" destId="{0A69DA74-4767-48C9-81F1-13AB9A26FA09}" srcOrd="1" destOrd="0" presId="urn:microsoft.com/office/officeart/2005/8/layout/orgChart1"/>
    <dgm:cxn modelId="{35CA7B13-0B00-4CCB-807B-EE8E6270721F}" type="presOf" srcId="{2E8F10BF-3964-4E8C-8E4C-CD718F3C9461}" destId="{808D1DBD-E1D2-4BC5-BA44-4904A246C371}" srcOrd="0" destOrd="0" presId="urn:microsoft.com/office/officeart/2005/8/layout/orgChart1"/>
    <dgm:cxn modelId="{B4217B1A-88C2-4FB8-8635-7A772209ED67}" type="presOf" srcId="{619B337F-C1A2-41E8-BCAF-85E890FED23E}" destId="{F0758D59-E2B6-4404-B1A1-D4394E5BAA92}" srcOrd="1" destOrd="0" presId="urn:microsoft.com/office/officeart/2005/8/layout/orgChart1"/>
    <dgm:cxn modelId="{B4032E1E-C2BC-4B90-A01D-12F311F1B8FB}" type="presOf" srcId="{A0A00F42-2C31-4415-8B0D-97802635E80C}" destId="{03A65FCF-BBE5-41D3-8BE0-DCDB0A618929}" srcOrd="0" destOrd="0" presId="urn:microsoft.com/office/officeart/2005/8/layout/orgChart1"/>
    <dgm:cxn modelId="{839FCC27-00B8-4056-83F0-8FC1F5ED7D86}" srcId="{B546DA1A-3D0D-4123-909A-03FBECE0C012}" destId="{2E8F10BF-3964-4E8C-8E4C-CD718F3C9461}" srcOrd="0" destOrd="0" parTransId="{ECBD88E2-2A53-4956-9F3A-F706944801B2}" sibTransId="{706A1F41-4208-4E4D-8977-CC886DCB073D}"/>
    <dgm:cxn modelId="{15317335-918A-4F39-A940-88947AFC2E71}" srcId="{B546DA1A-3D0D-4123-909A-03FBECE0C012}" destId="{1917CEC2-44BD-49F1-BBFB-66157939840E}" srcOrd="2" destOrd="0" parTransId="{FDF366CA-430A-428D-82C0-BE0EF76523D3}" sibTransId="{7CCA4A80-A05F-4E24-BEDC-C9CD1053728C}"/>
    <dgm:cxn modelId="{8C36D539-E061-42D6-8638-82EC81D46733}" type="presOf" srcId="{FDF366CA-430A-428D-82C0-BE0EF76523D3}" destId="{34B4BF71-B42E-42D8-89FE-70A6C05F1E5B}" srcOrd="0" destOrd="0" presId="urn:microsoft.com/office/officeart/2005/8/layout/orgChart1"/>
    <dgm:cxn modelId="{45942F3D-FD5A-4EFB-9CB8-3532F1A90B22}" type="presOf" srcId="{C706DCC4-45F1-4706-A30C-6FDDA701340E}" destId="{A22F1BEA-A987-44A9-A0A4-63D535D7CD5A}" srcOrd="0" destOrd="0" presId="urn:microsoft.com/office/officeart/2005/8/layout/orgChart1"/>
    <dgm:cxn modelId="{FB95FF40-8594-40E5-BFD0-9E66426FE025}" type="presOf" srcId="{5D6EA1AC-B933-4CC7-9465-F21097A0F734}" destId="{00A9A81F-B2B2-4410-883E-46AF4E7109A5}" srcOrd="0" destOrd="0" presId="urn:microsoft.com/office/officeart/2005/8/layout/orgChart1"/>
    <dgm:cxn modelId="{7D50D65C-D2B5-4F41-B6B2-63AAA3E9F785}" type="presOf" srcId="{821744E3-1DA5-48EA-A919-A3AE0F6212EA}" destId="{7123D3AE-41A0-4311-93F3-A026FFC99280}" srcOrd="0" destOrd="0" presId="urn:microsoft.com/office/officeart/2005/8/layout/orgChart1"/>
    <dgm:cxn modelId="{37BC8C61-59C1-49DF-A3FA-71CB3D9D5CCB}" type="presOf" srcId="{ECBD88E2-2A53-4956-9F3A-F706944801B2}" destId="{76E8A735-4E65-4A25-A000-FB3AF7A02F27}" srcOrd="0" destOrd="0" presId="urn:microsoft.com/office/officeart/2005/8/layout/orgChart1"/>
    <dgm:cxn modelId="{BA541A43-93D0-4C51-AFDA-82730BBE1C68}" srcId="{4D008A62-2E79-4C91-90BE-668B3F8FF96F}" destId="{1AA9876C-2EAA-41A3-8B89-CD0B6B5A76D5}" srcOrd="2" destOrd="0" parTransId="{B8D9AAB4-D37E-4BC2-B2B2-52A82BBE1702}" sibTransId="{E9439B15-CA3B-405E-ACDC-48BD571A0EB8}"/>
    <dgm:cxn modelId="{95DF2F49-8364-49C7-B35F-EA3EE02D3CA2}" type="presOf" srcId="{C8EE0C75-588A-4F54-8D7B-BD4CF3686802}" destId="{0761D503-6A1F-4753-BCB1-557EB91CB38B}" srcOrd="0" destOrd="0" presId="urn:microsoft.com/office/officeart/2005/8/layout/orgChart1"/>
    <dgm:cxn modelId="{E84B3469-D37A-4AE6-9D45-122375657A21}" type="presOf" srcId="{430476F9-C910-41C8-8025-B16CEE8FB275}" destId="{C71C5547-D3C6-4B33-B9D9-87157C3CECBA}" srcOrd="0" destOrd="0" presId="urn:microsoft.com/office/officeart/2005/8/layout/orgChart1"/>
    <dgm:cxn modelId="{BBBCA449-DD5D-4BFA-8D49-F4790FF925A0}" type="presOf" srcId="{B8D9AAB4-D37E-4BC2-B2B2-52A82BBE1702}" destId="{DB877AF5-863A-4E1D-8BD9-80C98B964868}" srcOrd="0" destOrd="0" presId="urn:microsoft.com/office/officeart/2005/8/layout/orgChart1"/>
    <dgm:cxn modelId="{6EF8AA49-59F9-47B2-8CD3-9E1AD6D22257}" type="presOf" srcId="{1917CEC2-44BD-49F1-BBFB-66157939840E}" destId="{EC988FF4-1651-41E0-B357-47F8FBA9DC73}" srcOrd="0" destOrd="0" presId="urn:microsoft.com/office/officeart/2005/8/layout/orgChart1"/>
    <dgm:cxn modelId="{5E58A46D-0183-4939-B0BD-9685E545B9CD}" type="presOf" srcId="{ABC366D8-C9E6-4197-90A7-AF5D261F9F52}" destId="{BA9942AE-B1A9-41F7-A96A-6B19447EA38C}" srcOrd="0" destOrd="0" presId="urn:microsoft.com/office/officeart/2005/8/layout/orgChart1"/>
    <dgm:cxn modelId="{B0CBD46E-6992-425A-83FC-F89241291484}" type="presOf" srcId="{CEFB5B11-2940-4A1A-B76C-4CBD9767AEB2}" destId="{93FEA105-FE33-4302-95AD-C3A75FC127FF}" srcOrd="0" destOrd="0" presId="urn:microsoft.com/office/officeart/2005/8/layout/orgChart1"/>
    <dgm:cxn modelId="{8B638E50-4E00-4ED3-8C1B-C707FADC7E4B}" type="presOf" srcId="{22010522-6961-4E91-A379-61E3FC7CBB3A}" destId="{9CF2A546-9B5B-473C-A216-75816CA1B427}" srcOrd="1" destOrd="0" presId="urn:microsoft.com/office/officeart/2005/8/layout/orgChart1"/>
    <dgm:cxn modelId="{75E24F73-FF9C-492F-A146-D29A755087C9}" type="presOf" srcId="{821744E3-1DA5-48EA-A919-A3AE0F6212EA}" destId="{F82BC58B-8EC5-406F-9975-B046E78913C8}" srcOrd="1" destOrd="0" presId="urn:microsoft.com/office/officeart/2005/8/layout/orgChart1"/>
    <dgm:cxn modelId="{3E87F774-7C04-4C49-8D75-DB0ADAEBC881}" srcId="{335F06F5-BBB2-4A6B-A6F1-B927A00B7528}" destId="{356DC434-1209-484D-BE06-4D2ECD962FA5}" srcOrd="1" destOrd="0" parTransId="{C8EE0C75-588A-4F54-8D7B-BD4CF3686802}" sibTransId="{290BFE3F-0B5E-4DFD-8F65-23156BCC83C0}"/>
    <dgm:cxn modelId="{D29CFE56-3D09-4756-AC20-7908085CC06C}" srcId="{4D008A62-2E79-4C91-90BE-668B3F8FF96F}" destId="{821744E3-1DA5-48EA-A919-A3AE0F6212EA}" srcOrd="0" destOrd="0" parTransId="{430476F9-C910-41C8-8025-B16CEE8FB275}" sibTransId="{B043AC30-A022-4C34-B25A-E8C13DD6903A}"/>
    <dgm:cxn modelId="{D1057579-B2E9-4E23-A012-39A1652551D5}" type="presOf" srcId="{B546DA1A-3D0D-4123-909A-03FBECE0C012}" destId="{48D163ED-D50C-4F3D-AB66-8883C943141E}" srcOrd="1" destOrd="0" presId="urn:microsoft.com/office/officeart/2005/8/layout/orgChart1"/>
    <dgm:cxn modelId="{8B663D5A-9A89-46D9-B213-02FF4743FEB4}" type="presOf" srcId="{1917CEC2-44BD-49F1-BBFB-66157939840E}" destId="{9A1F55D3-413F-4B7A-BE61-99FACEB02804}" srcOrd="1" destOrd="0" presId="urn:microsoft.com/office/officeart/2005/8/layout/orgChart1"/>
    <dgm:cxn modelId="{E91C1D7D-9445-4F1F-9673-775F153EF28E}" type="presOf" srcId="{22010522-6961-4E91-A379-61E3FC7CBB3A}" destId="{382C0925-D4BF-4AE7-A506-BED1E22380BC}" srcOrd="0" destOrd="0" presId="urn:microsoft.com/office/officeart/2005/8/layout/orgChart1"/>
    <dgm:cxn modelId="{0630497D-1A3B-4B91-BE25-658A317A94E5}" type="presOf" srcId="{9AEE5675-D570-4D75-BB93-B54F0FD4FA8C}" destId="{21155996-BD37-4D14-94FA-51E8D8904DD5}" srcOrd="0" destOrd="0" presId="urn:microsoft.com/office/officeart/2005/8/layout/orgChart1"/>
    <dgm:cxn modelId="{96EED67E-79C6-4AB5-8723-E90FA15C3AF3}" type="presOf" srcId="{356DC434-1209-484D-BE06-4D2ECD962FA5}" destId="{3967610A-70FD-4770-9418-83C22343C33B}" srcOrd="1" destOrd="0" presId="urn:microsoft.com/office/officeart/2005/8/layout/orgChart1"/>
    <dgm:cxn modelId="{371E767F-7686-4952-8E9D-EABDD7058022}" type="presOf" srcId="{BF303E7C-88BD-487F-A0D1-DC47DF7861B8}" destId="{EF248BF9-F609-47BE-BC9E-DE83285EB0CF}" srcOrd="1" destOrd="0" presId="urn:microsoft.com/office/officeart/2005/8/layout/orgChart1"/>
    <dgm:cxn modelId="{8DC24789-AF73-45EE-B978-CD2EEEC00721}" type="presOf" srcId="{BF303E7C-88BD-487F-A0D1-DC47DF7861B8}" destId="{221F0A45-4103-42CF-8833-D9750EC7FDB6}" srcOrd="0" destOrd="0" presId="urn:microsoft.com/office/officeart/2005/8/layout/orgChart1"/>
    <dgm:cxn modelId="{4AD9F08A-F484-4264-B4C1-B4A559EE85E9}" srcId="{356DC434-1209-484D-BE06-4D2ECD962FA5}" destId="{9AEE5675-D570-4D75-BB93-B54F0FD4FA8C}" srcOrd="1" destOrd="0" parTransId="{A00F12E5-D654-4CCB-9036-98AF588AB51A}" sibTransId="{85AF6910-D669-4649-948B-128EA802BC07}"/>
    <dgm:cxn modelId="{15A9008D-94CE-4537-8033-AFBB576E8C8A}" srcId="{9AEE5675-D570-4D75-BB93-B54F0FD4FA8C}" destId="{478706A7-9102-40C9-95A8-8A09CF09FF66}" srcOrd="0" destOrd="0" parTransId="{A0A00F42-2C31-4415-8B0D-97802635E80C}" sibTransId="{9EBCDEAB-EF80-4B44-A2FE-C557A18D36D6}"/>
    <dgm:cxn modelId="{8C60788D-12CF-4478-A3C3-7CCEC6099BBB}" srcId="{B546DA1A-3D0D-4123-909A-03FBECE0C012}" destId="{4D008A62-2E79-4C91-90BE-668B3F8FF96F}" srcOrd="1" destOrd="0" parTransId="{CEFB5B11-2940-4A1A-B76C-4CBD9767AEB2}" sibTransId="{19103636-4B8C-4876-87A8-6E25E8638106}"/>
    <dgm:cxn modelId="{F64F5596-0F1B-4918-9E3D-9F6F667A9895}" type="presOf" srcId="{335F06F5-BBB2-4A6B-A6F1-B927A00B7528}" destId="{F99FF3BC-E284-423B-A06F-CDCB661275B6}" srcOrd="0" destOrd="0" presId="urn:microsoft.com/office/officeart/2005/8/layout/orgChart1"/>
    <dgm:cxn modelId="{6CBFE399-F798-42CC-A139-88B8CC32A1C4}" type="presOf" srcId="{619B337F-C1A2-41E8-BCAF-85E890FED23E}" destId="{82274337-A6FA-45A3-8BAF-2C7B498A7F5A}" srcOrd="0" destOrd="0" presId="urn:microsoft.com/office/officeart/2005/8/layout/orgChart1"/>
    <dgm:cxn modelId="{25B21D9C-E0E1-4F0B-B218-CB1646B40095}" type="presOf" srcId="{4D008A62-2E79-4C91-90BE-668B3F8FF96F}" destId="{14818F87-9F59-4EEA-84D5-AFFBED456A38}" srcOrd="0" destOrd="0" presId="urn:microsoft.com/office/officeart/2005/8/layout/orgChart1"/>
    <dgm:cxn modelId="{5B25069F-3C82-4404-8460-311C5355A418}" srcId="{4D008A62-2E79-4C91-90BE-668B3F8FF96F}" destId="{1A974CE3-AEFE-4CDF-9EC3-C4CFFB668B3E}" srcOrd="1" destOrd="0" parTransId="{DCB5AA7B-877A-48E2-BDBA-AFAAB78DD833}" sibTransId="{872F9EE0-704E-47CB-ADEE-CEE391283353}"/>
    <dgm:cxn modelId="{76FA33A0-9A2E-421E-9089-145517B25F3D}" type="presOf" srcId="{356DC434-1209-484D-BE06-4D2ECD962FA5}" destId="{7B2FB455-1896-4607-9B1A-EC2E6A140703}" srcOrd="0" destOrd="0" presId="urn:microsoft.com/office/officeart/2005/8/layout/orgChart1"/>
    <dgm:cxn modelId="{9A4ADDA1-0F9C-4A07-8F72-1B43799A45AD}" type="presOf" srcId="{375AE6E7-5AEE-457D-AADE-754859FFD105}" destId="{5822FA51-5FFB-499B-BC93-807E346843BF}" srcOrd="1" destOrd="0" presId="urn:microsoft.com/office/officeart/2005/8/layout/orgChart1"/>
    <dgm:cxn modelId="{8F8480A5-3F6C-4503-A5FC-B0024F2C6987}" srcId="{9AEE5675-D570-4D75-BB93-B54F0FD4FA8C}" destId="{22010522-6961-4E91-A379-61E3FC7CBB3A}" srcOrd="1" destOrd="0" parTransId="{D405CFCA-335D-4C61-B559-E066EAFCAB85}" sibTransId="{1597B217-8F9C-4147-915A-1D1D995E1619}"/>
    <dgm:cxn modelId="{5D579CA8-9670-4AEB-A047-E360A3A26D0B}" srcId="{1917CEC2-44BD-49F1-BBFB-66157939840E}" destId="{BF303E7C-88BD-487F-A0D1-DC47DF7861B8}" srcOrd="2" destOrd="0" parTransId="{9632F143-94DE-41EB-91A4-5C0F9A4472B1}" sibTransId="{01244ED9-41AA-4D1D-A181-4827B46D209B}"/>
    <dgm:cxn modelId="{DEC2A6A9-1AF1-44AE-97DE-0B87819B771F}" type="presOf" srcId="{478706A7-9102-40C9-95A8-8A09CF09FF66}" destId="{04709DF2-C0BC-4591-BDDF-596BD4C51D0B}" srcOrd="0" destOrd="0" presId="urn:microsoft.com/office/officeart/2005/8/layout/orgChart1"/>
    <dgm:cxn modelId="{A649D2AC-6955-4E2D-80F1-3BDF4ACD055C}" type="presOf" srcId="{A00F12E5-D654-4CCB-9036-98AF588AB51A}" destId="{F60BC392-78FE-43BA-A088-22F12982C48A}" srcOrd="0" destOrd="0" presId="urn:microsoft.com/office/officeart/2005/8/layout/orgChart1"/>
    <dgm:cxn modelId="{967C56AD-AC8D-44AE-9F86-20FD723DF917}" srcId="{1917CEC2-44BD-49F1-BBFB-66157939840E}" destId="{ABC366D8-C9E6-4197-90A7-AF5D261F9F52}" srcOrd="1" destOrd="0" parTransId="{E3497B76-F100-4B4B-81CA-FA513C9A0F35}" sibTransId="{9ADBCB96-C6B8-4350-B40D-35B67EB8BAE5}"/>
    <dgm:cxn modelId="{684BA9AE-2333-44E6-BB68-C9A2C0B94F1E}" type="presOf" srcId="{E3497B76-F100-4B4B-81CA-FA513C9A0F35}" destId="{3BC6DBF0-EC04-4A37-B61C-F60103E8C129}" srcOrd="0" destOrd="0" presId="urn:microsoft.com/office/officeart/2005/8/layout/orgChart1"/>
    <dgm:cxn modelId="{DEF66BB0-8180-45F1-ABA2-783F0BD30C1D}" type="presOf" srcId="{4D008A62-2E79-4C91-90BE-668B3F8FF96F}" destId="{0663FA29-1583-4146-B341-DD4B6B3C64F3}" srcOrd="1" destOrd="0" presId="urn:microsoft.com/office/officeart/2005/8/layout/orgChart1"/>
    <dgm:cxn modelId="{007F45B3-BF07-4572-B4AC-1B197B5C7199}" srcId="{335F06F5-BBB2-4A6B-A6F1-B927A00B7528}" destId="{B546DA1A-3D0D-4123-909A-03FBECE0C012}" srcOrd="0" destOrd="0" parTransId="{C706DCC4-45F1-4706-A30C-6FDDA701340E}" sibTransId="{7A061A9D-2D89-4AA9-A671-BF6F2B24329E}"/>
    <dgm:cxn modelId="{E90C26B4-85D9-4975-9A7F-C045628F2BDA}" type="presOf" srcId="{DCB5AA7B-877A-48E2-BDBA-AFAAB78DD833}" destId="{F4038E84-342B-412F-B34F-363D07318DCB}" srcOrd="0" destOrd="0" presId="urn:microsoft.com/office/officeart/2005/8/layout/orgChart1"/>
    <dgm:cxn modelId="{AA2DF9BD-727F-414E-945E-8455DED0E534}" type="presOf" srcId="{1AA9876C-2EAA-41A3-8B89-CD0B6B5A76D5}" destId="{74734D54-DB48-488F-879E-DDAA081C6F8A}" srcOrd="0" destOrd="0" presId="urn:microsoft.com/office/officeart/2005/8/layout/orgChart1"/>
    <dgm:cxn modelId="{519C0FC2-DDD8-4302-9E25-64B954B3C23E}" type="presOf" srcId="{2E8F10BF-3964-4E8C-8E4C-CD718F3C9461}" destId="{A4768F20-5B7D-4DEF-9078-70912977BD90}" srcOrd="1" destOrd="0" presId="urn:microsoft.com/office/officeart/2005/8/layout/orgChart1"/>
    <dgm:cxn modelId="{79E873C5-57EE-4A54-AD77-AB1FD83D5860}" type="presOf" srcId="{ABC366D8-C9E6-4197-90A7-AF5D261F9F52}" destId="{8F3F3965-0EF8-4A06-882B-2FCCF31438BC}" srcOrd="1" destOrd="0" presId="urn:microsoft.com/office/officeart/2005/8/layout/orgChart1"/>
    <dgm:cxn modelId="{A2D603C7-FA83-46AF-A226-DE94C7852DDE}" type="presOf" srcId="{1AA9876C-2EAA-41A3-8B89-CD0B6B5A76D5}" destId="{1CEAE620-2E4A-4343-91E6-EA48DC528F1E}" srcOrd="1" destOrd="0" presId="urn:microsoft.com/office/officeart/2005/8/layout/orgChart1"/>
    <dgm:cxn modelId="{9A350EDC-1815-4E7F-8DCB-B64580B5EE82}" srcId="{356DC434-1209-484D-BE06-4D2ECD962FA5}" destId="{619B337F-C1A2-41E8-BCAF-85E890FED23E}" srcOrd="0" destOrd="0" parTransId="{AA28E86E-E2B1-455E-9656-99BB9780192D}" sibTransId="{786C908B-7906-4480-B446-5BB5FFD0026C}"/>
    <dgm:cxn modelId="{E8B267E1-BF06-42EA-8325-964C38D81605}" type="presOf" srcId="{375AE6E7-5AEE-457D-AADE-754859FFD105}" destId="{7E27C171-0398-4154-B6BF-C3A6C7220523}" srcOrd="0" destOrd="0" presId="urn:microsoft.com/office/officeart/2005/8/layout/orgChart1"/>
    <dgm:cxn modelId="{E47BF4EE-A657-4684-A9F5-6D505D9514E2}" type="presOf" srcId="{1A974CE3-AEFE-4CDF-9EC3-C4CFFB668B3E}" destId="{37252DB0-16B7-4867-B4A5-764CA1B69F14}" srcOrd="0" destOrd="0" presId="urn:microsoft.com/office/officeart/2005/8/layout/orgChart1"/>
    <dgm:cxn modelId="{185742F4-830F-48D4-B7C7-B9AB1121C502}" srcId="{1917CEC2-44BD-49F1-BBFB-66157939840E}" destId="{375AE6E7-5AEE-457D-AADE-754859FFD105}" srcOrd="0" destOrd="0" parTransId="{0E2AE275-CF3F-4DBA-8F98-E62A5AC0258B}" sibTransId="{D0C23C17-F26B-4C8D-ADFB-EE60CDB78E6A}"/>
    <dgm:cxn modelId="{00846FF4-0842-4491-A516-2B104E953BE5}" type="presOf" srcId="{B546DA1A-3D0D-4123-909A-03FBECE0C012}" destId="{37B217C2-31D9-43CD-B2A0-E89922E4F119}" srcOrd="0" destOrd="0" presId="urn:microsoft.com/office/officeart/2005/8/layout/orgChart1"/>
    <dgm:cxn modelId="{2E8643F8-F106-4781-AE4F-9D0B1AA3C8B9}" type="presOf" srcId="{0E2AE275-CF3F-4DBA-8F98-E62A5AC0258B}" destId="{24A0409C-3941-4A73-A983-D92343678090}" srcOrd="0" destOrd="0" presId="urn:microsoft.com/office/officeart/2005/8/layout/orgChart1"/>
    <dgm:cxn modelId="{91D1EC6D-F035-4497-A8AF-DE3476303499}" type="presParOf" srcId="{00A9A81F-B2B2-4410-883E-46AF4E7109A5}" destId="{173A02C7-382F-49E9-B0CB-715695745D09}" srcOrd="0" destOrd="0" presId="urn:microsoft.com/office/officeart/2005/8/layout/orgChart1"/>
    <dgm:cxn modelId="{487DFEF6-FA57-4FC4-BD69-79B13244D0A5}" type="presParOf" srcId="{173A02C7-382F-49E9-B0CB-715695745D09}" destId="{B3111143-9B9E-41BD-94F4-BF60EA77AD4A}" srcOrd="0" destOrd="0" presId="urn:microsoft.com/office/officeart/2005/8/layout/orgChart1"/>
    <dgm:cxn modelId="{866FCAA7-0FEC-4BB4-A9A9-833C2A4538E8}" type="presParOf" srcId="{B3111143-9B9E-41BD-94F4-BF60EA77AD4A}" destId="{F99FF3BC-E284-423B-A06F-CDCB661275B6}" srcOrd="0" destOrd="0" presId="urn:microsoft.com/office/officeart/2005/8/layout/orgChart1"/>
    <dgm:cxn modelId="{F6B82221-7595-4646-B1F7-462F5021D4AE}" type="presParOf" srcId="{B3111143-9B9E-41BD-94F4-BF60EA77AD4A}" destId="{26AB5150-4FB2-4B53-8475-893959C86738}" srcOrd="1" destOrd="0" presId="urn:microsoft.com/office/officeart/2005/8/layout/orgChart1"/>
    <dgm:cxn modelId="{9355715E-CD79-468F-9E83-3B1B910D5223}" type="presParOf" srcId="{173A02C7-382F-49E9-B0CB-715695745D09}" destId="{98886347-B2BA-4799-BCED-EBE6B0966606}" srcOrd="1" destOrd="0" presId="urn:microsoft.com/office/officeart/2005/8/layout/orgChart1"/>
    <dgm:cxn modelId="{4759F853-EB8B-494B-9EB8-5AD1BDAABCBC}" type="presParOf" srcId="{98886347-B2BA-4799-BCED-EBE6B0966606}" destId="{A22F1BEA-A987-44A9-A0A4-63D535D7CD5A}" srcOrd="0" destOrd="0" presId="urn:microsoft.com/office/officeart/2005/8/layout/orgChart1"/>
    <dgm:cxn modelId="{CF9170A6-5081-43E7-94CD-D4F62E0226DC}" type="presParOf" srcId="{98886347-B2BA-4799-BCED-EBE6B0966606}" destId="{7A1E4812-8FA7-4979-A336-DD7800587B32}" srcOrd="1" destOrd="0" presId="urn:microsoft.com/office/officeart/2005/8/layout/orgChart1"/>
    <dgm:cxn modelId="{7268E80C-ED31-487A-9D3D-0CD1D5BD4F07}" type="presParOf" srcId="{7A1E4812-8FA7-4979-A336-DD7800587B32}" destId="{C4755839-51D4-49C2-83E4-6A5570C5DE8D}" srcOrd="0" destOrd="0" presId="urn:microsoft.com/office/officeart/2005/8/layout/orgChart1"/>
    <dgm:cxn modelId="{C8559523-F2D5-4161-84C8-AC50F7880A6F}" type="presParOf" srcId="{C4755839-51D4-49C2-83E4-6A5570C5DE8D}" destId="{37B217C2-31D9-43CD-B2A0-E89922E4F119}" srcOrd="0" destOrd="0" presId="urn:microsoft.com/office/officeart/2005/8/layout/orgChart1"/>
    <dgm:cxn modelId="{C1E20C92-92DF-461D-A10A-7EF6A2B5F75D}" type="presParOf" srcId="{C4755839-51D4-49C2-83E4-6A5570C5DE8D}" destId="{48D163ED-D50C-4F3D-AB66-8883C943141E}" srcOrd="1" destOrd="0" presId="urn:microsoft.com/office/officeart/2005/8/layout/orgChart1"/>
    <dgm:cxn modelId="{65564934-8CDC-4D81-A823-AAE3BC63954D}" type="presParOf" srcId="{7A1E4812-8FA7-4979-A336-DD7800587B32}" destId="{2AA2BA11-6976-46DF-9FCF-AFAF4DDA4B15}" srcOrd="1" destOrd="0" presId="urn:microsoft.com/office/officeart/2005/8/layout/orgChart1"/>
    <dgm:cxn modelId="{2430A0E1-E3AD-49EF-847A-48F1643CE4AA}" type="presParOf" srcId="{2AA2BA11-6976-46DF-9FCF-AFAF4DDA4B15}" destId="{76E8A735-4E65-4A25-A000-FB3AF7A02F27}" srcOrd="0" destOrd="0" presId="urn:microsoft.com/office/officeart/2005/8/layout/orgChart1"/>
    <dgm:cxn modelId="{9A97AB6C-CB73-42D7-9217-C2BA152AA079}" type="presParOf" srcId="{2AA2BA11-6976-46DF-9FCF-AFAF4DDA4B15}" destId="{EFA9C300-F959-4FB8-90FD-9B74944CD616}" srcOrd="1" destOrd="0" presId="urn:microsoft.com/office/officeart/2005/8/layout/orgChart1"/>
    <dgm:cxn modelId="{A4504471-556E-41D0-8324-7EFC42CC6E1E}" type="presParOf" srcId="{EFA9C300-F959-4FB8-90FD-9B74944CD616}" destId="{57DAAE58-69E4-4A30-BE9D-03E794245BF9}" srcOrd="0" destOrd="0" presId="urn:microsoft.com/office/officeart/2005/8/layout/orgChart1"/>
    <dgm:cxn modelId="{5EE615DE-8CF4-45FB-BB00-C83B603FECE9}" type="presParOf" srcId="{57DAAE58-69E4-4A30-BE9D-03E794245BF9}" destId="{808D1DBD-E1D2-4BC5-BA44-4904A246C371}" srcOrd="0" destOrd="0" presId="urn:microsoft.com/office/officeart/2005/8/layout/orgChart1"/>
    <dgm:cxn modelId="{22246583-D6FE-470D-B65A-94FE818C45CE}" type="presParOf" srcId="{57DAAE58-69E4-4A30-BE9D-03E794245BF9}" destId="{A4768F20-5B7D-4DEF-9078-70912977BD90}" srcOrd="1" destOrd="0" presId="urn:microsoft.com/office/officeart/2005/8/layout/orgChart1"/>
    <dgm:cxn modelId="{16644D5C-0EF0-4FDD-A4B6-493B1D40D6FD}" type="presParOf" srcId="{EFA9C300-F959-4FB8-90FD-9B74944CD616}" destId="{44555A29-554E-4949-8108-DF629C6C99E4}" srcOrd="1" destOrd="0" presId="urn:microsoft.com/office/officeart/2005/8/layout/orgChart1"/>
    <dgm:cxn modelId="{B90F53A0-4ED6-4C6E-A217-606AC30CD5F9}" type="presParOf" srcId="{EFA9C300-F959-4FB8-90FD-9B74944CD616}" destId="{26FCE534-D47D-4EEC-BDF3-B84CB7551F84}" srcOrd="2" destOrd="0" presId="urn:microsoft.com/office/officeart/2005/8/layout/orgChart1"/>
    <dgm:cxn modelId="{D8574298-F1CB-4DDF-B9F4-E32FB0483E56}" type="presParOf" srcId="{2AA2BA11-6976-46DF-9FCF-AFAF4DDA4B15}" destId="{93FEA105-FE33-4302-95AD-C3A75FC127FF}" srcOrd="2" destOrd="0" presId="urn:microsoft.com/office/officeart/2005/8/layout/orgChart1"/>
    <dgm:cxn modelId="{69724FEB-D042-4C7C-B04F-D0757C4ED14D}" type="presParOf" srcId="{2AA2BA11-6976-46DF-9FCF-AFAF4DDA4B15}" destId="{C7B9DFAA-FED4-46C3-B28C-BBB06F9089D7}" srcOrd="3" destOrd="0" presId="urn:microsoft.com/office/officeart/2005/8/layout/orgChart1"/>
    <dgm:cxn modelId="{63458E71-E00A-4C32-9B03-CA194FD3DA59}" type="presParOf" srcId="{C7B9DFAA-FED4-46C3-B28C-BBB06F9089D7}" destId="{6699D46D-64A7-4E6D-BBA7-99CC70CA1E6C}" srcOrd="0" destOrd="0" presId="urn:microsoft.com/office/officeart/2005/8/layout/orgChart1"/>
    <dgm:cxn modelId="{C3D95334-46AF-4B28-8DAF-159B9805FA77}" type="presParOf" srcId="{6699D46D-64A7-4E6D-BBA7-99CC70CA1E6C}" destId="{14818F87-9F59-4EEA-84D5-AFFBED456A38}" srcOrd="0" destOrd="0" presId="urn:microsoft.com/office/officeart/2005/8/layout/orgChart1"/>
    <dgm:cxn modelId="{73904CF9-0356-40E5-B247-6464C8E3E53B}" type="presParOf" srcId="{6699D46D-64A7-4E6D-BBA7-99CC70CA1E6C}" destId="{0663FA29-1583-4146-B341-DD4B6B3C64F3}" srcOrd="1" destOrd="0" presId="urn:microsoft.com/office/officeart/2005/8/layout/orgChart1"/>
    <dgm:cxn modelId="{BB89259D-6EA6-469C-B204-89DF7EBED5C3}" type="presParOf" srcId="{C7B9DFAA-FED4-46C3-B28C-BBB06F9089D7}" destId="{2D8D9C03-BAAB-4057-948A-CCF2C5C21C0E}" srcOrd="1" destOrd="0" presId="urn:microsoft.com/office/officeart/2005/8/layout/orgChart1"/>
    <dgm:cxn modelId="{303A7E8D-8A75-4B99-BF9C-7384F47E060F}" type="presParOf" srcId="{2D8D9C03-BAAB-4057-948A-CCF2C5C21C0E}" destId="{C71C5547-D3C6-4B33-B9D9-87157C3CECBA}" srcOrd="0" destOrd="0" presId="urn:microsoft.com/office/officeart/2005/8/layout/orgChart1"/>
    <dgm:cxn modelId="{57886B20-91D5-46FD-8D86-20B143793673}" type="presParOf" srcId="{2D8D9C03-BAAB-4057-948A-CCF2C5C21C0E}" destId="{FF64575C-AB54-414C-9B12-12C796E6EF21}" srcOrd="1" destOrd="0" presId="urn:microsoft.com/office/officeart/2005/8/layout/orgChart1"/>
    <dgm:cxn modelId="{4931C803-394D-442D-9E5A-B30C42D6CB64}" type="presParOf" srcId="{FF64575C-AB54-414C-9B12-12C796E6EF21}" destId="{B8EF3D85-BBF0-43F4-A158-561BB74484D8}" srcOrd="0" destOrd="0" presId="urn:microsoft.com/office/officeart/2005/8/layout/orgChart1"/>
    <dgm:cxn modelId="{198AFE8E-439D-4893-94AE-620473ECFFD9}" type="presParOf" srcId="{B8EF3D85-BBF0-43F4-A158-561BB74484D8}" destId="{7123D3AE-41A0-4311-93F3-A026FFC99280}" srcOrd="0" destOrd="0" presId="urn:microsoft.com/office/officeart/2005/8/layout/orgChart1"/>
    <dgm:cxn modelId="{85D634FD-CB28-4EB7-999E-77E868C26B9F}" type="presParOf" srcId="{B8EF3D85-BBF0-43F4-A158-561BB74484D8}" destId="{F82BC58B-8EC5-406F-9975-B046E78913C8}" srcOrd="1" destOrd="0" presId="urn:microsoft.com/office/officeart/2005/8/layout/orgChart1"/>
    <dgm:cxn modelId="{2F4941A3-CB68-477F-9B15-F6900A893145}" type="presParOf" srcId="{FF64575C-AB54-414C-9B12-12C796E6EF21}" destId="{22F62871-525E-4158-8329-1FB8C02BA5F0}" srcOrd="1" destOrd="0" presId="urn:microsoft.com/office/officeart/2005/8/layout/orgChart1"/>
    <dgm:cxn modelId="{8D84ACC9-DDF1-4684-987E-06AB299B9C82}" type="presParOf" srcId="{FF64575C-AB54-414C-9B12-12C796E6EF21}" destId="{BA5D3E67-907A-4903-A183-571D9156F19D}" srcOrd="2" destOrd="0" presId="urn:microsoft.com/office/officeart/2005/8/layout/orgChart1"/>
    <dgm:cxn modelId="{B01F9407-E76E-4987-8EDD-B1018892DD4B}" type="presParOf" srcId="{2D8D9C03-BAAB-4057-948A-CCF2C5C21C0E}" destId="{F4038E84-342B-412F-B34F-363D07318DCB}" srcOrd="2" destOrd="0" presId="urn:microsoft.com/office/officeart/2005/8/layout/orgChart1"/>
    <dgm:cxn modelId="{23EDFE10-1F65-4082-9F39-38AFA7FD61E3}" type="presParOf" srcId="{2D8D9C03-BAAB-4057-948A-CCF2C5C21C0E}" destId="{5CF361A6-FD06-4E5A-A83D-018D781293AD}" srcOrd="3" destOrd="0" presId="urn:microsoft.com/office/officeart/2005/8/layout/orgChart1"/>
    <dgm:cxn modelId="{50D45FEF-8921-4489-9599-B3A65C7D8FAB}" type="presParOf" srcId="{5CF361A6-FD06-4E5A-A83D-018D781293AD}" destId="{77CC3115-6A2E-445E-B87A-D3F47E295F65}" srcOrd="0" destOrd="0" presId="urn:microsoft.com/office/officeart/2005/8/layout/orgChart1"/>
    <dgm:cxn modelId="{1657DE80-2170-433C-B882-F84458588870}" type="presParOf" srcId="{77CC3115-6A2E-445E-B87A-D3F47E295F65}" destId="{37252DB0-16B7-4867-B4A5-764CA1B69F14}" srcOrd="0" destOrd="0" presId="urn:microsoft.com/office/officeart/2005/8/layout/orgChart1"/>
    <dgm:cxn modelId="{A5D546A2-A9A6-4C38-B1BF-839EC9531A1F}" type="presParOf" srcId="{77CC3115-6A2E-445E-B87A-D3F47E295F65}" destId="{BBDDAB3C-A579-41EB-A2CC-D5ACD586B641}" srcOrd="1" destOrd="0" presId="urn:microsoft.com/office/officeart/2005/8/layout/orgChart1"/>
    <dgm:cxn modelId="{3B0E9135-A647-404D-A7FA-F5F5D2BF2A83}" type="presParOf" srcId="{5CF361A6-FD06-4E5A-A83D-018D781293AD}" destId="{D3A6816E-9F91-4C13-8A90-804EA13C9086}" srcOrd="1" destOrd="0" presId="urn:microsoft.com/office/officeart/2005/8/layout/orgChart1"/>
    <dgm:cxn modelId="{726DBF97-2913-4198-851E-421E8059F983}" type="presParOf" srcId="{5CF361A6-FD06-4E5A-A83D-018D781293AD}" destId="{3AF24037-B93D-40F3-9201-674E4C6D2196}" srcOrd="2" destOrd="0" presId="urn:microsoft.com/office/officeart/2005/8/layout/orgChart1"/>
    <dgm:cxn modelId="{0319AD26-7834-4E0C-843C-D31015636FC4}" type="presParOf" srcId="{2D8D9C03-BAAB-4057-948A-CCF2C5C21C0E}" destId="{DB877AF5-863A-4E1D-8BD9-80C98B964868}" srcOrd="4" destOrd="0" presId="urn:microsoft.com/office/officeart/2005/8/layout/orgChart1"/>
    <dgm:cxn modelId="{956DBAF2-55FC-4861-941A-934C5389C0F0}" type="presParOf" srcId="{2D8D9C03-BAAB-4057-948A-CCF2C5C21C0E}" destId="{2E0FF70B-C76E-451E-9CC9-CF7E08B7A0E3}" srcOrd="5" destOrd="0" presId="urn:microsoft.com/office/officeart/2005/8/layout/orgChart1"/>
    <dgm:cxn modelId="{71DBBC84-79C8-4F15-8464-C6239B782968}" type="presParOf" srcId="{2E0FF70B-C76E-451E-9CC9-CF7E08B7A0E3}" destId="{8EB25382-21C0-42CB-B558-F733F5D1E312}" srcOrd="0" destOrd="0" presId="urn:microsoft.com/office/officeart/2005/8/layout/orgChart1"/>
    <dgm:cxn modelId="{64D81589-5BE6-4BAB-8639-060C043C1369}" type="presParOf" srcId="{8EB25382-21C0-42CB-B558-F733F5D1E312}" destId="{74734D54-DB48-488F-879E-DDAA081C6F8A}" srcOrd="0" destOrd="0" presId="urn:microsoft.com/office/officeart/2005/8/layout/orgChart1"/>
    <dgm:cxn modelId="{599E0F4B-C36D-4417-9237-4469099B61CD}" type="presParOf" srcId="{8EB25382-21C0-42CB-B558-F733F5D1E312}" destId="{1CEAE620-2E4A-4343-91E6-EA48DC528F1E}" srcOrd="1" destOrd="0" presId="urn:microsoft.com/office/officeart/2005/8/layout/orgChart1"/>
    <dgm:cxn modelId="{B2869713-2A5C-4619-9B82-DADF7B7CE586}" type="presParOf" srcId="{2E0FF70B-C76E-451E-9CC9-CF7E08B7A0E3}" destId="{D964E5D8-4BA0-4C68-9964-46875C01367E}" srcOrd="1" destOrd="0" presId="urn:microsoft.com/office/officeart/2005/8/layout/orgChart1"/>
    <dgm:cxn modelId="{AF0C5D60-6363-46C9-B69C-0B7F2E8D5ABB}" type="presParOf" srcId="{2E0FF70B-C76E-451E-9CC9-CF7E08B7A0E3}" destId="{0BAF867C-A7B7-416B-9F7C-9D72A93B1F70}" srcOrd="2" destOrd="0" presId="urn:microsoft.com/office/officeart/2005/8/layout/orgChart1"/>
    <dgm:cxn modelId="{6E1EF4DE-E56C-405D-BFDF-A42AAB293594}" type="presParOf" srcId="{C7B9DFAA-FED4-46C3-B28C-BBB06F9089D7}" destId="{3B22BB07-509F-4296-B13B-D0E0236E7DDC}" srcOrd="2" destOrd="0" presId="urn:microsoft.com/office/officeart/2005/8/layout/orgChart1"/>
    <dgm:cxn modelId="{99A377D7-6CD0-442D-9CD6-3A9AC1A15E06}" type="presParOf" srcId="{2AA2BA11-6976-46DF-9FCF-AFAF4DDA4B15}" destId="{34B4BF71-B42E-42D8-89FE-70A6C05F1E5B}" srcOrd="4" destOrd="0" presId="urn:microsoft.com/office/officeart/2005/8/layout/orgChart1"/>
    <dgm:cxn modelId="{341309A2-713C-4E85-B8AA-34342E3A4E8D}" type="presParOf" srcId="{2AA2BA11-6976-46DF-9FCF-AFAF4DDA4B15}" destId="{13765037-2F60-4D3A-B0ED-36090DA4C43D}" srcOrd="5" destOrd="0" presId="urn:microsoft.com/office/officeart/2005/8/layout/orgChart1"/>
    <dgm:cxn modelId="{FBF5DBC6-CB22-4DB3-880D-01DEAEAA7ED3}" type="presParOf" srcId="{13765037-2F60-4D3A-B0ED-36090DA4C43D}" destId="{0556F421-06A5-44E8-90A7-F25A38BD4CAD}" srcOrd="0" destOrd="0" presId="urn:microsoft.com/office/officeart/2005/8/layout/orgChart1"/>
    <dgm:cxn modelId="{C2995611-C0C8-455D-9ADE-7BF71FD6C6BA}" type="presParOf" srcId="{0556F421-06A5-44E8-90A7-F25A38BD4CAD}" destId="{EC988FF4-1651-41E0-B357-47F8FBA9DC73}" srcOrd="0" destOrd="0" presId="urn:microsoft.com/office/officeart/2005/8/layout/orgChart1"/>
    <dgm:cxn modelId="{F2328537-4F4A-458C-9EC3-D185EFF5EEE9}" type="presParOf" srcId="{0556F421-06A5-44E8-90A7-F25A38BD4CAD}" destId="{9A1F55D3-413F-4B7A-BE61-99FACEB02804}" srcOrd="1" destOrd="0" presId="urn:microsoft.com/office/officeart/2005/8/layout/orgChart1"/>
    <dgm:cxn modelId="{196A9E1C-8A9D-4CA9-8E66-72912B91C503}" type="presParOf" srcId="{13765037-2F60-4D3A-B0ED-36090DA4C43D}" destId="{AC038A4E-7704-4B4A-8CD9-5D0835E219FA}" srcOrd="1" destOrd="0" presId="urn:microsoft.com/office/officeart/2005/8/layout/orgChart1"/>
    <dgm:cxn modelId="{2E582C3C-24FB-477E-836D-2B27C688C777}" type="presParOf" srcId="{AC038A4E-7704-4B4A-8CD9-5D0835E219FA}" destId="{24A0409C-3941-4A73-A983-D92343678090}" srcOrd="0" destOrd="0" presId="urn:microsoft.com/office/officeart/2005/8/layout/orgChart1"/>
    <dgm:cxn modelId="{65347236-B093-4DAC-82CD-B41C995B797D}" type="presParOf" srcId="{AC038A4E-7704-4B4A-8CD9-5D0835E219FA}" destId="{DC7BAF0F-60C6-4034-BA5F-E7CFA95C791A}" srcOrd="1" destOrd="0" presId="urn:microsoft.com/office/officeart/2005/8/layout/orgChart1"/>
    <dgm:cxn modelId="{99E01940-F66E-4169-B8E8-2CF6B5345CFE}" type="presParOf" srcId="{DC7BAF0F-60C6-4034-BA5F-E7CFA95C791A}" destId="{5E2FC6F1-0D05-42C5-9C41-1C3DC085F9FF}" srcOrd="0" destOrd="0" presId="urn:microsoft.com/office/officeart/2005/8/layout/orgChart1"/>
    <dgm:cxn modelId="{CCB2E3E5-6378-4576-8FE0-54778FF1B062}" type="presParOf" srcId="{5E2FC6F1-0D05-42C5-9C41-1C3DC085F9FF}" destId="{7E27C171-0398-4154-B6BF-C3A6C7220523}" srcOrd="0" destOrd="0" presId="urn:microsoft.com/office/officeart/2005/8/layout/orgChart1"/>
    <dgm:cxn modelId="{8CA7983A-A5D1-4162-B200-DDFFCC1F4E47}" type="presParOf" srcId="{5E2FC6F1-0D05-42C5-9C41-1C3DC085F9FF}" destId="{5822FA51-5FFB-499B-BC93-807E346843BF}" srcOrd="1" destOrd="0" presId="urn:microsoft.com/office/officeart/2005/8/layout/orgChart1"/>
    <dgm:cxn modelId="{8F0BA423-A35B-4F1F-8D40-F2E824119525}" type="presParOf" srcId="{DC7BAF0F-60C6-4034-BA5F-E7CFA95C791A}" destId="{A82084CF-D237-45E5-AE9E-BC5A40058C7A}" srcOrd="1" destOrd="0" presId="urn:microsoft.com/office/officeart/2005/8/layout/orgChart1"/>
    <dgm:cxn modelId="{C7E2449F-479B-4CE9-917C-372F13C0BB06}" type="presParOf" srcId="{DC7BAF0F-60C6-4034-BA5F-E7CFA95C791A}" destId="{BC2213A2-0CDB-4CA3-8BE4-931503B641F3}" srcOrd="2" destOrd="0" presId="urn:microsoft.com/office/officeart/2005/8/layout/orgChart1"/>
    <dgm:cxn modelId="{1A540B7E-17EF-4F83-897A-7E8BA702710E}" type="presParOf" srcId="{AC038A4E-7704-4B4A-8CD9-5D0835E219FA}" destId="{3BC6DBF0-EC04-4A37-B61C-F60103E8C129}" srcOrd="2" destOrd="0" presId="urn:microsoft.com/office/officeart/2005/8/layout/orgChart1"/>
    <dgm:cxn modelId="{D2189FAE-33DE-46D6-9349-D791A1FBA5D9}" type="presParOf" srcId="{AC038A4E-7704-4B4A-8CD9-5D0835E219FA}" destId="{2D27FEC9-7476-4894-9EB0-08732CAE0B3E}" srcOrd="3" destOrd="0" presId="urn:microsoft.com/office/officeart/2005/8/layout/orgChart1"/>
    <dgm:cxn modelId="{BABED7A9-093F-46F0-9994-CAB5699E627C}" type="presParOf" srcId="{2D27FEC9-7476-4894-9EB0-08732CAE0B3E}" destId="{3FC5C203-866C-44AE-A60A-1113062182CD}" srcOrd="0" destOrd="0" presId="urn:microsoft.com/office/officeart/2005/8/layout/orgChart1"/>
    <dgm:cxn modelId="{23B17C94-A248-44C9-A473-44629F3BD7FA}" type="presParOf" srcId="{3FC5C203-866C-44AE-A60A-1113062182CD}" destId="{BA9942AE-B1A9-41F7-A96A-6B19447EA38C}" srcOrd="0" destOrd="0" presId="urn:microsoft.com/office/officeart/2005/8/layout/orgChart1"/>
    <dgm:cxn modelId="{CBC9AA1E-5770-4F99-A997-C418C2DE177F}" type="presParOf" srcId="{3FC5C203-866C-44AE-A60A-1113062182CD}" destId="{8F3F3965-0EF8-4A06-882B-2FCCF31438BC}" srcOrd="1" destOrd="0" presId="urn:microsoft.com/office/officeart/2005/8/layout/orgChart1"/>
    <dgm:cxn modelId="{F1FE28F9-8744-48DA-ABF0-813B00DAE9AD}" type="presParOf" srcId="{2D27FEC9-7476-4894-9EB0-08732CAE0B3E}" destId="{5850AA1B-72D2-4AA8-8DD7-367D65E7CB3F}" srcOrd="1" destOrd="0" presId="urn:microsoft.com/office/officeart/2005/8/layout/orgChart1"/>
    <dgm:cxn modelId="{5ADDC6FE-1079-4ACC-BD0D-96017D27841B}" type="presParOf" srcId="{2D27FEC9-7476-4894-9EB0-08732CAE0B3E}" destId="{12B6004D-89B1-45EF-949B-1E23393A4D74}" srcOrd="2" destOrd="0" presId="urn:microsoft.com/office/officeart/2005/8/layout/orgChart1"/>
    <dgm:cxn modelId="{8AF629A8-8D7C-408E-8D9C-0A6A606AE26D}" type="presParOf" srcId="{AC038A4E-7704-4B4A-8CD9-5D0835E219FA}" destId="{D5E3784E-08A9-4049-A9EB-B11F703B1209}" srcOrd="4" destOrd="0" presId="urn:microsoft.com/office/officeart/2005/8/layout/orgChart1"/>
    <dgm:cxn modelId="{70E13BD1-E38C-4A10-BB15-DD5E2573E675}" type="presParOf" srcId="{AC038A4E-7704-4B4A-8CD9-5D0835E219FA}" destId="{BE87FAA7-757F-4E72-8C80-6A97A6FB0E8C}" srcOrd="5" destOrd="0" presId="urn:microsoft.com/office/officeart/2005/8/layout/orgChart1"/>
    <dgm:cxn modelId="{33061585-BBC2-4057-ABB7-0DB28EB9732F}" type="presParOf" srcId="{BE87FAA7-757F-4E72-8C80-6A97A6FB0E8C}" destId="{12761D01-F121-4B5F-9AD7-144BA6DE3692}" srcOrd="0" destOrd="0" presId="urn:microsoft.com/office/officeart/2005/8/layout/orgChart1"/>
    <dgm:cxn modelId="{BF16DD62-0DA5-4E56-9C41-D289905362FD}" type="presParOf" srcId="{12761D01-F121-4B5F-9AD7-144BA6DE3692}" destId="{221F0A45-4103-42CF-8833-D9750EC7FDB6}" srcOrd="0" destOrd="0" presId="urn:microsoft.com/office/officeart/2005/8/layout/orgChart1"/>
    <dgm:cxn modelId="{A00B9BC3-04F6-483F-A360-5B3DC8987D39}" type="presParOf" srcId="{12761D01-F121-4B5F-9AD7-144BA6DE3692}" destId="{EF248BF9-F609-47BE-BC9E-DE83285EB0CF}" srcOrd="1" destOrd="0" presId="urn:microsoft.com/office/officeart/2005/8/layout/orgChart1"/>
    <dgm:cxn modelId="{990789C2-0F1A-49C8-AAE5-6996E1E6C9E1}" type="presParOf" srcId="{BE87FAA7-757F-4E72-8C80-6A97A6FB0E8C}" destId="{F22916CB-571A-4F03-A535-DB02B4C30386}" srcOrd="1" destOrd="0" presId="urn:microsoft.com/office/officeart/2005/8/layout/orgChart1"/>
    <dgm:cxn modelId="{87AB5150-7D08-48EB-B664-181367CE8F56}" type="presParOf" srcId="{BE87FAA7-757F-4E72-8C80-6A97A6FB0E8C}" destId="{40269D08-9DD1-4090-BFE7-9F26AAFCC387}" srcOrd="2" destOrd="0" presId="urn:microsoft.com/office/officeart/2005/8/layout/orgChart1"/>
    <dgm:cxn modelId="{144D0641-4EA5-4BEC-A71D-37C7A3D74263}" type="presParOf" srcId="{13765037-2F60-4D3A-B0ED-36090DA4C43D}" destId="{634D8200-7DFE-478A-96E8-5D7A6AF51EA6}" srcOrd="2" destOrd="0" presId="urn:microsoft.com/office/officeart/2005/8/layout/orgChart1"/>
    <dgm:cxn modelId="{B93BF9A0-2A10-469B-849E-A0509213F99C}" type="presParOf" srcId="{7A1E4812-8FA7-4979-A336-DD7800587B32}" destId="{A3B77E7C-E583-4CCE-BF8C-C143B4F3B39F}" srcOrd="2" destOrd="0" presId="urn:microsoft.com/office/officeart/2005/8/layout/orgChart1"/>
    <dgm:cxn modelId="{E539B834-C069-488E-A353-9CCD716609C3}" type="presParOf" srcId="{98886347-B2BA-4799-BCED-EBE6B0966606}" destId="{0761D503-6A1F-4753-BCB1-557EB91CB38B}" srcOrd="2" destOrd="0" presId="urn:microsoft.com/office/officeart/2005/8/layout/orgChart1"/>
    <dgm:cxn modelId="{0D2D9320-588D-4551-8088-E2CF13D14256}" type="presParOf" srcId="{98886347-B2BA-4799-BCED-EBE6B0966606}" destId="{F1BEB3B3-B338-42D6-A472-BF5810093C13}" srcOrd="3" destOrd="0" presId="urn:microsoft.com/office/officeart/2005/8/layout/orgChart1"/>
    <dgm:cxn modelId="{E850CDD4-429E-48CE-8685-E541AC1C5AEC}" type="presParOf" srcId="{F1BEB3B3-B338-42D6-A472-BF5810093C13}" destId="{0B202AC8-F97D-460B-9472-C05FDE8B3882}" srcOrd="0" destOrd="0" presId="urn:microsoft.com/office/officeart/2005/8/layout/orgChart1"/>
    <dgm:cxn modelId="{D2A95AD7-EF35-461B-BD2A-0A81D9B463BD}" type="presParOf" srcId="{0B202AC8-F97D-460B-9472-C05FDE8B3882}" destId="{7B2FB455-1896-4607-9B1A-EC2E6A140703}" srcOrd="0" destOrd="0" presId="urn:microsoft.com/office/officeart/2005/8/layout/orgChart1"/>
    <dgm:cxn modelId="{7B973E7E-BF1B-44E7-AE94-355E18888AEC}" type="presParOf" srcId="{0B202AC8-F97D-460B-9472-C05FDE8B3882}" destId="{3967610A-70FD-4770-9418-83C22343C33B}" srcOrd="1" destOrd="0" presId="urn:microsoft.com/office/officeart/2005/8/layout/orgChart1"/>
    <dgm:cxn modelId="{7DD77AF2-5566-4D61-A025-501640CBC9A0}" type="presParOf" srcId="{F1BEB3B3-B338-42D6-A472-BF5810093C13}" destId="{D3C5AA0E-CBF4-4419-BD62-6E0ABC551A31}" srcOrd="1" destOrd="0" presId="urn:microsoft.com/office/officeart/2005/8/layout/orgChart1"/>
    <dgm:cxn modelId="{DB7C4504-4C69-4C5D-96BC-400FB26EA23F}" type="presParOf" srcId="{D3C5AA0E-CBF4-4419-BD62-6E0ABC551A31}" destId="{8F9FAD50-343C-4FCC-A3A2-78F1D547CFA9}" srcOrd="0" destOrd="0" presId="urn:microsoft.com/office/officeart/2005/8/layout/orgChart1"/>
    <dgm:cxn modelId="{1F8E7644-6DD2-4DD9-AF3F-AFFBABB3B502}" type="presParOf" srcId="{D3C5AA0E-CBF4-4419-BD62-6E0ABC551A31}" destId="{52B0CED5-63E9-4C0D-961D-DE082CDD7BFB}" srcOrd="1" destOrd="0" presId="urn:microsoft.com/office/officeart/2005/8/layout/orgChart1"/>
    <dgm:cxn modelId="{5153684F-5F91-4B88-A377-1FB147524245}" type="presParOf" srcId="{52B0CED5-63E9-4C0D-961D-DE082CDD7BFB}" destId="{0A814DC8-B9B5-4CC0-BB78-5F481BBDE53A}" srcOrd="0" destOrd="0" presId="urn:microsoft.com/office/officeart/2005/8/layout/orgChart1"/>
    <dgm:cxn modelId="{0D8DB1E1-0066-48E8-B315-F0A26859E170}" type="presParOf" srcId="{0A814DC8-B9B5-4CC0-BB78-5F481BBDE53A}" destId="{82274337-A6FA-45A3-8BAF-2C7B498A7F5A}" srcOrd="0" destOrd="0" presId="urn:microsoft.com/office/officeart/2005/8/layout/orgChart1"/>
    <dgm:cxn modelId="{7708B871-1D18-43FB-B0D4-657A9971E2F8}" type="presParOf" srcId="{0A814DC8-B9B5-4CC0-BB78-5F481BBDE53A}" destId="{F0758D59-E2B6-4404-B1A1-D4394E5BAA92}" srcOrd="1" destOrd="0" presId="urn:microsoft.com/office/officeart/2005/8/layout/orgChart1"/>
    <dgm:cxn modelId="{CF0FF285-0329-4CFB-8C2D-E29ABD7E907C}" type="presParOf" srcId="{52B0CED5-63E9-4C0D-961D-DE082CDD7BFB}" destId="{9BE12895-633C-41DE-9EA7-F3A8B007B781}" srcOrd="1" destOrd="0" presId="urn:microsoft.com/office/officeart/2005/8/layout/orgChart1"/>
    <dgm:cxn modelId="{30481AC4-DC26-4CE5-844B-6CE98FD82CA7}" type="presParOf" srcId="{52B0CED5-63E9-4C0D-961D-DE082CDD7BFB}" destId="{7EFBA56F-0B68-453F-9B6B-ECEE76E88A40}" srcOrd="2" destOrd="0" presId="urn:microsoft.com/office/officeart/2005/8/layout/orgChart1"/>
    <dgm:cxn modelId="{661B273B-95CF-48CC-8D4C-89A586FE42E9}" type="presParOf" srcId="{D3C5AA0E-CBF4-4419-BD62-6E0ABC551A31}" destId="{F60BC392-78FE-43BA-A088-22F12982C48A}" srcOrd="2" destOrd="0" presId="urn:microsoft.com/office/officeart/2005/8/layout/orgChart1"/>
    <dgm:cxn modelId="{1482C414-126E-4761-B132-FF1CE9BC3BED}" type="presParOf" srcId="{D3C5AA0E-CBF4-4419-BD62-6E0ABC551A31}" destId="{8B6216FA-BA04-45C1-B8E8-283A870FF36B}" srcOrd="3" destOrd="0" presId="urn:microsoft.com/office/officeart/2005/8/layout/orgChart1"/>
    <dgm:cxn modelId="{3EAF7CE7-9717-413E-B951-5FA69F97C278}" type="presParOf" srcId="{8B6216FA-BA04-45C1-B8E8-283A870FF36B}" destId="{BE08D7B4-FC1B-4B4A-A702-2E89A04E050D}" srcOrd="0" destOrd="0" presId="urn:microsoft.com/office/officeart/2005/8/layout/orgChart1"/>
    <dgm:cxn modelId="{F105B700-7E86-4531-BF19-5F21CB40E377}" type="presParOf" srcId="{BE08D7B4-FC1B-4B4A-A702-2E89A04E050D}" destId="{21155996-BD37-4D14-94FA-51E8D8904DD5}" srcOrd="0" destOrd="0" presId="urn:microsoft.com/office/officeart/2005/8/layout/orgChart1"/>
    <dgm:cxn modelId="{E887E6AC-09CB-4E8A-8935-1F58C58E8629}" type="presParOf" srcId="{BE08D7B4-FC1B-4B4A-A702-2E89A04E050D}" destId="{E11F5AD4-CF0F-4C88-B06A-2518E86C88D5}" srcOrd="1" destOrd="0" presId="urn:microsoft.com/office/officeart/2005/8/layout/orgChart1"/>
    <dgm:cxn modelId="{FAC94D44-9C7D-4F36-8B2D-AEF8BFB00916}" type="presParOf" srcId="{8B6216FA-BA04-45C1-B8E8-283A870FF36B}" destId="{1F40C4A6-F4A2-474C-996D-6C857684473F}" srcOrd="1" destOrd="0" presId="urn:microsoft.com/office/officeart/2005/8/layout/orgChart1"/>
    <dgm:cxn modelId="{3BD1FA8D-27E9-4E21-A861-B1FEAFDA1897}" type="presParOf" srcId="{1F40C4A6-F4A2-474C-996D-6C857684473F}" destId="{03A65FCF-BBE5-41D3-8BE0-DCDB0A618929}" srcOrd="0" destOrd="0" presId="urn:microsoft.com/office/officeart/2005/8/layout/orgChart1"/>
    <dgm:cxn modelId="{88E1484B-72D8-436B-993C-A2CF8161660D}" type="presParOf" srcId="{1F40C4A6-F4A2-474C-996D-6C857684473F}" destId="{FF374B60-5099-4015-B5BF-30AAAD85E34F}" srcOrd="1" destOrd="0" presId="urn:microsoft.com/office/officeart/2005/8/layout/orgChart1"/>
    <dgm:cxn modelId="{4242E5AF-84DE-4904-80E4-6F879BFF30ED}" type="presParOf" srcId="{FF374B60-5099-4015-B5BF-30AAAD85E34F}" destId="{ECA832B9-6AB9-4142-B89B-2346CBE0CED4}" srcOrd="0" destOrd="0" presId="urn:microsoft.com/office/officeart/2005/8/layout/orgChart1"/>
    <dgm:cxn modelId="{0B9F481B-4852-48F8-BBD7-BF6CA8D9ED65}" type="presParOf" srcId="{ECA832B9-6AB9-4142-B89B-2346CBE0CED4}" destId="{04709DF2-C0BC-4591-BDDF-596BD4C51D0B}" srcOrd="0" destOrd="0" presId="urn:microsoft.com/office/officeart/2005/8/layout/orgChart1"/>
    <dgm:cxn modelId="{54FB5429-8709-43BC-A9A2-6DD8297F3539}" type="presParOf" srcId="{ECA832B9-6AB9-4142-B89B-2346CBE0CED4}" destId="{0A69DA74-4767-48C9-81F1-13AB9A26FA09}" srcOrd="1" destOrd="0" presId="urn:microsoft.com/office/officeart/2005/8/layout/orgChart1"/>
    <dgm:cxn modelId="{77E482E8-1BB1-41B6-B341-EDA6EB681EE6}" type="presParOf" srcId="{FF374B60-5099-4015-B5BF-30AAAD85E34F}" destId="{259B5E0F-E01A-442B-A515-9885DDEF5D4E}" srcOrd="1" destOrd="0" presId="urn:microsoft.com/office/officeart/2005/8/layout/orgChart1"/>
    <dgm:cxn modelId="{C02B86ED-36A5-4361-A7C0-6D09B33D90C2}" type="presParOf" srcId="{FF374B60-5099-4015-B5BF-30AAAD85E34F}" destId="{79913287-FE2A-4B08-87F5-FAC180477E4A}" srcOrd="2" destOrd="0" presId="urn:microsoft.com/office/officeart/2005/8/layout/orgChart1"/>
    <dgm:cxn modelId="{93A80923-ED2B-415C-91BC-6A8208320BEB}" type="presParOf" srcId="{1F40C4A6-F4A2-474C-996D-6C857684473F}" destId="{A2C99D61-1BED-4EAB-AF61-594C59ED7EE4}" srcOrd="2" destOrd="0" presId="urn:microsoft.com/office/officeart/2005/8/layout/orgChart1"/>
    <dgm:cxn modelId="{6B668B34-E1ED-42AC-AF0F-4B9F830E1919}" type="presParOf" srcId="{1F40C4A6-F4A2-474C-996D-6C857684473F}" destId="{1B1E10C4-20CC-46EB-9CF8-BC73B5F46361}" srcOrd="3" destOrd="0" presId="urn:microsoft.com/office/officeart/2005/8/layout/orgChart1"/>
    <dgm:cxn modelId="{1B0628A8-4D84-4FDA-B1F3-CC5F601E9DAF}" type="presParOf" srcId="{1B1E10C4-20CC-46EB-9CF8-BC73B5F46361}" destId="{6FD1D6A7-17D2-48E9-97E1-19D82BF16FAB}" srcOrd="0" destOrd="0" presId="urn:microsoft.com/office/officeart/2005/8/layout/orgChart1"/>
    <dgm:cxn modelId="{2C7039EA-926A-42D8-BCBC-E15FB8698B5B}" type="presParOf" srcId="{6FD1D6A7-17D2-48E9-97E1-19D82BF16FAB}" destId="{382C0925-D4BF-4AE7-A506-BED1E22380BC}" srcOrd="0" destOrd="0" presId="urn:microsoft.com/office/officeart/2005/8/layout/orgChart1"/>
    <dgm:cxn modelId="{A0EE2AF1-5AA2-411A-B6A6-19F83815263E}" type="presParOf" srcId="{6FD1D6A7-17D2-48E9-97E1-19D82BF16FAB}" destId="{9CF2A546-9B5B-473C-A216-75816CA1B427}" srcOrd="1" destOrd="0" presId="urn:microsoft.com/office/officeart/2005/8/layout/orgChart1"/>
    <dgm:cxn modelId="{6199AB58-5765-4972-8F3A-6224C0C19A47}" type="presParOf" srcId="{1B1E10C4-20CC-46EB-9CF8-BC73B5F46361}" destId="{D48E1F0D-240C-4D87-AAA5-1EF87A5C5F09}" srcOrd="1" destOrd="0" presId="urn:microsoft.com/office/officeart/2005/8/layout/orgChart1"/>
    <dgm:cxn modelId="{B0300CD1-5BA1-4129-A367-EACF09D309BA}" type="presParOf" srcId="{1B1E10C4-20CC-46EB-9CF8-BC73B5F46361}" destId="{1ACAA53A-A0A6-4CED-A786-422115753674}" srcOrd="2" destOrd="0" presId="urn:microsoft.com/office/officeart/2005/8/layout/orgChart1"/>
    <dgm:cxn modelId="{B999C0F4-DE86-4E8D-ACE2-7876DA05E099}" type="presParOf" srcId="{8B6216FA-BA04-45C1-B8E8-283A870FF36B}" destId="{F09CDDB5-1042-4F3D-ABC3-352181AEC9F9}" srcOrd="2" destOrd="0" presId="urn:microsoft.com/office/officeart/2005/8/layout/orgChart1"/>
    <dgm:cxn modelId="{5527DDAE-002A-4E2C-9E28-F354474738C0}" type="presParOf" srcId="{F1BEB3B3-B338-42D6-A472-BF5810093C13}" destId="{65721826-00DC-45A7-B158-D3F302D8E02D}" srcOrd="2" destOrd="0" presId="urn:microsoft.com/office/officeart/2005/8/layout/orgChart1"/>
    <dgm:cxn modelId="{947D7043-B8C8-4E0B-A5AF-664A8B58FDAB}" type="presParOf" srcId="{173A02C7-382F-49E9-B0CB-715695745D09}" destId="{F7992380-991F-4779-85E8-285EE2414A9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A8E68-9B6F-4643-B9C8-CF0F734A4AFC}">
      <dsp:nvSpPr>
        <dsp:cNvPr id="0" name=""/>
        <dsp:cNvSpPr/>
      </dsp:nvSpPr>
      <dsp:spPr>
        <a:xfrm>
          <a:off x="2706019" y="1006"/>
          <a:ext cx="1973903" cy="128303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bg1">
              <a:lumMod val="6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none" kern="1200" dirty="0">
              <a:solidFill>
                <a:srgbClr val="002060"/>
              </a:solidFill>
              <a:effectLst/>
            </a:rPr>
            <a:t>Symmetric Cryptosystem</a:t>
          </a:r>
          <a:endParaRPr lang="el-GR" sz="2000" b="1" u="none" kern="1200" dirty="0">
            <a:solidFill>
              <a:srgbClr val="002060"/>
            </a:solidFill>
            <a:effectLst/>
          </a:endParaRPr>
        </a:p>
      </dsp:txBody>
      <dsp:txXfrm>
        <a:off x="2768652" y="63639"/>
        <a:ext cx="1848637" cy="1157771"/>
      </dsp:txXfrm>
    </dsp:sp>
    <dsp:sp modelId="{F387D9C9-1A0E-474C-B6A8-D5CBAAA35AA8}">
      <dsp:nvSpPr>
        <dsp:cNvPr id="0" name=""/>
        <dsp:cNvSpPr/>
      </dsp:nvSpPr>
      <dsp:spPr>
        <a:xfrm>
          <a:off x="1981582" y="615119"/>
          <a:ext cx="3424544" cy="3424544"/>
        </a:xfrm>
        <a:custGeom>
          <a:avLst/>
          <a:gdLst/>
          <a:ahLst/>
          <a:cxnLst/>
          <a:rect l="0" t="0" r="0" b="0"/>
          <a:pathLst>
            <a:path>
              <a:moveTo>
                <a:pt x="2708189" y="319424"/>
              </a:moveTo>
              <a:arcTo wR="1712272" hR="1712272" stAng="18333937" swAng="2429721"/>
            </a:path>
          </a:pathLst>
        </a:custGeom>
        <a:noFill/>
        <a:ln w="6350" cap="flat" cmpd="sng" algn="ctr">
          <a:solidFill>
            <a:srgbClr val="203864"/>
          </a:solidFill>
          <a:prstDash val="solid"/>
          <a:miter lim="800000"/>
        </a:ln>
        <a:effectLst/>
      </dsp:spPr>
      <dsp:style>
        <a:lnRef idx="1">
          <a:scrgbClr r="0" g="0" b="0"/>
        </a:lnRef>
        <a:fillRef idx="0">
          <a:scrgbClr r="0" g="0" b="0"/>
        </a:fillRef>
        <a:effectRef idx="0">
          <a:scrgbClr r="0" g="0" b="0"/>
        </a:effectRef>
        <a:fontRef idx="minor"/>
      </dsp:style>
    </dsp:sp>
    <dsp:sp modelId="{1AA360EA-E3A7-4D5B-8F5C-2C09051FE5D2}">
      <dsp:nvSpPr>
        <dsp:cNvPr id="0" name=""/>
        <dsp:cNvSpPr/>
      </dsp:nvSpPr>
      <dsp:spPr>
        <a:xfrm>
          <a:off x="4103468" y="1926655"/>
          <a:ext cx="2593886" cy="128303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bg1">
              <a:lumMod val="6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Public-Key Encryption (PKE) Scheme</a:t>
          </a:r>
          <a:endParaRPr lang="el-GR" sz="2000" kern="1200" dirty="0">
            <a:solidFill>
              <a:srgbClr val="002060"/>
            </a:solidFill>
          </a:endParaRPr>
        </a:p>
      </dsp:txBody>
      <dsp:txXfrm>
        <a:off x="4166101" y="1989288"/>
        <a:ext cx="2468620" cy="1157771"/>
      </dsp:txXfrm>
    </dsp:sp>
    <dsp:sp modelId="{536B92A4-164C-4DFA-84B3-7EBB92BD95DB}">
      <dsp:nvSpPr>
        <dsp:cNvPr id="0" name=""/>
        <dsp:cNvSpPr/>
      </dsp:nvSpPr>
      <dsp:spPr>
        <a:xfrm>
          <a:off x="1936173" y="732517"/>
          <a:ext cx="3424544" cy="3424544"/>
        </a:xfrm>
        <a:custGeom>
          <a:avLst/>
          <a:gdLst/>
          <a:ahLst/>
          <a:cxnLst/>
          <a:rect l="0" t="0" r="0" b="0"/>
          <a:pathLst>
            <a:path>
              <a:moveTo>
                <a:pt x="3230272" y="2504453"/>
              </a:moveTo>
              <a:arcTo wR="1712272" hR="1712272" stAng="1653492" swAng="7488310"/>
            </a:path>
          </a:pathLst>
        </a:custGeom>
        <a:noFill/>
        <a:ln w="6350" cap="flat" cmpd="sng" algn="ctr">
          <a:solidFill>
            <a:srgbClr val="203864"/>
          </a:solidFill>
          <a:prstDash val="solid"/>
          <a:miter lim="800000"/>
        </a:ln>
        <a:effectLst/>
      </dsp:spPr>
      <dsp:style>
        <a:lnRef idx="1">
          <a:scrgbClr r="0" g="0" b="0"/>
        </a:lnRef>
        <a:fillRef idx="0">
          <a:scrgbClr r="0" g="0" b="0"/>
        </a:fillRef>
        <a:effectRef idx="0">
          <a:scrgbClr r="0" g="0" b="0"/>
        </a:effectRef>
        <a:fontRef idx="minor"/>
      </dsp:style>
    </dsp:sp>
    <dsp:sp modelId="{B94B096F-5358-422F-9CC2-A0E212B6F5D2}">
      <dsp:nvSpPr>
        <dsp:cNvPr id="0" name=""/>
        <dsp:cNvSpPr/>
      </dsp:nvSpPr>
      <dsp:spPr>
        <a:xfrm>
          <a:off x="810264" y="1928752"/>
          <a:ext cx="2213614" cy="128303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solidFill>
            <a:schemeClr val="bg1">
              <a:lumMod val="6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002060"/>
              </a:solidFill>
            </a:rPr>
            <a:t>Key Encapsulation</a:t>
          </a:r>
          <a:r>
            <a:rPr lang="en-US" sz="2000" b="1" kern="1200" dirty="0">
              <a:solidFill>
                <a:srgbClr val="002060"/>
              </a:solidFill>
            </a:rPr>
            <a:t> Mechanism (KEM)</a:t>
          </a:r>
          <a:endParaRPr lang="el-GR" sz="2000" kern="1200" dirty="0">
            <a:solidFill>
              <a:srgbClr val="002060"/>
            </a:solidFill>
          </a:endParaRPr>
        </a:p>
      </dsp:txBody>
      <dsp:txXfrm>
        <a:off x="872897" y="1991385"/>
        <a:ext cx="2088348" cy="1157771"/>
      </dsp:txXfrm>
    </dsp:sp>
    <dsp:sp modelId="{A7E476C7-607C-42B7-B201-4A6AF60601B9}">
      <dsp:nvSpPr>
        <dsp:cNvPr id="0" name=""/>
        <dsp:cNvSpPr/>
      </dsp:nvSpPr>
      <dsp:spPr>
        <a:xfrm>
          <a:off x="1872095" y="741738"/>
          <a:ext cx="3424544" cy="3424544"/>
        </a:xfrm>
        <a:custGeom>
          <a:avLst/>
          <a:gdLst/>
          <a:ahLst/>
          <a:cxnLst/>
          <a:rect l="0" t="0" r="0" b="0"/>
          <a:pathLst>
            <a:path>
              <a:moveTo>
                <a:pt x="86297" y="1175539"/>
              </a:moveTo>
              <a:arcTo wR="1712272" hR="1712272" stAng="11896080" swAng="2427967"/>
            </a:path>
          </a:pathLst>
        </a:custGeom>
        <a:noFill/>
        <a:ln w="6350" cap="flat" cmpd="sng" algn="ctr">
          <a:solidFill>
            <a:srgbClr val="203864"/>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51C5B-DDEC-40E9-B8F4-F61CEC0C3C3C}">
      <dsp:nvSpPr>
        <dsp:cNvPr id="0" name=""/>
        <dsp:cNvSpPr/>
      </dsp:nvSpPr>
      <dsp:spPr>
        <a:xfrm>
          <a:off x="0" y="0"/>
          <a:ext cx="10273262" cy="0"/>
        </a:xfrm>
        <a:prstGeom prst="line">
          <a:avLst/>
        </a:prstGeom>
        <a:gradFill rotWithShape="0">
          <a:gsLst>
            <a:gs pos="0">
              <a:schemeClr val="accent4">
                <a:alpha val="90000"/>
                <a:hueOff val="0"/>
                <a:satOff val="0"/>
                <a:lumOff val="0"/>
                <a:alphaOff val="0"/>
                <a:satMod val="103000"/>
                <a:lumMod val="102000"/>
                <a:tint val="94000"/>
              </a:schemeClr>
            </a:gs>
            <a:gs pos="50000">
              <a:schemeClr val="accent4">
                <a:alpha val="90000"/>
                <a:hueOff val="0"/>
                <a:satOff val="0"/>
                <a:lumOff val="0"/>
                <a:alphaOff val="0"/>
                <a:satMod val="110000"/>
                <a:lumMod val="100000"/>
                <a:shade val="100000"/>
              </a:schemeClr>
            </a:gs>
            <a:gs pos="100000">
              <a:schemeClr val="accent4">
                <a:alpha val="90000"/>
                <a:hueOff val="0"/>
                <a:satOff val="0"/>
                <a:lumOff val="0"/>
                <a:alphaOff val="0"/>
                <a:lumMod val="99000"/>
                <a:satMod val="120000"/>
                <a:shade val="78000"/>
              </a:schemeClr>
            </a:gs>
          </a:gsLst>
          <a:lin ang="5400000" scaled="0"/>
        </a:gradFill>
        <a:ln w="6350" cap="flat" cmpd="sng" algn="ctr">
          <a:solidFill>
            <a:schemeClr val="accent4">
              <a:alpha val="9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CFF1114-F4AA-41C3-9791-2C3846A3D575}">
      <dsp:nvSpPr>
        <dsp:cNvPr id="0" name=""/>
        <dsp:cNvSpPr/>
      </dsp:nvSpPr>
      <dsp:spPr>
        <a:xfrm>
          <a:off x="0" y="0"/>
          <a:ext cx="1479063" cy="1413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none" kern="1200" dirty="0"/>
            <a:t>Problems used in </a:t>
          </a:r>
          <a:r>
            <a:rPr lang="en-US" sz="1800" u="none" kern="1200" dirty="0">
              <a:solidFill>
                <a:schemeClr val="accent4">
                  <a:lumMod val="75000"/>
                </a:schemeClr>
              </a:solidFill>
            </a:rPr>
            <a:t>Modern</a:t>
          </a:r>
          <a:r>
            <a:rPr lang="en-US" sz="1800" u="none" kern="1200" dirty="0"/>
            <a:t> Cryptography</a:t>
          </a:r>
          <a:endParaRPr lang="el-GR" sz="1800" u="none" kern="1200" dirty="0"/>
        </a:p>
      </dsp:txBody>
      <dsp:txXfrm>
        <a:off x="0" y="0"/>
        <a:ext cx="1479063" cy="1413331"/>
      </dsp:txXfrm>
    </dsp:sp>
    <dsp:sp modelId="{0617C326-9D69-463E-AB67-5F19CA0C48B9}">
      <dsp:nvSpPr>
        <dsp:cNvPr id="0" name=""/>
        <dsp:cNvSpPr/>
      </dsp:nvSpPr>
      <dsp:spPr>
        <a:xfrm>
          <a:off x="1631657" y="22083"/>
          <a:ext cx="5025717" cy="441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Integer Factorization</a:t>
          </a:r>
          <a:endParaRPr lang="el-GR" sz="1800" kern="1200" dirty="0"/>
        </a:p>
      </dsp:txBody>
      <dsp:txXfrm>
        <a:off x="1631657" y="22083"/>
        <a:ext cx="5025717" cy="441665"/>
      </dsp:txXfrm>
    </dsp:sp>
    <dsp:sp modelId="{B57620A4-E894-4636-AE20-ACECC75FDD51}">
      <dsp:nvSpPr>
        <dsp:cNvPr id="0" name=""/>
        <dsp:cNvSpPr/>
      </dsp:nvSpPr>
      <dsp:spPr>
        <a:xfrm>
          <a:off x="6809969" y="22083"/>
          <a:ext cx="3372411" cy="441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dirty="0"/>
            <a:t>RSA, Rabin Cryptosystem</a:t>
          </a:r>
          <a:endParaRPr lang="el-GR" sz="1800" b="0" kern="1200" dirty="0"/>
        </a:p>
      </dsp:txBody>
      <dsp:txXfrm>
        <a:off x="6809969" y="22083"/>
        <a:ext cx="3372411" cy="441665"/>
      </dsp:txXfrm>
    </dsp:sp>
    <dsp:sp modelId="{3B37FD91-3FCE-4959-B2D1-EEE2E94BB785}">
      <dsp:nvSpPr>
        <dsp:cNvPr id="0" name=""/>
        <dsp:cNvSpPr/>
      </dsp:nvSpPr>
      <dsp:spPr>
        <a:xfrm>
          <a:off x="1479063" y="463749"/>
          <a:ext cx="8138349" cy="0"/>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C26777B-6E6B-424C-8CD4-2542F3D53E36}">
      <dsp:nvSpPr>
        <dsp:cNvPr id="0" name=""/>
        <dsp:cNvSpPr/>
      </dsp:nvSpPr>
      <dsp:spPr>
        <a:xfrm>
          <a:off x="1631657" y="485832"/>
          <a:ext cx="4997517" cy="441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Discrete Logarithm Problem (DLP)</a:t>
          </a:r>
          <a:endParaRPr lang="el-GR" sz="1800" kern="1200" dirty="0"/>
        </a:p>
      </dsp:txBody>
      <dsp:txXfrm>
        <a:off x="1631657" y="485832"/>
        <a:ext cx="4997517" cy="441665"/>
      </dsp:txXfrm>
    </dsp:sp>
    <dsp:sp modelId="{4BF6BEFB-318F-49CE-8037-124136F1EBAC}">
      <dsp:nvSpPr>
        <dsp:cNvPr id="0" name=""/>
        <dsp:cNvSpPr/>
      </dsp:nvSpPr>
      <dsp:spPr>
        <a:xfrm>
          <a:off x="6781769" y="485832"/>
          <a:ext cx="3490417" cy="441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Diffie-Hellman Key Exchange</a:t>
          </a:r>
          <a:endParaRPr lang="el-GR" sz="1800" kern="1200" dirty="0"/>
        </a:p>
      </dsp:txBody>
      <dsp:txXfrm>
        <a:off x="6781769" y="485832"/>
        <a:ext cx="3490417" cy="441665"/>
      </dsp:txXfrm>
    </dsp:sp>
    <dsp:sp modelId="{2FF61FDC-F327-41D4-981B-2C0E2B088F35}">
      <dsp:nvSpPr>
        <dsp:cNvPr id="0" name=""/>
        <dsp:cNvSpPr/>
      </dsp:nvSpPr>
      <dsp:spPr>
        <a:xfrm>
          <a:off x="1479063" y="927498"/>
          <a:ext cx="8138349" cy="0"/>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CA3B1D9B-6704-430D-BC7B-4260940525C0}">
      <dsp:nvSpPr>
        <dsp:cNvPr id="0" name=""/>
        <dsp:cNvSpPr/>
      </dsp:nvSpPr>
      <dsp:spPr>
        <a:xfrm>
          <a:off x="1631657" y="949581"/>
          <a:ext cx="4997517" cy="441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Elliptic Curve Discrete Logarithm Problem (ECDLP)</a:t>
          </a:r>
          <a:endParaRPr lang="el-GR" sz="1800" kern="1200" dirty="0"/>
        </a:p>
      </dsp:txBody>
      <dsp:txXfrm>
        <a:off x="1631657" y="949581"/>
        <a:ext cx="4997517" cy="441665"/>
      </dsp:txXfrm>
    </dsp:sp>
    <dsp:sp modelId="{3B1A3288-6BF2-4A3D-9689-A7C147D45C7F}">
      <dsp:nvSpPr>
        <dsp:cNvPr id="0" name=""/>
        <dsp:cNvSpPr/>
      </dsp:nvSpPr>
      <dsp:spPr>
        <a:xfrm>
          <a:off x="6781769" y="949581"/>
          <a:ext cx="3490417" cy="441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Elliptic-curve Diffie–Hellman (ECDH)</a:t>
          </a:r>
          <a:endParaRPr lang="el-GR" sz="1800" kern="1200" dirty="0"/>
        </a:p>
      </dsp:txBody>
      <dsp:txXfrm>
        <a:off x="6781769" y="949581"/>
        <a:ext cx="3490417" cy="441665"/>
      </dsp:txXfrm>
    </dsp:sp>
    <dsp:sp modelId="{89498201-0D34-42C6-9BAD-C9A6E703D7C9}">
      <dsp:nvSpPr>
        <dsp:cNvPr id="0" name=""/>
        <dsp:cNvSpPr/>
      </dsp:nvSpPr>
      <dsp:spPr>
        <a:xfrm>
          <a:off x="1479063" y="1391247"/>
          <a:ext cx="8138349" cy="0"/>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51C5B-DDEC-40E9-B8F4-F61CEC0C3C3C}">
      <dsp:nvSpPr>
        <dsp:cNvPr id="0" name=""/>
        <dsp:cNvSpPr/>
      </dsp:nvSpPr>
      <dsp:spPr>
        <a:xfrm>
          <a:off x="0" y="1302"/>
          <a:ext cx="967972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CFF1114-F4AA-41C3-9791-2C3846A3D575}">
      <dsp:nvSpPr>
        <dsp:cNvPr id="0" name=""/>
        <dsp:cNvSpPr/>
      </dsp:nvSpPr>
      <dsp:spPr>
        <a:xfrm>
          <a:off x="0" y="1302"/>
          <a:ext cx="1788589" cy="2665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u="none" kern="1200" dirty="0"/>
            <a:t>Problems used in </a:t>
          </a:r>
          <a:r>
            <a:rPr lang="en-US" sz="1800" u="none" kern="1200" dirty="0">
              <a:solidFill>
                <a:srgbClr val="002060"/>
              </a:solidFill>
            </a:rPr>
            <a:t>Post-Quantum</a:t>
          </a:r>
          <a:r>
            <a:rPr lang="en-US" sz="1800" u="none" kern="1200" dirty="0"/>
            <a:t> Cryptography</a:t>
          </a:r>
          <a:endParaRPr lang="el-GR" sz="1800" u="none" kern="1200" dirty="0"/>
        </a:p>
      </dsp:txBody>
      <dsp:txXfrm>
        <a:off x="0" y="1302"/>
        <a:ext cx="1788589" cy="2665563"/>
      </dsp:txXfrm>
    </dsp:sp>
    <dsp:sp modelId="{0617C326-9D69-463E-AB67-5F19CA0C48B9}">
      <dsp:nvSpPr>
        <dsp:cNvPr id="0" name=""/>
        <dsp:cNvSpPr/>
      </dsp:nvSpPr>
      <dsp:spPr>
        <a:xfrm>
          <a:off x="1932934" y="25902"/>
          <a:ext cx="4754034"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Hard</a:t>
          </a:r>
          <a:r>
            <a:rPr lang="en-US" sz="1800" kern="1200" baseline="0" dirty="0"/>
            <a:t> Problems</a:t>
          </a:r>
          <a:r>
            <a:rPr lang="el-GR" sz="1800" kern="1200" baseline="0" dirty="0"/>
            <a:t> </a:t>
          </a:r>
          <a:r>
            <a:rPr lang="en-US" sz="1800" kern="1200" baseline="0" dirty="0"/>
            <a:t>in Lattices (SIS, LWE -&gt; SVP, CVP</a:t>
          </a:r>
          <a:r>
            <a:rPr lang="el-GR" sz="1800" kern="1200" baseline="0" dirty="0"/>
            <a:t>)</a:t>
          </a:r>
          <a:endParaRPr lang="el-GR" sz="1800" kern="1200" dirty="0"/>
        </a:p>
      </dsp:txBody>
      <dsp:txXfrm>
        <a:off x="1932934" y="25902"/>
        <a:ext cx="4754034" cy="491983"/>
      </dsp:txXfrm>
    </dsp:sp>
    <dsp:sp modelId="{B57620A4-E894-4636-AE20-ACECC75FDD51}">
      <dsp:nvSpPr>
        <dsp:cNvPr id="0" name=""/>
        <dsp:cNvSpPr/>
      </dsp:nvSpPr>
      <dsp:spPr>
        <a:xfrm>
          <a:off x="6831313" y="25902"/>
          <a:ext cx="2317535"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kern="1200" dirty="0"/>
            <a:t>NTRU, Kyber, Dilithium </a:t>
          </a:r>
          <a:endParaRPr lang="el-GR" sz="1800" b="0" kern="1200" dirty="0"/>
        </a:p>
      </dsp:txBody>
      <dsp:txXfrm>
        <a:off x="6831313" y="25902"/>
        <a:ext cx="2317535" cy="491983"/>
      </dsp:txXfrm>
    </dsp:sp>
    <dsp:sp modelId="{3B37FD91-3FCE-4959-B2D1-EEE2E94BB785}">
      <dsp:nvSpPr>
        <dsp:cNvPr id="0" name=""/>
        <dsp:cNvSpPr/>
      </dsp:nvSpPr>
      <dsp:spPr>
        <a:xfrm>
          <a:off x="1788589" y="517885"/>
          <a:ext cx="769840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C26777B-6E6B-424C-8CD4-2542F3D53E36}">
      <dsp:nvSpPr>
        <dsp:cNvPr id="0" name=""/>
        <dsp:cNvSpPr/>
      </dsp:nvSpPr>
      <dsp:spPr>
        <a:xfrm>
          <a:off x="1932934" y="542485"/>
          <a:ext cx="4727359"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Finding solutions of </a:t>
          </a:r>
          <a:r>
            <a:rPr lang="en-US" sz="1800" b="0" i="0" kern="1200" dirty="0"/>
            <a:t>multivariate equations</a:t>
          </a:r>
          <a:endParaRPr lang="el-GR" sz="1800" kern="1200" dirty="0"/>
        </a:p>
      </dsp:txBody>
      <dsp:txXfrm>
        <a:off x="1932934" y="542485"/>
        <a:ext cx="4727359" cy="491983"/>
      </dsp:txXfrm>
    </dsp:sp>
    <dsp:sp modelId="{4BF6BEFB-318F-49CE-8037-124136F1EBAC}">
      <dsp:nvSpPr>
        <dsp:cNvPr id="0" name=""/>
        <dsp:cNvSpPr/>
      </dsp:nvSpPr>
      <dsp:spPr>
        <a:xfrm>
          <a:off x="6804638" y="542485"/>
          <a:ext cx="2188162"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rgbClr val="C00000"/>
              </a:solidFill>
            </a:rPr>
            <a:t>Rainbow</a:t>
          </a:r>
          <a:endParaRPr lang="el-GR" sz="1800" kern="1200" dirty="0">
            <a:solidFill>
              <a:srgbClr val="C00000"/>
            </a:solidFill>
          </a:endParaRPr>
        </a:p>
      </dsp:txBody>
      <dsp:txXfrm>
        <a:off x="6804638" y="542485"/>
        <a:ext cx="2188162" cy="491983"/>
      </dsp:txXfrm>
    </dsp:sp>
    <dsp:sp modelId="{2FF61FDC-F327-41D4-981B-2C0E2B088F35}">
      <dsp:nvSpPr>
        <dsp:cNvPr id="0" name=""/>
        <dsp:cNvSpPr/>
      </dsp:nvSpPr>
      <dsp:spPr>
        <a:xfrm>
          <a:off x="1788589" y="1034468"/>
          <a:ext cx="769840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CA3B1D9B-6704-430D-BC7B-4260940525C0}">
      <dsp:nvSpPr>
        <dsp:cNvPr id="0" name=""/>
        <dsp:cNvSpPr/>
      </dsp:nvSpPr>
      <dsp:spPr>
        <a:xfrm>
          <a:off x="1932934" y="1059068"/>
          <a:ext cx="4727359" cy="548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Problem in isogenies of graphs of elliptic curves on finite fields</a:t>
          </a:r>
          <a:endParaRPr lang="el-GR" sz="1800" kern="1200" dirty="0"/>
        </a:p>
      </dsp:txBody>
      <dsp:txXfrm>
        <a:off x="1932934" y="1059068"/>
        <a:ext cx="4727359" cy="548109"/>
      </dsp:txXfrm>
    </dsp:sp>
    <dsp:sp modelId="{3B1A3288-6BF2-4A3D-9689-A7C147D45C7F}">
      <dsp:nvSpPr>
        <dsp:cNvPr id="0" name=""/>
        <dsp:cNvSpPr/>
      </dsp:nvSpPr>
      <dsp:spPr>
        <a:xfrm>
          <a:off x="6804638" y="1059068"/>
          <a:ext cx="2818802"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CSIDH, </a:t>
          </a:r>
          <a:r>
            <a:rPr lang="en-US" sz="1800" kern="1200" dirty="0">
              <a:solidFill>
                <a:srgbClr val="C00000"/>
              </a:solidFill>
            </a:rPr>
            <a:t>SIDH</a:t>
          </a:r>
          <a:r>
            <a:rPr lang="en-US" sz="1800" kern="1200" dirty="0"/>
            <a:t>, </a:t>
          </a:r>
          <a:r>
            <a:rPr lang="en-US" sz="1800" kern="1200" dirty="0">
              <a:solidFill>
                <a:srgbClr val="C00000"/>
              </a:solidFill>
            </a:rPr>
            <a:t>SIKE</a:t>
          </a:r>
          <a:endParaRPr lang="el-GR" sz="1800" kern="1200" dirty="0">
            <a:solidFill>
              <a:srgbClr val="C00000"/>
            </a:solidFill>
          </a:endParaRPr>
        </a:p>
      </dsp:txBody>
      <dsp:txXfrm>
        <a:off x="6804638" y="1059068"/>
        <a:ext cx="2818802" cy="491983"/>
      </dsp:txXfrm>
    </dsp:sp>
    <dsp:sp modelId="{89498201-0D34-42C6-9BAD-C9A6E703D7C9}">
      <dsp:nvSpPr>
        <dsp:cNvPr id="0" name=""/>
        <dsp:cNvSpPr/>
      </dsp:nvSpPr>
      <dsp:spPr>
        <a:xfrm>
          <a:off x="1788589" y="1607177"/>
          <a:ext cx="769840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6E6DFA34-F5FF-440E-8C1A-610DF7F778CF}">
      <dsp:nvSpPr>
        <dsp:cNvPr id="0" name=""/>
        <dsp:cNvSpPr/>
      </dsp:nvSpPr>
      <dsp:spPr>
        <a:xfrm>
          <a:off x="1932934" y="1631776"/>
          <a:ext cx="4717949"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Hardness of Decoding random linear codes</a:t>
          </a:r>
          <a:endParaRPr lang="el-GR" sz="1800" kern="1200" dirty="0"/>
        </a:p>
      </dsp:txBody>
      <dsp:txXfrm>
        <a:off x="1932934" y="1631776"/>
        <a:ext cx="4717949" cy="491983"/>
      </dsp:txXfrm>
    </dsp:sp>
    <dsp:sp modelId="{78DCE44E-F229-4935-9842-4C7397950BA9}">
      <dsp:nvSpPr>
        <dsp:cNvPr id="0" name=""/>
        <dsp:cNvSpPr/>
      </dsp:nvSpPr>
      <dsp:spPr>
        <a:xfrm>
          <a:off x="6795228" y="1631776"/>
          <a:ext cx="2884193"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McElliece Cryptosystem</a:t>
          </a:r>
          <a:endParaRPr lang="el-GR" sz="1800" kern="1200" dirty="0"/>
        </a:p>
      </dsp:txBody>
      <dsp:txXfrm>
        <a:off x="6795228" y="1631776"/>
        <a:ext cx="2884193" cy="491983"/>
      </dsp:txXfrm>
    </dsp:sp>
    <dsp:sp modelId="{B54BD413-2AC8-4807-9EC4-0D59AF616F6B}">
      <dsp:nvSpPr>
        <dsp:cNvPr id="0" name=""/>
        <dsp:cNvSpPr/>
      </dsp:nvSpPr>
      <dsp:spPr>
        <a:xfrm>
          <a:off x="1788589" y="2123760"/>
          <a:ext cx="769840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F0BEC92-30A8-44EA-9B05-68B8883BC7E4}">
      <dsp:nvSpPr>
        <dsp:cNvPr id="0" name=""/>
        <dsp:cNvSpPr/>
      </dsp:nvSpPr>
      <dsp:spPr>
        <a:xfrm>
          <a:off x="1932934" y="2148359"/>
          <a:ext cx="4741363"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Security of an underlying hash function</a:t>
          </a:r>
          <a:endParaRPr lang="el-GR" sz="1800" kern="1200" dirty="0"/>
        </a:p>
      </dsp:txBody>
      <dsp:txXfrm>
        <a:off x="1932934" y="2148359"/>
        <a:ext cx="4741363" cy="491983"/>
      </dsp:txXfrm>
    </dsp:sp>
    <dsp:sp modelId="{9CF3FD5C-106D-4DC0-A9B7-84F0152D5F4C}">
      <dsp:nvSpPr>
        <dsp:cNvPr id="0" name=""/>
        <dsp:cNvSpPr/>
      </dsp:nvSpPr>
      <dsp:spPr>
        <a:xfrm>
          <a:off x="6818642" y="2148359"/>
          <a:ext cx="1406104" cy="491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SPHINCS+</a:t>
          </a:r>
          <a:endParaRPr lang="el-GR" sz="1800" kern="1200" dirty="0"/>
        </a:p>
      </dsp:txBody>
      <dsp:txXfrm>
        <a:off x="6818642" y="2148359"/>
        <a:ext cx="1406104" cy="491983"/>
      </dsp:txXfrm>
    </dsp:sp>
    <dsp:sp modelId="{6B051231-8B21-49C9-B4C7-9ED2EB4A64DC}">
      <dsp:nvSpPr>
        <dsp:cNvPr id="0" name=""/>
        <dsp:cNvSpPr/>
      </dsp:nvSpPr>
      <dsp:spPr>
        <a:xfrm>
          <a:off x="1788589" y="2640343"/>
          <a:ext cx="7698402"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CBF09-1455-4088-B264-2B6284507219}">
      <dsp:nvSpPr>
        <dsp:cNvPr id="0" name=""/>
        <dsp:cNvSpPr/>
      </dsp:nvSpPr>
      <dsp:spPr>
        <a:xfrm>
          <a:off x="0" y="0"/>
          <a:ext cx="3611243" cy="0"/>
        </a:xfrm>
        <a:prstGeom prst="lin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w="6350" cap="flat" cmpd="sng" algn="ctr">
          <a:solidFill>
            <a:schemeClr val="accent1">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CF4F317-2BEA-4252-BD8E-5D9628B56F6E}">
      <dsp:nvSpPr>
        <dsp:cNvPr id="0" name=""/>
        <dsp:cNvSpPr/>
      </dsp:nvSpPr>
      <dsp:spPr>
        <a:xfrm>
          <a:off x="0" y="0"/>
          <a:ext cx="3611243" cy="669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mn-lt"/>
            </a:rPr>
            <a:t>Lattices</a:t>
          </a:r>
          <a:endParaRPr lang="el-GR" sz="2400" kern="1200" dirty="0">
            <a:latin typeface="+mn-lt"/>
          </a:endParaRPr>
        </a:p>
      </dsp:txBody>
      <dsp:txXfrm>
        <a:off x="0" y="0"/>
        <a:ext cx="3611243" cy="669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A312F-6BC6-4925-96E7-F6916E83B983}">
      <dsp:nvSpPr>
        <dsp:cNvPr id="0" name=""/>
        <dsp:cNvSpPr/>
      </dsp:nvSpPr>
      <dsp:spPr>
        <a:xfrm>
          <a:off x="0" y="0"/>
          <a:ext cx="3611243" cy="0"/>
        </a:xfrm>
        <a:prstGeom prst="lin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w="6350" cap="flat" cmpd="sng" algn="ctr">
          <a:solidFill>
            <a:schemeClr val="accent1">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D24724E-35E9-4B70-A710-C481EEF2E1E2}">
      <dsp:nvSpPr>
        <dsp:cNvPr id="0" name=""/>
        <dsp:cNvSpPr/>
      </dsp:nvSpPr>
      <dsp:spPr>
        <a:xfrm>
          <a:off x="0" y="0"/>
          <a:ext cx="3611243" cy="669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mn-lt"/>
            </a:rPr>
            <a:t>CRYSTALS-Kyber</a:t>
          </a:r>
          <a:endParaRPr lang="el-GR" sz="2400" kern="1200" dirty="0">
            <a:latin typeface="+mn-lt"/>
          </a:endParaRPr>
        </a:p>
      </dsp:txBody>
      <dsp:txXfrm>
        <a:off x="0" y="0"/>
        <a:ext cx="3611243" cy="6690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DA312F-6BC6-4925-96E7-F6916E83B983}">
      <dsp:nvSpPr>
        <dsp:cNvPr id="0" name=""/>
        <dsp:cNvSpPr/>
      </dsp:nvSpPr>
      <dsp:spPr>
        <a:xfrm>
          <a:off x="0" y="0"/>
          <a:ext cx="3611243" cy="0"/>
        </a:xfrm>
        <a:prstGeom prst="line">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w="6350" cap="flat" cmpd="sng" algn="ctr">
          <a:solidFill>
            <a:schemeClr val="accent1">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D24724E-35E9-4B70-A710-C481EEF2E1E2}">
      <dsp:nvSpPr>
        <dsp:cNvPr id="0" name=""/>
        <dsp:cNvSpPr/>
      </dsp:nvSpPr>
      <dsp:spPr>
        <a:xfrm>
          <a:off x="0" y="0"/>
          <a:ext cx="3611243" cy="669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latin typeface="+mn-lt"/>
            </a:rPr>
            <a:t>Learning With Errors</a:t>
          </a:r>
          <a:endParaRPr lang="el-GR" sz="2400" kern="1200" dirty="0">
            <a:latin typeface="+mn-lt"/>
          </a:endParaRPr>
        </a:p>
      </dsp:txBody>
      <dsp:txXfrm>
        <a:off x="0" y="0"/>
        <a:ext cx="3611243" cy="6690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99D61-1BED-4EAB-AF61-594C59ED7EE4}">
      <dsp:nvSpPr>
        <dsp:cNvPr id="0" name=""/>
        <dsp:cNvSpPr/>
      </dsp:nvSpPr>
      <dsp:spPr>
        <a:xfrm>
          <a:off x="127695" y="2548014"/>
          <a:ext cx="186529" cy="1454928"/>
        </a:xfrm>
        <a:custGeom>
          <a:avLst/>
          <a:gdLst/>
          <a:ahLst/>
          <a:cxnLst/>
          <a:rect l="0" t="0" r="0" b="0"/>
          <a:pathLst>
            <a:path>
              <a:moveTo>
                <a:pt x="0" y="0"/>
              </a:moveTo>
              <a:lnTo>
                <a:pt x="0" y="1454928"/>
              </a:lnTo>
              <a:lnTo>
                <a:pt x="186529" y="145492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A65FCF-BBE5-41D3-8BE0-DCDB0A618929}">
      <dsp:nvSpPr>
        <dsp:cNvPr id="0" name=""/>
        <dsp:cNvSpPr/>
      </dsp:nvSpPr>
      <dsp:spPr>
        <a:xfrm>
          <a:off x="127695" y="2548014"/>
          <a:ext cx="186529" cy="572023"/>
        </a:xfrm>
        <a:custGeom>
          <a:avLst/>
          <a:gdLst/>
          <a:ahLst/>
          <a:cxnLst/>
          <a:rect l="0" t="0" r="0" b="0"/>
          <a:pathLst>
            <a:path>
              <a:moveTo>
                <a:pt x="0" y="0"/>
              </a:moveTo>
              <a:lnTo>
                <a:pt x="0" y="572023"/>
              </a:lnTo>
              <a:lnTo>
                <a:pt x="186529" y="57202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0BC392-78FE-43BA-A088-22F12982C48A}">
      <dsp:nvSpPr>
        <dsp:cNvPr id="0" name=""/>
        <dsp:cNvSpPr/>
      </dsp:nvSpPr>
      <dsp:spPr>
        <a:xfrm>
          <a:off x="625106" y="1665108"/>
          <a:ext cx="752334" cy="261141"/>
        </a:xfrm>
        <a:custGeom>
          <a:avLst/>
          <a:gdLst/>
          <a:ahLst/>
          <a:cxnLst/>
          <a:rect l="0" t="0" r="0" b="0"/>
          <a:pathLst>
            <a:path>
              <a:moveTo>
                <a:pt x="752334" y="0"/>
              </a:moveTo>
              <a:lnTo>
                <a:pt x="752334" y="130570"/>
              </a:lnTo>
              <a:lnTo>
                <a:pt x="0" y="130570"/>
              </a:lnTo>
              <a:lnTo>
                <a:pt x="0" y="26114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9FAD50-343C-4FCC-A3A2-78F1D547CFA9}">
      <dsp:nvSpPr>
        <dsp:cNvPr id="0" name=""/>
        <dsp:cNvSpPr/>
      </dsp:nvSpPr>
      <dsp:spPr>
        <a:xfrm>
          <a:off x="1377441" y="1665108"/>
          <a:ext cx="752334" cy="261141"/>
        </a:xfrm>
        <a:custGeom>
          <a:avLst/>
          <a:gdLst/>
          <a:ahLst/>
          <a:cxnLst/>
          <a:rect l="0" t="0" r="0" b="0"/>
          <a:pathLst>
            <a:path>
              <a:moveTo>
                <a:pt x="0" y="0"/>
              </a:moveTo>
              <a:lnTo>
                <a:pt x="0" y="130570"/>
              </a:lnTo>
              <a:lnTo>
                <a:pt x="752334" y="130570"/>
              </a:lnTo>
              <a:lnTo>
                <a:pt x="752334" y="26114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61D503-6A1F-4753-BCB1-557EB91CB38B}">
      <dsp:nvSpPr>
        <dsp:cNvPr id="0" name=""/>
        <dsp:cNvSpPr/>
      </dsp:nvSpPr>
      <dsp:spPr>
        <a:xfrm>
          <a:off x="2211426" y="867646"/>
          <a:ext cx="1787199" cy="486580"/>
        </a:xfrm>
        <a:custGeom>
          <a:avLst/>
          <a:gdLst/>
          <a:ahLst/>
          <a:cxnLst/>
          <a:rect l="0" t="0" r="0" b="0"/>
          <a:pathLst>
            <a:path>
              <a:moveTo>
                <a:pt x="1787199" y="0"/>
              </a:moveTo>
              <a:lnTo>
                <a:pt x="1787199" y="486580"/>
              </a:lnTo>
              <a:lnTo>
                <a:pt x="0" y="48658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E3784E-08A9-4049-A9EB-B11F703B1209}">
      <dsp:nvSpPr>
        <dsp:cNvPr id="0" name=""/>
        <dsp:cNvSpPr/>
      </dsp:nvSpPr>
      <dsp:spPr>
        <a:xfrm>
          <a:off x="4512178" y="2548014"/>
          <a:ext cx="222120" cy="2337834"/>
        </a:xfrm>
        <a:custGeom>
          <a:avLst/>
          <a:gdLst/>
          <a:ahLst/>
          <a:cxnLst/>
          <a:rect l="0" t="0" r="0" b="0"/>
          <a:pathLst>
            <a:path>
              <a:moveTo>
                <a:pt x="222120" y="0"/>
              </a:moveTo>
              <a:lnTo>
                <a:pt x="222120" y="2337834"/>
              </a:lnTo>
              <a:lnTo>
                <a:pt x="0" y="233783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C6DBF0-EC04-4A37-B61C-F60103E8C129}">
      <dsp:nvSpPr>
        <dsp:cNvPr id="0" name=""/>
        <dsp:cNvSpPr/>
      </dsp:nvSpPr>
      <dsp:spPr>
        <a:xfrm>
          <a:off x="4512178" y="2548014"/>
          <a:ext cx="222120" cy="1454928"/>
        </a:xfrm>
        <a:custGeom>
          <a:avLst/>
          <a:gdLst/>
          <a:ahLst/>
          <a:cxnLst/>
          <a:rect l="0" t="0" r="0" b="0"/>
          <a:pathLst>
            <a:path>
              <a:moveTo>
                <a:pt x="222120" y="0"/>
              </a:moveTo>
              <a:lnTo>
                <a:pt x="222120" y="1454928"/>
              </a:lnTo>
              <a:lnTo>
                <a:pt x="0" y="145492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0409C-3941-4A73-A983-D92343678090}">
      <dsp:nvSpPr>
        <dsp:cNvPr id="0" name=""/>
        <dsp:cNvSpPr/>
      </dsp:nvSpPr>
      <dsp:spPr>
        <a:xfrm>
          <a:off x="4512178" y="2548014"/>
          <a:ext cx="222120" cy="572023"/>
        </a:xfrm>
        <a:custGeom>
          <a:avLst/>
          <a:gdLst/>
          <a:ahLst/>
          <a:cxnLst/>
          <a:rect l="0" t="0" r="0" b="0"/>
          <a:pathLst>
            <a:path>
              <a:moveTo>
                <a:pt x="222120" y="0"/>
              </a:moveTo>
              <a:lnTo>
                <a:pt x="222120" y="572023"/>
              </a:lnTo>
              <a:lnTo>
                <a:pt x="0" y="57202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B4BF71-B42E-42D8-89FE-70A6C05F1E5B}">
      <dsp:nvSpPr>
        <dsp:cNvPr id="0" name=""/>
        <dsp:cNvSpPr/>
      </dsp:nvSpPr>
      <dsp:spPr>
        <a:xfrm>
          <a:off x="4141977" y="1665108"/>
          <a:ext cx="1986263" cy="261141"/>
        </a:xfrm>
        <a:custGeom>
          <a:avLst/>
          <a:gdLst/>
          <a:ahLst/>
          <a:cxnLst/>
          <a:rect l="0" t="0" r="0" b="0"/>
          <a:pathLst>
            <a:path>
              <a:moveTo>
                <a:pt x="1986263" y="0"/>
              </a:moveTo>
              <a:lnTo>
                <a:pt x="1986263" y="130570"/>
              </a:lnTo>
              <a:lnTo>
                <a:pt x="0" y="130570"/>
              </a:lnTo>
              <a:lnTo>
                <a:pt x="0" y="26114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877AF5-863A-4E1D-8BD9-80C98B964868}">
      <dsp:nvSpPr>
        <dsp:cNvPr id="0" name=""/>
        <dsp:cNvSpPr/>
      </dsp:nvSpPr>
      <dsp:spPr>
        <a:xfrm>
          <a:off x="5267874" y="2548014"/>
          <a:ext cx="186529" cy="2361492"/>
        </a:xfrm>
        <a:custGeom>
          <a:avLst/>
          <a:gdLst/>
          <a:ahLst/>
          <a:cxnLst/>
          <a:rect l="0" t="0" r="0" b="0"/>
          <a:pathLst>
            <a:path>
              <a:moveTo>
                <a:pt x="0" y="0"/>
              </a:moveTo>
              <a:lnTo>
                <a:pt x="0" y="2361492"/>
              </a:lnTo>
              <a:lnTo>
                <a:pt x="186529" y="2361492"/>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038E84-342B-412F-B34F-363D07318DCB}">
      <dsp:nvSpPr>
        <dsp:cNvPr id="0" name=""/>
        <dsp:cNvSpPr/>
      </dsp:nvSpPr>
      <dsp:spPr>
        <a:xfrm>
          <a:off x="5267874" y="2548014"/>
          <a:ext cx="186529" cy="1454928"/>
        </a:xfrm>
        <a:custGeom>
          <a:avLst/>
          <a:gdLst/>
          <a:ahLst/>
          <a:cxnLst/>
          <a:rect l="0" t="0" r="0" b="0"/>
          <a:pathLst>
            <a:path>
              <a:moveTo>
                <a:pt x="0" y="0"/>
              </a:moveTo>
              <a:lnTo>
                <a:pt x="0" y="1454928"/>
              </a:lnTo>
              <a:lnTo>
                <a:pt x="186529" y="145492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1C5547-D3C6-4B33-B9D9-87157C3CECBA}">
      <dsp:nvSpPr>
        <dsp:cNvPr id="0" name=""/>
        <dsp:cNvSpPr/>
      </dsp:nvSpPr>
      <dsp:spPr>
        <a:xfrm>
          <a:off x="5267874" y="2548014"/>
          <a:ext cx="186529" cy="572023"/>
        </a:xfrm>
        <a:custGeom>
          <a:avLst/>
          <a:gdLst/>
          <a:ahLst/>
          <a:cxnLst/>
          <a:rect l="0" t="0" r="0" b="0"/>
          <a:pathLst>
            <a:path>
              <a:moveTo>
                <a:pt x="0" y="0"/>
              </a:moveTo>
              <a:lnTo>
                <a:pt x="0" y="572023"/>
              </a:lnTo>
              <a:lnTo>
                <a:pt x="186529" y="57202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FEA105-FE33-4302-95AD-C3A75FC127FF}">
      <dsp:nvSpPr>
        <dsp:cNvPr id="0" name=""/>
        <dsp:cNvSpPr/>
      </dsp:nvSpPr>
      <dsp:spPr>
        <a:xfrm>
          <a:off x="5765285" y="1665108"/>
          <a:ext cx="362954" cy="261141"/>
        </a:xfrm>
        <a:custGeom>
          <a:avLst/>
          <a:gdLst/>
          <a:ahLst/>
          <a:cxnLst/>
          <a:rect l="0" t="0" r="0" b="0"/>
          <a:pathLst>
            <a:path>
              <a:moveTo>
                <a:pt x="362954" y="0"/>
              </a:moveTo>
              <a:lnTo>
                <a:pt x="362954" y="130570"/>
              </a:lnTo>
              <a:lnTo>
                <a:pt x="0" y="130570"/>
              </a:lnTo>
              <a:lnTo>
                <a:pt x="0" y="26114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E8A735-4E65-4A25-A000-FB3AF7A02F27}">
      <dsp:nvSpPr>
        <dsp:cNvPr id="0" name=""/>
        <dsp:cNvSpPr/>
      </dsp:nvSpPr>
      <dsp:spPr>
        <a:xfrm>
          <a:off x="6128240" y="1665108"/>
          <a:ext cx="1623308" cy="261141"/>
        </a:xfrm>
        <a:custGeom>
          <a:avLst/>
          <a:gdLst/>
          <a:ahLst/>
          <a:cxnLst/>
          <a:rect l="0" t="0" r="0" b="0"/>
          <a:pathLst>
            <a:path>
              <a:moveTo>
                <a:pt x="0" y="0"/>
              </a:moveTo>
              <a:lnTo>
                <a:pt x="0" y="130570"/>
              </a:lnTo>
              <a:lnTo>
                <a:pt x="1623308" y="130570"/>
              </a:lnTo>
              <a:lnTo>
                <a:pt x="1623308" y="26114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2F1BEA-A987-44A9-A0A4-63D535D7CD5A}">
      <dsp:nvSpPr>
        <dsp:cNvPr id="0" name=""/>
        <dsp:cNvSpPr/>
      </dsp:nvSpPr>
      <dsp:spPr>
        <a:xfrm>
          <a:off x="3998626" y="867646"/>
          <a:ext cx="1153301" cy="486580"/>
        </a:xfrm>
        <a:custGeom>
          <a:avLst/>
          <a:gdLst/>
          <a:ahLst/>
          <a:cxnLst/>
          <a:rect l="0" t="0" r="0" b="0"/>
          <a:pathLst>
            <a:path>
              <a:moveTo>
                <a:pt x="0" y="0"/>
              </a:moveTo>
              <a:lnTo>
                <a:pt x="0" y="486580"/>
              </a:lnTo>
              <a:lnTo>
                <a:pt x="1153301" y="48658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9FF3BC-E284-423B-A06F-CDCB661275B6}">
      <dsp:nvSpPr>
        <dsp:cNvPr id="0" name=""/>
        <dsp:cNvSpPr/>
      </dsp:nvSpPr>
      <dsp:spPr>
        <a:xfrm>
          <a:off x="3376861" y="245882"/>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Lattice Algorithms</a:t>
          </a:r>
          <a:endParaRPr lang="el-GR" sz="1800" b="0" kern="1200" dirty="0">
            <a:effectLst/>
            <a:latin typeface="Arial" panose="020B0604020202020204" pitchFamily="34" charset="0"/>
            <a:cs typeface="Arial" panose="020B0604020202020204" pitchFamily="34" charset="0"/>
          </a:endParaRPr>
        </a:p>
      </dsp:txBody>
      <dsp:txXfrm>
        <a:off x="3376861" y="245882"/>
        <a:ext cx="1243528" cy="621764"/>
      </dsp:txXfrm>
    </dsp:sp>
    <dsp:sp modelId="{37B217C2-31D9-43CD-B2A0-E89922E4F119}">
      <dsp:nvSpPr>
        <dsp:cNvPr id="0" name=""/>
        <dsp:cNvSpPr/>
      </dsp:nvSpPr>
      <dsp:spPr>
        <a:xfrm>
          <a:off x="5151927" y="1043344"/>
          <a:ext cx="1952626"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Exact \ Near exact Algorithms</a:t>
          </a:r>
          <a:endParaRPr lang="el-GR" sz="1800" b="0" kern="1200" dirty="0">
            <a:effectLst/>
            <a:latin typeface="Arial" panose="020B0604020202020204" pitchFamily="34" charset="0"/>
            <a:cs typeface="Arial" panose="020B0604020202020204" pitchFamily="34" charset="0"/>
          </a:endParaRPr>
        </a:p>
      </dsp:txBody>
      <dsp:txXfrm>
        <a:off x="5151927" y="1043344"/>
        <a:ext cx="1952626" cy="621764"/>
      </dsp:txXfrm>
    </dsp:sp>
    <dsp:sp modelId="{808D1DBD-E1D2-4BC5-BA44-4904A246C371}">
      <dsp:nvSpPr>
        <dsp:cNvPr id="0" name=""/>
        <dsp:cNvSpPr/>
      </dsp:nvSpPr>
      <dsp:spPr>
        <a:xfrm>
          <a:off x="6648191" y="1926249"/>
          <a:ext cx="2206716"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effectLst/>
              <a:latin typeface="Arial" panose="020B0604020202020204" pitchFamily="34" charset="0"/>
              <a:cs typeface="Arial" panose="020B0604020202020204" pitchFamily="34" charset="0"/>
            </a:rPr>
            <a:t>Micciancio-Voulgaris Algorithm [MV13]</a:t>
          </a:r>
          <a:endParaRPr lang="el-GR" sz="1600" b="0" kern="1200" dirty="0">
            <a:effectLst/>
            <a:latin typeface="Arial" panose="020B0604020202020204" pitchFamily="34" charset="0"/>
            <a:cs typeface="Arial" panose="020B0604020202020204" pitchFamily="34" charset="0"/>
          </a:endParaRPr>
        </a:p>
      </dsp:txBody>
      <dsp:txXfrm>
        <a:off x="6648191" y="1926249"/>
        <a:ext cx="2206716" cy="621764"/>
      </dsp:txXfrm>
    </dsp:sp>
    <dsp:sp modelId="{14818F87-9F59-4EEA-84D5-AFFBED456A38}">
      <dsp:nvSpPr>
        <dsp:cNvPr id="0" name=""/>
        <dsp:cNvSpPr/>
      </dsp:nvSpPr>
      <dsp:spPr>
        <a:xfrm>
          <a:off x="5143521" y="1926249"/>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Sieving</a:t>
          </a:r>
          <a:endParaRPr lang="el-GR" sz="1800" b="0" kern="1200" dirty="0">
            <a:effectLst/>
            <a:latin typeface="Arial" panose="020B0604020202020204" pitchFamily="34" charset="0"/>
            <a:cs typeface="Arial" panose="020B0604020202020204" pitchFamily="34" charset="0"/>
          </a:endParaRPr>
        </a:p>
      </dsp:txBody>
      <dsp:txXfrm>
        <a:off x="5143521" y="1926249"/>
        <a:ext cx="1243528" cy="621764"/>
      </dsp:txXfrm>
    </dsp:sp>
    <dsp:sp modelId="{7123D3AE-41A0-4311-93F3-A026FFC99280}">
      <dsp:nvSpPr>
        <dsp:cNvPr id="0" name=""/>
        <dsp:cNvSpPr/>
      </dsp:nvSpPr>
      <dsp:spPr>
        <a:xfrm>
          <a:off x="5454403" y="2809155"/>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Heuristic Solution</a:t>
          </a:r>
          <a:endParaRPr lang="el-GR" sz="1800" b="0" kern="1200" dirty="0">
            <a:effectLst/>
            <a:latin typeface="Arial" panose="020B0604020202020204" pitchFamily="34" charset="0"/>
            <a:cs typeface="Arial" panose="020B0604020202020204" pitchFamily="34" charset="0"/>
          </a:endParaRPr>
        </a:p>
      </dsp:txBody>
      <dsp:txXfrm>
        <a:off x="5454403" y="2809155"/>
        <a:ext cx="1243528" cy="621764"/>
      </dsp:txXfrm>
    </dsp:sp>
    <dsp:sp modelId="{37252DB0-16B7-4867-B4A5-764CA1B69F14}">
      <dsp:nvSpPr>
        <dsp:cNvPr id="0" name=""/>
        <dsp:cNvSpPr/>
      </dsp:nvSpPr>
      <dsp:spPr>
        <a:xfrm>
          <a:off x="5454403" y="3692060"/>
          <a:ext cx="1595696"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Perturbation Solution</a:t>
          </a:r>
          <a:endParaRPr lang="el-GR" sz="1800" b="0" kern="1200" dirty="0">
            <a:effectLst/>
            <a:latin typeface="Arial" panose="020B0604020202020204" pitchFamily="34" charset="0"/>
            <a:cs typeface="Arial" panose="020B0604020202020204" pitchFamily="34" charset="0"/>
          </a:endParaRPr>
        </a:p>
      </dsp:txBody>
      <dsp:txXfrm>
        <a:off x="5454403" y="3692060"/>
        <a:ext cx="1595696" cy="621764"/>
      </dsp:txXfrm>
    </dsp:sp>
    <dsp:sp modelId="{74734D54-DB48-488F-879E-DDAA081C6F8A}">
      <dsp:nvSpPr>
        <dsp:cNvPr id="0" name=""/>
        <dsp:cNvSpPr/>
      </dsp:nvSpPr>
      <dsp:spPr>
        <a:xfrm>
          <a:off x="5454403" y="4574966"/>
          <a:ext cx="1720409" cy="66908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“Sieving by averages”</a:t>
          </a:r>
          <a:endParaRPr lang="el-GR" sz="1800" b="0" kern="1200" dirty="0">
            <a:effectLst/>
            <a:latin typeface="Arial" panose="020B0604020202020204" pitchFamily="34" charset="0"/>
            <a:cs typeface="Arial" panose="020B0604020202020204" pitchFamily="34" charset="0"/>
          </a:endParaRPr>
        </a:p>
      </dsp:txBody>
      <dsp:txXfrm>
        <a:off x="5454403" y="4574966"/>
        <a:ext cx="1720409" cy="669080"/>
      </dsp:txXfrm>
    </dsp:sp>
    <dsp:sp modelId="{EC988FF4-1651-41E0-B357-47F8FBA9DC73}">
      <dsp:nvSpPr>
        <dsp:cNvPr id="0" name=""/>
        <dsp:cNvSpPr/>
      </dsp:nvSpPr>
      <dsp:spPr>
        <a:xfrm>
          <a:off x="3401573" y="1926249"/>
          <a:ext cx="1480806"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Enumeration</a:t>
          </a:r>
          <a:endParaRPr lang="el-GR" sz="1800" b="0" kern="1200" dirty="0">
            <a:effectLst/>
            <a:latin typeface="Arial" panose="020B0604020202020204" pitchFamily="34" charset="0"/>
            <a:cs typeface="Arial" panose="020B0604020202020204" pitchFamily="34" charset="0"/>
          </a:endParaRPr>
        </a:p>
      </dsp:txBody>
      <dsp:txXfrm>
        <a:off x="3401573" y="1926249"/>
        <a:ext cx="1480806" cy="621764"/>
      </dsp:txXfrm>
    </dsp:sp>
    <dsp:sp modelId="{7E27C171-0398-4154-B6BF-C3A6C7220523}">
      <dsp:nvSpPr>
        <dsp:cNvPr id="0" name=""/>
        <dsp:cNvSpPr/>
      </dsp:nvSpPr>
      <dsp:spPr>
        <a:xfrm>
          <a:off x="3314051" y="2809155"/>
          <a:ext cx="1198127"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Pohst’s Method</a:t>
          </a:r>
          <a:endParaRPr lang="el-GR" sz="1800" b="0" kern="1200" dirty="0">
            <a:effectLst/>
            <a:latin typeface="Arial" panose="020B0604020202020204" pitchFamily="34" charset="0"/>
            <a:cs typeface="Arial" panose="020B0604020202020204" pitchFamily="34" charset="0"/>
          </a:endParaRPr>
        </a:p>
      </dsp:txBody>
      <dsp:txXfrm>
        <a:off x="3314051" y="2809155"/>
        <a:ext cx="1198127" cy="621764"/>
      </dsp:txXfrm>
    </dsp:sp>
    <dsp:sp modelId="{BA9942AE-B1A9-41F7-A96A-6B19447EA38C}">
      <dsp:nvSpPr>
        <dsp:cNvPr id="0" name=""/>
        <dsp:cNvSpPr/>
      </dsp:nvSpPr>
      <dsp:spPr>
        <a:xfrm>
          <a:off x="3268649" y="3692060"/>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Kannon’s Method</a:t>
          </a:r>
          <a:endParaRPr lang="el-GR" sz="1800" b="0" kern="1200" dirty="0">
            <a:effectLst/>
            <a:latin typeface="Arial" panose="020B0604020202020204" pitchFamily="34" charset="0"/>
            <a:cs typeface="Arial" panose="020B0604020202020204" pitchFamily="34" charset="0"/>
          </a:endParaRPr>
        </a:p>
      </dsp:txBody>
      <dsp:txXfrm>
        <a:off x="3268649" y="3692060"/>
        <a:ext cx="1243528" cy="621764"/>
      </dsp:txXfrm>
    </dsp:sp>
    <dsp:sp modelId="{221F0A45-4103-42CF-8833-D9750EC7FDB6}">
      <dsp:nvSpPr>
        <dsp:cNvPr id="0" name=""/>
        <dsp:cNvSpPr/>
      </dsp:nvSpPr>
      <dsp:spPr>
        <a:xfrm>
          <a:off x="3012682" y="4574966"/>
          <a:ext cx="1499496"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Enumeration with pruning</a:t>
          </a:r>
          <a:endParaRPr lang="el-GR" sz="1800" b="0" kern="1200" dirty="0">
            <a:effectLst/>
            <a:latin typeface="Arial" panose="020B0604020202020204" pitchFamily="34" charset="0"/>
            <a:cs typeface="Arial" panose="020B0604020202020204" pitchFamily="34" charset="0"/>
          </a:endParaRPr>
        </a:p>
      </dsp:txBody>
      <dsp:txXfrm>
        <a:off x="3012682" y="4574966"/>
        <a:ext cx="1499496" cy="621764"/>
      </dsp:txXfrm>
    </dsp:sp>
    <dsp:sp modelId="{7B2FB455-1896-4607-9B1A-EC2E6A140703}">
      <dsp:nvSpPr>
        <dsp:cNvPr id="0" name=""/>
        <dsp:cNvSpPr/>
      </dsp:nvSpPr>
      <dsp:spPr>
        <a:xfrm>
          <a:off x="543456" y="1043344"/>
          <a:ext cx="1667969"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Approximation Algorithms</a:t>
          </a:r>
          <a:endParaRPr lang="el-GR" sz="1800" b="0" kern="1200" dirty="0">
            <a:effectLst/>
            <a:latin typeface="Arial" panose="020B0604020202020204" pitchFamily="34" charset="0"/>
            <a:cs typeface="Arial" panose="020B0604020202020204" pitchFamily="34" charset="0"/>
          </a:endParaRPr>
        </a:p>
      </dsp:txBody>
      <dsp:txXfrm>
        <a:off x="543456" y="1043344"/>
        <a:ext cx="1667969" cy="621764"/>
      </dsp:txXfrm>
    </dsp:sp>
    <dsp:sp modelId="{82274337-A6FA-45A3-8BAF-2C7B498A7F5A}">
      <dsp:nvSpPr>
        <dsp:cNvPr id="0" name=""/>
        <dsp:cNvSpPr/>
      </dsp:nvSpPr>
      <dsp:spPr>
        <a:xfrm>
          <a:off x="1508012" y="1926249"/>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LLL</a:t>
          </a:r>
          <a:endParaRPr lang="el-GR" sz="1800" b="0" kern="1200" dirty="0">
            <a:effectLst/>
            <a:latin typeface="Arial" panose="020B0604020202020204" pitchFamily="34" charset="0"/>
            <a:cs typeface="Arial" panose="020B0604020202020204" pitchFamily="34" charset="0"/>
          </a:endParaRPr>
        </a:p>
      </dsp:txBody>
      <dsp:txXfrm>
        <a:off x="1508012" y="1926249"/>
        <a:ext cx="1243528" cy="621764"/>
      </dsp:txXfrm>
    </dsp:sp>
    <dsp:sp modelId="{21155996-BD37-4D14-94FA-51E8D8904DD5}">
      <dsp:nvSpPr>
        <dsp:cNvPr id="0" name=""/>
        <dsp:cNvSpPr/>
      </dsp:nvSpPr>
      <dsp:spPr>
        <a:xfrm>
          <a:off x="3342" y="1926249"/>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BKZ</a:t>
          </a:r>
          <a:endParaRPr lang="el-GR" sz="1800" b="0" kern="1200" dirty="0">
            <a:effectLst/>
            <a:latin typeface="Arial" panose="020B0604020202020204" pitchFamily="34" charset="0"/>
            <a:cs typeface="Arial" panose="020B0604020202020204" pitchFamily="34" charset="0"/>
          </a:endParaRPr>
        </a:p>
      </dsp:txBody>
      <dsp:txXfrm>
        <a:off x="3342" y="1926249"/>
        <a:ext cx="1243528" cy="621764"/>
      </dsp:txXfrm>
    </dsp:sp>
    <dsp:sp modelId="{04709DF2-C0BC-4591-BDDF-596BD4C51D0B}">
      <dsp:nvSpPr>
        <dsp:cNvPr id="0" name=""/>
        <dsp:cNvSpPr/>
      </dsp:nvSpPr>
      <dsp:spPr>
        <a:xfrm>
          <a:off x="314224" y="2809155"/>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Variant of [GN08]</a:t>
          </a:r>
          <a:endParaRPr lang="el-GR" sz="1800" b="0" kern="1200" dirty="0">
            <a:effectLst/>
            <a:latin typeface="Arial" panose="020B0604020202020204" pitchFamily="34" charset="0"/>
            <a:cs typeface="Arial" panose="020B0604020202020204" pitchFamily="34" charset="0"/>
          </a:endParaRPr>
        </a:p>
      </dsp:txBody>
      <dsp:txXfrm>
        <a:off x="314224" y="2809155"/>
        <a:ext cx="1243528" cy="621764"/>
      </dsp:txXfrm>
    </dsp:sp>
    <dsp:sp modelId="{382C0925-D4BF-4AE7-A506-BED1E22380BC}">
      <dsp:nvSpPr>
        <dsp:cNvPr id="0" name=""/>
        <dsp:cNvSpPr/>
      </dsp:nvSpPr>
      <dsp:spPr>
        <a:xfrm>
          <a:off x="314224" y="3692060"/>
          <a:ext cx="1243528" cy="62176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0" kern="1200" dirty="0">
              <a:effectLst/>
              <a:latin typeface="Arial" panose="020B0604020202020204" pitchFamily="34" charset="0"/>
              <a:cs typeface="Arial" panose="020B0604020202020204" pitchFamily="34" charset="0"/>
            </a:rPr>
            <a:t>Dual BKZ [MW16]</a:t>
          </a:r>
          <a:endParaRPr lang="el-GR" sz="1800" b="0" kern="1200" dirty="0">
            <a:effectLst/>
            <a:latin typeface="Arial" panose="020B0604020202020204" pitchFamily="34" charset="0"/>
            <a:cs typeface="Arial" panose="020B0604020202020204" pitchFamily="34" charset="0"/>
          </a:endParaRPr>
        </a:p>
      </dsp:txBody>
      <dsp:txXfrm>
        <a:off x="314224" y="3692060"/>
        <a:ext cx="1243528" cy="62176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C3B0D-879B-4785-A333-2C307D0794AF}" type="datetimeFigureOut">
              <a:rPr lang="el-GR" smtClean="0"/>
              <a:t>15/3/2024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57090-261C-4D8E-9A62-F23DC3667BCC}" type="slidenum">
              <a:rPr lang="el-GR" smtClean="0"/>
              <a:t>‹#›</a:t>
            </a:fld>
            <a:endParaRPr lang="el-GR"/>
          </a:p>
        </p:txBody>
      </p:sp>
    </p:spTree>
    <p:extLst>
      <p:ext uri="{BB962C8B-B14F-4D97-AF65-F5344CB8AC3E}">
        <p14:creationId xmlns:p14="http://schemas.microsoft.com/office/powerpoint/2010/main" val="425284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Diffie%E2%80%93Hellman_key_exchange" TargetMode="External"/><Relationship Id="rId3" Type="http://schemas.openxmlformats.org/officeDocument/2006/relationships/hyperlink" Target="https://en.wikipedia.org/wiki/Cryptographic_protocol" TargetMode="External"/><Relationship Id="rId7" Type="http://schemas.openxmlformats.org/officeDocument/2006/relationships/hyperlink" Target="https://en.wikipedia.org/wiki/Finite_group"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Key_encapsulation_mechanism#cite_note-Jonsson-1" TargetMode="External"/><Relationship Id="rId5" Type="http://schemas.openxmlformats.org/officeDocument/2006/relationships/hyperlink" Target="https://en.wikipedia.org/wiki/Asymmetric_cryptography" TargetMode="External"/><Relationship Id="rId4" Type="http://schemas.openxmlformats.org/officeDocument/2006/relationships/hyperlink" Target="https://en.wikipedia.org/wiki/Symmetric_cryptograph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Diffie%E2%80%93Hellman_key_exchange" TargetMode="External"/><Relationship Id="rId3" Type="http://schemas.openxmlformats.org/officeDocument/2006/relationships/hyperlink" Target="https://en.wikipedia.org/wiki/Cryptographic_protocol" TargetMode="External"/><Relationship Id="rId7" Type="http://schemas.openxmlformats.org/officeDocument/2006/relationships/hyperlink" Target="https://en.wikipedia.org/wiki/Finite_group"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Key_encapsulation_mechanism#cite_note-Jonsson-1" TargetMode="External"/><Relationship Id="rId5" Type="http://schemas.openxmlformats.org/officeDocument/2006/relationships/hyperlink" Target="https://en.wikipedia.org/wiki/Asymmetric_cryptography" TargetMode="External"/><Relationship Id="rId4" Type="http://schemas.openxmlformats.org/officeDocument/2006/relationships/hyperlink" Target="https://en.wikipedia.org/wiki/Symmetric_cryptograph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Citations for everything can be found on the accompanying thesis.</a:t>
            </a:r>
            <a:endParaRPr lang="el-GR" b="0" dirty="0"/>
          </a:p>
        </p:txBody>
      </p:sp>
      <p:sp>
        <p:nvSpPr>
          <p:cNvPr id="4" name="Slide Number Placeholder 3"/>
          <p:cNvSpPr>
            <a:spLocks noGrp="1"/>
          </p:cNvSpPr>
          <p:nvPr>
            <p:ph type="sldNum" sz="quarter" idx="5"/>
          </p:nvPr>
        </p:nvSpPr>
        <p:spPr/>
        <p:txBody>
          <a:bodyPr/>
          <a:lstStyle/>
          <a:p>
            <a:fld id="{C410010C-C41A-46B1-89B9-BA373F931A2F}" type="slidenum">
              <a:rPr lang="el-GR" smtClean="0"/>
              <a:t>1</a:t>
            </a:fld>
            <a:endParaRPr lang="el-GR"/>
          </a:p>
        </p:txBody>
      </p:sp>
    </p:spTree>
    <p:extLst>
      <p:ext uri="{BB962C8B-B14F-4D97-AF65-F5344CB8AC3E}">
        <p14:creationId xmlns:p14="http://schemas.microsoft.com/office/powerpoint/2010/main" val="2823300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l-GR" i="0" u="none" dirty="0"/>
              <a:t>Σχετικά με το πόσο κοντά είμαστε στην κατασκευή ενός κβαντικού υπολογιστή αρκετά δυνατού </a:t>
            </a:r>
            <a:r>
              <a:rPr lang="el-GR" dirty="0"/>
              <a:t>ώστε να τρέχει τους κβαντικούς αλγορίθμους που αναφέραμε</a:t>
            </a:r>
            <a:r>
              <a:rPr lang="el-GR" i="0" u="none" dirty="0"/>
              <a:t> </a:t>
            </a:r>
          </a:p>
          <a:p>
            <a:pPr marL="171450" indent="-171450" algn="l">
              <a:buFont typeface="Arial" panose="020B0604020202020204" pitchFamily="34" charset="0"/>
              <a:buChar char="•"/>
            </a:pPr>
            <a:r>
              <a:rPr lang="el-GR" i="0" u="none" dirty="0"/>
              <a:t>στην ερευνητική κοινότητα κυριαρχεί η ιδέα ότι είμαστε κοντά αλλά και μακριά ταυτόχρονα, όπως μπορείτε να δείτε και σε αυτά τα άρθρα τα οποία έχουν γραφτεί τα τελευταία 2-3 χρόνια. </a:t>
            </a:r>
          </a:p>
          <a:p>
            <a:pPr marL="171450" indent="-171450" algn="l">
              <a:buFont typeface="Arial" panose="020B0604020202020204" pitchFamily="34" charset="0"/>
              <a:buChar char="•"/>
            </a:pPr>
            <a:r>
              <a:rPr lang="el-GR" i="0" u="none" dirty="0"/>
              <a:t>Αυτό σημαίνει ότι η πλειοψηφία των επιστημόνων πιστεύει ότι, αν και γίνονται τεράστια βήματα καθημερινά, ακόμα δεν έχουν ξεπεραστεί διάφορα σημαντικά προβλήματα  και άρα ίσως είμαστε ακόμη μερικές δεκαετίες μακριά από τον στόχο μας.</a:t>
            </a:r>
            <a:endParaRPr lang="el-GR" i="1" u="sng" dirty="0"/>
          </a:p>
          <a:p>
            <a:pPr marL="171450" indent="-171450" algn="l">
              <a:buFont typeface="Arial" panose="020B0604020202020204" pitchFamily="34" charset="0"/>
              <a:buChar char="•"/>
            </a:pPr>
            <a:r>
              <a:rPr lang="el-GR" dirty="0"/>
              <a:t>Οπότε, γιατί μας ενδιαφέρει από τώρα αυτό το θέμα και ασχολούμαστε???</a:t>
            </a:r>
          </a:p>
          <a:p>
            <a:pPr marL="171450" indent="-171450" algn="l">
              <a:buFont typeface="Arial" panose="020B0604020202020204" pitchFamily="34" charset="0"/>
              <a:buChar char="•"/>
            </a:pPr>
            <a:r>
              <a:rPr lang="el-GR" dirty="0"/>
              <a:t>Λόγω της τεχνικής </a:t>
            </a:r>
            <a:r>
              <a:rPr lang="en-US" b="1" dirty="0"/>
              <a:t>STORE NOW, DECRYPT LATER</a:t>
            </a:r>
            <a:r>
              <a:rPr lang="el-GR" b="0" dirty="0"/>
              <a:t>, σύμφωνα με την οποία μπορεί κάποιος να υποκλέψει και να αποθηκεύσει μηνύματα σημαντικής αξίας σήμερα, ώστε να τα αποκρυπτογραφήσει με την βοήθεια ενός μεγάλου κβαντικού υπολογιστή στο μέλλον.</a:t>
            </a:r>
          </a:p>
        </p:txBody>
      </p:sp>
      <p:sp>
        <p:nvSpPr>
          <p:cNvPr id="4" name="Slide Number Placeholder 3"/>
          <p:cNvSpPr>
            <a:spLocks noGrp="1"/>
          </p:cNvSpPr>
          <p:nvPr>
            <p:ph type="sldNum" sz="quarter" idx="5"/>
          </p:nvPr>
        </p:nvSpPr>
        <p:spPr/>
        <p:txBody>
          <a:bodyPr/>
          <a:lstStyle/>
          <a:p>
            <a:fld id="{C410010C-C41A-46B1-89B9-BA373F931A2F}" type="slidenum">
              <a:rPr lang="el-GR" smtClean="0"/>
              <a:t>10</a:t>
            </a:fld>
            <a:endParaRPr lang="el-GR"/>
          </a:p>
        </p:txBody>
      </p:sp>
    </p:spTree>
    <p:extLst>
      <p:ext uri="{BB962C8B-B14F-4D97-AF65-F5344CB8AC3E}">
        <p14:creationId xmlns:p14="http://schemas.microsoft.com/office/powerpoint/2010/main" val="311938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11</a:t>
            </a:fld>
            <a:endParaRPr lang="el-GR"/>
          </a:p>
        </p:txBody>
      </p:sp>
    </p:spTree>
    <p:extLst>
      <p:ext uri="{BB962C8B-B14F-4D97-AF65-F5344CB8AC3E}">
        <p14:creationId xmlns:p14="http://schemas.microsoft.com/office/powerpoint/2010/main" val="189758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12</a:t>
            </a:fld>
            <a:endParaRPr lang="el-GR"/>
          </a:p>
        </p:txBody>
      </p:sp>
    </p:spTree>
    <p:extLst>
      <p:ext uri="{BB962C8B-B14F-4D97-AF65-F5344CB8AC3E}">
        <p14:creationId xmlns:p14="http://schemas.microsoft.com/office/powerpoint/2010/main" val="256192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13</a:t>
            </a:fld>
            <a:endParaRPr lang="el-GR"/>
          </a:p>
        </p:txBody>
      </p:sp>
    </p:spTree>
    <p:extLst>
      <p:ext uri="{BB962C8B-B14F-4D97-AF65-F5344CB8AC3E}">
        <p14:creationId xmlns:p14="http://schemas.microsoft.com/office/powerpoint/2010/main" val="67096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14</a:t>
            </a:fld>
            <a:endParaRPr lang="el-GR"/>
          </a:p>
        </p:txBody>
      </p:sp>
    </p:spTree>
    <p:extLst>
      <p:ext uri="{BB962C8B-B14F-4D97-AF65-F5344CB8AC3E}">
        <p14:creationId xmlns:p14="http://schemas.microsoft.com/office/powerpoint/2010/main" val="276397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SFRM1095"/>
              </a:rPr>
              <a:t>there is at least one vector </a:t>
            </a:r>
            <a:r>
              <a:rPr lang="en-US" sz="1200" b="0" i="0" u="none" strike="noStrike" baseline="0" dirty="0">
                <a:latin typeface="CMBX10"/>
              </a:rPr>
              <a:t>z </a:t>
            </a:r>
            <a:r>
              <a:rPr lang="en-US" sz="1200" b="0" i="0" u="none" strike="noStrike" baseline="0" dirty="0">
                <a:latin typeface="CMSY10"/>
              </a:rPr>
              <a:t>∈ L </a:t>
            </a:r>
            <a:r>
              <a:rPr lang="en-US" sz="1200" b="0" i="0" u="none" strike="noStrike" baseline="0" dirty="0">
                <a:latin typeface="SFRM1095"/>
              </a:rPr>
              <a:t>such that </a:t>
            </a:r>
            <a:r>
              <a:rPr lang="en-US" sz="1200" b="0" i="0" u="none" strike="noStrike" baseline="0" dirty="0">
                <a:latin typeface="CMSY10"/>
              </a:rPr>
              <a:t>||</a:t>
            </a:r>
            <a:r>
              <a:rPr lang="en-US" sz="1200" b="0" i="0" u="none" strike="noStrike" baseline="0" dirty="0">
                <a:latin typeface="CMBX10"/>
              </a:rPr>
              <a:t>z</a:t>
            </a:r>
            <a:r>
              <a:rPr lang="en-US" sz="1200" b="0" i="0" u="none" strike="noStrike" baseline="0" dirty="0">
                <a:latin typeface="CMSY10"/>
              </a:rPr>
              <a:t>|| </a:t>
            </a:r>
            <a:r>
              <a:rPr lang="en-US" sz="1200" b="0" i="0" u="none" strike="noStrike" baseline="0" dirty="0">
                <a:latin typeface="CMR10"/>
              </a:rPr>
              <a:t>= </a:t>
            </a:r>
            <a:r>
              <a:rPr lang="en-US" sz="1200" b="0" i="0" u="none" strike="noStrike" baseline="0" dirty="0">
                <a:latin typeface="CMMI10"/>
              </a:rPr>
              <a:t>λ</a:t>
            </a:r>
            <a:r>
              <a:rPr lang="en-US" sz="900" b="0" i="0" u="none" strike="noStrike" baseline="0" dirty="0">
                <a:latin typeface="CMR8"/>
              </a:rPr>
              <a:t>1 </a:t>
            </a:r>
            <a:r>
              <a:rPr lang="en-US" sz="1200" b="0" i="0" u="none" strike="noStrike" baseline="0" dirty="0">
                <a:latin typeface="SFRM1095"/>
              </a:rPr>
              <a:t>(proof in</a:t>
            </a:r>
          </a:p>
          <a:p>
            <a:pPr algn="l"/>
            <a:r>
              <a:rPr lang="en-US" sz="1200" b="0" i="0" u="none" strike="noStrike" baseline="0" dirty="0">
                <a:latin typeface="SFRM1095"/>
              </a:rPr>
              <a:t>Theorem 14.3.1 of [Gal18]) and that </a:t>
            </a:r>
            <a:r>
              <a:rPr lang="en-US" sz="1200" b="0" i="0" u="none" strike="noStrike" baseline="0" dirty="0">
                <a:latin typeface="CMMI10"/>
              </a:rPr>
              <a:t>λ</a:t>
            </a:r>
            <a:r>
              <a:rPr lang="en-US" sz="900" b="0" i="0" u="none" strike="noStrike" baseline="0" dirty="0">
                <a:latin typeface="CMR8"/>
              </a:rPr>
              <a:t>1</a:t>
            </a:r>
            <a:r>
              <a:rPr lang="en-US" sz="1200" b="0" i="0" u="none" strike="noStrike" baseline="0" dirty="0">
                <a:latin typeface="SFRM1095"/>
              </a:rPr>
              <a:t>, which is also called </a:t>
            </a:r>
            <a:r>
              <a:rPr lang="en-US" sz="1200" b="0" i="0" u="none" strike="noStrike" baseline="0" dirty="0">
                <a:latin typeface="SFTI1095"/>
              </a:rPr>
              <a:t>first successive minima</a:t>
            </a:r>
            <a:r>
              <a:rPr lang="en-US" sz="1200" b="0" i="0" u="none" strike="noStrike" baseline="0" dirty="0">
                <a:latin typeface="SFRM1095"/>
              </a:rPr>
              <a:t>, is independent</a:t>
            </a:r>
          </a:p>
          <a:p>
            <a:pPr algn="l"/>
            <a:r>
              <a:rPr lang="en-US" sz="1200" b="0" i="0" u="none" strike="noStrike" baseline="0" dirty="0">
                <a:latin typeface="SFRM1095"/>
              </a:rPr>
              <a:t>of the choice of basis for the lattice </a:t>
            </a:r>
            <a:r>
              <a:rPr lang="en-US" sz="1200" b="0" i="0" u="none" strike="noStrike" baseline="0" dirty="0">
                <a:latin typeface="CMSY10"/>
              </a:rPr>
              <a:t>L</a:t>
            </a:r>
            <a:r>
              <a:rPr lang="en-US" sz="1200" b="0" i="0" u="none" strike="noStrike" baseline="0" dirty="0">
                <a:latin typeface="SFRM1095"/>
              </a:rPr>
              <a:t>. Thus, we also denote </a:t>
            </a:r>
            <a:r>
              <a:rPr lang="en-US" sz="1200" b="0" i="0" u="none" strike="noStrike" baseline="0" dirty="0">
                <a:latin typeface="CMMI10"/>
              </a:rPr>
              <a:t>λ</a:t>
            </a:r>
            <a:r>
              <a:rPr lang="en-US" sz="900" b="0" i="0" u="none" strike="noStrike" baseline="0" dirty="0">
                <a:latin typeface="CMR8"/>
              </a:rPr>
              <a:t>1 </a:t>
            </a:r>
            <a:r>
              <a:rPr lang="en-US" sz="1200" b="0" i="0" u="none" strike="noStrike" baseline="0" dirty="0">
                <a:latin typeface="SFRM1095"/>
              </a:rPr>
              <a:t>as </a:t>
            </a:r>
            <a:r>
              <a:rPr lang="en-US" sz="1200" b="0" i="0" u="none" strike="noStrike" baseline="0" dirty="0">
                <a:latin typeface="CMMI10"/>
              </a:rPr>
              <a:t>λ</a:t>
            </a:r>
            <a:r>
              <a:rPr lang="en-US" sz="900" b="0" i="0" u="none" strike="noStrike" baseline="0" dirty="0">
                <a:latin typeface="CMR8"/>
              </a:rPr>
              <a:t>1</a:t>
            </a:r>
            <a:r>
              <a:rPr lang="en-US" sz="1200" b="0" i="0" u="none" strike="noStrike" baseline="0" dirty="0">
                <a:latin typeface="CMR10"/>
              </a:rPr>
              <a:t>(</a:t>
            </a:r>
            <a:r>
              <a:rPr lang="en-US" sz="1200" b="0" i="0" u="none" strike="noStrike" baseline="0" dirty="0">
                <a:latin typeface="CMSY10"/>
              </a:rPr>
              <a:t>L</a:t>
            </a:r>
            <a:r>
              <a:rPr lang="en-US" sz="1200" b="0" i="0" u="none" strike="noStrike" baseline="0" dirty="0">
                <a:latin typeface="CMR10"/>
              </a:rPr>
              <a:t>)</a:t>
            </a:r>
            <a:r>
              <a:rPr lang="en-US" sz="1200" b="0" i="0" u="none" strike="noStrike" baseline="0" dirty="0">
                <a:latin typeface="SFRM1095"/>
              </a:rPr>
              <a:t>, underscoring its</a:t>
            </a:r>
          </a:p>
          <a:p>
            <a:pPr algn="l"/>
            <a:r>
              <a:rPr lang="en-US" sz="1200" b="0" i="0" u="none" strike="noStrike" baseline="0" dirty="0">
                <a:latin typeface="SFRM1095"/>
              </a:rPr>
              <a:t>specificity to each lattice </a:t>
            </a:r>
            <a:r>
              <a:rPr lang="en-US" sz="1200" b="0" i="0" u="none" strike="noStrike" baseline="0" dirty="0">
                <a:latin typeface="CMSY10"/>
              </a:rPr>
              <a:t>L</a:t>
            </a:r>
            <a:r>
              <a:rPr lang="en-US" sz="1200" b="0" i="0" u="none" strike="noStrike" baseline="0" dirty="0">
                <a:latin typeface="SFRM1095"/>
              </a:rPr>
              <a:t>.</a:t>
            </a:r>
            <a:endParaRPr lang="el-GR" dirty="0"/>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15</a:t>
            </a:fld>
            <a:endParaRPr lang="el-GR"/>
          </a:p>
        </p:txBody>
      </p:sp>
    </p:spTree>
    <p:extLst>
      <p:ext uri="{BB962C8B-B14F-4D97-AF65-F5344CB8AC3E}">
        <p14:creationId xmlns:p14="http://schemas.microsoft.com/office/powerpoint/2010/main" val="3395974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16</a:t>
            </a:fld>
            <a:endParaRPr lang="el-GR"/>
          </a:p>
        </p:txBody>
      </p:sp>
    </p:spTree>
    <p:extLst>
      <p:ext uri="{BB962C8B-B14F-4D97-AF65-F5344CB8AC3E}">
        <p14:creationId xmlns:p14="http://schemas.microsoft.com/office/powerpoint/2010/main" val="3201140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17</a:t>
            </a:fld>
            <a:endParaRPr lang="el-GR"/>
          </a:p>
        </p:txBody>
      </p:sp>
    </p:spTree>
    <p:extLst>
      <p:ext uri="{BB962C8B-B14F-4D97-AF65-F5344CB8AC3E}">
        <p14:creationId xmlns:p14="http://schemas.microsoft.com/office/powerpoint/2010/main" val="491738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18</a:t>
            </a:fld>
            <a:endParaRPr lang="el-GR"/>
          </a:p>
        </p:txBody>
      </p:sp>
    </p:spTree>
    <p:extLst>
      <p:ext uri="{BB962C8B-B14F-4D97-AF65-F5344CB8AC3E}">
        <p14:creationId xmlns:p14="http://schemas.microsoft.com/office/powerpoint/2010/main" val="1161444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19</a:t>
            </a:fld>
            <a:endParaRPr lang="el-GR"/>
          </a:p>
        </p:txBody>
      </p:sp>
    </p:spTree>
    <p:extLst>
      <p:ext uri="{BB962C8B-B14F-4D97-AF65-F5344CB8AC3E}">
        <p14:creationId xmlns:p14="http://schemas.microsoft.com/office/powerpoint/2010/main" val="41600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1. </a:t>
            </a:r>
            <a:r>
              <a:rPr lang="el-GR" b="0" i="0" dirty="0">
                <a:solidFill>
                  <a:srgbClr val="202122"/>
                </a:solidFill>
                <a:effectLst/>
                <a:latin typeface="Arial" panose="020B0604020202020204" pitchFamily="34" charset="0"/>
              </a:rPr>
              <a:t>Γιατί </a:t>
            </a:r>
            <a:r>
              <a:rPr lang="en-US" b="0" i="0" dirty="0">
                <a:solidFill>
                  <a:srgbClr val="202122"/>
                </a:solidFill>
                <a:effectLst/>
                <a:latin typeface="Arial" panose="020B0604020202020204" pitchFamily="34" charset="0"/>
              </a:rPr>
              <a:t>KEM</a:t>
            </a:r>
            <a:r>
              <a:rPr lang="el-GR" b="0" i="0" dirty="0">
                <a:solidFill>
                  <a:srgbClr val="202122"/>
                </a:solidFill>
                <a:effectLst/>
                <a:latin typeface="Arial" panose="020B0604020202020204" pitchFamily="34" charset="0"/>
              </a:rPr>
              <a:t> και όχι </a:t>
            </a:r>
            <a:r>
              <a:rPr lang="en-US" b="0" i="0" dirty="0">
                <a:solidFill>
                  <a:srgbClr val="202122"/>
                </a:solidFill>
                <a:effectLst/>
                <a:latin typeface="Arial" panose="020B0604020202020204" pitchFamily="34" charset="0"/>
              </a:rPr>
              <a:t>PKE?</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In </a:t>
            </a:r>
            <a:r>
              <a:rPr lang="en-US" b="0" i="0" u="none" strike="noStrike" dirty="0">
                <a:solidFill>
                  <a:srgbClr val="3366CC"/>
                </a:solidFill>
                <a:effectLst/>
                <a:latin typeface="Arial" panose="020B0604020202020204" pitchFamily="34" charset="0"/>
                <a:hlinkClick r:id="rId3" tooltip="Cryptographic protocol"/>
              </a:rPr>
              <a:t>cryptographic protocols</a:t>
            </a:r>
            <a:r>
              <a:rPr lang="en-US" b="0" i="0" dirty="0">
                <a:solidFill>
                  <a:srgbClr val="202122"/>
                </a:solidFill>
                <a:effectLst/>
                <a:latin typeface="Arial" panose="020B0604020202020204" pitchFamily="34" charset="0"/>
              </a:rPr>
              <a:t>, a </a:t>
            </a:r>
            <a:r>
              <a:rPr lang="en-US" b="1" i="0" dirty="0">
                <a:solidFill>
                  <a:srgbClr val="202122"/>
                </a:solidFill>
                <a:effectLst/>
                <a:latin typeface="Arial" panose="020B0604020202020204" pitchFamily="34" charset="0"/>
              </a:rPr>
              <a:t>key encapsulation mechanism</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KEM</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key encapsulation method</a:t>
            </a:r>
            <a:r>
              <a:rPr lang="en-US" b="0" i="0" dirty="0">
                <a:solidFill>
                  <a:srgbClr val="202122"/>
                </a:solidFill>
                <a:effectLst/>
                <a:latin typeface="Arial" panose="020B0604020202020204" pitchFamily="34" charset="0"/>
              </a:rPr>
              <a:t> is used to secure </a:t>
            </a:r>
            <a:r>
              <a:rPr lang="en-US" b="0" i="0" u="none" strike="noStrike" dirty="0">
                <a:solidFill>
                  <a:srgbClr val="3366CC"/>
                </a:solidFill>
                <a:effectLst/>
                <a:latin typeface="Arial" panose="020B0604020202020204" pitchFamily="34" charset="0"/>
                <a:hlinkClick r:id="rId4" tooltip="Symmetric cryptography"/>
              </a:rPr>
              <a:t>symmetric</a:t>
            </a:r>
            <a:r>
              <a:rPr lang="en-US" b="0" i="0" dirty="0">
                <a:solidFill>
                  <a:srgbClr val="202122"/>
                </a:solidFill>
                <a:effectLst/>
                <a:latin typeface="Arial" panose="020B0604020202020204" pitchFamily="34" charset="0"/>
              </a:rPr>
              <a:t> key material for transmission using </a:t>
            </a:r>
            <a:r>
              <a:rPr lang="en-US" b="0" i="0" u="none" strike="noStrike" dirty="0">
                <a:solidFill>
                  <a:srgbClr val="3366CC"/>
                </a:solidFill>
                <a:effectLst/>
                <a:latin typeface="Arial" panose="020B0604020202020204" pitchFamily="34" charset="0"/>
                <a:hlinkClick r:id="rId5" tooltip="Asymmetric cryptography"/>
              </a:rPr>
              <a:t>asymmetric</a:t>
            </a:r>
            <a:r>
              <a:rPr lang="en-US" b="0" i="0" dirty="0">
                <a:solidFill>
                  <a:srgbClr val="202122"/>
                </a:solidFill>
                <a:effectLst/>
                <a:latin typeface="Arial" panose="020B0604020202020204" pitchFamily="34" charset="0"/>
              </a:rPr>
              <a:t> (public-key) algorithms. It is commonly used in hybrid cryptosystems. In practice, public key systems are clumsy to use in transmitting long messages. Instead they are often used to exchange symmetric keys, which are relatively short. The symmetric key is then used to encrypt the longer message. The traditional approach to sending a symmetric key with public key systems is to first generate a random symmetric key and then encrypt it using the chosen public key algorithm. The recipient then decrypts the public key message to recover the symmetric key. As the symmetric key is generally short, padding is required for full security and proofs of security for padding schemes are often less than complete.</a:t>
            </a:r>
            <a:r>
              <a:rPr lang="en-US" b="0" i="0" u="none" strike="noStrike" baseline="30000" dirty="0">
                <a:solidFill>
                  <a:srgbClr val="3366CC"/>
                </a:solidFill>
                <a:effectLst/>
                <a:latin typeface="Arial" panose="020B0604020202020204" pitchFamily="34" charset="0"/>
                <a:hlinkClick r:id="rId6"/>
              </a:rPr>
              <a:t>[1]</a:t>
            </a:r>
            <a:r>
              <a:rPr lang="en-US" b="0" i="0" dirty="0">
                <a:solidFill>
                  <a:srgbClr val="202122"/>
                </a:solidFill>
                <a:effectLst/>
                <a:latin typeface="Arial" panose="020B0604020202020204" pitchFamily="34" charset="0"/>
              </a:rPr>
              <a:t> KEMs simplify the process by generating a random element in the </a:t>
            </a:r>
            <a:r>
              <a:rPr lang="en-US" b="0" i="0" u="none" strike="noStrike" dirty="0">
                <a:solidFill>
                  <a:srgbClr val="3366CC"/>
                </a:solidFill>
                <a:effectLst/>
                <a:latin typeface="Arial" panose="020B0604020202020204" pitchFamily="34" charset="0"/>
                <a:hlinkClick r:id="rId7" tooltip="Finite group"/>
              </a:rPr>
              <a:t>finite group</a:t>
            </a:r>
            <a:r>
              <a:rPr lang="en-US" b="0" i="0" dirty="0">
                <a:solidFill>
                  <a:srgbClr val="202122"/>
                </a:solidFill>
                <a:effectLst/>
                <a:latin typeface="Arial" panose="020B0604020202020204" pitchFamily="34" charset="0"/>
              </a:rPr>
              <a:t> underlying the public key system and deriving the symmetric key by hashing that element, eliminating the need for padding.</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2. KEM vs KEX and AKE</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36393A"/>
                </a:solidFill>
                <a:effectLst/>
                <a:latin typeface="-apple-system"/>
              </a:rPr>
              <a:t>Nowadays, in most of our connections, we do not use KEMs or PKEs per se. We either use Key Exchanges (KEXs) or Authenticated Key Exchanges (AKE). The reason for this is that a KEX allows us to use public keys (solving the </a:t>
            </a:r>
            <a:r>
              <a:rPr lang="en-US" b="0" i="1" dirty="0">
                <a:solidFill>
                  <a:srgbClr val="36393A"/>
                </a:solidFill>
                <a:effectLst/>
                <a:latin typeface="-apple-system"/>
              </a:rPr>
              <a:t>key exchange problem</a:t>
            </a:r>
            <a:r>
              <a:rPr lang="en-US" b="0" i="0" dirty="0">
                <a:solidFill>
                  <a:srgbClr val="36393A"/>
                </a:solidFill>
                <a:effectLst/>
                <a:latin typeface="-apple-system"/>
              </a:rPr>
              <a:t> of how to securely transmit keys) in order to generate a shared/symmetric key which, in turn, will be used in a symmetric encryption algorithm to encrypt data efficiently. A famous KEX algorithm is </a:t>
            </a:r>
            <a:r>
              <a:rPr lang="en-US" b="0" i="0" u="none" strike="noStrike" dirty="0">
                <a:solidFill>
                  <a:srgbClr val="0051C3"/>
                </a:solidFill>
                <a:effectLst/>
                <a:latin typeface="-apple-system"/>
                <a:hlinkClick r:id="rId8"/>
              </a:rPr>
              <a:t>Diffie-Hellman</a:t>
            </a:r>
            <a:r>
              <a:rPr lang="en-US" b="0" i="0" dirty="0">
                <a:solidFill>
                  <a:srgbClr val="36393A"/>
                </a:solidFill>
                <a:effectLst/>
                <a:latin typeface="-apple-system"/>
              </a:rPr>
              <a:t>, but classical Diffie-Hellman based mechanisms do not provide security against a quantum adversary; post-quantum KEMs do.</a:t>
            </a: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a:t>
            </a:fld>
            <a:endParaRPr lang="el-GR"/>
          </a:p>
        </p:txBody>
      </p:sp>
    </p:spTree>
    <p:extLst>
      <p:ext uri="{BB962C8B-B14F-4D97-AF65-F5344CB8AC3E}">
        <p14:creationId xmlns:p14="http://schemas.microsoft.com/office/powerpoint/2010/main" val="1973571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SFRM1095"/>
              </a:rPr>
              <a:t>there is at least one vector </a:t>
            </a:r>
            <a:r>
              <a:rPr lang="en-US" sz="1200" b="0" i="0" u="none" strike="noStrike" baseline="0" dirty="0">
                <a:latin typeface="CMBX10"/>
              </a:rPr>
              <a:t>z </a:t>
            </a:r>
            <a:r>
              <a:rPr lang="en-US" sz="1200" b="0" i="0" u="none" strike="noStrike" baseline="0" dirty="0">
                <a:latin typeface="CMSY10"/>
              </a:rPr>
              <a:t>∈ L </a:t>
            </a:r>
            <a:r>
              <a:rPr lang="en-US" sz="1200" b="0" i="0" u="none" strike="noStrike" baseline="0" dirty="0">
                <a:latin typeface="SFRM1095"/>
              </a:rPr>
              <a:t>such that </a:t>
            </a:r>
            <a:r>
              <a:rPr lang="en-US" sz="1200" b="0" i="0" u="none" strike="noStrike" baseline="0" dirty="0">
                <a:latin typeface="CMSY10"/>
              </a:rPr>
              <a:t>||</a:t>
            </a:r>
            <a:r>
              <a:rPr lang="en-US" sz="1200" b="0" i="0" u="none" strike="noStrike" baseline="0" dirty="0">
                <a:latin typeface="CMBX10"/>
              </a:rPr>
              <a:t>z</a:t>
            </a:r>
            <a:r>
              <a:rPr lang="en-US" sz="1200" b="0" i="0" u="none" strike="noStrike" baseline="0" dirty="0">
                <a:latin typeface="CMSY10"/>
              </a:rPr>
              <a:t>|| </a:t>
            </a:r>
            <a:r>
              <a:rPr lang="en-US" sz="1200" b="0" i="0" u="none" strike="noStrike" baseline="0" dirty="0">
                <a:latin typeface="CMR10"/>
              </a:rPr>
              <a:t>= </a:t>
            </a:r>
            <a:r>
              <a:rPr lang="en-US" sz="1200" b="0" i="0" u="none" strike="noStrike" baseline="0" dirty="0">
                <a:latin typeface="CMMI10"/>
              </a:rPr>
              <a:t>λ</a:t>
            </a:r>
            <a:r>
              <a:rPr lang="en-US" sz="900" b="0" i="0" u="none" strike="noStrike" baseline="0" dirty="0">
                <a:latin typeface="CMR8"/>
              </a:rPr>
              <a:t>1 </a:t>
            </a:r>
            <a:r>
              <a:rPr lang="en-US" sz="1200" b="0" i="0" u="none" strike="noStrike" baseline="0" dirty="0">
                <a:latin typeface="SFRM1095"/>
              </a:rPr>
              <a:t>(proof in</a:t>
            </a:r>
          </a:p>
          <a:p>
            <a:pPr algn="l"/>
            <a:r>
              <a:rPr lang="en-US" sz="1200" b="0" i="0" u="none" strike="noStrike" baseline="0" dirty="0">
                <a:latin typeface="SFRM1095"/>
              </a:rPr>
              <a:t>Theorem 14.3.1 of [Gal18]) and that </a:t>
            </a:r>
            <a:r>
              <a:rPr lang="en-US" sz="1200" b="0" i="0" u="none" strike="noStrike" baseline="0" dirty="0">
                <a:latin typeface="CMMI10"/>
              </a:rPr>
              <a:t>λ</a:t>
            </a:r>
            <a:r>
              <a:rPr lang="en-US" sz="900" b="0" i="0" u="none" strike="noStrike" baseline="0" dirty="0">
                <a:latin typeface="CMR8"/>
              </a:rPr>
              <a:t>1</a:t>
            </a:r>
            <a:r>
              <a:rPr lang="en-US" sz="1200" b="0" i="0" u="none" strike="noStrike" baseline="0" dirty="0">
                <a:latin typeface="SFRM1095"/>
              </a:rPr>
              <a:t>, which is also called </a:t>
            </a:r>
            <a:r>
              <a:rPr lang="en-US" sz="1200" b="0" i="0" u="none" strike="noStrike" baseline="0" dirty="0">
                <a:latin typeface="SFTI1095"/>
              </a:rPr>
              <a:t>first successive minima</a:t>
            </a:r>
            <a:r>
              <a:rPr lang="en-US" sz="1200" b="0" i="0" u="none" strike="noStrike" baseline="0" dirty="0">
                <a:latin typeface="SFRM1095"/>
              </a:rPr>
              <a:t>, is independent</a:t>
            </a:r>
          </a:p>
          <a:p>
            <a:pPr algn="l"/>
            <a:r>
              <a:rPr lang="en-US" sz="1200" b="0" i="0" u="none" strike="noStrike" baseline="0" dirty="0">
                <a:latin typeface="SFRM1095"/>
              </a:rPr>
              <a:t>of the choice of basis for the lattice </a:t>
            </a:r>
            <a:r>
              <a:rPr lang="en-US" sz="1200" b="0" i="0" u="none" strike="noStrike" baseline="0" dirty="0">
                <a:latin typeface="CMSY10"/>
              </a:rPr>
              <a:t>L</a:t>
            </a:r>
            <a:r>
              <a:rPr lang="en-US" sz="1200" b="0" i="0" u="none" strike="noStrike" baseline="0" dirty="0">
                <a:latin typeface="SFRM1095"/>
              </a:rPr>
              <a:t>. Thus, we also denote </a:t>
            </a:r>
            <a:r>
              <a:rPr lang="en-US" sz="1200" b="0" i="0" u="none" strike="noStrike" baseline="0" dirty="0">
                <a:latin typeface="CMMI10"/>
              </a:rPr>
              <a:t>λ</a:t>
            </a:r>
            <a:r>
              <a:rPr lang="en-US" sz="900" b="0" i="0" u="none" strike="noStrike" baseline="0" dirty="0">
                <a:latin typeface="CMR8"/>
              </a:rPr>
              <a:t>1 </a:t>
            </a:r>
            <a:r>
              <a:rPr lang="en-US" sz="1200" b="0" i="0" u="none" strike="noStrike" baseline="0" dirty="0">
                <a:latin typeface="SFRM1095"/>
              </a:rPr>
              <a:t>as </a:t>
            </a:r>
            <a:r>
              <a:rPr lang="en-US" sz="1200" b="0" i="0" u="none" strike="noStrike" baseline="0" dirty="0">
                <a:latin typeface="CMMI10"/>
              </a:rPr>
              <a:t>λ</a:t>
            </a:r>
            <a:r>
              <a:rPr lang="en-US" sz="900" b="0" i="0" u="none" strike="noStrike" baseline="0" dirty="0">
                <a:latin typeface="CMR8"/>
              </a:rPr>
              <a:t>1</a:t>
            </a:r>
            <a:r>
              <a:rPr lang="en-US" sz="1200" b="0" i="0" u="none" strike="noStrike" baseline="0" dirty="0">
                <a:latin typeface="CMR10"/>
              </a:rPr>
              <a:t>(</a:t>
            </a:r>
            <a:r>
              <a:rPr lang="en-US" sz="1200" b="0" i="0" u="none" strike="noStrike" baseline="0" dirty="0">
                <a:latin typeface="CMSY10"/>
              </a:rPr>
              <a:t>L</a:t>
            </a:r>
            <a:r>
              <a:rPr lang="en-US" sz="1200" b="0" i="0" u="none" strike="noStrike" baseline="0" dirty="0">
                <a:latin typeface="CMR10"/>
              </a:rPr>
              <a:t>)</a:t>
            </a:r>
            <a:r>
              <a:rPr lang="en-US" sz="1200" b="0" i="0" u="none" strike="noStrike" baseline="0" dirty="0">
                <a:latin typeface="SFRM1095"/>
              </a:rPr>
              <a:t>, underscoring its</a:t>
            </a:r>
          </a:p>
          <a:p>
            <a:pPr algn="l"/>
            <a:r>
              <a:rPr lang="en-US" sz="1200" b="0" i="0" u="none" strike="noStrike" baseline="0" dirty="0">
                <a:latin typeface="SFRM1095"/>
              </a:rPr>
              <a:t>specificity to each lattice </a:t>
            </a:r>
            <a:r>
              <a:rPr lang="en-US" sz="1200" b="0" i="0" u="none" strike="noStrike" baseline="0" dirty="0">
                <a:latin typeface="CMSY10"/>
              </a:rPr>
              <a:t>L</a:t>
            </a:r>
            <a:r>
              <a:rPr lang="en-US" sz="1200" b="0" i="0" u="none" strike="noStrike" baseline="0" dirty="0">
                <a:latin typeface="SFRM1095"/>
              </a:rPr>
              <a:t>.</a:t>
            </a:r>
            <a:endParaRPr lang="el-GR" dirty="0"/>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20</a:t>
            </a:fld>
            <a:endParaRPr lang="el-GR"/>
          </a:p>
        </p:txBody>
      </p:sp>
    </p:spTree>
    <p:extLst>
      <p:ext uri="{BB962C8B-B14F-4D97-AF65-F5344CB8AC3E}">
        <p14:creationId xmlns:p14="http://schemas.microsoft.com/office/powerpoint/2010/main" val="529052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C0D0E"/>
                </a:solidFill>
                <a:effectLst/>
                <a:latin typeface="-apple-system"/>
              </a:rPr>
              <a:t>When you randomly sample keys, often you are (implicitly) randomly sampling an instance of some underlying problem, so "breaking" things becomes an average-case problem.</a:t>
            </a:r>
            <a:br>
              <a:rPr lang="en-US" b="0" i="0" dirty="0">
                <a:solidFill>
                  <a:srgbClr val="0C0D0E"/>
                </a:solidFill>
                <a:effectLst/>
                <a:latin typeface="-apple-system"/>
              </a:rPr>
            </a:br>
            <a:br>
              <a:rPr lang="en-US" b="0" i="0" dirty="0">
                <a:solidFill>
                  <a:srgbClr val="0C0D0E"/>
                </a:solidFill>
                <a:effectLst/>
                <a:latin typeface="-apple-system"/>
              </a:rPr>
            </a:br>
            <a:r>
              <a:rPr lang="en-US" sz="1200" dirty="0"/>
              <a:t>If there exists an efficient algorithm solving Q, then there is also one for P</a:t>
            </a: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21</a:t>
            </a:fld>
            <a:endParaRPr lang="el-GR"/>
          </a:p>
        </p:txBody>
      </p:sp>
    </p:spTree>
    <p:extLst>
      <p:ext uri="{BB962C8B-B14F-4D97-AF65-F5344CB8AC3E}">
        <p14:creationId xmlns:p14="http://schemas.microsoft.com/office/powerpoint/2010/main" val="342289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C0D0E"/>
                </a:solidFill>
                <a:effectLst/>
                <a:latin typeface="-apple-system"/>
              </a:rPr>
              <a:t>When you randomly sample keys, often you are (implicitly) randomly sampling an instance of some underlying problem, so "breaking" things becomes an average-case problem.</a:t>
            </a:r>
            <a:br>
              <a:rPr lang="en-US" b="0" i="0" dirty="0">
                <a:solidFill>
                  <a:srgbClr val="0C0D0E"/>
                </a:solidFill>
                <a:effectLst/>
                <a:latin typeface="-apple-system"/>
              </a:rPr>
            </a:br>
            <a:br>
              <a:rPr lang="en-US" b="0" i="0" dirty="0">
                <a:solidFill>
                  <a:srgbClr val="0C0D0E"/>
                </a:solidFill>
                <a:effectLst/>
                <a:latin typeface="-apple-system"/>
              </a:rPr>
            </a:br>
            <a:r>
              <a:rPr lang="en-US" sz="1200" dirty="0"/>
              <a:t>If there exists an efficient algorithm solving Q, then there is also one for P</a:t>
            </a: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22</a:t>
            </a:fld>
            <a:endParaRPr lang="el-GR"/>
          </a:p>
        </p:txBody>
      </p:sp>
    </p:spTree>
    <p:extLst>
      <p:ext uri="{BB962C8B-B14F-4D97-AF65-F5344CB8AC3E}">
        <p14:creationId xmlns:p14="http://schemas.microsoft.com/office/powerpoint/2010/main" val="3842017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23</a:t>
            </a:fld>
            <a:endParaRPr lang="el-GR"/>
          </a:p>
        </p:txBody>
      </p:sp>
    </p:spTree>
    <p:extLst>
      <p:ext uri="{BB962C8B-B14F-4D97-AF65-F5344CB8AC3E}">
        <p14:creationId xmlns:p14="http://schemas.microsoft.com/office/powerpoint/2010/main" val="3550648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SFTI1095"/>
              </a:rPr>
              <a:t>Exact/Near exact algorithms </a:t>
            </a:r>
            <a:r>
              <a:rPr lang="en-US" sz="1800" b="0" i="0" u="none" strike="noStrike" baseline="0" dirty="0">
                <a:latin typeface="SFRM1095"/>
              </a:rPr>
              <a:t>(like [AKS01; Kan87]), that provably output a shortest vector.</a:t>
            </a:r>
          </a:p>
          <a:p>
            <a:pPr algn="l"/>
            <a:r>
              <a:rPr lang="en-US" sz="1800" b="0" i="0" u="none" strike="noStrike" baseline="0" dirty="0">
                <a:latin typeface="SFRM1095"/>
              </a:rPr>
              <a:t>- </a:t>
            </a:r>
            <a:r>
              <a:rPr lang="en-US" sz="1800" b="0" i="0" u="none" strike="noStrike" baseline="0" dirty="0">
                <a:latin typeface="SFTI1095"/>
              </a:rPr>
              <a:t>Approximation algorithms </a:t>
            </a:r>
            <a:r>
              <a:rPr lang="en-US" sz="1800" b="0" i="0" u="none" strike="noStrike" baseline="0" dirty="0">
                <a:latin typeface="SFRM1095"/>
              </a:rPr>
              <a:t>(like [LLL82; Sch87; Gam+06; GN08a]), which output a nonzero</a:t>
            </a:r>
          </a:p>
          <a:p>
            <a:pPr algn="l"/>
            <a:r>
              <a:rPr lang="en-US" sz="1800" b="0" i="0" u="none" strike="noStrike" baseline="0" dirty="0">
                <a:latin typeface="SFRM1095"/>
              </a:rPr>
              <a:t>lattice vector whose norm is provably not much bigger than that of a shortest vector</a:t>
            </a:r>
            <a:br>
              <a:rPr lang="en-US" sz="1800" b="0" i="0" u="none" strike="noStrike" baseline="0" dirty="0">
                <a:latin typeface="SFRM1095"/>
              </a:rPr>
            </a:br>
            <a:br>
              <a:rPr lang="en-US" sz="1800" b="0" i="0" u="none" strike="noStrike" baseline="0" dirty="0">
                <a:latin typeface="SFRM1095"/>
              </a:rPr>
            </a:br>
            <a:r>
              <a:rPr lang="en-US" sz="1800" b="0" i="0" u="none" strike="noStrike" baseline="0" dirty="0">
                <a:latin typeface="SFRM1095"/>
              </a:rPr>
              <a:t>enumeration -&gt; super-exponential time complexity &amp; polynomial space complexity</a:t>
            </a:r>
            <a:br>
              <a:rPr lang="en-US" sz="1800" b="0" i="0" u="none" strike="noStrike" baseline="0" dirty="0">
                <a:latin typeface="SFRM1095"/>
              </a:rPr>
            </a:br>
            <a:r>
              <a:rPr lang="en-US" sz="1800" b="0" i="0" u="none" strike="noStrike" baseline="0" dirty="0">
                <a:latin typeface="SFRM1095"/>
              </a:rPr>
              <a:t>enumeration -&gt; exponential time complexity &amp; exponential space complexity</a:t>
            </a:r>
          </a:p>
        </p:txBody>
      </p:sp>
      <p:sp>
        <p:nvSpPr>
          <p:cNvPr id="4" name="Slide Number Placeholder 3"/>
          <p:cNvSpPr>
            <a:spLocks noGrp="1"/>
          </p:cNvSpPr>
          <p:nvPr>
            <p:ph type="sldNum" sz="quarter" idx="5"/>
          </p:nvPr>
        </p:nvSpPr>
        <p:spPr/>
        <p:txBody>
          <a:bodyPr/>
          <a:lstStyle/>
          <a:p>
            <a:fld id="{C410010C-C41A-46B1-89B9-BA373F931A2F}" type="slidenum">
              <a:rPr lang="el-GR" smtClean="0"/>
              <a:t>24</a:t>
            </a:fld>
            <a:endParaRPr lang="el-GR"/>
          </a:p>
        </p:txBody>
      </p:sp>
    </p:spTree>
    <p:extLst>
      <p:ext uri="{BB962C8B-B14F-4D97-AF65-F5344CB8AC3E}">
        <p14:creationId xmlns:p14="http://schemas.microsoft.com/office/powerpoint/2010/main" val="1992789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25</a:t>
            </a:fld>
            <a:endParaRPr lang="el-GR"/>
          </a:p>
        </p:txBody>
      </p:sp>
    </p:spTree>
    <p:extLst>
      <p:ext uri="{BB962C8B-B14F-4D97-AF65-F5344CB8AC3E}">
        <p14:creationId xmlns:p14="http://schemas.microsoft.com/office/powerpoint/2010/main" val="3514661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26</a:t>
            </a:fld>
            <a:endParaRPr lang="el-GR"/>
          </a:p>
        </p:txBody>
      </p:sp>
    </p:spTree>
    <p:extLst>
      <p:ext uri="{BB962C8B-B14F-4D97-AF65-F5344CB8AC3E}">
        <p14:creationId xmlns:p14="http://schemas.microsoft.com/office/powerpoint/2010/main" val="2337418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27</a:t>
            </a:fld>
            <a:endParaRPr lang="el-GR"/>
          </a:p>
        </p:txBody>
      </p:sp>
    </p:spTree>
    <p:extLst>
      <p:ext uri="{BB962C8B-B14F-4D97-AF65-F5344CB8AC3E}">
        <p14:creationId xmlns:p14="http://schemas.microsoft.com/office/powerpoint/2010/main" val="1210896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28</a:t>
            </a:fld>
            <a:endParaRPr lang="el-GR"/>
          </a:p>
        </p:txBody>
      </p:sp>
    </p:spTree>
    <p:extLst>
      <p:ext uri="{BB962C8B-B14F-4D97-AF65-F5344CB8AC3E}">
        <p14:creationId xmlns:p14="http://schemas.microsoft.com/office/powerpoint/2010/main" val="1723608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29</a:t>
            </a:fld>
            <a:endParaRPr lang="el-GR"/>
          </a:p>
        </p:txBody>
      </p:sp>
    </p:spTree>
    <p:extLst>
      <p:ext uri="{BB962C8B-B14F-4D97-AF65-F5344CB8AC3E}">
        <p14:creationId xmlns:p14="http://schemas.microsoft.com/office/powerpoint/2010/main" val="258798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1. </a:t>
            </a:r>
            <a:r>
              <a:rPr lang="el-GR" b="0" i="0" dirty="0">
                <a:solidFill>
                  <a:srgbClr val="202122"/>
                </a:solidFill>
                <a:effectLst/>
                <a:latin typeface="Arial" panose="020B0604020202020204" pitchFamily="34" charset="0"/>
              </a:rPr>
              <a:t>Γιατί </a:t>
            </a:r>
            <a:r>
              <a:rPr lang="en-US" b="0" i="0" dirty="0">
                <a:solidFill>
                  <a:srgbClr val="202122"/>
                </a:solidFill>
                <a:effectLst/>
                <a:latin typeface="Arial" panose="020B0604020202020204" pitchFamily="34" charset="0"/>
              </a:rPr>
              <a:t>KEM</a:t>
            </a:r>
            <a:r>
              <a:rPr lang="el-GR" b="0" i="0" dirty="0">
                <a:solidFill>
                  <a:srgbClr val="202122"/>
                </a:solidFill>
                <a:effectLst/>
                <a:latin typeface="Arial" panose="020B0604020202020204" pitchFamily="34" charset="0"/>
              </a:rPr>
              <a:t> και όχι </a:t>
            </a:r>
            <a:r>
              <a:rPr lang="en-US" b="0" i="0" dirty="0">
                <a:solidFill>
                  <a:srgbClr val="202122"/>
                </a:solidFill>
                <a:effectLst/>
                <a:latin typeface="Arial" panose="020B0604020202020204" pitchFamily="34" charset="0"/>
              </a:rPr>
              <a:t>PKE?</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In </a:t>
            </a:r>
            <a:r>
              <a:rPr lang="en-US" b="0" i="0" u="none" strike="noStrike" dirty="0">
                <a:solidFill>
                  <a:srgbClr val="3366CC"/>
                </a:solidFill>
                <a:effectLst/>
                <a:latin typeface="Arial" panose="020B0604020202020204" pitchFamily="34" charset="0"/>
                <a:hlinkClick r:id="rId3" tooltip="Cryptographic protocol"/>
              </a:rPr>
              <a:t>cryptographic protocols</a:t>
            </a:r>
            <a:r>
              <a:rPr lang="en-US" b="0" i="0" dirty="0">
                <a:solidFill>
                  <a:srgbClr val="202122"/>
                </a:solidFill>
                <a:effectLst/>
                <a:latin typeface="Arial" panose="020B0604020202020204" pitchFamily="34" charset="0"/>
              </a:rPr>
              <a:t>, a </a:t>
            </a:r>
            <a:r>
              <a:rPr lang="en-US" b="1" i="0" dirty="0">
                <a:solidFill>
                  <a:srgbClr val="202122"/>
                </a:solidFill>
                <a:effectLst/>
                <a:latin typeface="Arial" panose="020B0604020202020204" pitchFamily="34" charset="0"/>
              </a:rPr>
              <a:t>key encapsulation mechanism</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KEM</a:t>
            </a:r>
            <a:r>
              <a:rPr lang="en-US" b="0" i="0" dirty="0">
                <a:solidFill>
                  <a:srgbClr val="202122"/>
                </a:solidFill>
                <a:effectLst/>
                <a:latin typeface="Arial" panose="020B0604020202020204" pitchFamily="34" charset="0"/>
              </a:rPr>
              <a:t>) or </a:t>
            </a:r>
            <a:r>
              <a:rPr lang="en-US" b="1" i="0" dirty="0">
                <a:solidFill>
                  <a:srgbClr val="202122"/>
                </a:solidFill>
                <a:effectLst/>
                <a:latin typeface="Arial" panose="020B0604020202020204" pitchFamily="34" charset="0"/>
              </a:rPr>
              <a:t>key encapsulation method</a:t>
            </a:r>
            <a:r>
              <a:rPr lang="en-US" b="0" i="0" dirty="0">
                <a:solidFill>
                  <a:srgbClr val="202122"/>
                </a:solidFill>
                <a:effectLst/>
                <a:latin typeface="Arial" panose="020B0604020202020204" pitchFamily="34" charset="0"/>
              </a:rPr>
              <a:t> is used to secure </a:t>
            </a:r>
            <a:r>
              <a:rPr lang="en-US" b="0" i="0" u="none" strike="noStrike" dirty="0">
                <a:solidFill>
                  <a:srgbClr val="3366CC"/>
                </a:solidFill>
                <a:effectLst/>
                <a:latin typeface="Arial" panose="020B0604020202020204" pitchFamily="34" charset="0"/>
                <a:hlinkClick r:id="rId4" tooltip="Symmetric cryptography"/>
              </a:rPr>
              <a:t>symmetric</a:t>
            </a:r>
            <a:r>
              <a:rPr lang="en-US" b="0" i="0" dirty="0">
                <a:solidFill>
                  <a:srgbClr val="202122"/>
                </a:solidFill>
                <a:effectLst/>
                <a:latin typeface="Arial" panose="020B0604020202020204" pitchFamily="34" charset="0"/>
              </a:rPr>
              <a:t> key material for transmission using </a:t>
            </a:r>
            <a:r>
              <a:rPr lang="en-US" b="0" i="0" u="none" strike="noStrike" dirty="0">
                <a:solidFill>
                  <a:srgbClr val="3366CC"/>
                </a:solidFill>
                <a:effectLst/>
                <a:latin typeface="Arial" panose="020B0604020202020204" pitchFamily="34" charset="0"/>
                <a:hlinkClick r:id="rId5" tooltip="Asymmetric cryptography"/>
              </a:rPr>
              <a:t>asymmetric</a:t>
            </a:r>
            <a:r>
              <a:rPr lang="en-US" b="0" i="0" dirty="0">
                <a:solidFill>
                  <a:srgbClr val="202122"/>
                </a:solidFill>
                <a:effectLst/>
                <a:latin typeface="Arial" panose="020B0604020202020204" pitchFamily="34" charset="0"/>
              </a:rPr>
              <a:t> (public-key) algorithms. It is commonly used in hybrid cryptosystems. In practice, public key systems are clumsy to use in transmitting long messages. Instead they are often used to exchange symmetric keys, which are relatively short. The symmetric key is then used to encrypt the longer message. The traditional approach to sending a symmetric key with public key systems is to first generate a random symmetric key and then encrypt it using the chosen public key algorithm. The recipient then decrypts the public key message to recover the symmetric key. As the symmetric key is generally short, padding is required for full security and proofs of security for padding schemes are often less than complete.</a:t>
            </a:r>
            <a:r>
              <a:rPr lang="en-US" b="0" i="0" u="none" strike="noStrike" baseline="30000" dirty="0">
                <a:solidFill>
                  <a:srgbClr val="3366CC"/>
                </a:solidFill>
                <a:effectLst/>
                <a:latin typeface="Arial" panose="020B0604020202020204" pitchFamily="34" charset="0"/>
                <a:hlinkClick r:id="rId6"/>
              </a:rPr>
              <a:t>[1]</a:t>
            </a:r>
            <a:r>
              <a:rPr lang="en-US" b="0" i="0" dirty="0">
                <a:solidFill>
                  <a:srgbClr val="202122"/>
                </a:solidFill>
                <a:effectLst/>
                <a:latin typeface="Arial" panose="020B0604020202020204" pitchFamily="34" charset="0"/>
              </a:rPr>
              <a:t> KEMs simplify the process by generating a random element in the </a:t>
            </a:r>
            <a:r>
              <a:rPr lang="en-US" b="0" i="0" u="none" strike="noStrike" dirty="0">
                <a:solidFill>
                  <a:srgbClr val="3366CC"/>
                </a:solidFill>
                <a:effectLst/>
                <a:latin typeface="Arial" panose="020B0604020202020204" pitchFamily="34" charset="0"/>
                <a:hlinkClick r:id="rId7" tooltip="Finite group"/>
              </a:rPr>
              <a:t>finite group</a:t>
            </a:r>
            <a:r>
              <a:rPr lang="en-US" b="0" i="0" dirty="0">
                <a:solidFill>
                  <a:srgbClr val="202122"/>
                </a:solidFill>
                <a:effectLst/>
                <a:latin typeface="Arial" panose="020B0604020202020204" pitchFamily="34" charset="0"/>
              </a:rPr>
              <a:t> underlying the public key system and deriving the symmetric key by hashing that element, eliminating the need for padding.</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2. KEM vs KEX and AKE</a:t>
            </a:r>
            <a:br>
              <a:rPr lang="en-US" b="0" i="0" dirty="0">
                <a:solidFill>
                  <a:srgbClr val="202122"/>
                </a:solidFill>
                <a:effectLst/>
                <a:latin typeface="Arial" panose="020B0604020202020204" pitchFamily="34" charset="0"/>
              </a:rPr>
            </a:br>
            <a:br>
              <a:rPr lang="en-US" b="0" i="0" dirty="0">
                <a:solidFill>
                  <a:srgbClr val="202122"/>
                </a:solidFill>
                <a:effectLst/>
                <a:latin typeface="Arial" panose="020B0604020202020204" pitchFamily="34" charset="0"/>
              </a:rPr>
            </a:br>
            <a:r>
              <a:rPr lang="en-US" b="0" i="0" dirty="0">
                <a:solidFill>
                  <a:srgbClr val="36393A"/>
                </a:solidFill>
                <a:effectLst/>
                <a:latin typeface="-apple-system"/>
              </a:rPr>
              <a:t>Nowadays, in most of our connections, we do not use KEMs or PKEs per se. We either use Key Exchanges (KEXs) or Authenticated Key Exchanges (AKE). The reason for this is that a KEX allows us to use public keys (solving the </a:t>
            </a:r>
            <a:r>
              <a:rPr lang="en-US" b="0" i="1" dirty="0">
                <a:solidFill>
                  <a:srgbClr val="36393A"/>
                </a:solidFill>
                <a:effectLst/>
                <a:latin typeface="-apple-system"/>
              </a:rPr>
              <a:t>key exchange problem</a:t>
            </a:r>
            <a:r>
              <a:rPr lang="en-US" b="0" i="0" dirty="0">
                <a:solidFill>
                  <a:srgbClr val="36393A"/>
                </a:solidFill>
                <a:effectLst/>
                <a:latin typeface="-apple-system"/>
              </a:rPr>
              <a:t> of how to securely transmit keys) in order to generate a shared/symmetric key which, in turn, will be used in a symmetric encryption algorithm to encrypt data efficiently. A famous KEX algorithm is </a:t>
            </a:r>
            <a:r>
              <a:rPr lang="en-US" b="0" i="0" u="none" strike="noStrike" dirty="0">
                <a:solidFill>
                  <a:srgbClr val="0051C3"/>
                </a:solidFill>
                <a:effectLst/>
                <a:latin typeface="-apple-system"/>
                <a:hlinkClick r:id="rId8"/>
              </a:rPr>
              <a:t>Diffie-Hellman</a:t>
            </a:r>
            <a:r>
              <a:rPr lang="en-US" b="0" i="0" dirty="0">
                <a:solidFill>
                  <a:srgbClr val="36393A"/>
                </a:solidFill>
                <a:effectLst/>
                <a:latin typeface="-apple-system"/>
              </a:rPr>
              <a:t>, but classical Diffie-Hellman based mechanisms do not provide security against a quantum adversary; post-quantum KEMs do.</a:t>
            </a: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a:t>
            </a:fld>
            <a:endParaRPr lang="el-GR"/>
          </a:p>
        </p:txBody>
      </p:sp>
    </p:spTree>
    <p:extLst>
      <p:ext uri="{BB962C8B-B14F-4D97-AF65-F5344CB8AC3E}">
        <p14:creationId xmlns:p14="http://schemas.microsoft.com/office/powerpoint/2010/main" val="415886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Gaussian is normal distribution (</a:t>
            </a:r>
            <a:r>
              <a:rPr lang="en-US" dirty="0" err="1"/>
              <a:t>i</a:t>
            </a:r>
            <a:r>
              <a:rPr lang="en-US" dirty="0"/>
              <a:t>) centered at 0, (ii) standard deviation s/sqrt{2</a:t>
            </a:r>
            <a:r>
              <a:rPr lang="el-GR" dirty="0"/>
              <a:t>π}</a:t>
            </a:r>
            <a:br>
              <a:rPr lang="en-US" dirty="0"/>
            </a:br>
            <a:br>
              <a:rPr lang="en-US" dirty="0"/>
            </a:br>
            <a:r>
              <a:rPr lang="en-US" dirty="0" err="1"/>
              <a:t>Micciancio</a:t>
            </a:r>
            <a:r>
              <a:rPr lang="en-US" dirty="0"/>
              <a:t> Regev 2004 -&gt; Uniformity and Gaussian</a:t>
            </a:r>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30</a:t>
            </a:fld>
            <a:endParaRPr lang="el-GR"/>
          </a:p>
        </p:txBody>
      </p:sp>
    </p:spTree>
    <p:extLst>
      <p:ext uri="{BB962C8B-B14F-4D97-AF65-F5344CB8AC3E}">
        <p14:creationId xmlns:p14="http://schemas.microsoft.com/office/powerpoint/2010/main" val="3457971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31</a:t>
            </a:fld>
            <a:endParaRPr lang="el-GR"/>
          </a:p>
        </p:txBody>
      </p:sp>
    </p:spTree>
    <p:extLst>
      <p:ext uri="{BB962C8B-B14F-4D97-AF65-F5344CB8AC3E}">
        <p14:creationId xmlns:p14="http://schemas.microsoft.com/office/powerpoint/2010/main" val="2506373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32</a:t>
            </a:fld>
            <a:endParaRPr lang="el-GR"/>
          </a:p>
        </p:txBody>
      </p:sp>
    </p:spTree>
    <p:extLst>
      <p:ext uri="{BB962C8B-B14F-4D97-AF65-F5344CB8AC3E}">
        <p14:creationId xmlns:p14="http://schemas.microsoft.com/office/powerpoint/2010/main" val="3549071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33</a:t>
            </a:fld>
            <a:endParaRPr lang="el-GR"/>
          </a:p>
        </p:txBody>
      </p:sp>
    </p:spTree>
    <p:extLst>
      <p:ext uri="{BB962C8B-B14F-4D97-AF65-F5344CB8AC3E}">
        <p14:creationId xmlns:p14="http://schemas.microsoft.com/office/powerpoint/2010/main" val="848911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34</a:t>
            </a:fld>
            <a:endParaRPr lang="el-GR"/>
          </a:p>
        </p:txBody>
      </p:sp>
    </p:spTree>
    <p:extLst>
      <p:ext uri="{BB962C8B-B14F-4D97-AF65-F5344CB8AC3E}">
        <p14:creationId xmlns:p14="http://schemas.microsoft.com/office/powerpoint/2010/main" val="364023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35</a:t>
            </a:fld>
            <a:endParaRPr lang="el-GR"/>
          </a:p>
        </p:txBody>
      </p:sp>
    </p:spTree>
    <p:extLst>
      <p:ext uri="{BB962C8B-B14F-4D97-AF65-F5344CB8AC3E}">
        <p14:creationId xmlns:p14="http://schemas.microsoft.com/office/powerpoint/2010/main" val="7604385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SFRM1095"/>
              </a:rPr>
              <a:t>it can be useful (e.g. for efficiency) or dangerous, if it can be </a:t>
            </a:r>
            <a:r>
              <a:rPr lang="en-US" sz="1200" b="0" i="0" u="none" strike="noStrike" baseline="0" dirty="0" err="1">
                <a:latin typeface="SFRM1095"/>
              </a:rPr>
              <a:t>utilised</a:t>
            </a:r>
            <a:r>
              <a:rPr lang="en-US" sz="1200" b="0" i="0" u="none" strike="noStrike" baseline="0" dirty="0">
                <a:latin typeface="SFRM1095"/>
              </a:rPr>
              <a:t> by adversaries to solve a hard problem in ideal lattices.</a:t>
            </a:r>
            <a:endParaRPr lang="el-GR" dirty="0"/>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36</a:t>
            </a:fld>
            <a:endParaRPr lang="el-GR"/>
          </a:p>
        </p:txBody>
      </p:sp>
    </p:spTree>
    <p:extLst>
      <p:ext uri="{BB962C8B-B14F-4D97-AF65-F5344CB8AC3E}">
        <p14:creationId xmlns:p14="http://schemas.microsoft.com/office/powerpoint/2010/main" val="3498281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37</a:t>
            </a:fld>
            <a:endParaRPr lang="el-GR"/>
          </a:p>
        </p:txBody>
      </p:sp>
    </p:spTree>
    <p:extLst>
      <p:ext uri="{BB962C8B-B14F-4D97-AF65-F5344CB8AC3E}">
        <p14:creationId xmlns:p14="http://schemas.microsoft.com/office/powerpoint/2010/main" val="1006453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38</a:t>
            </a:fld>
            <a:endParaRPr lang="el-GR"/>
          </a:p>
        </p:txBody>
      </p:sp>
    </p:spTree>
    <p:extLst>
      <p:ext uri="{BB962C8B-B14F-4D97-AF65-F5344CB8AC3E}">
        <p14:creationId xmlns:p14="http://schemas.microsoft.com/office/powerpoint/2010/main" val="2751250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39</a:t>
            </a:fld>
            <a:endParaRPr lang="el-GR"/>
          </a:p>
        </p:txBody>
      </p:sp>
    </p:spTree>
    <p:extLst>
      <p:ext uri="{BB962C8B-B14F-4D97-AF65-F5344CB8AC3E}">
        <p14:creationId xmlns:p14="http://schemas.microsoft.com/office/powerpoint/2010/main" val="407390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a:t>
            </a:fld>
            <a:endParaRPr lang="el-GR"/>
          </a:p>
        </p:txBody>
      </p:sp>
    </p:spTree>
    <p:extLst>
      <p:ext uri="{BB962C8B-B14F-4D97-AF65-F5344CB8AC3E}">
        <p14:creationId xmlns:p14="http://schemas.microsoft.com/office/powerpoint/2010/main" val="2907451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40</a:t>
            </a:fld>
            <a:endParaRPr lang="el-GR"/>
          </a:p>
        </p:txBody>
      </p:sp>
    </p:spTree>
    <p:extLst>
      <p:ext uri="{BB962C8B-B14F-4D97-AF65-F5344CB8AC3E}">
        <p14:creationId xmlns:p14="http://schemas.microsoft.com/office/powerpoint/2010/main" val="3372806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41</a:t>
            </a:fld>
            <a:endParaRPr lang="el-GR"/>
          </a:p>
        </p:txBody>
      </p:sp>
    </p:spTree>
    <p:extLst>
      <p:ext uri="{BB962C8B-B14F-4D97-AF65-F5344CB8AC3E}">
        <p14:creationId xmlns:p14="http://schemas.microsoft.com/office/powerpoint/2010/main" val="2638060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42</a:t>
            </a:fld>
            <a:endParaRPr lang="el-GR"/>
          </a:p>
        </p:txBody>
      </p:sp>
    </p:spTree>
    <p:extLst>
      <p:ext uri="{BB962C8B-B14F-4D97-AF65-F5344CB8AC3E}">
        <p14:creationId xmlns:p14="http://schemas.microsoft.com/office/powerpoint/2010/main" val="275376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43</a:t>
            </a:fld>
            <a:endParaRPr lang="el-GR"/>
          </a:p>
        </p:txBody>
      </p:sp>
    </p:spTree>
    <p:extLst>
      <p:ext uri="{BB962C8B-B14F-4D97-AF65-F5344CB8AC3E}">
        <p14:creationId xmlns:p14="http://schemas.microsoft.com/office/powerpoint/2010/main" val="278311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u="sng" dirty="0">
                <a:solidFill>
                  <a:srgbClr val="002060"/>
                </a:solidFill>
              </a:rPr>
              <a:t>Transport Layer Security (TLS)</a:t>
            </a:r>
          </a:p>
          <a:p>
            <a:pPr algn="l"/>
            <a:r>
              <a:rPr lang="en-US" sz="1200" dirty="0"/>
              <a:t>A </a:t>
            </a:r>
            <a:r>
              <a:rPr lang="en-US" sz="1200" b="0" i="0" dirty="0">
                <a:solidFill>
                  <a:srgbClr val="202124"/>
                </a:solidFill>
                <a:effectLst/>
                <a:latin typeface="Google Sans"/>
              </a:rPr>
              <a:t>network protocol that establishes an encrypted connection to an authenticated peer over an untrusted network.</a:t>
            </a:r>
            <a:endParaRPr lang="el-GR" sz="1200" dirty="0"/>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44</a:t>
            </a:fld>
            <a:endParaRPr lang="el-GR"/>
          </a:p>
        </p:txBody>
      </p:sp>
    </p:spTree>
    <p:extLst>
      <p:ext uri="{BB962C8B-B14F-4D97-AF65-F5344CB8AC3E}">
        <p14:creationId xmlns:p14="http://schemas.microsoft.com/office/powerpoint/2010/main" val="1210972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5</a:t>
            </a:fld>
            <a:endParaRPr lang="el-GR"/>
          </a:p>
        </p:txBody>
      </p:sp>
    </p:spTree>
    <p:extLst>
      <p:ext uri="{BB962C8B-B14F-4D97-AF65-F5344CB8AC3E}">
        <p14:creationId xmlns:p14="http://schemas.microsoft.com/office/powerpoint/2010/main" val="170733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6</a:t>
            </a:fld>
            <a:endParaRPr lang="el-GR"/>
          </a:p>
        </p:txBody>
      </p:sp>
    </p:spTree>
    <p:extLst>
      <p:ext uri="{BB962C8B-B14F-4D97-AF65-F5344CB8AC3E}">
        <p14:creationId xmlns:p14="http://schemas.microsoft.com/office/powerpoint/2010/main" val="389647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7</a:t>
            </a:fld>
            <a:endParaRPr lang="el-GR"/>
          </a:p>
        </p:txBody>
      </p:sp>
    </p:spTree>
    <p:extLst>
      <p:ext uri="{BB962C8B-B14F-4D97-AF65-F5344CB8AC3E}">
        <p14:creationId xmlns:p14="http://schemas.microsoft.com/office/powerpoint/2010/main" val="411845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dirty="0"/>
              <a:t>…στην οποία χρησιμοποιούνται </a:t>
            </a:r>
            <a:r>
              <a:rPr lang="el-GR" i="1" u="sng" dirty="0"/>
              <a:t>δύο διαφορετικά κλειδιά </a:t>
            </a:r>
            <a:r>
              <a:rPr lang="el-GR" dirty="0"/>
              <a:t>για κάθε άτομο (και όχι ένα μόνο κοινό κλειδί).</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b="1" dirty="0"/>
              <a:t>*Ν0*</a:t>
            </a:r>
          </a:p>
          <a:p>
            <a:pPr marL="171450" lvl="0" indent="-171450">
              <a:buFont typeface="Arial" panose="020B0604020202020204" pitchFamily="34" charset="0"/>
              <a:buChar char="•"/>
            </a:pPr>
            <a:r>
              <a:rPr lang="el-GR" dirty="0"/>
              <a:t>Έτσι, σ’ ένα σενάριο στο οποίο η Αλίκη θέλει να στείλει ένα μήνυμα στο Μπομπ, χρειάζονται μόνο τα δύο κλειδιά του Μπομπ. Το ένα από αυτά θα είναι </a:t>
            </a:r>
            <a:r>
              <a:rPr lang="el-GR" b="1" dirty="0"/>
              <a:t>ιδιωτικό</a:t>
            </a:r>
            <a:r>
              <a:rPr lang="el-GR" dirty="0"/>
              <a:t> και θα πρέπει να το κρατάει μυστικό ο Μπομπ ενώ το άλλο, το οποίο είναι </a:t>
            </a:r>
            <a:r>
              <a:rPr lang="el-GR" b="1" dirty="0"/>
              <a:t>δημόσιο, </a:t>
            </a:r>
            <a:r>
              <a:rPr lang="el-GR" dirty="0"/>
              <a:t>μπορεί να το ανακοινώνει σε όλους.</a:t>
            </a:r>
          </a:p>
          <a:p>
            <a:pPr marL="171450" lvl="0" indent="-171450">
              <a:buFont typeface="Arial" panose="020B0604020202020204" pitchFamily="34" charset="0"/>
              <a:buChar char="•"/>
            </a:pPr>
            <a:r>
              <a:rPr lang="el-GR" dirty="0"/>
              <a:t>Τέλος, να αναφέρω ότι τα δύο κλειδιά, αν και διαφορετικά συνδέονται από κάποια μαθηματική σχέση.</a:t>
            </a:r>
          </a:p>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8</a:t>
            </a:fld>
            <a:endParaRPr lang="el-GR"/>
          </a:p>
        </p:txBody>
      </p:sp>
    </p:spTree>
    <p:extLst>
      <p:ext uri="{BB962C8B-B14F-4D97-AF65-F5344CB8AC3E}">
        <p14:creationId xmlns:p14="http://schemas.microsoft.com/office/powerpoint/2010/main" val="411845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410010C-C41A-46B1-89B9-BA373F931A2F}" type="slidenum">
              <a:rPr lang="el-GR" smtClean="0"/>
              <a:t>9</a:t>
            </a:fld>
            <a:endParaRPr lang="el-GR"/>
          </a:p>
        </p:txBody>
      </p:sp>
    </p:spTree>
    <p:extLst>
      <p:ext uri="{BB962C8B-B14F-4D97-AF65-F5344CB8AC3E}">
        <p14:creationId xmlns:p14="http://schemas.microsoft.com/office/powerpoint/2010/main" val="41184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710A8-D477-4378-82F3-F786EDC24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CF61C6CC-8FBF-4882-8C65-26C3F6FFF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316796FE-86A5-4ADB-8791-B88D149825F1}"/>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5" name="Footer Placeholder 4">
            <a:extLst>
              <a:ext uri="{FF2B5EF4-FFF2-40B4-BE49-F238E27FC236}">
                <a16:creationId xmlns:a16="http://schemas.microsoft.com/office/drawing/2014/main" id="{EE5E4A6F-C20B-4674-B998-739F474C9AB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EF34DEB-3747-4D7A-888A-EFC0D914B88C}"/>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115200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DDA2-C841-4270-9349-FE5F9E156E3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8718D28-B828-4D75-99F6-A4E89256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E9CA085-B175-4685-8D38-53DC2A2340D7}"/>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5" name="Footer Placeholder 4">
            <a:extLst>
              <a:ext uri="{FF2B5EF4-FFF2-40B4-BE49-F238E27FC236}">
                <a16:creationId xmlns:a16="http://schemas.microsoft.com/office/drawing/2014/main" id="{23140560-8967-4174-860E-187EFBE68A9E}"/>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A05B31C-15ED-4F66-B8B1-B55746EC41B3}"/>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92201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F5FEDF-A9F6-4A6C-A0F8-69C702FF5B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97826458-9200-474D-9136-6A43528587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1005336-2BEB-49C1-A635-3176B9B2F098}"/>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5" name="Footer Placeholder 4">
            <a:extLst>
              <a:ext uri="{FF2B5EF4-FFF2-40B4-BE49-F238E27FC236}">
                <a16:creationId xmlns:a16="http://schemas.microsoft.com/office/drawing/2014/main" id="{48657844-C1B7-4E89-8B1A-BEEE7A9F8C0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03FCE6E-FC6D-4963-8DAD-2A66AFC8F8B5}"/>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409396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4BD2A-3C8C-47BB-987B-9572E828444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43E0FFA-C6BF-4149-8079-8455C1151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5E4E8F2-D076-483C-80FF-28581003255C}"/>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5" name="Footer Placeholder 4">
            <a:extLst>
              <a:ext uri="{FF2B5EF4-FFF2-40B4-BE49-F238E27FC236}">
                <a16:creationId xmlns:a16="http://schemas.microsoft.com/office/drawing/2014/main" id="{8C820A53-D186-436C-A841-F68591CCA1B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488DD7B-90FF-47D1-9820-276650759162}"/>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317329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AA050-2FB0-4822-91C2-A5FAF3EF6B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94685BCE-8546-45E7-A25E-9B34AF1E6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AA3BE-361B-4173-8E4B-A59286B82F70}"/>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5" name="Footer Placeholder 4">
            <a:extLst>
              <a:ext uri="{FF2B5EF4-FFF2-40B4-BE49-F238E27FC236}">
                <a16:creationId xmlns:a16="http://schemas.microsoft.com/office/drawing/2014/main" id="{E660BE46-F528-4FA1-AC8A-97FCB98CC90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063F4E5-70CE-4387-B576-2D6DB469494B}"/>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120355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FD8C9-78AB-4BB9-AEEC-1791339FB9F9}"/>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93A26965-1828-45FE-B7B2-412F97E93C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7F636CCD-FF60-41E2-A8A6-34B437F2FA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F9B3F50C-E81D-4CC9-ACE1-EB7C1B0629EE}"/>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6" name="Footer Placeholder 5">
            <a:extLst>
              <a:ext uri="{FF2B5EF4-FFF2-40B4-BE49-F238E27FC236}">
                <a16:creationId xmlns:a16="http://schemas.microsoft.com/office/drawing/2014/main" id="{B7989295-9975-4C7D-BB03-AB71693D69CB}"/>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DAC02FB9-52D0-4845-9183-7F7A5DB252DD}"/>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543787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D516-3D66-4BF8-B342-F5DB16CA9DE9}"/>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1C407BE6-E78E-4B82-B95C-0404BE3DF6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96D45-5231-4B3F-9A0F-16C28B3F79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D75A761-5364-4D27-B28A-BCB25F4AA8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4E569D-BF38-4AB7-A498-D584552159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EAB6380A-BF5E-49F1-BF3C-EC8F709D08FF}"/>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8" name="Footer Placeholder 7">
            <a:extLst>
              <a:ext uri="{FF2B5EF4-FFF2-40B4-BE49-F238E27FC236}">
                <a16:creationId xmlns:a16="http://schemas.microsoft.com/office/drawing/2014/main" id="{38E53FB3-3478-4256-AC27-D5A147E0C48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C783243A-A41C-4F84-B428-53FA950BA0C1}"/>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20913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43A9-0BED-4D8C-9C84-2A860AEE35FD}"/>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9026FE3B-9749-4322-9341-69055CC152E0}"/>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4" name="Footer Placeholder 3">
            <a:extLst>
              <a:ext uri="{FF2B5EF4-FFF2-40B4-BE49-F238E27FC236}">
                <a16:creationId xmlns:a16="http://schemas.microsoft.com/office/drawing/2014/main" id="{B18B4D81-D4BA-4AD6-A7AF-0602896DD126}"/>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2CCE6F20-3A24-49A0-A989-F53D43EF0F89}"/>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243262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9EE04-6A96-4349-8BB7-29726304D505}"/>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3" name="Footer Placeholder 2">
            <a:extLst>
              <a:ext uri="{FF2B5EF4-FFF2-40B4-BE49-F238E27FC236}">
                <a16:creationId xmlns:a16="http://schemas.microsoft.com/office/drawing/2014/main" id="{E141FE16-89AA-41F5-B29C-EEB6EC156547}"/>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9AE850FA-DFFA-4BA5-9C71-986A46337F12}"/>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262359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708E-8F4F-4313-9E61-3C422F52D9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1619CF84-F635-4026-BDA6-FC7054882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94E2BADC-AD49-4D9C-8526-BDB225270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91E27-68DC-487B-82DB-DA7E8BA6B709}"/>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6" name="Footer Placeholder 5">
            <a:extLst>
              <a:ext uri="{FF2B5EF4-FFF2-40B4-BE49-F238E27FC236}">
                <a16:creationId xmlns:a16="http://schemas.microsoft.com/office/drawing/2014/main" id="{7EEB1839-E888-4609-B5A6-C3730DDC814E}"/>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DDDF67A-0357-475D-B75B-00BA83B18B04}"/>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1329806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9B5E-4485-4F7F-A8E6-DCADC3BEB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D0A71EE0-03EF-40F1-9875-E4FDF2E61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398A2D7-076D-475C-9469-CA70434612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615C14-5939-49EE-AC55-374CAC5C14F9}"/>
              </a:ext>
            </a:extLst>
          </p:cNvPr>
          <p:cNvSpPr>
            <a:spLocks noGrp="1"/>
          </p:cNvSpPr>
          <p:nvPr>
            <p:ph type="dt" sz="half" idx="10"/>
          </p:nvPr>
        </p:nvSpPr>
        <p:spPr/>
        <p:txBody>
          <a:bodyPr/>
          <a:lstStyle/>
          <a:p>
            <a:fld id="{55E86752-FA8E-4C53-A63A-984E0C4BF80A}" type="datetimeFigureOut">
              <a:rPr lang="el-GR" smtClean="0"/>
              <a:t>15/3/2024</a:t>
            </a:fld>
            <a:endParaRPr lang="el-GR"/>
          </a:p>
        </p:txBody>
      </p:sp>
      <p:sp>
        <p:nvSpPr>
          <p:cNvPr id="6" name="Footer Placeholder 5">
            <a:extLst>
              <a:ext uri="{FF2B5EF4-FFF2-40B4-BE49-F238E27FC236}">
                <a16:creationId xmlns:a16="http://schemas.microsoft.com/office/drawing/2014/main" id="{95156C06-645F-402D-BA0B-2F35BE52C33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1E139618-4D88-44F4-96D4-AEC4CEAE19EB}"/>
              </a:ext>
            </a:extLst>
          </p:cNvPr>
          <p:cNvSpPr>
            <a:spLocks noGrp="1"/>
          </p:cNvSpPr>
          <p:nvPr>
            <p:ph type="sldNum" sz="quarter" idx="12"/>
          </p:nvPr>
        </p:nvSpPr>
        <p:spPr/>
        <p:txBody>
          <a:bodyPr/>
          <a:lstStyle/>
          <a:p>
            <a:fld id="{BB2F307E-D534-45C9-8ED2-B84C613AFE9D}" type="slidenum">
              <a:rPr lang="el-GR" smtClean="0"/>
              <a:t>‹#›</a:t>
            </a:fld>
            <a:endParaRPr lang="el-GR"/>
          </a:p>
        </p:txBody>
      </p:sp>
    </p:spTree>
    <p:extLst>
      <p:ext uri="{BB962C8B-B14F-4D97-AF65-F5344CB8AC3E}">
        <p14:creationId xmlns:p14="http://schemas.microsoft.com/office/powerpoint/2010/main" val="378371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B284D-3D73-4532-B5F0-5006646746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98E584F4-C287-4404-854D-757742211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4AB9E30-1B8C-4B3C-ADE0-A8635E6B19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86752-FA8E-4C53-A63A-984E0C4BF80A}" type="datetimeFigureOut">
              <a:rPr lang="el-GR" smtClean="0"/>
              <a:t>15/3/2024</a:t>
            </a:fld>
            <a:endParaRPr lang="el-GR"/>
          </a:p>
        </p:txBody>
      </p:sp>
      <p:sp>
        <p:nvSpPr>
          <p:cNvPr id="5" name="Footer Placeholder 4">
            <a:extLst>
              <a:ext uri="{FF2B5EF4-FFF2-40B4-BE49-F238E27FC236}">
                <a16:creationId xmlns:a16="http://schemas.microsoft.com/office/drawing/2014/main" id="{C1D5F619-60B1-430A-800B-8E8478F41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5FD1A0D4-4C3A-4F7C-993A-EF3717DC8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F307E-D534-45C9-8ED2-B84C613AFE9D}" type="slidenum">
              <a:rPr lang="el-GR" smtClean="0"/>
              <a:t>‹#›</a:t>
            </a:fld>
            <a:endParaRPr lang="el-GR"/>
          </a:p>
        </p:txBody>
      </p:sp>
    </p:spTree>
    <p:extLst>
      <p:ext uri="{BB962C8B-B14F-4D97-AF65-F5344CB8AC3E}">
        <p14:creationId xmlns:p14="http://schemas.microsoft.com/office/powerpoint/2010/main" val="2154051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11" Type="http://schemas.openxmlformats.org/officeDocument/2006/relationships/slide" Target="slide6.xml"/><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3.xml"/><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slide" Target="slide6.xml"/><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6.xm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8.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79.png"/><Relationship Id="rId9" Type="http://schemas.openxmlformats.org/officeDocument/2006/relationships/image" Target="../media/image85.png"/><Relationship Id="rId14" Type="http://schemas.openxmlformats.org/officeDocument/2006/relationships/slide" Target="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slide" Target="slide6.xml"/><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slide" Target="slide6.xml"/><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slide" Target="slide6.xml"/><Relationship Id="rId4" Type="http://schemas.openxmlformats.org/officeDocument/2006/relationships/image" Target="../media/image109.png"/><Relationship Id="rId9"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5" Type="http://schemas.openxmlformats.org/officeDocument/2006/relationships/slide" Target="slide9.xml"/><Relationship Id="rId10" Type="http://schemas.openxmlformats.org/officeDocument/2006/relationships/image" Target="../media/image30.png"/><Relationship Id="rId4" Type="http://schemas.openxmlformats.org/officeDocument/2006/relationships/diagramLayout" Target="../diagrams/layout1.xml"/><Relationship Id="rId9" Type="http://schemas.openxmlformats.org/officeDocument/2006/relationships/slide" Target="slide7.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slide" Target="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2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slide" Target="slide6.xml"/></Relationships>
</file>

<file path=ppt/slides/_rels/slide2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8.png"/><Relationship Id="rId7"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29.png"/><Relationship Id="rId9" Type="http://schemas.openxmlformats.org/officeDocument/2006/relationships/slide" Target="slide6.xml"/></Relationships>
</file>

<file path=ppt/slides/_rels/slide2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840.png"/><Relationship Id="rId3" Type="http://schemas.openxmlformats.org/officeDocument/2006/relationships/image" Target="../media/image780.png"/><Relationship Id="rId7" Type="http://schemas.openxmlformats.org/officeDocument/2006/relationships/image" Target="../media/image83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20.png"/><Relationship Id="rId5" Type="http://schemas.openxmlformats.org/officeDocument/2006/relationships/image" Target="../media/image810.png"/><Relationship Id="rId4" Type="http://schemas.openxmlformats.org/officeDocument/2006/relationships/image" Target="../media/image135.png"/><Relationship Id="rId9" Type="http://schemas.openxmlformats.org/officeDocument/2006/relationships/slide" Target="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slide" Target="slide6.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39.png"/><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slide" Target="sl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54.png"/><Relationship Id="rId7" Type="http://schemas.openxmlformats.org/officeDocument/2006/relationships/image" Target="../media/image15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7.png"/><Relationship Id="rId11" Type="http://schemas.openxmlformats.org/officeDocument/2006/relationships/slide" Target="slide6.xml"/><Relationship Id="rId5" Type="http://schemas.openxmlformats.org/officeDocument/2006/relationships/image" Target="../media/image151.png"/><Relationship Id="rId10" Type="http://schemas.openxmlformats.org/officeDocument/2006/relationships/image" Target="../media/image153.png"/><Relationship Id="rId4" Type="http://schemas.openxmlformats.org/officeDocument/2006/relationships/image" Target="../media/image149.png"/><Relationship Id="rId9" Type="http://schemas.openxmlformats.org/officeDocument/2006/relationships/image" Target="../media/image156.png"/></Relationships>
</file>

<file path=ppt/slides/_rels/slide3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55.png"/><Relationship Id="rId7" Type="http://schemas.openxmlformats.org/officeDocument/2006/relationships/image" Target="../media/image16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60.png"/><Relationship Id="rId4" Type="http://schemas.openxmlformats.org/officeDocument/2006/relationships/image" Target="../media/image159.png"/></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158.png"/></Relationships>
</file>

<file path=ppt/slides/_rels/slide33.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18" Type="http://schemas.openxmlformats.org/officeDocument/2006/relationships/image" Target="../media/image167.png"/><Relationship Id="rId3" Type="http://schemas.openxmlformats.org/officeDocument/2006/relationships/image" Target="../media/image17.png"/><Relationship Id="rId7" Type="http://schemas.openxmlformats.org/officeDocument/2006/relationships/image" Target="../media/image164.png"/><Relationship Id="rId12" Type="http://schemas.openxmlformats.org/officeDocument/2006/relationships/image" Target="../media/image169.png"/><Relationship Id="rId17" Type="http://schemas.openxmlformats.org/officeDocument/2006/relationships/image" Target="../media/image174.png"/><Relationship Id="rId2" Type="http://schemas.openxmlformats.org/officeDocument/2006/relationships/notesSlide" Target="../notesSlides/notesSlide33.xml"/><Relationship Id="rId16" Type="http://schemas.openxmlformats.org/officeDocument/2006/relationships/image" Target="../media/image173.png"/><Relationship Id="rId20"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163.svg"/><Relationship Id="rId5" Type="http://schemas.openxmlformats.org/officeDocument/2006/relationships/image" Target="../media/image19.png"/><Relationship Id="rId15" Type="http://schemas.openxmlformats.org/officeDocument/2006/relationships/image" Target="../media/image172.png"/><Relationship Id="rId10" Type="http://schemas.openxmlformats.org/officeDocument/2006/relationships/image" Target="../media/image162.png"/><Relationship Id="rId19" Type="http://schemas.openxmlformats.org/officeDocument/2006/relationships/image" Target="../media/image176.png"/><Relationship Id="rId4" Type="http://schemas.openxmlformats.org/officeDocument/2006/relationships/image" Target="../media/image18.svg"/><Relationship Id="rId9" Type="http://schemas.openxmlformats.org/officeDocument/2006/relationships/image" Target="../media/image166.png"/><Relationship Id="rId14" Type="http://schemas.openxmlformats.org/officeDocument/2006/relationships/image" Target="../media/image171.png"/></Relationships>
</file>

<file path=ppt/slides/_rels/slide3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1.png"/><Relationship Id="rId18" Type="http://schemas.openxmlformats.org/officeDocument/2006/relationships/image" Target="../media/image185.png"/><Relationship Id="rId3" Type="http://schemas.openxmlformats.org/officeDocument/2006/relationships/image" Target="../media/image17.png"/><Relationship Id="rId7" Type="http://schemas.openxmlformats.org/officeDocument/2006/relationships/image" Target="../media/image177.png"/><Relationship Id="rId12" Type="http://schemas.openxmlformats.org/officeDocument/2006/relationships/image" Target="../media/image180.png"/><Relationship Id="rId17" Type="http://schemas.openxmlformats.org/officeDocument/2006/relationships/image" Target="../media/image184.png"/><Relationship Id="rId2" Type="http://schemas.openxmlformats.org/officeDocument/2006/relationships/notesSlide" Target="../notesSlides/notesSlide34.xml"/><Relationship Id="rId16" Type="http://schemas.openxmlformats.org/officeDocument/2006/relationships/image" Target="../media/image183.png"/><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163.svg"/><Relationship Id="rId5" Type="http://schemas.openxmlformats.org/officeDocument/2006/relationships/image" Target="../media/image19.png"/><Relationship Id="rId15" Type="http://schemas.openxmlformats.org/officeDocument/2006/relationships/image" Target="../media/image182.png"/><Relationship Id="rId10" Type="http://schemas.openxmlformats.org/officeDocument/2006/relationships/image" Target="../media/image162.png"/><Relationship Id="rId19" Type="http://schemas.openxmlformats.org/officeDocument/2006/relationships/slide" Target="slide6.xml"/><Relationship Id="rId4" Type="http://schemas.openxmlformats.org/officeDocument/2006/relationships/image" Target="../media/image18.svg"/><Relationship Id="rId9" Type="http://schemas.openxmlformats.org/officeDocument/2006/relationships/image" Target="../media/image179.png"/><Relationship Id="rId14" Type="http://schemas.openxmlformats.org/officeDocument/2006/relationships/image" Target="../media/image171.png"/></Relationships>
</file>

<file path=ppt/slides/_rels/slide3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 Target="slide6.xml"/><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0" Type="http://schemas.openxmlformats.org/officeDocument/2006/relationships/image" Target="../media/image168.png"/><Relationship Id="rId4" Type="http://schemas.openxmlformats.org/officeDocument/2006/relationships/image" Target="../media/image186.png"/><Relationship Id="rId9" Type="http://schemas.openxmlformats.org/officeDocument/2006/relationships/image" Target="../media/image191.png"/></Relationships>
</file>

<file path=ppt/slides/_rels/slide3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slide" Target="slide6.xml"/><Relationship Id="rId7" Type="http://schemas.openxmlformats.org/officeDocument/2006/relationships/image" Target="../media/image19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97.png"/><Relationship Id="rId5" Type="http://schemas.openxmlformats.org/officeDocument/2006/relationships/image" Target="../media/image196.png"/><Relationship Id="rId10" Type="http://schemas.microsoft.com/office/2007/relationships/hdphoto" Target="../media/hdphoto1.wdp"/><Relationship Id="rId4" Type="http://schemas.openxmlformats.org/officeDocument/2006/relationships/image" Target="../media/image195.png"/><Relationship Id="rId9" Type="http://schemas.openxmlformats.org/officeDocument/2006/relationships/image" Target="../media/image192.png"/></Relationships>
</file>

<file path=ppt/slides/_rels/slide3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3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39.xml.rels><?xml version="1.0" encoding="UTF-8" standalone="yes"?>
<Relationships xmlns="http://schemas.openxmlformats.org/package/2006/relationships"><Relationship Id="rId3" Type="http://schemas.openxmlformats.org/officeDocument/2006/relationships/hyperlink" Target="https://pq-crystals.org/kyber/" TargetMode="External"/><Relationship Id="rId7" Type="http://schemas.microsoft.com/office/2007/relationships/hdphoto" Target="../media/hdphoto3.wd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01.png"/><Relationship Id="rId5" Type="http://schemas.microsoft.com/office/2007/relationships/hdphoto" Target="../media/hdphoto2.wdp"/><Relationship Id="rId4" Type="http://schemas.openxmlformats.org/officeDocument/2006/relationships/image" Target="../media/image200.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208.png"/><Relationship Id="rId4" Type="http://schemas.openxmlformats.org/officeDocument/2006/relationships/image" Target="../media/image207.png"/></Relationships>
</file>

<file path=ppt/slides/_rels/slide4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4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4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slide" Target="sl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slide" Target="slide6.xml"/><Relationship Id="rId4" Type="http://schemas.openxmlformats.org/officeDocument/2006/relationships/image" Target="../media/image21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18" Type="http://schemas.openxmlformats.org/officeDocument/2006/relationships/diagramColors" Target="../diagrams/colors6.xml"/><Relationship Id="rId26" Type="http://schemas.openxmlformats.org/officeDocument/2006/relationships/image" Target="../media/image14.png"/><Relationship Id="rId3" Type="http://schemas.openxmlformats.org/officeDocument/2006/relationships/image" Target="../media/image10.png"/><Relationship Id="rId21" Type="http://schemas.openxmlformats.org/officeDocument/2006/relationships/slide" Target="slide11.xml"/><Relationship Id="rId7" Type="http://schemas.openxmlformats.org/officeDocument/2006/relationships/diagramQuickStyle" Target="../diagrams/quickStyle4.xml"/><Relationship Id="rId12" Type="http://schemas.openxmlformats.org/officeDocument/2006/relationships/diagramQuickStyle" Target="../diagrams/quickStyle5.xml"/><Relationship Id="rId17" Type="http://schemas.openxmlformats.org/officeDocument/2006/relationships/diagramQuickStyle" Target="../diagrams/quickStyle6.xml"/><Relationship Id="rId25" Type="http://schemas.openxmlformats.org/officeDocument/2006/relationships/image" Target="../media/image130.png"/><Relationship Id="rId2" Type="http://schemas.openxmlformats.org/officeDocument/2006/relationships/notesSlide" Target="../notesSlides/notesSlide6.xml"/><Relationship Id="rId16" Type="http://schemas.openxmlformats.org/officeDocument/2006/relationships/diagramLayout" Target="../diagrams/layout6.xml"/><Relationship Id="rId20"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11" Type="http://schemas.openxmlformats.org/officeDocument/2006/relationships/diagramLayout" Target="../diagrams/layout5.xml"/><Relationship Id="rId24" Type="http://schemas.openxmlformats.org/officeDocument/2006/relationships/slide" Target="slide26.xml"/><Relationship Id="rId5" Type="http://schemas.openxmlformats.org/officeDocument/2006/relationships/diagramData" Target="../diagrams/data4.xml"/><Relationship Id="rId15" Type="http://schemas.openxmlformats.org/officeDocument/2006/relationships/diagramData" Target="../diagrams/data6.xml"/><Relationship Id="rId23" Type="http://schemas.openxmlformats.org/officeDocument/2006/relationships/image" Target="../media/image13.png"/><Relationship Id="rId28" Type="http://schemas.openxmlformats.org/officeDocument/2006/relationships/image" Target="../media/image140.png"/><Relationship Id="rId10" Type="http://schemas.openxmlformats.org/officeDocument/2006/relationships/diagramData" Target="../diagrams/data5.xml"/><Relationship Id="rId19" Type="http://schemas.microsoft.com/office/2007/relationships/diagramDrawing" Target="../diagrams/drawing6.xml"/><Relationship Id="rId4" Type="http://schemas.openxmlformats.org/officeDocument/2006/relationships/image" Target="../media/image11.svg"/><Relationship Id="rId9" Type="http://schemas.microsoft.com/office/2007/relationships/diagramDrawing" Target="../diagrams/drawing4.xml"/><Relationship Id="rId14" Type="http://schemas.microsoft.com/office/2007/relationships/diagramDrawing" Target="../diagrams/drawing5.xml"/><Relationship Id="rId22" Type="http://schemas.openxmlformats.org/officeDocument/2006/relationships/image" Target="../media/image80.png"/><Relationship Id="rId27" Type="http://schemas.openxmlformats.org/officeDocument/2006/relationships/slide" Target="slide39.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slide" Target="slide2.xm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7.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slide" Target="slide2.xml"/><Relationship Id="rId21"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0.svg"/><Relationship Id="rId2" Type="http://schemas.openxmlformats.org/officeDocument/2006/relationships/notesSlide" Target="../notesSlides/notesSlide8.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8.svg"/><Relationship Id="rId24" Type="http://schemas.openxmlformats.org/officeDocument/2006/relationships/image" Target="../media/image29.png"/><Relationship Id="rId5" Type="http://schemas.openxmlformats.org/officeDocument/2006/relationships/image" Target="../media/image16.svg"/><Relationship Id="rId15" Type="http://schemas.openxmlformats.org/officeDocument/2006/relationships/image" Target="../media/image22.svg"/><Relationship Id="rId23" Type="http://schemas.openxmlformats.org/officeDocument/2006/relationships/image" Target="../media/image36.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5.png"/><Relationship Id="rId9" Type="http://schemas.openxmlformats.org/officeDocument/2006/relationships/image" Target="../media/image34.svg"/><Relationship Id="rId14" Type="http://schemas.openxmlformats.org/officeDocument/2006/relationships/image" Target="../media/image21.png"/><Relationship Id="rId22"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0.svg"/><Relationship Id="rId18" Type="http://schemas.openxmlformats.org/officeDocument/2006/relationships/image" Target="../media/image37.png"/><Relationship Id="rId26" Type="http://schemas.openxmlformats.org/officeDocument/2006/relationships/image" Target="../media/image41.png"/><Relationship Id="rId3" Type="http://schemas.openxmlformats.org/officeDocument/2006/relationships/slide" Target="slide2.xml"/><Relationship Id="rId21" Type="http://schemas.openxmlformats.org/officeDocument/2006/relationships/image" Target="../media/image40.svg"/><Relationship Id="rId7" Type="http://schemas.openxmlformats.org/officeDocument/2006/relationships/image" Target="../media/image32.svg"/><Relationship Id="rId12" Type="http://schemas.openxmlformats.org/officeDocument/2006/relationships/image" Target="../media/image19.png"/><Relationship Id="rId17" Type="http://schemas.openxmlformats.org/officeDocument/2006/relationships/image" Target="../media/image26.svg"/><Relationship Id="rId25" Type="http://schemas.openxmlformats.org/officeDocument/2006/relationships/image" Target="../media/image30.svg"/><Relationship Id="rId2" Type="http://schemas.openxmlformats.org/officeDocument/2006/relationships/notesSlide" Target="../notesSlides/notesSlide9.xml"/><Relationship Id="rId16" Type="http://schemas.openxmlformats.org/officeDocument/2006/relationships/image" Target="../media/image25.pn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8.svg"/><Relationship Id="rId24" Type="http://schemas.openxmlformats.org/officeDocument/2006/relationships/image" Target="../media/image29.png"/><Relationship Id="rId5" Type="http://schemas.openxmlformats.org/officeDocument/2006/relationships/image" Target="../media/image16.svg"/><Relationship Id="rId15" Type="http://schemas.openxmlformats.org/officeDocument/2006/relationships/image" Target="../media/image24.svg"/><Relationship Id="rId23" Type="http://schemas.openxmlformats.org/officeDocument/2006/relationships/image" Target="../media/image36.svg"/><Relationship Id="rId10" Type="http://schemas.openxmlformats.org/officeDocument/2006/relationships/image" Target="../media/image17.png"/><Relationship Id="rId19" Type="http://schemas.openxmlformats.org/officeDocument/2006/relationships/image" Target="../media/image38.svg"/><Relationship Id="rId4" Type="http://schemas.openxmlformats.org/officeDocument/2006/relationships/image" Target="../media/image15.png"/><Relationship Id="rId9" Type="http://schemas.openxmlformats.org/officeDocument/2006/relationships/image" Target="../media/image34.svg"/><Relationship Id="rId14" Type="http://schemas.openxmlformats.org/officeDocument/2006/relationships/image" Target="../media/image23.png"/><Relationship Id="rId22" Type="http://schemas.openxmlformats.org/officeDocument/2006/relationships/image" Target="../media/image35.png"/><Relationship Id="rId27"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4DE90C5-B638-4342-9142-715907F959F7}"/>
              </a:ext>
            </a:extLst>
          </p:cNvPr>
          <p:cNvSpPr/>
          <p:nvPr/>
        </p:nvSpPr>
        <p:spPr>
          <a:xfrm>
            <a:off x="0" y="3004127"/>
            <a:ext cx="12192000" cy="849746"/>
          </a:xfrm>
          <a:prstGeom prst="rect">
            <a:avLst/>
          </a:prstGeom>
          <a:solidFill>
            <a:srgbClr val="FFC00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TextBox 25">
            <a:extLst>
              <a:ext uri="{FF2B5EF4-FFF2-40B4-BE49-F238E27FC236}">
                <a16:creationId xmlns:a16="http://schemas.microsoft.com/office/drawing/2014/main" id="{F038F435-F985-4009-A770-91D078C32EF3}"/>
              </a:ext>
            </a:extLst>
          </p:cNvPr>
          <p:cNvSpPr txBox="1"/>
          <p:nvPr/>
        </p:nvSpPr>
        <p:spPr>
          <a:xfrm>
            <a:off x="1531546" y="3090446"/>
            <a:ext cx="9128905" cy="677108"/>
          </a:xfrm>
          <a:prstGeom prst="rect">
            <a:avLst/>
          </a:prstGeom>
          <a:noFill/>
        </p:spPr>
        <p:txBody>
          <a:bodyPr wrap="square" rtlCol="0">
            <a:spAutoFit/>
          </a:bodyPr>
          <a:lstStyle/>
          <a:p>
            <a:pPr algn="ctr"/>
            <a:r>
              <a:rPr lang="en-US" sz="3800" b="1" dirty="0"/>
              <a:t>Cryptography Based on Learning With Errors</a:t>
            </a:r>
            <a:endParaRPr lang="el-GR" sz="3800" b="1" dirty="0"/>
          </a:p>
        </p:txBody>
      </p:sp>
      <p:sp>
        <p:nvSpPr>
          <p:cNvPr id="28" name="TextBox 27">
            <a:extLst>
              <a:ext uri="{FF2B5EF4-FFF2-40B4-BE49-F238E27FC236}">
                <a16:creationId xmlns:a16="http://schemas.microsoft.com/office/drawing/2014/main" id="{99D28C3B-62C1-4A5C-B15E-AC6B4A490799}"/>
              </a:ext>
            </a:extLst>
          </p:cNvPr>
          <p:cNvSpPr txBox="1"/>
          <p:nvPr/>
        </p:nvSpPr>
        <p:spPr>
          <a:xfrm>
            <a:off x="4307887" y="4426128"/>
            <a:ext cx="3576222" cy="461665"/>
          </a:xfrm>
          <a:prstGeom prst="rect">
            <a:avLst/>
          </a:prstGeom>
          <a:noFill/>
        </p:spPr>
        <p:txBody>
          <a:bodyPr wrap="square" rtlCol="0">
            <a:spAutoFit/>
          </a:bodyPr>
          <a:lstStyle/>
          <a:p>
            <a:pPr algn="ctr"/>
            <a:r>
              <a:rPr lang="en-US" sz="2400" dirty="0"/>
              <a:t>Florias Papadopoulos</a:t>
            </a:r>
            <a:endParaRPr lang="el-GR" sz="2400" dirty="0"/>
          </a:p>
        </p:txBody>
      </p:sp>
      <p:sp>
        <p:nvSpPr>
          <p:cNvPr id="31" name="TextBox 30">
            <a:extLst>
              <a:ext uri="{FF2B5EF4-FFF2-40B4-BE49-F238E27FC236}">
                <a16:creationId xmlns:a16="http://schemas.microsoft.com/office/drawing/2014/main" id="{60F34439-576C-4D6C-B4CF-D2CAE9B82D85}"/>
              </a:ext>
            </a:extLst>
          </p:cNvPr>
          <p:cNvSpPr txBox="1"/>
          <p:nvPr/>
        </p:nvSpPr>
        <p:spPr>
          <a:xfrm>
            <a:off x="4545737" y="5290771"/>
            <a:ext cx="3100522" cy="338554"/>
          </a:xfrm>
          <a:prstGeom prst="rect">
            <a:avLst/>
          </a:prstGeom>
          <a:noFill/>
        </p:spPr>
        <p:txBody>
          <a:bodyPr wrap="square" rtlCol="0">
            <a:spAutoFit/>
          </a:bodyPr>
          <a:lstStyle/>
          <a:p>
            <a:pPr algn="ctr"/>
            <a:r>
              <a:rPr lang="en-US" sz="1600" dirty="0"/>
              <a:t>Thessaloniki, 21 December 2023</a:t>
            </a:r>
            <a:endParaRPr lang="el-GR" sz="1600" dirty="0"/>
          </a:p>
        </p:txBody>
      </p:sp>
      <p:sp>
        <p:nvSpPr>
          <p:cNvPr id="34" name="TextBox 33">
            <a:extLst>
              <a:ext uri="{FF2B5EF4-FFF2-40B4-BE49-F238E27FC236}">
                <a16:creationId xmlns:a16="http://schemas.microsoft.com/office/drawing/2014/main" id="{93C0D83B-0E5A-472B-BAFD-21A3B6FCF55D}"/>
              </a:ext>
            </a:extLst>
          </p:cNvPr>
          <p:cNvSpPr txBox="1"/>
          <p:nvPr/>
        </p:nvSpPr>
        <p:spPr>
          <a:xfrm>
            <a:off x="2670699" y="720947"/>
            <a:ext cx="7155402" cy="1015663"/>
          </a:xfrm>
          <a:prstGeom prst="rect">
            <a:avLst/>
          </a:prstGeom>
          <a:noFill/>
        </p:spPr>
        <p:txBody>
          <a:bodyPr wrap="square" rtlCol="0">
            <a:spAutoFit/>
          </a:bodyPr>
          <a:lstStyle/>
          <a:p>
            <a:pPr algn="ctr"/>
            <a:r>
              <a:rPr lang="en-US" sz="2000" dirty="0">
                <a:latin typeface="Arial Nova" panose="020B0504020202020204" pitchFamily="34" charset="0"/>
              </a:rPr>
              <a:t>ARISTOTLE UNIVERSITY OF THESSALONIKI</a:t>
            </a:r>
            <a:r>
              <a:rPr lang="el-GR" sz="2000" dirty="0">
                <a:latin typeface="Arial Nova" panose="020B0504020202020204" pitchFamily="34" charset="0"/>
              </a:rPr>
              <a:t> </a:t>
            </a:r>
          </a:p>
          <a:p>
            <a:pPr algn="ctr"/>
            <a:r>
              <a:rPr lang="en-US" sz="2000" dirty="0">
                <a:latin typeface="Arial Nova" panose="020B0504020202020204" pitchFamily="34" charset="0"/>
              </a:rPr>
              <a:t>FACULTY OF SCIENCES</a:t>
            </a:r>
            <a:r>
              <a:rPr lang="el-GR" sz="2000" dirty="0">
                <a:latin typeface="Arial Nova" panose="020B0504020202020204" pitchFamily="34" charset="0"/>
              </a:rPr>
              <a:t> </a:t>
            </a:r>
          </a:p>
          <a:p>
            <a:pPr algn="ctr"/>
            <a:r>
              <a:rPr lang="en-US" sz="2000" dirty="0">
                <a:latin typeface="Arial Nova" panose="020B0504020202020204" pitchFamily="34" charset="0"/>
              </a:rPr>
              <a:t>DEPARTMENT OF MATHEMATICS</a:t>
            </a:r>
            <a:endParaRPr lang="el-GR" sz="2000" dirty="0">
              <a:latin typeface="Arial Nova" panose="020B0504020202020204" pitchFamily="34" charset="0"/>
            </a:endParaRPr>
          </a:p>
        </p:txBody>
      </p:sp>
      <p:pic>
        <p:nvPicPr>
          <p:cNvPr id="35" name="Picture 34">
            <a:extLst>
              <a:ext uri="{FF2B5EF4-FFF2-40B4-BE49-F238E27FC236}">
                <a16:creationId xmlns:a16="http://schemas.microsoft.com/office/drawing/2014/main" id="{D5F0F8EC-DD5E-4EF4-A56C-DF3E7F657555}"/>
              </a:ext>
            </a:extLst>
          </p:cNvPr>
          <p:cNvPicPr>
            <a:picLocks noChangeAspect="1"/>
          </p:cNvPicPr>
          <p:nvPr/>
        </p:nvPicPr>
        <p:blipFill>
          <a:blip r:embed="rId3">
            <a:extLst>
              <a:ext uri="{28A0092B-C50C-407E-A947-70E740481C1C}">
                <a14:useLocalDpi xmlns:a14="http://schemas.microsoft.com/office/drawing/2010/main" val="0"/>
              </a:ext>
            </a:extLst>
          </a:blip>
          <a:srcRect t="164" b="164"/>
          <a:stretch/>
        </p:blipFill>
        <p:spPr>
          <a:xfrm>
            <a:off x="961981" y="398575"/>
            <a:ext cx="1576800" cy="1571632"/>
          </a:xfrm>
          <a:prstGeom prst="ellipse">
            <a:avLst/>
          </a:prstGeom>
          <a:noFill/>
        </p:spPr>
      </p:pic>
      <p:pic>
        <p:nvPicPr>
          <p:cNvPr id="36" name="Picture 35">
            <a:extLst>
              <a:ext uri="{FF2B5EF4-FFF2-40B4-BE49-F238E27FC236}">
                <a16:creationId xmlns:a16="http://schemas.microsoft.com/office/drawing/2014/main" id="{B92E20D3-2CF8-4CA3-8B01-33B43C3F2C5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68" b="168"/>
          <a:stretch/>
        </p:blipFill>
        <p:spPr>
          <a:xfrm>
            <a:off x="9958020" y="354187"/>
            <a:ext cx="1576799" cy="1571633"/>
          </a:xfrm>
          <a:prstGeom prst="ellipse">
            <a:avLst/>
          </a:prstGeom>
        </p:spPr>
      </p:pic>
    </p:spTree>
    <p:extLst>
      <p:ext uri="{BB962C8B-B14F-4D97-AF65-F5344CB8AC3E}">
        <p14:creationId xmlns:p14="http://schemas.microsoft.com/office/powerpoint/2010/main" val="3024397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0EA927-5152-4DA6-95DA-B518F5657B52}"/>
              </a:ext>
            </a:extLst>
          </p:cNvPr>
          <p:cNvSpPr txBox="1"/>
          <p:nvPr/>
        </p:nvSpPr>
        <p:spPr>
          <a:xfrm>
            <a:off x="2045827" y="408925"/>
            <a:ext cx="8100344" cy="584775"/>
          </a:xfrm>
          <a:prstGeom prst="rect">
            <a:avLst/>
          </a:prstGeom>
          <a:noFill/>
        </p:spPr>
        <p:txBody>
          <a:bodyPr wrap="square" rtlCol="0">
            <a:spAutoFit/>
          </a:bodyPr>
          <a:lstStyle/>
          <a:p>
            <a:pPr algn="ctr"/>
            <a:r>
              <a:rPr lang="en-US" sz="3200" b="1" dirty="0"/>
              <a:t>What is the state of quantum computing?</a:t>
            </a:r>
            <a:endParaRPr lang="el-GR" sz="3200" b="1" dirty="0"/>
          </a:p>
        </p:txBody>
      </p:sp>
      <p:sp>
        <p:nvSpPr>
          <p:cNvPr id="25" name="TextBox 24">
            <a:extLst>
              <a:ext uri="{FF2B5EF4-FFF2-40B4-BE49-F238E27FC236}">
                <a16:creationId xmlns:a16="http://schemas.microsoft.com/office/drawing/2014/main" id="{DCF982DC-5978-41CA-97BF-0D53689E55BE}"/>
              </a:ext>
            </a:extLst>
          </p:cNvPr>
          <p:cNvSpPr txBox="1"/>
          <p:nvPr/>
        </p:nvSpPr>
        <p:spPr>
          <a:xfrm>
            <a:off x="5197318" y="5019510"/>
            <a:ext cx="1797352" cy="523220"/>
          </a:xfrm>
          <a:prstGeom prst="rect">
            <a:avLst/>
          </a:prstGeom>
          <a:noFill/>
        </p:spPr>
        <p:txBody>
          <a:bodyPr wrap="none" rtlCol="0">
            <a:spAutoFit/>
          </a:bodyPr>
          <a:lstStyle/>
          <a:p>
            <a:pPr algn="ctr"/>
            <a:r>
              <a:rPr lang="en-US" sz="2800" dirty="0"/>
              <a:t>Why care</a:t>
            </a:r>
            <a:r>
              <a:rPr lang="el-GR" sz="2800" dirty="0"/>
              <a:t> ?</a:t>
            </a:r>
          </a:p>
        </p:txBody>
      </p:sp>
      <p:cxnSp>
        <p:nvCxnSpPr>
          <p:cNvPr id="26" name="Straight Arrow Connector 25">
            <a:extLst>
              <a:ext uri="{FF2B5EF4-FFF2-40B4-BE49-F238E27FC236}">
                <a16:creationId xmlns:a16="http://schemas.microsoft.com/office/drawing/2014/main" id="{E8B1096C-9AD7-4CF1-AF59-8C22A144A58B}"/>
              </a:ext>
            </a:extLst>
          </p:cNvPr>
          <p:cNvCxnSpPr>
            <a:cxnSpLocks/>
            <a:endCxn id="25" idx="0"/>
          </p:cNvCxnSpPr>
          <p:nvPr/>
        </p:nvCxnSpPr>
        <p:spPr>
          <a:xfrm>
            <a:off x="5269941" y="4774558"/>
            <a:ext cx="826053" cy="2449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11C9F2D-BE94-41FF-8A42-5AFDE4B5A620}"/>
              </a:ext>
            </a:extLst>
          </p:cNvPr>
          <p:cNvSpPr txBox="1"/>
          <p:nvPr/>
        </p:nvSpPr>
        <p:spPr>
          <a:xfrm>
            <a:off x="4163836" y="5756212"/>
            <a:ext cx="3864328" cy="461665"/>
          </a:xfrm>
          <a:prstGeom prst="rect">
            <a:avLst/>
          </a:prstGeom>
          <a:noFill/>
        </p:spPr>
        <p:txBody>
          <a:bodyPr wrap="none" rtlCol="0">
            <a:spAutoFit/>
          </a:bodyPr>
          <a:lstStyle/>
          <a:p>
            <a:pPr algn="ctr"/>
            <a:r>
              <a:rPr lang="en-US" sz="2400" b="1" dirty="0"/>
              <a:t>STORE NOW, DECRYPT LATER</a:t>
            </a:r>
            <a:endParaRPr lang="el-GR" sz="2400" b="1" dirty="0"/>
          </a:p>
        </p:txBody>
      </p:sp>
      <p:cxnSp>
        <p:nvCxnSpPr>
          <p:cNvPr id="28" name="Straight Arrow Connector 27">
            <a:extLst>
              <a:ext uri="{FF2B5EF4-FFF2-40B4-BE49-F238E27FC236}">
                <a16:creationId xmlns:a16="http://schemas.microsoft.com/office/drawing/2014/main" id="{2A6D8CAD-975C-44F4-AE8D-60E2A2E9599B}"/>
              </a:ext>
            </a:extLst>
          </p:cNvPr>
          <p:cNvCxnSpPr>
            <a:stCxn id="25" idx="2"/>
            <a:endCxn id="27" idx="0"/>
          </p:cNvCxnSpPr>
          <p:nvPr/>
        </p:nvCxnSpPr>
        <p:spPr>
          <a:xfrm>
            <a:off x="6095994" y="5542730"/>
            <a:ext cx="6" cy="2134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812462B-1417-46C8-B278-657BFCF339A1}"/>
              </a:ext>
            </a:extLst>
          </p:cNvPr>
          <p:cNvCxnSpPr>
            <a:cxnSpLocks/>
            <a:stCxn id="25" idx="2"/>
            <a:endCxn id="27" idx="0"/>
          </p:cNvCxnSpPr>
          <p:nvPr/>
        </p:nvCxnSpPr>
        <p:spPr>
          <a:xfrm>
            <a:off x="6095994" y="5542730"/>
            <a:ext cx="6" cy="213482"/>
          </a:xfrm>
          <a:prstGeom prst="straightConnector1">
            <a:avLst/>
          </a:prstGeom>
          <a:ln w="95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with low confidence">
            <a:extLst>
              <a:ext uri="{FF2B5EF4-FFF2-40B4-BE49-F238E27FC236}">
                <a16:creationId xmlns:a16="http://schemas.microsoft.com/office/drawing/2014/main" id="{4132739F-126D-01FF-BD43-8BC1FFF46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25" y="1371457"/>
            <a:ext cx="8709221" cy="1232004"/>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19" name="Picture 18" descr="Text&#10;&#10;Description automatically generated">
            <a:extLst>
              <a:ext uri="{FF2B5EF4-FFF2-40B4-BE49-F238E27FC236}">
                <a16:creationId xmlns:a16="http://schemas.microsoft.com/office/drawing/2014/main" id="{01197833-7601-E93C-742F-A798046A1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328" y="3301432"/>
            <a:ext cx="2953685" cy="737114"/>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23" name="Picture 22" descr="Text&#10;&#10;Description automatically generated">
            <a:extLst>
              <a:ext uri="{FF2B5EF4-FFF2-40B4-BE49-F238E27FC236}">
                <a16:creationId xmlns:a16="http://schemas.microsoft.com/office/drawing/2014/main" id="{065D7D63-90A7-F055-2650-E6BA31985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433" y="2768821"/>
            <a:ext cx="5311034" cy="1802336"/>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cxnSp>
        <p:nvCxnSpPr>
          <p:cNvPr id="41" name="Straight Connector 40">
            <a:extLst>
              <a:ext uri="{FF2B5EF4-FFF2-40B4-BE49-F238E27FC236}">
                <a16:creationId xmlns:a16="http://schemas.microsoft.com/office/drawing/2014/main" id="{2D38A86A-ADE9-0FCA-E511-E9E0EB729C4F}"/>
              </a:ext>
            </a:extLst>
          </p:cNvPr>
          <p:cNvCxnSpPr>
            <a:cxnSpLocks/>
          </p:cNvCxnSpPr>
          <p:nvPr/>
        </p:nvCxnSpPr>
        <p:spPr>
          <a:xfrm>
            <a:off x="1898065" y="2227938"/>
            <a:ext cx="38199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F112041-319B-19C9-D580-610347A33A08}"/>
              </a:ext>
            </a:extLst>
          </p:cNvPr>
          <p:cNvCxnSpPr>
            <a:cxnSpLocks/>
          </p:cNvCxnSpPr>
          <p:nvPr/>
        </p:nvCxnSpPr>
        <p:spPr>
          <a:xfrm>
            <a:off x="7102454" y="2227938"/>
            <a:ext cx="13901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1925C72-F620-F7F8-0E66-7FD9290331A1}"/>
              </a:ext>
            </a:extLst>
          </p:cNvPr>
          <p:cNvCxnSpPr>
            <a:cxnSpLocks/>
          </p:cNvCxnSpPr>
          <p:nvPr/>
        </p:nvCxnSpPr>
        <p:spPr>
          <a:xfrm>
            <a:off x="7889290" y="3971279"/>
            <a:ext cx="15296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307EC3B-1F9E-FAD7-31EC-E9DED4359986}"/>
              </a:ext>
            </a:extLst>
          </p:cNvPr>
          <p:cNvSpPr txBox="1"/>
          <p:nvPr/>
        </p:nvSpPr>
        <p:spPr>
          <a:xfrm>
            <a:off x="9884097" y="2525993"/>
            <a:ext cx="701832" cy="307777"/>
          </a:xfrm>
          <a:prstGeom prst="rect">
            <a:avLst/>
          </a:prstGeom>
          <a:solidFill>
            <a:schemeClr val="bg1"/>
          </a:solidFill>
          <a:ln w="28575">
            <a:solidFill>
              <a:schemeClr val="tx1"/>
            </a:solidFill>
          </a:ln>
        </p:spPr>
        <p:txBody>
          <a:bodyPr wrap="square" rtlCol="0">
            <a:spAutoFit/>
          </a:bodyPr>
          <a:lstStyle/>
          <a:p>
            <a:pPr algn="ctr"/>
            <a:r>
              <a:rPr lang="en-US" sz="1400" b="1" dirty="0"/>
              <a:t>Wired</a:t>
            </a:r>
            <a:endParaRPr lang="el-GR" sz="1400" b="1" dirty="0"/>
          </a:p>
        </p:txBody>
      </p:sp>
      <p:sp>
        <p:nvSpPr>
          <p:cNvPr id="57" name="TextBox 56">
            <a:extLst>
              <a:ext uri="{FF2B5EF4-FFF2-40B4-BE49-F238E27FC236}">
                <a16:creationId xmlns:a16="http://schemas.microsoft.com/office/drawing/2014/main" id="{0F16B775-0E74-44DA-C346-757FFAC319FE}"/>
              </a:ext>
            </a:extLst>
          </p:cNvPr>
          <p:cNvSpPr txBox="1"/>
          <p:nvPr/>
        </p:nvSpPr>
        <p:spPr>
          <a:xfrm>
            <a:off x="6174778" y="4309547"/>
            <a:ext cx="957619" cy="523220"/>
          </a:xfrm>
          <a:prstGeom prst="rect">
            <a:avLst/>
          </a:prstGeom>
          <a:solidFill>
            <a:schemeClr val="bg1"/>
          </a:solidFill>
          <a:ln w="28575">
            <a:solidFill>
              <a:schemeClr val="tx1"/>
            </a:solidFill>
          </a:ln>
        </p:spPr>
        <p:txBody>
          <a:bodyPr wrap="square" rtlCol="0">
            <a:spAutoFit/>
          </a:bodyPr>
          <a:lstStyle/>
          <a:p>
            <a:pPr algn="ctr"/>
            <a:r>
              <a:rPr lang="en-US" sz="1400" b="1" dirty="0"/>
              <a:t>Scientific</a:t>
            </a:r>
          </a:p>
          <a:p>
            <a:pPr algn="ctr"/>
            <a:r>
              <a:rPr lang="en-US" sz="1400" b="1" dirty="0"/>
              <a:t>American</a:t>
            </a:r>
            <a:endParaRPr lang="el-GR" sz="1400" b="1" dirty="0"/>
          </a:p>
        </p:txBody>
      </p:sp>
      <p:sp>
        <p:nvSpPr>
          <p:cNvPr id="59" name="TextBox 58">
            <a:extLst>
              <a:ext uri="{FF2B5EF4-FFF2-40B4-BE49-F238E27FC236}">
                <a16:creationId xmlns:a16="http://schemas.microsoft.com/office/drawing/2014/main" id="{3F057D05-6AFE-B8AA-F85D-82523D645361}"/>
              </a:ext>
            </a:extLst>
          </p:cNvPr>
          <p:cNvSpPr txBox="1"/>
          <p:nvPr/>
        </p:nvSpPr>
        <p:spPr>
          <a:xfrm>
            <a:off x="9648421" y="3884658"/>
            <a:ext cx="723325" cy="307777"/>
          </a:xfrm>
          <a:prstGeom prst="rect">
            <a:avLst/>
          </a:prstGeom>
          <a:solidFill>
            <a:schemeClr val="bg1"/>
          </a:solidFill>
          <a:ln w="28575">
            <a:solidFill>
              <a:schemeClr val="tx1"/>
            </a:solidFill>
          </a:ln>
        </p:spPr>
        <p:txBody>
          <a:bodyPr wrap="square" rtlCol="0">
            <a:spAutoFit/>
          </a:bodyPr>
          <a:lstStyle/>
          <a:p>
            <a:pPr algn="ctr"/>
            <a:r>
              <a:rPr lang="en-US" sz="1400" b="1" dirty="0"/>
              <a:t>Forbes</a:t>
            </a:r>
            <a:endParaRPr lang="el-GR" sz="1400" b="1" dirty="0"/>
          </a:p>
        </p:txBody>
      </p:sp>
      <p:sp>
        <p:nvSpPr>
          <p:cNvPr id="62" name="Rectangle 61">
            <a:extLst>
              <a:ext uri="{FF2B5EF4-FFF2-40B4-BE49-F238E27FC236}">
                <a16:creationId xmlns:a16="http://schemas.microsoft.com/office/drawing/2014/main" id="{DC5EBD0E-E13C-B996-5E66-5DABB2B88D9E}"/>
              </a:ext>
            </a:extLst>
          </p:cNvPr>
          <p:cNvSpPr/>
          <p:nvPr/>
        </p:nvSpPr>
        <p:spPr>
          <a:xfrm>
            <a:off x="1740798" y="3756729"/>
            <a:ext cx="5311035" cy="4401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9" name="Straight Connector 68">
            <a:extLst>
              <a:ext uri="{FF2B5EF4-FFF2-40B4-BE49-F238E27FC236}">
                <a16:creationId xmlns:a16="http://schemas.microsoft.com/office/drawing/2014/main" id="{9FD7A8B5-B4D0-505B-CBF5-165F8C767712}"/>
              </a:ext>
            </a:extLst>
          </p:cNvPr>
          <p:cNvCxnSpPr>
            <a:cxnSpLocks/>
          </p:cNvCxnSpPr>
          <p:nvPr/>
        </p:nvCxnSpPr>
        <p:spPr>
          <a:xfrm>
            <a:off x="9188812" y="3756729"/>
            <a:ext cx="9573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0FD50B02-70C9-4A15-FFC3-C96030DA7D4C}"/>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l-GR" sz="1200" dirty="0">
                <a:solidFill>
                  <a:srgbClr val="FFC000"/>
                </a:solidFill>
              </a:rPr>
              <a:t>Φλωριάς Παπαδόπουλος</a:t>
            </a:r>
          </a:p>
        </p:txBody>
      </p:sp>
      <p:sp>
        <p:nvSpPr>
          <p:cNvPr id="3" name="Freeform: Shape 2">
            <a:extLst>
              <a:ext uri="{FF2B5EF4-FFF2-40B4-BE49-F238E27FC236}">
                <a16:creationId xmlns:a16="http://schemas.microsoft.com/office/drawing/2014/main" id="{C0EE3922-431D-F8A5-98A5-7B58364E14B5}"/>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4" name="Straight Connector 3">
            <a:extLst>
              <a:ext uri="{FF2B5EF4-FFF2-40B4-BE49-F238E27FC236}">
                <a16:creationId xmlns:a16="http://schemas.microsoft.com/office/drawing/2014/main" id="{686481EF-04FC-389E-FE04-382CECCA039D}"/>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C590283-602D-6F1A-BBA6-542D146DA674}"/>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Graphic 23" descr="Back with solid fill">
            <a:hlinkClick r:id="rId6" action="ppaction://hlinksldjump"/>
            <a:extLst>
              <a:ext uri="{FF2B5EF4-FFF2-40B4-BE49-F238E27FC236}">
                <a16:creationId xmlns:a16="http://schemas.microsoft.com/office/drawing/2014/main" id="{3F71F7DF-2DBA-447B-83BF-1B57319DD2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7600" y="0"/>
            <a:ext cx="914400" cy="914400"/>
          </a:xfrm>
          <a:prstGeom prst="rect">
            <a:avLst/>
          </a:prstGeom>
        </p:spPr>
      </p:pic>
    </p:spTree>
    <p:extLst>
      <p:ext uri="{BB962C8B-B14F-4D97-AF65-F5344CB8AC3E}">
        <p14:creationId xmlns:p14="http://schemas.microsoft.com/office/powerpoint/2010/main" val="1483493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outVertical)">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par>
                                <p:cTn id="33" presetID="16" presetClass="entr" presetSubtype="21"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barn(inVertical)">
                                      <p:cBhvr>
                                        <p:cTn id="35" dur="500"/>
                                        <p:tgtEl>
                                          <p:spTgt spid="47"/>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par>
                                <p:cTn id="40" presetID="16" presetClass="entr" presetSubtype="21"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barn(inVertical)">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barn(inVertical)">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wipe(up)">
                                      <p:cBhvr>
                                        <p:cTn id="57" dur="500"/>
                                        <p:tgtEl>
                                          <p:spTgt spid="5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up)">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56" grpId="0" animBg="1"/>
      <p:bldP spid="57" grpId="0" animBg="1"/>
      <p:bldP spid="59" grpId="0" animBg="1"/>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3" name="Straight Connector 342">
            <a:extLst>
              <a:ext uri="{FF2B5EF4-FFF2-40B4-BE49-F238E27FC236}">
                <a16:creationId xmlns:a16="http://schemas.microsoft.com/office/drawing/2014/main" id="{4E1CDEC4-41AC-4F1F-89B5-DBFFE6B2C906}"/>
              </a:ext>
            </a:extLst>
          </p:cNvPr>
          <p:cNvCxnSpPr>
            <a:cxnSpLocks/>
          </p:cNvCxnSpPr>
          <p:nvPr/>
        </p:nvCxnSpPr>
        <p:spPr>
          <a:xfrm rot="20644628">
            <a:off x="9081878" y="5518538"/>
            <a:ext cx="237744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B5BD707-7F54-4722-9ADE-BC8B9E566964}"/>
              </a:ext>
            </a:extLst>
          </p:cNvPr>
          <p:cNvCxnSpPr>
            <a:cxnSpLocks/>
          </p:cNvCxnSpPr>
          <p:nvPr/>
        </p:nvCxnSpPr>
        <p:spPr>
          <a:xfrm flipV="1">
            <a:off x="10601482" y="2814217"/>
            <a:ext cx="1370168" cy="3043918"/>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15076F9F-6D75-421E-A393-21020E233720}"/>
              </a:ext>
            </a:extLst>
          </p:cNvPr>
          <p:cNvCxnSpPr>
            <a:cxnSpLocks/>
          </p:cNvCxnSpPr>
          <p:nvPr/>
        </p:nvCxnSpPr>
        <p:spPr>
          <a:xfrm rot="20644628">
            <a:off x="5010688" y="3508697"/>
            <a:ext cx="685800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4E0E87B-A503-40D2-B834-72E6751D6085}"/>
              </a:ext>
            </a:extLst>
          </p:cNvPr>
          <p:cNvCxnSpPr>
            <a:cxnSpLocks/>
          </p:cNvCxnSpPr>
          <p:nvPr/>
        </p:nvCxnSpPr>
        <p:spPr>
          <a:xfrm rot="20644628" flipV="1">
            <a:off x="6369582" y="1331541"/>
            <a:ext cx="3481431" cy="409382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75E8E847-6031-464A-A419-5D36C2F7A762}"/>
              </a:ext>
            </a:extLst>
          </p:cNvPr>
          <p:cNvCxnSpPr>
            <a:cxnSpLocks/>
          </p:cNvCxnSpPr>
          <p:nvPr/>
        </p:nvCxnSpPr>
        <p:spPr>
          <a:xfrm rot="20644628" flipV="1">
            <a:off x="7248697" y="1378786"/>
            <a:ext cx="3481431" cy="409382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FC937250-8867-47DD-A9F3-6D5C66EFE1C2}"/>
              </a:ext>
            </a:extLst>
          </p:cNvPr>
          <p:cNvCxnSpPr>
            <a:cxnSpLocks/>
          </p:cNvCxnSpPr>
          <p:nvPr/>
        </p:nvCxnSpPr>
        <p:spPr>
          <a:xfrm rot="20644628" flipV="1">
            <a:off x="8164513" y="1337453"/>
            <a:ext cx="3481431" cy="409382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27BA217-C7C8-47F2-AD2F-C3F80F164E66}"/>
              </a:ext>
            </a:extLst>
          </p:cNvPr>
          <p:cNvCxnSpPr>
            <a:cxnSpLocks/>
          </p:cNvCxnSpPr>
          <p:nvPr/>
        </p:nvCxnSpPr>
        <p:spPr>
          <a:xfrm rot="20644628">
            <a:off x="4977375" y="4347219"/>
            <a:ext cx="694944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3E3BD0BB-3930-4A57-B93B-D7E883C46ADA}"/>
              </a:ext>
            </a:extLst>
          </p:cNvPr>
          <p:cNvCxnSpPr>
            <a:cxnSpLocks/>
          </p:cNvCxnSpPr>
          <p:nvPr/>
        </p:nvCxnSpPr>
        <p:spPr>
          <a:xfrm rot="20644628">
            <a:off x="5802896" y="5076643"/>
            <a:ext cx="612648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22BAFE76-E9F3-4670-89A4-F5D544910295}"/>
              </a:ext>
            </a:extLst>
          </p:cNvPr>
          <p:cNvCxnSpPr>
            <a:cxnSpLocks/>
          </p:cNvCxnSpPr>
          <p:nvPr/>
        </p:nvCxnSpPr>
        <p:spPr>
          <a:xfrm rot="20644628" flipV="1">
            <a:off x="9068270" y="1368504"/>
            <a:ext cx="3481431" cy="409382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073ECF25-42C6-4E90-B7D8-E5C5A35A442B}"/>
              </a:ext>
            </a:extLst>
          </p:cNvPr>
          <p:cNvCxnSpPr>
            <a:cxnSpLocks/>
          </p:cNvCxnSpPr>
          <p:nvPr/>
        </p:nvCxnSpPr>
        <p:spPr>
          <a:xfrm rot="20644628" flipV="1">
            <a:off x="4532827" y="1383029"/>
            <a:ext cx="3481431" cy="409382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964DBA4D-0199-45EF-AAC5-38D163EBFF6B}"/>
              </a:ext>
            </a:extLst>
          </p:cNvPr>
          <p:cNvCxnSpPr>
            <a:cxnSpLocks noChangeAspect="1"/>
          </p:cNvCxnSpPr>
          <p:nvPr/>
        </p:nvCxnSpPr>
        <p:spPr>
          <a:xfrm rot="20644628" flipV="1">
            <a:off x="5425055" y="1413892"/>
            <a:ext cx="3481431" cy="409382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82E7ACFC-0086-4E9F-969C-3B5751292F78}"/>
              </a:ext>
            </a:extLst>
          </p:cNvPr>
          <p:cNvCxnSpPr>
            <a:cxnSpLocks/>
          </p:cNvCxnSpPr>
          <p:nvPr/>
        </p:nvCxnSpPr>
        <p:spPr>
          <a:xfrm rot="20644628">
            <a:off x="5040668" y="2664782"/>
            <a:ext cx="6705761"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80587B83-820A-4414-9F63-F2837BD6A02B}"/>
              </a:ext>
            </a:extLst>
          </p:cNvPr>
          <p:cNvCxnSpPr>
            <a:cxnSpLocks/>
          </p:cNvCxnSpPr>
          <p:nvPr/>
        </p:nvCxnSpPr>
        <p:spPr>
          <a:xfrm flipV="1">
            <a:off x="5238379" y="1313721"/>
            <a:ext cx="1113032" cy="2377306"/>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ACEEED3A-EBE9-44C9-BBF0-85DC67BC9AFC}"/>
              </a:ext>
            </a:extLst>
          </p:cNvPr>
          <p:cNvCxnSpPr>
            <a:cxnSpLocks/>
          </p:cNvCxnSpPr>
          <p:nvPr/>
        </p:nvCxnSpPr>
        <p:spPr>
          <a:xfrm rot="20644628">
            <a:off x="5359554" y="1747930"/>
            <a:ext cx="6705761"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11C732DD-02D2-482A-8257-3FD0D72E29B0}"/>
              </a:ext>
            </a:extLst>
          </p:cNvPr>
          <p:cNvCxnSpPr>
            <a:cxnSpLocks/>
          </p:cNvCxnSpPr>
          <p:nvPr/>
        </p:nvCxnSpPr>
        <p:spPr>
          <a:xfrm rot="20644628">
            <a:off x="5774038" y="1204150"/>
            <a:ext cx="374904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059B68C-8518-B9C1-19CE-544DCC17BC25}"/>
              </a:ext>
            </a:extLst>
          </p:cNvPr>
          <p:cNvSpPr txBox="1"/>
          <p:nvPr/>
        </p:nvSpPr>
        <p:spPr>
          <a:xfrm>
            <a:off x="549268" y="2860641"/>
            <a:ext cx="3680398" cy="1200329"/>
          </a:xfrm>
          <a:prstGeom prst="rect">
            <a:avLst/>
          </a:prstGeom>
          <a:noFill/>
        </p:spPr>
        <p:txBody>
          <a:bodyPr wrap="square" rtlCol="0">
            <a:spAutoFit/>
          </a:bodyPr>
          <a:lstStyle/>
          <a:p>
            <a:pPr algn="ctr"/>
            <a:r>
              <a:rPr lang="en-US" sz="3600" b="1" dirty="0"/>
              <a:t>Lattices and</a:t>
            </a:r>
          </a:p>
          <a:p>
            <a:pPr algn="ctr"/>
            <a:r>
              <a:rPr lang="en-US" sz="3600" b="1" dirty="0"/>
              <a:t>Lattice Algorithms         </a:t>
            </a:r>
            <a:endParaRPr lang="el-GR" sz="3600" b="1" dirty="0"/>
          </a:p>
        </p:txBody>
      </p:sp>
      <p:sp>
        <p:nvSpPr>
          <p:cNvPr id="270" name="Oval 269">
            <a:extLst>
              <a:ext uri="{FF2B5EF4-FFF2-40B4-BE49-F238E27FC236}">
                <a16:creationId xmlns:a16="http://schemas.microsoft.com/office/drawing/2014/main" id="{F797724A-2C52-4C57-BB06-B365660135AE}"/>
              </a:ext>
            </a:extLst>
          </p:cNvPr>
          <p:cNvSpPr/>
          <p:nvPr/>
        </p:nvSpPr>
        <p:spPr>
          <a:xfrm rot="20644628">
            <a:off x="7507539" y="456213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1" name="Oval 270">
            <a:extLst>
              <a:ext uri="{FF2B5EF4-FFF2-40B4-BE49-F238E27FC236}">
                <a16:creationId xmlns:a16="http://schemas.microsoft.com/office/drawing/2014/main" id="{456A26D0-16C2-45F5-B887-FE6BE56C19F3}"/>
              </a:ext>
            </a:extLst>
          </p:cNvPr>
          <p:cNvSpPr/>
          <p:nvPr/>
        </p:nvSpPr>
        <p:spPr>
          <a:xfrm rot="20644628">
            <a:off x="8548063" y="42652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2" name="Oval 271">
            <a:extLst>
              <a:ext uri="{FF2B5EF4-FFF2-40B4-BE49-F238E27FC236}">
                <a16:creationId xmlns:a16="http://schemas.microsoft.com/office/drawing/2014/main" id="{92E1CF96-5238-4F55-8805-5EB4B7CC7C16}"/>
              </a:ext>
            </a:extLst>
          </p:cNvPr>
          <p:cNvSpPr/>
          <p:nvPr/>
        </p:nvSpPr>
        <p:spPr>
          <a:xfrm rot="20644628">
            <a:off x="9588587" y="396843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3" name="Oval 272">
            <a:extLst>
              <a:ext uri="{FF2B5EF4-FFF2-40B4-BE49-F238E27FC236}">
                <a16:creationId xmlns:a16="http://schemas.microsoft.com/office/drawing/2014/main" id="{CB783610-CAC2-4C04-B78D-534486ED2A50}"/>
              </a:ext>
            </a:extLst>
          </p:cNvPr>
          <p:cNvSpPr/>
          <p:nvPr/>
        </p:nvSpPr>
        <p:spPr>
          <a:xfrm rot="20644628">
            <a:off x="10629111" y="36715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4" name="Oval 273">
            <a:extLst>
              <a:ext uri="{FF2B5EF4-FFF2-40B4-BE49-F238E27FC236}">
                <a16:creationId xmlns:a16="http://schemas.microsoft.com/office/drawing/2014/main" id="{8E14B9B1-1960-4EF6-973E-4A1D9C135BEA}"/>
              </a:ext>
            </a:extLst>
          </p:cNvPr>
          <p:cNvSpPr/>
          <p:nvPr/>
        </p:nvSpPr>
        <p:spPr>
          <a:xfrm rot="20644628">
            <a:off x="6897320" y="389528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5" name="Oval 274">
            <a:extLst>
              <a:ext uri="{FF2B5EF4-FFF2-40B4-BE49-F238E27FC236}">
                <a16:creationId xmlns:a16="http://schemas.microsoft.com/office/drawing/2014/main" id="{D51EFFCF-78B5-4F63-B340-B7E00529E2D5}"/>
              </a:ext>
            </a:extLst>
          </p:cNvPr>
          <p:cNvSpPr/>
          <p:nvPr/>
        </p:nvSpPr>
        <p:spPr>
          <a:xfrm rot="20644628">
            <a:off x="5865819" y="418956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6" name="Oval 275">
            <a:extLst>
              <a:ext uri="{FF2B5EF4-FFF2-40B4-BE49-F238E27FC236}">
                <a16:creationId xmlns:a16="http://schemas.microsoft.com/office/drawing/2014/main" id="{A5C3FE4B-1A3F-445C-B33B-3A126B2EE755}"/>
              </a:ext>
            </a:extLst>
          </p:cNvPr>
          <p:cNvSpPr/>
          <p:nvPr/>
        </p:nvSpPr>
        <p:spPr>
          <a:xfrm rot="20644628">
            <a:off x="7944314" y="359659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7" name="Oval 276">
            <a:extLst>
              <a:ext uri="{FF2B5EF4-FFF2-40B4-BE49-F238E27FC236}">
                <a16:creationId xmlns:a16="http://schemas.microsoft.com/office/drawing/2014/main" id="{08611D02-D9BE-45C8-B26D-E668F726C9F5}"/>
              </a:ext>
            </a:extLst>
          </p:cNvPr>
          <p:cNvSpPr/>
          <p:nvPr/>
        </p:nvSpPr>
        <p:spPr>
          <a:xfrm rot="20644628">
            <a:off x="7068211" y="552841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8" name="Oval 277">
            <a:extLst>
              <a:ext uri="{FF2B5EF4-FFF2-40B4-BE49-F238E27FC236}">
                <a16:creationId xmlns:a16="http://schemas.microsoft.com/office/drawing/2014/main" id="{1D4F7E3F-915F-4D8C-A5B7-1A17B535099D}"/>
              </a:ext>
            </a:extLst>
          </p:cNvPr>
          <p:cNvSpPr/>
          <p:nvPr/>
        </p:nvSpPr>
        <p:spPr>
          <a:xfrm rot="20644628">
            <a:off x="6036711" y="582269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9" name="Oval 278">
            <a:extLst>
              <a:ext uri="{FF2B5EF4-FFF2-40B4-BE49-F238E27FC236}">
                <a16:creationId xmlns:a16="http://schemas.microsoft.com/office/drawing/2014/main" id="{E4B47E38-DEF9-4DA8-82ED-3420AED03578}"/>
              </a:ext>
            </a:extLst>
          </p:cNvPr>
          <p:cNvSpPr/>
          <p:nvPr/>
        </p:nvSpPr>
        <p:spPr>
          <a:xfrm rot="20644628">
            <a:off x="5426491" y="515583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0" name="Oval 279">
            <a:extLst>
              <a:ext uri="{FF2B5EF4-FFF2-40B4-BE49-F238E27FC236}">
                <a16:creationId xmlns:a16="http://schemas.microsoft.com/office/drawing/2014/main" id="{E4D2B7BD-2836-495A-90FF-58533A794EB8}"/>
              </a:ext>
            </a:extLst>
          </p:cNvPr>
          <p:cNvSpPr/>
          <p:nvPr/>
        </p:nvSpPr>
        <p:spPr>
          <a:xfrm rot="20644628">
            <a:off x="8393803" y="261355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1" name="Oval 280">
            <a:extLst>
              <a:ext uri="{FF2B5EF4-FFF2-40B4-BE49-F238E27FC236}">
                <a16:creationId xmlns:a16="http://schemas.microsoft.com/office/drawing/2014/main" id="{0C6F474F-DA6F-4190-9E2E-558B47928E3A}"/>
              </a:ext>
            </a:extLst>
          </p:cNvPr>
          <p:cNvSpPr/>
          <p:nvPr/>
        </p:nvSpPr>
        <p:spPr>
          <a:xfrm rot="20644628">
            <a:off x="7345951" y="29124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2" name="Oval 281">
            <a:extLst>
              <a:ext uri="{FF2B5EF4-FFF2-40B4-BE49-F238E27FC236}">
                <a16:creationId xmlns:a16="http://schemas.microsoft.com/office/drawing/2014/main" id="{E9C40A1D-E85A-489E-BBF8-AF0430E5F749}"/>
              </a:ext>
            </a:extLst>
          </p:cNvPr>
          <p:cNvSpPr/>
          <p:nvPr/>
        </p:nvSpPr>
        <p:spPr>
          <a:xfrm rot="20644628">
            <a:off x="6311059" y="320773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3" name="Oval 282">
            <a:extLst>
              <a:ext uri="{FF2B5EF4-FFF2-40B4-BE49-F238E27FC236}">
                <a16:creationId xmlns:a16="http://schemas.microsoft.com/office/drawing/2014/main" id="{635D505B-F30D-4C2E-86DF-7E00D98E9046}"/>
              </a:ext>
            </a:extLst>
          </p:cNvPr>
          <p:cNvSpPr/>
          <p:nvPr/>
        </p:nvSpPr>
        <p:spPr>
          <a:xfrm rot="20644628">
            <a:off x="5276167" y="350298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4" name="Oval 283">
            <a:extLst>
              <a:ext uri="{FF2B5EF4-FFF2-40B4-BE49-F238E27FC236}">
                <a16:creationId xmlns:a16="http://schemas.microsoft.com/office/drawing/2014/main" id="{0E0D26B8-042C-4FC7-B0D8-D5B17610327F}"/>
              </a:ext>
            </a:extLst>
          </p:cNvPr>
          <p:cNvSpPr/>
          <p:nvPr/>
        </p:nvSpPr>
        <p:spPr>
          <a:xfrm rot="20644628">
            <a:off x="8103103" y="52331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5" name="Oval 284">
            <a:extLst>
              <a:ext uri="{FF2B5EF4-FFF2-40B4-BE49-F238E27FC236}">
                <a16:creationId xmlns:a16="http://schemas.microsoft.com/office/drawing/2014/main" id="{3E5A8D32-FD0E-4B10-92CE-AC971E5AA2CE}"/>
              </a:ext>
            </a:extLst>
          </p:cNvPr>
          <p:cNvSpPr/>
          <p:nvPr/>
        </p:nvSpPr>
        <p:spPr>
          <a:xfrm rot="20644628">
            <a:off x="9150954" y="493423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6" name="Oval 285">
            <a:extLst>
              <a:ext uri="{FF2B5EF4-FFF2-40B4-BE49-F238E27FC236}">
                <a16:creationId xmlns:a16="http://schemas.microsoft.com/office/drawing/2014/main" id="{AAB018A2-A6F1-45FA-BB74-DD38C6F2553D}"/>
              </a:ext>
            </a:extLst>
          </p:cNvPr>
          <p:cNvSpPr/>
          <p:nvPr/>
        </p:nvSpPr>
        <p:spPr>
          <a:xfrm rot="20644628">
            <a:off x="10198806" y="463529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7" name="Oval 286">
            <a:extLst>
              <a:ext uri="{FF2B5EF4-FFF2-40B4-BE49-F238E27FC236}">
                <a16:creationId xmlns:a16="http://schemas.microsoft.com/office/drawing/2014/main" id="{7C968B9B-BDC7-4C78-A1A8-47346AFA52BB}"/>
              </a:ext>
            </a:extLst>
          </p:cNvPr>
          <p:cNvSpPr/>
          <p:nvPr/>
        </p:nvSpPr>
        <p:spPr>
          <a:xfrm rot="20644628">
            <a:off x="11202692" y="43488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8" name="Oval 287">
            <a:extLst>
              <a:ext uri="{FF2B5EF4-FFF2-40B4-BE49-F238E27FC236}">
                <a16:creationId xmlns:a16="http://schemas.microsoft.com/office/drawing/2014/main" id="{FB605FDF-3D0E-4442-95F4-1F6FE7C95695}"/>
              </a:ext>
            </a:extLst>
          </p:cNvPr>
          <p:cNvSpPr/>
          <p:nvPr/>
        </p:nvSpPr>
        <p:spPr>
          <a:xfrm rot="20644628">
            <a:off x="8991308" y="32978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9" name="Oval 288">
            <a:extLst>
              <a:ext uri="{FF2B5EF4-FFF2-40B4-BE49-F238E27FC236}">
                <a16:creationId xmlns:a16="http://schemas.microsoft.com/office/drawing/2014/main" id="{4BFCCCA1-6431-4B28-8197-EDE4B53BDE60}"/>
              </a:ext>
            </a:extLst>
          </p:cNvPr>
          <p:cNvSpPr/>
          <p:nvPr/>
        </p:nvSpPr>
        <p:spPr>
          <a:xfrm rot="20644628">
            <a:off x="10013775" y="30061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0" name="Oval 289">
            <a:extLst>
              <a:ext uri="{FF2B5EF4-FFF2-40B4-BE49-F238E27FC236}">
                <a16:creationId xmlns:a16="http://schemas.microsoft.com/office/drawing/2014/main" id="{DDE36F63-7381-4591-ABA6-76B6EEEA93A7}"/>
              </a:ext>
            </a:extLst>
          </p:cNvPr>
          <p:cNvSpPr/>
          <p:nvPr/>
        </p:nvSpPr>
        <p:spPr>
          <a:xfrm rot="20644628">
            <a:off x="11045045" y="271198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1" name="Oval 290">
            <a:extLst>
              <a:ext uri="{FF2B5EF4-FFF2-40B4-BE49-F238E27FC236}">
                <a16:creationId xmlns:a16="http://schemas.microsoft.com/office/drawing/2014/main" id="{326B399F-1E9D-4FBB-A476-3BA796A34FE3}"/>
              </a:ext>
            </a:extLst>
          </p:cNvPr>
          <p:cNvSpPr/>
          <p:nvPr/>
        </p:nvSpPr>
        <p:spPr>
          <a:xfrm rot="20644628">
            <a:off x="5712308" y="25449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9" name="Oval 298">
            <a:extLst>
              <a:ext uri="{FF2B5EF4-FFF2-40B4-BE49-F238E27FC236}">
                <a16:creationId xmlns:a16="http://schemas.microsoft.com/office/drawing/2014/main" id="{30AD2BBA-09F9-4E4E-A141-2E4A42DE16D6}"/>
              </a:ext>
            </a:extLst>
          </p:cNvPr>
          <p:cNvSpPr/>
          <p:nvPr/>
        </p:nvSpPr>
        <p:spPr>
          <a:xfrm rot="20644628">
            <a:off x="6742960" y="225086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0" name="Oval 299">
            <a:extLst>
              <a:ext uri="{FF2B5EF4-FFF2-40B4-BE49-F238E27FC236}">
                <a16:creationId xmlns:a16="http://schemas.microsoft.com/office/drawing/2014/main" id="{FB318449-9C89-4B24-9373-C2B68BD42AEF}"/>
              </a:ext>
            </a:extLst>
          </p:cNvPr>
          <p:cNvSpPr/>
          <p:nvPr/>
        </p:nvSpPr>
        <p:spPr>
          <a:xfrm rot="20644628">
            <a:off x="7792833" y="19513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2" name="Oval 301">
            <a:extLst>
              <a:ext uri="{FF2B5EF4-FFF2-40B4-BE49-F238E27FC236}">
                <a16:creationId xmlns:a16="http://schemas.microsoft.com/office/drawing/2014/main" id="{0A5ED406-1B3A-430B-A6F1-5EE21414B957}"/>
              </a:ext>
            </a:extLst>
          </p:cNvPr>
          <p:cNvSpPr/>
          <p:nvPr/>
        </p:nvSpPr>
        <p:spPr>
          <a:xfrm rot="20644628">
            <a:off x="9421046" y="23204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3" name="Oval 302">
            <a:extLst>
              <a:ext uri="{FF2B5EF4-FFF2-40B4-BE49-F238E27FC236}">
                <a16:creationId xmlns:a16="http://schemas.microsoft.com/office/drawing/2014/main" id="{CC90F6C0-ADF8-4E45-ACAF-8B70A9B1BF14}"/>
              </a:ext>
            </a:extLst>
          </p:cNvPr>
          <p:cNvSpPr/>
          <p:nvPr/>
        </p:nvSpPr>
        <p:spPr>
          <a:xfrm rot="20644628">
            <a:off x="10466608" y="202220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4" name="Oval 303">
            <a:extLst>
              <a:ext uri="{FF2B5EF4-FFF2-40B4-BE49-F238E27FC236}">
                <a16:creationId xmlns:a16="http://schemas.microsoft.com/office/drawing/2014/main" id="{D9F5B583-13D8-41D6-B783-FB08C281DC08}"/>
              </a:ext>
            </a:extLst>
          </p:cNvPr>
          <p:cNvSpPr/>
          <p:nvPr/>
        </p:nvSpPr>
        <p:spPr>
          <a:xfrm rot="20644628">
            <a:off x="11502416" y="172670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5" name="Oval 304">
            <a:extLst>
              <a:ext uri="{FF2B5EF4-FFF2-40B4-BE49-F238E27FC236}">
                <a16:creationId xmlns:a16="http://schemas.microsoft.com/office/drawing/2014/main" id="{923BD073-F8B9-4299-97D3-4C3F08B4C36C}"/>
              </a:ext>
            </a:extLst>
          </p:cNvPr>
          <p:cNvSpPr/>
          <p:nvPr/>
        </p:nvSpPr>
        <p:spPr>
          <a:xfrm rot="20644628">
            <a:off x="8821568" y="165085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6" name="Oval 305">
            <a:extLst>
              <a:ext uri="{FF2B5EF4-FFF2-40B4-BE49-F238E27FC236}">
                <a16:creationId xmlns:a16="http://schemas.microsoft.com/office/drawing/2014/main" id="{4F0694FD-517A-438A-93F4-FE821A9247D1}"/>
              </a:ext>
            </a:extLst>
          </p:cNvPr>
          <p:cNvSpPr/>
          <p:nvPr/>
        </p:nvSpPr>
        <p:spPr>
          <a:xfrm rot="20644628">
            <a:off x="9855946" y="134981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7" name="Oval 306">
            <a:extLst>
              <a:ext uri="{FF2B5EF4-FFF2-40B4-BE49-F238E27FC236}">
                <a16:creationId xmlns:a16="http://schemas.microsoft.com/office/drawing/2014/main" id="{E0D4BC79-5235-4657-A1B8-2CF0236DAF34}"/>
              </a:ext>
            </a:extLst>
          </p:cNvPr>
          <p:cNvSpPr/>
          <p:nvPr/>
        </p:nvSpPr>
        <p:spPr>
          <a:xfrm rot="20644628">
            <a:off x="6156365" y="156143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8" name="Oval 307">
            <a:extLst>
              <a:ext uri="{FF2B5EF4-FFF2-40B4-BE49-F238E27FC236}">
                <a16:creationId xmlns:a16="http://schemas.microsoft.com/office/drawing/2014/main" id="{E7893A53-D743-4DCC-A256-CDCD3B7069F6}"/>
              </a:ext>
            </a:extLst>
          </p:cNvPr>
          <p:cNvSpPr/>
          <p:nvPr/>
        </p:nvSpPr>
        <p:spPr>
          <a:xfrm rot="20644628">
            <a:off x="7184904" y="12680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9" name="Oval 308">
            <a:extLst>
              <a:ext uri="{FF2B5EF4-FFF2-40B4-BE49-F238E27FC236}">
                <a16:creationId xmlns:a16="http://schemas.microsoft.com/office/drawing/2014/main" id="{2B492E3E-FFF7-49D1-96D2-3143D4FBBF49}"/>
              </a:ext>
            </a:extLst>
          </p:cNvPr>
          <p:cNvSpPr/>
          <p:nvPr/>
        </p:nvSpPr>
        <p:spPr>
          <a:xfrm rot="20644628">
            <a:off x="9746537" y="56118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10" name="Oval 309">
            <a:extLst>
              <a:ext uri="{FF2B5EF4-FFF2-40B4-BE49-F238E27FC236}">
                <a16:creationId xmlns:a16="http://schemas.microsoft.com/office/drawing/2014/main" id="{07CD8FF5-9EF7-4444-85BE-BD3B78CCFEA1}"/>
              </a:ext>
            </a:extLst>
          </p:cNvPr>
          <p:cNvSpPr/>
          <p:nvPr/>
        </p:nvSpPr>
        <p:spPr>
          <a:xfrm rot="20644628">
            <a:off x="10790377" y="53140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323" name="Straight Arrow Connector 322">
            <a:extLst>
              <a:ext uri="{FF2B5EF4-FFF2-40B4-BE49-F238E27FC236}">
                <a16:creationId xmlns:a16="http://schemas.microsoft.com/office/drawing/2014/main" id="{B5F0920F-F368-4A84-BC32-2DF2BA828806}"/>
              </a:ext>
            </a:extLst>
          </p:cNvPr>
          <p:cNvCxnSpPr>
            <a:cxnSpLocks/>
          </p:cNvCxnSpPr>
          <p:nvPr/>
        </p:nvCxnSpPr>
        <p:spPr>
          <a:xfrm flipV="1">
            <a:off x="6498479" y="3974081"/>
            <a:ext cx="430306" cy="9637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65BD1CFF-D5B4-4FEB-8E17-A8EDEE547E46}"/>
              </a:ext>
            </a:extLst>
          </p:cNvPr>
          <p:cNvCxnSpPr>
            <a:cxnSpLocks/>
          </p:cNvCxnSpPr>
          <p:nvPr/>
        </p:nvCxnSpPr>
        <p:spPr>
          <a:xfrm flipV="1">
            <a:off x="6507930" y="4610386"/>
            <a:ext cx="1005840" cy="2968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D9A076A0-11FC-4FDD-9E0E-B37A2144902C}"/>
              </a:ext>
            </a:extLst>
          </p:cNvPr>
          <p:cNvCxnSpPr>
            <a:cxnSpLocks/>
          </p:cNvCxnSpPr>
          <p:nvPr/>
        </p:nvCxnSpPr>
        <p:spPr>
          <a:xfrm flipV="1">
            <a:off x="4930286" y="4911819"/>
            <a:ext cx="6934054" cy="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165989F-2ABB-4236-B01F-69F8C6EF1761}"/>
              </a:ext>
            </a:extLst>
          </p:cNvPr>
          <p:cNvCxnSpPr>
            <a:cxnSpLocks/>
          </p:cNvCxnSpPr>
          <p:nvPr/>
        </p:nvCxnSpPr>
        <p:spPr>
          <a:xfrm flipH="1" flipV="1">
            <a:off x="6509422" y="1033613"/>
            <a:ext cx="2725" cy="48895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Oval 268">
            <a:extLst>
              <a:ext uri="{FF2B5EF4-FFF2-40B4-BE49-F238E27FC236}">
                <a16:creationId xmlns:a16="http://schemas.microsoft.com/office/drawing/2014/main" id="{54B80608-6290-4F25-895E-A9F3F32EA67F}"/>
              </a:ext>
            </a:extLst>
          </p:cNvPr>
          <p:cNvSpPr/>
          <p:nvPr/>
        </p:nvSpPr>
        <p:spPr>
          <a:xfrm rot="20644628">
            <a:off x="6467014" y="485898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3" name="TextBox 362">
            <a:extLst>
              <a:ext uri="{FF2B5EF4-FFF2-40B4-BE49-F238E27FC236}">
                <a16:creationId xmlns:a16="http://schemas.microsoft.com/office/drawing/2014/main" id="{0E2BC724-E969-4D2C-BE19-55E0F1809F63}"/>
              </a:ext>
            </a:extLst>
          </p:cNvPr>
          <p:cNvSpPr txBox="1"/>
          <p:nvPr/>
        </p:nvSpPr>
        <p:spPr>
          <a:xfrm>
            <a:off x="6490310" y="3517399"/>
            <a:ext cx="550987" cy="461665"/>
          </a:xfrm>
          <a:prstGeom prst="rect">
            <a:avLst/>
          </a:prstGeom>
          <a:noFill/>
        </p:spPr>
        <p:txBody>
          <a:bodyPr wrap="square" rtlCol="0">
            <a:spAutoFit/>
          </a:bodyPr>
          <a:lstStyle/>
          <a:p>
            <a:pPr algn="ctr"/>
            <a:r>
              <a:rPr lang="en-US" sz="2400" b="1" dirty="0">
                <a:solidFill>
                  <a:srgbClr val="FF0000"/>
                </a:solidFill>
              </a:rPr>
              <a:t>b</a:t>
            </a:r>
            <a:r>
              <a:rPr lang="en-US" sz="2400" b="1" baseline="-25000" dirty="0">
                <a:solidFill>
                  <a:srgbClr val="FF0000"/>
                </a:solidFill>
              </a:rPr>
              <a:t>1</a:t>
            </a:r>
            <a:endParaRPr lang="el-GR" sz="2400" b="1" baseline="-25000" dirty="0">
              <a:solidFill>
                <a:srgbClr val="FF0000"/>
              </a:solidFill>
            </a:endParaRPr>
          </a:p>
        </p:txBody>
      </p:sp>
      <p:sp>
        <p:nvSpPr>
          <p:cNvPr id="364" name="TextBox 363">
            <a:extLst>
              <a:ext uri="{FF2B5EF4-FFF2-40B4-BE49-F238E27FC236}">
                <a16:creationId xmlns:a16="http://schemas.microsoft.com/office/drawing/2014/main" id="{A9B0CB64-72CB-43A2-980F-36F1C914EB6D}"/>
              </a:ext>
            </a:extLst>
          </p:cNvPr>
          <p:cNvSpPr txBox="1"/>
          <p:nvPr/>
        </p:nvSpPr>
        <p:spPr>
          <a:xfrm>
            <a:off x="7092849" y="4187115"/>
            <a:ext cx="550987" cy="461665"/>
          </a:xfrm>
          <a:prstGeom prst="rect">
            <a:avLst/>
          </a:prstGeom>
          <a:noFill/>
        </p:spPr>
        <p:txBody>
          <a:bodyPr wrap="square" rtlCol="0">
            <a:spAutoFit/>
          </a:bodyPr>
          <a:lstStyle/>
          <a:p>
            <a:pPr algn="ctr"/>
            <a:r>
              <a:rPr lang="en-US" sz="2400" b="1" dirty="0">
                <a:solidFill>
                  <a:srgbClr val="FF0000"/>
                </a:solidFill>
              </a:rPr>
              <a:t>b</a:t>
            </a:r>
            <a:r>
              <a:rPr lang="en-US" sz="2400" b="1" baseline="-25000" dirty="0">
                <a:solidFill>
                  <a:srgbClr val="FF0000"/>
                </a:solidFill>
              </a:rPr>
              <a:t>2</a:t>
            </a:r>
            <a:endParaRPr lang="el-GR" sz="2400" b="1" baseline="-25000" dirty="0">
              <a:solidFill>
                <a:srgbClr val="FF0000"/>
              </a:solidFill>
            </a:endParaRPr>
          </a:p>
        </p:txBody>
      </p:sp>
      <p:cxnSp>
        <p:nvCxnSpPr>
          <p:cNvPr id="365" name="Straight Arrow Connector 364" hidden="1">
            <a:extLst>
              <a:ext uri="{FF2B5EF4-FFF2-40B4-BE49-F238E27FC236}">
                <a16:creationId xmlns:a16="http://schemas.microsoft.com/office/drawing/2014/main" id="{6221FFB1-1377-47EF-8124-CA498B62A440}"/>
              </a:ext>
            </a:extLst>
          </p:cNvPr>
          <p:cNvCxnSpPr>
            <a:cxnSpLocks/>
          </p:cNvCxnSpPr>
          <p:nvPr/>
        </p:nvCxnSpPr>
        <p:spPr>
          <a:xfrm flipV="1">
            <a:off x="6487276" y="4623594"/>
            <a:ext cx="1040525" cy="2968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hidden="1">
            <a:extLst>
              <a:ext uri="{FF2B5EF4-FFF2-40B4-BE49-F238E27FC236}">
                <a16:creationId xmlns:a16="http://schemas.microsoft.com/office/drawing/2014/main" id="{BFDC4A1B-F4FA-45FA-A9E8-BAB691CEA92D}"/>
              </a:ext>
            </a:extLst>
          </p:cNvPr>
          <p:cNvCxnSpPr>
            <a:cxnSpLocks/>
          </p:cNvCxnSpPr>
          <p:nvPr/>
        </p:nvCxnSpPr>
        <p:spPr>
          <a:xfrm>
            <a:off x="6500440" y="4898935"/>
            <a:ext cx="601197" cy="66942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63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0CAE8973-0377-4DF9-9AA4-940C349B9DE2}"/>
              </a:ext>
            </a:extLst>
          </p:cNvPr>
          <p:cNvGrpSpPr/>
          <p:nvPr/>
        </p:nvGrpSpPr>
        <p:grpSpPr>
          <a:xfrm>
            <a:off x="7340366" y="1622101"/>
            <a:ext cx="4791907" cy="4365604"/>
            <a:chOff x="6969689" y="1109839"/>
            <a:chExt cx="5120640" cy="4365604"/>
          </a:xfrm>
        </p:grpSpPr>
        <p:cxnSp>
          <p:nvCxnSpPr>
            <p:cNvPr id="71" name="Straight Connector 70">
              <a:extLst>
                <a:ext uri="{FF2B5EF4-FFF2-40B4-BE49-F238E27FC236}">
                  <a16:creationId xmlns:a16="http://schemas.microsoft.com/office/drawing/2014/main" id="{A67382F8-F796-42E6-AD1B-563213B5E9A5}"/>
                </a:ext>
              </a:extLst>
            </p:cNvPr>
            <p:cNvCxnSpPr>
              <a:cxnSpLocks/>
            </p:cNvCxnSpPr>
            <p:nvPr/>
          </p:nvCxnSpPr>
          <p:spPr>
            <a:xfrm flipV="1">
              <a:off x="7202515" y="1311122"/>
              <a:ext cx="1194495" cy="264938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121A6B7-1CA2-4F68-BB1C-AAB23FE1DD1F}"/>
                </a:ext>
              </a:extLst>
            </p:cNvPr>
            <p:cNvCxnSpPr>
              <a:cxnSpLocks/>
            </p:cNvCxnSpPr>
            <p:nvPr/>
          </p:nvCxnSpPr>
          <p:spPr>
            <a:xfrm flipV="1">
              <a:off x="7135337" y="2471502"/>
              <a:ext cx="4746628" cy="1372614"/>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B6612F-E7D8-42CD-983A-A1C99A4492E0}"/>
                </a:ext>
              </a:extLst>
            </p:cNvPr>
            <p:cNvCxnSpPr>
              <a:cxnSpLocks/>
            </p:cNvCxnSpPr>
            <p:nvPr/>
          </p:nvCxnSpPr>
          <p:spPr>
            <a:xfrm flipV="1">
              <a:off x="8373814" y="1517688"/>
              <a:ext cx="1763857" cy="3859024"/>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3221A9-A1D2-407E-8B88-7424A611966A}"/>
                </a:ext>
              </a:extLst>
            </p:cNvPr>
            <p:cNvCxnSpPr>
              <a:cxnSpLocks/>
            </p:cNvCxnSpPr>
            <p:nvPr/>
          </p:nvCxnSpPr>
          <p:spPr>
            <a:xfrm flipV="1">
              <a:off x="9252929" y="1492885"/>
              <a:ext cx="1811905" cy="3931073"/>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126556-B1EE-4B54-AA68-44E66C397737}"/>
                </a:ext>
              </a:extLst>
            </p:cNvPr>
            <p:cNvCxnSpPr>
              <a:cxnSpLocks/>
            </p:cNvCxnSpPr>
            <p:nvPr/>
          </p:nvCxnSpPr>
          <p:spPr>
            <a:xfrm flipV="1">
              <a:off x="10168745" y="1647254"/>
              <a:ext cx="1708222" cy="373537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B274F9-0010-422C-9EDC-46A16077D5E6}"/>
                </a:ext>
              </a:extLst>
            </p:cNvPr>
            <p:cNvCxnSpPr>
              <a:cxnSpLocks/>
            </p:cNvCxnSpPr>
            <p:nvPr/>
          </p:nvCxnSpPr>
          <p:spPr>
            <a:xfrm flipV="1">
              <a:off x="7230917" y="3347653"/>
              <a:ext cx="4531558" cy="1291021"/>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200938-05A7-4FA3-A676-3255BBAD42F0}"/>
                </a:ext>
              </a:extLst>
            </p:cNvPr>
            <p:cNvCxnSpPr>
              <a:cxnSpLocks/>
            </p:cNvCxnSpPr>
            <p:nvPr/>
          </p:nvCxnSpPr>
          <p:spPr>
            <a:xfrm rot="20644628">
              <a:off x="7584477" y="4778080"/>
              <a:ext cx="420624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4983F8-7C8E-44AB-B954-BBCEAC03D38B}"/>
                </a:ext>
              </a:extLst>
            </p:cNvPr>
            <p:cNvCxnSpPr>
              <a:cxnSpLocks noChangeAspect="1"/>
            </p:cNvCxnSpPr>
            <p:nvPr/>
          </p:nvCxnSpPr>
          <p:spPr>
            <a:xfrm flipV="1">
              <a:off x="7506405" y="1300077"/>
              <a:ext cx="1812372" cy="3985128"/>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1E5635C-C1A7-4595-8A38-E8246861117B}"/>
                </a:ext>
              </a:extLst>
            </p:cNvPr>
            <p:cNvCxnSpPr>
              <a:cxnSpLocks/>
            </p:cNvCxnSpPr>
            <p:nvPr/>
          </p:nvCxnSpPr>
          <p:spPr>
            <a:xfrm rot="20644628">
              <a:off x="6969689" y="2300806"/>
              <a:ext cx="512064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1934501-5D3B-4ABF-9B14-D5E63D2BA883}"/>
                </a:ext>
              </a:extLst>
            </p:cNvPr>
            <p:cNvCxnSpPr>
              <a:cxnSpLocks/>
            </p:cNvCxnSpPr>
            <p:nvPr/>
          </p:nvCxnSpPr>
          <p:spPr>
            <a:xfrm rot="20644628">
              <a:off x="7438971" y="1653075"/>
              <a:ext cx="2834640" cy="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C408B143-C1F7-4A7F-B8BD-1CC84BA8F893}"/>
                </a:ext>
              </a:extLst>
            </p:cNvPr>
            <p:cNvSpPr/>
            <p:nvPr/>
          </p:nvSpPr>
          <p:spPr>
            <a:xfrm rot="20644628">
              <a:off x="8883426" y="411446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Oval 26">
              <a:extLst>
                <a:ext uri="{FF2B5EF4-FFF2-40B4-BE49-F238E27FC236}">
                  <a16:creationId xmlns:a16="http://schemas.microsoft.com/office/drawing/2014/main" id="{BBC48203-E7CA-4476-A383-8FEF46057084}"/>
                </a:ext>
              </a:extLst>
            </p:cNvPr>
            <p:cNvSpPr/>
            <p:nvPr/>
          </p:nvSpPr>
          <p:spPr>
            <a:xfrm rot="20644628">
              <a:off x="9923950" y="381761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Oval 27">
              <a:extLst>
                <a:ext uri="{FF2B5EF4-FFF2-40B4-BE49-F238E27FC236}">
                  <a16:creationId xmlns:a16="http://schemas.microsoft.com/office/drawing/2014/main" id="{C4B5E167-4CE3-44BA-B403-A1F281C240AA}"/>
                </a:ext>
              </a:extLst>
            </p:cNvPr>
            <p:cNvSpPr/>
            <p:nvPr/>
          </p:nvSpPr>
          <p:spPr>
            <a:xfrm rot="20644628">
              <a:off x="10964474" y="352076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Oval 29">
              <a:extLst>
                <a:ext uri="{FF2B5EF4-FFF2-40B4-BE49-F238E27FC236}">
                  <a16:creationId xmlns:a16="http://schemas.microsoft.com/office/drawing/2014/main" id="{3C76FD2C-42F5-4E04-9065-D48DBDFAA2C9}"/>
                </a:ext>
              </a:extLst>
            </p:cNvPr>
            <p:cNvSpPr/>
            <p:nvPr/>
          </p:nvSpPr>
          <p:spPr>
            <a:xfrm rot="20644628">
              <a:off x="8273207" y="34476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Oval 30">
              <a:extLst>
                <a:ext uri="{FF2B5EF4-FFF2-40B4-BE49-F238E27FC236}">
                  <a16:creationId xmlns:a16="http://schemas.microsoft.com/office/drawing/2014/main" id="{4A809F54-9CEA-4811-85EA-F50BA3DB2664}"/>
                </a:ext>
              </a:extLst>
            </p:cNvPr>
            <p:cNvSpPr/>
            <p:nvPr/>
          </p:nvSpPr>
          <p:spPr>
            <a:xfrm rot="20644628">
              <a:off x="7241706" y="374188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Oval 31">
              <a:extLst>
                <a:ext uri="{FF2B5EF4-FFF2-40B4-BE49-F238E27FC236}">
                  <a16:creationId xmlns:a16="http://schemas.microsoft.com/office/drawing/2014/main" id="{1335AA01-D8C4-4F08-8B43-59D24448D761}"/>
                </a:ext>
              </a:extLst>
            </p:cNvPr>
            <p:cNvSpPr/>
            <p:nvPr/>
          </p:nvSpPr>
          <p:spPr>
            <a:xfrm rot="20644628">
              <a:off x="9320201" y="314891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Oval 32">
              <a:extLst>
                <a:ext uri="{FF2B5EF4-FFF2-40B4-BE49-F238E27FC236}">
                  <a16:creationId xmlns:a16="http://schemas.microsoft.com/office/drawing/2014/main" id="{88D10663-6B72-4D2E-9C33-6BCE8565B5BB}"/>
                </a:ext>
              </a:extLst>
            </p:cNvPr>
            <p:cNvSpPr/>
            <p:nvPr/>
          </p:nvSpPr>
          <p:spPr>
            <a:xfrm rot="20644628">
              <a:off x="8444098" y="508074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Oval 35">
              <a:extLst>
                <a:ext uri="{FF2B5EF4-FFF2-40B4-BE49-F238E27FC236}">
                  <a16:creationId xmlns:a16="http://schemas.microsoft.com/office/drawing/2014/main" id="{E619D582-A954-4341-A30E-F3D6088B247C}"/>
                </a:ext>
              </a:extLst>
            </p:cNvPr>
            <p:cNvSpPr/>
            <p:nvPr/>
          </p:nvSpPr>
          <p:spPr>
            <a:xfrm rot="20644628">
              <a:off x="9769690" y="216587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Oval 36">
              <a:extLst>
                <a:ext uri="{FF2B5EF4-FFF2-40B4-BE49-F238E27FC236}">
                  <a16:creationId xmlns:a16="http://schemas.microsoft.com/office/drawing/2014/main" id="{7B43A772-4FD5-455E-9FB4-1DD70A99DF64}"/>
                </a:ext>
              </a:extLst>
            </p:cNvPr>
            <p:cNvSpPr/>
            <p:nvPr/>
          </p:nvSpPr>
          <p:spPr>
            <a:xfrm rot="20644628">
              <a:off x="8721838" y="24648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Oval 37">
              <a:extLst>
                <a:ext uri="{FF2B5EF4-FFF2-40B4-BE49-F238E27FC236}">
                  <a16:creationId xmlns:a16="http://schemas.microsoft.com/office/drawing/2014/main" id="{35CA7B37-8C64-4799-843F-CB2241DB0AA9}"/>
                </a:ext>
              </a:extLst>
            </p:cNvPr>
            <p:cNvSpPr/>
            <p:nvPr/>
          </p:nvSpPr>
          <p:spPr>
            <a:xfrm rot="20644628">
              <a:off x="7686946" y="276006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Oval 41">
              <a:extLst>
                <a:ext uri="{FF2B5EF4-FFF2-40B4-BE49-F238E27FC236}">
                  <a16:creationId xmlns:a16="http://schemas.microsoft.com/office/drawing/2014/main" id="{85684EF1-DFD9-46D9-8F4A-316BF8E65A11}"/>
                </a:ext>
              </a:extLst>
            </p:cNvPr>
            <p:cNvSpPr/>
            <p:nvPr/>
          </p:nvSpPr>
          <p:spPr>
            <a:xfrm rot="20644628">
              <a:off x="9478990" y="478549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Oval 42">
              <a:extLst>
                <a:ext uri="{FF2B5EF4-FFF2-40B4-BE49-F238E27FC236}">
                  <a16:creationId xmlns:a16="http://schemas.microsoft.com/office/drawing/2014/main" id="{5BB502F8-CC7B-4FC0-AF35-C8D5B134C1DA}"/>
                </a:ext>
              </a:extLst>
            </p:cNvPr>
            <p:cNvSpPr/>
            <p:nvPr/>
          </p:nvSpPr>
          <p:spPr>
            <a:xfrm rot="20644628">
              <a:off x="10526841" y="448655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Oval 45">
              <a:extLst>
                <a:ext uri="{FF2B5EF4-FFF2-40B4-BE49-F238E27FC236}">
                  <a16:creationId xmlns:a16="http://schemas.microsoft.com/office/drawing/2014/main" id="{AB7C99CF-974F-41F3-A456-4CB30ED81859}"/>
                </a:ext>
              </a:extLst>
            </p:cNvPr>
            <p:cNvSpPr/>
            <p:nvPr/>
          </p:nvSpPr>
          <p:spPr>
            <a:xfrm rot="20644628">
              <a:off x="10367195" y="28502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Oval 46">
              <a:extLst>
                <a:ext uri="{FF2B5EF4-FFF2-40B4-BE49-F238E27FC236}">
                  <a16:creationId xmlns:a16="http://schemas.microsoft.com/office/drawing/2014/main" id="{44EE289C-9E9E-456F-95CF-ACE6F9AD0676}"/>
                </a:ext>
              </a:extLst>
            </p:cNvPr>
            <p:cNvSpPr/>
            <p:nvPr/>
          </p:nvSpPr>
          <p:spPr>
            <a:xfrm rot="20644628">
              <a:off x="11389662" y="25585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Oval 49">
              <a:extLst>
                <a:ext uri="{FF2B5EF4-FFF2-40B4-BE49-F238E27FC236}">
                  <a16:creationId xmlns:a16="http://schemas.microsoft.com/office/drawing/2014/main" id="{61A5BA36-0C72-4A8F-8E8D-7BD4B1E3255A}"/>
                </a:ext>
              </a:extLst>
            </p:cNvPr>
            <p:cNvSpPr/>
            <p:nvPr/>
          </p:nvSpPr>
          <p:spPr>
            <a:xfrm rot="20644628">
              <a:off x="8118847" y="180319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1" name="Oval 50">
              <a:extLst>
                <a:ext uri="{FF2B5EF4-FFF2-40B4-BE49-F238E27FC236}">
                  <a16:creationId xmlns:a16="http://schemas.microsoft.com/office/drawing/2014/main" id="{BB28A80D-0D28-4E5E-A493-A4440D1F30DD}"/>
                </a:ext>
              </a:extLst>
            </p:cNvPr>
            <p:cNvSpPr/>
            <p:nvPr/>
          </p:nvSpPr>
          <p:spPr>
            <a:xfrm rot="20644628">
              <a:off x="9168720" y="150367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2" name="Oval 51">
              <a:extLst>
                <a:ext uri="{FF2B5EF4-FFF2-40B4-BE49-F238E27FC236}">
                  <a16:creationId xmlns:a16="http://schemas.microsoft.com/office/drawing/2014/main" id="{6BEEBC52-3452-42ED-8C6E-9B11F51E52F6}"/>
                </a:ext>
              </a:extLst>
            </p:cNvPr>
            <p:cNvSpPr/>
            <p:nvPr/>
          </p:nvSpPr>
          <p:spPr>
            <a:xfrm rot="20644628">
              <a:off x="10796933" y="187281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61" name="Straight Arrow Connector 60">
              <a:extLst>
                <a:ext uri="{FF2B5EF4-FFF2-40B4-BE49-F238E27FC236}">
                  <a16:creationId xmlns:a16="http://schemas.microsoft.com/office/drawing/2014/main" id="{C209C908-4AAC-43A6-8450-C66758325B13}"/>
                </a:ext>
              </a:extLst>
            </p:cNvPr>
            <p:cNvCxnSpPr>
              <a:cxnSpLocks/>
            </p:cNvCxnSpPr>
            <p:nvPr/>
          </p:nvCxnSpPr>
          <p:spPr>
            <a:xfrm flipV="1">
              <a:off x="7874366" y="3526405"/>
              <a:ext cx="430306" cy="9637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1E0B78E-1712-4FF1-9184-D064369E8507}"/>
                </a:ext>
              </a:extLst>
            </p:cNvPr>
            <p:cNvCxnSpPr>
              <a:cxnSpLocks/>
            </p:cNvCxnSpPr>
            <p:nvPr/>
          </p:nvCxnSpPr>
          <p:spPr>
            <a:xfrm flipV="1">
              <a:off x="7883817" y="4162710"/>
              <a:ext cx="1005840" cy="2968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F1C51EB-1B04-438E-A976-D7FE924C6E43}"/>
                </a:ext>
              </a:extLst>
            </p:cNvPr>
            <p:cNvCxnSpPr>
              <a:cxnSpLocks/>
            </p:cNvCxnSpPr>
            <p:nvPr/>
          </p:nvCxnSpPr>
          <p:spPr>
            <a:xfrm flipV="1">
              <a:off x="7135337" y="4450166"/>
              <a:ext cx="4572000" cy="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D523657-AA63-473B-BCC5-52B3B4764E3D}"/>
                </a:ext>
              </a:extLst>
            </p:cNvPr>
            <p:cNvCxnSpPr>
              <a:cxnSpLocks/>
            </p:cNvCxnSpPr>
            <p:nvPr/>
          </p:nvCxnSpPr>
          <p:spPr>
            <a:xfrm flipV="1">
              <a:off x="7888035" y="1109839"/>
              <a:ext cx="0" cy="43656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B0097E3A-6947-4716-AA72-C3BF7088114F}"/>
                </a:ext>
              </a:extLst>
            </p:cNvPr>
            <p:cNvSpPr/>
            <p:nvPr/>
          </p:nvSpPr>
          <p:spPr>
            <a:xfrm rot="20644628">
              <a:off x="7842901" y="441131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TextBox 65">
              <a:extLst>
                <a:ext uri="{FF2B5EF4-FFF2-40B4-BE49-F238E27FC236}">
                  <a16:creationId xmlns:a16="http://schemas.microsoft.com/office/drawing/2014/main" id="{2B94FD7A-A2E8-4B36-ABDC-CED99461B570}"/>
                </a:ext>
              </a:extLst>
            </p:cNvPr>
            <p:cNvSpPr txBox="1"/>
            <p:nvPr/>
          </p:nvSpPr>
          <p:spPr>
            <a:xfrm>
              <a:off x="7866197" y="3069723"/>
              <a:ext cx="550987" cy="461665"/>
            </a:xfrm>
            <a:prstGeom prst="rect">
              <a:avLst/>
            </a:prstGeom>
            <a:noFill/>
          </p:spPr>
          <p:txBody>
            <a:bodyPr wrap="square" rtlCol="0">
              <a:spAutoFit/>
            </a:bodyPr>
            <a:lstStyle/>
            <a:p>
              <a:pPr algn="ctr"/>
              <a:r>
                <a:rPr lang="en-US" sz="2400" b="1" dirty="0">
                  <a:solidFill>
                    <a:srgbClr val="FF0000"/>
                  </a:solidFill>
                </a:rPr>
                <a:t>b</a:t>
              </a:r>
              <a:r>
                <a:rPr lang="en-US" sz="2400" b="1" baseline="-25000" dirty="0">
                  <a:solidFill>
                    <a:srgbClr val="FF0000"/>
                  </a:solidFill>
                </a:rPr>
                <a:t>1</a:t>
              </a:r>
              <a:endParaRPr lang="el-GR" sz="2400" b="1" baseline="-25000" dirty="0">
                <a:solidFill>
                  <a:srgbClr val="FF0000"/>
                </a:solidFill>
              </a:endParaRPr>
            </a:p>
          </p:txBody>
        </p:sp>
        <p:sp>
          <p:nvSpPr>
            <p:cNvPr id="67" name="TextBox 66">
              <a:extLst>
                <a:ext uri="{FF2B5EF4-FFF2-40B4-BE49-F238E27FC236}">
                  <a16:creationId xmlns:a16="http://schemas.microsoft.com/office/drawing/2014/main" id="{E5ECF142-5453-4BF4-A0D5-CBDBB00E082E}"/>
                </a:ext>
              </a:extLst>
            </p:cNvPr>
            <p:cNvSpPr txBox="1"/>
            <p:nvPr/>
          </p:nvSpPr>
          <p:spPr>
            <a:xfrm>
              <a:off x="8468736" y="3739439"/>
              <a:ext cx="550987" cy="461665"/>
            </a:xfrm>
            <a:prstGeom prst="rect">
              <a:avLst/>
            </a:prstGeom>
            <a:noFill/>
          </p:spPr>
          <p:txBody>
            <a:bodyPr wrap="square" rtlCol="0">
              <a:spAutoFit/>
            </a:bodyPr>
            <a:lstStyle/>
            <a:p>
              <a:pPr algn="ctr"/>
              <a:r>
                <a:rPr lang="en-US" sz="2400" b="1" dirty="0">
                  <a:solidFill>
                    <a:srgbClr val="FF0000"/>
                  </a:solidFill>
                </a:rPr>
                <a:t>b</a:t>
              </a:r>
              <a:r>
                <a:rPr lang="en-US" sz="2400" b="1" baseline="-25000" dirty="0">
                  <a:solidFill>
                    <a:srgbClr val="FF0000"/>
                  </a:solidFill>
                </a:rPr>
                <a:t>2</a:t>
              </a:r>
              <a:endParaRPr lang="el-GR" sz="2400" b="1" baseline="-25000" dirty="0">
                <a:solidFill>
                  <a:srgbClr val="FF0000"/>
                </a:solidFill>
              </a:endParaRPr>
            </a:p>
          </p:txBody>
        </p:sp>
      </p:gr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7B3A9A16-B23B-4DF8-AB04-93A1FD3CAFD9}"/>
                  </a:ext>
                </a:extLst>
              </p:cNvPr>
              <p:cNvSpPr txBox="1"/>
              <p:nvPr/>
            </p:nvSpPr>
            <p:spPr>
              <a:xfrm>
                <a:off x="723095" y="1574321"/>
                <a:ext cx="6302792" cy="1099916"/>
              </a:xfrm>
              <a:prstGeom prst="rect">
                <a:avLst/>
              </a:prstGeom>
              <a:noFill/>
              <a:ln>
                <a:solidFill>
                  <a:srgbClr val="002060"/>
                </a:solidFill>
              </a:ln>
            </p:spPr>
            <p:txBody>
              <a:bodyPr wrap="square">
                <a:spAutoFit/>
              </a:bodyPr>
              <a:lstStyle/>
              <a:p>
                <a:r>
                  <a:rPr lang="en-US" sz="2000" dirty="0"/>
                  <a:t>A subset </a:t>
                </a:r>
                <a14:m>
                  <m:oMath xmlns:m="http://schemas.openxmlformats.org/officeDocument/2006/math">
                    <m:r>
                      <a:rPr lang="el-GR" sz="2000" i="1" dirty="0" smtClean="0">
                        <a:latin typeface="Cambria Math" panose="02040503050406030204" pitchFamily="18" charset="0"/>
                      </a:rPr>
                      <m:t>𝐿</m:t>
                    </m:r>
                    <m:r>
                      <a:rPr lang="el-GR" sz="2000" dirty="0" smtClean="0">
                        <a:latin typeface="Cambria Math" panose="02040503050406030204" pitchFamily="18" charset="0"/>
                      </a:rPr>
                      <m:t>⊂</m:t>
                    </m:r>
                    <m:sSup>
                      <m:sSupPr>
                        <m:ctrlPr>
                          <a:rPr lang="el-GR" sz="2000" i="1" dirty="0" smtClean="0">
                            <a:latin typeface="Cambria Math" panose="02040503050406030204" pitchFamily="18" charset="0"/>
                          </a:rPr>
                        </m:ctrlPr>
                      </m:sSupPr>
                      <m:e>
                        <m:r>
                          <a:rPr lang="el-GR" sz="2000" dirty="0">
                            <a:latin typeface="Cambria Math" panose="02040503050406030204" pitchFamily="18" charset="0"/>
                          </a:rPr>
                          <m:t>ℝ</m:t>
                        </m:r>
                      </m:e>
                      <m:sup>
                        <m:r>
                          <a:rPr lang="en-US" sz="2000" b="0" i="1" dirty="0" smtClean="0">
                            <a:latin typeface="Cambria Math" panose="02040503050406030204" pitchFamily="18" charset="0"/>
                          </a:rPr>
                          <m:t>𝑚</m:t>
                        </m:r>
                      </m:sup>
                    </m:sSup>
                  </m:oMath>
                </a14:m>
                <a:r>
                  <a:rPr lang="en-US" sz="2000" dirty="0"/>
                  <a:t> is called a </a:t>
                </a:r>
                <a:r>
                  <a:rPr lang="en-US" sz="2000" b="1" dirty="0">
                    <a:solidFill>
                      <a:srgbClr val="002060"/>
                    </a:solidFill>
                  </a:rPr>
                  <a:t>lattice</a:t>
                </a:r>
                <a:r>
                  <a:rPr lang="en-US" sz="2000" dirty="0"/>
                  <a:t>, if there is a linearly independent set of vectors </a:t>
                </a:r>
                <a14:m>
                  <m:oMath xmlns:m="http://schemas.openxmlformats.org/officeDocument/2006/math">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𝑛</m:t>
                            </m:r>
                          </m:sub>
                        </m:sSub>
                      </m:e>
                    </m:d>
                  </m:oMath>
                </a14:m>
                <a:r>
                  <a:rPr lang="en-US" sz="2000" dirty="0"/>
                  <a:t> in </a:t>
                </a:r>
                <a14:m>
                  <m:oMath xmlns:m="http://schemas.openxmlformats.org/officeDocument/2006/math">
                    <m:sSup>
                      <m:sSupPr>
                        <m:ctrlPr>
                          <a:rPr lang="el-GR" sz="2000" i="1" dirty="0">
                            <a:latin typeface="Cambria Math" panose="02040503050406030204" pitchFamily="18" charset="0"/>
                          </a:rPr>
                        </m:ctrlPr>
                      </m:sSupPr>
                      <m:e>
                        <m:r>
                          <a:rPr lang="el-GR" sz="2000" dirty="0">
                            <a:latin typeface="Cambria Math" panose="02040503050406030204" pitchFamily="18" charset="0"/>
                          </a:rPr>
                          <m:t>ℝ</m:t>
                        </m:r>
                      </m:e>
                      <m:sup>
                        <m:r>
                          <a:rPr lang="en-US" sz="2000" b="0" i="1" dirty="0" smtClean="0">
                            <a:latin typeface="Cambria Math" panose="02040503050406030204" pitchFamily="18" charset="0"/>
                          </a:rPr>
                          <m:t>𝑚</m:t>
                        </m:r>
                      </m:sup>
                    </m:sSup>
                    <m:r>
                      <a:rPr lang="en-US" sz="2000" b="0" i="1" dirty="0" smtClean="0">
                        <a:latin typeface="Cambria Math" panose="02040503050406030204" pitchFamily="18" charset="0"/>
                      </a:rPr>
                      <m:t> (</m:t>
                    </m:r>
                    <m:r>
                      <a:rPr lang="en-US" sz="2000" b="0" i="1" dirty="0" smtClean="0">
                        <a:latin typeface="Cambria Math" panose="02040503050406030204" pitchFamily="18" charset="0"/>
                      </a:rPr>
                      <m:t>𝑚</m:t>
                    </m:r>
                    <m:r>
                      <a:rPr lang="en-US" sz="2000" b="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𝑛</m:t>
                    </m:r>
                    <m:r>
                      <a:rPr lang="en-US" sz="2000" b="0" i="1" dirty="0" smtClean="0">
                        <a:latin typeface="Cambria Math" panose="02040503050406030204" pitchFamily="18" charset="0"/>
                        <a:ea typeface="Cambria Math" panose="02040503050406030204" pitchFamily="18" charset="0"/>
                      </a:rPr>
                      <m:t>)</m:t>
                    </m:r>
                  </m:oMath>
                </a14:m>
                <a:r>
                  <a:rPr lang="en-US" sz="2000" dirty="0"/>
                  <a:t> s.t.: </a:t>
                </a:r>
              </a:p>
              <a:p>
                <a:pPr algn="ctr"/>
                <a14:m>
                  <m:oMathPara xmlns:m="http://schemas.openxmlformats.org/officeDocument/2006/math">
                    <m:oMathParaPr>
                      <m:jc m:val="centerGroup"/>
                    </m:oMathParaPr>
                    <m:oMath xmlns:m="http://schemas.openxmlformats.org/officeDocument/2006/math">
                      <m:r>
                        <a:rPr lang="el-GR" sz="2000" i="1" dirty="0" smtClean="0">
                          <a:latin typeface="Cambria Math" panose="02040503050406030204" pitchFamily="18" charset="0"/>
                        </a:rPr>
                        <m:t>𝐿</m:t>
                      </m:r>
                      <m:r>
                        <a:rPr lang="en-US" sz="2000" b="0" i="0" dirty="0" smtClean="0">
                          <a:latin typeface="Cambria Math" panose="02040503050406030204" pitchFamily="18" charset="0"/>
                        </a:rPr>
                        <m:t>=</m:t>
                      </m:r>
                      <m:r>
                        <a:rPr lang="el-GR" sz="2000" i="1" dirty="0">
                          <a:latin typeface="Cambria Math" panose="02040503050406030204" pitchFamily="18" charset="0"/>
                        </a:rPr>
                        <m:t>𝐿</m:t>
                      </m:r>
                      <m:d>
                        <m:dPr>
                          <m:ctrlPr>
                            <a:rPr lang="en-US" sz="2000" b="0" i="1" dirty="0"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i="1">
                                  <a:latin typeface="Cambria Math" panose="02040503050406030204" pitchFamily="18" charset="0"/>
                                </a:rPr>
                                <m:t>𝑛</m:t>
                              </m:r>
                            </m:sub>
                          </m:sSub>
                        </m:e>
                      </m:d>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nary>
                            <m:naryPr>
                              <m:chr m:val="∑"/>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𝑗</m:t>
                              </m:r>
                              <m:r>
                                <a:rPr lang="en-US" sz="2000" b="0" i="1" smtClean="0">
                                  <a:latin typeface="Cambria Math" panose="02040503050406030204" pitchFamily="18" charset="0"/>
                                </a:rPr>
                                <m:t>=1</m:t>
                              </m:r>
                            </m:sub>
                            <m:sup>
                              <m:r>
                                <a:rPr lang="en-US" sz="2000" b="0" i="1" smtClean="0">
                                  <a:latin typeface="Cambria Math" panose="02040503050406030204" pitchFamily="18" charset="0"/>
                                </a:rPr>
                                <m:t>𝑛</m:t>
                              </m:r>
                            </m:sup>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𝑗</m:t>
                                  </m:r>
                                </m:sub>
                              </m:sSub>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𝑗</m:t>
                                  </m:r>
                                </m:sub>
                              </m:sSub>
                            </m:e>
                          </m:nary>
                        </m:e>
                        <m:e>
                          <m:r>
                            <a:rPr lang="el-GR"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𝑗</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ℤ</m:t>
                          </m:r>
                        </m:e>
                      </m:d>
                    </m:oMath>
                  </m:oMathPara>
                </a14:m>
                <a:endParaRPr lang="el-GR" dirty="0"/>
              </a:p>
            </p:txBody>
          </p:sp>
        </mc:Choice>
        <mc:Fallback xmlns="">
          <p:sp>
            <p:nvSpPr>
              <p:cNvPr id="78" name="TextBox 77">
                <a:extLst>
                  <a:ext uri="{FF2B5EF4-FFF2-40B4-BE49-F238E27FC236}">
                    <a16:creationId xmlns:a16="http://schemas.microsoft.com/office/drawing/2014/main" id="{7B3A9A16-B23B-4DF8-AB04-93A1FD3CAFD9}"/>
                  </a:ext>
                </a:extLst>
              </p:cNvPr>
              <p:cNvSpPr txBox="1">
                <a:spLocks noRot="1" noChangeAspect="1" noMove="1" noResize="1" noEditPoints="1" noAdjustHandles="1" noChangeArrowheads="1" noChangeShapeType="1" noTextEdit="1"/>
              </p:cNvSpPr>
              <p:nvPr/>
            </p:nvSpPr>
            <p:spPr>
              <a:xfrm>
                <a:off x="723095" y="1574321"/>
                <a:ext cx="6302792" cy="1099916"/>
              </a:xfrm>
              <a:prstGeom prst="rect">
                <a:avLst/>
              </a:prstGeom>
              <a:blipFill>
                <a:blip r:embed="rId3"/>
                <a:stretch>
                  <a:fillRect l="-965" t="-2186" r="-1158" b="-59016"/>
                </a:stretch>
              </a:blipFill>
              <a:ln>
                <a:solidFill>
                  <a:srgbClr val="002060"/>
                </a:solidFill>
              </a:ln>
            </p:spPr>
            <p:txBody>
              <a:bodyPr/>
              <a:lstStyle/>
              <a:p>
                <a:r>
                  <a:rPr lang="el-GR">
                    <a:noFill/>
                  </a:rPr>
                  <a:t> </a:t>
                </a:r>
              </a:p>
            </p:txBody>
          </p:sp>
        </mc:Fallback>
      </mc:AlternateContent>
      <p:sp>
        <p:nvSpPr>
          <p:cNvPr id="81" name="TextBox 80">
            <a:extLst>
              <a:ext uri="{FF2B5EF4-FFF2-40B4-BE49-F238E27FC236}">
                <a16:creationId xmlns:a16="http://schemas.microsoft.com/office/drawing/2014/main" id="{E3FA845A-18E3-45D9-921C-21D4319E9A4E}"/>
              </a:ext>
            </a:extLst>
          </p:cNvPr>
          <p:cNvSpPr txBox="1"/>
          <p:nvPr/>
        </p:nvSpPr>
        <p:spPr>
          <a:xfrm>
            <a:off x="4416185" y="419100"/>
            <a:ext cx="3359638" cy="584775"/>
          </a:xfrm>
          <a:prstGeom prst="rect">
            <a:avLst/>
          </a:prstGeom>
          <a:noFill/>
        </p:spPr>
        <p:txBody>
          <a:bodyPr wrap="none" rtlCol="0">
            <a:spAutoFit/>
          </a:bodyPr>
          <a:lstStyle/>
          <a:p>
            <a:pPr algn="ctr"/>
            <a:r>
              <a:rPr lang="en-US" sz="3200" b="1" i="0" strike="noStrike" baseline="0" dirty="0"/>
              <a:t>Basics </a:t>
            </a:r>
            <a:r>
              <a:rPr lang="en-US" sz="3200" b="1" dirty="0"/>
              <a:t>of </a:t>
            </a:r>
            <a:r>
              <a:rPr lang="en-US" sz="3200" b="1" i="0" strike="noStrike" baseline="0" dirty="0"/>
              <a:t>Lattices II</a:t>
            </a:r>
            <a:endParaRPr lang="el-GR" sz="3200" b="1" i="0" strike="noStrike" baseline="0" dirty="0"/>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910C0B2-E708-4F52-AA08-183DC359095A}"/>
                  </a:ext>
                </a:extLst>
              </p:cNvPr>
              <p:cNvSpPr txBox="1"/>
              <p:nvPr/>
            </p:nvSpPr>
            <p:spPr>
              <a:xfrm>
                <a:off x="8429944" y="1111757"/>
                <a:ext cx="343562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sz="2000" i="1" dirty="0" smtClean="0">
                          <a:latin typeface="Cambria Math" panose="02040503050406030204" pitchFamily="18" charset="0"/>
                        </a:rPr>
                        <m:t>𝐿</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2</m:t>
                              </m:r>
                            </m:sub>
                          </m:sSub>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b="0" i="1" smtClean="0">
                                  <a:latin typeface="Cambria Math" panose="02040503050406030204" pitchFamily="18" charset="0"/>
                                </a:rPr>
                                <m:t>2</m:t>
                              </m:r>
                            </m:sub>
                          </m:sSub>
                          <m:r>
                            <a:rPr lang="el-GR" sz="2000" b="0" i="1" smtClean="0">
                              <a:latin typeface="Cambria Math" panose="02040503050406030204" pitchFamily="18" charset="0"/>
                            </a:rPr>
                            <m:t> </m:t>
                          </m:r>
                        </m:e>
                        <m:e>
                          <m:r>
                            <a:rPr lang="el-GR"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2</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ℤ</m:t>
                          </m:r>
                        </m:e>
                      </m:d>
                    </m:oMath>
                  </m:oMathPara>
                </a14:m>
                <a:endParaRPr lang="el-GR" dirty="0"/>
              </a:p>
            </p:txBody>
          </p:sp>
        </mc:Choice>
        <mc:Fallback xmlns="">
          <p:sp>
            <p:nvSpPr>
              <p:cNvPr id="84" name="TextBox 83">
                <a:extLst>
                  <a:ext uri="{FF2B5EF4-FFF2-40B4-BE49-F238E27FC236}">
                    <a16:creationId xmlns:a16="http://schemas.microsoft.com/office/drawing/2014/main" id="{B910C0B2-E708-4F52-AA08-183DC359095A}"/>
                  </a:ext>
                </a:extLst>
              </p:cNvPr>
              <p:cNvSpPr txBox="1">
                <a:spLocks noRot="1" noChangeAspect="1" noMove="1" noResize="1" noEditPoints="1" noAdjustHandles="1" noChangeArrowheads="1" noChangeShapeType="1" noTextEdit="1"/>
              </p:cNvSpPr>
              <p:nvPr/>
            </p:nvSpPr>
            <p:spPr>
              <a:xfrm>
                <a:off x="8429944" y="1111757"/>
                <a:ext cx="3435621" cy="400110"/>
              </a:xfrm>
              <a:prstGeom prst="rect">
                <a:avLst/>
              </a:prstGeom>
              <a:blipFill>
                <a:blip r:embed="rId4"/>
                <a:stretch>
                  <a:fillRect/>
                </a:stretch>
              </a:blipFill>
            </p:spPr>
            <p:txBody>
              <a:bodyPr/>
              <a:lstStyle/>
              <a:p>
                <a:r>
                  <a:rPr lang="el-GR">
                    <a:noFill/>
                  </a:rPr>
                  <a:t> </a:t>
                </a:r>
              </a:p>
            </p:txBody>
          </p:sp>
        </mc:Fallback>
      </mc:AlternateContent>
      <p:cxnSp>
        <p:nvCxnSpPr>
          <p:cNvPr id="87" name="Straight Connector 86">
            <a:extLst>
              <a:ext uri="{FF2B5EF4-FFF2-40B4-BE49-F238E27FC236}">
                <a16:creationId xmlns:a16="http://schemas.microsoft.com/office/drawing/2014/main" id="{95C82F8F-37CC-45E0-8BCF-F2AA6E82BDDB}"/>
              </a:ext>
            </a:extLst>
          </p:cNvPr>
          <p:cNvCxnSpPr/>
          <p:nvPr/>
        </p:nvCxnSpPr>
        <p:spPr>
          <a:xfrm>
            <a:off x="3562004" y="2245215"/>
            <a:ext cx="12670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95402D3-5D46-483D-B4D7-7AF7B2B6B0A1}"/>
              </a:ext>
            </a:extLst>
          </p:cNvPr>
          <p:cNvCxnSpPr>
            <a:cxnSpLocks/>
          </p:cNvCxnSpPr>
          <p:nvPr/>
        </p:nvCxnSpPr>
        <p:spPr>
          <a:xfrm>
            <a:off x="4221359" y="2245215"/>
            <a:ext cx="0" cy="65363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71CA2F58-D38D-422C-8145-07FFD436DE55}"/>
              </a:ext>
            </a:extLst>
          </p:cNvPr>
          <p:cNvSpPr txBox="1"/>
          <p:nvPr/>
        </p:nvSpPr>
        <p:spPr>
          <a:xfrm>
            <a:off x="3613325" y="2816256"/>
            <a:ext cx="1309048" cy="369332"/>
          </a:xfrm>
          <a:prstGeom prst="rect">
            <a:avLst/>
          </a:prstGeom>
          <a:noFill/>
        </p:spPr>
        <p:txBody>
          <a:bodyPr wrap="square">
            <a:spAutoFit/>
          </a:bodyPr>
          <a:lstStyle/>
          <a:p>
            <a:pPr algn="ctr"/>
            <a:r>
              <a:rPr lang="en-US" b="1" dirty="0">
                <a:solidFill>
                  <a:srgbClr val="C00000"/>
                </a:solidFill>
              </a:rPr>
              <a:t>lattice basis</a:t>
            </a:r>
            <a:r>
              <a:rPr lang="en-US" sz="1800" b="1" dirty="0">
                <a:solidFill>
                  <a:srgbClr val="C00000"/>
                </a:solidFill>
              </a:rPr>
              <a:t> </a:t>
            </a:r>
            <a:endParaRPr lang="el-GR" b="1" dirty="0">
              <a:solidFill>
                <a:srgbClr val="C00000"/>
              </a:solidFill>
            </a:endParaRPr>
          </a:p>
        </p:txBody>
      </p:sp>
      <p:sp>
        <p:nvSpPr>
          <p:cNvPr id="92" name="Oval 91">
            <a:extLst>
              <a:ext uri="{FF2B5EF4-FFF2-40B4-BE49-F238E27FC236}">
                <a16:creationId xmlns:a16="http://schemas.microsoft.com/office/drawing/2014/main" id="{BC76E57C-5667-4255-9A8E-531154715662}"/>
              </a:ext>
            </a:extLst>
          </p:cNvPr>
          <p:cNvSpPr/>
          <p:nvPr/>
        </p:nvSpPr>
        <p:spPr>
          <a:xfrm>
            <a:off x="4476468" y="2039012"/>
            <a:ext cx="276225" cy="2526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3" name="Straight Arrow Connector 92">
            <a:extLst>
              <a:ext uri="{FF2B5EF4-FFF2-40B4-BE49-F238E27FC236}">
                <a16:creationId xmlns:a16="http://schemas.microsoft.com/office/drawing/2014/main" id="{40A30D5C-EC19-476E-BB1A-7CF941832321}"/>
              </a:ext>
            </a:extLst>
          </p:cNvPr>
          <p:cNvCxnSpPr>
            <a:cxnSpLocks/>
            <a:endCxn id="95" idx="2"/>
          </p:cNvCxnSpPr>
          <p:nvPr/>
        </p:nvCxnSpPr>
        <p:spPr>
          <a:xfrm flipV="1">
            <a:off x="4614580" y="1400348"/>
            <a:ext cx="0" cy="64673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2342E82-108D-48AE-96B6-2E58AC68AEF7}"/>
              </a:ext>
            </a:extLst>
          </p:cNvPr>
          <p:cNvSpPr txBox="1"/>
          <p:nvPr/>
        </p:nvSpPr>
        <p:spPr>
          <a:xfrm>
            <a:off x="3960056" y="1031016"/>
            <a:ext cx="1309048" cy="369332"/>
          </a:xfrm>
          <a:prstGeom prst="rect">
            <a:avLst/>
          </a:prstGeom>
          <a:noFill/>
        </p:spPr>
        <p:txBody>
          <a:bodyPr wrap="square">
            <a:spAutoFit/>
          </a:bodyPr>
          <a:lstStyle/>
          <a:p>
            <a:pPr algn="ctr"/>
            <a:r>
              <a:rPr lang="en-US" b="1" dirty="0">
                <a:solidFill>
                  <a:srgbClr val="C00000"/>
                </a:solidFill>
              </a:rPr>
              <a:t>lattice rank</a:t>
            </a:r>
            <a:r>
              <a:rPr lang="en-US" sz="1800" b="1" dirty="0">
                <a:solidFill>
                  <a:srgbClr val="C00000"/>
                </a:solidFill>
              </a:rPr>
              <a:t> </a:t>
            </a:r>
            <a:endParaRPr lang="el-GR" b="1" dirty="0">
              <a:solidFill>
                <a:srgbClr val="C00000"/>
              </a:solidFill>
            </a:endParaRPr>
          </a:p>
        </p:txBody>
      </p:sp>
      <p:sp>
        <p:nvSpPr>
          <p:cNvPr id="96" name="Oval 95">
            <a:extLst>
              <a:ext uri="{FF2B5EF4-FFF2-40B4-BE49-F238E27FC236}">
                <a16:creationId xmlns:a16="http://schemas.microsoft.com/office/drawing/2014/main" id="{3FE24911-5E3E-421A-A200-4D419FF7245B}"/>
              </a:ext>
            </a:extLst>
          </p:cNvPr>
          <p:cNvSpPr/>
          <p:nvPr/>
        </p:nvSpPr>
        <p:spPr>
          <a:xfrm>
            <a:off x="5252382" y="1890132"/>
            <a:ext cx="276225" cy="25265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97" name="Straight Arrow Connector 96">
            <a:extLst>
              <a:ext uri="{FF2B5EF4-FFF2-40B4-BE49-F238E27FC236}">
                <a16:creationId xmlns:a16="http://schemas.microsoft.com/office/drawing/2014/main" id="{ACABE2BE-7F2F-4D7D-AF8C-2607F66BC6A9}"/>
              </a:ext>
            </a:extLst>
          </p:cNvPr>
          <p:cNvCxnSpPr>
            <a:cxnSpLocks/>
          </p:cNvCxnSpPr>
          <p:nvPr/>
        </p:nvCxnSpPr>
        <p:spPr>
          <a:xfrm>
            <a:off x="5467995" y="2133677"/>
            <a:ext cx="441561" cy="71336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8A269BCD-E563-4D8C-973E-122435CD7295}"/>
              </a:ext>
            </a:extLst>
          </p:cNvPr>
          <p:cNvSpPr txBox="1"/>
          <p:nvPr/>
        </p:nvSpPr>
        <p:spPr>
          <a:xfrm>
            <a:off x="5083703" y="2816256"/>
            <a:ext cx="1856257" cy="369332"/>
          </a:xfrm>
          <a:prstGeom prst="rect">
            <a:avLst/>
          </a:prstGeom>
          <a:noFill/>
        </p:spPr>
        <p:txBody>
          <a:bodyPr wrap="square">
            <a:spAutoFit/>
          </a:bodyPr>
          <a:lstStyle/>
          <a:p>
            <a:pPr algn="ctr"/>
            <a:r>
              <a:rPr lang="en-US" b="1" dirty="0">
                <a:solidFill>
                  <a:srgbClr val="C00000"/>
                </a:solidFill>
              </a:rPr>
              <a:t>lattice dimension</a:t>
            </a:r>
            <a:r>
              <a:rPr lang="en-US" sz="1800" b="1" dirty="0">
                <a:solidFill>
                  <a:srgbClr val="C00000"/>
                </a:solidFill>
              </a:rPr>
              <a:t> </a:t>
            </a:r>
            <a:endParaRPr lang="el-GR" b="1" dirty="0">
              <a:solidFill>
                <a:srgbClr val="C00000"/>
              </a:solidFill>
            </a:endParaRPr>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2CB32CDD-B1A9-44C5-8323-A4CC7056E5FA}"/>
                  </a:ext>
                </a:extLst>
              </p:cNvPr>
              <p:cNvSpPr txBox="1"/>
              <p:nvPr/>
            </p:nvSpPr>
            <p:spPr>
              <a:xfrm>
                <a:off x="726966" y="4141456"/>
                <a:ext cx="5266632" cy="1544269"/>
              </a:xfrm>
              <a:prstGeom prst="rect">
                <a:avLst/>
              </a:prstGeom>
              <a:noFill/>
            </p:spPr>
            <p:txBody>
              <a:bodyPr wrap="square">
                <a:spAutoFit/>
              </a:bodyPr>
              <a:lstStyle/>
              <a:p>
                <a:pPr marL="285750" indent="-285750">
                  <a:buFont typeface="Wingdings" panose="05000000000000000000" pitchFamily="2" charset="2"/>
                  <a:buChar char="Ø"/>
                </a:pPr>
                <a:r>
                  <a:rPr lang="en-US" sz="2000" dirty="0"/>
                  <a:t>If </a:t>
                </a:r>
                <a14:m>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m</m:t>
                    </m:r>
                    <m:r>
                      <a:rPr lang="en-US" sz="2000" b="0" i="0" smtClean="0">
                        <a:latin typeface="Cambria Math" panose="02040503050406030204" pitchFamily="18" charset="0"/>
                      </a:rPr>
                      <m:t>→</m:t>
                    </m:r>
                  </m:oMath>
                </a14:m>
                <a:r>
                  <a:rPr lang="en-US" sz="2000" dirty="0"/>
                  <a:t> </a:t>
                </a:r>
                <a14:m>
                  <m:oMath xmlns:m="http://schemas.openxmlformats.org/officeDocument/2006/math">
                    <m:r>
                      <a:rPr lang="el-GR" sz="2000" i="1" dirty="0">
                        <a:latin typeface="Cambria Math" panose="02040503050406030204" pitchFamily="18" charset="0"/>
                      </a:rPr>
                      <m:t>𝐿</m:t>
                    </m:r>
                  </m:oMath>
                </a14:m>
                <a:r>
                  <a:rPr lang="en-US" sz="2000" dirty="0"/>
                  <a:t> is a </a:t>
                </a:r>
                <a:r>
                  <a:rPr lang="en-US" sz="2000" b="1" dirty="0">
                    <a:solidFill>
                      <a:srgbClr val="002060"/>
                    </a:solidFill>
                  </a:rPr>
                  <a:t>full-rank lattice</a:t>
                </a:r>
                <a:r>
                  <a:rPr lang="en-US" sz="2000" dirty="0"/>
                  <a:t>.</a:t>
                </a:r>
              </a:p>
              <a:p>
                <a:pPr marL="285750" indent="-285750">
                  <a:lnSpc>
                    <a:spcPct val="200000"/>
                  </a:lnSpc>
                  <a:buFont typeface="Wingdings" panose="05000000000000000000" pitchFamily="2" charset="2"/>
                  <a:buChar char="Ø"/>
                </a:pPr>
                <a:r>
                  <a:rPr lang="en-US" sz="2000" dirty="0"/>
                  <a:t>If </a:t>
                </a:r>
                <a14:m>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rPr>
                      <m:t>&gt;2</m:t>
                    </m:r>
                    <m:r>
                      <a:rPr lang="en-US" sz="2000" b="0" i="0" smtClean="0">
                        <a:latin typeface="Cambria Math" panose="02040503050406030204" pitchFamily="18" charset="0"/>
                      </a:rPr>
                      <m:t> →</m:t>
                    </m:r>
                  </m:oMath>
                </a14:m>
                <a:r>
                  <a:rPr lang="en-US" sz="2000" dirty="0"/>
                  <a:t> </a:t>
                </a:r>
                <a:r>
                  <a:rPr lang="en-US" sz="2000" dirty="0">
                    <a:solidFill>
                      <a:srgbClr val="002060"/>
                    </a:solidFill>
                  </a:rPr>
                  <a:t>infinitely many choices</a:t>
                </a:r>
                <a:r>
                  <a:rPr lang="en-US" sz="2000" dirty="0"/>
                  <a:t> for a basis.</a:t>
                </a:r>
              </a:p>
              <a:p>
                <a:pPr marL="285750" indent="-285750">
                  <a:lnSpc>
                    <a:spcPct val="200000"/>
                  </a:lnSpc>
                  <a:buFont typeface="Wingdings" panose="05000000000000000000" pitchFamily="2" charset="2"/>
                  <a:buChar char="Ø"/>
                </a:pPr>
                <a14:m>
                  <m:oMath xmlns:m="http://schemas.openxmlformats.org/officeDocument/2006/math">
                    <m:r>
                      <a:rPr lang="en-US" sz="2000" b="1" i="1" smtClean="0">
                        <a:latin typeface="Cambria Math" panose="02040503050406030204" pitchFamily="18" charset="0"/>
                      </a:rPr>
                      <m:t>𝑩</m:t>
                    </m:r>
                  </m:oMath>
                </a14:m>
                <a:r>
                  <a:rPr lang="en-US" sz="2000" dirty="0"/>
                  <a:t> </a:t>
                </a:r>
                <a:r>
                  <a:rPr lang="el-GR" dirty="0"/>
                  <a:t>↔</a:t>
                </a:r>
                <a:r>
                  <a:rPr lang="en-US" dirty="0"/>
                  <a:t> </a:t>
                </a:r>
                <a14:m>
                  <m:oMath xmlns:m="http://schemas.openxmlformats.org/officeDocument/2006/math">
                    <m:r>
                      <a:rPr lang="en-US" b="1" i="1" smtClean="0">
                        <a:latin typeface="Cambria Math" panose="02040503050406030204" pitchFamily="18" charset="0"/>
                      </a:rPr>
                      <m:t>𝑩</m:t>
                    </m:r>
                    <m:r>
                      <a:rPr lang="en-US" b="1" i="1" smtClean="0">
                        <a:latin typeface="Cambria Math" panose="02040503050406030204" pitchFamily="18" charset="0"/>
                      </a:rPr>
                      <m:t>′</m:t>
                    </m:r>
                  </m:oMath>
                </a14:m>
                <a:r>
                  <a:rPr lang="en-US" sz="2000" b="1" dirty="0"/>
                  <a:t> </a:t>
                </a:r>
                <a:r>
                  <a:rPr lang="en-US" sz="2000" dirty="0">
                    <a:solidFill>
                      <a:srgbClr val="002060"/>
                    </a:solidFill>
                  </a:rPr>
                  <a:t>easily</a:t>
                </a:r>
                <a:r>
                  <a:rPr lang="en-US" sz="2000" dirty="0"/>
                  <a:t>.</a:t>
                </a:r>
                <a:endParaRPr lang="el-GR" sz="2000" dirty="0"/>
              </a:p>
            </p:txBody>
          </p:sp>
        </mc:Choice>
        <mc:Fallback xmlns="">
          <p:sp>
            <p:nvSpPr>
              <p:cNvPr id="103" name="TextBox 102">
                <a:extLst>
                  <a:ext uri="{FF2B5EF4-FFF2-40B4-BE49-F238E27FC236}">
                    <a16:creationId xmlns:a16="http://schemas.microsoft.com/office/drawing/2014/main" id="{2CB32CDD-B1A9-44C5-8323-A4CC7056E5FA}"/>
                  </a:ext>
                </a:extLst>
              </p:cNvPr>
              <p:cNvSpPr txBox="1">
                <a:spLocks noRot="1" noChangeAspect="1" noMove="1" noResize="1" noEditPoints="1" noAdjustHandles="1" noChangeArrowheads="1" noChangeShapeType="1" noTextEdit="1"/>
              </p:cNvSpPr>
              <p:nvPr/>
            </p:nvSpPr>
            <p:spPr>
              <a:xfrm>
                <a:off x="726966" y="4141456"/>
                <a:ext cx="5266632" cy="1544269"/>
              </a:xfrm>
              <a:prstGeom prst="rect">
                <a:avLst/>
              </a:prstGeom>
              <a:blipFill>
                <a:blip r:embed="rId5"/>
                <a:stretch>
                  <a:fillRect l="-1042" t="-1969" r="-116" b="-590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A45010A4-FF59-4B8C-8228-22E5559757FF}"/>
                  </a:ext>
                </a:extLst>
              </p:cNvPr>
              <p:cNvSpPr txBox="1"/>
              <p:nvPr/>
            </p:nvSpPr>
            <p:spPr>
              <a:xfrm>
                <a:off x="2055553" y="3336744"/>
                <a:ext cx="3640508" cy="400110"/>
              </a:xfrm>
              <a:prstGeom prst="rect">
                <a:avLst/>
              </a:prstGeom>
              <a:noFill/>
              <a:ln w="12700">
                <a:solidFill>
                  <a:srgbClr val="00206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l-GR" sz="2000" i="1" dirty="0" smtClean="0">
                          <a:latin typeface="Cambria Math" panose="02040503050406030204" pitchFamily="18" charset="0"/>
                        </a:rPr>
                        <m:t>𝐿</m:t>
                      </m:r>
                      <m:d>
                        <m:dPr>
                          <m:ctrlPr>
                            <a:rPr lang="en-US" sz="2000" b="0" i="1" dirty="0" smtClean="0">
                              <a:latin typeface="Cambria Math" panose="02040503050406030204" pitchFamily="18" charset="0"/>
                            </a:rPr>
                          </m:ctrlPr>
                        </m:dPr>
                        <m:e>
                          <m:r>
                            <a:rPr lang="en-US" sz="2000" b="1" i="1" dirty="0" smtClean="0">
                              <a:latin typeface="Cambria Math" panose="02040503050406030204" pitchFamily="18" charset="0"/>
                            </a:rPr>
                            <m:t>𝑩</m:t>
                          </m:r>
                        </m:e>
                      </m:d>
                      <m:r>
                        <a:rPr lang="en-US" sz="2000" b="0" i="1" dirty="0" smtClean="0">
                          <a:latin typeface="Cambria Math" panose="02040503050406030204" pitchFamily="18" charset="0"/>
                        </a:rPr>
                        <m:t>=</m:t>
                      </m:r>
                      <m:d>
                        <m:dPr>
                          <m:begChr m:val="{"/>
                          <m:endChr m:val="}"/>
                          <m:ctrlPr>
                            <a:rPr lang="en-US" sz="2000" b="0" i="1" dirty="0" smtClean="0">
                              <a:latin typeface="Cambria Math" panose="02040503050406030204" pitchFamily="18" charset="0"/>
                            </a:rPr>
                          </m:ctrlPr>
                        </m:dPr>
                        <m:e>
                          <m:r>
                            <a:rPr lang="en-US" sz="2000" b="1" i="1" dirty="0" smtClean="0">
                              <a:latin typeface="Cambria Math" panose="02040503050406030204" pitchFamily="18" charset="0"/>
                            </a:rPr>
                            <m:t>𝑩𝒙</m:t>
                          </m:r>
                          <m:r>
                            <a:rPr lang="el-GR" sz="2000" b="1" i="1" dirty="0" smtClean="0">
                              <a:latin typeface="Cambria Math" panose="02040503050406030204" pitchFamily="18" charset="0"/>
                            </a:rPr>
                            <m:t> </m:t>
                          </m:r>
                        </m:e>
                        <m:e>
                          <m:r>
                            <a:rPr lang="el-GR" sz="2000" b="1" i="1" dirty="0" smtClean="0">
                              <a:latin typeface="Cambria Math" panose="02040503050406030204" pitchFamily="18" charset="0"/>
                            </a:rPr>
                            <m:t> </m:t>
                          </m:r>
                          <m:r>
                            <a:rPr lang="en-US" sz="2000" b="1" i="1" dirty="0" smtClean="0">
                              <a:latin typeface="Cambria Math" panose="02040503050406030204" pitchFamily="18" charset="0"/>
                            </a:rPr>
                            <m:t>𝒙</m:t>
                          </m:r>
                          <m:r>
                            <a:rPr lang="en-US" sz="2000" b="0" i="1" dirty="0" smtClean="0">
                              <a:latin typeface="Cambria Math" panose="02040503050406030204" pitchFamily="18" charset="0"/>
                              <a:ea typeface="Cambria Math" panose="02040503050406030204" pitchFamily="18" charset="0"/>
                            </a:rPr>
                            <m:t>∈ </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ℤ</m:t>
                              </m:r>
                            </m:e>
                            <m:sup>
                              <m:r>
                                <a:rPr lang="en-US" sz="2000" b="0" i="1" dirty="0" smtClean="0">
                                  <a:latin typeface="Cambria Math" panose="02040503050406030204" pitchFamily="18" charset="0"/>
                                </a:rPr>
                                <m:t>𝑛</m:t>
                              </m:r>
                            </m:sup>
                          </m:sSup>
                        </m:e>
                      </m:d>
                      <m:r>
                        <a:rPr lang="en-US" sz="2000" b="0" i="1" dirty="0" smtClean="0">
                          <a:latin typeface="Cambria Math" panose="02040503050406030204" pitchFamily="18" charset="0"/>
                        </a:rPr>
                        <m:t>=</m:t>
                      </m:r>
                      <m:r>
                        <a:rPr lang="en-US" sz="2000" b="1" i="1" dirty="0" smtClean="0">
                          <a:latin typeface="Cambria Math" panose="02040503050406030204" pitchFamily="18" charset="0"/>
                        </a:rPr>
                        <m:t>𝑩</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ℤ</m:t>
                          </m:r>
                        </m:e>
                        <m:sup>
                          <m:r>
                            <a:rPr lang="en-US" sz="2000" i="1" dirty="0">
                              <a:latin typeface="Cambria Math" panose="02040503050406030204" pitchFamily="18" charset="0"/>
                            </a:rPr>
                            <m:t>𝑛</m:t>
                          </m:r>
                        </m:sup>
                      </m:sSup>
                    </m:oMath>
                  </m:oMathPara>
                </a14:m>
                <a:endParaRPr lang="el-GR" sz="2000" dirty="0"/>
              </a:p>
            </p:txBody>
          </p:sp>
        </mc:Choice>
        <mc:Fallback xmlns="">
          <p:sp>
            <p:nvSpPr>
              <p:cNvPr id="105" name="TextBox 104">
                <a:extLst>
                  <a:ext uri="{FF2B5EF4-FFF2-40B4-BE49-F238E27FC236}">
                    <a16:creationId xmlns:a16="http://schemas.microsoft.com/office/drawing/2014/main" id="{A45010A4-FF59-4B8C-8228-22E5559757FF}"/>
                  </a:ext>
                </a:extLst>
              </p:cNvPr>
              <p:cNvSpPr txBox="1">
                <a:spLocks noRot="1" noChangeAspect="1" noMove="1" noResize="1" noEditPoints="1" noAdjustHandles="1" noChangeArrowheads="1" noChangeShapeType="1" noTextEdit="1"/>
              </p:cNvSpPr>
              <p:nvPr/>
            </p:nvSpPr>
            <p:spPr>
              <a:xfrm>
                <a:off x="2055553" y="3336744"/>
                <a:ext cx="3640508" cy="400110"/>
              </a:xfrm>
              <a:prstGeom prst="rect">
                <a:avLst/>
              </a:prstGeom>
              <a:blipFill>
                <a:blip r:embed="rId6"/>
                <a:stretch>
                  <a:fillRect/>
                </a:stretch>
              </a:blipFill>
              <a:ln w="12700">
                <a:solidFill>
                  <a:srgbClr val="002060"/>
                </a:solidFill>
              </a:ln>
            </p:spPr>
            <p:txBody>
              <a:bodyPr/>
              <a:lstStyle/>
              <a:p>
                <a:r>
                  <a:rPr lang="el-GR">
                    <a:noFill/>
                  </a:rPr>
                  <a:t> </a:t>
                </a:r>
              </a:p>
            </p:txBody>
          </p:sp>
        </mc:Fallback>
      </mc:AlternateContent>
      <p:sp>
        <p:nvSpPr>
          <p:cNvPr id="2" name="Arrow: Curved Left 1">
            <a:hlinkClick r:id="rId7" action="ppaction://hlinksldjump"/>
            <a:extLst>
              <a:ext uri="{FF2B5EF4-FFF2-40B4-BE49-F238E27FC236}">
                <a16:creationId xmlns:a16="http://schemas.microsoft.com/office/drawing/2014/main" id="{16980648-53F6-4B39-BBC9-FE930E0C2547}"/>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692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down)">
                                      <p:cBhvr>
                                        <p:cTn id="11" dur="500"/>
                                        <p:tgtEl>
                                          <p:spTgt spid="9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down)">
                                      <p:cBhvr>
                                        <p:cTn id="15" dur="500"/>
                                        <p:tgtEl>
                                          <p:spTgt spid="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wipe(up)">
                                      <p:cBhvr>
                                        <p:cTn id="20" dur="500"/>
                                        <p:tgtEl>
                                          <p:spTgt spid="96"/>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up)">
                                      <p:cBhvr>
                                        <p:cTn id="24" dur="500"/>
                                        <p:tgtEl>
                                          <p:spTgt spid="97"/>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wipe(up)">
                                      <p:cBhvr>
                                        <p:cTn id="28" dur="500"/>
                                        <p:tgtEl>
                                          <p:spTgt spid="10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up)">
                                      <p:cBhvr>
                                        <p:cTn id="37" dur="500"/>
                                        <p:tgtEl>
                                          <p:spTgt spid="89"/>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wipe(up)">
                                      <p:cBhvr>
                                        <p:cTn id="41" dur="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wipe(up)">
                                      <p:cBhvr>
                                        <p:cTn id="46" dur="500"/>
                                        <p:tgtEl>
                                          <p:spTgt spid="10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up)">
                                      <p:cBhvr>
                                        <p:cTn id="5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P spid="95" grpId="0"/>
      <p:bldP spid="96" grpId="0" animBg="1"/>
      <p:bldP spid="100" grpId="0"/>
      <p:bldP spid="103" grpId="0"/>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1_gif0">
            <a:hlinkClick r:id="" action="ppaction://media"/>
            <a:extLst>
              <a:ext uri="{FF2B5EF4-FFF2-40B4-BE49-F238E27FC236}">
                <a16:creationId xmlns:a16="http://schemas.microsoft.com/office/drawing/2014/main" id="{EDE0D945-89F1-4B8A-B1CE-8B207619040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341" t="13814" r="20040" b="14659"/>
          <a:stretch/>
        </p:blipFill>
        <p:spPr>
          <a:xfrm>
            <a:off x="3352073" y="685800"/>
            <a:ext cx="5486400" cy="548640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7A49AB5-0EE9-484A-8984-3613F3EC7A1B}"/>
                  </a:ext>
                </a:extLst>
              </p:cNvPr>
              <p:cNvSpPr txBox="1"/>
              <p:nvPr/>
            </p:nvSpPr>
            <p:spPr>
              <a:xfrm>
                <a:off x="9288492" y="2339426"/>
                <a:ext cx="2478347" cy="400110"/>
              </a:xfrm>
              <a:prstGeom prst="rect">
                <a:avLst/>
              </a:prstGeom>
              <a:noFill/>
              <a:ln w="12700">
                <a:noFill/>
              </a:ln>
            </p:spPr>
            <p:txBody>
              <a:bodyPr wrap="square">
                <a:spAutoFit/>
              </a:bodyPr>
              <a:lstStyle/>
              <a:p>
                <a:pPr/>
                <a14:m>
                  <m:oMathPara xmlns:m="http://schemas.openxmlformats.org/officeDocument/2006/math">
                    <m:oMathParaPr>
                      <m:jc m:val="centerGroup"/>
                    </m:oMathParaPr>
                    <m:oMath xmlns:m="http://schemas.openxmlformats.org/officeDocument/2006/math">
                      <m:r>
                        <a:rPr lang="el-GR" sz="2000" i="1" dirty="0" smtClean="0">
                          <a:latin typeface="Cambria Math" panose="02040503050406030204" pitchFamily="18" charset="0"/>
                        </a:rPr>
                        <m:t>𝐿</m:t>
                      </m:r>
                      <m:d>
                        <m:dPr>
                          <m:ctrlPr>
                            <a:rPr lang="en-US" sz="2000" b="0" i="1" dirty="0" smtClean="0">
                              <a:latin typeface="Cambria Math" panose="02040503050406030204" pitchFamily="18" charset="0"/>
                            </a:rPr>
                          </m:ctrlPr>
                        </m:dPr>
                        <m:e>
                          <m:r>
                            <a:rPr lang="en-US" sz="2000" b="1" i="1" dirty="0" smtClean="0">
                              <a:latin typeface="Cambria Math" panose="02040503050406030204" pitchFamily="18" charset="0"/>
                            </a:rPr>
                            <m:t>𝑩</m:t>
                          </m:r>
                        </m:e>
                      </m:d>
                      <m:r>
                        <a:rPr lang="en-US" sz="2000" b="0" i="1" dirty="0" smtClean="0">
                          <a:latin typeface="Cambria Math" panose="02040503050406030204" pitchFamily="18" charset="0"/>
                        </a:rPr>
                        <m:t>=</m:t>
                      </m:r>
                      <m:d>
                        <m:dPr>
                          <m:begChr m:val="{"/>
                          <m:endChr m:val="}"/>
                          <m:ctrlPr>
                            <a:rPr lang="en-US" sz="2000" b="0" i="1" dirty="0" smtClean="0">
                              <a:latin typeface="Cambria Math" panose="02040503050406030204" pitchFamily="18" charset="0"/>
                            </a:rPr>
                          </m:ctrlPr>
                        </m:dPr>
                        <m:e>
                          <m:r>
                            <a:rPr lang="en-US" sz="2000" b="1" i="1" dirty="0" smtClean="0">
                              <a:latin typeface="Cambria Math" panose="02040503050406030204" pitchFamily="18" charset="0"/>
                            </a:rPr>
                            <m:t>𝑩𝒙</m:t>
                          </m:r>
                        </m:e>
                        <m:e>
                          <m:r>
                            <a:rPr lang="en-US" sz="2000" b="1" i="1" dirty="0" smtClean="0">
                              <a:latin typeface="Cambria Math" panose="02040503050406030204" pitchFamily="18" charset="0"/>
                            </a:rPr>
                            <m:t>𝒙</m:t>
                          </m:r>
                          <m:r>
                            <a:rPr lang="en-US" sz="2000" b="0" i="1" dirty="0" smtClean="0">
                              <a:latin typeface="Cambria Math" panose="02040503050406030204" pitchFamily="18" charset="0"/>
                              <a:ea typeface="Cambria Math" panose="02040503050406030204" pitchFamily="18" charset="0"/>
                            </a:rPr>
                            <m:t>∈ </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ℤ</m:t>
                              </m:r>
                            </m:e>
                            <m:sup>
                              <m:r>
                                <a:rPr lang="en-US" sz="2000" b="0" i="1" dirty="0" smtClean="0">
                                  <a:latin typeface="Cambria Math" panose="02040503050406030204" pitchFamily="18" charset="0"/>
                                </a:rPr>
                                <m:t>𝑛</m:t>
                              </m:r>
                            </m:sup>
                          </m:sSup>
                        </m:e>
                      </m:d>
                    </m:oMath>
                  </m:oMathPara>
                </a14:m>
                <a:endParaRPr lang="el-GR" sz="2000" dirty="0"/>
              </a:p>
            </p:txBody>
          </p:sp>
        </mc:Choice>
        <mc:Fallback xmlns="">
          <p:sp>
            <p:nvSpPr>
              <p:cNvPr id="79" name="TextBox 78">
                <a:extLst>
                  <a:ext uri="{FF2B5EF4-FFF2-40B4-BE49-F238E27FC236}">
                    <a16:creationId xmlns:a16="http://schemas.microsoft.com/office/drawing/2014/main" id="{37A49AB5-0EE9-484A-8984-3613F3EC7A1B}"/>
                  </a:ext>
                </a:extLst>
              </p:cNvPr>
              <p:cNvSpPr txBox="1">
                <a:spLocks noRot="1" noChangeAspect="1" noMove="1" noResize="1" noEditPoints="1" noAdjustHandles="1" noChangeArrowheads="1" noChangeShapeType="1" noTextEdit="1"/>
              </p:cNvSpPr>
              <p:nvPr/>
            </p:nvSpPr>
            <p:spPr>
              <a:xfrm>
                <a:off x="9288492" y="2339426"/>
                <a:ext cx="2478347" cy="400110"/>
              </a:xfrm>
              <a:prstGeom prst="rect">
                <a:avLst/>
              </a:prstGeom>
              <a:blipFill>
                <a:blip r:embed="rId6"/>
                <a:stretch>
                  <a:fillRect/>
                </a:stretch>
              </a:blipFill>
              <a:ln w="12700">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48C48E5F-5DB6-4840-9CC6-4B4BAAE679CA}"/>
                  </a:ext>
                </a:extLst>
              </p:cNvPr>
              <p:cNvSpPr txBox="1"/>
              <p:nvPr/>
            </p:nvSpPr>
            <p:spPr>
              <a:xfrm>
                <a:off x="9288492" y="3317326"/>
                <a:ext cx="2478347" cy="930704"/>
              </a:xfrm>
              <a:prstGeom prst="rect">
                <a:avLst/>
              </a:prstGeom>
              <a:noFill/>
              <a:ln w="12700">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𝑩</m:t>
                      </m:r>
                      <m:r>
                        <a:rPr lang="en-US" sz="2000" b="1" i="1" smtClean="0">
                          <a:latin typeface="Cambria Math" panose="02040503050406030204" pitchFamily="18" charset="0"/>
                        </a:rPr>
                        <m:t>=</m:t>
                      </m:r>
                      <m:d>
                        <m:dPr>
                          <m:begChr m:val="["/>
                          <m:endChr m:val="]"/>
                          <m:ctrlPr>
                            <a:rPr lang="en-US" sz="2000" b="1" i="1" smtClean="0">
                              <a:latin typeface="Cambria Math" panose="02040503050406030204" pitchFamily="18" charset="0"/>
                            </a:rPr>
                          </m:ctrlPr>
                        </m:dPr>
                        <m:e>
                          <m:m>
                            <m:mPr>
                              <m:mcs>
                                <m:mc>
                                  <m:mcPr>
                                    <m:count m:val="3"/>
                                    <m:mcJc m:val="center"/>
                                  </m:mcPr>
                                </m:mc>
                              </m:mcs>
                              <m:ctrlPr>
                                <a:rPr lang="en-US" sz="2000" b="1" i="1" smtClean="0">
                                  <a:latin typeface="Cambria Math" panose="02040503050406030204" pitchFamily="18" charset="0"/>
                                </a:rPr>
                              </m:ctrlPr>
                            </m:mPr>
                            <m:mr>
                              <m:e>
                                <m:r>
                                  <m:rPr>
                                    <m:brk m:alnAt="7"/>
                                  </m:rPr>
                                  <a:rPr lang="en-US" sz="2000" b="1" i="1" smtClean="0">
                                    <a:latin typeface="Cambria Math" panose="02040503050406030204" pitchFamily="18" charset="0"/>
                                  </a:rPr>
                                  <m:t>𝟏</m:t>
                                </m:r>
                              </m:e>
                              <m:e>
                                <m:r>
                                  <a:rPr lang="en-US" sz="2000" b="1" i="1" smtClean="0">
                                    <a:latin typeface="Cambria Math" panose="02040503050406030204" pitchFamily="18" charset="0"/>
                                  </a:rPr>
                                  <m:t>𝟏</m:t>
                                </m:r>
                              </m:e>
                              <m:e>
                                <m:r>
                                  <a:rPr lang="en-US" sz="2000" b="1" i="1" smtClean="0">
                                    <a:latin typeface="Cambria Math" panose="02040503050406030204" pitchFamily="18" charset="0"/>
                                  </a:rPr>
                                  <m:t>𝟑</m:t>
                                </m:r>
                              </m:e>
                            </m:mr>
                            <m:mr>
                              <m:e>
                                <m:r>
                                  <a:rPr lang="en-US" sz="2000" b="1" i="1" smtClean="0">
                                    <a:latin typeface="Cambria Math" panose="02040503050406030204" pitchFamily="18" charset="0"/>
                                  </a:rPr>
                                  <m:t>𝟐</m:t>
                                </m:r>
                              </m:e>
                              <m:e>
                                <m:r>
                                  <a:rPr lang="en-US" sz="2000" b="1" i="1" smtClean="0">
                                    <a:latin typeface="Cambria Math" panose="02040503050406030204" pitchFamily="18" charset="0"/>
                                  </a:rPr>
                                  <m:t>𝟐</m:t>
                                </m:r>
                              </m:e>
                              <m:e>
                                <m:r>
                                  <a:rPr lang="en-US" sz="2000" b="1" i="1" smtClean="0">
                                    <a:latin typeface="Cambria Math" panose="02040503050406030204" pitchFamily="18" charset="0"/>
                                  </a:rPr>
                                  <m:t>𝟏</m:t>
                                </m:r>
                              </m:e>
                            </m:mr>
                            <m:mr>
                              <m:e>
                                <m:r>
                                  <a:rPr lang="en-US" sz="2000" b="1" i="1" smtClean="0">
                                    <a:latin typeface="Cambria Math" panose="02040503050406030204" pitchFamily="18" charset="0"/>
                                  </a:rPr>
                                  <m:t>𝟑</m:t>
                                </m:r>
                              </m:e>
                              <m:e>
                                <m:r>
                                  <a:rPr lang="en-US" sz="2000" b="1" i="1" smtClean="0">
                                    <a:latin typeface="Cambria Math" panose="02040503050406030204" pitchFamily="18" charset="0"/>
                                  </a:rPr>
                                  <m:t>𝟏</m:t>
                                </m:r>
                              </m:e>
                              <m:e>
                                <m:r>
                                  <a:rPr lang="en-US" sz="2000" b="1" i="1" smtClean="0">
                                    <a:latin typeface="Cambria Math" panose="02040503050406030204" pitchFamily="18" charset="0"/>
                                  </a:rPr>
                                  <m:t>𝟐</m:t>
                                </m:r>
                              </m:e>
                            </m:mr>
                          </m:m>
                        </m:e>
                      </m:d>
                    </m:oMath>
                  </m:oMathPara>
                </a14:m>
                <a:endParaRPr lang="el-GR" sz="2000" b="1" dirty="0"/>
              </a:p>
            </p:txBody>
          </p:sp>
        </mc:Choice>
        <mc:Fallback xmlns="">
          <p:sp>
            <p:nvSpPr>
              <p:cNvPr id="80" name="TextBox 79">
                <a:extLst>
                  <a:ext uri="{FF2B5EF4-FFF2-40B4-BE49-F238E27FC236}">
                    <a16:creationId xmlns:a16="http://schemas.microsoft.com/office/drawing/2014/main" id="{48C48E5F-5DB6-4840-9CC6-4B4BAAE679CA}"/>
                  </a:ext>
                </a:extLst>
              </p:cNvPr>
              <p:cNvSpPr txBox="1">
                <a:spLocks noRot="1" noChangeAspect="1" noMove="1" noResize="1" noEditPoints="1" noAdjustHandles="1" noChangeArrowheads="1" noChangeShapeType="1" noTextEdit="1"/>
              </p:cNvSpPr>
              <p:nvPr/>
            </p:nvSpPr>
            <p:spPr>
              <a:xfrm>
                <a:off x="9288492" y="3317326"/>
                <a:ext cx="2478347" cy="930704"/>
              </a:xfrm>
              <a:prstGeom prst="rect">
                <a:avLst/>
              </a:prstGeom>
              <a:blipFill>
                <a:blip r:embed="rId7"/>
                <a:stretch>
                  <a:fillRect/>
                </a:stretch>
              </a:blipFill>
              <a:ln w="12700">
                <a:noFill/>
              </a:ln>
            </p:spPr>
            <p:txBody>
              <a:bodyPr/>
              <a:lstStyle/>
              <a:p>
                <a:r>
                  <a:rPr lang="el-GR">
                    <a:noFill/>
                  </a:rPr>
                  <a:t> </a:t>
                </a:r>
              </a:p>
            </p:txBody>
          </p:sp>
        </mc:Fallback>
      </mc:AlternateContent>
      <p:cxnSp>
        <p:nvCxnSpPr>
          <p:cNvPr id="56" name="Straight Arrow Connector 55">
            <a:extLst>
              <a:ext uri="{FF2B5EF4-FFF2-40B4-BE49-F238E27FC236}">
                <a16:creationId xmlns:a16="http://schemas.microsoft.com/office/drawing/2014/main" id="{F0C907EC-E5CD-424F-B78F-255376B088F3}"/>
              </a:ext>
            </a:extLst>
          </p:cNvPr>
          <p:cNvCxnSpPr>
            <a:cxnSpLocks/>
          </p:cNvCxnSpPr>
          <p:nvPr/>
        </p:nvCxnSpPr>
        <p:spPr>
          <a:xfrm>
            <a:off x="10426066" y="2650636"/>
            <a:ext cx="0" cy="666690"/>
          </a:xfrm>
          <a:prstGeom prst="straightConnector1">
            <a:avLst/>
          </a:prstGeom>
          <a:ln>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57" name="Right Brace 56">
            <a:extLst>
              <a:ext uri="{FF2B5EF4-FFF2-40B4-BE49-F238E27FC236}">
                <a16:creationId xmlns:a16="http://schemas.microsoft.com/office/drawing/2014/main" id="{3664038F-D104-42D0-A6E7-ABAD68504AF1}"/>
              </a:ext>
            </a:extLst>
          </p:cNvPr>
          <p:cNvSpPr/>
          <p:nvPr/>
        </p:nvSpPr>
        <p:spPr>
          <a:xfrm rot="5400000">
            <a:off x="10352341" y="4122394"/>
            <a:ext cx="45719" cy="144591"/>
          </a:xfrm>
          <a:prstGeom prst="rightBrace">
            <a:avLst>
              <a:gd name="adj1" fmla="val 37301"/>
              <a:gd name="adj2" fmla="val 5339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3" name="Right Brace 82">
            <a:extLst>
              <a:ext uri="{FF2B5EF4-FFF2-40B4-BE49-F238E27FC236}">
                <a16:creationId xmlns:a16="http://schemas.microsoft.com/office/drawing/2014/main" id="{BC96E9F8-7DAD-439E-8B0C-9D7891737BBC}"/>
              </a:ext>
            </a:extLst>
          </p:cNvPr>
          <p:cNvSpPr/>
          <p:nvPr/>
        </p:nvSpPr>
        <p:spPr>
          <a:xfrm rot="5400000">
            <a:off x="10764297" y="4122393"/>
            <a:ext cx="45719" cy="144591"/>
          </a:xfrm>
          <a:prstGeom prst="rightBrace">
            <a:avLst>
              <a:gd name="adj1" fmla="val 37301"/>
              <a:gd name="adj2" fmla="val 5339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5" name="Right Brace 84">
            <a:extLst>
              <a:ext uri="{FF2B5EF4-FFF2-40B4-BE49-F238E27FC236}">
                <a16:creationId xmlns:a16="http://schemas.microsoft.com/office/drawing/2014/main" id="{A1AF73CA-C693-4595-879B-89AF7A9285D2}"/>
              </a:ext>
            </a:extLst>
          </p:cNvPr>
          <p:cNvSpPr/>
          <p:nvPr/>
        </p:nvSpPr>
        <p:spPr>
          <a:xfrm rot="5400000">
            <a:off x="11158440" y="4121290"/>
            <a:ext cx="45719" cy="144591"/>
          </a:xfrm>
          <a:prstGeom prst="rightBrace">
            <a:avLst>
              <a:gd name="adj1" fmla="val 37301"/>
              <a:gd name="adj2" fmla="val 5339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84545FED-865A-4893-9CA8-8C15219FB717}"/>
                  </a:ext>
                </a:extLst>
              </p:cNvPr>
              <p:cNvSpPr txBox="1"/>
              <p:nvPr/>
            </p:nvSpPr>
            <p:spPr>
              <a:xfrm>
                <a:off x="10151427" y="4145150"/>
                <a:ext cx="376238" cy="369332"/>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l-GR"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1</m:t>
                          </m:r>
                        </m:sub>
                      </m:sSub>
                    </m:oMath>
                  </m:oMathPara>
                </a14:m>
                <a:endParaRPr lang="el-GR" dirty="0"/>
              </a:p>
            </p:txBody>
          </p:sp>
        </mc:Choice>
        <mc:Fallback xmlns="">
          <p:sp>
            <p:nvSpPr>
              <p:cNvPr id="86" name="TextBox 85">
                <a:extLst>
                  <a:ext uri="{FF2B5EF4-FFF2-40B4-BE49-F238E27FC236}">
                    <a16:creationId xmlns:a16="http://schemas.microsoft.com/office/drawing/2014/main" id="{84545FED-865A-4893-9CA8-8C15219FB717}"/>
                  </a:ext>
                </a:extLst>
              </p:cNvPr>
              <p:cNvSpPr txBox="1">
                <a:spLocks noRot="1" noChangeAspect="1" noMove="1" noResize="1" noEditPoints="1" noAdjustHandles="1" noChangeArrowheads="1" noChangeShapeType="1" noTextEdit="1"/>
              </p:cNvSpPr>
              <p:nvPr/>
            </p:nvSpPr>
            <p:spPr>
              <a:xfrm>
                <a:off x="10151427" y="4145150"/>
                <a:ext cx="376238" cy="369332"/>
              </a:xfrm>
              <a:prstGeom prst="rect">
                <a:avLst/>
              </a:prstGeom>
              <a:blipFill>
                <a:blip r:embed="rId8"/>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D6AD81F1-71ED-4CCA-9005-2B7966F8F1FD}"/>
                  </a:ext>
                </a:extLst>
              </p:cNvPr>
              <p:cNvSpPr txBox="1"/>
              <p:nvPr/>
            </p:nvSpPr>
            <p:spPr>
              <a:xfrm>
                <a:off x="10589098" y="4149243"/>
                <a:ext cx="376238" cy="369332"/>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l-GR"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2</m:t>
                          </m:r>
                        </m:sub>
                      </m:sSub>
                    </m:oMath>
                  </m:oMathPara>
                </a14:m>
                <a:endParaRPr lang="el-GR" dirty="0"/>
              </a:p>
            </p:txBody>
          </p:sp>
        </mc:Choice>
        <mc:Fallback xmlns="">
          <p:sp>
            <p:nvSpPr>
              <p:cNvPr id="88" name="TextBox 87">
                <a:extLst>
                  <a:ext uri="{FF2B5EF4-FFF2-40B4-BE49-F238E27FC236}">
                    <a16:creationId xmlns:a16="http://schemas.microsoft.com/office/drawing/2014/main" id="{D6AD81F1-71ED-4CCA-9005-2B7966F8F1FD}"/>
                  </a:ext>
                </a:extLst>
              </p:cNvPr>
              <p:cNvSpPr txBox="1">
                <a:spLocks noRot="1" noChangeAspect="1" noMove="1" noResize="1" noEditPoints="1" noAdjustHandles="1" noChangeArrowheads="1" noChangeShapeType="1" noTextEdit="1"/>
              </p:cNvSpPr>
              <p:nvPr/>
            </p:nvSpPr>
            <p:spPr>
              <a:xfrm>
                <a:off x="10589098" y="4149243"/>
                <a:ext cx="376238" cy="369332"/>
              </a:xfrm>
              <a:prstGeom prst="rect">
                <a:avLst/>
              </a:prstGeom>
              <a:blipFill>
                <a:blip r:embed="rId9"/>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5E0899BA-5C2B-4DD7-8E73-B900A782CF51}"/>
                  </a:ext>
                </a:extLst>
              </p:cNvPr>
              <p:cNvSpPr txBox="1"/>
              <p:nvPr/>
            </p:nvSpPr>
            <p:spPr>
              <a:xfrm>
                <a:off x="11005782" y="4145150"/>
                <a:ext cx="376238" cy="369332"/>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l-GR"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𝑏</m:t>
                          </m:r>
                        </m:e>
                        <m:sub>
                          <m:r>
                            <a:rPr lang="en-US" b="0" i="1" smtClean="0">
                              <a:solidFill>
                                <a:srgbClr val="FF0000"/>
                              </a:solidFill>
                              <a:latin typeface="Cambria Math" panose="02040503050406030204" pitchFamily="18" charset="0"/>
                            </a:rPr>
                            <m:t>3</m:t>
                          </m:r>
                        </m:sub>
                      </m:sSub>
                    </m:oMath>
                  </m:oMathPara>
                </a14:m>
                <a:endParaRPr lang="el-GR" dirty="0"/>
              </a:p>
            </p:txBody>
          </p:sp>
        </mc:Choice>
        <mc:Fallback xmlns="">
          <p:sp>
            <p:nvSpPr>
              <p:cNvPr id="90" name="TextBox 89">
                <a:extLst>
                  <a:ext uri="{FF2B5EF4-FFF2-40B4-BE49-F238E27FC236}">
                    <a16:creationId xmlns:a16="http://schemas.microsoft.com/office/drawing/2014/main" id="{5E0899BA-5C2B-4DD7-8E73-B900A782CF51}"/>
                  </a:ext>
                </a:extLst>
              </p:cNvPr>
              <p:cNvSpPr txBox="1">
                <a:spLocks noRot="1" noChangeAspect="1" noMove="1" noResize="1" noEditPoints="1" noAdjustHandles="1" noChangeArrowheads="1" noChangeShapeType="1" noTextEdit="1"/>
              </p:cNvSpPr>
              <p:nvPr/>
            </p:nvSpPr>
            <p:spPr>
              <a:xfrm>
                <a:off x="11005782" y="4145150"/>
                <a:ext cx="376238" cy="369332"/>
              </a:xfrm>
              <a:prstGeom prst="rect">
                <a:avLst/>
              </a:prstGeom>
              <a:blipFill>
                <a:blip r:embed="rId10"/>
                <a:stretch>
                  <a:fillRect/>
                </a:stretch>
              </a:blipFill>
            </p:spPr>
            <p:txBody>
              <a:bodyPr/>
              <a:lstStyle/>
              <a:p>
                <a:r>
                  <a:rPr lang="el-GR">
                    <a:noFill/>
                  </a:rPr>
                  <a:t> </a:t>
                </a:r>
              </a:p>
            </p:txBody>
          </p:sp>
        </mc:Fallback>
      </mc:AlternateContent>
      <p:sp>
        <p:nvSpPr>
          <p:cNvPr id="94" name="TextBox 93">
            <a:extLst>
              <a:ext uri="{FF2B5EF4-FFF2-40B4-BE49-F238E27FC236}">
                <a16:creationId xmlns:a16="http://schemas.microsoft.com/office/drawing/2014/main" id="{946DC84C-315A-48D6-A7ED-FE1E09B508C6}"/>
              </a:ext>
            </a:extLst>
          </p:cNvPr>
          <p:cNvSpPr txBox="1"/>
          <p:nvPr/>
        </p:nvSpPr>
        <p:spPr>
          <a:xfrm>
            <a:off x="331849" y="2890391"/>
            <a:ext cx="2542106" cy="1077218"/>
          </a:xfrm>
          <a:prstGeom prst="rect">
            <a:avLst/>
          </a:prstGeom>
          <a:noFill/>
        </p:spPr>
        <p:txBody>
          <a:bodyPr wrap="none" rtlCol="0">
            <a:spAutoFit/>
          </a:bodyPr>
          <a:lstStyle/>
          <a:p>
            <a:pPr algn="ctr"/>
            <a:r>
              <a:rPr lang="en-US" sz="3200" b="1" i="0" strike="noStrike" baseline="0" dirty="0"/>
              <a:t>An example </a:t>
            </a:r>
          </a:p>
          <a:p>
            <a:pPr algn="ctr"/>
            <a:r>
              <a:rPr lang="en-US" sz="3200" b="1" i="0" strike="noStrike" baseline="0" dirty="0"/>
              <a:t>of a 3D lattice</a:t>
            </a:r>
            <a:endParaRPr lang="el-GR" sz="3200" b="1" i="0" strike="noStrike" baseline="0" dirty="0"/>
          </a:p>
        </p:txBody>
      </p:sp>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rrow: Curved Left 16">
            <a:hlinkClick r:id="rId11" action="ppaction://hlinksldjump"/>
            <a:extLst>
              <a:ext uri="{FF2B5EF4-FFF2-40B4-BE49-F238E27FC236}">
                <a16:creationId xmlns:a16="http://schemas.microsoft.com/office/drawing/2014/main" id="{121BB596-844C-4946-B586-13E60A14C9B9}"/>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35996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a:extLst>
              <a:ext uri="{FF2B5EF4-FFF2-40B4-BE49-F238E27FC236}">
                <a16:creationId xmlns:a16="http://schemas.microsoft.com/office/drawing/2014/main" id="{E1A31BD9-ED91-416A-85C8-FD87A9933303}"/>
              </a:ext>
            </a:extLst>
          </p:cNvPr>
          <p:cNvCxnSpPr>
            <a:cxnSpLocks/>
          </p:cNvCxnSpPr>
          <p:nvPr/>
        </p:nvCxnSpPr>
        <p:spPr>
          <a:xfrm flipV="1">
            <a:off x="10688526" y="3392614"/>
            <a:ext cx="1096428" cy="1647201"/>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9A75B41-FF7B-47AA-8CCF-331ABF4DAF0C}"/>
              </a:ext>
            </a:extLst>
          </p:cNvPr>
          <p:cNvCxnSpPr>
            <a:cxnSpLocks/>
          </p:cNvCxnSpPr>
          <p:nvPr/>
        </p:nvCxnSpPr>
        <p:spPr>
          <a:xfrm flipV="1">
            <a:off x="10301744" y="4387185"/>
            <a:ext cx="1555648" cy="652630"/>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F71B1E-7F04-4B49-B306-38D7B3EA633E}"/>
              </a:ext>
            </a:extLst>
          </p:cNvPr>
          <p:cNvCxnSpPr>
            <a:cxnSpLocks/>
          </p:cNvCxnSpPr>
          <p:nvPr/>
        </p:nvCxnSpPr>
        <p:spPr>
          <a:xfrm flipV="1">
            <a:off x="8742099" y="3750902"/>
            <a:ext cx="3042855" cy="1288913"/>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4EAB8A2-7444-43B8-B39F-60F4E10C9EED}"/>
              </a:ext>
            </a:extLst>
          </p:cNvPr>
          <p:cNvCxnSpPr>
            <a:cxnSpLocks/>
          </p:cNvCxnSpPr>
          <p:nvPr/>
        </p:nvCxnSpPr>
        <p:spPr>
          <a:xfrm flipV="1">
            <a:off x="9082716" y="1556254"/>
            <a:ext cx="2395569" cy="3483561"/>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F43FF0F-4FFE-4002-8E78-DF10B8FCE063}"/>
              </a:ext>
            </a:extLst>
          </p:cNvPr>
          <p:cNvCxnSpPr>
            <a:cxnSpLocks/>
          </p:cNvCxnSpPr>
          <p:nvPr/>
        </p:nvCxnSpPr>
        <p:spPr>
          <a:xfrm flipV="1">
            <a:off x="7457662" y="1719523"/>
            <a:ext cx="2253430" cy="3385238"/>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CABED2-05B5-4154-B9FF-E0EA47665663}"/>
              </a:ext>
            </a:extLst>
          </p:cNvPr>
          <p:cNvCxnSpPr>
            <a:cxnSpLocks/>
          </p:cNvCxnSpPr>
          <p:nvPr/>
        </p:nvCxnSpPr>
        <p:spPr>
          <a:xfrm flipV="1">
            <a:off x="7386712" y="3109475"/>
            <a:ext cx="4429264" cy="1827339"/>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E4FC9C5-E284-4E7E-BC0E-AFC4AFB9DF48}"/>
              </a:ext>
            </a:extLst>
          </p:cNvPr>
          <p:cNvCxnSpPr>
            <a:cxnSpLocks/>
          </p:cNvCxnSpPr>
          <p:nvPr/>
        </p:nvCxnSpPr>
        <p:spPr>
          <a:xfrm flipV="1">
            <a:off x="7532210" y="2406045"/>
            <a:ext cx="4173980" cy="1767568"/>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3A4D1B2-6435-4073-A0C1-4F5927A8161B}"/>
              </a:ext>
            </a:extLst>
          </p:cNvPr>
          <p:cNvCxnSpPr>
            <a:cxnSpLocks/>
          </p:cNvCxnSpPr>
          <p:nvPr/>
        </p:nvCxnSpPr>
        <p:spPr>
          <a:xfrm flipV="1">
            <a:off x="7548838" y="1411531"/>
            <a:ext cx="763822" cy="1157302"/>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86F0282-EBA8-44F4-B404-A2FD90136767}"/>
              </a:ext>
            </a:extLst>
          </p:cNvPr>
          <p:cNvCxnSpPr>
            <a:cxnSpLocks/>
          </p:cNvCxnSpPr>
          <p:nvPr/>
        </p:nvCxnSpPr>
        <p:spPr>
          <a:xfrm flipV="1">
            <a:off x="7501188" y="1757199"/>
            <a:ext cx="4178299" cy="1796256"/>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BA4D91F-AFDF-4301-8B37-D60DAD8C9796}"/>
              </a:ext>
            </a:extLst>
          </p:cNvPr>
          <p:cNvCxnSpPr>
            <a:cxnSpLocks/>
          </p:cNvCxnSpPr>
          <p:nvPr/>
        </p:nvCxnSpPr>
        <p:spPr>
          <a:xfrm flipV="1">
            <a:off x="7548838" y="1151493"/>
            <a:ext cx="3891796" cy="1721847"/>
          </a:xfrm>
          <a:prstGeom prst="line">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83994E2-C46E-4589-8F1C-07ED0386FC6A}"/>
              </a:ext>
            </a:extLst>
          </p:cNvPr>
          <p:cNvCxnSpPr>
            <a:cxnSpLocks/>
          </p:cNvCxnSpPr>
          <p:nvPr/>
        </p:nvCxnSpPr>
        <p:spPr>
          <a:xfrm flipV="1">
            <a:off x="11136586" y="1713677"/>
            <a:ext cx="608097" cy="281951"/>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77A697-6660-4A1E-BCA5-C91E40C2D091}"/>
              </a:ext>
            </a:extLst>
          </p:cNvPr>
          <p:cNvCxnSpPr>
            <a:cxnSpLocks/>
          </p:cNvCxnSpPr>
          <p:nvPr/>
        </p:nvCxnSpPr>
        <p:spPr>
          <a:xfrm flipV="1">
            <a:off x="10511569" y="2363349"/>
            <a:ext cx="1260574" cy="559514"/>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6FB06D-D737-4611-8451-B06AD4CACD70}"/>
              </a:ext>
            </a:extLst>
          </p:cNvPr>
          <p:cNvCxnSpPr>
            <a:cxnSpLocks/>
          </p:cNvCxnSpPr>
          <p:nvPr/>
        </p:nvCxnSpPr>
        <p:spPr>
          <a:xfrm flipV="1">
            <a:off x="9911854" y="3129727"/>
            <a:ext cx="1860289" cy="752579"/>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8747DA-4D3D-4E05-AA72-9D3FE099BA19}"/>
              </a:ext>
            </a:extLst>
          </p:cNvPr>
          <p:cNvCxnSpPr>
            <a:cxnSpLocks/>
          </p:cNvCxnSpPr>
          <p:nvPr/>
        </p:nvCxnSpPr>
        <p:spPr>
          <a:xfrm flipV="1">
            <a:off x="8882353" y="1969761"/>
            <a:ext cx="2327075" cy="966718"/>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DB6A8E-0DD7-4DAD-BECD-825951F4A19B}"/>
              </a:ext>
            </a:extLst>
          </p:cNvPr>
          <p:cNvCxnSpPr>
            <a:cxnSpLocks/>
          </p:cNvCxnSpPr>
          <p:nvPr/>
        </p:nvCxnSpPr>
        <p:spPr>
          <a:xfrm flipV="1">
            <a:off x="10521230" y="1977997"/>
            <a:ext cx="671199" cy="985035"/>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AE7853-62FF-4B1E-988D-DF6A29F41913}"/>
              </a:ext>
            </a:extLst>
          </p:cNvPr>
          <p:cNvCxnSpPr>
            <a:cxnSpLocks/>
          </p:cNvCxnSpPr>
          <p:nvPr/>
        </p:nvCxnSpPr>
        <p:spPr>
          <a:xfrm flipV="1">
            <a:off x="8250748" y="2899509"/>
            <a:ext cx="681058" cy="1003353"/>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65C5CD2-3E94-4B66-8994-968E5D655670}"/>
                  </a:ext>
                </a:extLst>
              </p:cNvPr>
              <p:cNvSpPr txBox="1"/>
              <p:nvPr/>
            </p:nvSpPr>
            <p:spPr>
              <a:xfrm>
                <a:off x="461505" y="1518208"/>
                <a:ext cx="3855108" cy="1015663"/>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Fundamental Parallelepiped</a:t>
                </a:r>
              </a:p>
              <a:p>
                <a:r>
                  <a:rPr lang="en-US" sz="2000" dirty="0"/>
                  <a:t>Let</a:t>
                </a:r>
                <a:r>
                  <a:rPr lang="el-GR" sz="2000" dirty="0"/>
                  <a:t> </a:t>
                </a:r>
                <a14:m>
                  <m:oMath xmlns:m="http://schemas.openxmlformats.org/officeDocument/2006/math">
                    <m:r>
                      <a:rPr lang="en-US" sz="2000" b="1" i="1" dirty="0" smtClean="0">
                        <a:latin typeface="Cambria Math" panose="02040503050406030204" pitchFamily="18" charset="0"/>
                      </a:rPr>
                      <m:t>𝑩</m:t>
                    </m:r>
                  </m:oMath>
                </a14:m>
                <a:r>
                  <a:rPr lang="en-US" sz="2000" dirty="0"/>
                  <a:t> be an </a:t>
                </a:r>
                <a14:m>
                  <m:oMath xmlns:m="http://schemas.openxmlformats.org/officeDocument/2006/math">
                    <m:r>
                      <a:rPr lang="en-US" sz="2000" b="0" i="1" smtClean="0">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𝑛</m:t>
                    </m:r>
                  </m:oMath>
                </a14:m>
                <a:r>
                  <a:rPr lang="en-US" sz="2000" dirty="0"/>
                  <a:t> basis matrix of </a:t>
                </a:r>
                <a14:m>
                  <m:oMath xmlns:m="http://schemas.openxmlformats.org/officeDocument/2006/math">
                    <m:r>
                      <a:rPr lang="en-US" sz="2000" b="0" i="1" smtClean="0">
                        <a:latin typeface="Cambria Math" panose="02040503050406030204" pitchFamily="18" charset="0"/>
                      </a:rPr>
                      <m:t>𝐿</m:t>
                    </m:r>
                  </m:oMath>
                </a14:m>
                <a:r>
                  <a:rPr lang="en-US" sz="2000" dirty="0"/>
                  <a:t>.</a:t>
                </a:r>
              </a:p>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rPr>
                        <m:t>𝑃</m:t>
                      </m:r>
                      <m:d>
                        <m:dPr>
                          <m:ctrlPr>
                            <a:rPr lang="en-US" sz="2000" b="1"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𝑩</m:t>
                          </m:r>
                        </m:e>
                      </m:d>
                      <m:r>
                        <a:rPr lang="en-US" sz="2000" b="1" i="0" smtClean="0">
                          <a:latin typeface="Cambria Math" panose="02040503050406030204" pitchFamily="18" charset="0"/>
                        </a:rPr>
                        <m:t>=</m:t>
                      </m:r>
                      <m:d>
                        <m:dPr>
                          <m:begChr m:val="{"/>
                          <m:endChr m:val="}"/>
                          <m:ctrlPr>
                            <a:rPr lang="en-US" sz="2000" i="1" dirty="0">
                              <a:latin typeface="Cambria Math" panose="02040503050406030204" pitchFamily="18" charset="0"/>
                            </a:rPr>
                          </m:ctrlPr>
                        </m:dPr>
                        <m:e>
                          <m:r>
                            <a:rPr lang="en-US" sz="2000" b="1" i="1" dirty="0">
                              <a:latin typeface="Cambria Math" panose="02040503050406030204" pitchFamily="18" charset="0"/>
                            </a:rPr>
                            <m:t>𝑩𝒙</m:t>
                          </m:r>
                          <m:r>
                            <a:rPr lang="el-GR" sz="2000" b="1" i="1" dirty="0" smtClean="0">
                              <a:latin typeface="Cambria Math" panose="02040503050406030204" pitchFamily="18" charset="0"/>
                            </a:rPr>
                            <m:t> </m:t>
                          </m:r>
                        </m:e>
                        <m:e>
                          <m:r>
                            <a:rPr lang="el-GR" sz="2000" b="1" i="1" dirty="0" smtClean="0">
                              <a:latin typeface="Cambria Math" panose="02040503050406030204" pitchFamily="18" charset="0"/>
                            </a:rPr>
                            <m:t> </m:t>
                          </m:r>
                          <m:r>
                            <a:rPr lang="en-US" sz="2000" b="1" i="1" dirty="0">
                              <a:latin typeface="Cambria Math" panose="02040503050406030204" pitchFamily="18" charset="0"/>
                            </a:rPr>
                            <m:t>𝒙</m:t>
                          </m:r>
                          <m:r>
                            <a:rPr lang="en-US" sz="2000" i="1" dirty="0">
                              <a:latin typeface="Cambria Math" panose="02040503050406030204" pitchFamily="18" charset="0"/>
                              <a:ea typeface="Cambria Math" panose="02040503050406030204" pitchFamily="18" charset="0"/>
                            </a:rPr>
                            <m:t>∈</m:t>
                          </m:r>
                          <m:sSup>
                            <m:sSupPr>
                              <m:ctrlPr>
                                <a:rPr lang="en-US" sz="2000" i="1" dirty="0" smtClean="0">
                                  <a:latin typeface="Cambria Math" panose="02040503050406030204" pitchFamily="18" charset="0"/>
                                  <a:ea typeface="Cambria Math" panose="02040503050406030204" pitchFamily="18" charset="0"/>
                                </a:rPr>
                              </m:ctrlPr>
                            </m:sSupPr>
                            <m:e>
                              <m:d>
                                <m:dPr>
                                  <m:begChr m:val="["/>
                                  <m:endChr m:val=""/>
                                  <m:ctrlPr>
                                    <a:rPr lang="en-US" sz="2000" i="1" dirty="0">
                                      <a:latin typeface="Cambria Math" panose="02040503050406030204" pitchFamily="18" charset="0"/>
                                      <a:ea typeface="Cambria Math" panose="02040503050406030204" pitchFamily="18" charset="0"/>
                                    </a:rPr>
                                  </m:ctrlPr>
                                </m:dPr>
                                <m:e>
                                  <m:r>
                                    <a:rPr lang="en-US" sz="2000" i="1" dirty="0">
                                      <a:latin typeface="Cambria Math" panose="02040503050406030204" pitchFamily="18" charset="0"/>
                                      <a:ea typeface="Cambria Math" panose="02040503050406030204" pitchFamily="18" charset="0"/>
                                    </a:rPr>
                                    <m:t>0,</m:t>
                                  </m:r>
                                </m:e>
                              </m:d>
                              <m:d>
                                <m:dPr>
                                  <m:begChr m:val=""/>
                                  <m:ctrlPr>
                                    <a:rPr lang="en-US" sz="2000" i="1" dirty="0">
                                      <a:latin typeface="Cambria Math" panose="02040503050406030204" pitchFamily="18" charset="0"/>
                                      <a:ea typeface="Cambria Math" panose="02040503050406030204" pitchFamily="18" charset="0"/>
                                    </a:rPr>
                                  </m:ctrlPr>
                                </m:dPr>
                                <m:e>
                                  <m:r>
                                    <a:rPr lang="en-US" sz="2000" i="1" dirty="0">
                                      <a:latin typeface="Cambria Math" panose="02040503050406030204" pitchFamily="18" charset="0"/>
                                      <a:ea typeface="Cambria Math" panose="02040503050406030204" pitchFamily="18" charset="0"/>
                                    </a:rPr>
                                    <m:t>1</m:t>
                                  </m:r>
                                </m:e>
                              </m:d>
                            </m:e>
                            <m:sup>
                              <m:r>
                                <a:rPr lang="en-US" sz="2000" b="0" i="1" dirty="0" smtClean="0">
                                  <a:latin typeface="Cambria Math" panose="02040503050406030204" pitchFamily="18" charset="0"/>
                                  <a:ea typeface="Cambria Math" panose="02040503050406030204" pitchFamily="18" charset="0"/>
                                </a:rPr>
                                <m:t>𝑛</m:t>
                              </m:r>
                            </m:sup>
                          </m:sSup>
                        </m:e>
                      </m:d>
                    </m:oMath>
                  </m:oMathPara>
                </a14:m>
                <a:endParaRPr lang="el-GR" sz="2000" b="1" dirty="0"/>
              </a:p>
            </p:txBody>
          </p:sp>
        </mc:Choice>
        <mc:Fallback xmlns="">
          <p:sp>
            <p:nvSpPr>
              <p:cNvPr id="23" name="TextBox 22">
                <a:extLst>
                  <a:ext uri="{FF2B5EF4-FFF2-40B4-BE49-F238E27FC236}">
                    <a16:creationId xmlns:a16="http://schemas.microsoft.com/office/drawing/2014/main" id="{765C5CD2-3E94-4B66-8994-968E5D655670}"/>
                  </a:ext>
                </a:extLst>
              </p:cNvPr>
              <p:cNvSpPr txBox="1">
                <a:spLocks noRot="1" noChangeAspect="1" noMove="1" noResize="1" noEditPoints="1" noAdjustHandles="1" noChangeArrowheads="1" noChangeShapeType="1" noTextEdit="1"/>
              </p:cNvSpPr>
              <p:nvPr/>
            </p:nvSpPr>
            <p:spPr>
              <a:xfrm>
                <a:off x="461505" y="1518208"/>
                <a:ext cx="3855108" cy="1015663"/>
              </a:xfrm>
              <a:prstGeom prst="rect">
                <a:avLst/>
              </a:prstGeom>
              <a:blipFill>
                <a:blip r:embed="rId3"/>
                <a:stretch>
                  <a:fillRect l="-1741" t="-2994" r="-1582" b="-74251"/>
                </a:stretch>
              </a:blipFill>
            </p:spPr>
            <p:txBody>
              <a:bodyPr/>
              <a:lstStyle/>
              <a:p>
                <a:r>
                  <a:rPr lang="el-GR">
                    <a:noFill/>
                  </a:rPr>
                  <a:t> </a:t>
                </a:r>
              </a:p>
            </p:txBody>
          </p:sp>
        </mc:Fallback>
      </mc:AlternateContent>
      <p:cxnSp>
        <p:nvCxnSpPr>
          <p:cNvPr id="25" name="Straight Connector 24">
            <a:extLst>
              <a:ext uri="{FF2B5EF4-FFF2-40B4-BE49-F238E27FC236}">
                <a16:creationId xmlns:a16="http://schemas.microsoft.com/office/drawing/2014/main" id="{BF6DF7E7-26E3-4F26-95CE-2316E814E002}"/>
              </a:ext>
            </a:extLst>
          </p:cNvPr>
          <p:cNvCxnSpPr>
            <a:cxnSpLocks/>
          </p:cNvCxnSpPr>
          <p:nvPr/>
        </p:nvCxnSpPr>
        <p:spPr>
          <a:xfrm flipV="1">
            <a:off x="9880372" y="2922864"/>
            <a:ext cx="671199" cy="98503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3A3008-7E45-490F-AF94-4F833743366F}"/>
              </a:ext>
            </a:extLst>
          </p:cNvPr>
          <p:cNvCxnSpPr>
            <a:cxnSpLocks/>
          </p:cNvCxnSpPr>
          <p:nvPr/>
        </p:nvCxnSpPr>
        <p:spPr>
          <a:xfrm flipV="1">
            <a:off x="8242826" y="2899894"/>
            <a:ext cx="2327075" cy="96671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175BEF7-0884-4EAC-9B2D-F45643B30B6B}"/>
              </a:ext>
            </a:extLst>
          </p:cNvPr>
          <p:cNvCxnSpPr>
            <a:cxnSpLocks/>
          </p:cNvCxnSpPr>
          <p:nvPr/>
        </p:nvCxnSpPr>
        <p:spPr>
          <a:xfrm flipH="1" flipV="1">
            <a:off x="7016210" y="3914863"/>
            <a:ext cx="600732" cy="849377"/>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7D3A60-FC57-474A-8862-16B468E5D4F1}"/>
              </a:ext>
            </a:extLst>
          </p:cNvPr>
          <p:cNvCxnSpPr>
            <a:cxnSpLocks/>
          </p:cNvCxnSpPr>
          <p:nvPr/>
        </p:nvCxnSpPr>
        <p:spPr>
          <a:xfrm flipV="1">
            <a:off x="7442557" y="4796569"/>
            <a:ext cx="3865065" cy="201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7CA3CC5-416F-4A1F-BB89-F3F8FFE719C1}"/>
              </a:ext>
            </a:extLst>
          </p:cNvPr>
          <p:cNvSpPr/>
          <p:nvPr/>
        </p:nvSpPr>
        <p:spPr>
          <a:xfrm>
            <a:off x="8230667" y="38234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2" name="Straight Connector 31">
            <a:extLst>
              <a:ext uri="{FF2B5EF4-FFF2-40B4-BE49-F238E27FC236}">
                <a16:creationId xmlns:a16="http://schemas.microsoft.com/office/drawing/2014/main" id="{A7A7C334-8D8A-4267-8785-5F732170B92D}"/>
              </a:ext>
            </a:extLst>
          </p:cNvPr>
          <p:cNvCxnSpPr>
            <a:cxnSpLocks/>
          </p:cNvCxnSpPr>
          <p:nvPr/>
        </p:nvCxnSpPr>
        <p:spPr>
          <a:xfrm flipV="1">
            <a:off x="7647623" y="1556255"/>
            <a:ext cx="0" cy="38191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1D4FDB31-43D5-4803-BE4D-069F8C738B64}"/>
              </a:ext>
            </a:extLst>
          </p:cNvPr>
          <p:cNvSpPr/>
          <p:nvPr/>
        </p:nvSpPr>
        <p:spPr>
          <a:xfrm>
            <a:off x="8866274" y="28890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Oval 34">
            <a:extLst>
              <a:ext uri="{FF2B5EF4-FFF2-40B4-BE49-F238E27FC236}">
                <a16:creationId xmlns:a16="http://schemas.microsoft.com/office/drawing/2014/main" id="{D9984AAC-9927-47BB-9556-402B03A71E98}"/>
              </a:ext>
            </a:extLst>
          </p:cNvPr>
          <p:cNvSpPr/>
          <p:nvPr/>
        </p:nvSpPr>
        <p:spPr>
          <a:xfrm>
            <a:off x="9500608" y="19346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Oval 35">
            <a:extLst>
              <a:ext uri="{FF2B5EF4-FFF2-40B4-BE49-F238E27FC236}">
                <a16:creationId xmlns:a16="http://schemas.microsoft.com/office/drawing/2014/main" id="{7DF21541-CCDE-439B-96AC-3D1A00817EAA}"/>
              </a:ext>
            </a:extLst>
          </p:cNvPr>
          <p:cNvSpPr/>
          <p:nvPr/>
        </p:nvSpPr>
        <p:spPr>
          <a:xfrm>
            <a:off x="9844086" y="38234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Oval 36">
            <a:extLst>
              <a:ext uri="{FF2B5EF4-FFF2-40B4-BE49-F238E27FC236}">
                <a16:creationId xmlns:a16="http://schemas.microsoft.com/office/drawing/2014/main" id="{BD18342E-3C6F-430F-A3A6-C464877CD388}"/>
              </a:ext>
            </a:extLst>
          </p:cNvPr>
          <p:cNvSpPr/>
          <p:nvPr/>
        </p:nvSpPr>
        <p:spPr>
          <a:xfrm>
            <a:off x="10479693" y="28890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Oval 37">
            <a:extLst>
              <a:ext uri="{FF2B5EF4-FFF2-40B4-BE49-F238E27FC236}">
                <a16:creationId xmlns:a16="http://schemas.microsoft.com/office/drawing/2014/main" id="{CF9F6B56-AA2D-4788-AFAC-76F5B56743C1}"/>
              </a:ext>
            </a:extLst>
          </p:cNvPr>
          <p:cNvSpPr/>
          <p:nvPr/>
        </p:nvSpPr>
        <p:spPr>
          <a:xfrm>
            <a:off x="9215322" y="476223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Oval 39">
            <a:extLst>
              <a:ext uri="{FF2B5EF4-FFF2-40B4-BE49-F238E27FC236}">
                <a16:creationId xmlns:a16="http://schemas.microsoft.com/office/drawing/2014/main" id="{CD56ACEC-1333-478C-941A-A553539CABFB}"/>
              </a:ext>
            </a:extLst>
          </p:cNvPr>
          <p:cNvSpPr/>
          <p:nvPr/>
        </p:nvSpPr>
        <p:spPr>
          <a:xfrm>
            <a:off x="11134720" y="19346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Oval 40">
            <a:extLst>
              <a:ext uri="{FF2B5EF4-FFF2-40B4-BE49-F238E27FC236}">
                <a16:creationId xmlns:a16="http://schemas.microsoft.com/office/drawing/2014/main" id="{641B529F-C818-4543-A5A4-CD934CED3DD6}"/>
              </a:ext>
            </a:extLst>
          </p:cNvPr>
          <p:cNvSpPr/>
          <p:nvPr/>
        </p:nvSpPr>
        <p:spPr>
          <a:xfrm>
            <a:off x="11447470" y="38234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Oval 41">
            <a:extLst>
              <a:ext uri="{FF2B5EF4-FFF2-40B4-BE49-F238E27FC236}">
                <a16:creationId xmlns:a16="http://schemas.microsoft.com/office/drawing/2014/main" id="{585DA2AF-0557-4B88-BF3C-0BE76A0BC980}"/>
              </a:ext>
            </a:extLst>
          </p:cNvPr>
          <p:cNvSpPr/>
          <p:nvPr/>
        </p:nvSpPr>
        <p:spPr>
          <a:xfrm>
            <a:off x="10818706" y="476223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Oval 43">
            <a:extLst>
              <a:ext uri="{FF2B5EF4-FFF2-40B4-BE49-F238E27FC236}">
                <a16:creationId xmlns:a16="http://schemas.microsoft.com/office/drawing/2014/main" id="{BC15BAA0-EA1E-4494-90BB-A5EF12B1E44F}"/>
              </a:ext>
            </a:extLst>
          </p:cNvPr>
          <p:cNvSpPr/>
          <p:nvPr/>
        </p:nvSpPr>
        <p:spPr>
          <a:xfrm>
            <a:off x="7881372" y="197336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6" name="Straight Connector 45">
            <a:extLst>
              <a:ext uri="{FF2B5EF4-FFF2-40B4-BE49-F238E27FC236}">
                <a16:creationId xmlns:a16="http://schemas.microsoft.com/office/drawing/2014/main" id="{FEA5879C-F331-4AF4-B1D1-B281436944F7}"/>
              </a:ext>
            </a:extLst>
          </p:cNvPr>
          <p:cNvCxnSpPr>
            <a:cxnSpLocks/>
          </p:cNvCxnSpPr>
          <p:nvPr/>
        </p:nvCxnSpPr>
        <p:spPr>
          <a:xfrm flipV="1">
            <a:off x="7786037" y="3760887"/>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7ECD18-6361-49BD-97EB-A667B92EE343}"/>
              </a:ext>
            </a:extLst>
          </p:cNvPr>
          <p:cNvCxnSpPr>
            <a:cxnSpLocks/>
          </p:cNvCxnSpPr>
          <p:nvPr/>
        </p:nvCxnSpPr>
        <p:spPr>
          <a:xfrm flipV="1">
            <a:off x="7907046" y="3722339"/>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AFE6457-1A99-49E1-A5AB-76F3567E3444}"/>
              </a:ext>
            </a:extLst>
          </p:cNvPr>
          <p:cNvCxnSpPr>
            <a:cxnSpLocks/>
          </p:cNvCxnSpPr>
          <p:nvPr/>
        </p:nvCxnSpPr>
        <p:spPr>
          <a:xfrm flipV="1">
            <a:off x="8045860" y="3651272"/>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7D9C93-EDFE-4A17-88F3-F82C5069B452}"/>
              </a:ext>
            </a:extLst>
          </p:cNvPr>
          <p:cNvCxnSpPr>
            <a:cxnSpLocks/>
          </p:cNvCxnSpPr>
          <p:nvPr/>
        </p:nvCxnSpPr>
        <p:spPr>
          <a:xfrm flipV="1">
            <a:off x="8186217" y="3592431"/>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B5ED64-8CDF-41CA-9428-81E0E914B8B7}"/>
              </a:ext>
            </a:extLst>
          </p:cNvPr>
          <p:cNvCxnSpPr>
            <a:cxnSpLocks/>
          </p:cNvCxnSpPr>
          <p:nvPr/>
        </p:nvCxnSpPr>
        <p:spPr>
          <a:xfrm flipV="1">
            <a:off x="8341919" y="3534849"/>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1E0AA2D-D218-4A40-9B27-A4EAFF8764B8}"/>
              </a:ext>
            </a:extLst>
          </p:cNvPr>
          <p:cNvCxnSpPr>
            <a:cxnSpLocks/>
          </p:cNvCxnSpPr>
          <p:nvPr/>
        </p:nvCxnSpPr>
        <p:spPr>
          <a:xfrm flipV="1">
            <a:off x="8474018" y="3469356"/>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758A051-49D8-4DBF-B6B6-FCA1080BBC03}"/>
              </a:ext>
            </a:extLst>
          </p:cNvPr>
          <p:cNvCxnSpPr>
            <a:cxnSpLocks/>
          </p:cNvCxnSpPr>
          <p:nvPr/>
        </p:nvCxnSpPr>
        <p:spPr>
          <a:xfrm flipV="1">
            <a:off x="8598734" y="3420995"/>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AC4B1F3-BCDE-46EE-9C0F-41C6A9E15152}"/>
              </a:ext>
            </a:extLst>
          </p:cNvPr>
          <p:cNvCxnSpPr>
            <a:cxnSpLocks/>
          </p:cNvCxnSpPr>
          <p:nvPr/>
        </p:nvCxnSpPr>
        <p:spPr>
          <a:xfrm flipV="1">
            <a:off x="8742099" y="3366393"/>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E9E8C95-46F7-4113-B921-53A3D27C6601}"/>
              </a:ext>
            </a:extLst>
          </p:cNvPr>
          <p:cNvCxnSpPr>
            <a:cxnSpLocks/>
          </p:cNvCxnSpPr>
          <p:nvPr/>
        </p:nvCxnSpPr>
        <p:spPr>
          <a:xfrm flipV="1">
            <a:off x="8897801" y="3298183"/>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33BA60-59E1-4371-BA68-EDB04EDA6240}"/>
              </a:ext>
            </a:extLst>
          </p:cNvPr>
          <p:cNvCxnSpPr>
            <a:cxnSpLocks/>
          </p:cNvCxnSpPr>
          <p:nvPr/>
        </p:nvCxnSpPr>
        <p:spPr>
          <a:xfrm flipV="1">
            <a:off x="9018810" y="3259635"/>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7C6189-5DB1-41F3-B092-7790A86AAC03}"/>
              </a:ext>
            </a:extLst>
          </p:cNvPr>
          <p:cNvCxnSpPr>
            <a:cxnSpLocks/>
          </p:cNvCxnSpPr>
          <p:nvPr/>
        </p:nvCxnSpPr>
        <p:spPr>
          <a:xfrm flipV="1">
            <a:off x="9160701" y="3194353"/>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5C0719B-99AD-4DE8-8131-8ED864C74B59}"/>
              </a:ext>
            </a:extLst>
          </p:cNvPr>
          <p:cNvCxnSpPr>
            <a:cxnSpLocks/>
          </p:cNvCxnSpPr>
          <p:nvPr/>
        </p:nvCxnSpPr>
        <p:spPr>
          <a:xfrm flipV="1">
            <a:off x="9297981" y="3129727"/>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48B31D-F995-4325-AE1F-FC3BFB01421B}"/>
              </a:ext>
            </a:extLst>
          </p:cNvPr>
          <p:cNvCxnSpPr>
            <a:cxnSpLocks/>
          </p:cNvCxnSpPr>
          <p:nvPr/>
        </p:nvCxnSpPr>
        <p:spPr>
          <a:xfrm flipV="1">
            <a:off x="9426536" y="3078074"/>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35737EB-8A35-4B80-816D-069F581876E7}"/>
              </a:ext>
            </a:extLst>
          </p:cNvPr>
          <p:cNvCxnSpPr>
            <a:cxnSpLocks/>
          </p:cNvCxnSpPr>
          <p:nvPr/>
        </p:nvCxnSpPr>
        <p:spPr>
          <a:xfrm flipV="1">
            <a:off x="9547545" y="3039526"/>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214CB46-DEF2-46AB-81AA-B3F0F819E4F5}"/>
              </a:ext>
            </a:extLst>
          </p:cNvPr>
          <p:cNvCxnSpPr>
            <a:cxnSpLocks/>
          </p:cNvCxnSpPr>
          <p:nvPr/>
        </p:nvCxnSpPr>
        <p:spPr>
          <a:xfrm flipV="1">
            <a:off x="9683319" y="2968988"/>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37C154A-D394-4F8F-8BCB-E103CC7E1121}"/>
              </a:ext>
            </a:extLst>
          </p:cNvPr>
          <p:cNvCxnSpPr>
            <a:cxnSpLocks/>
          </p:cNvCxnSpPr>
          <p:nvPr/>
        </p:nvCxnSpPr>
        <p:spPr>
          <a:xfrm flipV="1">
            <a:off x="9778820" y="2943162"/>
            <a:ext cx="681058" cy="1003353"/>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F6E054B5-117D-4DBF-8F84-83ACBAAA90AE}"/>
                  </a:ext>
                </a:extLst>
              </p:cNvPr>
              <p:cNvSpPr txBox="1"/>
              <p:nvPr/>
            </p:nvSpPr>
            <p:spPr>
              <a:xfrm>
                <a:off x="8916754" y="3624368"/>
                <a:ext cx="33528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767171"/>
                          </a:solidFill>
                          <a:highlight>
                            <a:srgbClr val="F2F2F2"/>
                          </a:highlight>
                          <a:latin typeface="Cambria Math" panose="02040503050406030204" pitchFamily="18" charset="0"/>
                        </a:rPr>
                        <m:t>𝑃</m:t>
                      </m:r>
                    </m:oMath>
                  </m:oMathPara>
                </a14:m>
                <a:endParaRPr lang="el-GR" sz="2400" dirty="0">
                  <a:solidFill>
                    <a:srgbClr val="767171"/>
                  </a:solidFill>
                  <a:highlight>
                    <a:srgbClr val="F2F2F2"/>
                  </a:highlight>
                </a:endParaRPr>
              </a:p>
            </p:txBody>
          </p:sp>
        </mc:Choice>
        <mc:Fallback xmlns="">
          <p:sp>
            <p:nvSpPr>
              <p:cNvPr id="65" name="TextBox 64">
                <a:extLst>
                  <a:ext uri="{FF2B5EF4-FFF2-40B4-BE49-F238E27FC236}">
                    <a16:creationId xmlns:a16="http://schemas.microsoft.com/office/drawing/2014/main" id="{F6E054B5-117D-4DBF-8F84-83ACBAAA90AE}"/>
                  </a:ext>
                </a:extLst>
              </p:cNvPr>
              <p:cNvSpPr txBox="1">
                <a:spLocks noRot="1" noChangeAspect="1" noMove="1" noResize="1" noEditPoints="1" noAdjustHandles="1" noChangeArrowheads="1" noChangeShapeType="1" noTextEdit="1"/>
              </p:cNvSpPr>
              <p:nvPr/>
            </p:nvSpPr>
            <p:spPr>
              <a:xfrm>
                <a:off x="8916754" y="3624368"/>
                <a:ext cx="335280" cy="461665"/>
              </a:xfrm>
              <a:prstGeom prst="rect">
                <a:avLst/>
              </a:prstGeom>
              <a:blipFill>
                <a:blip r:embed="rId4"/>
                <a:stretch>
                  <a:fillRect l="-5455" r="-1454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B858687-3AAB-455F-B555-23A3FFA048A3}"/>
                  </a:ext>
                </a:extLst>
              </p:cNvPr>
              <p:cNvSpPr txBox="1"/>
              <p:nvPr/>
            </p:nvSpPr>
            <p:spPr>
              <a:xfrm>
                <a:off x="11372489" y="4495881"/>
                <a:ext cx="420273" cy="369332"/>
              </a:xfrm>
              <a:prstGeom prst="rect">
                <a:avLst/>
              </a:prstGeom>
              <a:noFill/>
            </p:spPr>
            <p:txBody>
              <a:bodyPr wrap="square">
                <a:spAutoFit/>
              </a:bodyPr>
              <a:lstStyle/>
              <a:p>
                <a:r>
                  <a:rPr lang="el-GR" sz="1800" dirty="0"/>
                  <a:t> </a:t>
                </a:r>
                <a14:m>
                  <m:oMath xmlns:m="http://schemas.openxmlformats.org/officeDocument/2006/math">
                    <m:r>
                      <a:rPr lang="en-US" sz="1800" b="1" i="1" smtClean="0">
                        <a:latin typeface="Cambria Math" panose="02040503050406030204" pitchFamily="18" charset="0"/>
                      </a:rPr>
                      <m:t>𝑳</m:t>
                    </m:r>
                    <m:r>
                      <a:rPr lang="el-GR" sz="1800" b="0" i="0" smtClean="0">
                        <a:latin typeface="Cambria Math" panose="02040503050406030204" pitchFamily="18" charset="0"/>
                      </a:rPr>
                      <m:t> </m:t>
                    </m:r>
                  </m:oMath>
                </a14:m>
                <a:endParaRPr lang="el-GR" dirty="0"/>
              </a:p>
            </p:txBody>
          </p:sp>
        </mc:Choice>
        <mc:Fallback xmlns="">
          <p:sp>
            <p:nvSpPr>
              <p:cNvPr id="67" name="TextBox 66">
                <a:extLst>
                  <a:ext uri="{FF2B5EF4-FFF2-40B4-BE49-F238E27FC236}">
                    <a16:creationId xmlns:a16="http://schemas.microsoft.com/office/drawing/2014/main" id="{FB858687-3AAB-455F-B555-23A3FFA048A3}"/>
                  </a:ext>
                </a:extLst>
              </p:cNvPr>
              <p:cNvSpPr txBox="1">
                <a:spLocks noRot="1" noChangeAspect="1" noMove="1" noResize="1" noEditPoints="1" noAdjustHandles="1" noChangeArrowheads="1" noChangeShapeType="1" noTextEdit="1"/>
              </p:cNvSpPr>
              <p:nvPr/>
            </p:nvSpPr>
            <p:spPr>
              <a:xfrm>
                <a:off x="11372489" y="4495881"/>
                <a:ext cx="420273" cy="369332"/>
              </a:xfrm>
              <a:prstGeom prst="rect">
                <a:avLst/>
              </a:prstGeom>
              <a:blipFill>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B32AE272-395E-4405-8D30-31367A4F995A}"/>
                  </a:ext>
                </a:extLst>
              </p:cNvPr>
              <p:cNvSpPr txBox="1"/>
              <p:nvPr/>
            </p:nvSpPr>
            <p:spPr>
              <a:xfrm rot="20696566">
                <a:off x="9123145" y="2686632"/>
                <a:ext cx="113817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2060"/>
                          </a:solidFill>
                          <a:latin typeface="Cambria Math" panose="02040503050406030204" pitchFamily="18" charset="0"/>
                        </a:rPr>
                        <m:t>𝑃</m:t>
                      </m:r>
                      <m:r>
                        <a:rPr lang="el-GR" sz="2400" b="1" i="1" smtClean="0">
                          <a:solidFill>
                            <a:srgbClr val="002060"/>
                          </a:solidFill>
                          <a:latin typeface="Cambria Math" panose="02040503050406030204" pitchFamily="18" charset="0"/>
                        </a:rPr>
                        <m:t>+</m:t>
                      </m:r>
                      <m:r>
                        <a:rPr lang="en-US" sz="2400" b="1" i="1" smtClean="0">
                          <a:solidFill>
                            <a:srgbClr val="002060"/>
                          </a:solidFill>
                          <a:latin typeface="Cambria Math" panose="02040503050406030204" pitchFamily="18" charset="0"/>
                        </a:rPr>
                        <m:t>𝒃</m:t>
                      </m:r>
                      <m:r>
                        <a:rPr lang="en-US" sz="2400" b="1" i="1" baseline="-25000" smtClean="0">
                          <a:solidFill>
                            <a:srgbClr val="002060"/>
                          </a:solidFill>
                          <a:latin typeface="Cambria Math" panose="02040503050406030204" pitchFamily="18" charset="0"/>
                        </a:rPr>
                        <m:t>𝟐</m:t>
                      </m:r>
                    </m:oMath>
                  </m:oMathPara>
                </a14:m>
                <a:endParaRPr lang="el-GR" sz="2400" baseline="-25000" dirty="0">
                  <a:solidFill>
                    <a:srgbClr val="002060"/>
                  </a:solidFill>
                </a:endParaRPr>
              </a:p>
            </p:txBody>
          </p:sp>
        </mc:Choice>
        <mc:Fallback xmlns="">
          <p:sp>
            <p:nvSpPr>
              <p:cNvPr id="69" name="TextBox 68">
                <a:extLst>
                  <a:ext uri="{FF2B5EF4-FFF2-40B4-BE49-F238E27FC236}">
                    <a16:creationId xmlns:a16="http://schemas.microsoft.com/office/drawing/2014/main" id="{B32AE272-395E-4405-8D30-31367A4F995A}"/>
                  </a:ext>
                </a:extLst>
              </p:cNvPr>
              <p:cNvSpPr txBox="1">
                <a:spLocks noRot="1" noChangeAspect="1" noMove="1" noResize="1" noEditPoints="1" noAdjustHandles="1" noChangeArrowheads="1" noChangeShapeType="1" noTextEdit="1"/>
              </p:cNvSpPr>
              <p:nvPr/>
            </p:nvSpPr>
            <p:spPr>
              <a:xfrm rot="20696566">
                <a:off x="9123145" y="2686632"/>
                <a:ext cx="1138170" cy="461665"/>
              </a:xfrm>
              <a:prstGeom prst="rect">
                <a:avLst/>
              </a:prstGeom>
              <a:blipFill>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7A2CB3F-D8B9-4596-86DD-9631141BEE93}"/>
                  </a:ext>
                </a:extLst>
              </p:cNvPr>
              <p:cNvSpPr txBox="1"/>
              <p:nvPr/>
            </p:nvSpPr>
            <p:spPr>
              <a:xfrm rot="20871302">
                <a:off x="10583541" y="2801036"/>
                <a:ext cx="1145416" cy="453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2060"/>
                          </a:solidFill>
                          <a:latin typeface="Cambria Math" panose="02040503050406030204" pitchFamily="18" charset="0"/>
                        </a:rPr>
                        <m:t>𝑃</m:t>
                      </m:r>
                      <m:r>
                        <a:rPr lang="el-GR" sz="2400" b="1" i="1" smtClean="0">
                          <a:solidFill>
                            <a:srgbClr val="002060"/>
                          </a:solidFill>
                          <a:latin typeface="Cambria Math" panose="02040503050406030204" pitchFamily="18" charset="0"/>
                        </a:rPr>
                        <m:t>+</m:t>
                      </m:r>
                      <m:r>
                        <a:rPr lang="en-US" sz="2400" b="1" i="1" smtClean="0">
                          <a:solidFill>
                            <a:srgbClr val="002060"/>
                          </a:solidFill>
                          <a:latin typeface="Cambria Math" panose="02040503050406030204" pitchFamily="18" charset="0"/>
                        </a:rPr>
                        <m:t>𝒃</m:t>
                      </m:r>
                      <m:r>
                        <a:rPr lang="en-US" sz="2400" b="1" i="1" baseline="-25000" smtClean="0">
                          <a:solidFill>
                            <a:srgbClr val="002060"/>
                          </a:solidFill>
                          <a:latin typeface="Cambria Math" panose="02040503050406030204" pitchFamily="18" charset="0"/>
                        </a:rPr>
                        <m:t>𝟏</m:t>
                      </m:r>
                    </m:oMath>
                  </m:oMathPara>
                </a14:m>
                <a:endParaRPr lang="el-GR" sz="2400" baseline="-25000" dirty="0">
                  <a:solidFill>
                    <a:srgbClr val="002060"/>
                  </a:solidFill>
                </a:endParaRPr>
              </a:p>
            </p:txBody>
          </p:sp>
        </mc:Choice>
        <mc:Fallback xmlns="">
          <p:sp>
            <p:nvSpPr>
              <p:cNvPr id="70" name="TextBox 69">
                <a:extLst>
                  <a:ext uri="{FF2B5EF4-FFF2-40B4-BE49-F238E27FC236}">
                    <a16:creationId xmlns:a16="http://schemas.microsoft.com/office/drawing/2014/main" id="{27A2CB3F-D8B9-4596-86DD-9631141BEE93}"/>
                  </a:ext>
                </a:extLst>
              </p:cNvPr>
              <p:cNvSpPr txBox="1">
                <a:spLocks noRot="1" noChangeAspect="1" noMove="1" noResize="1" noEditPoints="1" noAdjustHandles="1" noChangeArrowheads="1" noChangeShapeType="1" noTextEdit="1"/>
              </p:cNvSpPr>
              <p:nvPr/>
            </p:nvSpPr>
            <p:spPr>
              <a:xfrm rot="20871302">
                <a:off x="10583541" y="2801036"/>
                <a:ext cx="1145416" cy="453137"/>
              </a:xfrm>
              <a:prstGeom prst="rect">
                <a:avLst/>
              </a:prstGeom>
              <a:blipFill>
                <a:blip r:embed="rId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3544FE16-0E13-4FAB-82AD-93E1D356ED3B}"/>
                  </a:ext>
                </a:extLst>
              </p:cNvPr>
              <p:cNvSpPr txBox="1"/>
              <p:nvPr/>
            </p:nvSpPr>
            <p:spPr>
              <a:xfrm>
                <a:off x="9565236" y="626178"/>
                <a:ext cx="1908306" cy="453137"/>
              </a:xfrm>
              <a:prstGeom prst="rect">
                <a:avLst/>
              </a:prstGeom>
              <a:noFill/>
              <a:ln>
                <a:solidFill>
                  <a:schemeClr val="tx2"/>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2060"/>
                          </a:solidFill>
                          <a:latin typeface="Cambria Math" panose="02040503050406030204" pitchFamily="18" charset="0"/>
                        </a:rPr>
                        <m:t>𝑃</m:t>
                      </m:r>
                      <m:r>
                        <a:rPr lang="el-GR" sz="2400" b="1" i="1" smtClean="0">
                          <a:solidFill>
                            <a:srgbClr val="002060"/>
                          </a:solidFill>
                          <a:latin typeface="Cambria Math" panose="02040503050406030204" pitchFamily="18" charset="0"/>
                        </a:rPr>
                        <m:t>+</m:t>
                      </m:r>
                      <m:r>
                        <a:rPr lang="en-US" sz="2400" b="1" i="1" smtClean="0">
                          <a:solidFill>
                            <a:srgbClr val="002060"/>
                          </a:solidFill>
                          <a:latin typeface="Cambria Math" panose="02040503050406030204" pitchFamily="18" charset="0"/>
                        </a:rPr>
                        <m:t>𝒃</m:t>
                      </m:r>
                      <m:r>
                        <a:rPr lang="en-US" sz="2400" b="1" i="1" baseline="-25000" smtClean="0">
                          <a:solidFill>
                            <a:srgbClr val="002060"/>
                          </a:solidFill>
                          <a:latin typeface="Cambria Math" panose="02040503050406030204" pitchFamily="18" charset="0"/>
                        </a:rPr>
                        <m:t>𝟏</m:t>
                      </m:r>
                      <m:r>
                        <a:rPr lang="el-GR" sz="2400" b="1" i="1">
                          <a:solidFill>
                            <a:srgbClr val="002060"/>
                          </a:solidFill>
                          <a:latin typeface="Cambria Math" panose="02040503050406030204" pitchFamily="18" charset="0"/>
                        </a:rPr>
                        <m:t>+</m:t>
                      </m:r>
                      <m:r>
                        <a:rPr lang="en-US" sz="2400" b="1" i="1" smtClean="0">
                          <a:solidFill>
                            <a:srgbClr val="002060"/>
                          </a:solidFill>
                          <a:latin typeface="Cambria Math" panose="02040503050406030204" pitchFamily="18" charset="0"/>
                        </a:rPr>
                        <m:t>𝒃</m:t>
                      </m:r>
                      <m:r>
                        <a:rPr lang="en-US" sz="2400" b="1" i="1" baseline="-25000">
                          <a:solidFill>
                            <a:srgbClr val="002060"/>
                          </a:solidFill>
                          <a:latin typeface="Cambria Math" panose="02040503050406030204" pitchFamily="18" charset="0"/>
                        </a:rPr>
                        <m:t>𝟐</m:t>
                      </m:r>
                    </m:oMath>
                  </m:oMathPara>
                </a14:m>
                <a:endParaRPr lang="el-GR" sz="2400" baseline="-25000" dirty="0">
                  <a:solidFill>
                    <a:srgbClr val="002060"/>
                  </a:solidFill>
                </a:endParaRPr>
              </a:p>
            </p:txBody>
          </p:sp>
        </mc:Choice>
        <mc:Fallback xmlns="">
          <p:sp>
            <p:nvSpPr>
              <p:cNvPr id="71" name="TextBox 70">
                <a:extLst>
                  <a:ext uri="{FF2B5EF4-FFF2-40B4-BE49-F238E27FC236}">
                    <a16:creationId xmlns:a16="http://schemas.microsoft.com/office/drawing/2014/main" id="{3544FE16-0E13-4FAB-82AD-93E1D356ED3B}"/>
                  </a:ext>
                </a:extLst>
              </p:cNvPr>
              <p:cNvSpPr txBox="1">
                <a:spLocks noRot="1" noChangeAspect="1" noMove="1" noResize="1" noEditPoints="1" noAdjustHandles="1" noChangeArrowheads="1" noChangeShapeType="1" noTextEdit="1"/>
              </p:cNvSpPr>
              <p:nvPr/>
            </p:nvSpPr>
            <p:spPr>
              <a:xfrm>
                <a:off x="9565236" y="626178"/>
                <a:ext cx="1908306" cy="453137"/>
              </a:xfrm>
              <a:prstGeom prst="rect">
                <a:avLst/>
              </a:prstGeom>
              <a:blipFill>
                <a:blip r:embed="rId8"/>
                <a:stretch>
                  <a:fillRect b="-5263"/>
                </a:stretch>
              </a:blipFill>
              <a:ln>
                <a:solidFill>
                  <a:schemeClr val="tx2"/>
                </a:solidFill>
              </a:ln>
            </p:spPr>
            <p:txBody>
              <a:bodyPr/>
              <a:lstStyle/>
              <a:p>
                <a:r>
                  <a:rPr lang="el-GR">
                    <a:noFill/>
                  </a:rPr>
                  <a:t> </a:t>
                </a:r>
              </a:p>
            </p:txBody>
          </p:sp>
        </mc:Fallback>
      </mc:AlternateContent>
      <p:cxnSp>
        <p:nvCxnSpPr>
          <p:cNvPr id="72" name="Straight Connector 71">
            <a:extLst>
              <a:ext uri="{FF2B5EF4-FFF2-40B4-BE49-F238E27FC236}">
                <a16:creationId xmlns:a16="http://schemas.microsoft.com/office/drawing/2014/main" id="{0AF650B1-2530-4E73-ABC0-29FE897D67B4}"/>
              </a:ext>
            </a:extLst>
          </p:cNvPr>
          <p:cNvCxnSpPr>
            <a:cxnSpLocks/>
            <a:stCxn id="71" idx="2"/>
          </p:cNvCxnSpPr>
          <p:nvPr/>
        </p:nvCxnSpPr>
        <p:spPr>
          <a:xfrm>
            <a:off x="10519389" y="1079315"/>
            <a:ext cx="647532" cy="129335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4416181" y="408772"/>
            <a:ext cx="3359638" cy="584775"/>
          </a:xfrm>
          <a:prstGeom prst="rect">
            <a:avLst/>
          </a:prstGeom>
          <a:noFill/>
        </p:spPr>
        <p:txBody>
          <a:bodyPr wrap="none" rtlCol="0">
            <a:spAutoFit/>
          </a:bodyPr>
          <a:lstStyle/>
          <a:p>
            <a:pPr algn="ctr"/>
            <a:r>
              <a:rPr lang="en-US" sz="3200" b="1" i="0" strike="noStrike" baseline="0" dirty="0"/>
              <a:t>Basics </a:t>
            </a:r>
            <a:r>
              <a:rPr lang="en-US" sz="3200" b="1" dirty="0"/>
              <a:t>of </a:t>
            </a:r>
            <a:r>
              <a:rPr lang="en-US" sz="3200" b="1" i="0" strike="noStrike" baseline="0" dirty="0"/>
              <a:t>Lattices II</a:t>
            </a:r>
            <a:endParaRPr lang="el-GR" sz="3200" b="1" i="0" strike="noStrike" baseline="0" dirty="0"/>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98B5E8F1-B29A-4450-A6E0-D8903EF9845E}"/>
                  </a:ext>
                </a:extLst>
              </p:cNvPr>
              <p:cNvSpPr txBox="1"/>
              <p:nvPr/>
            </p:nvSpPr>
            <p:spPr>
              <a:xfrm>
                <a:off x="7942223" y="5351335"/>
                <a:ext cx="3986605" cy="707886"/>
              </a:xfrm>
              <a:prstGeom prst="rect">
                <a:avLst/>
              </a:prstGeom>
              <a:noFill/>
              <a:ln w="12700">
                <a:noFill/>
              </a:ln>
            </p:spPr>
            <p:txBody>
              <a:bodyPr wrap="square">
                <a:spAutoFit/>
              </a:bodyPr>
              <a:lstStyle/>
              <a:p>
                <a:pPr/>
                <a14:m>
                  <m:oMathPara xmlns:m="http://schemas.openxmlformats.org/officeDocument/2006/math">
                    <m:oMathParaPr>
                      <m:jc m:val="left"/>
                    </m:oMathParaPr>
                    <m:oMath xmlns:m="http://schemas.openxmlformats.org/officeDocument/2006/math">
                      <m:r>
                        <a:rPr lang="el-GR" sz="2000" i="1" dirty="0" smtClean="0">
                          <a:latin typeface="Cambria Math" panose="02040503050406030204" pitchFamily="18" charset="0"/>
                        </a:rPr>
                        <m:t>𝐿</m:t>
                      </m:r>
                      <m:d>
                        <m:dPr>
                          <m:ctrlPr>
                            <a:rPr lang="en-US" sz="2000" b="0" i="1" dirty="0" smtClean="0">
                              <a:latin typeface="Cambria Math" panose="02040503050406030204" pitchFamily="18" charset="0"/>
                            </a:rPr>
                          </m:ctrlPr>
                        </m:dPr>
                        <m:e>
                          <m:r>
                            <a:rPr lang="en-US" sz="2000" b="1" i="1" dirty="0" smtClean="0">
                              <a:latin typeface="Cambria Math" panose="02040503050406030204" pitchFamily="18" charset="0"/>
                            </a:rPr>
                            <m:t>𝑩</m:t>
                          </m:r>
                        </m:e>
                      </m:d>
                      <m:r>
                        <a:rPr lang="en-US" sz="2000" b="0" i="1" dirty="0" smtClean="0">
                          <a:latin typeface="Cambria Math" panose="02040503050406030204" pitchFamily="18" charset="0"/>
                        </a:rPr>
                        <m:t>=</m:t>
                      </m:r>
                      <m:d>
                        <m:dPr>
                          <m:begChr m:val="{"/>
                          <m:endChr m:val="}"/>
                          <m:ctrlPr>
                            <a:rPr lang="en-US" sz="2000" b="0" i="1" dirty="0" smtClean="0">
                              <a:latin typeface="Cambria Math" panose="02040503050406030204" pitchFamily="18" charset="0"/>
                            </a:rPr>
                          </m:ctrlPr>
                        </m:dPr>
                        <m:e>
                          <m:r>
                            <a:rPr lang="en-US" sz="2000" b="1" i="1" dirty="0" smtClean="0">
                              <a:latin typeface="Cambria Math" panose="02040503050406030204" pitchFamily="18" charset="0"/>
                            </a:rPr>
                            <m:t>𝑩𝒙</m:t>
                          </m:r>
                        </m:e>
                        <m:e>
                          <m:r>
                            <a:rPr lang="en-US" sz="2000" b="1" i="1" dirty="0" smtClean="0">
                              <a:latin typeface="Cambria Math" panose="02040503050406030204" pitchFamily="18" charset="0"/>
                            </a:rPr>
                            <m:t>𝒙</m:t>
                          </m:r>
                          <m:r>
                            <a:rPr lang="en-US" sz="2000" b="0" i="1" dirty="0" smtClean="0">
                              <a:latin typeface="Cambria Math" panose="02040503050406030204" pitchFamily="18" charset="0"/>
                              <a:ea typeface="Cambria Math" panose="02040503050406030204" pitchFamily="18" charset="0"/>
                            </a:rPr>
                            <m:t>∈ </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ℤ</m:t>
                              </m:r>
                            </m:e>
                            <m:sup>
                              <m:r>
                                <a:rPr lang="en-US" sz="2000" b="0" i="1" dirty="0" smtClean="0">
                                  <a:latin typeface="Cambria Math" panose="02040503050406030204" pitchFamily="18" charset="0"/>
                                </a:rPr>
                                <m:t>𝑛</m:t>
                              </m:r>
                            </m:sup>
                          </m:sSup>
                        </m:e>
                      </m:d>
                    </m:oMath>
                  </m:oMathPara>
                </a14:m>
                <a:endParaRPr lang="el-GR" sz="2000" b="0" i="1" dirty="0">
                  <a:latin typeface="Cambria Math" panose="02040503050406030204" pitchFamily="18" charset="0"/>
                </a:endParaRPr>
              </a:p>
              <a:p>
                <a:r>
                  <a:rPr lang="el-GR" sz="2000" b="0" dirty="0"/>
                  <a:t>           </a:t>
                </a:r>
                <a14:m>
                  <m:oMath xmlns:m="http://schemas.openxmlformats.org/officeDocument/2006/math">
                    <m:r>
                      <a:rPr lang="el-GR" sz="2000" b="0" i="0" dirty="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b="0" i="1" smtClean="0">
                                <a:latin typeface="Cambria Math" panose="02040503050406030204" pitchFamily="18" charset="0"/>
                              </a:rPr>
                              <m:t>2</m:t>
                            </m:r>
                          </m:sub>
                        </m:sSub>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b="0" i="1" smtClean="0">
                                <a:latin typeface="Cambria Math" panose="02040503050406030204" pitchFamily="18" charset="0"/>
                              </a:rPr>
                              <m:t>2</m:t>
                            </m:r>
                            <m:r>
                              <a:rPr lang="el-GR" sz="2000" b="0" i="1" smtClean="0">
                                <a:latin typeface="Cambria Math" panose="02040503050406030204" pitchFamily="18" charset="0"/>
                              </a:rPr>
                              <m:t> </m:t>
                            </m:r>
                          </m:sub>
                        </m:sSub>
                      </m:e>
                      <m:e>
                        <m:r>
                          <a:rPr lang="el-GR"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rPr>
                          <m:t>ℤ</m:t>
                        </m:r>
                      </m:e>
                    </m:d>
                  </m:oMath>
                </a14:m>
                <a:endParaRPr lang="el-GR" sz="2000" dirty="0"/>
              </a:p>
            </p:txBody>
          </p:sp>
        </mc:Choice>
        <mc:Fallback xmlns="">
          <p:sp>
            <p:nvSpPr>
              <p:cNvPr id="122" name="TextBox 121">
                <a:extLst>
                  <a:ext uri="{FF2B5EF4-FFF2-40B4-BE49-F238E27FC236}">
                    <a16:creationId xmlns:a16="http://schemas.microsoft.com/office/drawing/2014/main" id="{98B5E8F1-B29A-4450-A6E0-D8903EF9845E}"/>
                  </a:ext>
                </a:extLst>
              </p:cNvPr>
              <p:cNvSpPr txBox="1">
                <a:spLocks noRot="1" noChangeAspect="1" noMove="1" noResize="1" noEditPoints="1" noAdjustHandles="1" noChangeArrowheads="1" noChangeShapeType="1" noTextEdit="1"/>
              </p:cNvSpPr>
              <p:nvPr/>
            </p:nvSpPr>
            <p:spPr>
              <a:xfrm>
                <a:off x="7942223" y="5351335"/>
                <a:ext cx="3986605" cy="707886"/>
              </a:xfrm>
              <a:prstGeom prst="rect">
                <a:avLst/>
              </a:prstGeom>
              <a:blipFill>
                <a:blip r:embed="rId9"/>
                <a:stretch>
                  <a:fillRect/>
                </a:stretch>
              </a:blipFill>
              <a:ln w="12700">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544D952E-2CF4-4C78-BE3A-B2E581C0B70E}"/>
                  </a:ext>
                </a:extLst>
              </p:cNvPr>
              <p:cNvSpPr txBox="1"/>
              <p:nvPr/>
            </p:nvSpPr>
            <p:spPr>
              <a:xfrm>
                <a:off x="461505" y="2840410"/>
                <a:ext cx="6146035" cy="707886"/>
              </a:xfrm>
              <a:prstGeom prst="rect">
                <a:avLst/>
              </a:prstGeom>
              <a:noFill/>
            </p:spPr>
            <p:txBody>
              <a:bodyPr wrap="square">
                <a:spAutoFit/>
              </a:bodyPr>
              <a:lstStyle/>
              <a:p>
                <a:pPr marL="342900" indent="-342900">
                  <a:lnSpc>
                    <a:spcPts val="2400"/>
                  </a:lnSpc>
                  <a:buFont typeface="Wingdings" panose="05000000000000000000" pitchFamily="2" charset="2"/>
                  <a:buChar char="Ø"/>
                </a:pPr>
                <a:r>
                  <a:rPr lang="en-US" sz="2000" b="1" u="sng" dirty="0">
                    <a:solidFill>
                      <a:srgbClr val="002060"/>
                    </a:solidFill>
                  </a:rPr>
                  <a:t>Determinant</a:t>
                </a:r>
                <a:r>
                  <a:rPr lang="en-US" sz="2000" u="sng" dirty="0">
                    <a:solidFill>
                      <a:srgbClr val="002060"/>
                    </a:solidFill>
                  </a:rPr>
                  <a:t> </a:t>
                </a:r>
                <a:r>
                  <a:rPr lang="en-US" sz="2000" u="sng" dirty="0"/>
                  <a:t>or </a:t>
                </a:r>
                <a:r>
                  <a:rPr lang="en-US" sz="2000" b="1" u="sng" dirty="0">
                    <a:solidFill>
                      <a:srgbClr val="002060"/>
                    </a:solidFill>
                  </a:rPr>
                  <a:t>volume </a:t>
                </a:r>
                <a:r>
                  <a:rPr lang="en-US" sz="2000" u="sng" dirty="0"/>
                  <a:t>of </a:t>
                </a:r>
                <a14:m>
                  <m:oMath xmlns:m="http://schemas.openxmlformats.org/officeDocument/2006/math">
                    <m:r>
                      <a:rPr lang="en-US" sz="2000" b="0" i="1" u="sng" smtClean="0">
                        <a:latin typeface="Cambria Math" panose="02040503050406030204" pitchFamily="18" charset="0"/>
                      </a:rPr>
                      <m:t>𝐿</m:t>
                    </m:r>
                  </m:oMath>
                </a14:m>
                <a:endParaRPr lang="en-US" sz="2000" i="1" u="sng" dirty="0"/>
              </a:p>
              <a:p>
                <a:pPr>
                  <a:lnSpc>
                    <a:spcPts val="2400"/>
                  </a:lnSpc>
                </a:pPr>
                <a:r>
                  <a:rPr lang="en-US" sz="2000" dirty="0"/>
                  <a:t>It is the volume of P(</a:t>
                </a:r>
                <a:r>
                  <a:rPr lang="en-US" sz="2000" b="1" dirty="0"/>
                  <a:t>B</a:t>
                </a:r>
                <a:r>
                  <a:rPr lang="en-US" sz="2000" dirty="0"/>
                  <a:t>), </a:t>
                </a:r>
                <a14:m>
                  <m:oMath xmlns:m="http://schemas.openxmlformats.org/officeDocument/2006/math">
                    <m:func>
                      <m:funcPr>
                        <m:ctrlPr>
                          <a:rPr lang="en-US" sz="2000" b="0" i="1" smtClean="0">
                            <a:solidFill>
                              <a:srgbClr val="002060"/>
                            </a:solidFill>
                            <a:latin typeface="Cambria Math" panose="02040503050406030204" pitchFamily="18" charset="0"/>
                          </a:rPr>
                        </m:ctrlPr>
                      </m:funcPr>
                      <m:fName>
                        <m:r>
                          <a:rPr lang="en-US" sz="2000" b="0" i="0" smtClean="0">
                            <a:solidFill>
                              <a:srgbClr val="002060"/>
                            </a:solidFill>
                            <a:latin typeface="Cambria Math" panose="02040503050406030204" pitchFamily="18" charset="0"/>
                          </a:rPr>
                          <m:t> </m:t>
                        </m:r>
                        <m:r>
                          <m:rPr>
                            <m:sty m:val="p"/>
                          </m:rPr>
                          <a:rPr lang="en-US" sz="2000" b="0" i="0" smtClean="0">
                            <a:solidFill>
                              <a:srgbClr val="002060"/>
                            </a:solidFill>
                            <a:latin typeface="Cambria Math" panose="02040503050406030204" pitchFamily="18" charset="0"/>
                          </a:rPr>
                          <m:t>det</m:t>
                        </m:r>
                      </m:fName>
                      <m:e>
                        <m:d>
                          <m:dPr>
                            <m:ctrlPr>
                              <a:rPr lang="en-US" sz="2000" b="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𝐿</m:t>
                            </m:r>
                          </m:e>
                        </m:d>
                      </m:e>
                    </m:func>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det</m:t>
                        </m:r>
                        <m:r>
                          <a:rPr lang="en-US" sz="2000" b="0" i="1" smtClean="0">
                            <a:latin typeface="Cambria Math" panose="02040503050406030204" pitchFamily="18" charset="0"/>
                          </a:rPr>
                          <m:t>⁡(</m:t>
                        </m:r>
                        <m:r>
                          <a:rPr lang="en-US" sz="2000" b="1" i="1" smtClean="0">
                            <a:latin typeface="Cambria Math" panose="02040503050406030204" pitchFamily="18" charset="0"/>
                          </a:rPr>
                          <m:t>𝑩</m:t>
                        </m:r>
                        <m:r>
                          <a:rPr lang="en-US" sz="2000" b="0" i="1" smtClean="0">
                            <a:latin typeface="Cambria Math" panose="02040503050406030204" pitchFamily="18" charset="0"/>
                          </a:rPr>
                          <m:t>)</m:t>
                        </m:r>
                      </m:e>
                    </m:d>
                  </m:oMath>
                </a14:m>
                <a:endParaRPr lang="el-GR" sz="2000" dirty="0"/>
              </a:p>
            </p:txBody>
          </p:sp>
        </mc:Choice>
        <mc:Fallback xmlns="">
          <p:sp>
            <p:nvSpPr>
              <p:cNvPr id="125" name="TextBox 124">
                <a:extLst>
                  <a:ext uri="{FF2B5EF4-FFF2-40B4-BE49-F238E27FC236}">
                    <a16:creationId xmlns:a16="http://schemas.microsoft.com/office/drawing/2014/main" id="{544D952E-2CF4-4C78-BE3A-B2E581C0B70E}"/>
                  </a:ext>
                </a:extLst>
              </p:cNvPr>
              <p:cNvSpPr txBox="1">
                <a:spLocks noRot="1" noChangeAspect="1" noMove="1" noResize="1" noEditPoints="1" noAdjustHandles="1" noChangeArrowheads="1" noChangeShapeType="1" noTextEdit="1"/>
              </p:cNvSpPr>
              <p:nvPr/>
            </p:nvSpPr>
            <p:spPr>
              <a:xfrm>
                <a:off x="461505" y="2840410"/>
                <a:ext cx="6146035" cy="707886"/>
              </a:xfrm>
              <a:prstGeom prst="rect">
                <a:avLst/>
              </a:prstGeom>
              <a:blipFill>
                <a:blip r:embed="rId10"/>
                <a:stretch>
                  <a:fillRect l="-1091" t="-5172" b="-1465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27028084-7BC1-464A-BA01-8FE77D163B0F}"/>
                  </a:ext>
                </a:extLst>
              </p:cNvPr>
              <p:cNvSpPr txBox="1"/>
              <p:nvPr/>
            </p:nvSpPr>
            <p:spPr>
              <a:xfrm>
                <a:off x="1382222" y="5385408"/>
                <a:ext cx="1443842" cy="39299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000" b="0" i="0" smtClean="0">
                          <a:latin typeface="Cambria Math" panose="02040503050406030204" pitchFamily="18" charset="0"/>
                        </a:rPr>
                        <m:t> </m:t>
                      </m:r>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1" i="1" smtClean="0">
                                  <a:latin typeface="Cambria Math" panose="02040503050406030204" pitchFamily="18" charset="0"/>
                                </a:rPr>
                                <m:t>𝒃</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m:t>
                              </m:r>
                            </m:sup>
                          </m:sSubSup>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1" i="1" smtClean="0">
                                  <a:latin typeface="Cambria Math" panose="02040503050406030204" pitchFamily="18" charset="0"/>
                                </a:rPr>
                                <m:t>𝒃</m:t>
                              </m:r>
                            </m:e>
                            <m:sub>
                              <m:r>
                                <a:rPr lang="en-US" sz="2000" b="0" i="1" smtClean="0">
                                  <a:latin typeface="Cambria Math" panose="02040503050406030204" pitchFamily="18" charset="0"/>
                                </a:rPr>
                                <m:t>𝑛</m:t>
                              </m:r>
                            </m:sub>
                            <m:sup>
                              <m:r>
                                <a:rPr lang="en-US" sz="2000" b="0" i="1" smtClean="0">
                                  <a:latin typeface="Cambria Math" panose="02040503050406030204" pitchFamily="18" charset="0"/>
                                </a:rPr>
                                <m:t>∗</m:t>
                              </m:r>
                            </m:sup>
                          </m:sSubSup>
                          <m:r>
                            <a:rPr lang="en-US" sz="2000" b="0" i="1" smtClean="0">
                              <a:latin typeface="Cambria Math" panose="02040503050406030204" pitchFamily="18" charset="0"/>
                            </a:rPr>
                            <m:t> </m:t>
                          </m:r>
                        </m:e>
                      </m:d>
                    </m:oMath>
                  </m:oMathPara>
                </a14:m>
                <a:endParaRPr lang="el-GR" sz="2000" baseline="-25000" dirty="0"/>
              </a:p>
            </p:txBody>
          </p:sp>
        </mc:Choice>
        <mc:Fallback xmlns="">
          <p:sp>
            <p:nvSpPr>
              <p:cNvPr id="149" name="TextBox 148">
                <a:extLst>
                  <a:ext uri="{FF2B5EF4-FFF2-40B4-BE49-F238E27FC236}">
                    <a16:creationId xmlns:a16="http://schemas.microsoft.com/office/drawing/2014/main" id="{27028084-7BC1-464A-BA01-8FE77D163B0F}"/>
                  </a:ext>
                </a:extLst>
              </p:cNvPr>
              <p:cNvSpPr txBox="1">
                <a:spLocks noRot="1" noChangeAspect="1" noMove="1" noResize="1" noEditPoints="1" noAdjustHandles="1" noChangeArrowheads="1" noChangeShapeType="1" noTextEdit="1"/>
              </p:cNvSpPr>
              <p:nvPr/>
            </p:nvSpPr>
            <p:spPr>
              <a:xfrm>
                <a:off x="1382222" y="5385408"/>
                <a:ext cx="1443842" cy="392993"/>
              </a:xfrm>
              <a:prstGeom prst="rect">
                <a:avLst/>
              </a:prstGeom>
              <a:blipFill>
                <a:blip r:embed="rId11"/>
                <a:stretch>
                  <a:fillRect b="-461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4DF32163-6EEC-4DF6-8244-414F98BAC8EE}"/>
                  </a:ext>
                </a:extLst>
              </p:cNvPr>
              <p:cNvSpPr txBox="1"/>
              <p:nvPr/>
            </p:nvSpPr>
            <p:spPr>
              <a:xfrm>
                <a:off x="3035359" y="5385408"/>
                <a:ext cx="274025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det</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𝐿</m:t>
                              </m:r>
                            </m:e>
                          </m:d>
                        </m:e>
                      </m:func>
                      <m:r>
                        <a:rPr lang="en-US" sz="2000" b="0" i="1" smtClean="0">
                          <a:latin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sSubSup>
                            <m:sSubSupPr>
                              <m:ctrlPr>
                                <a:rPr lang="en-US" sz="2000" i="1" smtClean="0">
                                  <a:latin typeface="Cambria Math" panose="02040503050406030204" pitchFamily="18" charset="0"/>
                                  <a:ea typeface="Cambria Math" panose="02040503050406030204" pitchFamily="18" charset="0"/>
                                </a:rPr>
                              </m:ctrlPr>
                            </m:sSubSupPr>
                            <m:e>
                              <m:r>
                                <a:rPr lang="en-US" sz="2000" b="1" i="1" smtClean="0">
                                  <a:latin typeface="Cambria Math" panose="02040503050406030204" pitchFamily="18" charset="0"/>
                                  <a:ea typeface="Cambria Math" panose="02040503050406030204" pitchFamily="18" charset="0"/>
                                </a:rPr>
                                <m:t>𝒃</m:t>
                              </m:r>
                            </m:e>
                            <m:sub>
                              <m:r>
                                <a:rPr lang="en-US" sz="2000" b="0" i="1" smtClean="0">
                                  <a:latin typeface="Cambria Math" panose="02040503050406030204" pitchFamily="18" charset="0"/>
                                  <a:ea typeface="Cambria Math" panose="02040503050406030204" pitchFamily="18" charset="0"/>
                                </a:rPr>
                                <m:t>1</m:t>
                              </m:r>
                            </m:sub>
                            <m:sup>
                              <m:r>
                                <a:rPr lang="en-US" sz="2000" b="0" i="1" smtClean="0">
                                  <a:latin typeface="Cambria Math" panose="02040503050406030204" pitchFamily="18" charset="0"/>
                                  <a:ea typeface="Cambria Math" panose="02040503050406030204" pitchFamily="18" charset="0"/>
                                </a:rPr>
                                <m:t>∗</m:t>
                              </m:r>
                            </m:sup>
                          </m:sSubSup>
                        </m:e>
                      </m:d>
                      <m:r>
                        <a:rPr lang="en-US" sz="2000" i="1">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sSubSup>
                            <m:sSubSupPr>
                              <m:ctrlPr>
                                <a:rPr lang="en-US" sz="2000" i="1" smtClean="0">
                                  <a:latin typeface="Cambria Math" panose="02040503050406030204" pitchFamily="18" charset="0"/>
                                  <a:ea typeface="Cambria Math" panose="02040503050406030204" pitchFamily="18" charset="0"/>
                                </a:rPr>
                              </m:ctrlPr>
                            </m:sSubSupPr>
                            <m:e>
                              <m:r>
                                <a:rPr lang="en-US" sz="2000" b="1" i="1" smtClean="0">
                                  <a:latin typeface="Cambria Math" panose="02040503050406030204" pitchFamily="18" charset="0"/>
                                  <a:ea typeface="Cambria Math" panose="02040503050406030204" pitchFamily="18" charset="0"/>
                                </a:rPr>
                                <m:t>𝒃</m:t>
                              </m:r>
                            </m:e>
                            <m:sub>
                              <m:r>
                                <a:rPr lang="en-US" sz="2000" b="0" i="1" smtClean="0">
                                  <a:latin typeface="Cambria Math" panose="02040503050406030204" pitchFamily="18" charset="0"/>
                                  <a:ea typeface="Cambria Math" panose="02040503050406030204" pitchFamily="18" charset="0"/>
                                </a:rPr>
                                <m:t>𝑛</m:t>
                              </m:r>
                            </m:sub>
                            <m:sup>
                              <m:r>
                                <a:rPr lang="en-US" sz="2000" b="0" i="1" smtClean="0">
                                  <a:latin typeface="Cambria Math" panose="02040503050406030204" pitchFamily="18" charset="0"/>
                                  <a:ea typeface="Cambria Math" panose="02040503050406030204" pitchFamily="18" charset="0"/>
                                </a:rPr>
                                <m:t>∗</m:t>
                              </m:r>
                            </m:sup>
                          </m:sSubSup>
                        </m:e>
                      </m:d>
                      <m:r>
                        <m:rPr>
                          <m:nor/>
                        </m:rPr>
                        <a:rPr lang="en-US" sz="2000" dirty="0"/>
                        <m:t>.</m:t>
                      </m:r>
                    </m:oMath>
                  </m:oMathPara>
                </a14:m>
                <a:endParaRPr lang="el-GR" sz="2000" dirty="0"/>
              </a:p>
            </p:txBody>
          </p:sp>
        </mc:Choice>
        <mc:Fallback xmlns="">
          <p:sp>
            <p:nvSpPr>
              <p:cNvPr id="150" name="TextBox 149">
                <a:extLst>
                  <a:ext uri="{FF2B5EF4-FFF2-40B4-BE49-F238E27FC236}">
                    <a16:creationId xmlns:a16="http://schemas.microsoft.com/office/drawing/2014/main" id="{4DF32163-6EEC-4DF6-8244-414F98BAC8EE}"/>
                  </a:ext>
                </a:extLst>
              </p:cNvPr>
              <p:cNvSpPr txBox="1">
                <a:spLocks noRot="1" noChangeAspect="1" noMove="1" noResize="1" noEditPoints="1" noAdjustHandles="1" noChangeArrowheads="1" noChangeShapeType="1" noTextEdit="1"/>
              </p:cNvSpPr>
              <p:nvPr/>
            </p:nvSpPr>
            <p:spPr>
              <a:xfrm>
                <a:off x="3035359" y="5385408"/>
                <a:ext cx="2740259" cy="400110"/>
              </a:xfrm>
              <a:prstGeom prst="rect">
                <a:avLst/>
              </a:prstGeom>
              <a:blipFill>
                <a:blip r:embed="rId12"/>
                <a:stretch>
                  <a:fillRect b="-1515"/>
                </a:stretch>
              </a:blipFill>
            </p:spPr>
            <p:txBody>
              <a:bodyPr/>
              <a:lstStyle/>
              <a:p>
                <a:r>
                  <a:rPr lang="el-GR">
                    <a:noFill/>
                  </a:rPr>
                  <a:t> </a:t>
                </a:r>
              </a:p>
            </p:txBody>
          </p:sp>
        </mc:Fallback>
      </mc:AlternateContent>
      <p:cxnSp>
        <p:nvCxnSpPr>
          <p:cNvPr id="151" name="Straight Arrow Connector 150">
            <a:extLst>
              <a:ext uri="{FF2B5EF4-FFF2-40B4-BE49-F238E27FC236}">
                <a16:creationId xmlns:a16="http://schemas.microsoft.com/office/drawing/2014/main" id="{F65E9719-C753-43B7-85BC-E92735F258B8}"/>
              </a:ext>
            </a:extLst>
          </p:cNvPr>
          <p:cNvCxnSpPr>
            <a:cxnSpLocks/>
            <a:endCxn id="149" idx="3"/>
          </p:cNvCxnSpPr>
          <p:nvPr/>
        </p:nvCxnSpPr>
        <p:spPr>
          <a:xfrm flipH="1">
            <a:off x="2826064" y="5581905"/>
            <a:ext cx="279023" cy="0"/>
          </a:xfrm>
          <a:prstGeom prst="straightConnector1">
            <a:avLst/>
          </a:prstGeom>
          <a:ln w="12700">
            <a:solidFill>
              <a:srgbClr val="00206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F22230CA-1052-4B39-B207-96B711EB9CED}"/>
                  </a:ext>
                </a:extLst>
              </p:cNvPr>
              <p:cNvSpPr txBox="1"/>
              <p:nvPr/>
            </p:nvSpPr>
            <p:spPr>
              <a:xfrm>
                <a:off x="461505" y="3884740"/>
                <a:ext cx="6585663" cy="1015663"/>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Hadamard’s Inequality</a:t>
                </a:r>
              </a:p>
              <a:p>
                <a:r>
                  <a:rPr lang="en-US" sz="2000" dirty="0"/>
                  <a:t>Let </a:t>
                </a:r>
                <a14:m>
                  <m:oMath xmlns:m="http://schemas.openxmlformats.org/officeDocument/2006/math">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𝑛</m:t>
                            </m:r>
                          </m:sub>
                        </m:sSub>
                      </m:e>
                    </m:d>
                  </m:oMath>
                </a14:m>
                <a:r>
                  <a:rPr lang="en-US" sz="2000" dirty="0"/>
                  <a:t> be a basis of </a:t>
                </a:r>
                <a14:m>
                  <m:oMath xmlns:m="http://schemas.openxmlformats.org/officeDocument/2006/math">
                    <m:r>
                      <a:rPr lang="en-US" sz="2000" b="0" i="1" smtClean="0">
                        <a:latin typeface="Cambria Math" panose="02040503050406030204" pitchFamily="18" charset="0"/>
                      </a:rPr>
                      <m:t>𝐿</m:t>
                    </m:r>
                  </m:oMath>
                </a14:m>
                <a:r>
                  <a:rPr lang="en-US" sz="2000" i="1" dirty="0"/>
                  <a:t>. </a:t>
                </a:r>
                <a:r>
                  <a:rPr lang="en-US" sz="2000" dirty="0"/>
                  <a:t>Then, </a:t>
                </a:r>
                <a14:m>
                  <m:oMath xmlns:m="http://schemas.openxmlformats.org/officeDocument/2006/math">
                    <m:func>
                      <m:funcPr>
                        <m:ctrlPr>
                          <a:rPr lang="en-US" sz="2000" i="1" smtClean="0">
                            <a:solidFill>
                              <a:srgbClr val="002060"/>
                            </a:solidFill>
                            <a:latin typeface="Cambria Math" panose="02040503050406030204" pitchFamily="18" charset="0"/>
                          </a:rPr>
                        </m:ctrlPr>
                      </m:funcPr>
                      <m:fName>
                        <m:r>
                          <m:rPr>
                            <m:sty m:val="p"/>
                          </m:rPr>
                          <a:rPr lang="en-US" sz="2000" b="0" i="0" smtClean="0">
                            <a:solidFill>
                              <a:srgbClr val="002060"/>
                            </a:solidFill>
                            <a:latin typeface="Cambria Math" panose="02040503050406030204" pitchFamily="18" charset="0"/>
                          </a:rPr>
                          <m:t>det</m:t>
                        </m:r>
                      </m:fName>
                      <m:e>
                        <m:d>
                          <m:dPr>
                            <m:ctrlPr>
                              <a:rPr lang="en-US" sz="200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𝐿</m:t>
                            </m:r>
                          </m:e>
                        </m:d>
                      </m:e>
                    </m:func>
                    <m:r>
                      <a:rPr lang="en-US" sz="2000" b="0" i="1" smtClean="0">
                        <a:solidFill>
                          <a:srgbClr val="002060"/>
                        </a:solidFill>
                        <a:latin typeface="Cambria Math" panose="02040503050406030204" pitchFamily="18" charset="0"/>
                        <a:ea typeface="Cambria Math" panose="02040503050406030204" pitchFamily="18" charset="0"/>
                      </a:rPr>
                      <m:t>≤</m:t>
                    </m:r>
                    <m:d>
                      <m:dPr>
                        <m:begChr m:val="‖"/>
                        <m:endChr m:val="‖"/>
                        <m:ctrlPr>
                          <a:rPr lang="en-US" sz="2000" i="1" smtClean="0">
                            <a:solidFill>
                              <a:srgbClr val="002060"/>
                            </a:solidFill>
                            <a:latin typeface="Cambria Math" panose="02040503050406030204" pitchFamily="18" charset="0"/>
                            <a:ea typeface="Cambria Math" panose="02040503050406030204" pitchFamily="18" charset="0"/>
                          </a:rPr>
                        </m:ctrlPr>
                      </m:dPr>
                      <m:e>
                        <m:sSub>
                          <m:sSubPr>
                            <m:ctrlPr>
                              <a:rPr lang="en-US" sz="2000" i="1" smtClean="0">
                                <a:solidFill>
                                  <a:srgbClr val="002060"/>
                                </a:solidFill>
                                <a:latin typeface="Cambria Math" panose="02040503050406030204" pitchFamily="18" charset="0"/>
                                <a:ea typeface="Cambria Math" panose="02040503050406030204" pitchFamily="18" charset="0"/>
                              </a:rPr>
                            </m:ctrlPr>
                          </m:sSubPr>
                          <m:e>
                            <m:r>
                              <a:rPr lang="en-US" sz="2000" b="1" i="1" smtClean="0">
                                <a:solidFill>
                                  <a:srgbClr val="002060"/>
                                </a:solidFill>
                                <a:latin typeface="Cambria Math" panose="02040503050406030204" pitchFamily="18" charset="0"/>
                                <a:ea typeface="Cambria Math" panose="02040503050406030204" pitchFamily="18" charset="0"/>
                              </a:rPr>
                              <m:t>𝒃</m:t>
                            </m:r>
                          </m:e>
                          <m:sub>
                            <m:r>
                              <a:rPr lang="en-US" sz="2000" b="0" i="1" smtClean="0">
                                <a:solidFill>
                                  <a:srgbClr val="002060"/>
                                </a:solidFill>
                                <a:latin typeface="Cambria Math" panose="02040503050406030204" pitchFamily="18" charset="0"/>
                                <a:ea typeface="Cambria Math" panose="02040503050406030204" pitchFamily="18" charset="0"/>
                              </a:rPr>
                              <m:t>1</m:t>
                            </m:r>
                          </m:sub>
                        </m:sSub>
                      </m:e>
                    </m:d>
                    <m:r>
                      <a:rPr lang="en-US" sz="2000" b="0" i="1" smtClean="0">
                        <a:solidFill>
                          <a:srgbClr val="002060"/>
                        </a:solidFill>
                        <a:latin typeface="Cambria Math" panose="02040503050406030204" pitchFamily="18" charset="0"/>
                        <a:ea typeface="Cambria Math" panose="02040503050406030204" pitchFamily="18" charset="0"/>
                      </a:rPr>
                      <m:t>∙∙∙</m:t>
                    </m:r>
                    <m:d>
                      <m:dPr>
                        <m:begChr m:val="‖"/>
                        <m:endChr m:val="‖"/>
                        <m:ctrlPr>
                          <a:rPr lang="en-US" sz="2000" i="1" smtClean="0">
                            <a:solidFill>
                              <a:srgbClr val="002060"/>
                            </a:solidFill>
                            <a:latin typeface="Cambria Math" panose="02040503050406030204" pitchFamily="18" charset="0"/>
                            <a:ea typeface="Cambria Math" panose="02040503050406030204" pitchFamily="18" charset="0"/>
                          </a:rPr>
                        </m:ctrlPr>
                      </m:dPr>
                      <m:e>
                        <m:sSub>
                          <m:sSubPr>
                            <m:ctrlPr>
                              <a:rPr lang="en-US" sz="2000" i="1" smtClean="0">
                                <a:solidFill>
                                  <a:srgbClr val="002060"/>
                                </a:solidFill>
                                <a:latin typeface="Cambria Math" panose="02040503050406030204" pitchFamily="18" charset="0"/>
                                <a:ea typeface="Cambria Math" panose="02040503050406030204" pitchFamily="18" charset="0"/>
                              </a:rPr>
                            </m:ctrlPr>
                          </m:sSubPr>
                          <m:e>
                            <m:r>
                              <a:rPr lang="en-US" sz="2000" b="1" i="1" smtClean="0">
                                <a:solidFill>
                                  <a:srgbClr val="002060"/>
                                </a:solidFill>
                                <a:latin typeface="Cambria Math" panose="02040503050406030204" pitchFamily="18" charset="0"/>
                                <a:ea typeface="Cambria Math" panose="02040503050406030204" pitchFamily="18" charset="0"/>
                              </a:rPr>
                              <m:t>𝒃</m:t>
                            </m:r>
                          </m:e>
                          <m:sub>
                            <m:r>
                              <a:rPr lang="en-US" sz="2000" b="0" i="1" smtClean="0">
                                <a:solidFill>
                                  <a:srgbClr val="002060"/>
                                </a:solidFill>
                                <a:latin typeface="Cambria Math" panose="02040503050406030204" pitchFamily="18" charset="0"/>
                                <a:ea typeface="Cambria Math" panose="02040503050406030204" pitchFamily="18" charset="0"/>
                              </a:rPr>
                              <m:t>𝑛</m:t>
                            </m:r>
                          </m:sub>
                        </m:sSub>
                      </m:e>
                    </m:d>
                  </m:oMath>
                </a14:m>
                <a:r>
                  <a:rPr lang="en-US" sz="2000" dirty="0"/>
                  <a:t>, with equality if-f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i="1">
                            <a:latin typeface="Cambria Math" panose="02040503050406030204" pitchFamily="18" charset="0"/>
                          </a:rPr>
                          <m:t>𝑛</m:t>
                        </m:r>
                      </m:sub>
                    </m:sSub>
                  </m:oMath>
                </a14:m>
                <a:r>
                  <a:rPr lang="en-US" sz="2000" dirty="0"/>
                  <a:t> are pairwise orthogonal.</a:t>
                </a:r>
                <a:endParaRPr lang="el-GR" sz="2000" dirty="0"/>
              </a:p>
            </p:txBody>
          </p:sp>
        </mc:Choice>
        <mc:Fallback xmlns="">
          <p:sp>
            <p:nvSpPr>
              <p:cNvPr id="155" name="TextBox 154">
                <a:extLst>
                  <a:ext uri="{FF2B5EF4-FFF2-40B4-BE49-F238E27FC236}">
                    <a16:creationId xmlns:a16="http://schemas.microsoft.com/office/drawing/2014/main" id="{F22230CA-1052-4B39-B207-96B711EB9CED}"/>
                  </a:ext>
                </a:extLst>
              </p:cNvPr>
              <p:cNvSpPr txBox="1">
                <a:spLocks noRot="1" noChangeAspect="1" noMove="1" noResize="1" noEditPoints="1" noAdjustHandles="1" noChangeArrowheads="1" noChangeShapeType="1" noTextEdit="1"/>
              </p:cNvSpPr>
              <p:nvPr/>
            </p:nvSpPr>
            <p:spPr>
              <a:xfrm>
                <a:off x="461505" y="3884740"/>
                <a:ext cx="6585663" cy="1015663"/>
              </a:xfrm>
              <a:prstGeom prst="rect">
                <a:avLst/>
              </a:prstGeom>
              <a:blipFill>
                <a:blip r:embed="rId13"/>
                <a:stretch>
                  <a:fillRect l="-1019" t="-2994" r="-1111" b="-9581"/>
                </a:stretch>
              </a:blipFill>
            </p:spPr>
            <p:txBody>
              <a:bodyPr/>
              <a:lstStyle/>
              <a:p>
                <a:r>
                  <a:rPr lang="el-GR">
                    <a:noFill/>
                  </a:rPr>
                  <a:t> </a:t>
                </a:r>
              </a:p>
            </p:txBody>
          </p:sp>
        </mc:Fallback>
      </mc:AlternateContent>
      <p:cxnSp>
        <p:nvCxnSpPr>
          <p:cNvPr id="160" name="Straight Arrow Connector 159">
            <a:extLst>
              <a:ext uri="{FF2B5EF4-FFF2-40B4-BE49-F238E27FC236}">
                <a16:creationId xmlns:a16="http://schemas.microsoft.com/office/drawing/2014/main" id="{A6E4FD7E-01D1-4A0A-8068-81248DB676E9}"/>
              </a:ext>
            </a:extLst>
          </p:cNvPr>
          <p:cNvCxnSpPr>
            <a:cxnSpLocks/>
          </p:cNvCxnSpPr>
          <p:nvPr/>
        </p:nvCxnSpPr>
        <p:spPr>
          <a:xfrm flipH="1">
            <a:off x="2158432" y="4816053"/>
            <a:ext cx="572578" cy="592628"/>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68C033AC-1C9B-43A5-B2D9-DB68E720827B}"/>
              </a:ext>
            </a:extLst>
          </p:cNvPr>
          <p:cNvSpPr txBox="1"/>
          <p:nvPr/>
        </p:nvSpPr>
        <p:spPr>
          <a:xfrm>
            <a:off x="2414614" y="4954487"/>
            <a:ext cx="556105" cy="400110"/>
          </a:xfrm>
          <a:prstGeom prst="rect">
            <a:avLst/>
          </a:prstGeom>
          <a:noFill/>
        </p:spPr>
        <p:txBody>
          <a:bodyPr wrap="square">
            <a:spAutoFit/>
          </a:bodyPr>
          <a:lstStyle/>
          <a:p>
            <a:r>
              <a:rPr lang="en-US" sz="2000" dirty="0">
                <a:solidFill>
                  <a:srgbClr val="002060"/>
                </a:solidFill>
              </a:rPr>
              <a:t>G-S</a:t>
            </a:r>
            <a:endParaRPr lang="el-GR" sz="2000" dirty="0">
              <a:solidFill>
                <a:srgbClr val="002060"/>
              </a:solidFill>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3B3AC671-AD26-48D0-A7B3-D9D13985C547}"/>
                  </a:ext>
                </a:extLst>
              </p:cNvPr>
              <p:cNvSpPr txBox="1"/>
              <p:nvPr/>
            </p:nvSpPr>
            <p:spPr>
              <a:xfrm>
                <a:off x="1" y="-6326"/>
                <a:ext cx="3162299" cy="400110"/>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𝐿</m:t>
                    </m:r>
                    <m:r>
                      <a:rPr lang="en-US" sz="2000" b="0" i="0" smtClean="0">
                        <a:latin typeface="Cambria Math" panose="02040503050406030204" pitchFamily="18" charset="0"/>
                      </a:rPr>
                      <m:t> → </m:t>
                    </m:r>
                    <m:r>
                      <a:rPr lang="en-US" sz="2000" b="0" i="1" smtClean="0">
                        <a:latin typeface="Cambria Math" panose="02040503050406030204" pitchFamily="18" charset="0"/>
                      </a:rPr>
                      <m:t>𝑛</m:t>
                    </m:r>
                  </m:oMath>
                </a14:m>
                <a:r>
                  <a:rPr lang="en-US" sz="2000" dirty="0"/>
                  <a:t>-dimensional lattice</a:t>
                </a:r>
              </a:p>
            </p:txBody>
          </p:sp>
        </mc:Choice>
        <mc:Fallback xmlns="">
          <p:sp>
            <p:nvSpPr>
              <p:cNvPr id="74" name="TextBox 73">
                <a:extLst>
                  <a:ext uri="{FF2B5EF4-FFF2-40B4-BE49-F238E27FC236}">
                    <a16:creationId xmlns:a16="http://schemas.microsoft.com/office/drawing/2014/main" id="{3B3AC671-AD26-48D0-A7B3-D9D13985C547}"/>
                  </a:ext>
                </a:extLst>
              </p:cNvPr>
              <p:cNvSpPr txBox="1">
                <a:spLocks noRot="1" noChangeAspect="1" noMove="1" noResize="1" noEditPoints="1" noAdjustHandles="1" noChangeArrowheads="1" noChangeShapeType="1" noTextEdit="1"/>
              </p:cNvSpPr>
              <p:nvPr/>
            </p:nvSpPr>
            <p:spPr>
              <a:xfrm>
                <a:off x="1" y="-6326"/>
                <a:ext cx="3162299" cy="400110"/>
              </a:xfrm>
              <a:prstGeom prst="rect">
                <a:avLst/>
              </a:prstGeom>
              <a:blipFill>
                <a:blip r:embed="rId14"/>
                <a:stretch>
                  <a:fillRect t="-9091" b="-25758"/>
                </a:stretch>
              </a:blipFill>
            </p:spPr>
            <p:txBody>
              <a:bodyPr/>
              <a:lstStyle/>
              <a:p>
                <a:r>
                  <a:rPr lang="el-GR">
                    <a:noFill/>
                  </a:rPr>
                  <a:t> </a:t>
                </a:r>
              </a:p>
            </p:txBody>
          </p:sp>
        </mc:Fallback>
      </mc:AlternateContent>
      <p:cxnSp>
        <p:nvCxnSpPr>
          <p:cNvPr id="26" name="Straight Connector 25">
            <a:extLst>
              <a:ext uri="{FF2B5EF4-FFF2-40B4-BE49-F238E27FC236}">
                <a16:creationId xmlns:a16="http://schemas.microsoft.com/office/drawing/2014/main" id="{C7D293D8-CD91-4125-B50D-CECA0EC82CED}"/>
              </a:ext>
            </a:extLst>
          </p:cNvPr>
          <p:cNvCxnSpPr>
            <a:cxnSpLocks/>
          </p:cNvCxnSpPr>
          <p:nvPr/>
        </p:nvCxnSpPr>
        <p:spPr>
          <a:xfrm flipV="1">
            <a:off x="7640144" y="3874039"/>
            <a:ext cx="2275820" cy="947072"/>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8798415A-B8F2-4325-AABA-68A3237F886A}"/>
              </a:ext>
            </a:extLst>
          </p:cNvPr>
          <p:cNvSpPr txBox="1"/>
          <p:nvPr/>
        </p:nvSpPr>
        <p:spPr>
          <a:xfrm>
            <a:off x="7779114" y="3476196"/>
            <a:ext cx="515615" cy="461665"/>
          </a:xfrm>
          <a:prstGeom prst="rect">
            <a:avLst/>
          </a:prstGeom>
          <a:noFill/>
        </p:spPr>
        <p:txBody>
          <a:bodyPr wrap="square" rtlCol="0">
            <a:spAutoFit/>
          </a:bodyPr>
          <a:lstStyle/>
          <a:p>
            <a:pPr algn="ctr"/>
            <a:r>
              <a:rPr lang="en-US" sz="2400" b="1" dirty="0">
                <a:solidFill>
                  <a:srgbClr val="FF0000"/>
                </a:solidFill>
              </a:rPr>
              <a:t>b</a:t>
            </a:r>
            <a:r>
              <a:rPr lang="en-US" sz="2400" b="1" baseline="-25000" dirty="0">
                <a:solidFill>
                  <a:srgbClr val="FF0000"/>
                </a:solidFill>
              </a:rPr>
              <a:t>1</a:t>
            </a:r>
            <a:endParaRPr lang="el-GR" sz="2400" b="1" baseline="-25000" dirty="0">
              <a:solidFill>
                <a:srgbClr val="FF0000"/>
              </a:solidFill>
            </a:endParaRPr>
          </a:p>
        </p:txBody>
      </p:sp>
      <p:sp>
        <p:nvSpPr>
          <p:cNvPr id="76" name="TextBox 75">
            <a:extLst>
              <a:ext uri="{FF2B5EF4-FFF2-40B4-BE49-F238E27FC236}">
                <a16:creationId xmlns:a16="http://schemas.microsoft.com/office/drawing/2014/main" id="{1B9BFA8F-7050-40F9-84A3-A2C666A00834}"/>
              </a:ext>
            </a:extLst>
          </p:cNvPr>
          <p:cNvSpPr txBox="1"/>
          <p:nvPr/>
        </p:nvSpPr>
        <p:spPr>
          <a:xfrm>
            <a:off x="9512422" y="3943191"/>
            <a:ext cx="515615" cy="461665"/>
          </a:xfrm>
          <a:prstGeom prst="rect">
            <a:avLst/>
          </a:prstGeom>
          <a:noFill/>
        </p:spPr>
        <p:txBody>
          <a:bodyPr wrap="square" rtlCol="0">
            <a:spAutoFit/>
          </a:bodyPr>
          <a:lstStyle/>
          <a:p>
            <a:pPr algn="ctr"/>
            <a:r>
              <a:rPr lang="en-US" sz="2400" b="1" dirty="0">
                <a:solidFill>
                  <a:srgbClr val="FF0000"/>
                </a:solidFill>
              </a:rPr>
              <a:t>b</a:t>
            </a:r>
            <a:r>
              <a:rPr lang="en-US" sz="2400" b="1" baseline="-25000" dirty="0">
                <a:solidFill>
                  <a:srgbClr val="FF0000"/>
                </a:solidFill>
              </a:rPr>
              <a:t>2</a:t>
            </a:r>
            <a:endParaRPr lang="el-GR" sz="2400" b="1" baseline="-25000" dirty="0">
              <a:solidFill>
                <a:srgbClr val="FF0000"/>
              </a:solidFill>
            </a:endParaRPr>
          </a:p>
        </p:txBody>
      </p:sp>
      <p:cxnSp>
        <p:nvCxnSpPr>
          <p:cNvPr id="28" name="Straight Connector 27">
            <a:extLst>
              <a:ext uri="{FF2B5EF4-FFF2-40B4-BE49-F238E27FC236}">
                <a16:creationId xmlns:a16="http://schemas.microsoft.com/office/drawing/2014/main" id="{0FEFF133-5527-4E49-8718-20D1863157F2}"/>
              </a:ext>
            </a:extLst>
          </p:cNvPr>
          <p:cNvCxnSpPr>
            <a:cxnSpLocks/>
          </p:cNvCxnSpPr>
          <p:nvPr/>
        </p:nvCxnSpPr>
        <p:spPr>
          <a:xfrm flipV="1">
            <a:off x="7618747" y="3837884"/>
            <a:ext cx="681058" cy="1003353"/>
          </a:xfrm>
          <a:prstGeom prst="line">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F416BF58-A071-4A5A-917F-6F1B3A672A77}"/>
              </a:ext>
            </a:extLst>
          </p:cNvPr>
          <p:cNvSpPr/>
          <p:nvPr/>
        </p:nvSpPr>
        <p:spPr>
          <a:xfrm>
            <a:off x="7601903" y="476223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9" name="Arrow: Curved Left 78">
            <a:hlinkClick r:id="rId15" action="ppaction://hlinksldjump"/>
            <a:extLst>
              <a:ext uri="{FF2B5EF4-FFF2-40B4-BE49-F238E27FC236}">
                <a16:creationId xmlns:a16="http://schemas.microsoft.com/office/drawing/2014/main" id="{74478F44-D159-4F16-B237-F1C3428D49A2}"/>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98291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up)">
                                      <p:cBhvr>
                                        <p:cTn id="7" dur="500"/>
                                        <p:tgtEl>
                                          <p:spTgt spid="1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wipe(up)">
                                      <p:cBhvr>
                                        <p:cTn id="12" dur="500"/>
                                        <p:tgtEl>
                                          <p:spTgt spid="1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wipe(up)">
                                      <p:cBhvr>
                                        <p:cTn id="17" dur="500"/>
                                        <p:tgtEl>
                                          <p:spTgt spid="175"/>
                                        </p:tgtEl>
                                      </p:cBhvr>
                                    </p:animEffect>
                                  </p:childTnLst>
                                </p:cTn>
                              </p:par>
                              <p:par>
                                <p:cTn id="18" presetID="22" presetClass="entr" presetSubtype="1" fill="hold" nodeType="withEffect">
                                  <p:stCondLst>
                                    <p:cond delay="0"/>
                                  </p:stCondLst>
                                  <p:childTnLst>
                                    <p:set>
                                      <p:cBhvr>
                                        <p:cTn id="19" dur="1" fill="hold">
                                          <p:stCondLst>
                                            <p:cond delay="0"/>
                                          </p:stCondLst>
                                        </p:cTn>
                                        <p:tgtEl>
                                          <p:spTgt spid="160"/>
                                        </p:tgtEl>
                                        <p:attrNameLst>
                                          <p:attrName>style.visibility</p:attrName>
                                        </p:attrNameLst>
                                      </p:cBhvr>
                                      <p:to>
                                        <p:strVal val="visible"/>
                                      </p:to>
                                    </p:set>
                                    <p:animEffect transition="in" filter="wipe(up)">
                                      <p:cBhvr>
                                        <p:cTn id="20" dur="500"/>
                                        <p:tgtEl>
                                          <p:spTgt spid="160"/>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49"/>
                                        </p:tgtEl>
                                        <p:attrNameLst>
                                          <p:attrName>style.visibility</p:attrName>
                                        </p:attrNameLst>
                                      </p:cBhvr>
                                      <p:to>
                                        <p:strVal val="visible"/>
                                      </p:to>
                                    </p:set>
                                    <p:animEffect transition="in" filter="wipe(up)">
                                      <p:cBhvr>
                                        <p:cTn id="24" dur="500"/>
                                        <p:tgtEl>
                                          <p:spTgt spid="149"/>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151"/>
                                        </p:tgtEl>
                                        <p:attrNameLst>
                                          <p:attrName>style.visibility</p:attrName>
                                        </p:attrNameLst>
                                      </p:cBhvr>
                                      <p:to>
                                        <p:strVal val="visible"/>
                                      </p:to>
                                    </p:set>
                                    <p:animEffect transition="in" filter="wipe(down)">
                                      <p:cBhvr>
                                        <p:cTn id="28" dur="500"/>
                                        <p:tgtEl>
                                          <p:spTgt spid="151"/>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wipe(left)">
                                      <p:cBhvr>
                                        <p:cTn id="32"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49" grpId="0"/>
      <p:bldP spid="150" grpId="0"/>
      <p:bldP spid="155" grpId="0"/>
      <p:bldP spid="1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Oval 246">
            <a:extLst>
              <a:ext uri="{FF2B5EF4-FFF2-40B4-BE49-F238E27FC236}">
                <a16:creationId xmlns:a16="http://schemas.microsoft.com/office/drawing/2014/main" id="{1CC7FE4D-ED5A-40AF-B12C-790AAD850C77}"/>
              </a:ext>
            </a:extLst>
          </p:cNvPr>
          <p:cNvSpPr>
            <a:spLocks noChangeAspect="1"/>
          </p:cNvSpPr>
          <p:nvPr/>
        </p:nvSpPr>
        <p:spPr>
          <a:xfrm>
            <a:off x="8654510" y="2851961"/>
            <a:ext cx="1625853" cy="162585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a:extLst>
              <a:ext uri="{FF2B5EF4-FFF2-40B4-BE49-F238E27FC236}">
                <a16:creationId xmlns:a16="http://schemas.microsoft.com/office/drawing/2014/main" id="{8838C6AC-F160-4651-8B7A-973963FA5468}"/>
              </a:ext>
            </a:extLst>
          </p:cNvPr>
          <p:cNvSpPr>
            <a:spLocks noChangeAspect="1"/>
          </p:cNvSpPr>
          <p:nvPr/>
        </p:nvSpPr>
        <p:spPr>
          <a:xfrm>
            <a:off x="8802047" y="2976566"/>
            <a:ext cx="1334005" cy="1334005"/>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4361676" y="408772"/>
            <a:ext cx="3468643" cy="584775"/>
          </a:xfrm>
          <a:prstGeom prst="rect">
            <a:avLst/>
          </a:prstGeom>
          <a:noFill/>
        </p:spPr>
        <p:txBody>
          <a:bodyPr wrap="none" rtlCol="0">
            <a:spAutoFit/>
          </a:bodyPr>
          <a:lstStyle/>
          <a:p>
            <a:pPr algn="ctr"/>
            <a:r>
              <a:rPr lang="en-US" sz="3200" b="1" i="0" strike="noStrike" baseline="0" dirty="0"/>
              <a:t>Basics </a:t>
            </a:r>
            <a:r>
              <a:rPr lang="en-US" sz="3200" b="1" dirty="0"/>
              <a:t>of </a:t>
            </a:r>
            <a:r>
              <a:rPr lang="en-US" sz="3200" b="1" i="0" strike="noStrike" baseline="0" dirty="0"/>
              <a:t>Lattices II</a:t>
            </a:r>
            <a:r>
              <a:rPr lang="en-US" sz="3200" b="1" dirty="0"/>
              <a:t>I</a:t>
            </a:r>
            <a:endParaRPr lang="el-GR" sz="3200" b="1" i="0" strike="noStrike" baseline="0" dirty="0"/>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5A7D8C8E-3158-47CD-A808-977D342C856B}"/>
                  </a:ext>
                </a:extLst>
              </p:cNvPr>
              <p:cNvSpPr txBox="1"/>
              <p:nvPr/>
            </p:nvSpPr>
            <p:spPr>
              <a:xfrm>
                <a:off x="817785" y="1974303"/>
                <a:ext cx="6549180" cy="1323439"/>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Successive minima</a:t>
                </a:r>
              </a:p>
              <a:p>
                <a:r>
                  <a:rPr lang="en-US" sz="2000" dirty="0"/>
                  <a:t>For </a:t>
                </a:r>
                <a14:m>
                  <m:oMath xmlns:m="http://schemas.openxmlformats.org/officeDocument/2006/math">
                    <m:r>
                      <a:rPr lang="en-US" sz="2000" b="0" i="1" smtClean="0">
                        <a:latin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𝑛</m:t>
                    </m:r>
                  </m:oMath>
                </a14:m>
                <a:r>
                  <a:rPr lang="en-US" sz="2000" dirty="0"/>
                  <a:t>, </a:t>
                </a:r>
                <a14:m>
                  <m:oMath xmlns:m="http://schemas.openxmlformats.org/officeDocument/2006/math">
                    <m:sSub>
                      <m:sSubPr>
                        <m:ctrlPr>
                          <a:rPr lang="en-US" sz="2000" i="1" smtClean="0">
                            <a:solidFill>
                              <a:srgbClr val="002060"/>
                            </a:solidFill>
                            <a:latin typeface="Cambria Math" panose="02040503050406030204" pitchFamily="18" charset="0"/>
                          </a:rPr>
                        </m:ctrlPr>
                      </m:sSubPr>
                      <m:e>
                        <m:r>
                          <a:rPr lang="el-GR" sz="2000" b="0" i="1" smtClean="0">
                            <a:solidFill>
                              <a:srgbClr val="002060"/>
                            </a:solidFill>
                            <a:latin typeface="Cambria Math" panose="02040503050406030204" pitchFamily="18" charset="0"/>
                          </a:rPr>
                          <m:t>𝜆</m:t>
                        </m:r>
                      </m:e>
                      <m:sub>
                        <m:r>
                          <a:rPr lang="en-US" sz="2000" b="0" i="1" smtClean="0">
                            <a:solidFill>
                              <a:srgbClr val="002060"/>
                            </a:solidFill>
                            <a:latin typeface="Cambria Math" panose="02040503050406030204" pitchFamily="18" charset="0"/>
                          </a:rPr>
                          <m:t>𝑖</m:t>
                        </m:r>
                      </m:sub>
                    </m:sSub>
                  </m:oMath>
                </a14:m>
                <a:r>
                  <a:rPr lang="en-US" sz="2000" dirty="0">
                    <a:solidFill>
                      <a:srgbClr val="002060"/>
                    </a:solidFill>
                  </a:rPr>
                  <a:t> </a:t>
                </a:r>
                <a:r>
                  <a:rPr lang="en-US" sz="2000" dirty="0"/>
                  <a:t>is the smallest possible positive number s.t. there exist linearly independent vectors </a:t>
                </a:r>
                <a14:m>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0" i="1" smtClean="0">
                            <a:latin typeface="Cambria Math" panose="02040503050406030204" pitchFamily="18" charset="0"/>
                          </a:rPr>
                          <m:t>𝑖</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satisfying </a:t>
                </a:r>
                <a14:m>
                  <m:oMath xmlns:m="http://schemas.openxmlformats.org/officeDocument/2006/math">
                    <m:d>
                      <m:dPr>
                        <m:begChr m:val="‖"/>
                        <m:endChr m:val="‖"/>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0" i="1" smtClean="0">
                                <a:latin typeface="Cambria Math" panose="02040503050406030204" pitchFamily="18" charset="0"/>
                              </a:rPr>
                              <m:t>𝑖</m:t>
                            </m:r>
                          </m:sub>
                        </m:sSub>
                      </m:e>
                    </m:d>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l-GR" sz="2000" b="0" i="1" smtClean="0">
                            <a:latin typeface="Cambria Math" panose="02040503050406030204" pitchFamily="18" charset="0"/>
                            <a:ea typeface="Cambria Math" panose="02040503050406030204" pitchFamily="18" charset="0"/>
                          </a:rPr>
                          <m:t>𝜆</m:t>
                        </m:r>
                      </m:e>
                      <m:sub>
                        <m:r>
                          <a:rPr lang="en-US" sz="2000" b="0" i="1" smtClean="0">
                            <a:latin typeface="Cambria Math" panose="02040503050406030204" pitchFamily="18" charset="0"/>
                            <a:ea typeface="Cambria Math" panose="02040503050406030204" pitchFamily="18" charset="0"/>
                          </a:rPr>
                          <m:t>𝑖</m:t>
                        </m:r>
                      </m:sub>
                    </m:sSub>
                  </m:oMath>
                </a14:m>
                <a:r>
                  <a:rPr lang="en-US" sz="2000" dirty="0"/>
                  <a:t>, for </a:t>
                </a:r>
                <a14:m>
                  <m:oMath xmlns:m="http://schemas.openxmlformats.org/officeDocument/2006/math">
                    <m:r>
                      <a:rPr lang="en-US" sz="2000" b="0" i="1" smtClean="0">
                        <a:latin typeface="Cambria Math" panose="02040503050406030204" pitchFamily="18" charset="0"/>
                      </a:rPr>
                      <m:t>1</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𝑗</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𝑖</m:t>
                    </m:r>
                  </m:oMath>
                </a14:m>
                <a:r>
                  <a:rPr lang="en-US" sz="2000" dirty="0"/>
                  <a:t>. </a:t>
                </a:r>
                <a:endParaRPr lang="el-GR" sz="2000" dirty="0"/>
              </a:p>
            </p:txBody>
          </p:sp>
        </mc:Choice>
        <mc:Fallback xmlns="">
          <p:sp>
            <p:nvSpPr>
              <p:cNvPr id="83" name="TextBox 82">
                <a:extLst>
                  <a:ext uri="{FF2B5EF4-FFF2-40B4-BE49-F238E27FC236}">
                    <a16:creationId xmlns:a16="http://schemas.microsoft.com/office/drawing/2014/main" id="{5A7D8C8E-3158-47CD-A808-977D342C856B}"/>
                  </a:ext>
                </a:extLst>
              </p:cNvPr>
              <p:cNvSpPr txBox="1">
                <a:spLocks noRot="1" noChangeAspect="1" noMove="1" noResize="1" noEditPoints="1" noAdjustHandles="1" noChangeArrowheads="1" noChangeShapeType="1" noTextEdit="1"/>
              </p:cNvSpPr>
              <p:nvPr/>
            </p:nvSpPr>
            <p:spPr>
              <a:xfrm>
                <a:off x="817785" y="1974303"/>
                <a:ext cx="6549180" cy="1323439"/>
              </a:xfrm>
              <a:prstGeom prst="rect">
                <a:avLst/>
              </a:prstGeom>
              <a:blipFill>
                <a:blip r:embed="rId3"/>
                <a:stretch>
                  <a:fillRect l="-931" t="-2765" r="-1024" b="-7373"/>
                </a:stretch>
              </a:blipFill>
            </p:spPr>
            <p:txBody>
              <a:bodyPr/>
              <a:lstStyle/>
              <a:p>
                <a:r>
                  <a:rPr lang="el-GR">
                    <a:noFill/>
                  </a:rPr>
                  <a:t> </a:t>
                </a:r>
              </a:p>
            </p:txBody>
          </p:sp>
        </mc:Fallback>
      </mc:AlternateContent>
      <p:sp>
        <p:nvSpPr>
          <p:cNvPr id="85" name="Oval 84">
            <a:extLst>
              <a:ext uri="{FF2B5EF4-FFF2-40B4-BE49-F238E27FC236}">
                <a16:creationId xmlns:a16="http://schemas.microsoft.com/office/drawing/2014/main" id="{72493C75-A1A0-4BBE-932D-097ABA40AE93}"/>
              </a:ext>
            </a:extLst>
          </p:cNvPr>
          <p:cNvSpPr/>
          <p:nvPr/>
        </p:nvSpPr>
        <p:spPr>
          <a:xfrm>
            <a:off x="8090937" y="1993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 name="Oval 87">
            <a:extLst>
              <a:ext uri="{FF2B5EF4-FFF2-40B4-BE49-F238E27FC236}">
                <a16:creationId xmlns:a16="http://schemas.microsoft.com/office/drawing/2014/main" id="{9A6F7A9E-74B1-4223-9AE7-D40CECD101A4}"/>
              </a:ext>
            </a:extLst>
          </p:cNvPr>
          <p:cNvSpPr/>
          <p:nvPr/>
        </p:nvSpPr>
        <p:spPr>
          <a:xfrm>
            <a:off x="8756327" y="1993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2" name="Oval 91">
            <a:extLst>
              <a:ext uri="{FF2B5EF4-FFF2-40B4-BE49-F238E27FC236}">
                <a16:creationId xmlns:a16="http://schemas.microsoft.com/office/drawing/2014/main" id="{017DEA5B-25DA-4C36-A74C-83DC90BD5AD8}"/>
              </a:ext>
            </a:extLst>
          </p:cNvPr>
          <p:cNvSpPr/>
          <p:nvPr/>
        </p:nvSpPr>
        <p:spPr>
          <a:xfrm>
            <a:off x="9421717" y="1993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4" name="Oval 93">
            <a:extLst>
              <a:ext uri="{FF2B5EF4-FFF2-40B4-BE49-F238E27FC236}">
                <a16:creationId xmlns:a16="http://schemas.microsoft.com/office/drawing/2014/main" id="{8868FDA2-5D78-46FB-A74B-33C89A99A030}"/>
              </a:ext>
            </a:extLst>
          </p:cNvPr>
          <p:cNvSpPr/>
          <p:nvPr/>
        </p:nvSpPr>
        <p:spPr>
          <a:xfrm>
            <a:off x="10087107" y="1993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6" name="Oval 95">
            <a:extLst>
              <a:ext uri="{FF2B5EF4-FFF2-40B4-BE49-F238E27FC236}">
                <a16:creationId xmlns:a16="http://schemas.microsoft.com/office/drawing/2014/main" id="{D91E835E-55D9-4C8E-97A0-DB45AF74C5DC}"/>
              </a:ext>
            </a:extLst>
          </p:cNvPr>
          <p:cNvSpPr/>
          <p:nvPr/>
        </p:nvSpPr>
        <p:spPr>
          <a:xfrm>
            <a:off x="10752497" y="19939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2" name="Oval 171">
            <a:extLst>
              <a:ext uri="{FF2B5EF4-FFF2-40B4-BE49-F238E27FC236}">
                <a16:creationId xmlns:a16="http://schemas.microsoft.com/office/drawing/2014/main" id="{8F4B406C-F4E7-4F56-846F-06290693BA7A}"/>
              </a:ext>
            </a:extLst>
          </p:cNvPr>
          <p:cNvSpPr/>
          <p:nvPr/>
        </p:nvSpPr>
        <p:spPr>
          <a:xfrm>
            <a:off x="8090937" y="44320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4" name="Oval 173">
            <a:extLst>
              <a:ext uri="{FF2B5EF4-FFF2-40B4-BE49-F238E27FC236}">
                <a16:creationId xmlns:a16="http://schemas.microsoft.com/office/drawing/2014/main" id="{4F826505-180F-46C4-81D3-0641F683989B}"/>
              </a:ext>
            </a:extLst>
          </p:cNvPr>
          <p:cNvSpPr/>
          <p:nvPr/>
        </p:nvSpPr>
        <p:spPr>
          <a:xfrm>
            <a:off x="8756327" y="44320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7" name="Oval 176">
            <a:extLst>
              <a:ext uri="{FF2B5EF4-FFF2-40B4-BE49-F238E27FC236}">
                <a16:creationId xmlns:a16="http://schemas.microsoft.com/office/drawing/2014/main" id="{8ED76CD8-C4B8-4372-AF18-929CA535C6FA}"/>
              </a:ext>
            </a:extLst>
          </p:cNvPr>
          <p:cNvSpPr/>
          <p:nvPr/>
        </p:nvSpPr>
        <p:spPr>
          <a:xfrm>
            <a:off x="9421717" y="44320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9" name="Oval 178">
            <a:extLst>
              <a:ext uri="{FF2B5EF4-FFF2-40B4-BE49-F238E27FC236}">
                <a16:creationId xmlns:a16="http://schemas.microsoft.com/office/drawing/2014/main" id="{C39427BF-DF04-4B44-8411-82B6B595EE4E}"/>
              </a:ext>
            </a:extLst>
          </p:cNvPr>
          <p:cNvSpPr/>
          <p:nvPr/>
        </p:nvSpPr>
        <p:spPr>
          <a:xfrm>
            <a:off x="10087107" y="44320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1" name="Oval 180">
            <a:extLst>
              <a:ext uri="{FF2B5EF4-FFF2-40B4-BE49-F238E27FC236}">
                <a16:creationId xmlns:a16="http://schemas.microsoft.com/office/drawing/2014/main" id="{FA7728C7-B5AE-4EEA-BB2D-5D0417132251}"/>
              </a:ext>
            </a:extLst>
          </p:cNvPr>
          <p:cNvSpPr/>
          <p:nvPr/>
        </p:nvSpPr>
        <p:spPr>
          <a:xfrm>
            <a:off x="10752497" y="44320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05" name="Straight Arrow Connector 204">
            <a:extLst>
              <a:ext uri="{FF2B5EF4-FFF2-40B4-BE49-F238E27FC236}">
                <a16:creationId xmlns:a16="http://schemas.microsoft.com/office/drawing/2014/main" id="{AC09A9FD-8EA4-4A53-9E88-D6F0681DEC72}"/>
              </a:ext>
            </a:extLst>
          </p:cNvPr>
          <p:cNvCxnSpPr>
            <a:cxnSpLocks/>
          </p:cNvCxnSpPr>
          <p:nvPr/>
        </p:nvCxnSpPr>
        <p:spPr>
          <a:xfrm flipH="1" flipV="1">
            <a:off x="7490205" y="2859309"/>
            <a:ext cx="600732" cy="849377"/>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56EF9C4-C996-4A77-BC65-62A582973816}"/>
              </a:ext>
            </a:extLst>
          </p:cNvPr>
          <p:cNvCxnSpPr>
            <a:cxnSpLocks/>
          </p:cNvCxnSpPr>
          <p:nvPr/>
        </p:nvCxnSpPr>
        <p:spPr>
          <a:xfrm>
            <a:off x="7883742" y="3634673"/>
            <a:ext cx="303546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B08A67F-E844-4309-87CE-0A99AE98F3F8}"/>
              </a:ext>
            </a:extLst>
          </p:cNvPr>
          <p:cNvCxnSpPr>
            <a:cxnSpLocks/>
          </p:cNvCxnSpPr>
          <p:nvPr/>
        </p:nvCxnSpPr>
        <p:spPr>
          <a:xfrm flipV="1">
            <a:off x="9467437" y="1528492"/>
            <a:ext cx="0" cy="39531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8" name="TextBox 207">
                <a:extLst>
                  <a:ext uri="{FF2B5EF4-FFF2-40B4-BE49-F238E27FC236}">
                    <a16:creationId xmlns:a16="http://schemas.microsoft.com/office/drawing/2014/main" id="{22CEB4EF-47F7-4442-81B6-AAE8724EBF54}"/>
                  </a:ext>
                </a:extLst>
              </p:cNvPr>
              <p:cNvSpPr txBox="1"/>
              <p:nvPr/>
            </p:nvSpPr>
            <p:spPr>
              <a:xfrm>
                <a:off x="10830546" y="5320743"/>
                <a:ext cx="420273" cy="369332"/>
              </a:xfrm>
              <a:prstGeom prst="rect">
                <a:avLst/>
              </a:prstGeom>
              <a:noFill/>
            </p:spPr>
            <p:txBody>
              <a:bodyPr wrap="square">
                <a:spAutoFit/>
              </a:bodyPr>
              <a:lstStyle/>
              <a:p>
                <a:r>
                  <a:rPr lang="el-GR" sz="1800" dirty="0"/>
                  <a:t> </a:t>
                </a:r>
                <a14:m>
                  <m:oMath xmlns:m="http://schemas.openxmlformats.org/officeDocument/2006/math">
                    <m:r>
                      <a:rPr lang="en-US" sz="1800" b="1" i="1" smtClean="0">
                        <a:latin typeface="Cambria Math" panose="02040503050406030204" pitchFamily="18" charset="0"/>
                      </a:rPr>
                      <m:t>𝑳</m:t>
                    </m:r>
                    <m:r>
                      <a:rPr lang="el-GR" sz="1800" b="0" i="0" smtClean="0">
                        <a:latin typeface="Cambria Math" panose="02040503050406030204" pitchFamily="18" charset="0"/>
                      </a:rPr>
                      <m:t> </m:t>
                    </m:r>
                  </m:oMath>
                </a14:m>
                <a:endParaRPr lang="el-GR" dirty="0"/>
              </a:p>
            </p:txBody>
          </p:sp>
        </mc:Choice>
        <mc:Fallback xmlns="">
          <p:sp>
            <p:nvSpPr>
              <p:cNvPr id="208" name="TextBox 207">
                <a:extLst>
                  <a:ext uri="{FF2B5EF4-FFF2-40B4-BE49-F238E27FC236}">
                    <a16:creationId xmlns:a16="http://schemas.microsoft.com/office/drawing/2014/main" id="{22CEB4EF-47F7-4442-81B6-AAE8724EBF54}"/>
                  </a:ext>
                </a:extLst>
              </p:cNvPr>
              <p:cNvSpPr txBox="1">
                <a:spLocks noRot="1" noChangeAspect="1" noMove="1" noResize="1" noEditPoints="1" noAdjustHandles="1" noChangeArrowheads="1" noChangeShapeType="1" noTextEdit="1"/>
              </p:cNvSpPr>
              <p:nvPr/>
            </p:nvSpPr>
            <p:spPr>
              <a:xfrm>
                <a:off x="10830546" y="5320743"/>
                <a:ext cx="420273" cy="369332"/>
              </a:xfrm>
              <a:prstGeom prst="rect">
                <a:avLst/>
              </a:prstGeom>
              <a:blipFill>
                <a:blip r:embed="rId4"/>
                <a:stretch>
                  <a:fillRect/>
                </a:stretch>
              </a:blipFill>
            </p:spPr>
            <p:txBody>
              <a:bodyPr/>
              <a:lstStyle/>
              <a:p>
                <a:r>
                  <a:rPr lang="el-GR">
                    <a:noFill/>
                  </a:rPr>
                  <a:t> </a:t>
                </a:r>
              </a:p>
            </p:txBody>
          </p:sp>
        </mc:Fallback>
      </mc:AlternateContent>
      <p:sp>
        <p:nvSpPr>
          <p:cNvPr id="224" name="Oval 223">
            <a:extLst>
              <a:ext uri="{FF2B5EF4-FFF2-40B4-BE49-F238E27FC236}">
                <a16:creationId xmlns:a16="http://schemas.microsoft.com/office/drawing/2014/main" id="{A3BD7512-E667-445C-93C8-F2B3D33A8704}"/>
              </a:ext>
            </a:extLst>
          </p:cNvPr>
          <p:cNvSpPr/>
          <p:nvPr/>
        </p:nvSpPr>
        <p:spPr>
          <a:xfrm>
            <a:off x="8082599" y="28135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5" name="Oval 224">
            <a:extLst>
              <a:ext uri="{FF2B5EF4-FFF2-40B4-BE49-F238E27FC236}">
                <a16:creationId xmlns:a16="http://schemas.microsoft.com/office/drawing/2014/main" id="{8F7AFCE3-83A4-4911-804A-E6AFA180DA80}"/>
              </a:ext>
            </a:extLst>
          </p:cNvPr>
          <p:cNvSpPr/>
          <p:nvPr/>
        </p:nvSpPr>
        <p:spPr>
          <a:xfrm>
            <a:off x="8747989" y="28135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6" name="Oval 225">
            <a:extLst>
              <a:ext uri="{FF2B5EF4-FFF2-40B4-BE49-F238E27FC236}">
                <a16:creationId xmlns:a16="http://schemas.microsoft.com/office/drawing/2014/main" id="{494DC247-A6BF-4081-A36B-79178E589389}"/>
              </a:ext>
            </a:extLst>
          </p:cNvPr>
          <p:cNvSpPr/>
          <p:nvPr/>
        </p:nvSpPr>
        <p:spPr>
          <a:xfrm>
            <a:off x="9419062" y="28135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7" name="Oval 226">
            <a:extLst>
              <a:ext uri="{FF2B5EF4-FFF2-40B4-BE49-F238E27FC236}">
                <a16:creationId xmlns:a16="http://schemas.microsoft.com/office/drawing/2014/main" id="{6438D354-898A-4468-B8BE-EE7CA0A13EF8}"/>
              </a:ext>
            </a:extLst>
          </p:cNvPr>
          <p:cNvSpPr/>
          <p:nvPr/>
        </p:nvSpPr>
        <p:spPr>
          <a:xfrm>
            <a:off x="10078769" y="28135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8" name="Oval 227">
            <a:extLst>
              <a:ext uri="{FF2B5EF4-FFF2-40B4-BE49-F238E27FC236}">
                <a16:creationId xmlns:a16="http://schemas.microsoft.com/office/drawing/2014/main" id="{08157DBF-3755-4890-B1CD-A342CF383B5F}"/>
              </a:ext>
            </a:extLst>
          </p:cNvPr>
          <p:cNvSpPr/>
          <p:nvPr/>
        </p:nvSpPr>
        <p:spPr>
          <a:xfrm>
            <a:off x="10744159" y="28135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6" name="Oval 235">
            <a:extLst>
              <a:ext uri="{FF2B5EF4-FFF2-40B4-BE49-F238E27FC236}">
                <a16:creationId xmlns:a16="http://schemas.microsoft.com/office/drawing/2014/main" id="{AC748039-9F78-4DAD-9628-1062EF4E3C06}"/>
              </a:ext>
            </a:extLst>
          </p:cNvPr>
          <p:cNvSpPr/>
          <p:nvPr/>
        </p:nvSpPr>
        <p:spPr>
          <a:xfrm>
            <a:off x="8090937" y="358895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7" name="Oval 236">
            <a:extLst>
              <a:ext uri="{FF2B5EF4-FFF2-40B4-BE49-F238E27FC236}">
                <a16:creationId xmlns:a16="http://schemas.microsoft.com/office/drawing/2014/main" id="{8AAA80AB-312B-4EAE-8AD5-A5B26CCB9A39}"/>
              </a:ext>
            </a:extLst>
          </p:cNvPr>
          <p:cNvSpPr/>
          <p:nvPr/>
        </p:nvSpPr>
        <p:spPr>
          <a:xfrm>
            <a:off x="8756327" y="358895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8" name="Oval 237">
            <a:extLst>
              <a:ext uri="{FF2B5EF4-FFF2-40B4-BE49-F238E27FC236}">
                <a16:creationId xmlns:a16="http://schemas.microsoft.com/office/drawing/2014/main" id="{5AFB57E6-087D-4800-9FE9-4D92074E4FB3}"/>
              </a:ext>
            </a:extLst>
          </p:cNvPr>
          <p:cNvSpPr/>
          <p:nvPr/>
        </p:nvSpPr>
        <p:spPr>
          <a:xfrm>
            <a:off x="9421717" y="358895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9" name="Oval 238">
            <a:extLst>
              <a:ext uri="{FF2B5EF4-FFF2-40B4-BE49-F238E27FC236}">
                <a16:creationId xmlns:a16="http://schemas.microsoft.com/office/drawing/2014/main" id="{F92C7EA6-346B-48E1-B0D9-A93D265FB76B}"/>
              </a:ext>
            </a:extLst>
          </p:cNvPr>
          <p:cNvSpPr/>
          <p:nvPr/>
        </p:nvSpPr>
        <p:spPr>
          <a:xfrm>
            <a:off x="10087107" y="358895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0" name="Oval 239">
            <a:extLst>
              <a:ext uri="{FF2B5EF4-FFF2-40B4-BE49-F238E27FC236}">
                <a16:creationId xmlns:a16="http://schemas.microsoft.com/office/drawing/2014/main" id="{4BA639F9-8CC2-4729-9532-9DBA586DBF69}"/>
              </a:ext>
            </a:extLst>
          </p:cNvPr>
          <p:cNvSpPr/>
          <p:nvPr/>
        </p:nvSpPr>
        <p:spPr>
          <a:xfrm>
            <a:off x="10752497" y="358895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2" name="Oval 241">
            <a:extLst>
              <a:ext uri="{FF2B5EF4-FFF2-40B4-BE49-F238E27FC236}">
                <a16:creationId xmlns:a16="http://schemas.microsoft.com/office/drawing/2014/main" id="{06E9835D-068B-4D2F-94CC-BFD80A47B50E}"/>
              </a:ext>
            </a:extLst>
          </p:cNvPr>
          <p:cNvSpPr/>
          <p:nvPr/>
        </p:nvSpPr>
        <p:spPr>
          <a:xfrm>
            <a:off x="8090937" y="52096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3" name="Oval 242">
            <a:extLst>
              <a:ext uri="{FF2B5EF4-FFF2-40B4-BE49-F238E27FC236}">
                <a16:creationId xmlns:a16="http://schemas.microsoft.com/office/drawing/2014/main" id="{95574855-154E-469D-8F62-DA357301A0EC}"/>
              </a:ext>
            </a:extLst>
          </p:cNvPr>
          <p:cNvSpPr/>
          <p:nvPr/>
        </p:nvSpPr>
        <p:spPr>
          <a:xfrm>
            <a:off x="8756327" y="52096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4" name="Oval 243">
            <a:extLst>
              <a:ext uri="{FF2B5EF4-FFF2-40B4-BE49-F238E27FC236}">
                <a16:creationId xmlns:a16="http://schemas.microsoft.com/office/drawing/2014/main" id="{11DAE652-4F05-45CF-BD04-D80A8890BD0C}"/>
              </a:ext>
            </a:extLst>
          </p:cNvPr>
          <p:cNvSpPr/>
          <p:nvPr/>
        </p:nvSpPr>
        <p:spPr>
          <a:xfrm>
            <a:off x="9421717" y="52096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5" name="Oval 244">
            <a:extLst>
              <a:ext uri="{FF2B5EF4-FFF2-40B4-BE49-F238E27FC236}">
                <a16:creationId xmlns:a16="http://schemas.microsoft.com/office/drawing/2014/main" id="{B7C8A562-A82A-45EB-976D-5EC09F4AC33E}"/>
              </a:ext>
            </a:extLst>
          </p:cNvPr>
          <p:cNvSpPr/>
          <p:nvPr/>
        </p:nvSpPr>
        <p:spPr>
          <a:xfrm>
            <a:off x="10087107" y="52096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6" name="Oval 245">
            <a:extLst>
              <a:ext uri="{FF2B5EF4-FFF2-40B4-BE49-F238E27FC236}">
                <a16:creationId xmlns:a16="http://schemas.microsoft.com/office/drawing/2014/main" id="{6C6EB7CC-94F7-42DF-A876-EDCDBF3FD219}"/>
              </a:ext>
            </a:extLst>
          </p:cNvPr>
          <p:cNvSpPr/>
          <p:nvPr/>
        </p:nvSpPr>
        <p:spPr>
          <a:xfrm>
            <a:off x="10752497" y="52096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Straight Arrow Connector 14">
            <a:extLst>
              <a:ext uri="{FF2B5EF4-FFF2-40B4-BE49-F238E27FC236}">
                <a16:creationId xmlns:a16="http://schemas.microsoft.com/office/drawing/2014/main" id="{EBC1BA63-1462-4816-8D03-40B3DBC0A994}"/>
              </a:ext>
            </a:extLst>
          </p:cNvPr>
          <p:cNvCxnSpPr>
            <a:cxnSpLocks/>
            <a:stCxn id="238" idx="6"/>
            <a:endCxn id="239" idx="2"/>
          </p:cNvCxnSpPr>
          <p:nvPr/>
        </p:nvCxnSpPr>
        <p:spPr>
          <a:xfrm>
            <a:off x="9513157" y="3634673"/>
            <a:ext cx="621792"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703AFF5F-1848-49CF-B67C-8338780F98AE}"/>
              </a:ext>
            </a:extLst>
          </p:cNvPr>
          <p:cNvCxnSpPr>
            <a:cxnSpLocks/>
            <a:stCxn id="238" idx="0"/>
          </p:cNvCxnSpPr>
          <p:nvPr/>
        </p:nvCxnSpPr>
        <p:spPr>
          <a:xfrm flipH="1" flipV="1">
            <a:off x="9464783" y="2859595"/>
            <a:ext cx="2654" cy="72935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572343F6-2FC1-4A91-A2F4-F6AA475F7F8F}"/>
                  </a:ext>
                </a:extLst>
              </p:cNvPr>
              <p:cNvSpPr txBox="1"/>
              <p:nvPr/>
            </p:nvSpPr>
            <p:spPr>
              <a:xfrm>
                <a:off x="9556223" y="3588730"/>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l-GR" b="0" i="1" smtClean="0">
                            <a:solidFill>
                              <a:schemeClr val="accent6">
                                <a:lumMod val="50000"/>
                              </a:schemeClr>
                            </a:solidFill>
                            <a:latin typeface="Cambria Math" panose="02040503050406030204" pitchFamily="18" charset="0"/>
                          </a:rPr>
                          <m:t>𝜆</m:t>
                        </m:r>
                      </m:e>
                      <m:sub>
                        <m:r>
                          <a:rPr lang="en-US" b="0" i="1" smtClean="0">
                            <a:solidFill>
                              <a:schemeClr val="accent6">
                                <a:lumMod val="50000"/>
                              </a:schemeClr>
                            </a:solidFill>
                            <a:latin typeface="Cambria Math" panose="02040503050406030204" pitchFamily="18" charset="0"/>
                          </a:rPr>
                          <m:t>1</m:t>
                        </m:r>
                      </m:sub>
                    </m:sSub>
                  </m:oMath>
                </a14:m>
                <a:r>
                  <a:rPr lang="en-US" dirty="0">
                    <a:solidFill>
                      <a:schemeClr val="accent6">
                        <a:lumMod val="50000"/>
                      </a:schemeClr>
                    </a:solidFill>
                  </a:rPr>
                  <a:t> </a:t>
                </a:r>
                <a:endParaRPr lang="el-GR" dirty="0"/>
              </a:p>
            </p:txBody>
          </p:sp>
        </mc:Choice>
        <mc:Fallback xmlns="">
          <p:sp>
            <p:nvSpPr>
              <p:cNvPr id="249" name="TextBox 248">
                <a:extLst>
                  <a:ext uri="{FF2B5EF4-FFF2-40B4-BE49-F238E27FC236}">
                    <a16:creationId xmlns:a16="http://schemas.microsoft.com/office/drawing/2014/main" id="{572343F6-2FC1-4A91-A2F4-F6AA475F7F8F}"/>
                  </a:ext>
                </a:extLst>
              </p:cNvPr>
              <p:cNvSpPr txBox="1">
                <a:spLocks noRot="1" noChangeAspect="1" noMove="1" noResize="1" noEditPoints="1" noAdjustHandles="1" noChangeArrowheads="1" noChangeShapeType="1" noTextEdit="1"/>
              </p:cNvSpPr>
              <p:nvPr/>
            </p:nvSpPr>
            <p:spPr>
              <a:xfrm>
                <a:off x="9556223" y="3588730"/>
                <a:ext cx="351629" cy="369332"/>
              </a:xfrm>
              <a:prstGeom prst="rect">
                <a:avLst/>
              </a:prstGeom>
              <a:blipFill>
                <a:blip r:embed="rId5"/>
                <a:stretch>
                  <a:fillRect r="-350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0" name="TextBox 249">
                <a:extLst>
                  <a:ext uri="{FF2B5EF4-FFF2-40B4-BE49-F238E27FC236}">
                    <a16:creationId xmlns:a16="http://schemas.microsoft.com/office/drawing/2014/main" id="{C00C3CC2-657A-4633-9A7B-A71C69EFEFF4}"/>
                  </a:ext>
                </a:extLst>
              </p:cNvPr>
              <p:cNvSpPr txBox="1"/>
              <p:nvPr/>
            </p:nvSpPr>
            <p:spPr>
              <a:xfrm>
                <a:off x="9139968" y="3050987"/>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2"/>
                            </a:solidFill>
                            <a:latin typeface="Cambria Math" panose="02040503050406030204" pitchFamily="18" charset="0"/>
                          </a:rPr>
                        </m:ctrlPr>
                      </m:sSubPr>
                      <m:e>
                        <m:r>
                          <a:rPr lang="el-GR" b="0" i="1" smtClean="0">
                            <a:solidFill>
                              <a:schemeClr val="accent2"/>
                            </a:solidFill>
                            <a:latin typeface="Cambria Math" panose="02040503050406030204" pitchFamily="18" charset="0"/>
                          </a:rPr>
                          <m:t>𝜆</m:t>
                        </m:r>
                      </m:e>
                      <m:sub>
                        <m:r>
                          <a:rPr lang="en-US" b="0" i="1" smtClean="0">
                            <a:solidFill>
                              <a:schemeClr val="accent2"/>
                            </a:solidFill>
                            <a:latin typeface="Cambria Math" panose="02040503050406030204" pitchFamily="18" charset="0"/>
                          </a:rPr>
                          <m:t>2</m:t>
                        </m:r>
                      </m:sub>
                    </m:sSub>
                  </m:oMath>
                </a14:m>
                <a:r>
                  <a:rPr lang="en-US" dirty="0">
                    <a:solidFill>
                      <a:schemeClr val="accent2"/>
                    </a:solidFill>
                  </a:rPr>
                  <a:t> </a:t>
                </a:r>
                <a:endParaRPr lang="el-GR" dirty="0"/>
              </a:p>
            </p:txBody>
          </p:sp>
        </mc:Choice>
        <mc:Fallback xmlns="">
          <p:sp>
            <p:nvSpPr>
              <p:cNvPr id="250" name="TextBox 249">
                <a:extLst>
                  <a:ext uri="{FF2B5EF4-FFF2-40B4-BE49-F238E27FC236}">
                    <a16:creationId xmlns:a16="http://schemas.microsoft.com/office/drawing/2014/main" id="{C00C3CC2-657A-4633-9A7B-A71C69EFEFF4}"/>
                  </a:ext>
                </a:extLst>
              </p:cNvPr>
              <p:cNvSpPr txBox="1">
                <a:spLocks noRot="1" noChangeAspect="1" noMove="1" noResize="1" noEditPoints="1" noAdjustHandles="1" noChangeArrowheads="1" noChangeShapeType="1" noTextEdit="1"/>
              </p:cNvSpPr>
              <p:nvPr/>
            </p:nvSpPr>
            <p:spPr>
              <a:xfrm>
                <a:off x="9139968" y="3050987"/>
                <a:ext cx="351629" cy="369332"/>
              </a:xfrm>
              <a:prstGeom prst="rect">
                <a:avLst/>
              </a:prstGeom>
              <a:blipFill>
                <a:blip r:embed="rId6"/>
                <a:stretch>
                  <a:fillRect r="-517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1" name="TextBox 250">
                <a:extLst>
                  <a:ext uri="{FF2B5EF4-FFF2-40B4-BE49-F238E27FC236}">
                    <a16:creationId xmlns:a16="http://schemas.microsoft.com/office/drawing/2014/main" id="{FCE87E5C-B054-49BD-B1AD-39220E8B9C97}"/>
                  </a:ext>
                </a:extLst>
              </p:cNvPr>
              <p:cNvSpPr txBox="1"/>
              <p:nvPr/>
            </p:nvSpPr>
            <p:spPr>
              <a:xfrm>
                <a:off x="905728" y="4607768"/>
                <a:ext cx="2758580" cy="430182"/>
              </a:xfrm>
              <a:prstGeom prst="rect">
                <a:avLst/>
              </a:prstGeom>
              <a:noFill/>
            </p:spPr>
            <p:txBody>
              <a:bodyPr wrap="square">
                <a:spAutoFit/>
              </a:bodyPr>
              <a:lstStyle/>
              <a:p>
                <a:pPr marL="285750" indent="-285750">
                  <a:buFont typeface="Wingdings" panose="05000000000000000000" pitchFamily="2" charset="2"/>
                  <a:buChar char="v"/>
                </a:pPr>
                <a14:m>
                  <m:oMath xmlns:m="http://schemas.openxmlformats.org/officeDocument/2006/math">
                    <m:sSub>
                      <m:sSubPr>
                        <m:ctrlPr>
                          <a:rPr lang="el-GR" sz="2000" i="1" smtClean="0">
                            <a:latin typeface="Cambria Math" panose="02040503050406030204" pitchFamily="18" charset="0"/>
                          </a:rPr>
                        </m:ctrlPr>
                      </m:sSubPr>
                      <m:e>
                        <m:r>
                          <a:rPr lang="el-GR" sz="2000" b="0" i="1" smtClean="0">
                            <a:latin typeface="Cambria Math" panose="02040503050406030204" pitchFamily="18" charset="0"/>
                          </a:rPr>
                          <m:t>𝜆</m:t>
                        </m:r>
                      </m:e>
                      <m:sub>
                        <m:r>
                          <a:rPr lang="el-GR" sz="2000" b="0" i="1" smtClean="0">
                            <a:latin typeface="Cambria Math" panose="02040503050406030204" pitchFamily="18" charset="0"/>
                          </a:rPr>
                          <m:t>1</m:t>
                        </m:r>
                      </m:sub>
                    </m:sSub>
                    <m:r>
                      <a:rPr lang="el-GR" sz="2000" b="0" i="1" smtClean="0">
                        <a:latin typeface="Cambria Math" panose="02040503050406030204" pitchFamily="18" charset="0"/>
                      </a:rPr>
                      <m:t>=</m:t>
                    </m:r>
                    <m:sSub>
                      <m:sSubPr>
                        <m:ctrlPr>
                          <a:rPr lang="el-GR" sz="2000" b="0" i="1" smtClean="0">
                            <a:latin typeface="Cambria Math" panose="02040503050406030204" pitchFamily="18" charset="0"/>
                          </a:rPr>
                        </m:ctrlPr>
                      </m:sSubPr>
                      <m:e>
                        <m:r>
                          <m:rPr>
                            <m:sty m:val="p"/>
                          </m:rPr>
                          <a:rPr lang="en-US" sz="2000" b="0" i="0" smtClean="0">
                            <a:latin typeface="Cambria Math" panose="02040503050406030204" pitchFamily="18" charset="0"/>
                          </a:rPr>
                          <m:t>inf</m:t>
                        </m:r>
                      </m:e>
                      <m:sub>
                        <m:r>
                          <a:rPr lang="en-US" sz="2000" b="1" i="1" smtClean="0">
                            <a:latin typeface="Cambria Math" panose="02040503050406030204" pitchFamily="18" charset="0"/>
                          </a:rPr>
                          <m:t>𝒙</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r>
                          <a:rPr lang="en-US" sz="2000" b="0" i="1" smtClean="0">
                            <a:latin typeface="Cambria Math" panose="02040503050406030204" pitchFamily="18" charset="0"/>
                            <a:ea typeface="Cambria Math" panose="02040503050406030204" pitchFamily="18" charset="0"/>
                          </a:rPr>
                          <m:t>/</m:t>
                        </m:r>
                        <m:r>
                          <m:rPr>
                            <m:lit/>
                          </m:rP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r>
                          <m:rPr>
                            <m:lit/>
                          </m:rPr>
                          <a:rPr lang="en-US" sz="2000" b="0" i="1" smtClean="0">
                            <a:latin typeface="Cambria Math" panose="02040503050406030204" pitchFamily="18" charset="0"/>
                            <a:ea typeface="Cambria Math" panose="02040503050406030204" pitchFamily="18" charset="0"/>
                          </a:rPr>
                          <m:t>}</m:t>
                        </m:r>
                      </m:sub>
                    </m:sSub>
                    <m:r>
                      <m:rPr>
                        <m:lit/>
                      </m:rPr>
                      <a:rPr lang="en-US" sz="2000" b="0" i="1" smtClean="0">
                        <a:latin typeface="Cambria Math" panose="02040503050406030204" pitchFamily="18" charset="0"/>
                      </a:rPr>
                      <m:t>{‖</m:t>
                    </m:r>
                    <m:r>
                      <a:rPr lang="en-US" sz="2000" b="1" i="1" smtClean="0">
                        <a:latin typeface="Cambria Math" panose="02040503050406030204" pitchFamily="18" charset="0"/>
                      </a:rPr>
                      <m:t>𝒙</m:t>
                    </m:r>
                    <m:r>
                      <m:rPr>
                        <m:lit/>
                      </m:rPr>
                      <a:rPr lang="en-US" sz="2000" b="0" i="1" smtClean="0">
                        <a:latin typeface="Cambria Math" panose="02040503050406030204" pitchFamily="18" charset="0"/>
                      </a:rPr>
                      <m:t>‖</m:t>
                    </m:r>
                    <m:r>
                      <a:rPr lang="en-US" sz="2000" b="0" i="1" smtClean="0">
                        <a:latin typeface="Cambria Math" panose="02040503050406030204" pitchFamily="18" charset="0"/>
                      </a:rPr>
                      <m:t>}</m:t>
                    </m:r>
                  </m:oMath>
                </a14:m>
                <a:endParaRPr lang="el-GR" sz="2000" dirty="0"/>
              </a:p>
            </p:txBody>
          </p:sp>
        </mc:Choice>
        <mc:Fallback xmlns="">
          <p:sp>
            <p:nvSpPr>
              <p:cNvPr id="251" name="TextBox 250">
                <a:extLst>
                  <a:ext uri="{FF2B5EF4-FFF2-40B4-BE49-F238E27FC236}">
                    <a16:creationId xmlns:a16="http://schemas.microsoft.com/office/drawing/2014/main" id="{FCE87E5C-B054-49BD-B1AD-39220E8B9C97}"/>
                  </a:ext>
                </a:extLst>
              </p:cNvPr>
              <p:cNvSpPr txBox="1">
                <a:spLocks noRot="1" noChangeAspect="1" noMove="1" noResize="1" noEditPoints="1" noAdjustHandles="1" noChangeArrowheads="1" noChangeShapeType="1" noTextEdit="1"/>
              </p:cNvSpPr>
              <p:nvPr/>
            </p:nvSpPr>
            <p:spPr>
              <a:xfrm>
                <a:off x="905728" y="4607768"/>
                <a:ext cx="2758580" cy="430182"/>
              </a:xfrm>
              <a:prstGeom prst="rect">
                <a:avLst/>
              </a:prstGeom>
              <a:blipFill>
                <a:blip r:embed="rId7"/>
                <a:stretch>
                  <a:fillRect l="-1991" t="-4286" b="-142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79421B7A-FC48-485D-B62F-335560E8B335}"/>
                  </a:ext>
                </a:extLst>
              </p:cNvPr>
              <p:cNvSpPr txBox="1"/>
              <p:nvPr/>
            </p:nvSpPr>
            <p:spPr>
              <a:xfrm>
                <a:off x="905728" y="3888753"/>
                <a:ext cx="3048140" cy="400110"/>
              </a:xfrm>
              <a:prstGeom prst="rect">
                <a:avLst/>
              </a:prstGeom>
              <a:noFill/>
            </p:spPr>
            <p:txBody>
              <a:bodyPr wrap="square">
                <a:spAutoFit/>
              </a:bodyPr>
              <a:lstStyle/>
              <a:p>
                <a:pPr marL="285750" indent="-285750">
                  <a:buFont typeface="Wingdings" panose="05000000000000000000" pitchFamily="2" charset="2"/>
                  <a:buChar char="v"/>
                </a:pPr>
                <a14:m>
                  <m:oMath xmlns:m="http://schemas.openxmlformats.org/officeDocument/2006/math">
                    <m:r>
                      <a:rPr lang="en-US" sz="2000" b="0" i="1" smtClean="0">
                        <a:latin typeface="Cambria Math" panose="02040503050406030204" pitchFamily="18" charset="0"/>
                      </a:rPr>
                      <m:t>0</m:t>
                    </m:r>
                    <m:r>
                      <a:rPr lang="en-US" sz="2000" b="0" i="1" smtClean="0">
                        <a:latin typeface="Cambria Math" panose="02040503050406030204" pitchFamily="18" charset="0"/>
                        <a:ea typeface="Cambria Math" panose="02040503050406030204" pitchFamily="18" charset="0"/>
                      </a:rPr>
                      <m:t>&lt;</m:t>
                    </m:r>
                    <m:sSub>
                      <m:sSubPr>
                        <m:ctrlPr>
                          <a:rPr lang="en-US" sz="2000" b="0" i="1" smtClean="0">
                            <a:latin typeface="Cambria Math" panose="02040503050406030204" pitchFamily="18" charset="0"/>
                            <a:ea typeface="Cambria Math" panose="02040503050406030204" pitchFamily="18" charset="0"/>
                          </a:rPr>
                        </m:ctrlPr>
                      </m:sSubPr>
                      <m:e>
                        <m:r>
                          <a:rPr lang="el-GR" sz="2000" b="0" i="1" smtClean="0">
                            <a:latin typeface="Cambria Math" panose="02040503050406030204" pitchFamily="18" charset="0"/>
                            <a:ea typeface="Cambria Math" panose="02040503050406030204" pitchFamily="18" charset="0"/>
                          </a:rPr>
                          <m:t>𝜆</m:t>
                        </m:r>
                      </m:e>
                      <m:sub>
                        <m:r>
                          <a:rPr lang="el-GR" sz="2000" b="0" i="1" smtClean="0">
                            <a:latin typeface="Cambria Math" panose="02040503050406030204" pitchFamily="18" charset="0"/>
                            <a:ea typeface="Cambria Math" panose="02040503050406030204" pitchFamily="18" charset="0"/>
                          </a:rPr>
                          <m:t>1</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l-GR" sz="2000" b="0" i="1" smtClean="0">
                            <a:latin typeface="Cambria Math" panose="02040503050406030204" pitchFamily="18" charset="0"/>
                            <a:ea typeface="Cambria Math" panose="02040503050406030204" pitchFamily="18" charset="0"/>
                          </a:rPr>
                          <m:t>𝜆</m:t>
                        </m:r>
                      </m:e>
                      <m:sub>
                        <m:r>
                          <a:rPr lang="el-GR" sz="2000" b="0" i="1" smtClean="0">
                            <a:latin typeface="Cambria Math" panose="02040503050406030204" pitchFamily="18" charset="0"/>
                            <a:ea typeface="Cambria Math" panose="02040503050406030204" pitchFamily="18" charset="0"/>
                          </a:rPr>
                          <m:t>2</m:t>
                        </m:r>
                      </m:sub>
                    </m:sSub>
                    <m:r>
                      <a:rPr lang="en-US" sz="2000" b="0" i="1" smtClean="0">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m:t>
                    </m:r>
                    <m:sSub>
                      <m:sSubPr>
                        <m:ctrlPr>
                          <a:rPr lang="el-GR" sz="2000" b="0" i="1" smtClean="0">
                            <a:latin typeface="Cambria Math" panose="02040503050406030204" pitchFamily="18" charset="0"/>
                            <a:ea typeface="Cambria Math" panose="02040503050406030204" pitchFamily="18" charset="0"/>
                          </a:rPr>
                        </m:ctrlPr>
                      </m:sSubPr>
                      <m:e>
                        <m:r>
                          <a:rPr lang="el-GR" sz="2000" b="0" i="1" smtClean="0">
                            <a:latin typeface="Cambria Math" panose="02040503050406030204" pitchFamily="18" charset="0"/>
                            <a:ea typeface="Cambria Math" panose="02040503050406030204" pitchFamily="18" charset="0"/>
                          </a:rPr>
                          <m:t>𝜆</m:t>
                        </m:r>
                      </m:e>
                      <m:sub>
                        <m:r>
                          <a:rPr lang="en-US" sz="2000" b="0" i="1" smtClean="0">
                            <a:latin typeface="Cambria Math" panose="02040503050406030204" pitchFamily="18" charset="0"/>
                            <a:ea typeface="Cambria Math" panose="02040503050406030204" pitchFamily="18" charset="0"/>
                          </a:rPr>
                          <m:t>𝑛</m:t>
                        </m:r>
                      </m:sub>
                    </m:sSub>
                  </m:oMath>
                </a14:m>
                <a:endParaRPr lang="el-GR" sz="2000" dirty="0"/>
              </a:p>
            </p:txBody>
          </p:sp>
        </mc:Choice>
        <mc:Fallback xmlns="">
          <p:sp>
            <p:nvSpPr>
              <p:cNvPr id="252" name="TextBox 251">
                <a:extLst>
                  <a:ext uri="{FF2B5EF4-FFF2-40B4-BE49-F238E27FC236}">
                    <a16:creationId xmlns:a16="http://schemas.microsoft.com/office/drawing/2014/main" id="{79421B7A-FC48-485D-B62F-335560E8B335}"/>
                  </a:ext>
                </a:extLst>
              </p:cNvPr>
              <p:cNvSpPr txBox="1">
                <a:spLocks noRot="1" noChangeAspect="1" noMove="1" noResize="1" noEditPoints="1" noAdjustHandles="1" noChangeArrowheads="1" noChangeShapeType="1" noTextEdit="1"/>
              </p:cNvSpPr>
              <p:nvPr/>
            </p:nvSpPr>
            <p:spPr>
              <a:xfrm>
                <a:off x="905728" y="3888753"/>
                <a:ext cx="3048140" cy="400110"/>
              </a:xfrm>
              <a:prstGeom prst="rect">
                <a:avLst/>
              </a:prstGeom>
              <a:blipFill>
                <a:blip r:embed="rId8"/>
                <a:stretch>
                  <a:fillRect l="-1800" t="-6061" b="-19697"/>
                </a:stretch>
              </a:blipFill>
            </p:spPr>
            <p:txBody>
              <a:bodyPr/>
              <a:lstStyle/>
              <a:p>
                <a:r>
                  <a:rPr lang="el-GR">
                    <a:noFill/>
                  </a:rPr>
                  <a:t> </a:t>
                </a:r>
              </a:p>
            </p:txBody>
          </p:sp>
        </mc:Fallback>
      </mc:AlternateContent>
      <p:cxnSp>
        <p:nvCxnSpPr>
          <p:cNvPr id="257" name="Straight Arrow Connector 256">
            <a:extLst>
              <a:ext uri="{FF2B5EF4-FFF2-40B4-BE49-F238E27FC236}">
                <a16:creationId xmlns:a16="http://schemas.microsoft.com/office/drawing/2014/main" id="{0B623370-0726-4EF4-B13A-3BE2273C60E4}"/>
              </a:ext>
            </a:extLst>
          </p:cNvPr>
          <p:cNvCxnSpPr>
            <a:cxnSpLocks/>
          </p:cNvCxnSpPr>
          <p:nvPr/>
        </p:nvCxnSpPr>
        <p:spPr>
          <a:xfrm>
            <a:off x="1389604" y="4974344"/>
            <a:ext cx="0" cy="182397"/>
          </a:xfrm>
          <a:prstGeom prst="straightConnector1">
            <a:avLst/>
          </a:prstGeom>
          <a:ln>
            <a:solidFill>
              <a:srgbClr val="20386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94F56AD4-B8B7-4BB8-9CB1-785D798A1034}"/>
                  </a:ext>
                </a:extLst>
              </p:cNvPr>
              <p:cNvSpPr txBox="1"/>
              <p:nvPr/>
            </p:nvSpPr>
            <p:spPr>
              <a:xfrm>
                <a:off x="1088616" y="5136077"/>
                <a:ext cx="76975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𝜆</m:t>
                          </m:r>
                        </m:e>
                        <m:sub>
                          <m:r>
                            <a:rPr lang="el-GR"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m:t>
                      </m:r>
                    </m:oMath>
                  </m:oMathPara>
                </a14:m>
                <a:endParaRPr lang="el-GR" sz="2000" dirty="0"/>
              </a:p>
            </p:txBody>
          </p:sp>
        </mc:Choice>
        <mc:Fallback xmlns="">
          <p:sp>
            <p:nvSpPr>
              <p:cNvPr id="261" name="TextBox 260">
                <a:extLst>
                  <a:ext uri="{FF2B5EF4-FFF2-40B4-BE49-F238E27FC236}">
                    <a16:creationId xmlns:a16="http://schemas.microsoft.com/office/drawing/2014/main" id="{94F56AD4-B8B7-4BB8-9CB1-785D798A1034}"/>
                  </a:ext>
                </a:extLst>
              </p:cNvPr>
              <p:cNvSpPr txBox="1">
                <a:spLocks noRot="1" noChangeAspect="1" noMove="1" noResize="1" noEditPoints="1" noAdjustHandles="1" noChangeArrowheads="1" noChangeShapeType="1" noTextEdit="1"/>
              </p:cNvSpPr>
              <p:nvPr/>
            </p:nvSpPr>
            <p:spPr>
              <a:xfrm>
                <a:off x="1088616" y="5136077"/>
                <a:ext cx="769755" cy="369332"/>
              </a:xfrm>
              <a:prstGeom prst="rect">
                <a:avLst/>
              </a:prstGeom>
              <a:blipFill>
                <a:blip r:embed="rId9"/>
                <a:stretch>
                  <a:fillRect b="-1333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76DF391C-C4F4-4A15-BA5C-3DBCB9A8BB1E}"/>
                  </a:ext>
                </a:extLst>
              </p:cNvPr>
              <p:cNvSpPr txBox="1"/>
              <p:nvPr/>
            </p:nvSpPr>
            <p:spPr>
              <a:xfrm>
                <a:off x="9713918" y="3238952"/>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n-US" b="1" i="1" smtClean="0">
                            <a:solidFill>
                              <a:schemeClr val="accent6">
                                <a:lumMod val="50000"/>
                              </a:schemeClr>
                            </a:solidFill>
                            <a:latin typeface="Cambria Math" panose="02040503050406030204" pitchFamily="18" charset="0"/>
                          </a:rPr>
                          <m:t>𝒖</m:t>
                        </m:r>
                      </m:e>
                      <m:sub>
                        <m:r>
                          <a:rPr lang="en-US" b="0" i="1" smtClean="0">
                            <a:solidFill>
                              <a:schemeClr val="accent6">
                                <a:lumMod val="50000"/>
                              </a:schemeClr>
                            </a:solidFill>
                            <a:latin typeface="Cambria Math" panose="02040503050406030204" pitchFamily="18" charset="0"/>
                          </a:rPr>
                          <m:t>1</m:t>
                        </m:r>
                      </m:sub>
                    </m:sSub>
                  </m:oMath>
                </a14:m>
                <a:r>
                  <a:rPr lang="en-US" dirty="0">
                    <a:solidFill>
                      <a:schemeClr val="accent6">
                        <a:lumMod val="50000"/>
                      </a:schemeClr>
                    </a:solidFill>
                  </a:rPr>
                  <a:t> </a:t>
                </a:r>
                <a:endParaRPr lang="el-GR" dirty="0"/>
              </a:p>
            </p:txBody>
          </p:sp>
        </mc:Choice>
        <mc:Fallback xmlns="">
          <p:sp>
            <p:nvSpPr>
              <p:cNvPr id="263" name="TextBox 262">
                <a:extLst>
                  <a:ext uri="{FF2B5EF4-FFF2-40B4-BE49-F238E27FC236}">
                    <a16:creationId xmlns:a16="http://schemas.microsoft.com/office/drawing/2014/main" id="{76DF391C-C4F4-4A15-BA5C-3DBCB9A8BB1E}"/>
                  </a:ext>
                </a:extLst>
              </p:cNvPr>
              <p:cNvSpPr txBox="1">
                <a:spLocks noRot="1" noChangeAspect="1" noMove="1" noResize="1" noEditPoints="1" noAdjustHandles="1" noChangeArrowheads="1" noChangeShapeType="1" noTextEdit="1"/>
              </p:cNvSpPr>
              <p:nvPr/>
            </p:nvSpPr>
            <p:spPr>
              <a:xfrm>
                <a:off x="9713918" y="3238952"/>
                <a:ext cx="351629" cy="369332"/>
              </a:xfrm>
              <a:prstGeom prst="rect">
                <a:avLst/>
              </a:prstGeom>
              <a:blipFill>
                <a:blip r:embed="rId10"/>
                <a:stretch>
                  <a:fillRect r="-1206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4" name="TextBox 263">
                <a:extLst>
                  <a:ext uri="{FF2B5EF4-FFF2-40B4-BE49-F238E27FC236}">
                    <a16:creationId xmlns:a16="http://schemas.microsoft.com/office/drawing/2014/main" id="{B97BF7DB-E712-4388-AAFB-27BA6ACB7FE2}"/>
                  </a:ext>
                </a:extLst>
              </p:cNvPr>
              <p:cNvSpPr txBox="1"/>
              <p:nvPr/>
            </p:nvSpPr>
            <p:spPr>
              <a:xfrm>
                <a:off x="9430820" y="2535558"/>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2"/>
                            </a:solidFill>
                            <a:latin typeface="Cambria Math" panose="02040503050406030204" pitchFamily="18" charset="0"/>
                          </a:rPr>
                        </m:ctrlPr>
                      </m:sSubPr>
                      <m:e>
                        <m:r>
                          <a:rPr lang="en-US" b="1" i="1" smtClean="0">
                            <a:solidFill>
                              <a:schemeClr val="accent2"/>
                            </a:solidFill>
                            <a:latin typeface="Cambria Math" panose="02040503050406030204" pitchFamily="18" charset="0"/>
                          </a:rPr>
                          <m:t>𝒖</m:t>
                        </m:r>
                      </m:e>
                      <m:sub>
                        <m:r>
                          <a:rPr lang="en-US" b="0" i="1" smtClean="0">
                            <a:solidFill>
                              <a:schemeClr val="accent2"/>
                            </a:solidFill>
                            <a:latin typeface="Cambria Math" panose="02040503050406030204" pitchFamily="18" charset="0"/>
                          </a:rPr>
                          <m:t>2</m:t>
                        </m:r>
                      </m:sub>
                    </m:sSub>
                  </m:oMath>
                </a14:m>
                <a:r>
                  <a:rPr lang="en-US" dirty="0">
                    <a:solidFill>
                      <a:schemeClr val="accent2"/>
                    </a:solidFill>
                  </a:rPr>
                  <a:t> </a:t>
                </a:r>
                <a:endParaRPr lang="el-GR" dirty="0"/>
              </a:p>
            </p:txBody>
          </p:sp>
        </mc:Choice>
        <mc:Fallback xmlns="">
          <p:sp>
            <p:nvSpPr>
              <p:cNvPr id="264" name="TextBox 263">
                <a:extLst>
                  <a:ext uri="{FF2B5EF4-FFF2-40B4-BE49-F238E27FC236}">
                    <a16:creationId xmlns:a16="http://schemas.microsoft.com/office/drawing/2014/main" id="{B97BF7DB-E712-4388-AAFB-27BA6ACB7FE2}"/>
                  </a:ext>
                </a:extLst>
              </p:cNvPr>
              <p:cNvSpPr txBox="1">
                <a:spLocks noRot="1" noChangeAspect="1" noMove="1" noResize="1" noEditPoints="1" noAdjustHandles="1" noChangeArrowheads="1" noChangeShapeType="1" noTextEdit="1"/>
              </p:cNvSpPr>
              <p:nvPr/>
            </p:nvSpPr>
            <p:spPr>
              <a:xfrm>
                <a:off x="9430820" y="2535558"/>
                <a:ext cx="351629" cy="369332"/>
              </a:xfrm>
              <a:prstGeom prst="rect">
                <a:avLst/>
              </a:prstGeom>
              <a:blipFill>
                <a:blip r:embed="rId11"/>
                <a:stretch>
                  <a:fillRect r="-1379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04D61C8-9C6E-4FFB-BDB8-27EDB93208A0}"/>
                  </a:ext>
                </a:extLst>
              </p:cNvPr>
              <p:cNvSpPr txBox="1"/>
              <p:nvPr/>
            </p:nvSpPr>
            <p:spPr>
              <a:xfrm>
                <a:off x="1" y="-6326"/>
                <a:ext cx="3162299" cy="400110"/>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𝐿</m:t>
                    </m:r>
                    <m:r>
                      <a:rPr lang="en-US" sz="2000" b="0" i="0" smtClean="0">
                        <a:latin typeface="Cambria Math" panose="02040503050406030204" pitchFamily="18" charset="0"/>
                      </a:rPr>
                      <m:t> → </m:t>
                    </m:r>
                    <m:r>
                      <a:rPr lang="en-US" sz="2000" b="0" i="1" smtClean="0">
                        <a:latin typeface="Cambria Math" panose="02040503050406030204" pitchFamily="18" charset="0"/>
                      </a:rPr>
                      <m:t>𝑛</m:t>
                    </m:r>
                  </m:oMath>
                </a14:m>
                <a:r>
                  <a:rPr lang="en-US" sz="2000" dirty="0"/>
                  <a:t>-dimensional lattice</a:t>
                </a:r>
              </a:p>
            </p:txBody>
          </p:sp>
        </mc:Choice>
        <mc:Fallback xmlns="">
          <p:sp>
            <p:nvSpPr>
              <p:cNvPr id="49" name="TextBox 48">
                <a:extLst>
                  <a:ext uri="{FF2B5EF4-FFF2-40B4-BE49-F238E27FC236}">
                    <a16:creationId xmlns:a16="http://schemas.microsoft.com/office/drawing/2014/main" id="{B04D61C8-9C6E-4FFB-BDB8-27EDB93208A0}"/>
                  </a:ext>
                </a:extLst>
              </p:cNvPr>
              <p:cNvSpPr txBox="1">
                <a:spLocks noRot="1" noChangeAspect="1" noMove="1" noResize="1" noEditPoints="1" noAdjustHandles="1" noChangeArrowheads="1" noChangeShapeType="1" noTextEdit="1"/>
              </p:cNvSpPr>
              <p:nvPr/>
            </p:nvSpPr>
            <p:spPr>
              <a:xfrm>
                <a:off x="1" y="-6326"/>
                <a:ext cx="3162299" cy="400110"/>
              </a:xfrm>
              <a:prstGeom prst="rect">
                <a:avLst/>
              </a:prstGeom>
              <a:blipFill>
                <a:blip r:embed="rId12"/>
                <a:stretch>
                  <a:fillRect t="-9091" b="-25758"/>
                </a:stretch>
              </a:blipFill>
            </p:spPr>
            <p:txBody>
              <a:bodyPr/>
              <a:lstStyle/>
              <a:p>
                <a:r>
                  <a:rPr lang="el-GR">
                    <a:noFill/>
                  </a:rPr>
                  <a:t> </a:t>
                </a:r>
              </a:p>
            </p:txBody>
          </p:sp>
        </mc:Fallback>
      </mc:AlternateContent>
      <p:sp>
        <p:nvSpPr>
          <p:cNvPr id="50" name="Arrow: Curved Left 49">
            <a:hlinkClick r:id="rId13" action="ppaction://hlinksldjump"/>
            <a:extLst>
              <a:ext uri="{FF2B5EF4-FFF2-40B4-BE49-F238E27FC236}">
                <a16:creationId xmlns:a16="http://schemas.microsoft.com/office/drawing/2014/main" id="{6825CDAA-96CA-4618-A92C-DECC33150F2A}"/>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4080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wipe(up)">
                                      <p:cBhvr>
                                        <p:cTn id="7" dur="500"/>
                                        <p:tgtEl>
                                          <p:spTgt spid="25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wipe(up)">
                                      <p:cBhvr>
                                        <p:cTn id="10" dur="500"/>
                                        <p:tgtEl>
                                          <p:spTgt spid="2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57"/>
                                        </p:tgtEl>
                                        <p:attrNameLst>
                                          <p:attrName>style.visibility</p:attrName>
                                        </p:attrNameLst>
                                      </p:cBhvr>
                                      <p:to>
                                        <p:strVal val="visible"/>
                                      </p:to>
                                    </p:set>
                                    <p:animEffect transition="in" filter="wipe(up)">
                                      <p:cBhvr>
                                        <p:cTn id="15" dur="500"/>
                                        <p:tgtEl>
                                          <p:spTgt spid="257"/>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wipe(up)">
                                      <p:cBhvr>
                                        <p:cTn id="19"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252" grpId="0"/>
      <p:bldP spid="2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4030850" y="408772"/>
            <a:ext cx="4130298" cy="584775"/>
          </a:xfrm>
          <a:prstGeom prst="rect">
            <a:avLst/>
          </a:prstGeom>
          <a:noFill/>
        </p:spPr>
        <p:txBody>
          <a:bodyPr wrap="none" rtlCol="0">
            <a:spAutoFit/>
          </a:bodyPr>
          <a:lstStyle/>
          <a:p>
            <a:pPr algn="ctr"/>
            <a:r>
              <a:rPr lang="en-US" sz="3200" b="1" dirty="0"/>
              <a:t>Hard Lattice Problems I</a:t>
            </a:r>
            <a:endParaRPr lang="el-GR" sz="3200" b="1" i="0" strike="noStrike" baseline="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70B17F-342A-4BFB-949E-42A07FFFF6B4}"/>
                  </a:ext>
                </a:extLst>
              </p:cNvPr>
              <p:cNvSpPr txBox="1"/>
              <p:nvPr/>
            </p:nvSpPr>
            <p:spPr>
              <a:xfrm>
                <a:off x="1" y="-6326"/>
                <a:ext cx="3190873"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𝐿</m:t>
                    </m:r>
                    <m:r>
                      <a:rPr lang="en-US" sz="2000" b="0" i="0" smtClean="0">
                        <a:latin typeface="Cambria Math" panose="02040503050406030204" pitchFamily="18" charset="0"/>
                      </a:rPr>
                      <m:t> → </m:t>
                    </m:r>
                    <m:r>
                      <a:rPr lang="en-US" sz="2000" b="0" i="1" smtClean="0">
                        <a:latin typeface="Cambria Math" panose="02040503050406030204" pitchFamily="18" charset="0"/>
                      </a:rPr>
                      <m:t>𝑛</m:t>
                    </m:r>
                  </m:oMath>
                </a14:m>
                <a:r>
                  <a:rPr lang="en-US" sz="2000" dirty="0"/>
                  <a:t>-dimensional lattice</a:t>
                </a:r>
              </a:p>
              <a:p>
                <a14:m>
                  <m:oMath xmlns:m="http://schemas.openxmlformats.org/officeDocument/2006/math">
                    <m:r>
                      <a:rPr lang="en-US" sz="2000" b="1" i="1" smtClean="0">
                        <a:latin typeface="Cambria Math" panose="02040503050406030204" pitchFamily="18" charset="0"/>
                      </a:rPr>
                      <m:t>𝑩</m:t>
                    </m:r>
                    <m:r>
                      <a:rPr lang="en-US" sz="2000" b="0" i="1" smtClean="0">
                        <a:latin typeface="Cambria Math" panose="02040503050406030204" pitchFamily="18" charset="0"/>
                      </a:rPr>
                      <m:t>→</m:t>
                    </m:r>
                  </m:oMath>
                </a14:m>
                <a:r>
                  <a:rPr lang="en-US" sz="2000" dirty="0"/>
                  <a:t> some basis matrix of </a:t>
                </a:r>
                <a14:m>
                  <m:oMath xmlns:m="http://schemas.openxmlformats.org/officeDocument/2006/math">
                    <m:r>
                      <a:rPr lang="en-US" sz="2000" b="0" i="1" smtClean="0">
                        <a:latin typeface="Cambria Math" panose="02040503050406030204" pitchFamily="18" charset="0"/>
                      </a:rPr>
                      <m:t>𝐿</m:t>
                    </m:r>
                  </m:oMath>
                </a14:m>
                <a:endParaRPr lang="en-US" sz="2000" b="0" dirty="0"/>
              </a:p>
              <a:p>
                <a14:m>
                  <m:oMath xmlns:m="http://schemas.openxmlformats.org/officeDocument/2006/math">
                    <m:r>
                      <a:rPr lang="el-GR" sz="2000" b="0" i="1" smtClean="0">
                        <a:latin typeface="Cambria Math" panose="02040503050406030204" pitchFamily="18" charset="0"/>
                      </a:rPr>
                      <m:t>𝛾</m:t>
                    </m:r>
                    <m:r>
                      <a:rPr lang="el-GR" sz="2000" b="0" i="1" smtClean="0">
                        <a:latin typeface="Cambria Math" panose="02040503050406030204" pitchFamily="18" charset="0"/>
                      </a:rPr>
                      <m:t> → </m:t>
                    </m:r>
                  </m:oMath>
                </a14:m>
                <a:r>
                  <a:rPr lang="en-US" sz="2000" dirty="0"/>
                  <a:t>Fixed constant </a:t>
                </a:r>
                <a14:m>
                  <m:oMath xmlns:m="http://schemas.openxmlformats.org/officeDocument/2006/math">
                    <m:r>
                      <a:rPr lang="en-US" sz="2000" b="0" i="1" smtClean="0">
                        <a:latin typeface="Cambria Math" panose="02040503050406030204" pitchFamily="18" charset="0"/>
                      </a:rPr>
                      <m:t>&gt;1</m:t>
                    </m:r>
                  </m:oMath>
                </a14:m>
                <a:endParaRPr lang="en-US" sz="2000" dirty="0"/>
              </a:p>
            </p:txBody>
          </p:sp>
        </mc:Choice>
        <mc:Fallback xmlns="">
          <p:sp>
            <p:nvSpPr>
              <p:cNvPr id="8" name="TextBox 7">
                <a:extLst>
                  <a:ext uri="{FF2B5EF4-FFF2-40B4-BE49-F238E27FC236}">
                    <a16:creationId xmlns:a16="http://schemas.microsoft.com/office/drawing/2014/main" id="{EC70B17F-342A-4BFB-949E-42A07FFFF6B4}"/>
                  </a:ext>
                </a:extLst>
              </p:cNvPr>
              <p:cNvSpPr txBox="1">
                <a:spLocks noRot="1" noChangeAspect="1" noMove="1" noResize="1" noEditPoints="1" noAdjustHandles="1" noChangeArrowheads="1" noChangeShapeType="1" noTextEdit="1"/>
              </p:cNvSpPr>
              <p:nvPr/>
            </p:nvSpPr>
            <p:spPr>
              <a:xfrm>
                <a:off x="1" y="-6326"/>
                <a:ext cx="3190873" cy="1015663"/>
              </a:xfrm>
              <a:prstGeom prst="rect">
                <a:avLst/>
              </a:prstGeom>
              <a:blipFill>
                <a:blip r:embed="rId3"/>
                <a:stretch>
                  <a:fillRect t="-3593" b="-958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35997086-3DDC-4312-80CA-92BBAADE41AA}"/>
                  </a:ext>
                </a:extLst>
              </p:cNvPr>
              <p:cNvSpPr txBox="1"/>
              <p:nvPr/>
            </p:nvSpPr>
            <p:spPr>
              <a:xfrm>
                <a:off x="455204" y="2377207"/>
                <a:ext cx="6153324"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Decisional Shortest Vector Problem</a:t>
                </a:r>
                <a:r>
                  <a:rPr lang="en-US" sz="2000" b="1" dirty="0">
                    <a:solidFill>
                      <a:srgbClr val="002060"/>
                    </a:solidFill>
                  </a:rPr>
                  <a:t> (GapSVP)</a:t>
                </a:r>
              </a:p>
              <a:p>
                <a:r>
                  <a:rPr lang="en-US" sz="2000" dirty="0"/>
                  <a:t>Given </a:t>
                </a:r>
                <a14:m>
                  <m:oMath xmlns:m="http://schemas.openxmlformats.org/officeDocument/2006/math">
                    <m:r>
                      <a:rPr lang="en-US" sz="2000" b="1" i="1" smtClean="0">
                        <a:latin typeface="Cambria Math" panose="02040503050406030204" pitchFamily="18" charset="0"/>
                      </a:rPr>
                      <m:t>𝑩</m:t>
                    </m:r>
                  </m:oMath>
                </a14:m>
                <a:r>
                  <a:rPr lang="en-US" sz="2000" dirty="0"/>
                  <a:t> and a real number </a:t>
                </a:r>
                <a14:m>
                  <m:oMath xmlns:m="http://schemas.openxmlformats.org/officeDocument/2006/math">
                    <m:r>
                      <a:rPr lang="en-US" sz="2000" b="0" i="1" smtClean="0">
                        <a:latin typeface="Cambria Math" panose="02040503050406030204" pitchFamily="18" charset="0"/>
                      </a:rPr>
                      <m:t>𝑑</m:t>
                    </m:r>
                    <m:r>
                      <a:rPr lang="en-US" sz="2000" b="0" i="1" smtClean="0">
                        <a:latin typeface="Cambria Math" panose="02040503050406030204" pitchFamily="18" charset="0"/>
                      </a:rPr>
                      <m:t>&gt;0</m:t>
                    </m:r>
                  </m:oMath>
                </a14:m>
                <a:r>
                  <a:rPr lang="en-US" sz="2000" dirty="0"/>
                  <a:t>.</a:t>
                </a:r>
              </a:p>
              <a:p>
                <a:r>
                  <a:rPr lang="en-US" sz="2000" dirty="0"/>
                  <a:t>Determine whether </a:t>
                </a:r>
                <a14:m>
                  <m:oMath xmlns:m="http://schemas.openxmlformats.org/officeDocument/2006/math">
                    <m:sSub>
                      <m:sSubPr>
                        <m:ctrlPr>
                          <a:rPr lang="en-US" sz="2000" b="0" i="1" smtClean="0">
                            <a:solidFill>
                              <a:srgbClr val="002060"/>
                            </a:solidFill>
                            <a:latin typeface="Cambria Math" panose="02040503050406030204" pitchFamily="18" charset="0"/>
                          </a:rPr>
                        </m:ctrlPr>
                      </m:sSubPr>
                      <m:e>
                        <m:r>
                          <a:rPr lang="el-GR" sz="2000" b="0" i="1" smtClean="0">
                            <a:solidFill>
                              <a:srgbClr val="002060"/>
                            </a:solidFill>
                            <a:latin typeface="Cambria Math" panose="02040503050406030204" pitchFamily="18" charset="0"/>
                          </a:rPr>
                          <m:t>𝜆</m:t>
                        </m:r>
                      </m:e>
                      <m:sub>
                        <m:r>
                          <a:rPr lang="el-GR" sz="2000" b="0" i="1" smtClean="0">
                            <a:solidFill>
                              <a:srgbClr val="002060"/>
                            </a:solidFill>
                            <a:latin typeface="Cambria Math" panose="02040503050406030204" pitchFamily="18" charset="0"/>
                          </a:rPr>
                          <m:t>1</m:t>
                        </m:r>
                      </m:sub>
                    </m:sSub>
                    <m:d>
                      <m:dPr>
                        <m:ctrlPr>
                          <a:rPr lang="el-GR" sz="2000" b="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𝐿</m:t>
                        </m:r>
                      </m:e>
                    </m:d>
                    <m:r>
                      <a:rPr lang="en-US" sz="2000">
                        <a:solidFill>
                          <a:srgbClr val="002060"/>
                        </a:solidFill>
                        <a:latin typeface="Cambria Math" panose="02040503050406030204" pitchFamily="18" charset="0"/>
                        <a:ea typeface="Cambria Math" panose="02040503050406030204" pitchFamily="18" charset="0"/>
                      </a:rPr>
                      <m:t>≤</m:t>
                    </m:r>
                    <m:r>
                      <m:rPr>
                        <m:sty m:val="p"/>
                      </m:rPr>
                      <a:rPr lang="en-US" sz="2000" b="0" i="0" smtClean="0">
                        <a:solidFill>
                          <a:srgbClr val="002060"/>
                        </a:solidFill>
                        <a:latin typeface="Cambria Math" panose="02040503050406030204" pitchFamily="18" charset="0"/>
                        <a:ea typeface="Cambria Math" panose="02040503050406030204" pitchFamily="18" charset="0"/>
                      </a:rPr>
                      <m:t>d</m:t>
                    </m:r>
                  </m:oMath>
                </a14:m>
                <a:r>
                  <a:rPr lang="en-US" sz="2000" dirty="0">
                    <a:solidFill>
                      <a:srgbClr val="002060"/>
                    </a:solidFill>
                  </a:rPr>
                  <a:t> </a:t>
                </a:r>
                <a:r>
                  <a:rPr lang="en-US" sz="2000" dirty="0"/>
                  <a:t>or </a:t>
                </a:r>
                <a14:m>
                  <m:oMath xmlns:m="http://schemas.openxmlformats.org/officeDocument/2006/math">
                    <m:sSub>
                      <m:sSubPr>
                        <m:ctrlPr>
                          <a:rPr lang="en-US" sz="2000" i="1" smtClean="0">
                            <a:solidFill>
                              <a:srgbClr val="002060"/>
                            </a:solidFill>
                            <a:latin typeface="Cambria Math" panose="02040503050406030204" pitchFamily="18" charset="0"/>
                          </a:rPr>
                        </m:ctrlPr>
                      </m:sSubPr>
                      <m:e>
                        <m:r>
                          <a:rPr lang="el-GR" sz="2000" i="1">
                            <a:solidFill>
                              <a:srgbClr val="002060"/>
                            </a:solidFill>
                            <a:latin typeface="Cambria Math" panose="02040503050406030204" pitchFamily="18" charset="0"/>
                          </a:rPr>
                          <m:t>𝜆</m:t>
                        </m:r>
                      </m:e>
                      <m:sub>
                        <m:r>
                          <a:rPr lang="el-GR" sz="2000" i="1">
                            <a:solidFill>
                              <a:srgbClr val="002060"/>
                            </a:solidFill>
                            <a:latin typeface="Cambria Math" panose="02040503050406030204" pitchFamily="18" charset="0"/>
                          </a:rPr>
                          <m:t>1</m:t>
                        </m:r>
                      </m:sub>
                    </m:sSub>
                    <m:d>
                      <m:dPr>
                        <m:ctrlPr>
                          <a:rPr lang="el-GR" sz="2000" i="1">
                            <a:solidFill>
                              <a:srgbClr val="002060"/>
                            </a:solidFill>
                            <a:latin typeface="Cambria Math" panose="02040503050406030204" pitchFamily="18" charset="0"/>
                          </a:rPr>
                        </m:ctrlPr>
                      </m:dPr>
                      <m:e>
                        <m:r>
                          <a:rPr lang="en-US" sz="2000" i="1">
                            <a:solidFill>
                              <a:srgbClr val="002060"/>
                            </a:solidFill>
                            <a:latin typeface="Cambria Math" panose="02040503050406030204" pitchFamily="18" charset="0"/>
                          </a:rPr>
                          <m:t>𝐿</m:t>
                        </m:r>
                      </m:e>
                    </m:d>
                    <m:r>
                      <a:rPr lang="en-US" sz="2000">
                        <a:solidFill>
                          <a:srgbClr val="002060"/>
                        </a:solidFill>
                        <a:latin typeface="Cambria Math" panose="02040503050406030204" pitchFamily="18" charset="0"/>
                        <a:ea typeface="Cambria Math" panose="02040503050406030204" pitchFamily="18" charset="0"/>
                      </a:rPr>
                      <m:t>&gt;</m:t>
                    </m:r>
                    <m:r>
                      <m:rPr>
                        <m:sty m:val="p"/>
                      </m:rPr>
                      <a:rPr lang="en-US" sz="2000">
                        <a:solidFill>
                          <a:srgbClr val="002060"/>
                        </a:solidFill>
                        <a:latin typeface="Cambria Math" panose="02040503050406030204" pitchFamily="18" charset="0"/>
                        <a:ea typeface="Cambria Math" panose="02040503050406030204" pitchFamily="18" charset="0"/>
                      </a:rPr>
                      <m:t>d</m:t>
                    </m:r>
                  </m:oMath>
                </a14:m>
                <a:endParaRPr lang="en-US" sz="2000" dirty="0"/>
              </a:p>
            </p:txBody>
          </p:sp>
        </mc:Choice>
        <mc:Fallback xmlns="">
          <p:sp>
            <p:nvSpPr>
              <p:cNvPr id="183" name="TextBox 182">
                <a:extLst>
                  <a:ext uri="{FF2B5EF4-FFF2-40B4-BE49-F238E27FC236}">
                    <a16:creationId xmlns:a16="http://schemas.microsoft.com/office/drawing/2014/main" id="{35997086-3DDC-4312-80CA-92BBAADE41AA}"/>
                  </a:ext>
                </a:extLst>
              </p:cNvPr>
              <p:cNvSpPr txBox="1">
                <a:spLocks noRot="1" noChangeAspect="1" noMove="1" noResize="1" noEditPoints="1" noAdjustHandles="1" noChangeArrowheads="1" noChangeShapeType="1" noTextEdit="1"/>
              </p:cNvSpPr>
              <p:nvPr/>
            </p:nvSpPr>
            <p:spPr>
              <a:xfrm>
                <a:off x="455204" y="2377207"/>
                <a:ext cx="6153324" cy="1015663"/>
              </a:xfrm>
              <a:prstGeom prst="rect">
                <a:avLst/>
              </a:prstGeom>
              <a:blipFill>
                <a:blip r:embed="rId4"/>
                <a:stretch>
                  <a:fillRect l="-1090" t="-3593" b="-958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742B65E9-73D2-4797-96D5-3FC55B7FFAE8}"/>
                  </a:ext>
                </a:extLst>
              </p:cNvPr>
              <p:cNvSpPr txBox="1"/>
              <p:nvPr/>
            </p:nvSpPr>
            <p:spPr>
              <a:xfrm>
                <a:off x="455204" y="1455479"/>
                <a:ext cx="6776458" cy="707886"/>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Shortest Vector Problem</a:t>
                </a:r>
                <a:r>
                  <a:rPr lang="en-US" sz="2000" b="1" dirty="0">
                    <a:solidFill>
                      <a:srgbClr val="002060"/>
                    </a:solidFill>
                  </a:rPr>
                  <a:t> (SVP)</a:t>
                </a:r>
              </a:p>
              <a:p>
                <a:r>
                  <a:rPr lang="en-US" sz="2000" dirty="0"/>
                  <a:t>Given </a:t>
                </a:r>
                <a14:m>
                  <m:oMath xmlns:m="http://schemas.openxmlformats.org/officeDocument/2006/math">
                    <m:r>
                      <a:rPr lang="en-US" sz="2000" b="1" i="1" smtClean="0">
                        <a:latin typeface="Cambria Math" panose="02040503050406030204" pitchFamily="18" charset="0"/>
                      </a:rPr>
                      <m:t>𝑩</m:t>
                    </m:r>
                  </m:oMath>
                </a14:m>
                <a:r>
                  <a:rPr lang="en-US" sz="2000" dirty="0"/>
                  <a:t>, find nonzero </a:t>
                </a:r>
                <a14:m>
                  <m:oMath xmlns:m="http://schemas.openxmlformats.org/officeDocument/2006/math">
                    <m:r>
                      <a:rPr lang="en-US" sz="2000" b="1" i="1" smtClean="0">
                        <a:latin typeface="Cambria Math" panose="02040503050406030204" pitchFamily="18" charset="0"/>
                      </a:rPr>
                      <m:t>𝒖</m:t>
                    </m:r>
                    <m:r>
                      <a:rPr lang="en-US" sz="2000" b="0" i="1" smtClean="0">
                        <a:latin typeface="Cambria Math" panose="02040503050406030204" pitchFamily="18" charset="0"/>
                        <a:ea typeface="Cambria Math" panose="02040503050406030204" pitchFamily="18" charset="0"/>
                      </a:rPr>
                      <m:t>∈</m:t>
                    </m:r>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e>
                    </m:d>
                    <m:r>
                      <a:rPr lang="en-US" sz="2000" b="0" i="1" smtClean="0">
                        <a:solidFill>
                          <a:srgbClr val="002060"/>
                        </a:solidFill>
                        <a:latin typeface="Cambria Math" panose="02040503050406030204" pitchFamily="18" charset="0"/>
                      </a:rPr>
                      <m:t>=</m:t>
                    </m:r>
                    <m:sSub>
                      <m:sSubPr>
                        <m:ctrlPr>
                          <a:rPr lang="en-US" sz="2000" b="0" i="1" smtClean="0">
                            <a:solidFill>
                              <a:srgbClr val="002060"/>
                            </a:solidFill>
                            <a:latin typeface="Cambria Math" panose="02040503050406030204" pitchFamily="18" charset="0"/>
                          </a:rPr>
                        </m:ctrlPr>
                      </m:sSubPr>
                      <m:e>
                        <m:r>
                          <a:rPr lang="el-GR" sz="2000" b="0" i="1" smtClean="0">
                            <a:solidFill>
                              <a:srgbClr val="002060"/>
                            </a:solidFill>
                            <a:latin typeface="Cambria Math" panose="02040503050406030204" pitchFamily="18" charset="0"/>
                          </a:rPr>
                          <m:t>𝜆</m:t>
                        </m:r>
                      </m:e>
                      <m:sub>
                        <m:r>
                          <a:rPr lang="el-GR" sz="2000" b="0" i="1" smtClean="0">
                            <a:solidFill>
                              <a:srgbClr val="002060"/>
                            </a:solidFill>
                            <a:latin typeface="Cambria Math" panose="02040503050406030204" pitchFamily="18" charset="0"/>
                          </a:rPr>
                          <m:t>1</m:t>
                        </m:r>
                      </m:sub>
                    </m:sSub>
                    <m:r>
                      <a:rPr lang="el-GR" sz="2000" b="0" i="1" smtClean="0">
                        <a:solidFill>
                          <a:srgbClr val="002060"/>
                        </a:solidFill>
                        <a:latin typeface="Cambria Math" panose="02040503050406030204" pitchFamily="18" charset="0"/>
                      </a:rPr>
                      <m:t>(</m:t>
                    </m:r>
                    <m:r>
                      <a:rPr lang="en-US" sz="2000" b="0" i="1" smtClean="0">
                        <a:solidFill>
                          <a:srgbClr val="002060"/>
                        </a:solidFill>
                        <a:latin typeface="Cambria Math" panose="02040503050406030204" pitchFamily="18" charset="0"/>
                      </a:rPr>
                      <m:t>𝐿</m:t>
                    </m:r>
                    <m:r>
                      <a:rPr lang="en-US" sz="2000" b="0" i="1" smtClean="0">
                        <a:solidFill>
                          <a:srgbClr val="002060"/>
                        </a:solidFill>
                        <a:latin typeface="Cambria Math" panose="02040503050406030204" pitchFamily="18" charset="0"/>
                      </a:rPr>
                      <m:t>)</m:t>
                    </m:r>
                  </m:oMath>
                </a14:m>
                <a:r>
                  <a:rPr lang="en-US" sz="2000" dirty="0"/>
                  <a:t>.</a:t>
                </a:r>
              </a:p>
            </p:txBody>
          </p:sp>
        </mc:Choice>
        <mc:Fallback xmlns="">
          <p:sp>
            <p:nvSpPr>
              <p:cNvPr id="185" name="TextBox 184">
                <a:extLst>
                  <a:ext uri="{FF2B5EF4-FFF2-40B4-BE49-F238E27FC236}">
                    <a16:creationId xmlns:a16="http://schemas.microsoft.com/office/drawing/2014/main" id="{742B65E9-73D2-4797-96D5-3FC55B7FFAE8}"/>
                  </a:ext>
                </a:extLst>
              </p:cNvPr>
              <p:cNvSpPr txBox="1">
                <a:spLocks noRot="1" noChangeAspect="1" noMove="1" noResize="1" noEditPoints="1" noAdjustHandles="1" noChangeArrowheads="1" noChangeShapeType="1" noTextEdit="1"/>
              </p:cNvSpPr>
              <p:nvPr/>
            </p:nvSpPr>
            <p:spPr>
              <a:xfrm>
                <a:off x="455204" y="1455479"/>
                <a:ext cx="6776458" cy="707886"/>
              </a:xfrm>
              <a:prstGeom prst="rect">
                <a:avLst/>
              </a:prstGeom>
              <a:blipFill>
                <a:blip r:embed="rId5"/>
                <a:stretch>
                  <a:fillRect l="-990" t="-5172" b="-1465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B58D2836-6E4B-4539-9B22-178F9FC25E79}"/>
                  </a:ext>
                </a:extLst>
              </p:cNvPr>
              <p:cNvSpPr txBox="1"/>
              <p:nvPr/>
            </p:nvSpPr>
            <p:spPr>
              <a:xfrm>
                <a:off x="455204" y="4797665"/>
                <a:ext cx="6870084"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C00000"/>
                    </a:solidFill>
                  </a:rPr>
                  <a:t>Approximate</a:t>
                </a:r>
                <a:r>
                  <a:rPr lang="en-US" sz="2000" b="1" u="sng" dirty="0">
                    <a:solidFill>
                      <a:srgbClr val="002060"/>
                    </a:solidFill>
                  </a:rPr>
                  <a:t> Decisional Shortest Vector Problem</a:t>
                </a:r>
                <a:r>
                  <a:rPr lang="en-US" sz="2000" b="1" dirty="0">
                    <a:solidFill>
                      <a:srgbClr val="002060"/>
                    </a:solidFill>
                  </a:rPr>
                  <a:t> (GapSVP</a:t>
                </a:r>
                <a:r>
                  <a:rPr lang="el-GR" sz="2000" b="1" baseline="-16000" dirty="0">
                    <a:solidFill>
                      <a:srgbClr val="C00000"/>
                    </a:solidFill>
                  </a:rPr>
                  <a:t>γ</a:t>
                </a:r>
                <a:r>
                  <a:rPr lang="en-US" sz="2000" b="1" dirty="0">
                    <a:solidFill>
                      <a:srgbClr val="002060"/>
                    </a:solidFill>
                  </a:rPr>
                  <a:t>)</a:t>
                </a:r>
              </a:p>
              <a:p>
                <a:r>
                  <a:rPr lang="en-US" sz="2000" dirty="0"/>
                  <a:t>Given </a:t>
                </a:r>
                <a14:m>
                  <m:oMath xmlns:m="http://schemas.openxmlformats.org/officeDocument/2006/math">
                    <m:r>
                      <a:rPr lang="en-US" sz="2000" b="1" i="1" smtClean="0">
                        <a:latin typeface="Cambria Math" panose="02040503050406030204" pitchFamily="18" charset="0"/>
                      </a:rPr>
                      <m:t>𝑩</m:t>
                    </m:r>
                  </m:oMath>
                </a14:m>
                <a:r>
                  <a:rPr lang="en-US" sz="2000" dirty="0"/>
                  <a:t> and a real number </a:t>
                </a:r>
                <a14:m>
                  <m:oMath xmlns:m="http://schemas.openxmlformats.org/officeDocument/2006/math">
                    <m:r>
                      <a:rPr lang="en-US" sz="2000" b="0" i="1" smtClean="0">
                        <a:latin typeface="Cambria Math" panose="02040503050406030204" pitchFamily="18" charset="0"/>
                      </a:rPr>
                      <m:t>𝑑</m:t>
                    </m:r>
                    <m:r>
                      <a:rPr lang="en-US" sz="2000" b="0" i="1" smtClean="0">
                        <a:latin typeface="Cambria Math" panose="02040503050406030204" pitchFamily="18" charset="0"/>
                      </a:rPr>
                      <m:t>&gt;0</m:t>
                    </m:r>
                  </m:oMath>
                </a14:m>
                <a:r>
                  <a:rPr lang="en-US" sz="2000" dirty="0"/>
                  <a:t>,</a:t>
                </a:r>
              </a:p>
              <a:p>
                <a:r>
                  <a:rPr lang="en-US" sz="2000" dirty="0"/>
                  <a:t>Determine whether </a:t>
                </a:r>
                <a14:m>
                  <m:oMath xmlns:m="http://schemas.openxmlformats.org/officeDocument/2006/math">
                    <m:sSub>
                      <m:sSubPr>
                        <m:ctrlPr>
                          <a:rPr lang="en-US" sz="2000" b="0" i="1" smtClean="0">
                            <a:solidFill>
                              <a:srgbClr val="002060"/>
                            </a:solidFill>
                            <a:latin typeface="Cambria Math" panose="02040503050406030204" pitchFamily="18" charset="0"/>
                          </a:rPr>
                        </m:ctrlPr>
                      </m:sSubPr>
                      <m:e>
                        <m:r>
                          <a:rPr lang="el-GR" sz="2000" b="0" i="1" smtClean="0">
                            <a:solidFill>
                              <a:srgbClr val="002060"/>
                            </a:solidFill>
                            <a:latin typeface="Cambria Math" panose="02040503050406030204" pitchFamily="18" charset="0"/>
                          </a:rPr>
                          <m:t>𝜆</m:t>
                        </m:r>
                      </m:e>
                      <m:sub>
                        <m:r>
                          <a:rPr lang="el-GR" sz="2000" b="0" i="1" smtClean="0">
                            <a:solidFill>
                              <a:srgbClr val="002060"/>
                            </a:solidFill>
                            <a:latin typeface="Cambria Math" panose="02040503050406030204" pitchFamily="18" charset="0"/>
                          </a:rPr>
                          <m:t>1</m:t>
                        </m:r>
                      </m:sub>
                    </m:sSub>
                    <m:d>
                      <m:dPr>
                        <m:ctrlPr>
                          <a:rPr lang="el-GR" sz="2000" b="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𝐿</m:t>
                        </m:r>
                      </m:e>
                    </m:d>
                    <m:r>
                      <a:rPr lang="en-US" sz="2000">
                        <a:solidFill>
                          <a:srgbClr val="002060"/>
                        </a:solidFill>
                        <a:latin typeface="Cambria Math" panose="02040503050406030204" pitchFamily="18" charset="0"/>
                        <a:ea typeface="Cambria Math" panose="02040503050406030204" pitchFamily="18" charset="0"/>
                      </a:rPr>
                      <m:t>≤</m:t>
                    </m:r>
                    <m:r>
                      <m:rPr>
                        <m:sty m:val="p"/>
                      </m:rPr>
                      <a:rPr lang="en-US" sz="2000" b="0" i="0" smtClean="0">
                        <a:solidFill>
                          <a:srgbClr val="002060"/>
                        </a:solidFill>
                        <a:latin typeface="Cambria Math" panose="02040503050406030204" pitchFamily="18" charset="0"/>
                        <a:ea typeface="Cambria Math" panose="02040503050406030204" pitchFamily="18" charset="0"/>
                      </a:rPr>
                      <m:t>d</m:t>
                    </m:r>
                  </m:oMath>
                </a14:m>
                <a:r>
                  <a:rPr lang="en-US" sz="2000" dirty="0">
                    <a:solidFill>
                      <a:srgbClr val="002060"/>
                    </a:solidFill>
                  </a:rPr>
                  <a:t> </a:t>
                </a:r>
                <a:r>
                  <a:rPr lang="en-US" sz="2000" dirty="0"/>
                  <a:t>or </a:t>
                </a:r>
                <a14:m>
                  <m:oMath xmlns:m="http://schemas.openxmlformats.org/officeDocument/2006/math">
                    <m:sSub>
                      <m:sSubPr>
                        <m:ctrlPr>
                          <a:rPr lang="en-US" sz="2000" i="1" smtClean="0">
                            <a:solidFill>
                              <a:srgbClr val="002060"/>
                            </a:solidFill>
                            <a:latin typeface="Cambria Math" panose="02040503050406030204" pitchFamily="18" charset="0"/>
                          </a:rPr>
                        </m:ctrlPr>
                      </m:sSubPr>
                      <m:e>
                        <m:r>
                          <a:rPr lang="el-GR" sz="2000" i="1">
                            <a:solidFill>
                              <a:srgbClr val="002060"/>
                            </a:solidFill>
                            <a:latin typeface="Cambria Math" panose="02040503050406030204" pitchFamily="18" charset="0"/>
                          </a:rPr>
                          <m:t>𝜆</m:t>
                        </m:r>
                      </m:e>
                      <m:sub>
                        <m:r>
                          <a:rPr lang="el-GR" sz="2000" i="1">
                            <a:solidFill>
                              <a:srgbClr val="002060"/>
                            </a:solidFill>
                            <a:latin typeface="Cambria Math" panose="02040503050406030204" pitchFamily="18" charset="0"/>
                          </a:rPr>
                          <m:t>1</m:t>
                        </m:r>
                      </m:sub>
                    </m:sSub>
                    <m:d>
                      <m:dPr>
                        <m:ctrlPr>
                          <a:rPr lang="el-GR" sz="2000" i="1">
                            <a:solidFill>
                              <a:srgbClr val="002060"/>
                            </a:solidFill>
                            <a:latin typeface="Cambria Math" panose="02040503050406030204" pitchFamily="18" charset="0"/>
                          </a:rPr>
                        </m:ctrlPr>
                      </m:dPr>
                      <m:e>
                        <m:r>
                          <a:rPr lang="en-US" sz="2000" i="1">
                            <a:solidFill>
                              <a:srgbClr val="002060"/>
                            </a:solidFill>
                            <a:latin typeface="Cambria Math" panose="02040503050406030204" pitchFamily="18" charset="0"/>
                          </a:rPr>
                          <m:t>𝐿</m:t>
                        </m:r>
                      </m:e>
                    </m:d>
                    <m:r>
                      <a:rPr lang="en-US" sz="2000">
                        <a:solidFill>
                          <a:srgbClr val="002060"/>
                        </a:solidFill>
                        <a:latin typeface="Cambria Math" panose="02040503050406030204" pitchFamily="18" charset="0"/>
                        <a:ea typeface="Cambria Math" panose="02040503050406030204" pitchFamily="18" charset="0"/>
                      </a:rPr>
                      <m:t>&gt;</m:t>
                    </m:r>
                    <m:r>
                      <a:rPr lang="el-GR" sz="2000" b="0" i="1" smtClean="0">
                        <a:solidFill>
                          <a:srgbClr val="C00000"/>
                        </a:solidFill>
                        <a:latin typeface="Cambria Math" panose="02040503050406030204" pitchFamily="18" charset="0"/>
                        <a:ea typeface="Cambria Math" panose="02040503050406030204" pitchFamily="18" charset="0"/>
                      </a:rPr>
                      <m:t>𝛾</m:t>
                    </m:r>
                    <m:r>
                      <m:rPr>
                        <m:sty m:val="p"/>
                      </m:rPr>
                      <a:rPr lang="en-US" sz="2000">
                        <a:solidFill>
                          <a:srgbClr val="002060"/>
                        </a:solidFill>
                        <a:latin typeface="Cambria Math" panose="02040503050406030204" pitchFamily="18" charset="0"/>
                        <a:ea typeface="Cambria Math" panose="02040503050406030204" pitchFamily="18" charset="0"/>
                      </a:rPr>
                      <m:t>d</m:t>
                    </m:r>
                  </m:oMath>
                </a14:m>
                <a:endParaRPr lang="en-US" sz="2000" dirty="0"/>
              </a:p>
            </p:txBody>
          </p:sp>
        </mc:Choice>
        <mc:Fallback xmlns="">
          <p:sp>
            <p:nvSpPr>
              <p:cNvPr id="186" name="TextBox 185">
                <a:extLst>
                  <a:ext uri="{FF2B5EF4-FFF2-40B4-BE49-F238E27FC236}">
                    <a16:creationId xmlns:a16="http://schemas.microsoft.com/office/drawing/2014/main" id="{B58D2836-6E4B-4539-9B22-178F9FC25E79}"/>
                  </a:ext>
                </a:extLst>
              </p:cNvPr>
              <p:cNvSpPr txBox="1">
                <a:spLocks noRot="1" noChangeAspect="1" noMove="1" noResize="1" noEditPoints="1" noAdjustHandles="1" noChangeArrowheads="1" noChangeShapeType="1" noTextEdit="1"/>
              </p:cNvSpPr>
              <p:nvPr/>
            </p:nvSpPr>
            <p:spPr>
              <a:xfrm>
                <a:off x="455204" y="4797665"/>
                <a:ext cx="6870084" cy="1015663"/>
              </a:xfrm>
              <a:prstGeom prst="rect">
                <a:avLst/>
              </a:prstGeom>
              <a:blipFill>
                <a:blip r:embed="rId6"/>
                <a:stretch>
                  <a:fillRect l="-976" t="-2994" b="-958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25F0DBFD-A250-48A5-B57A-FEA939E93ADC}"/>
                  </a:ext>
                </a:extLst>
              </p:cNvPr>
              <p:cNvSpPr txBox="1"/>
              <p:nvPr/>
            </p:nvSpPr>
            <p:spPr>
              <a:xfrm>
                <a:off x="455204" y="3875901"/>
                <a:ext cx="7131888" cy="707886"/>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C00000"/>
                    </a:solidFill>
                  </a:rPr>
                  <a:t>Approximate</a:t>
                </a:r>
                <a:r>
                  <a:rPr lang="en-US" sz="2000" b="1" u="sng" dirty="0">
                    <a:solidFill>
                      <a:srgbClr val="002060"/>
                    </a:solidFill>
                  </a:rPr>
                  <a:t> Shortest Vector Problem</a:t>
                </a:r>
                <a:r>
                  <a:rPr lang="en-US" sz="2000" b="1" dirty="0">
                    <a:solidFill>
                      <a:srgbClr val="002060"/>
                    </a:solidFill>
                  </a:rPr>
                  <a:t> (SVP</a:t>
                </a:r>
                <a:r>
                  <a:rPr lang="el-GR" sz="2000" b="1" baseline="-16000" dirty="0">
                    <a:solidFill>
                      <a:srgbClr val="C00000"/>
                    </a:solidFill>
                  </a:rPr>
                  <a:t>γ</a:t>
                </a:r>
                <a:r>
                  <a:rPr lang="en-US" sz="2000" b="1" dirty="0">
                    <a:solidFill>
                      <a:srgbClr val="002060"/>
                    </a:solidFill>
                  </a:rPr>
                  <a:t>)</a:t>
                </a:r>
              </a:p>
              <a:p>
                <a:r>
                  <a:rPr lang="en-US" sz="2000" dirty="0"/>
                  <a:t>Given </a:t>
                </a:r>
                <a14:m>
                  <m:oMath xmlns:m="http://schemas.openxmlformats.org/officeDocument/2006/math">
                    <m:r>
                      <a:rPr lang="en-US" sz="2000" b="1" i="1">
                        <a:latin typeface="Cambria Math" panose="02040503050406030204" pitchFamily="18" charset="0"/>
                      </a:rPr>
                      <m:t>𝑩</m:t>
                    </m:r>
                  </m:oMath>
                </a14:m>
                <a:r>
                  <a:rPr lang="en-US" sz="2000" dirty="0"/>
                  <a:t>, find nonzero </a:t>
                </a:r>
                <a14:m>
                  <m:oMath xmlns:m="http://schemas.openxmlformats.org/officeDocument/2006/math">
                    <m:r>
                      <a:rPr lang="en-US" sz="2000" b="1" i="1" smtClean="0">
                        <a:latin typeface="Cambria Math" panose="02040503050406030204" pitchFamily="18" charset="0"/>
                      </a:rPr>
                      <m:t>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e>
                    </m:d>
                    <m:r>
                      <a:rPr lang="en-US" sz="2000" i="1" smtClean="0">
                        <a:solidFill>
                          <a:srgbClr val="C00000"/>
                        </a:solidFill>
                        <a:latin typeface="Cambria Math" panose="02040503050406030204" pitchFamily="18" charset="0"/>
                        <a:ea typeface="Cambria Math" panose="02040503050406030204" pitchFamily="18" charset="0"/>
                      </a:rPr>
                      <m:t>≤</m:t>
                    </m:r>
                    <m:r>
                      <a:rPr lang="el-GR" sz="2000" b="0" i="1" smtClean="0">
                        <a:solidFill>
                          <a:srgbClr val="C00000"/>
                        </a:solidFill>
                        <a:latin typeface="Cambria Math" panose="02040503050406030204" pitchFamily="18" charset="0"/>
                        <a:ea typeface="Cambria Math" panose="02040503050406030204" pitchFamily="18" charset="0"/>
                      </a:rPr>
                      <m:t>𝛾</m:t>
                    </m:r>
                    <m:sSub>
                      <m:sSubPr>
                        <m:ctrlPr>
                          <a:rPr lang="en-US" sz="2000" b="0" i="1" smtClean="0">
                            <a:solidFill>
                              <a:srgbClr val="002060"/>
                            </a:solidFill>
                            <a:latin typeface="Cambria Math" panose="02040503050406030204" pitchFamily="18" charset="0"/>
                          </a:rPr>
                        </m:ctrlPr>
                      </m:sSubPr>
                      <m:e>
                        <m:r>
                          <a:rPr lang="el-GR" sz="2000" b="0" i="1" smtClean="0">
                            <a:solidFill>
                              <a:srgbClr val="002060"/>
                            </a:solidFill>
                            <a:latin typeface="Cambria Math" panose="02040503050406030204" pitchFamily="18" charset="0"/>
                          </a:rPr>
                          <m:t>𝜆</m:t>
                        </m:r>
                      </m:e>
                      <m:sub>
                        <m:r>
                          <a:rPr lang="el-GR" sz="2000" b="0" i="1" smtClean="0">
                            <a:solidFill>
                              <a:srgbClr val="002060"/>
                            </a:solidFill>
                            <a:latin typeface="Cambria Math" panose="02040503050406030204" pitchFamily="18" charset="0"/>
                          </a:rPr>
                          <m:t>1</m:t>
                        </m:r>
                      </m:sub>
                    </m:sSub>
                    <m:r>
                      <a:rPr lang="el-GR" sz="2000" b="0" i="1" smtClean="0">
                        <a:solidFill>
                          <a:srgbClr val="002060"/>
                        </a:solidFill>
                        <a:latin typeface="Cambria Math" panose="02040503050406030204" pitchFamily="18" charset="0"/>
                      </a:rPr>
                      <m:t>(</m:t>
                    </m:r>
                    <m:r>
                      <a:rPr lang="en-US" sz="2000" b="0" i="1" smtClean="0">
                        <a:solidFill>
                          <a:srgbClr val="002060"/>
                        </a:solidFill>
                        <a:latin typeface="Cambria Math" panose="02040503050406030204" pitchFamily="18" charset="0"/>
                      </a:rPr>
                      <m:t>𝐿</m:t>
                    </m:r>
                    <m:r>
                      <a:rPr lang="en-US" sz="2000" b="0" i="1" smtClean="0">
                        <a:solidFill>
                          <a:srgbClr val="002060"/>
                        </a:solidFill>
                        <a:latin typeface="Cambria Math" panose="02040503050406030204" pitchFamily="18" charset="0"/>
                      </a:rPr>
                      <m:t>)</m:t>
                    </m:r>
                  </m:oMath>
                </a14:m>
                <a:r>
                  <a:rPr lang="en-US" sz="2000" dirty="0">
                    <a:solidFill>
                      <a:srgbClr val="002060"/>
                    </a:solidFill>
                  </a:rPr>
                  <a:t>.</a:t>
                </a:r>
                <a:endParaRPr lang="en-US" sz="2000" dirty="0"/>
              </a:p>
            </p:txBody>
          </p:sp>
        </mc:Choice>
        <mc:Fallback xmlns="">
          <p:sp>
            <p:nvSpPr>
              <p:cNvPr id="187" name="TextBox 186">
                <a:extLst>
                  <a:ext uri="{FF2B5EF4-FFF2-40B4-BE49-F238E27FC236}">
                    <a16:creationId xmlns:a16="http://schemas.microsoft.com/office/drawing/2014/main" id="{25F0DBFD-A250-48A5-B57A-FEA939E93ADC}"/>
                  </a:ext>
                </a:extLst>
              </p:cNvPr>
              <p:cNvSpPr txBox="1">
                <a:spLocks noRot="1" noChangeAspect="1" noMove="1" noResize="1" noEditPoints="1" noAdjustHandles="1" noChangeArrowheads="1" noChangeShapeType="1" noTextEdit="1"/>
              </p:cNvSpPr>
              <p:nvPr/>
            </p:nvSpPr>
            <p:spPr>
              <a:xfrm>
                <a:off x="455204" y="3875901"/>
                <a:ext cx="7131888" cy="707886"/>
              </a:xfrm>
              <a:prstGeom prst="rect">
                <a:avLst/>
              </a:prstGeom>
              <a:blipFill>
                <a:blip r:embed="rId7"/>
                <a:stretch>
                  <a:fillRect l="-940" t="-5172" b="-14655"/>
                </a:stretch>
              </a:blipFill>
            </p:spPr>
            <p:txBody>
              <a:bodyPr/>
              <a:lstStyle/>
              <a:p>
                <a:r>
                  <a:rPr lang="el-GR">
                    <a:noFill/>
                  </a:rPr>
                  <a:t> </a:t>
                </a:r>
              </a:p>
            </p:txBody>
          </p:sp>
        </mc:Fallback>
      </mc:AlternateContent>
      <p:cxnSp>
        <p:nvCxnSpPr>
          <p:cNvPr id="173" name="Straight Arrow Connector 172">
            <a:extLst>
              <a:ext uri="{FF2B5EF4-FFF2-40B4-BE49-F238E27FC236}">
                <a16:creationId xmlns:a16="http://schemas.microsoft.com/office/drawing/2014/main" id="{83FBD67A-084E-46B8-83AC-F421D7C6C36C}"/>
              </a:ext>
            </a:extLst>
          </p:cNvPr>
          <p:cNvCxnSpPr>
            <a:cxnSpLocks/>
            <a:endCxn id="166" idx="4"/>
          </p:cNvCxnSpPr>
          <p:nvPr/>
        </p:nvCxnSpPr>
        <p:spPr>
          <a:xfrm flipV="1">
            <a:off x="8867817" y="2148512"/>
            <a:ext cx="653834" cy="2310414"/>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2C92933-9544-43CA-813B-DC6189FB94DF}"/>
              </a:ext>
            </a:extLst>
          </p:cNvPr>
          <p:cNvCxnSpPr>
            <a:cxnSpLocks/>
          </p:cNvCxnSpPr>
          <p:nvPr/>
        </p:nvCxnSpPr>
        <p:spPr>
          <a:xfrm flipV="1">
            <a:off x="8877020" y="2132499"/>
            <a:ext cx="1279513" cy="2333026"/>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0165AA83-4343-4565-9335-21625505C1CB}"/>
              </a:ext>
            </a:extLst>
          </p:cNvPr>
          <p:cNvSpPr/>
          <p:nvPr/>
        </p:nvSpPr>
        <p:spPr>
          <a:xfrm>
            <a:off x="8145151" y="283624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Oval 130">
            <a:extLst>
              <a:ext uri="{FF2B5EF4-FFF2-40B4-BE49-F238E27FC236}">
                <a16:creationId xmlns:a16="http://schemas.microsoft.com/office/drawing/2014/main" id="{15294E82-FA62-4D11-83AB-872CC8F3145B}"/>
              </a:ext>
            </a:extLst>
          </p:cNvPr>
          <p:cNvSpPr/>
          <p:nvPr/>
        </p:nvSpPr>
        <p:spPr>
          <a:xfrm>
            <a:off x="8810541" y="283624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Oval 131">
            <a:extLst>
              <a:ext uri="{FF2B5EF4-FFF2-40B4-BE49-F238E27FC236}">
                <a16:creationId xmlns:a16="http://schemas.microsoft.com/office/drawing/2014/main" id="{F5B8E201-D241-4717-A325-070F1441E649}"/>
              </a:ext>
            </a:extLst>
          </p:cNvPr>
          <p:cNvSpPr/>
          <p:nvPr/>
        </p:nvSpPr>
        <p:spPr>
          <a:xfrm>
            <a:off x="9475931" y="283624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Oval 132">
            <a:extLst>
              <a:ext uri="{FF2B5EF4-FFF2-40B4-BE49-F238E27FC236}">
                <a16:creationId xmlns:a16="http://schemas.microsoft.com/office/drawing/2014/main" id="{66C651FE-3976-4655-8638-7C449A21609E}"/>
              </a:ext>
            </a:extLst>
          </p:cNvPr>
          <p:cNvSpPr/>
          <p:nvPr/>
        </p:nvSpPr>
        <p:spPr>
          <a:xfrm>
            <a:off x="10141321" y="283624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4" name="Oval 133">
            <a:extLst>
              <a:ext uri="{FF2B5EF4-FFF2-40B4-BE49-F238E27FC236}">
                <a16:creationId xmlns:a16="http://schemas.microsoft.com/office/drawing/2014/main" id="{F8869CF6-F4E8-453B-92A1-1616F536DC9A}"/>
              </a:ext>
            </a:extLst>
          </p:cNvPr>
          <p:cNvSpPr/>
          <p:nvPr/>
        </p:nvSpPr>
        <p:spPr>
          <a:xfrm>
            <a:off x="10806711" y="283624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5" name="Oval 134">
            <a:extLst>
              <a:ext uri="{FF2B5EF4-FFF2-40B4-BE49-F238E27FC236}">
                <a16:creationId xmlns:a16="http://schemas.microsoft.com/office/drawing/2014/main" id="{8BF7E2B5-41ED-4093-8BDB-042B638D4CE5}"/>
              </a:ext>
            </a:extLst>
          </p:cNvPr>
          <p:cNvSpPr/>
          <p:nvPr/>
        </p:nvSpPr>
        <p:spPr>
          <a:xfrm>
            <a:off x="8145151" y="52743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6" name="Oval 135">
            <a:extLst>
              <a:ext uri="{FF2B5EF4-FFF2-40B4-BE49-F238E27FC236}">
                <a16:creationId xmlns:a16="http://schemas.microsoft.com/office/drawing/2014/main" id="{4BBEBEA5-DF41-4F2A-81BF-854AB7B55ECA}"/>
              </a:ext>
            </a:extLst>
          </p:cNvPr>
          <p:cNvSpPr/>
          <p:nvPr/>
        </p:nvSpPr>
        <p:spPr>
          <a:xfrm>
            <a:off x="8810541" y="52743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7" name="Oval 136">
            <a:extLst>
              <a:ext uri="{FF2B5EF4-FFF2-40B4-BE49-F238E27FC236}">
                <a16:creationId xmlns:a16="http://schemas.microsoft.com/office/drawing/2014/main" id="{1BD062EC-B50F-4B2B-8C0D-51A9823D568C}"/>
              </a:ext>
            </a:extLst>
          </p:cNvPr>
          <p:cNvSpPr/>
          <p:nvPr/>
        </p:nvSpPr>
        <p:spPr>
          <a:xfrm>
            <a:off x="9475931" y="52743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8" name="Oval 137">
            <a:extLst>
              <a:ext uri="{FF2B5EF4-FFF2-40B4-BE49-F238E27FC236}">
                <a16:creationId xmlns:a16="http://schemas.microsoft.com/office/drawing/2014/main" id="{0651833B-0442-4024-B5FF-63FE443BB92E}"/>
              </a:ext>
            </a:extLst>
          </p:cNvPr>
          <p:cNvSpPr/>
          <p:nvPr/>
        </p:nvSpPr>
        <p:spPr>
          <a:xfrm>
            <a:off x="10141321" y="52743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9" name="Oval 138">
            <a:extLst>
              <a:ext uri="{FF2B5EF4-FFF2-40B4-BE49-F238E27FC236}">
                <a16:creationId xmlns:a16="http://schemas.microsoft.com/office/drawing/2014/main" id="{054B6837-454A-481C-9E05-23809952417D}"/>
              </a:ext>
            </a:extLst>
          </p:cNvPr>
          <p:cNvSpPr/>
          <p:nvPr/>
        </p:nvSpPr>
        <p:spPr>
          <a:xfrm>
            <a:off x="10806711" y="52743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41" name="Straight Connector 140">
            <a:extLst>
              <a:ext uri="{FF2B5EF4-FFF2-40B4-BE49-F238E27FC236}">
                <a16:creationId xmlns:a16="http://schemas.microsoft.com/office/drawing/2014/main" id="{507D44F8-F212-466F-9346-75CAAAA65EFF}"/>
              </a:ext>
            </a:extLst>
          </p:cNvPr>
          <p:cNvCxnSpPr>
            <a:cxnSpLocks/>
          </p:cNvCxnSpPr>
          <p:nvPr/>
        </p:nvCxnSpPr>
        <p:spPr>
          <a:xfrm flipH="1" flipV="1">
            <a:off x="8851387" y="1821570"/>
            <a:ext cx="4874" cy="3710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D2A9344-A18B-40CC-B9BF-D5DA5CEE5ABA}"/>
              </a:ext>
            </a:extLst>
          </p:cNvPr>
          <p:cNvCxnSpPr>
            <a:cxnSpLocks/>
          </p:cNvCxnSpPr>
          <p:nvPr/>
        </p:nvCxnSpPr>
        <p:spPr>
          <a:xfrm>
            <a:off x="7937956" y="4476955"/>
            <a:ext cx="303546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425EAE7D-02AD-4016-87A5-428D8760D966}"/>
              </a:ext>
            </a:extLst>
          </p:cNvPr>
          <p:cNvCxnSpPr>
            <a:cxnSpLocks/>
          </p:cNvCxnSpPr>
          <p:nvPr/>
        </p:nvCxnSpPr>
        <p:spPr>
          <a:xfrm>
            <a:off x="8901981" y="4569824"/>
            <a:ext cx="1618382" cy="0"/>
          </a:xfrm>
          <a:prstGeom prst="straightConnector1">
            <a:avLst/>
          </a:prstGeom>
          <a:ln w="28575"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451B5BCE-A3A2-4D4D-8717-2E1C65C9465B}"/>
                  </a:ext>
                </a:extLst>
              </p:cNvPr>
              <p:cNvSpPr txBox="1"/>
              <p:nvPr/>
            </p:nvSpPr>
            <p:spPr>
              <a:xfrm>
                <a:off x="11133095" y="4810173"/>
                <a:ext cx="443976" cy="400110"/>
              </a:xfrm>
              <a:prstGeom prst="rect">
                <a:avLst/>
              </a:prstGeom>
              <a:noFill/>
            </p:spPr>
            <p:txBody>
              <a:bodyPr wrap="square">
                <a:spAutoFit/>
              </a:bodyPr>
              <a:lstStyle/>
              <a:p>
                <a:r>
                  <a:rPr lang="el-GR" sz="2000" dirty="0"/>
                  <a:t> </a:t>
                </a:r>
                <a14:m>
                  <m:oMath xmlns:m="http://schemas.openxmlformats.org/officeDocument/2006/math">
                    <m:r>
                      <a:rPr lang="en-US" sz="2000" b="1" i="1" smtClean="0">
                        <a:latin typeface="Cambria Math" panose="02040503050406030204" pitchFamily="18" charset="0"/>
                      </a:rPr>
                      <m:t>𝑳</m:t>
                    </m:r>
                    <m:r>
                      <a:rPr lang="el-GR" sz="2000" b="0" i="0" smtClean="0">
                        <a:latin typeface="Cambria Math" panose="02040503050406030204" pitchFamily="18" charset="0"/>
                      </a:rPr>
                      <m:t> </m:t>
                    </m:r>
                  </m:oMath>
                </a14:m>
                <a:endParaRPr lang="el-GR" sz="2000" dirty="0"/>
              </a:p>
            </p:txBody>
          </p:sp>
        </mc:Choice>
        <mc:Fallback xmlns="">
          <p:sp>
            <p:nvSpPr>
              <p:cNvPr id="142" name="TextBox 141">
                <a:extLst>
                  <a:ext uri="{FF2B5EF4-FFF2-40B4-BE49-F238E27FC236}">
                    <a16:creationId xmlns:a16="http://schemas.microsoft.com/office/drawing/2014/main" id="{451B5BCE-A3A2-4D4D-8717-2E1C65C9465B}"/>
                  </a:ext>
                </a:extLst>
              </p:cNvPr>
              <p:cNvSpPr txBox="1">
                <a:spLocks noRot="1" noChangeAspect="1" noMove="1" noResize="1" noEditPoints="1" noAdjustHandles="1" noChangeArrowheads="1" noChangeShapeType="1" noTextEdit="1"/>
              </p:cNvSpPr>
              <p:nvPr/>
            </p:nvSpPr>
            <p:spPr>
              <a:xfrm>
                <a:off x="11133095" y="4810173"/>
                <a:ext cx="443976" cy="400110"/>
              </a:xfrm>
              <a:prstGeom prst="rect">
                <a:avLst/>
              </a:prstGeom>
              <a:blipFill>
                <a:blip r:embed="rId8"/>
                <a:stretch>
                  <a:fillRect/>
                </a:stretch>
              </a:blipFill>
            </p:spPr>
            <p:txBody>
              <a:bodyPr/>
              <a:lstStyle/>
              <a:p>
                <a:r>
                  <a:rPr lang="el-GR">
                    <a:noFill/>
                  </a:rPr>
                  <a:t> </a:t>
                </a:r>
              </a:p>
            </p:txBody>
          </p:sp>
        </mc:Fallback>
      </mc:AlternateContent>
      <p:sp>
        <p:nvSpPr>
          <p:cNvPr id="143" name="Oval 142">
            <a:extLst>
              <a:ext uri="{FF2B5EF4-FFF2-40B4-BE49-F238E27FC236}">
                <a16:creationId xmlns:a16="http://schemas.microsoft.com/office/drawing/2014/main" id="{6635DBB3-8A18-4456-BFED-8D98D0026060}"/>
              </a:ext>
            </a:extLst>
          </p:cNvPr>
          <p:cNvSpPr/>
          <p:nvPr/>
        </p:nvSpPr>
        <p:spPr>
          <a:xfrm>
            <a:off x="8136813" y="36558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4" name="Oval 143">
            <a:extLst>
              <a:ext uri="{FF2B5EF4-FFF2-40B4-BE49-F238E27FC236}">
                <a16:creationId xmlns:a16="http://schemas.microsoft.com/office/drawing/2014/main" id="{03500AC4-2175-4599-95A0-46C6A2690F12}"/>
              </a:ext>
            </a:extLst>
          </p:cNvPr>
          <p:cNvSpPr/>
          <p:nvPr/>
        </p:nvSpPr>
        <p:spPr>
          <a:xfrm>
            <a:off x="8802203" y="36558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5" name="Oval 144">
            <a:extLst>
              <a:ext uri="{FF2B5EF4-FFF2-40B4-BE49-F238E27FC236}">
                <a16:creationId xmlns:a16="http://schemas.microsoft.com/office/drawing/2014/main" id="{A5F182D6-77B1-4A54-BE90-85264E2AA9EE}"/>
              </a:ext>
            </a:extLst>
          </p:cNvPr>
          <p:cNvSpPr/>
          <p:nvPr/>
        </p:nvSpPr>
        <p:spPr>
          <a:xfrm>
            <a:off x="9473276" y="36558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6" name="Oval 145">
            <a:extLst>
              <a:ext uri="{FF2B5EF4-FFF2-40B4-BE49-F238E27FC236}">
                <a16:creationId xmlns:a16="http://schemas.microsoft.com/office/drawing/2014/main" id="{05A808D3-D72B-4031-B69E-F366C0B227E6}"/>
              </a:ext>
            </a:extLst>
          </p:cNvPr>
          <p:cNvSpPr/>
          <p:nvPr/>
        </p:nvSpPr>
        <p:spPr>
          <a:xfrm>
            <a:off x="10132983" y="36558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7" name="Oval 146">
            <a:extLst>
              <a:ext uri="{FF2B5EF4-FFF2-40B4-BE49-F238E27FC236}">
                <a16:creationId xmlns:a16="http://schemas.microsoft.com/office/drawing/2014/main" id="{0B413151-60CC-472F-BD60-1189D82FDA51}"/>
              </a:ext>
            </a:extLst>
          </p:cNvPr>
          <p:cNvSpPr/>
          <p:nvPr/>
        </p:nvSpPr>
        <p:spPr>
          <a:xfrm>
            <a:off x="10798373" y="36558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8" name="Oval 147">
            <a:extLst>
              <a:ext uri="{FF2B5EF4-FFF2-40B4-BE49-F238E27FC236}">
                <a16:creationId xmlns:a16="http://schemas.microsoft.com/office/drawing/2014/main" id="{4F97B19D-2D8F-4D10-B34F-05C84D358317}"/>
              </a:ext>
            </a:extLst>
          </p:cNvPr>
          <p:cNvSpPr/>
          <p:nvPr/>
        </p:nvSpPr>
        <p:spPr>
          <a:xfrm>
            <a:off x="8145151" y="44312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9" name="Oval 148">
            <a:extLst>
              <a:ext uri="{FF2B5EF4-FFF2-40B4-BE49-F238E27FC236}">
                <a16:creationId xmlns:a16="http://schemas.microsoft.com/office/drawing/2014/main" id="{1B69C014-E410-4E1D-BBDF-9ECA96C9961E}"/>
              </a:ext>
            </a:extLst>
          </p:cNvPr>
          <p:cNvSpPr/>
          <p:nvPr/>
        </p:nvSpPr>
        <p:spPr>
          <a:xfrm>
            <a:off x="8810541" y="44312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0" name="Oval 149">
            <a:extLst>
              <a:ext uri="{FF2B5EF4-FFF2-40B4-BE49-F238E27FC236}">
                <a16:creationId xmlns:a16="http://schemas.microsoft.com/office/drawing/2014/main" id="{DEFBC160-D9B9-441F-9CAA-8998B82F4AFE}"/>
              </a:ext>
            </a:extLst>
          </p:cNvPr>
          <p:cNvSpPr/>
          <p:nvPr/>
        </p:nvSpPr>
        <p:spPr>
          <a:xfrm>
            <a:off x="9475931" y="44312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1" name="Oval 150">
            <a:extLst>
              <a:ext uri="{FF2B5EF4-FFF2-40B4-BE49-F238E27FC236}">
                <a16:creationId xmlns:a16="http://schemas.microsoft.com/office/drawing/2014/main" id="{722B6F6A-D4C1-421F-964D-A89BF0197A72}"/>
              </a:ext>
            </a:extLst>
          </p:cNvPr>
          <p:cNvSpPr/>
          <p:nvPr/>
        </p:nvSpPr>
        <p:spPr>
          <a:xfrm>
            <a:off x="10141321" y="44312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2" name="Oval 151">
            <a:extLst>
              <a:ext uri="{FF2B5EF4-FFF2-40B4-BE49-F238E27FC236}">
                <a16:creationId xmlns:a16="http://schemas.microsoft.com/office/drawing/2014/main" id="{AAC25DC9-9A88-45DB-93B5-3F7626998DF7}"/>
              </a:ext>
            </a:extLst>
          </p:cNvPr>
          <p:cNvSpPr/>
          <p:nvPr/>
        </p:nvSpPr>
        <p:spPr>
          <a:xfrm>
            <a:off x="10806711" y="44312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8" name="Straight Arrow Connector 157">
            <a:extLst>
              <a:ext uri="{FF2B5EF4-FFF2-40B4-BE49-F238E27FC236}">
                <a16:creationId xmlns:a16="http://schemas.microsoft.com/office/drawing/2014/main" id="{C04D3288-C963-4F11-BA8A-43434A791D75}"/>
              </a:ext>
            </a:extLst>
          </p:cNvPr>
          <p:cNvCxnSpPr>
            <a:cxnSpLocks/>
          </p:cNvCxnSpPr>
          <p:nvPr/>
        </p:nvCxnSpPr>
        <p:spPr>
          <a:xfrm>
            <a:off x="8901981" y="4479195"/>
            <a:ext cx="621792"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2B1DA7B5-7FF6-49FA-AA7C-FD86359B7610}"/>
                  </a:ext>
                </a:extLst>
              </p:cNvPr>
              <p:cNvSpPr txBox="1"/>
              <p:nvPr/>
            </p:nvSpPr>
            <p:spPr>
              <a:xfrm>
                <a:off x="9017067" y="4522675"/>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6">
                                <a:lumMod val="50000"/>
                              </a:schemeClr>
                            </a:solidFill>
                            <a:latin typeface="Cambria Math" panose="02040503050406030204" pitchFamily="18" charset="0"/>
                          </a:rPr>
                        </m:ctrlPr>
                      </m:sSubPr>
                      <m:e>
                        <m:r>
                          <a:rPr lang="el-GR" b="0" i="1" smtClean="0">
                            <a:solidFill>
                              <a:schemeClr val="accent6">
                                <a:lumMod val="50000"/>
                              </a:schemeClr>
                            </a:solidFill>
                            <a:latin typeface="Cambria Math" panose="02040503050406030204" pitchFamily="18" charset="0"/>
                          </a:rPr>
                          <m:t>𝜆</m:t>
                        </m:r>
                      </m:e>
                      <m:sub>
                        <m:r>
                          <a:rPr lang="en-US" b="0" i="1" smtClean="0">
                            <a:solidFill>
                              <a:schemeClr val="accent6">
                                <a:lumMod val="50000"/>
                              </a:schemeClr>
                            </a:solidFill>
                            <a:latin typeface="Cambria Math" panose="02040503050406030204" pitchFamily="18" charset="0"/>
                          </a:rPr>
                          <m:t>1</m:t>
                        </m:r>
                      </m:sub>
                    </m:sSub>
                  </m:oMath>
                </a14:m>
                <a:r>
                  <a:rPr lang="en-US" dirty="0">
                    <a:solidFill>
                      <a:schemeClr val="accent6">
                        <a:lumMod val="50000"/>
                      </a:schemeClr>
                    </a:solidFill>
                  </a:rPr>
                  <a:t> </a:t>
                </a:r>
                <a:endParaRPr lang="el-GR" dirty="0"/>
              </a:p>
            </p:txBody>
          </p:sp>
        </mc:Choice>
        <mc:Fallback xmlns="">
          <p:sp>
            <p:nvSpPr>
              <p:cNvPr id="160" name="TextBox 159">
                <a:extLst>
                  <a:ext uri="{FF2B5EF4-FFF2-40B4-BE49-F238E27FC236}">
                    <a16:creationId xmlns:a16="http://schemas.microsoft.com/office/drawing/2014/main" id="{2B1DA7B5-7FF6-49FA-AA7C-FD86359B7610}"/>
                  </a:ext>
                </a:extLst>
              </p:cNvPr>
              <p:cNvSpPr txBox="1">
                <a:spLocks noRot="1" noChangeAspect="1" noMove="1" noResize="1" noEditPoints="1" noAdjustHandles="1" noChangeArrowheads="1" noChangeShapeType="1" noTextEdit="1"/>
              </p:cNvSpPr>
              <p:nvPr/>
            </p:nvSpPr>
            <p:spPr>
              <a:xfrm>
                <a:off x="9017067" y="4522675"/>
                <a:ext cx="351629" cy="369332"/>
              </a:xfrm>
              <a:prstGeom prst="rect">
                <a:avLst/>
              </a:prstGeom>
              <a:blipFill>
                <a:blip r:embed="rId9"/>
                <a:stretch>
                  <a:fillRect r="-344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9BC598AE-BE6B-469C-AFAD-356111DD3989}"/>
                  </a:ext>
                </a:extLst>
              </p:cNvPr>
              <p:cNvSpPr txBox="1"/>
              <p:nvPr/>
            </p:nvSpPr>
            <p:spPr>
              <a:xfrm>
                <a:off x="9095401" y="4095523"/>
                <a:ext cx="3516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accent6">
                              <a:lumMod val="50000"/>
                            </a:schemeClr>
                          </a:solidFill>
                          <a:latin typeface="Cambria Math" panose="02040503050406030204" pitchFamily="18" charset="0"/>
                        </a:rPr>
                        <m:t>𝒖</m:t>
                      </m:r>
                    </m:oMath>
                  </m:oMathPara>
                </a14:m>
                <a:endParaRPr lang="el-GR" sz="2000" b="1" dirty="0"/>
              </a:p>
            </p:txBody>
          </p:sp>
        </mc:Choice>
        <mc:Fallback xmlns="">
          <p:sp>
            <p:nvSpPr>
              <p:cNvPr id="162" name="TextBox 161">
                <a:extLst>
                  <a:ext uri="{FF2B5EF4-FFF2-40B4-BE49-F238E27FC236}">
                    <a16:creationId xmlns:a16="http://schemas.microsoft.com/office/drawing/2014/main" id="{9BC598AE-BE6B-469C-AFAD-356111DD3989}"/>
                  </a:ext>
                </a:extLst>
              </p:cNvPr>
              <p:cNvSpPr txBox="1">
                <a:spLocks noRot="1" noChangeAspect="1" noMove="1" noResize="1" noEditPoints="1" noAdjustHandles="1" noChangeArrowheads="1" noChangeShapeType="1" noTextEdit="1"/>
              </p:cNvSpPr>
              <p:nvPr/>
            </p:nvSpPr>
            <p:spPr>
              <a:xfrm>
                <a:off x="9095401" y="4095523"/>
                <a:ext cx="351629" cy="400110"/>
              </a:xfrm>
              <a:prstGeom prst="rect">
                <a:avLst/>
              </a:prstGeom>
              <a:blipFill>
                <a:blip r:embed="rId10"/>
                <a:stretch>
                  <a:fillRect/>
                </a:stretch>
              </a:blipFill>
            </p:spPr>
            <p:txBody>
              <a:bodyPr/>
              <a:lstStyle/>
              <a:p>
                <a:r>
                  <a:rPr lang="el-GR">
                    <a:noFill/>
                  </a:rPr>
                  <a:t> </a:t>
                </a:r>
              </a:p>
            </p:txBody>
          </p:sp>
        </mc:Fallback>
      </mc:AlternateContent>
      <p:sp>
        <p:nvSpPr>
          <p:cNvPr id="164" name="Oval 163">
            <a:extLst>
              <a:ext uri="{FF2B5EF4-FFF2-40B4-BE49-F238E27FC236}">
                <a16:creationId xmlns:a16="http://schemas.microsoft.com/office/drawing/2014/main" id="{5067587E-479E-419D-864A-5BD40B781249}"/>
              </a:ext>
            </a:extLst>
          </p:cNvPr>
          <p:cNvSpPr/>
          <p:nvPr/>
        </p:nvSpPr>
        <p:spPr>
          <a:xfrm>
            <a:off x="8145151" y="20570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5" name="Oval 164">
            <a:extLst>
              <a:ext uri="{FF2B5EF4-FFF2-40B4-BE49-F238E27FC236}">
                <a16:creationId xmlns:a16="http://schemas.microsoft.com/office/drawing/2014/main" id="{F8D46E1B-E847-4BDA-996A-797EB7D99124}"/>
              </a:ext>
            </a:extLst>
          </p:cNvPr>
          <p:cNvSpPr/>
          <p:nvPr/>
        </p:nvSpPr>
        <p:spPr>
          <a:xfrm>
            <a:off x="8810541" y="20570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6" name="Oval 165">
            <a:extLst>
              <a:ext uri="{FF2B5EF4-FFF2-40B4-BE49-F238E27FC236}">
                <a16:creationId xmlns:a16="http://schemas.microsoft.com/office/drawing/2014/main" id="{A898D1C8-2458-4D59-94B6-2643F3177D87}"/>
              </a:ext>
            </a:extLst>
          </p:cNvPr>
          <p:cNvSpPr/>
          <p:nvPr/>
        </p:nvSpPr>
        <p:spPr>
          <a:xfrm>
            <a:off x="9475931" y="20570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7" name="Oval 166">
            <a:extLst>
              <a:ext uri="{FF2B5EF4-FFF2-40B4-BE49-F238E27FC236}">
                <a16:creationId xmlns:a16="http://schemas.microsoft.com/office/drawing/2014/main" id="{FCDD7075-42ED-45B4-A573-80ECD016AFA3}"/>
              </a:ext>
            </a:extLst>
          </p:cNvPr>
          <p:cNvSpPr/>
          <p:nvPr/>
        </p:nvSpPr>
        <p:spPr>
          <a:xfrm>
            <a:off x="10141321" y="20570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Oval 167">
            <a:extLst>
              <a:ext uri="{FF2B5EF4-FFF2-40B4-BE49-F238E27FC236}">
                <a16:creationId xmlns:a16="http://schemas.microsoft.com/office/drawing/2014/main" id="{C7A3F832-4707-4A5E-A6A1-91C8E929A83A}"/>
              </a:ext>
            </a:extLst>
          </p:cNvPr>
          <p:cNvSpPr/>
          <p:nvPr/>
        </p:nvSpPr>
        <p:spPr>
          <a:xfrm>
            <a:off x="10806711" y="20570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0886A931-BBD5-434B-B331-FBAA5D2E3FDE}"/>
                  </a:ext>
                </a:extLst>
              </p:cNvPr>
              <p:cNvSpPr txBox="1"/>
              <p:nvPr/>
            </p:nvSpPr>
            <p:spPr>
              <a:xfrm>
                <a:off x="9099625" y="1944676"/>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4">
                                <a:lumMod val="50000"/>
                              </a:schemeClr>
                            </a:solidFill>
                            <a:latin typeface="Cambria Math" panose="02040503050406030204" pitchFamily="18" charset="0"/>
                          </a:rPr>
                        </m:ctrlPr>
                      </m:sSubPr>
                      <m:e>
                        <m:r>
                          <a:rPr lang="en-US" b="1" i="1" smtClean="0">
                            <a:solidFill>
                              <a:schemeClr val="accent4">
                                <a:lumMod val="50000"/>
                              </a:schemeClr>
                            </a:solidFill>
                            <a:latin typeface="Cambria Math" panose="02040503050406030204" pitchFamily="18" charset="0"/>
                          </a:rPr>
                          <m:t>𝒃</m:t>
                        </m:r>
                      </m:e>
                      <m:sub>
                        <m:r>
                          <a:rPr lang="en-US" b="0" i="1" smtClean="0">
                            <a:solidFill>
                              <a:schemeClr val="accent4">
                                <a:lumMod val="50000"/>
                              </a:schemeClr>
                            </a:solidFill>
                            <a:latin typeface="Cambria Math" panose="02040503050406030204" pitchFamily="18" charset="0"/>
                          </a:rPr>
                          <m:t>1</m:t>
                        </m:r>
                      </m:sub>
                    </m:sSub>
                  </m:oMath>
                </a14:m>
                <a:r>
                  <a:rPr lang="en-US" dirty="0">
                    <a:solidFill>
                      <a:schemeClr val="accent4">
                        <a:lumMod val="50000"/>
                      </a:schemeClr>
                    </a:solidFill>
                  </a:rPr>
                  <a:t> </a:t>
                </a:r>
                <a:endParaRPr lang="el-GR" dirty="0"/>
              </a:p>
            </p:txBody>
          </p:sp>
        </mc:Choice>
        <mc:Fallback xmlns="">
          <p:sp>
            <p:nvSpPr>
              <p:cNvPr id="180" name="TextBox 179">
                <a:extLst>
                  <a:ext uri="{FF2B5EF4-FFF2-40B4-BE49-F238E27FC236}">
                    <a16:creationId xmlns:a16="http://schemas.microsoft.com/office/drawing/2014/main" id="{0886A931-BBD5-434B-B331-FBAA5D2E3FDE}"/>
                  </a:ext>
                </a:extLst>
              </p:cNvPr>
              <p:cNvSpPr txBox="1">
                <a:spLocks noRot="1" noChangeAspect="1" noMove="1" noResize="1" noEditPoints="1" noAdjustHandles="1" noChangeArrowheads="1" noChangeShapeType="1" noTextEdit="1"/>
              </p:cNvSpPr>
              <p:nvPr/>
            </p:nvSpPr>
            <p:spPr>
              <a:xfrm>
                <a:off x="9099625" y="1944676"/>
                <a:ext cx="351629" cy="369332"/>
              </a:xfrm>
              <a:prstGeom prst="rect">
                <a:avLst/>
              </a:prstGeom>
              <a:blipFill>
                <a:blip r:embed="rId11"/>
                <a:stretch>
                  <a:fillRect r="-877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A7B020D2-5D70-42A5-80C2-D2BFCEFB91C9}"/>
                  </a:ext>
                </a:extLst>
              </p:cNvPr>
              <p:cNvSpPr txBox="1"/>
              <p:nvPr/>
            </p:nvSpPr>
            <p:spPr>
              <a:xfrm>
                <a:off x="9739263" y="1947216"/>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4">
                                <a:lumMod val="50000"/>
                              </a:schemeClr>
                            </a:solidFill>
                            <a:latin typeface="Cambria Math" panose="02040503050406030204" pitchFamily="18" charset="0"/>
                          </a:rPr>
                        </m:ctrlPr>
                      </m:sSubPr>
                      <m:e>
                        <m:r>
                          <a:rPr lang="en-US" b="1" i="1" smtClean="0">
                            <a:solidFill>
                              <a:schemeClr val="accent4">
                                <a:lumMod val="50000"/>
                              </a:schemeClr>
                            </a:solidFill>
                            <a:latin typeface="Cambria Math" panose="02040503050406030204" pitchFamily="18" charset="0"/>
                          </a:rPr>
                          <m:t>𝒃</m:t>
                        </m:r>
                      </m:e>
                      <m:sub>
                        <m:r>
                          <a:rPr lang="en-US" b="0" i="1" smtClean="0">
                            <a:solidFill>
                              <a:schemeClr val="accent4">
                                <a:lumMod val="50000"/>
                              </a:schemeClr>
                            </a:solidFill>
                            <a:latin typeface="Cambria Math" panose="02040503050406030204" pitchFamily="18" charset="0"/>
                          </a:rPr>
                          <m:t>2</m:t>
                        </m:r>
                      </m:sub>
                    </m:sSub>
                  </m:oMath>
                </a14:m>
                <a:r>
                  <a:rPr lang="en-US" dirty="0">
                    <a:solidFill>
                      <a:schemeClr val="accent4">
                        <a:lumMod val="50000"/>
                      </a:schemeClr>
                    </a:solidFill>
                  </a:rPr>
                  <a:t> </a:t>
                </a:r>
                <a:endParaRPr lang="el-GR" dirty="0"/>
              </a:p>
            </p:txBody>
          </p:sp>
        </mc:Choice>
        <mc:Fallback xmlns="">
          <p:sp>
            <p:nvSpPr>
              <p:cNvPr id="181" name="TextBox 180">
                <a:extLst>
                  <a:ext uri="{FF2B5EF4-FFF2-40B4-BE49-F238E27FC236}">
                    <a16:creationId xmlns:a16="http://schemas.microsoft.com/office/drawing/2014/main" id="{A7B020D2-5D70-42A5-80C2-D2BFCEFB91C9}"/>
                  </a:ext>
                </a:extLst>
              </p:cNvPr>
              <p:cNvSpPr txBox="1">
                <a:spLocks noRot="1" noChangeAspect="1" noMove="1" noResize="1" noEditPoints="1" noAdjustHandles="1" noChangeArrowheads="1" noChangeShapeType="1" noTextEdit="1"/>
              </p:cNvSpPr>
              <p:nvPr/>
            </p:nvSpPr>
            <p:spPr>
              <a:xfrm>
                <a:off x="9739263" y="1947216"/>
                <a:ext cx="351629" cy="369332"/>
              </a:xfrm>
              <a:prstGeom prst="rect">
                <a:avLst/>
              </a:prstGeom>
              <a:blipFill>
                <a:blip r:embed="rId12"/>
                <a:stretch>
                  <a:fillRect r="-1052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CF33A92E-A457-4789-98E7-958B78621B31}"/>
                  </a:ext>
                </a:extLst>
              </p:cNvPr>
              <p:cNvSpPr txBox="1"/>
              <p:nvPr/>
            </p:nvSpPr>
            <p:spPr>
              <a:xfrm>
                <a:off x="9514287" y="4688878"/>
                <a:ext cx="443976" cy="400110"/>
              </a:xfrm>
              <a:prstGeom prst="rect">
                <a:avLst/>
              </a:prstGeom>
              <a:noFill/>
            </p:spPr>
            <p:txBody>
              <a:bodyPr wrap="square">
                <a:spAutoFit/>
              </a:bodyPr>
              <a:lstStyle/>
              <a:p>
                <a14:m>
                  <m:oMath xmlns:m="http://schemas.openxmlformats.org/officeDocument/2006/math">
                    <m:sSub>
                      <m:sSubPr>
                        <m:ctrlPr>
                          <a:rPr lang="en-US" sz="2000" i="1" smtClean="0">
                            <a:solidFill>
                              <a:schemeClr val="accent6">
                                <a:lumMod val="50000"/>
                              </a:schemeClr>
                            </a:solidFill>
                            <a:latin typeface="Cambria Math" panose="02040503050406030204" pitchFamily="18" charset="0"/>
                          </a:rPr>
                        </m:ctrlPr>
                      </m:sSubPr>
                      <m:e>
                        <m:r>
                          <a:rPr lang="el-GR" sz="2000" b="0" i="1" smtClean="0">
                            <a:solidFill>
                              <a:srgbClr val="C00000"/>
                            </a:solidFill>
                            <a:latin typeface="Cambria Math" panose="02040503050406030204" pitchFamily="18" charset="0"/>
                          </a:rPr>
                          <m:t>𝛾</m:t>
                        </m:r>
                        <m:r>
                          <a:rPr lang="el-GR" sz="2000" b="0" i="1" smtClean="0">
                            <a:solidFill>
                              <a:schemeClr val="accent6">
                                <a:lumMod val="50000"/>
                              </a:schemeClr>
                            </a:solidFill>
                            <a:latin typeface="Cambria Math" panose="02040503050406030204" pitchFamily="18" charset="0"/>
                          </a:rPr>
                          <m:t>𝜆</m:t>
                        </m:r>
                      </m:e>
                      <m:sub>
                        <m:r>
                          <a:rPr lang="en-US" sz="2000" b="0" i="1" smtClean="0">
                            <a:solidFill>
                              <a:schemeClr val="accent6">
                                <a:lumMod val="50000"/>
                              </a:schemeClr>
                            </a:solidFill>
                            <a:latin typeface="Cambria Math" panose="02040503050406030204" pitchFamily="18" charset="0"/>
                          </a:rPr>
                          <m:t>1</m:t>
                        </m:r>
                      </m:sub>
                    </m:sSub>
                  </m:oMath>
                </a14:m>
                <a:r>
                  <a:rPr lang="en-US" sz="2000" dirty="0">
                    <a:solidFill>
                      <a:schemeClr val="accent6">
                        <a:lumMod val="50000"/>
                      </a:schemeClr>
                    </a:solidFill>
                  </a:rPr>
                  <a:t> </a:t>
                </a:r>
                <a:endParaRPr lang="el-GR" dirty="0"/>
              </a:p>
            </p:txBody>
          </p:sp>
        </mc:Choice>
        <mc:Fallback xmlns="">
          <p:sp>
            <p:nvSpPr>
              <p:cNvPr id="190" name="TextBox 189">
                <a:extLst>
                  <a:ext uri="{FF2B5EF4-FFF2-40B4-BE49-F238E27FC236}">
                    <a16:creationId xmlns:a16="http://schemas.microsoft.com/office/drawing/2014/main" id="{CF33A92E-A457-4789-98E7-958B78621B31}"/>
                  </a:ext>
                </a:extLst>
              </p:cNvPr>
              <p:cNvSpPr txBox="1">
                <a:spLocks noRot="1" noChangeAspect="1" noMove="1" noResize="1" noEditPoints="1" noAdjustHandles="1" noChangeArrowheads="1" noChangeShapeType="1" noTextEdit="1"/>
              </p:cNvSpPr>
              <p:nvPr/>
            </p:nvSpPr>
            <p:spPr>
              <a:xfrm>
                <a:off x="9514287" y="4688878"/>
                <a:ext cx="443976" cy="400110"/>
              </a:xfrm>
              <a:prstGeom prst="rect">
                <a:avLst/>
              </a:prstGeom>
              <a:blipFill>
                <a:blip r:embed="rId13"/>
                <a:stretch>
                  <a:fillRect r="-17808" b="-4545"/>
                </a:stretch>
              </a:blipFill>
            </p:spPr>
            <p:txBody>
              <a:bodyPr/>
              <a:lstStyle/>
              <a:p>
                <a:r>
                  <a:rPr lang="el-GR">
                    <a:noFill/>
                  </a:rPr>
                  <a:t> </a:t>
                </a:r>
              </a:p>
            </p:txBody>
          </p:sp>
        </mc:Fallback>
      </mc:AlternateContent>
      <p:cxnSp>
        <p:nvCxnSpPr>
          <p:cNvPr id="192" name="Straight Connector 191">
            <a:extLst>
              <a:ext uri="{FF2B5EF4-FFF2-40B4-BE49-F238E27FC236}">
                <a16:creationId xmlns:a16="http://schemas.microsoft.com/office/drawing/2014/main" id="{4DDFF69B-6216-4BA1-AD6F-DE5AFA789B3C}"/>
              </a:ext>
            </a:extLst>
          </p:cNvPr>
          <p:cNvCxnSpPr>
            <a:cxnSpLocks/>
          </p:cNvCxnSpPr>
          <p:nvPr/>
        </p:nvCxnSpPr>
        <p:spPr>
          <a:xfrm flipH="1">
            <a:off x="9739263" y="4567584"/>
            <a:ext cx="1" cy="24258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6" name="Arrow: Curved Left 195">
            <a:hlinkClick r:id="rId14" action="ppaction://hlinksldjump"/>
            <a:extLst>
              <a:ext uri="{FF2B5EF4-FFF2-40B4-BE49-F238E27FC236}">
                <a16:creationId xmlns:a16="http://schemas.microsoft.com/office/drawing/2014/main" id="{9C7B90E4-9B19-4F8D-8682-320E7B794860}"/>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52" name="Rectangle: Rounded Corners 51">
            <a:extLst>
              <a:ext uri="{FF2B5EF4-FFF2-40B4-BE49-F238E27FC236}">
                <a16:creationId xmlns:a16="http://schemas.microsoft.com/office/drawing/2014/main" id="{358A6C2D-9C04-4C97-A545-B93FCA3B284C}"/>
              </a:ext>
            </a:extLst>
          </p:cNvPr>
          <p:cNvSpPr/>
          <p:nvPr/>
        </p:nvSpPr>
        <p:spPr>
          <a:xfrm>
            <a:off x="360727" y="1279546"/>
            <a:ext cx="4993605" cy="1015663"/>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Rectangle: Rounded Corners 52">
            <a:extLst>
              <a:ext uri="{FF2B5EF4-FFF2-40B4-BE49-F238E27FC236}">
                <a16:creationId xmlns:a16="http://schemas.microsoft.com/office/drawing/2014/main" id="{5B0EE83E-44C9-43EE-AA79-E47EEC05C839}"/>
              </a:ext>
            </a:extLst>
          </p:cNvPr>
          <p:cNvSpPr/>
          <p:nvPr/>
        </p:nvSpPr>
        <p:spPr>
          <a:xfrm>
            <a:off x="332534" y="3701590"/>
            <a:ext cx="5277099" cy="1015663"/>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0658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barn(outVertical)">
                                      <p:cBhvr>
                                        <p:cTn id="7" dur="500"/>
                                        <p:tgtEl>
                                          <p:spTgt spid="188"/>
                                        </p:tgtEl>
                                      </p:cBhvr>
                                    </p:animEffect>
                                  </p:childTnLst>
                                </p:cTn>
                              </p:par>
                              <p:par>
                                <p:cTn id="8" presetID="16" presetClass="entr" presetSubtype="37" fill="hold"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barn(outVertical)">
                                      <p:cBhvr>
                                        <p:cTn id="10" dur="500"/>
                                        <p:tgtEl>
                                          <p:spTgt spid="19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90"/>
                                        </p:tgtEl>
                                        <p:attrNameLst>
                                          <p:attrName>style.visibility</p:attrName>
                                        </p:attrNameLst>
                                      </p:cBhvr>
                                      <p:to>
                                        <p:strVal val="visible"/>
                                      </p:to>
                                    </p:set>
                                    <p:animEffect transition="in" filter="barn(outVertical)">
                                      <p:cBhvr>
                                        <p:cTn id="13" dur="500"/>
                                        <p:tgtEl>
                                          <p:spTgt spid="19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7"/>
                                        </p:tgtEl>
                                        <p:attrNameLst>
                                          <p:attrName>style.visibility</p:attrName>
                                        </p:attrNameLst>
                                      </p:cBhvr>
                                      <p:to>
                                        <p:strVal val="visible"/>
                                      </p:to>
                                    </p:set>
                                    <p:animEffect transition="in" filter="wipe(left)">
                                      <p:cBhvr>
                                        <p:cTn id="16" dur="500"/>
                                        <p:tgtEl>
                                          <p:spTgt spid="18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3"/>
                                        </p:tgtEl>
                                        <p:attrNameLst>
                                          <p:attrName>style.visibility</p:attrName>
                                        </p:attrNameLst>
                                      </p:cBhvr>
                                      <p:to>
                                        <p:strVal val="visible"/>
                                      </p:to>
                                    </p:set>
                                    <p:animEffect transition="in" filter="wipe(left)">
                                      <p:cBhvr>
                                        <p:cTn id="21" dur="500"/>
                                        <p:tgtEl>
                                          <p:spTgt spid="18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wipe(left)">
                                      <p:cBhvr>
                                        <p:cTn id="32"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6" grpId="0"/>
      <p:bldP spid="187" grpId="0"/>
      <p:bldP spid="190" grpId="0"/>
      <p:bldP spid="52"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3976348" y="408772"/>
            <a:ext cx="4239302" cy="584775"/>
          </a:xfrm>
          <a:prstGeom prst="rect">
            <a:avLst/>
          </a:prstGeom>
          <a:noFill/>
        </p:spPr>
        <p:txBody>
          <a:bodyPr wrap="none" rtlCol="0">
            <a:spAutoFit/>
          </a:bodyPr>
          <a:lstStyle/>
          <a:p>
            <a:pPr algn="ctr"/>
            <a:r>
              <a:rPr lang="en-US" sz="3200" b="1" dirty="0"/>
              <a:t>Hard Lattice Problems II</a:t>
            </a:r>
            <a:endParaRPr lang="el-GR" sz="3200" b="1" i="0" strike="noStrike" baseline="0" dirty="0"/>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35997086-3DDC-4312-80CA-92BBAADE41AA}"/>
                  </a:ext>
                </a:extLst>
              </p:cNvPr>
              <p:cNvSpPr txBox="1"/>
              <p:nvPr/>
            </p:nvSpPr>
            <p:spPr>
              <a:xfrm>
                <a:off x="348093" y="2359875"/>
                <a:ext cx="7464284"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Decisional Closest Vector Problem</a:t>
                </a:r>
                <a:r>
                  <a:rPr lang="en-US" sz="2000" b="1" dirty="0">
                    <a:solidFill>
                      <a:srgbClr val="002060"/>
                    </a:solidFill>
                  </a:rPr>
                  <a:t> (GapCVP)</a:t>
                </a:r>
              </a:p>
              <a:p>
                <a:r>
                  <a:rPr lang="en-US" sz="2000" dirty="0"/>
                  <a:t>Given </a:t>
                </a:r>
                <a14:m>
                  <m:oMath xmlns:m="http://schemas.openxmlformats.org/officeDocument/2006/math">
                    <m:r>
                      <a:rPr lang="en-US" sz="2000" b="1" i="1" smtClean="0">
                        <a:latin typeface="Cambria Math" panose="02040503050406030204" pitchFamily="18" charset="0"/>
                      </a:rPr>
                      <m:t>𝑩</m:t>
                    </m:r>
                  </m:oMath>
                </a14:m>
                <a:r>
                  <a:rPr lang="en-US" sz="2000" dirty="0"/>
                  <a:t>, a point </a:t>
                </a:r>
                <a14:m>
                  <m:oMath xmlns:m="http://schemas.openxmlformats.org/officeDocument/2006/math">
                    <m:r>
                      <a:rPr lang="en-US" sz="2000" b="1" i="1" smtClean="0">
                        <a:latin typeface="Cambria Math" panose="02040503050406030204" pitchFamily="18" charset="0"/>
                      </a:rPr>
                      <m:t>𝒕</m:t>
                    </m:r>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ℝ</m:t>
                        </m:r>
                      </m:e>
                      <m:sup>
                        <m:r>
                          <a:rPr lang="en-US" sz="2000" i="1">
                            <a:latin typeface="Cambria Math" panose="02040503050406030204" pitchFamily="18" charset="0"/>
                            <a:ea typeface="Cambria Math" panose="02040503050406030204" pitchFamily="18" charset="0"/>
                          </a:rPr>
                          <m:t>𝑛</m:t>
                        </m:r>
                      </m:sup>
                    </m:sSup>
                  </m:oMath>
                </a14:m>
                <a:r>
                  <a:rPr lang="en-US" sz="2000" dirty="0"/>
                  <a:t> and a real number </a:t>
                </a:r>
                <a14:m>
                  <m:oMath xmlns:m="http://schemas.openxmlformats.org/officeDocument/2006/math">
                    <m:r>
                      <a:rPr lang="en-US" sz="2000" b="0" i="1" smtClean="0">
                        <a:latin typeface="Cambria Math" panose="02040503050406030204" pitchFamily="18" charset="0"/>
                      </a:rPr>
                      <m:t>𝑑</m:t>
                    </m:r>
                    <m:r>
                      <a:rPr lang="en-US" sz="2000" b="0" i="1" smtClean="0">
                        <a:latin typeface="Cambria Math" panose="02040503050406030204" pitchFamily="18" charset="0"/>
                      </a:rPr>
                      <m:t>&gt;0</m:t>
                    </m:r>
                    <m:r>
                      <a:rPr lang="en-US" sz="2000" b="0" i="0" smtClean="0">
                        <a:latin typeface="Cambria Math" panose="02040503050406030204" pitchFamily="18" charset="0"/>
                      </a:rPr>
                      <m:t>.</m:t>
                    </m:r>
                  </m:oMath>
                </a14:m>
                <a:endParaRPr lang="en-US" sz="2000" dirty="0"/>
              </a:p>
              <a:p>
                <a:r>
                  <a:rPr lang="en-US" sz="2000" dirty="0"/>
                  <a:t>Determine whether there exists </a:t>
                </a:r>
                <a14:m>
                  <m:oMath xmlns:m="http://schemas.openxmlformats.org/officeDocument/2006/math">
                    <m:r>
                      <a:rPr lang="en-US" sz="2000" b="1" i="1" smtClean="0">
                        <a:latin typeface="Cambria Math" panose="02040503050406030204" pitchFamily="18" charset="0"/>
                      </a:rPr>
                      <m:t>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r>
                          <a:rPr lang="en-US" sz="2000" i="1" smtClean="0">
                            <a:solidFill>
                              <a:srgbClr val="002060"/>
                            </a:solidFill>
                            <a:latin typeface="Cambria Math" panose="02040503050406030204" pitchFamily="18" charset="0"/>
                          </a:rPr>
                          <m:t>−</m:t>
                        </m:r>
                        <m:r>
                          <a:rPr lang="en-US" sz="2000" b="1" i="1" smtClean="0">
                            <a:solidFill>
                              <a:srgbClr val="002060"/>
                            </a:solidFill>
                            <a:latin typeface="Cambria Math" panose="02040503050406030204" pitchFamily="18" charset="0"/>
                          </a:rPr>
                          <m:t>𝒕</m:t>
                        </m:r>
                      </m:e>
                    </m:d>
                    <m:r>
                      <a:rPr lang="en-US" sz="2000">
                        <a:solidFill>
                          <a:srgbClr val="002060"/>
                        </a:solidFill>
                        <a:latin typeface="Cambria Math" panose="02040503050406030204" pitchFamily="18" charset="0"/>
                        <a:ea typeface="Cambria Math" panose="02040503050406030204" pitchFamily="18" charset="0"/>
                      </a:rPr>
                      <m:t>≤</m:t>
                    </m:r>
                    <m:r>
                      <m:rPr>
                        <m:sty m:val="p"/>
                      </m:rPr>
                      <a:rPr lang="en-US" sz="2000" b="0" i="0" smtClean="0">
                        <a:solidFill>
                          <a:srgbClr val="002060"/>
                        </a:solidFill>
                        <a:latin typeface="Cambria Math" panose="02040503050406030204" pitchFamily="18" charset="0"/>
                        <a:ea typeface="Cambria Math" panose="02040503050406030204" pitchFamily="18" charset="0"/>
                      </a:rPr>
                      <m:t>d</m:t>
                    </m:r>
                  </m:oMath>
                </a14:m>
                <a:r>
                  <a:rPr lang="en-US" sz="2000" dirty="0"/>
                  <a:t> or not.</a:t>
                </a:r>
              </a:p>
            </p:txBody>
          </p:sp>
        </mc:Choice>
        <mc:Fallback xmlns="">
          <p:sp>
            <p:nvSpPr>
              <p:cNvPr id="183" name="TextBox 182">
                <a:extLst>
                  <a:ext uri="{FF2B5EF4-FFF2-40B4-BE49-F238E27FC236}">
                    <a16:creationId xmlns:a16="http://schemas.microsoft.com/office/drawing/2014/main" id="{35997086-3DDC-4312-80CA-92BBAADE41AA}"/>
                  </a:ext>
                </a:extLst>
              </p:cNvPr>
              <p:cNvSpPr txBox="1">
                <a:spLocks noRot="1" noChangeAspect="1" noMove="1" noResize="1" noEditPoints="1" noAdjustHandles="1" noChangeArrowheads="1" noChangeShapeType="1" noTextEdit="1"/>
              </p:cNvSpPr>
              <p:nvPr/>
            </p:nvSpPr>
            <p:spPr>
              <a:xfrm>
                <a:off x="348093" y="2359875"/>
                <a:ext cx="7464284" cy="1015663"/>
              </a:xfrm>
              <a:prstGeom prst="rect">
                <a:avLst/>
              </a:prstGeom>
              <a:blipFill>
                <a:blip r:embed="rId3"/>
                <a:stretch>
                  <a:fillRect l="-816" t="-2994" b="-958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742B65E9-73D2-4797-96D5-3FC55B7FFAE8}"/>
                  </a:ext>
                </a:extLst>
              </p:cNvPr>
              <p:cNvSpPr txBox="1"/>
              <p:nvPr/>
            </p:nvSpPr>
            <p:spPr>
              <a:xfrm>
                <a:off x="351476" y="1437951"/>
                <a:ext cx="7203312" cy="707886"/>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Closest Vector Problem</a:t>
                </a:r>
                <a:r>
                  <a:rPr lang="en-US" sz="2000" b="1" dirty="0">
                    <a:solidFill>
                      <a:srgbClr val="002060"/>
                    </a:solidFill>
                  </a:rPr>
                  <a:t> (CVP)</a:t>
                </a:r>
              </a:p>
              <a:p>
                <a:r>
                  <a:rPr lang="en-US" sz="2000" dirty="0"/>
                  <a:t>Given </a:t>
                </a:r>
                <a14:m>
                  <m:oMath xmlns:m="http://schemas.openxmlformats.org/officeDocument/2006/math">
                    <m:r>
                      <a:rPr lang="en-US" sz="2000" b="1" i="1" smtClean="0">
                        <a:latin typeface="Cambria Math" panose="02040503050406030204" pitchFamily="18" charset="0"/>
                      </a:rPr>
                      <m:t>𝑩</m:t>
                    </m:r>
                  </m:oMath>
                </a14:m>
                <a:r>
                  <a:rPr lang="en-US" sz="2000" dirty="0"/>
                  <a:t> and a point </a:t>
                </a:r>
                <a14:m>
                  <m:oMath xmlns:m="http://schemas.openxmlformats.org/officeDocument/2006/math">
                    <m:r>
                      <a:rPr lang="en-US" sz="2000" b="1" i="1" smtClean="0">
                        <a:latin typeface="Cambria Math" panose="02040503050406030204" pitchFamily="18" charset="0"/>
                        <a:ea typeface="Cambria Math" panose="02040503050406030204" pitchFamily="18" charset="0"/>
                      </a:rPr>
                      <m:t>𝒕</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ℝ</m:t>
                        </m:r>
                      </m:e>
                      <m:sup>
                        <m:r>
                          <a:rPr lang="en-US" sz="2000" b="0" i="1" smtClean="0">
                            <a:latin typeface="Cambria Math" panose="02040503050406030204" pitchFamily="18" charset="0"/>
                            <a:ea typeface="Cambria Math" panose="02040503050406030204" pitchFamily="18" charset="0"/>
                          </a:rPr>
                          <m:t>𝑛</m:t>
                        </m:r>
                      </m:sup>
                    </m:sSup>
                  </m:oMath>
                </a14:m>
                <a:r>
                  <a:rPr lang="en-US" sz="2000" dirty="0"/>
                  <a:t>, compute </a:t>
                </a:r>
                <a14:m>
                  <m:oMath xmlns:m="http://schemas.openxmlformats.org/officeDocument/2006/math">
                    <m:r>
                      <a:rPr lang="en-US" sz="2000" b="1" i="1" smtClean="0">
                        <a:latin typeface="Cambria Math" panose="02040503050406030204" pitchFamily="18" charset="0"/>
                      </a:rPr>
                      <m:t>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r>
                          <a:rPr lang="en-US" sz="2000" b="0" i="1" smtClean="0">
                            <a:solidFill>
                              <a:srgbClr val="002060"/>
                            </a:solidFill>
                            <a:latin typeface="Cambria Math" panose="02040503050406030204" pitchFamily="18" charset="0"/>
                          </a:rPr>
                          <m:t>−</m:t>
                        </m:r>
                        <m:r>
                          <a:rPr lang="en-US" sz="2000" b="1" i="1" smtClean="0">
                            <a:solidFill>
                              <a:srgbClr val="002060"/>
                            </a:solidFill>
                            <a:latin typeface="Cambria Math" panose="02040503050406030204" pitchFamily="18" charset="0"/>
                          </a:rPr>
                          <m:t>𝒕</m:t>
                        </m:r>
                      </m:e>
                    </m:d>
                  </m:oMath>
                </a14:m>
                <a:r>
                  <a:rPr lang="en-US" sz="2000" dirty="0"/>
                  <a:t> is minimal.</a:t>
                </a:r>
              </a:p>
            </p:txBody>
          </p:sp>
        </mc:Choice>
        <mc:Fallback xmlns="">
          <p:sp>
            <p:nvSpPr>
              <p:cNvPr id="185" name="TextBox 184">
                <a:extLst>
                  <a:ext uri="{FF2B5EF4-FFF2-40B4-BE49-F238E27FC236}">
                    <a16:creationId xmlns:a16="http://schemas.microsoft.com/office/drawing/2014/main" id="{742B65E9-73D2-4797-96D5-3FC55B7FFAE8}"/>
                  </a:ext>
                </a:extLst>
              </p:cNvPr>
              <p:cNvSpPr txBox="1">
                <a:spLocks noRot="1" noChangeAspect="1" noMove="1" noResize="1" noEditPoints="1" noAdjustHandles="1" noChangeArrowheads="1" noChangeShapeType="1" noTextEdit="1"/>
              </p:cNvSpPr>
              <p:nvPr/>
            </p:nvSpPr>
            <p:spPr>
              <a:xfrm>
                <a:off x="351476" y="1437951"/>
                <a:ext cx="7203312" cy="707886"/>
              </a:xfrm>
              <a:prstGeom prst="rect">
                <a:avLst/>
              </a:prstGeom>
              <a:blipFill>
                <a:blip r:embed="rId4"/>
                <a:stretch>
                  <a:fillRect l="-931" t="-5172" r="-593" b="-1465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B58D2836-6E4B-4539-9B22-178F9FC25E79}"/>
                  </a:ext>
                </a:extLst>
              </p:cNvPr>
              <p:cNvSpPr txBox="1"/>
              <p:nvPr/>
            </p:nvSpPr>
            <p:spPr>
              <a:xfrm>
                <a:off x="348093" y="4979527"/>
                <a:ext cx="7992423"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C00000"/>
                    </a:solidFill>
                  </a:rPr>
                  <a:t>Approximate</a:t>
                </a:r>
                <a:r>
                  <a:rPr lang="en-US" sz="2000" b="1" u="sng" dirty="0">
                    <a:solidFill>
                      <a:srgbClr val="002060"/>
                    </a:solidFill>
                  </a:rPr>
                  <a:t> Decisional Shortest Vector Problem</a:t>
                </a:r>
                <a:r>
                  <a:rPr lang="en-US" sz="2000" b="1" dirty="0">
                    <a:solidFill>
                      <a:srgbClr val="002060"/>
                    </a:solidFill>
                  </a:rPr>
                  <a:t> (GapCVP</a:t>
                </a:r>
                <a:r>
                  <a:rPr lang="el-GR" sz="2000" b="1" baseline="-16000" dirty="0">
                    <a:solidFill>
                      <a:srgbClr val="C00000"/>
                    </a:solidFill>
                  </a:rPr>
                  <a:t>γ</a:t>
                </a:r>
                <a:r>
                  <a:rPr lang="en-US" sz="2000" b="1" dirty="0">
                    <a:solidFill>
                      <a:srgbClr val="002060"/>
                    </a:solidFill>
                  </a:rPr>
                  <a:t>)</a:t>
                </a:r>
                <a:r>
                  <a:rPr lang="en-US" sz="2000" dirty="0"/>
                  <a:t> </a:t>
                </a:r>
              </a:p>
              <a:p>
                <a:r>
                  <a:rPr lang="en-US" sz="2000" dirty="0"/>
                  <a:t>Given </a:t>
                </a:r>
                <a14:m>
                  <m:oMath xmlns:m="http://schemas.openxmlformats.org/officeDocument/2006/math">
                    <m:r>
                      <a:rPr lang="en-US" sz="2000" b="1" i="1" smtClean="0">
                        <a:latin typeface="Cambria Math" panose="02040503050406030204" pitchFamily="18" charset="0"/>
                      </a:rPr>
                      <m:t>𝑩</m:t>
                    </m:r>
                  </m:oMath>
                </a14:m>
                <a:r>
                  <a:rPr lang="en-US" sz="2000" dirty="0"/>
                  <a:t>, a point </a:t>
                </a:r>
                <a14:m>
                  <m:oMath xmlns:m="http://schemas.openxmlformats.org/officeDocument/2006/math">
                    <m:r>
                      <a:rPr lang="en-US" sz="2000" b="1" i="1" smtClean="0">
                        <a:latin typeface="Cambria Math" panose="02040503050406030204" pitchFamily="18" charset="0"/>
                      </a:rPr>
                      <m:t>𝒕</m:t>
                    </m:r>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ℝ</m:t>
                        </m:r>
                      </m:e>
                      <m:sup>
                        <m:r>
                          <a:rPr lang="en-US" sz="2000" i="1">
                            <a:latin typeface="Cambria Math" panose="02040503050406030204" pitchFamily="18" charset="0"/>
                            <a:ea typeface="Cambria Math" panose="02040503050406030204" pitchFamily="18" charset="0"/>
                          </a:rPr>
                          <m:t>𝑛</m:t>
                        </m:r>
                      </m:sup>
                    </m:sSup>
                  </m:oMath>
                </a14:m>
                <a:r>
                  <a:rPr lang="en-US" sz="2000" dirty="0"/>
                  <a:t> and a real number </a:t>
                </a:r>
                <a14:m>
                  <m:oMath xmlns:m="http://schemas.openxmlformats.org/officeDocument/2006/math">
                    <m:r>
                      <a:rPr lang="en-US" sz="2000" b="0" i="1" smtClean="0">
                        <a:latin typeface="Cambria Math" panose="02040503050406030204" pitchFamily="18" charset="0"/>
                      </a:rPr>
                      <m:t>𝑑</m:t>
                    </m:r>
                    <m:r>
                      <a:rPr lang="en-US" sz="2000" b="0" i="1" smtClean="0">
                        <a:latin typeface="Cambria Math" panose="02040503050406030204" pitchFamily="18" charset="0"/>
                      </a:rPr>
                      <m:t>&gt;0</m:t>
                    </m:r>
                  </m:oMath>
                </a14:m>
                <a:r>
                  <a:rPr lang="en-US" sz="2000" dirty="0"/>
                  <a:t>.</a:t>
                </a:r>
              </a:p>
              <a:p>
                <a:r>
                  <a:rPr lang="en-US" sz="2000" dirty="0"/>
                  <a:t>Determine whether </a:t>
                </a:r>
                <a14:m>
                  <m:oMath xmlns:m="http://schemas.openxmlformats.org/officeDocument/2006/math">
                    <m:r>
                      <m:rPr>
                        <m:sty m:val="p"/>
                      </m:rPr>
                      <a:rPr lang="en-US" sz="2000" b="0" i="0" smtClean="0">
                        <a:solidFill>
                          <a:srgbClr val="002060"/>
                        </a:solidFill>
                        <a:latin typeface="Cambria Math" panose="02040503050406030204" pitchFamily="18" charset="0"/>
                      </a:rPr>
                      <m:t>dist</m:t>
                    </m:r>
                    <m:r>
                      <a:rPr lang="en-US" sz="2000" b="0" i="1" smtClean="0">
                        <a:solidFill>
                          <a:srgbClr val="002060"/>
                        </a:solidFill>
                        <a:latin typeface="Cambria Math" panose="02040503050406030204" pitchFamily="18" charset="0"/>
                      </a:rPr>
                      <m:t>(</m:t>
                    </m:r>
                    <m:r>
                      <a:rPr lang="en-US" sz="2000" b="1" i="1" smtClean="0">
                        <a:solidFill>
                          <a:srgbClr val="002060"/>
                        </a:solidFill>
                        <a:latin typeface="Cambria Math" panose="02040503050406030204" pitchFamily="18" charset="0"/>
                      </a:rPr>
                      <m:t>𝒕</m:t>
                    </m:r>
                    <m:r>
                      <a:rPr lang="en-US" sz="2000" b="0" i="1" smtClean="0">
                        <a:solidFill>
                          <a:srgbClr val="002060"/>
                        </a:solidFill>
                        <a:latin typeface="Cambria Math" panose="02040503050406030204" pitchFamily="18" charset="0"/>
                      </a:rPr>
                      <m:t>,</m:t>
                    </m:r>
                    <m:r>
                      <a:rPr lang="en-US" sz="2000" b="0" i="1" smtClean="0">
                        <a:solidFill>
                          <a:srgbClr val="002060"/>
                        </a:solidFill>
                        <a:latin typeface="Cambria Math" panose="02040503050406030204" pitchFamily="18" charset="0"/>
                      </a:rPr>
                      <m:t>𝐿</m:t>
                    </m:r>
                    <m:r>
                      <a:rPr lang="en-US" sz="2000" b="0" i="1" smtClean="0">
                        <a:solidFill>
                          <a:srgbClr val="002060"/>
                        </a:solidFill>
                        <a:latin typeface="Cambria Math" panose="02040503050406030204" pitchFamily="18" charset="0"/>
                      </a:rPr>
                      <m:t>)≤</m:t>
                    </m:r>
                    <m:r>
                      <a:rPr lang="en-US" sz="2000" b="0" i="1" smtClean="0">
                        <a:solidFill>
                          <a:srgbClr val="002060"/>
                        </a:solidFill>
                        <a:latin typeface="Cambria Math" panose="02040503050406030204" pitchFamily="18" charset="0"/>
                        <a:ea typeface="Cambria Math" panose="02040503050406030204" pitchFamily="18" charset="0"/>
                      </a:rPr>
                      <m:t>𝑑</m:t>
                    </m:r>
                  </m:oMath>
                </a14:m>
                <a:r>
                  <a:rPr lang="en-US" sz="2000" dirty="0">
                    <a:solidFill>
                      <a:srgbClr val="002060"/>
                    </a:solidFill>
                  </a:rPr>
                  <a:t> </a:t>
                </a:r>
                <a:r>
                  <a:rPr lang="en-US" sz="2000" dirty="0"/>
                  <a:t>or </a:t>
                </a:r>
                <a14:m>
                  <m:oMath xmlns:m="http://schemas.openxmlformats.org/officeDocument/2006/math">
                    <m:r>
                      <a:rPr lang="en-US" sz="2000" i="1" smtClean="0">
                        <a:solidFill>
                          <a:srgbClr val="002060"/>
                        </a:solidFill>
                        <a:latin typeface="Cambria Math" panose="02040503050406030204" pitchFamily="18" charset="0"/>
                        <a:ea typeface="Cambria Math" panose="02040503050406030204" pitchFamily="18" charset="0"/>
                      </a:rPr>
                      <m:t>&gt;</m:t>
                    </m:r>
                    <m:r>
                      <a:rPr lang="el-GR" sz="2000" b="0" i="1" smtClean="0">
                        <a:solidFill>
                          <a:srgbClr val="C00000"/>
                        </a:solidFill>
                        <a:latin typeface="Cambria Math" panose="02040503050406030204" pitchFamily="18" charset="0"/>
                        <a:ea typeface="Cambria Math" panose="02040503050406030204" pitchFamily="18" charset="0"/>
                      </a:rPr>
                      <m:t>𝛾</m:t>
                    </m:r>
                    <m:r>
                      <a:rPr lang="en-US" sz="2000" b="0" i="1" smtClean="0">
                        <a:solidFill>
                          <a:srgbClr val="002060"/>
                        </a:solidFill>
                        <a:latin typeface="Cambria Math" panose="02040503050406030204" pitchFamily="18" charset="0"/>
                        <a:ea typeface="Cambria Math" panose="02040503050406030204" pitchFamily="18" charset="0"/>
                      </a:rPr>
                      <m:t>𝑑</m:t>
                    </m:r>
                  </m:oMath>
                </a14:m>
                <a:r>
                  <a:rPr lang="en-US" sz="2000" dirty="0"/>
                  <a:t>.</a:t>
                </a:r>
              </a:p>
            </p:txBody>
          </p:sp>
        </mc:Choice>
        <mc:Fallback xmlns="">
          <p:sp>
            <p:nvSpPr>
              <p:cNvPr id="186" name="TextBox 185">
                <a:extLst>
                  <a:ext uri="{FF2B5EF4-FFF2-40B4-BE49-F238E27FC236}">
                    <a16:creationId xmlns:a16="http://schemas.microsoft.com/office/drawing/2014/main" id="{B58D2836-6E4B-4539-9B22-178F9FC25E79}"/>
                  </a:ext>
                </a:extLst>
              </p:cNvPr>
              <p:cNvSpPr txBox="1">
                <a:spLocks noRot="1" noChangeAspect="1" noMove="1" noResize="1" noEditPoints="1" noAdjustHandles="1" noChangeArrowheads="1" noChangeShapeType="1" noTextEdit="1"/>
              </p:cNvSpPr>
              <p:nvPr/>
            </p:nvSpPr>
            <p:spPr>
              <a:xfrm>
                <a:off x="348093" y="4979527"/>
                <a:ext cx="7992423" cy="1015663"/>
              </a:xfrm>
              <a:prstGeom prst="rect">
                <a:avLst/>
              </a:prstGeom>
              <a:blipFill>
                <a:blip r:embed="rId5"/>
                <a:stretch>
                  <a:fillRect l="-763" t="-3614" b="-1024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632E37D-218A-490A-9773-A8F6D95D3B80}"/>
                  </a:ext>
                </a:extLst>
              </p:cNvPr>
              <p:cNvSpPr txBox="1"/>
              <p:nvPr/>
            </p:nvSpPr>
            <p:spPr>
              <a:xfrm>
                <a:off x="348093" y="3766991"/>
                <a:ext cx="5721108"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C00000"/>
                    </a:solidFill>
                  </a:rPr>
                  <a:t>Approximate </a:t>
                </a:r>
                <a:r>
                  <a:rPr lang="en-US" sz="2000" b="1" u="sng" dirty="0">
                    <a:solidFill>
                      <a:srgbClr val="002060"/>
                    </a:solidFill>
                  </a:rPr>
                  <a:t>Closest Vector Problem</a:t>
                </a:r>
                <a:r>
                  <a:rPr lang="en-US" sz="2000" b="1" dirty="0">
                    <a:solidFill>
                      <a:srgbClr val="002060"/>
                    </a:solidFill>
                  </a:rPr>
                  <a:t> (CVP</a:t>
                </a:r>
                <a:r>
                  <a:rPr lang="el-GR" sz="2000" b="1" baseline="-16000" dirty="0">
                    <a:solidFill>
                      <a:srgbClr val="C00000"/>
                    </a:solidFill>
                  </a:rPr>
                  <a:t>γ</a:t>
                </a:r>
                <a:r>
                  <a:rPr lang="en-US" sz="2000" b="1" dirty="0">
                    <a:solidFill>
                      <a:srgbClr val="002060"/>
                    </a:solidFill>
                  </a:rPr>
                  <a:t>)</a:t>
                </a:r>
              </a:p>
              <a:p>
                <a:r>
                  <a:rPr lang="en-US" sz="2000" dirty="0"/>
                  <a:t>Given </a:t>
                </a:r>
                <a14:m>
                  <m:oMath xmlns:m="http://schemas.openxmlformats.org/officeDocument/2006/math">
                    <m:r>
                      <a:rPr lang="en-US" sz="2000" b="1" i="1" smtClean="0">
                        <a:latin typeface="Cambria Math" panose="02040503050406030204" pitchFamily="18" charset="0"/>
                      </a:rPr>
                      <m:t>𝑩</m:t>
                    </m:r>
                  </m:oMath>
                </a14:m>
                <a:r>
                  <a:rPr lang="en-US" sz="2000" dirty="0"/>
                  <a:t> and a point </a:t>
                </a:r>
                <a14:m>
                  <m:oMath xmlns:m="http://schemas.openxmlformats.org/officeDocument/2006/math">
                    <m:r>
                      <a:rPr lang="en-US" sz="2000" b="1" i="1">
                        <a:latin typeface="Cambria Math" panose="02040503050406030204" pitchFamily="18" charset="0"/>
                        <a:ea typeface="Cambria Math" panose="02040503050406030204" pitchFamily="18" charset="0"/>
                      </a:rPr>
                      <m:t>𝒕</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ℝ</m:t>
                        </m:r>
                      </m:e>
                      <m:sup>
                        <m:r>
                          <a:rPr lang="en-US" sz="2000" b="0" i="1" smtClean="0">
                            <a:latin typeface="Cambria Math" panose="02040503050406030204" pitchFamily="18" charset="0"/>
                            <a:ea typeface="Cambria Math" panose="02040503050406030204" pitchFamily="18" charset="0"/>
                          </a:rPr>
                          <m:t>𝑛</m:t>
                        </m:r>
                      </m:sup>
                    </m:sSup>
                  </m:oMath>
                </a14:m>
                <a:r>
                  <a:rPr lang="en-US" sz="2000" dirty="0"/>
                  <a:t>, </a:t>
                </a:r>
              </a:p>
              <a:p>
                <a:r>
                  <a:rPr lang="en-US" sz="2000" dirty="0"/>
                  <a:t>compute </a:t>
                </a:r>
                <a14:m>
                  <m:oMath xmlns:m="http://schemas.openxmlformats.org/officeDocument/2006/math">
                    <m:r>
                      <a:rPr lang="en-US" sz="2000" b="1" i="1" smtClean="0">
                        <a:latin typeface="Cambria Math" panose="02040503050406030204" pitchFamily="18" charset="0"/>
                      </a:rPr>
                      <m:t>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r>
                          <a:rPr lang="en-US" sz="2000" b="0" i="1" smtClean="0">
                            <a:solidFill>
                              <a:srgbClr val="002060"/>
                            </a:solidFill>
                            <a:latin typeface="Cambria Math" panose="02040503050406030204" pitchFamily="18" charset="0"/>
                          </a:rPr>
                          <m:t>−</m:t>
                        </m:r>
                        <m:r>
                          <a:rPr lang="en-US" sz="2000" b="1" i="1" smtClean="0">
                            <a:solidFill>
                              <a:srgbClr val="002060"/>
                            </a:solidFill>
                            <a:latin typeface="Cambria Math" panose="02040503050406030204" pitchFamily="18" charset="0"/>
                          </a:rPr>
                          <m:t>𝒕</m:t>
                        </m:r>
                      </m:e>
                    </m:d>
                    <m:r>
                      <a:rPr lang="en-US" sz="2000" dirty="0" smtClean="0">
                        <a:solidFill>
                          <a:srgbClr val="C00000"/>
                        </a:solidFill>
                        <a:latin typeface="Cambria Math" panose="02040503050406030204" pitchFamily="18" charset="0"/>
                        <a:ea typeface="Cambria Math" panose="02040503050406030204" pitchFamily="18" charset="0"/>
                      </a:rPr>
                      <m:t>≤</m:t>
                    </m:r>
                    <m:r>
                      <a:rPr lang="el-GR" sz="2000" b="0" i="1" dirty="0" smtClean="0">
                        <a:solidFill>
                          <a:srgbClr val="C00000"/>
                        </a:solidFill>
                        <a:latin typeface="Cambria Math" panose="02040503050406030204" pitchFamily="18" charset="0"/>
                        <a:ea typeface="Cambria Math" panose="02040503050406030204" pitchFamily="18" charset="0"/>
                      </a:rPr>
                      <m:t>𝛾</m:t>
                    </m:r>
                    <m:d>
                      <m:dPr>
                        <m:begChr m:val="‖"/>
                        <m:endChr m:val="‖"/>
                        <m:ctrlPr>
                          <a:rPr lang="en-US" sz="2000" i="1">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𝒚</m:t>
                        </m:r>
                        <m:r>
                          <a:rPr lang="en-US" sz="2000" i="1">
                            <a:solidFill>
                              <a:srgbClr val="002060"/>
                            </a:solidFill>
                            <a:latin typeface="Cambria Math" panose="02040503050406030204" pitchFamily="18" charset="0"/>
                          </a:rPr>
                          <m:t>−</m:t>
                        </m:r>
                        <m:r>
                          <a:rPr lang="en-US" sz="2000" b="1" i="1" smtClean="0">
                            <a:solidFill>
                              <a:srgbClr val="002060"/>
                            </a:solidFill>
                            <a:latin typeface="Cambria Math" panose="02040503050406030204" pitchFamily="18" charset="0"/>
                          </a:rPr>
                          <m:t>𝒕</m:t>
                        </m:r>
                      </m:e>
                    </m:d>
                    <m:r>
                      <a:rPr lang="en-US" sz="2000" b="1" i="1" smtClean="0">
                        <a:solidFill>
                          <a:srgbClr val="002060"/>
                        </a:solidFill>
                        <a:latin typeface="Cambria Math" panose="02040503050406030204" pitchFamily="18" charset="0"/>
                      </a:rPr>
                      <m:t>,  </m:t>
                    </m:r>
                    <m:r>
                      <a:rPr lang="en-US" sz="2000" b="1" i="1" smtClean="0">
                        <a:solidFill>
                          <a:srgbClr val="002060"/>
                        </a:solidFill>
                        <a:latin typeface="Cambria Math" panose="02040503050406030204" pitchFamily="18" charset="0"/>
                        <a:ea typeface="Cambria Math" panose="02040503050406030204" pitchFamily="18" charset="0"/>
                      </a:rPr>
                      <m:t>∀</m:t>
                    </m:r>
                    <m:r>
                      <a:rPr lang="en-US" sz="2000" b="1" i="1" smtClean="0">
                        <a:solidFill>
                          <a:srgbClr val="002060"/>
                        </a:solidFill>
                        <a:latin typeface="Cambria Math" panose="02040503050406030204" pitchFamily="18" charset="0"/>
                        <a:ea typeface="Cambria Math" panose="02040503050406030204" pitchFamily="18" charset="0"/>
                      </a:rPr>
                      <m:t>𝒚</m:t>
                    </m:r>
                    <m:r>
                      <a:rPr lang="en-US" sz="2000" b="1" i="1" smtClean="0">
                        <a:solidFill>
                          <a:srgbClr val="002060"/>
                        </a:solidFill>
                        <a:latin typeface="Cambria Math" panose="02040503050406030204" pitchFamily="18" charset="0"/>
                        <a:ea typeface="Cambria Math" panose="02040503050406030204" pitchFamily="18" charset="0"/>
                      </a:rPr>
                      <m:t>∈</m:t>
                    </m:r>
                    <m:r>
                      <a:rPr lang="en-US" sz="2000" b="0" i="1" smtClean="0">
                        <a:solidFill>
                          <a:srgbClr val="002060"/>
                        </a:solidFill>
                        <a:latin typeface="Cambria Math" panose="02040503050406030204" pitchFamily="18" charset="0"/>
                        <a:ea typeface="Cambria Math" panose="02040503050406030204" pitchFamily="18" charset="0"/>
                      </a:rPr>
                      <m:t>𝐿</m:t>
                    </m:r>
                  </m:oMath>
                </a14:m>
                <a:r>
                  <a:rPr lang="en-US" sz="2000" dirty="0">
                    <a:solidFill>
                      <a:srgbClr val="002060"/>
                    </a:solidFill>
                  </a:rPr>
                  <a:t>.</a:t>
                </a:r>
                <a:endParaRPr lang="en-US" sz="2000" dirty="0"/>
              </a:p>
            </p:txBody>
          </p:sp>
        </mc:Choice>
        <mc:Fallback xmlns="">
          <p:sp>
            <p:nvSpPr>
              <p:cNvPr id="57" name="TextBox 56">
                <a:extLst>
                  <a:ext uri="{FF2B5EF4-FFF2-40B4-BE49-F238E27FC236}">
                    <a16:creationId xmlns:a16="http://schemas.microsoft.com/office/drawing/2014/main" id="{5632E37D-218A-490A-9773-A8F6D95D3B80}"/>
                  </a:ext>
                </a:extLst>
              </p:cNvPr>
              <p:cNvSpPr txBox="1">
                <a:spLocks noRot="1" noChangeAspect="1" noMove="1" noResize="1" noEditPoints="1" noAdjustHandles="1" noChangeArrowheads="1" noChangeShapeType="1" noTextEdit="1"/>
              </p:cNvSpPr>
              <p:nvPr/>
            </p:nvSpPr>
            <p:spPr>
              <a:xfrm>
                <a:off x="348093" y="3766991"/>
                <a:ext cx="5721108" cy="1015663"/>
              </a:xfrm>
              <a:prstGeom prst="rect">
                <a:avLst/>
              </a:prstGeom>
              <a:blipFill>
                <a:blip r:embed="rId6"/>
                <a:stretch>
                  <a:fillRect l="-1065" t="-3593" b="-9581"/>
                </a:stretch>
              </a:blipFill>
            </p:spPr>
            <p:txBody>
              <a:bodyPr/>
              <a:lstStyle/>
              <a:p>
                <a:r>
                  <a:rPr lang="el-GR">
                    <a:noFill/>
                  </a:rPr>
                  <a:t> </a:t>
                </a:r>
              </a:p>
            </p:txBody>
          </p:sp>
        </mc:Fallback>
      </mc:AlternateContent>
      <p:grpSp>
        <p:nvGrpSpPr>
          <p:cNvPr id="2" name="Group 1">
            <a:extLst>
              <a:ext uri="{FF2B5EF4-FFF2-40B4-BE49-F238E27FC236}">
                <a16:creationId xmlns:a16="http://schemas.microsoft.com/office/drawing/2014/main" id="{A02F0725-B8C1-4AB8-B26D-AF5D668D5CE3}"/>
              </a:ext>
            </a:extLst>
          </p:cNvPr>
          <p:cNvGrpSpPr/>
          <p:nvPr/>
        </p:nvGrpSpPr>
        <p:grpSpPr>
          <a:xfrm>
            <a:off x="8028001" y="1932691"/>
            <a:ext cx="3639115" cy="3710159"/>
            <a:chOff x="7795081" y="1350628"/>
            <a:chExt cx="3639115" cy="3710159"/>
          </a:xfrm>
        </p:grpSpPr>
        <p:cxnSp>
          <p:nvCxnSpPr>
            <p:cNvPr id="173" name="Straight Arrow Connector 172">
              <a:extLst>
                <a:ext uri="{FF2B5EF4-FFF2-40B4-BE49-F238E27FC236}">
                  <a16:creationId xmlns:a16="http://schemas.microsoft.com/office/drawing/2014/main" id="{83FBD67A-084E-46B8-83AC-F421D7C6C36C}"/>
                </a:ext>
              </a:extLst>
            </p:cNvPr>
            <p:cNvCxnSpPr>
              <a:cxnSpLocks/>
              <a:endCxn id="166" idx="4"/>
            </p:cNvCxnSpPr>
            <p:nvPr/>
          </p:nvCxnSpPr>
          <p:spPr>
            <a:xfrm flipV="1">
              <a:off x="8724942" y="1677570"/>
              <a:ext cx="653834" cy="2310414"/>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2C92933-9544-43CA-813B-DC6189FB94DF}"/>
                </a:ext>
              </a:extLst>
            </p:cNvPr>
            <p:cNvCxnSpPr>
              <a:cxnSpLocks/>
            </p:cNvCxnSpPr>
            <p:nvPr/>
          </p:nvCxnSpPr>
          <p:spPr>
            <a:xfrm flipV="1">
              <a:off x="8734145" y="1661557"/>
              <a:ext cx="1279513" cy="2333026"/>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0165AA83-4343-4565-9335-21625505C1CB}"/>
                </a:ext>
              </a:extLst>
            </p:cNvPr>
            <p:cNvSpPr/>
            <p:nvPr/>
          </p:nvSpPr>
          <p:spPr>
            <a:xfrm>
              <a:off x="8002276" y="236529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Oval 130">
              <a:extLst>
                <a:ext uri="{FF2B5EF4-FFF2-40B4-BE49-F238E27FC236}">
                  <a16:creationId xmlns:a16="http://schemas.microsoft.com/office/drawing/2014/main" id="{15294E82-FA62-4D11-83AB-872CC8F3145B}"/>
                </a:ext>
              </a:extLst>
            </p:cNvPr>
            <p:cNvSpPr/>
            <p:nvPr/>
          </p:nvSpPr>
          <p:spPr>
            <a:xfrm>
              <a:off x="8667666" y="236529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Oval 131">
              <a:extLst>
                <a:ext uri="{FF2B5EF4-FFF2-40B4-BE49-F238E27FC236}">
                  <a16:creationId xmlns:a16="http://schemas.microsoft.com/office/drawing/2014/main" id="{F5B8E201-D241-4717-A325-070F1441E649}"/>
                </a:ext>
              </a:extLst>
            </p:cNvPr>
            <p:cNvSpPr/>
            <p:nvPr/>
          </p:nvSpPr>
          <p:spPr>
            <a:xfrm>
              <a:off x="9333056" y="236529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Oval 132">
              <a:extLst>
                <a:ext uri="{FF2B5EF4-FFF2-40B4-BE49-F238E27FC236}">
                  <a16:creationId xmlns:a16="http://schemas.microsoft.com/office/drawing/2014/main" id="{66C651FE-3976-4655-8638-7C449A21609E}"/>
                </a:ext>
              </a:extLst>
            </p:cNvPr>
            <p:cNvSpPr/>
            <p:nvPr/>
          </p:nvSpPr>
          <p:spPr>
            <a:xfrm>
              <a:off x="9998446" y="236529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4" name="Oval 133">
              <a:extLst>
                <a:ext uri="{FF2B5EF4-FFF2-40B4-BE49-F238E27FC236}">
                  <a16:creationId xmlns:a16="http://schemas.microsoft.com/office/drawing/2014/main" id="{F8869CF6-F4E8-453B-92A1-1616F536DC9A}"/>
                </a:ext>
              </a:extLst>
            </p:cNvPr>
            <p:cNvSpPr/>
            <p:nvPr/>
          </p:nvSpPr>
          <p:spPr>
            <a:xfrm>
              <a:off x="10663836" y="236529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5" name="Oval 134">
              <a:extLst>
                <a:ext uri="{FF2B5EF4-FFF2-40B4-BE49-F238E27FC236}">
                  <a16:creationId xmlns:a16="http://schemas.microsoft.com/office/drawing/2014/main" id="{8BF7E2B5-41ED-4093-8BDB-042B638D4CE5}"/>
                </a:ext>
              </a:extLst>
            </p:cNvPr>
            <p:cNvSpPr/>
            <p:nvPr/>
          </p:nvSpPr>
          <p:spPr>
            <a:xfrm>
              <a:off x="8002276" y="48034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6" name="Oval 135">
              <a:extLst>
                <a:ext uri="{FF2B5EF4-FFF2-40B4-BE49-F238E27FC236}">
                  <a16:creationId xmlns:a16="http://schemas.microsoft.com/office/drawing/2014/main" id="{4BBEBEA5-DF41-4F2A-81BF-854AB7B55ECA}"/>
                </a:ext>
              </a:extLst>
            </p:cNvPr>
            <p:cNvSpPr/>
            <p:nvPr/>
          </p:nvSpPr>
          <p:spPr>
            <a:xfrm>
              <a:off x="8667666" y="48034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7" name="Oval 136">
              <a:extLst>
                <a:ext uri="{FF2B5EF4-FFF2-40B4-BE49-F238E27FC236}">
                  <a16:creationId xmlns:a16="http://schemas.microsoft.com/office/drawing/2014/main" id="{1BD062EC-B50F-4B2B-8C0D-51A9823D568C}"/>
                </a:ext>
              </a:extLst>
            </p:cNvPr>
            <p:cNvSpPr/>
            <p:nvPr/>
          </p:nvSpPr>
          <p:spPr>
            <a:xfrm>
              <a:off x="9333056" y="48034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8" name="Oval 137">
              <a:extLst>
                <a:ext uri="{FF2B5EF4-FFF2-40B4-BE49-F238E27FC236}">
                  <a16:creationId xmlns:a16="http://schemas.microsoft.com/office/drawing/2014/main" id="{0651833B-0442-4024-B5FF-63FE443BB92E}"/>
                </a:ext>
              </a:extLst>
            </p:cNvPr>
            <p:cNvSpPr/>
            <p:nvPr/>
          </p:nvSpPr>
          <p:spPr>
            <a:xfrm>
              <a:off x="9998446" y="48034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9" name="Oval 138">
              <a:extLst>
                <a:ext uri="{FF2B5EF4-FFF2-40B4-BE49-F238E27FC236}">
                  <a16:creationId xmlns:a16="http://schemas.microsoft.com/office/drawing/2014/main" id="{054B6837-454A-481C-9E05-23809952417D}"/>
                </a:ext>
              </a:extLst>
            </p:cNvPr>
            <p:cNvSpPr/>
            <p:nvPr/>
          </p:nvSpPr>
          <p:spPr>
            <a:xfrm>
              <a:off x="10663836" y="480343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41" name="Straight Connector 140">
              <a:extLst>
                <a:ext uri="{FF2B5EF4-FFF2-40B4-BE49-F238E27FC236}">
                  <a16:creationId xmlns:a16="http://schemas.microsoft.com/office/drawing/2014/main" id="{507D44F8-F212-466F-9346-75CAAAA65EFF}"/>
                </a:ext>
              </a:extLst>
            </p:cNvPr>
            <p:cNvCxnSpPr>
              <a:cxnSpLocks/>
            </p:cNvCxnSpPr>
            <p:nvPr/>
          </p:nvCxnSpPr>
          <p:spPr>
            <a:xfrm flipH="1" flipV="1">
              <a:off x="8708512" y="1350628"/>
              <a:ext cx="4874" cy="3710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D2A9344-A18B-40CC-B9BF-D5DA5CEE5ABA}"/>
                </a:ext>
              </a:extLst>
            </p:cNvPr>
            <p:cNvCxnSpPr>
              <a:cxnSpLocks/>
            </p:cNvCxnSpPr>
            <p:nvPr/>
          </p:nvCxnSpPr>
          <p:spPr>
            <a:xfrm>
              <a:off x="7795081" y="4006013"/>
              <a:ext cx="303546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451B5BCE-A3A2-4D4D-8717-2E1C65C9465B}"/>
                    </a:ext>
                  </a:extLst>
                </p:cNvPr>
                <p:cNvSpPr txBox="1"/>
                <p:nvPr/>
              </p:nvSpPr>
              <p:spPr>
                <a:xfrm>
                  <a:off x="10990220" y="4339231"/>
                  <a:ext cx="443976" cy="400110"/>
                </a:xfrm>
                <a:prstGeom prst="rect">
                  <a:avLst/>
                </a:prstGeom>
                <a:noFill/>
              </p:spPr>
              <p:txBody>
                <a:bodyPr wrap="square">
                  <a:spAutoFit/>
                </a:bodyPr>
                <a:lstStyle/>
                <a:p>
                  <a:r>
                    <a:rPr lang="el-GR" sz="2000" dirty="0"/>
                    <a:t> </a:t>
                  </a:r>
                  <a14:m>
                    <m:oMath xmlns:m="http://schemas.openxmlformats.org/officeDocument/2006/math">
                      <m:r>
                        <a:rPr lang="en-US" sz="2000" b="1" i="1" smtClean="0">
                          <a:latin typeface="Cambria Math" panose="02040503050406030204" pitchFamily="18" charset="0"/>
                        </a:rPr>
                        <m:t>𝑳</m:t>
                      </m:r>
                      <m:r>
                        <a:rPr lang="el-GR" sz="2000" b="0" i="0" smtClean="0">
                          <a:latin typeface="Cambria Math" panose="02040503050406030204" pitchFamily="18" charset="0"/>
                        </a:rPr>
                        <m:t> </m:t>
                      </m:r>
                    </m:oMath>
                  </a14:m>
                  <a:endParaRPr lang="el-GR" sz="2000" dirty="0"/>
                </a:p>
              </p:txBody>
            </p:sp>
          </mc:Choice>
          <mc:Fallback xmlns="">
            <p:sp>
              <p:nvSpPr>
                <p:cNvPr id="142" name="TextBox 141">
                  <a:extLst>
                    <a:ext uri="{FF2B5EF4-FFF2-40B4-BE49-F238E27FC236}">
                      <a16:creationId xmlns:a16="http://schemas.microsoft.com/office/drawing/2014/main" id="{451B5BCE-A3A2-4D4D-8717-2E1C65C9465B}"/>
                    </a:ext>
                  </a:extLst>
                </p:cNvPr>
                <p:cNvSpPr txBox="1">
                  <a:spLocks noRot="1" noChangeAspect="1" noMove="1" noResize="1" noEditPoints="1" noAdjustHandles="1" noChangeArrowheads="1" noChangeShapeType="1" noTextEdit="1"/>
                </p:cNvSpPr>
                <p:nvPr/>
              </p:nvSpPr>
              <p:spPr>
                <a:xfrm>
                  <a:off x="10990220" y="4339231"/>
                  <a:ext cx="443976" cy="400110"/>
                </a:xfrm>
                <a:prstGeom prst="rect">
                  <a:avLst/>
                </a:prstGeom>
                <a:blipFill>
                  <a:blip r:embed="rId7"/>
                  <a:stretch>
                    <a:fillRect/>
                  </a:stretch>
                </a:blipFill>
              </p:spPr>
              <p:txBody>
                <a:bodyPr/>
                <a:lstStyle/>
                <a:p>
                  <a:r>
                    <a:rPr lang="el-GR">
                      <a:noFill/>
                    </a:rPr>
                    <a:t> </a:t>
                  </a:r>
                </a:p>
              </p:txBody>
            </p:sp>
          </mc:Fallback>
        </mc:AlternateContent>
        <p:sp>
          <p:nvSpPr>
            <p:cNvPr id="143" name="Oval 142">
              <a:extLst>
                <a:ext uri="{FF2B5EF4-FFF2-40B4-BE49-F238E27FC236}">
                  <a16:creationId xmlns:a16="http://schemas.microsoft.com/office/drawing/2014/main" id="{6635DBB3-8A18-4456-BFED-8D98D0026060}"/>
                </a:ext>
              </a:extLst>
            </p:cNvPr>
            <p:cNvSpPr/>
            <p:nvPr/>
          </p:nvSpPr>
          <p:spPr>
            <a:xfrm>
              <a:off x="7993938" y="318492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4" name="Oval 143">
              <a:extLst>
                <a:ext uri="{FF2B5EF4-FFF2-40B4-BE49-F238E27FC236}">
                  <a16:creationId xmlns:a16="http://schemas.microsoft.com/office/drawing/2014/main" id="{03500AC4-2175-4599-95A0-46C6A2690F12}"/>
                </a:ext>
              </a:extLst>
            </p:cNvPr>
            <p:cNvSpPr/>
            <p:nvPr/>
          </p:nvSpPr>
          <p:spPr>
            <a:xfrm>
              <a:off x="8659328" y="318492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5" name="Oval 144">
              <a:extLst>
                <a:ext uri="{FF2B5EF4-FFF2-40B4-BE49-F238E27FC236}">
                  <a16:creationId xmlns:a16="http://schemas.microsoft.com/office/drawing/2014/main" id="{A5F182D6-77B1-4A54-BE90-85264E2AA9EE}"/>
                </a:ext>
              </a:extLst>
            </p:cNvPr>
            <p:cNvSpPr/>
            <p:nvPr/>
          </p:nvSpPr>
          <p:spPr>
            <a:xfrm>
              <a:off x="9330401" y="318492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6" name="Oval 145">
              <a:extLst>
                <a:ext uri="{FF2B5EF4-FFF2-40B4-BE49-F238E27FC236}">
                  <a16:creationId xmlns:a16="http://schemas.microsoft.com/office/drawing/2014/main" id="{05A808D3-D72B-4031-B69E-F366C0B227E6}"/>
                </a:ext>
              </a:extLst>
            </p:cNvPr>
            <p:cNvSpPr/>
            <p:nvPr/>
          </p:nvSpPr>
          <p:spPr>
            <a:xfrm>
              <a:off x="9990108" y="318492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7" name="Oval 146">
              <a:extLst>
                <a:ext uri="{FF2B5EF4-FFF2-40B4-BE49-F238E27FC236}">
                  <a16:creationId xmlns:a16="http://schemas.microsoft.com/office/drawing/2014/main" id="{0B413151-60CC-472F-BD60-1189D82FDA51}"/>
                </a:ext>
              </a:extLst>
            </p:cNvPr>
            <p:cNvSpPr/>
            <p:nvPr/>
          </p:nvSpPr>
          <p:spPr>
            <a:xfrm>
              <a:off x="10655498" y="318492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8" name="Oval 147">
              <a:extLst>
                <a:ext uri="{FF2B5EF4-FFF2-40B4-BE49-F238E27FC236}">
                  <a16:creationId xmlns:a16="http://schemas.microsoft.com/office/drawing/2014/main" id="{4F97B19D-2D8F-4D10-B34F-05C84D358317}"/>
                </a:ext>
              </a:extLst>
            </p:cNvPr>
            <p:cNvSpPr/>
            <p:nvPr/>
          </p:nvSpPr>
          <p:spPr>
            <a:xfrm>
              <a:off x="8002276" y="39602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9" name="Oval 148">
              <a:extLst>
                <a:ext uri="{FF2B5EF4-FFF2-40B4-BE49-F238E27FC236}">
                  <a16:creationId xmlns:a16="http://schemas.microsoft.com/office/drawing/2014/main" id="{1B69C014-E410-4E1D-BBDF-9ECA96C9961E}"/>
                </a:ext>
              </a:extLst>
            </p:cNvPr>
            <p:cNvSpPr/>
            <p:nvPr/>
          </p:nvSpPr>
          <p:spPr>
            <a:xfrm>
              <a:off x="8667666" y="39602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0" name="Oval 149">
              <a:extLst>
                <a:ext uri="{FF2B5EF4-FFF2-40B4-BE49-F238E27FC236}">
                  <a16:creationId xmlns:a16="http://schemas.microsoft.com/office/drawing/2014/main" id="{DEFBC160-D9B9-441F-9CAA-8998B82F4AFE}"/>
                </a:ext>
              </a:extLst>
            </p:cNvPr>
            <p:cNvSpPr/>
            <p:nvPr/>
          </p:nvSpPr>
          <p:spPr>
            <a:xfrm>
              <a:off x="9333056" y="39602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1" name="Oval 150">
              <a:extLst>
                <a:ext uri="{FF2B5EF4-FFF2-40B4-BE49-F238E27FC236}">
                  <a16:creationId xmlns:a16="http://schemas.microsoft.com/office/drawing/2014/main" id="{722B6F6A-D4C1-421F-964D-A89BF0197A72}"/>
                </a:ext>
              </a:extLst>
            </p:cNvPr>
            <p:cNvSpPr/>
            <p:nvPr/>
          </p:nvSpPr>
          <p:spPr>
            <a:xfrm>
              <a:off x="9998446" y="39602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2" name="Oval 151">
              <a:extLst>
                <a:ext uri="{FF2B5EF4-FFF2-40B4-BE49-F238E27FC236}">
                  <a16:creationId xmlns:a16="http://schemas.microsoft.com/office/drawing/2014/main" id="{AAC25DC9-9A88-45DB-93B5-3F7626998DF7}"/>
                </a:ext>
              </a:extLst>
            </p:cNvPr>
            <p:cNvSpPr/>
            <p:nvPr/>
          </p:nvSpPr>
          <p:spPr>
            <a:xfrm>
              <a:off x="10663836" y="39602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4" name="Oval 163">
              <a:extLst>
                <a:ext uri="{FF2B5EF4-FFF2-40B4-BE49-F238E27FC236}">
                  <a16:creationId xmlns:a16="http://schemas.microsoft.com/office/drawing/2014/main" id="{5067587E-479E-419D-864A-5BD40B781249}"/>
                </a:ext>
              </a:extLst>
            </p:cNvPr>
            <p:cNvSpPr/>
            <p:nvPr/>
          </p:nvSpPr>
          <p:spPr>
            <a:xfrm>
              <a:off x="8002276" y="1586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5" name="Oval 164">
              <a:extLst>
                <a:ext uri="{FF2B5EF4-FFF2-40B4-BE49-F238E27FC236}">
                  <a16:creationId xmlns:a16="http://schemas.microsoft.com/office/drawing/2014/main" id="{F8D46E1B-E847-4BDA-996A-797EB7D99124}"/>
                </a:ext>
              </a:extLst>
            </p:cNvPr>
            <p:cNvSpPr/>
            <p:nvPr/>
          </p:nvSpPr>
          <p:spPr>
            <a:xfrm>
              <a:off x="8667666" y="1586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6" name="Oval 165">
              <a:extLst>
                <a:ext uri="{FF2B5EF4-FFF2-40B4-BE49-F238E27FC236}">
                  <a16:creationId xmlns:a16="http://schemas.microsoft.com/office/drawing/2014/main" id="{A898D1C8-2458-4D59-94B6-2643F3177D87}"/>
                </a:ext>
              </a:extLst>
            </p:cNvPr>
            <p:cNvSpPr/>
            <p:nvPr/>
          </p:nvSpPr>
          <p:spPr>
            <a:xfrm>
              <a:off x="9333056" y="1586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7" name="Oval 166">
              <a:extLst>
                <a:ext uri="{FF2B5EF4-FFF2-40B4-BE49-F238E27FC236}">
                  <a16:creationId xmlns:a16="http://schemas.microsoft.com/office/drawing/2014/main" id="{FCDD7075-42ED-45B4-A573-80ECD016AFA3}"/>
                </a:ext>
              </a:extLst>
            </p:cNvPr>
            <p:cNvSpPr/>
            <p:nvPr/>
          </p:nvSpPr>
          <p:spPr>
            <a:xfrm>
              <a:off x="9998446" y="1586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Oval 167">
              <a:extLst>
                <a:ext uri="{FF2B5EF4-FFF2-40B4-BE49-F238E27FC236}">
                  <a16:creationId xmlns:a16="http://schemas.microsoft.com/office/drawing/2014/main" id="{C7A3F832-4707-4A5E-A6A1-91C8E929A83A}"/>
                </a:ext>
              </a:extLst>
            </p:cNvPr>
            <p:cNvSpPr/>
            <p:nvPr/>
          </p:nvSpPr>
          <p:spPr>
            <a:xfrm>
              <a:off x="10663836" y="1586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0886A931-BBD5-434B-B331-FBAA5D2E3FDE}"/>
                    </a:ext>
                  </a:extLst>
                </p:cNvPr>
                <p:cNvSpPr txBox="1"/>
                <p:nvPr/>
              </p:nvSpPr>
              <p:spPr>
                <a:xfrm>
                  <a:off x="8956750" y="1473734"/>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4">
                                  <a:lumMod val="50000"/>
                                </a:schemeClr>
                              </a:solidFill>
                              <a:latin typeface="Cambria Math" panose="02040503050406030204" pitchFamily="18" charset="0"/>
                            </a:rPr>
                          </m:ctrlPr>
                        </m:sSubPr>
                        <m:e>
                          <m:r>
                            <a:rPr lang="en-US" b="1" i="1" smtClean="0">
                              <a:solidFill>
                                <a:schemeClr val="accent4">
                                  <a:lumMod val="50000"/>
                                </a:schemeClr>
                              </a:solidFill>
                              <a:latin typeface="Cambria Math" panose="02040503050406030204" pitchFamily="18" charset="0"/>
                            </a:rPr>
                            <m:t>𝒃</m:t>
                          </m:r>
                        </m:e>
                        <m:sub>
                          <m:r>
                            <a:rPr lang="en-US" b="0" i="1" smtClean="0">
                              <a:solidFill>
                                <a:schemeClr val="accent4">
                                  <a:lumMod val="50000"/>
                                </a:schemeClr>
                              </a:solidFill>
                              <a:latin typeface="Cambria Math" panose="02040503050406030204" pitchFamily="18" charset="0"/>
                            </a:rPr>
                            <m:t>1</m:t>
                          </m:r>
                        </m:sub>
                      </m:sSub>
                    </m:oMath>
                  </a14:m>
                  <a:r>
                    <a:rPr lang="en-US" dirty="0">
                      <a:solidFill>
                        <a:schemeClr val="accent4">
                          <a:lumMod val="50000"/>
                        </a:schemeClr>
                      </a:solidFill>
                    </a:rPr>
                    <a:t> </a:t>
                  </a:r>
                  <a:endParaRPr lang="el-GR" dirty="0"/>
                </a:p>
              </p:txBody>
            </p:sp>
          </mc:Choice>
          <mc:Fallback xmlns="">
            <p:sp>
              <p:nvSpPr>
                <p:cNvPr id="180" name="TextBox 179">
                  <a:extLst>
                    <a:ext uri="{FF2B5EF4-FFF2-40B4-BE49-F238E27FC236}">
                      <a16:creationId xmlns:a16="http://schemas.microsoft.com/office/drawing/2014/main" id="{0886A931-BBD5-434B-B331-FBAA5D2E3FDE}"/>
                    </a:ext>
                  </a:extLst>
                </p:cNvPr>
                <p:cNvSpPr txBox="1">
                  <a:spLocks noRot="1" noChangeAspect="1" noMove="1" noResize="1" noEditPoints="1" noAdjustHandles="1" noChangeArrowheads="1" noChangeShapeType="1" noTextEdit="1"/>
                </p:cNvSpPr>
                <p:nvPr/>
              </p:nvSpPr>
              <p:spPr>
                <a:xfrm>
                  <a:off x="8956750" y="1473734"/>
                  <a:ext cx="351629" cy="369332"/>
                </a:xfrm>
                <a:prstGeom prst="rect">
                  <a:avLst/>
                </a:prstGeom>
                <a:blipFill>
                  <a:blip r:embed="rId8"/>
                  <a:stretch>
                    <a:fillRect r="-862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A7B020D2-5D70-42A5-80C2-D2BFCEFB91C9}"/>
                    </a:ext>
                  </a:extLst>
                </p:cNvPr>
                <p:cNvSpPr txBox="1"/>
                <p:nvPr/>
              </p:nvSpPr>
              <p:spPr>
                <a:xfrm>
                  <a:off x="9596388" y="1476274"/>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4">
                                  <a:lumMod val="50000"/>
                                </a:schemeClr>
                              </a:solidFill>
                              <a:latin typeface="Cambria Math" panose="02040503050406030204" pitchFamily="18" charset="0"/>
                            </a:rPr>
                          </m:ctrlPr>
                        </m:sSubPr>
                        <m:e>
                          <m:r>
                            <a:rPr lang="en-US" b="1" i="1" smtClean="0">
                              <a:solidFill>
                                <a:schemeClr val="accent4">
                                  <a:lumMod val="50000"/>
                                </a:schemeClr>
                              </a:solidFill>
                              <a:latin typeface="Cambria Math" panose="02040503050406030204" pitchFamily="18" charset="0"/>
                            </a:rPr>
                            <m:t>𝒃</m:t>
                          </m:r>
                        </m:e>
                        <m:sub>
                          <m:r>
                            <a:rPr lang="en-US" b="0" i="1" smtClean="0">
                              <a:solidFill>
                                <a:schemeClr val="accent4">
                                  <a:lumMod val="50000"/>
                                </a:schemeClr>
                              </a:solidFill>
                              <a:latin typeface="Cambria Math" panose="02040503050406030204" pitchFamily="18" charset="0"/>
                            </a:rPr>
                            <m:t>2</m:t>
                          </m:r>
                        </m:sub>
                      </m:sSub>
                    </m:oMath>
                  </a14:m>
                  <a:r>
                    <a:rPr lang="en-US" dirty="0">
                      <a:solidFill>
                        <a:schemeClr val="accent4">
                          <a:lumMod val="50000"/>
                        </a:schemeClr>
                      </a:solidFill>
                    </a:rPr>
                    <a:t> </a:t>
                  </a:r>
                  <a:endParaRPr lang="el-GR" dirty="0"/>
                </a:p>
              </p:txBody>
            </p:sp>
          </mc:Choice>
          <mc:Fallback xmlns="">
            <p:sp>
              <p:nvSpPr>
                <p:cNvPr id="181" name="TextBox 180">
                  <a:extLst>
                    <a:ext uri="{FF2B5EF4-FFF2-40B4-BE49-F238E27FC236}">
                      <a16:creationId xmlns:a16="http://schemas.microsoft.com/office/drawing/2014/main" id="{A7B020D2-5D70-42A5-80C2-D2BFCEFB91C9}"/>
                    </a:ext>
                  </a:extLst>
                </p:cNvPr>
                <p:cNvSpPr txBox="1">
                  <a:spLocks noRot="1" noChangeAspect="1" noMove="1" noResize="1" noEditPoints="1" noAdjustHandles="1" noChangeArrowheads="1" noChangeShapeType="1" noTextEdit="1"/>
                </p:cNvSpPr>
                <p:nvPr/>
              </p:nvSpPr>
              <p:spPr>
                <a:xfrm>
                  <a:off x="9596388" y="1476274"/>
                  <a:ext cx="351629" cy="369332"/>
                </a:xfrm>
                <a:prstGeom prst="rect">
                  <a:avLst/>
                </a:prstGeom>
                <a:blipFill>
                  <a:blip r:embed="rId9"/>
                  <a:stretch>
                    <a:fillRect r="-10345"/>
                  </a:stretch>
                </a:blipFill>
              </p:spPr>
              <p:txBody>
                <a:bodyPr/>
                <a:lstStyle/>
                <a:p>
                  <a:r>
                    <a:rPr lang="el-GR">
                      <a:noFill/>
                    </a:rPr>
                    <a:t> </a:t>
                  </a:r>
                </a:p>
              </p:txBody>
            </p:sp>
          </mc:Fallback>
        </mc:AlternateContent>
        <p:sp>
          <p:nvSpPr>
            <p:cNvPr id="53" name="Oval 52">
              <a:extLst>
                <a:ext uri="{FF2B5EF4-FFF2-40B4-BE49-F238E27FC236}">
                  <a16:creationId xmlns:a16="http://schemas.microsoft.com/office/drawing/2014/main" id="{937BC927-7D28-4279-9935-C945BAC2FD84}"/>
                </a:ext>
              </a:extLst>
            </p:cNvPr>
            <p:cNvSpPr/>
            <p:nvPr/>
          </p:nvSpPr>
          <p:spPr>
            <a:xfrm>
              <a:off x="10107812" y="250627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F7DA54F-9C7B-4899-833E-2114B964B0C6}"/>
                    </a:ext>
                  </a:extLst>
                </p:cNvPr>
                <p:cNvSpPr txBox="1"/>
                <p:nvPr/>
              </p:nvSpPr>
              <p:spPr>
                <a:xfrm>
                  <a:off x="10107812" y="2326504"/>
                  <a:ext cx="420273" cy="369332"/>
                </a:xfrm>
                <a:prstGeom prst="rect">
                  <a:avLst/>
                </a:prstGeom>
                <a:noFill/>
              </p:spPr>
              <p:txBody>
                <a:bodyPr wrap="square">
                  <a:spAutoFit/>
                </a:bodyPr>
                <a:lstStyle/>
                <a:p>
                  <a:r>
                    <a:rPr lang="el-GR" sz="1800" dirty="0">
                      <a:solidFill>
                        <a:srgbClr val="FF0000"/>
                      </a:solidFill>
                    </a:rPr>
                    <a:t> </a:t>
                  </a:r>
                  <a14:m>
                    <m:oMath xmlns:m="http://schemas.openxmlformats.org/officeDocument/2006/math">
                      <m:r>
                        <a:rPr lang="en-US" sz="1800" b="1" i="1" smtClean="0">
                          <a:solidFill>
                            <a:srgbClr val="FF0000"/>
                          </a:solidFill>
                          <a:latin typeface="Cambria Math" panose="02040503050406030204" pitchFamily="18" charset="0"/>
                        </a:rPr>
                        <m:t>𝒕</m:t>
                      </m:r>
                      <m:r>
                        <a:rPr lang="el-GR" sz="1800" b="0" i="0" smtClean="0">
                          <a:solidFill>
                            <a:srgbClr val="FF0000"/>
                          </a:solidFill>
                          <a:latin typeface="Cambria Math" panose="02040503050406030204" pitchFamily="18" charset="0"/>
                        </a:rPr>
                        <m:t> </m:t>
                      </m:r>
                    </m:oMath>
                  </a14:m>
                  <a:endParaRPr lang="el-GR" dirty="0">
                    <a:solidFill>
                      <a:srgbClr val="FF0000"/>
                    </a:solidFill>
                  </a:endParaRPr>
                </a:p>
              </p:txBody>
            </p:sp>
          </mc:Choice>
          <mc:Fallback xmlns="">
            <p:sp>
              <p:nvSpPr>
                <p:cNvPr id="54" name="TextBox 53">
                  <a:extLst>
                    <a:ext uri="{FF2B5EF4-FFF2-40B4-BE49-F238E27FC236}">
                      <a16:creationId xmlns:a16="http://schemas.microsoft.com/office/drawing/2014/main" id="{6F7DA54F-9C7B-4899-833E-2114B964B0C6}"/>
                    </a:ext>
                  </a:extLst>
                </p:cNvPr>
                <p:cNvSpPr txBox="1">
                  <a:spLocks noRot="1" noChangeAspect="1" noMove="1" noResize="1" noEditPoints="1" noAdjustHandles="1" noChangeArrowheads="1" noChangeShapeType="1" noTextEdit="1"/>
                </p:cNvSpPr>
                <p:nvPr/>
              </p:nvSpPr>
              <p:spPr>
                <a:xfrm>
                  <a:off x="10107812" y="2326504"/>
                  <a:ext cx="420273" cy="369332"/>
                </a:xfrm>
                <a:prstGeom prst="rect">
                  <a:avLst/>
                </a:prstGeom>
                <a:blipFill>
                  <a:blip r:embed="rId10"/>
                  <a:stretch>
                    <a:fillRect/>
                  </a:stretch>
                </a:blipFill>
              </p:spPr>
              <p:txBody>
                <a:bodyPr/>
                <a:lstStyle/>
                <a:p>
                  <a:r>
                    <a:rPr lang="el-GR">
                      <a:noFill/>
                    </a:rPr>
                    <a:t> </a:t>
                  </a:r>
                </a:p>
              </p:txBody>
            </p:sp>
          </mc:Fallback>
        </mc:AlternateContent>
        <p:sp>
          <p:nvSpPr>
            <p:cNvPr id="55" name="Oval 54">
              <a:extLst>
                <a:ext uri="{FF2B5EF4-FFF2-40B4-BE49-F238E27FC236}">
                  <a16:creationId xmlns:a16="http://schemas.microsoft.com/office/drawing/2014/main" id="{4CF80780-0FEF-4D87-B5C1-E108B7653225}"/>
                </a:ext>
              </a:extLst>
            </p:cNvPr>
            <p:cNvSpPr/>
            <p:nvPr/>
          </p:nvSpPr>
          <p:spPr>
            <a:xfrm>
              <a:off x="9727346" y="2137204"/>
              <a:ext cx="822960" cy="825292"/>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6E61140-0E7B-4BEB-8661-B2E3704EAB95}"/>
                    </a:ext>
                  </a:extLst>
                </p:cNvPr>
                <p:cNvSpPr txBox="1"/>
                <p:nvPr/>
              </p:nvSpPr>
              <p:spPr>
                <a:xfrm>
                  <a:off x="9969935" y="2046612"/>
                  <a:ext cx="3516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𝒖</m:t>
                        </m:r>
                      </m:oMath>
                    </m:oMathPara>
                  </a14:m>
                  <a:endParaRPr lang="el-GR" sz="2000" b="1" dirty="0">
                    <a:solidFill>
                      <a:schemeClr val="tx1"/>
                    </a:solidFill>
                  </a:endParaRPr>
                </a:p>
              </p:txBody>
            </p:sp>
          </mc:Choice>
          <mc:Fallback xmlns="">
            <p:sp>
              <p:nvSpPr>
                <p:cNvPr id="58" name="TextBox 57">
                  <a:extLst>
                    <a:ext uri="{FF2B5EF4-FFF2-40B4-BE49-F238E27FC236}">
                      <a16:creationId xmlns:a16="http://schemas.microsoft.com/office/drawing/2014/main" id="{36E61140-0E7B-4BEB-8661-B2E3704EAB95}"/>
                    </a:ext>
                  </a:extLst>
                </p:cNvPr>
                <p:cNvSpPr txBox="1">
                  <a:spLocks noRot="1" noChangeAspect="1" noMove="1" noResize="1" noEditPoints="1" noAdjustHandles="1" noChangeArrowheads="1" noChangeShapeType="1" noTextEdit="1"/>
                </p:cNvSpPr>
                <p:nvPr/>
              </p:nvSpPr>
              <p:spPr>
                <a:xfrm>
                  <a:off x="9969935" y="2046612"/>
                  <a:ext cx="351629" cy="400110"/>
                </a:xfrm>
                <a:prstGeom prst="rect">
                  <a:avLst/>
                </a:prstGeom>
                <a:blipFill>
                  <a:blip r:embed="rId11"/>
                  <a:stretch>
                    <a:fillRect/>
                  </a:stretch>
                </a:blipFill>
              </p:spPr>
              <p:txBody>
                <a:bodyPr/>
                <a:lstStyle/>
                <a:p>
                  <a:r>
                    <a:rPr lang="el-GR">
                      <a:noFill/>
                    </a:rPr>
                    <a:t> </a:t>
                  </a:r>
                </a:p>
              </p:txBody>
            </p:sp>
          </mc:Fallback>
        </mc:AlternateContent>
      </p:gr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0FDFFC2-37FF-408C-9E19-E0B03EA13D1D}"/>
                  </a:ext>
                </a:extLst>
              </p:cNvPr>
              <p:cNvSpPr txBox="1"/>
              <p:nvPr/>
            </p:nvSpPr>
            <p:spPr>
              <a:xfrm>
                <a:off x="1" y="-6326"/>
                <a:ext cx="3190873"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𝐿</m:t>
                    </m:r>
                    <m:r>
                      <a:rPr lang="en-US" sz="2000" b="0" i="0" smtClean="0">
                        <a:latin typeface="Cambria Math" panose="02040503050406030204" pitchFamily="18" charset="0"/>
                      </a:rPr>
                      <m:t> → </m:t>
                    </m:r>
                    <m:r>
                      <a:rPr lang="en-US" sz="2000" b="0" i="1" smtClean="0">
                        <a:latin typeface="Cambria Math" panose="02040503050406030204" pitchFamily="18" charset="0"/>
                      </a:rPr>
                      <m:t>𝑛</m:t>
                    </m:r>
                  </m:oMath>
                </a14:m>
                <a:r>
                  <a:rPr lang="en-US" sz="2000" dirty="0"/>
                  <a:t>-dimensional lattice</a:t>
                </a:r>
              </a:p>
              <a:p>
                <a14:m>
                  <m:oMath xmlns:m="http://schemas.openxmlformats.org/officeDocument/2006/math">
                    <m:r>
                      <a:rPr lang="en-US" sz="2000" b="1" i="1" smtClean="0">
                        <a:latin typeface="Cambria Math" panose="02040503050406030204" pitchFamily="18" charset="0"/>
                      </a:rPr>
                      <m:t>𝑩</m:t>
                    </m:r>
                    <m:r>
                      <a:rPr lang="en-US" sz="2000" b="0" i="1" smtClean="0">
                        <a:latin typeface="Cambria Math" panose="02040503050406030204" pitchFamily="18" charset="0"/>
                      </a:rPr>
                      <m:t>→</m:t>
                    </m:r>
                  </m:oMath>
                </a14:m>
                <a:r>
                  <a:rPr lang="en-US" sz="2000" dirty="0"/>
                  <a:t> some basis matrix of </a:t>
                </a:r>
                <a14:m>
                  <m:oMath xmlns:m="http://schemas.openxmlformats.org/officeDocument/2006/math">
                    <m:r>
                      <a:rPr lang="en-US" sz="2000" b="0" i="1" smtClean="0">
                        <a:latin typeface="Cambria Math" panose="02040503050406030204" pitchFamily="18" charset="0"/>
                      </a:rPr>
                      <m:t>𝐿</m:t>
                    </m:r>
                  </m:oMath>
                </a14:m>
                <a:endParaRPr lang="en-US" sz="2000" b="0" dirty="0"/>
              </a:p>
              <a:p>
                <a14:m>
                  <m:oMath xmlns:m="http://schemas.openxmlformats.org/officeDocument/2006/math">
                    <m:r>
                      <a:rPr lang="el-GR" sz="2000" b="0" i="1" smtClean="0">
                        <a:latin typeface="Cambria Math" panose="02040503050406030204" pitchFamily="18" charset="0"/>
                      </a:rPr>
                      <m:t>𝛾</m:t>
                    </m:r>
                    <m:r>
                      <a:rPr lang="el-GR" sz="2000" b="0" i="1" smtClean="0">
                        <a:latin typeface="Cambria Math" panose="02040503050406030204" pitchFamily="18" charset="0"/>
                      </a:rPr>
                      <m:t> → </m:t>
                    </m:r>
                  </m:oMath>
                </a14:m>
                <a:r>
                  <a:rPr lang="en-US" sz="2000" dirty="0"/>
                  <a:t>Fixed constant </a:t>
                </a:r>
                <a14:m>
                  <m:oMath xmlns:m="http://schemas.openxmlformats.org/officeDocument/2006/math">
                    <m:r>
                      <a:rPr lang="en-US" sz="2000" b="0" i="1" smtClean="0">
                        <a:latin typeface="Cambria Math" panose="02040503050406030204" pitchFamily="18" charset="0"/>
                      </a:rPr>
                      <m:t>&gt;1</m:t>
                    </m:r>
                  </m:oMath>
                </a14:m>
                <a:endParaRPr lang="en-US" sz="2000" dirty="0"/>
              </a:p>
            </p:txBody>
          </p:sp>
        </mc:Choice>
        <mc:Fallback xmlns="">
          <p:sp>
            <p:nvSpPr>
              <p:cNvPr id="63" name="TextBox 62">
                <a:extLst>
                  <a:ext uri="{FF2B5EF4-FFF2-40B4-BE49-F238E27FC236}">
                    <a16:creationId xmlns:a16="http://schemas.microsoft.com/office/drawing/2014/main" id="{D0FDFFC2-37FF-408C-9E19-E0B03EA13D1D}"/>
                  </a:ext>
                </a:extLst>
              </p:cNvPr>
              <p:cNvSpPr txBox="1">
                <a:spLocks noRot="1" noChangeAspect="1" noMove="1" noResize="1" noEditPoints="1" noAdjustHandles="1" noChangeArrowheads="1" noChangeShapeType="1" noTextEdit="1"/>
              </p:cNvSpPr>
              <p:nvPr/>
            </p:nvSpPr>
            <p:spPr>
              <a:xfrm>
                <a:off x="1" y="-6326"/>
                <a:ext cx="3190873" cy="1015663"/>
              </a:xfrm>
              <a:prstGeom prst="rect">
                <a:avLst/>
              </a:prstGeom>
              <a:blipFill>
                <a:blip r:embed="rId12"/>
                <a:stretch>
                  <a:fillRect t="-3593" b="-9581"/>
                </a:stretch>
              </a:blipFill>
            </p:spPr>
            <p:txBody>
              <a:bodyPr/>
              <a:lstStyle/>
              <a:p>
                <a:r>
                  <a:rPr lang="el-GR">
                    <a:noFill/>
                  </a:rPr>
                  <a:t> </a:t>
                </a:r>
              </a:p>
            </p:txBody>
          </p:sp>
        </mc:Fallback>
      </mc:AlternateContent>
      <p:sp>
        <p:nvSpPr>
          <p:cNvPr id="64" name="Arrow: Curved Left 63">
            <a:hlinkClick r:id="rId13" action="ppaction://hlinksldjump"/>
            <a:extLst>
              <a:ext uri="{FF2B5EF4-FFF2-40B4-BE49-F238E27FC236}">
                <a16:creationId xmlns:a16="http://schemas.microsoft.com/office/drawing/2014/main" id="{3FBAE77E-2F14-4A83-BF5C-A49192E1AFB0}"/>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50" name="Rectangle: Rounded Corners 49">
            <a:extLst>
              <a:ext uri="{FF2B5EF4-FFF2-40B4-BE49-F238E27FC236}">
                <a16:creationId xmlns:a16="http://schemas.microsoft.com/office/drawing/2014/main" id="{EFC6AEC6-7863-48BF-B6D2-72987ABB1E64}"/>
              </a:ext>
            </a:extLst>
          </p:cNvPr>
          <p:cNvSpPr/>
          <p:nvPr/>
        </p:nvSpPr>
        <p:spPr>
          <a:xfrm>
            <a:off x="360727" y="1279546"/>
            <a:ext cx="7148902" cy="1081064"/>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Rectangle: Rounded Corners 50">
            <a:extLst>
              <a:ext uri="{FF2B5EF4-FFF2-40B4-BE49-F238E27FC236}">
                <a16:creationId xmlns:a16="http://schemas.microsoft.com/office/drawing/2014/main" id="{E557A234-2EC5-4F41-911D-954AD8ABF2B3}"/>
              </a:ext>
            </a:extLst>
          </p:cNvPr>
          <p:cNvSpPr/>
          <p:nvPr/>
        </p:nvSpPr>
        <p:spPr>
          <a:xfrm>
            <a:off x="332534" y="3701590"/>
            <a:ext cx="7554755" cy="1081064"/>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4733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wipe(left)">
                                      <p:cBhvr>
                                        <p:cTn id="12" dur="500"/>
                                        <p:tgtEl>
                                          <p:spTgt spid="18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wipe(left)">
                                      <p:cBhvr>
                                        <p:cTn id="15" dur="500"/>
                                        <p:tgtEl>
                                          <p:spTgt spid="1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6" grpId="0"/>
      <p:bldP spid="57" grpId="0"/>
      <p:bldP spid="50"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a:extLst>
              <a:ext uri="{FF2B5EF4-FFF2-40B4-BE49-F238E27FC236}">
                <a16:creationId xmlns:a16="http://schemas.microsoft.com/office/drawing/2014/main" id="{0EF31C95-6215-4455-AA61-A5E6C79E6ACF}"/>
              </a:ext>
            </a:extLst>
          </p:cNvPr>
          <p:cNvCxnSpPr>
            <a:cxnSpLocks/>
          </p:cNvCxnSpPr>
          <p:nvPr/>
        </p:nvCxnSpPr>
        <p:spPr>
          <a:xfrm>
            <a:off x="10448482" y="2868585"/>
            <a:ext cx="305577" cy="524410"/>
          </a:xfrm>
          <a:prstGeom prst="straightConnector1">
            <a:avLst/>
          </a:prstGeom>
          <a:ln w="19050">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3921847" y="408772"/>
            <a:ext cx="4348306" cy="584775"/>
          </a:xfrm>
          <a:prstGeom prst="rect">
            <a:avLst/>
          </a:prstGeom>
          <a:noFill/>
        </p:spPr>
        <p:txBody>
          <a:bodyPr wrap="none" rtlCol="0">
            <a:spAutoFit/>
          </a:bodyPr>
          <a:lstStyle/>
          <a:p>
            <a:pPr algn="ctr"/>
            <a:r>
              <a:rPr lang="en-US" sz="3200" b="1" dirty="0"/>
              <a:t>Hard Lattice Problems III</a:t>
            </a:r>
            <a:endParaRPr lang="el-GR" sz="3200" b="1" i="0" strike="noStrike" baseline="0" dirty="0"/>
          </a:p>
        </p:txBody>
      </p:sp>
      <p:cxnSp>
        <p:nvCxnSpPr>
          <p:cNvPr id="8" name="Straight Arrow Connector 7">
            <a:extLst>
              <a:ext uri="{FF2B5EF4-FFF2-40B4-BE49-F238E27FC236}">
                <a16:creationId xmlns:a16="http://schemas.microsoft.com/office/drawing/2014/main" id="{5BDEBA2C-F6F9-44BB-A3CC-622F6095EDBC}"/>
              </a:ext>
            </a:extLst>
          </p:cNvPr>
          <p:cNvCxnSpPr>
            <a:cxnSpLocks/>
            <a:endCxn id="35" idx="4"/>
          </p:cNvCxnSpPr>
          <p:nvPr/>
        </p:nvCxnSpPr>
        <p:spPr>
          <a:xfrm flipV="1">
            <a:off x="9006802" y="1974407"/>
            <a:ext cx="653834" cy="2310414"/>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2216B9F-D19F-4FEE-B73D-C0942A16DBE7}"/>
              </a:ext>
            </a:extLst>
          </p:cNvPr>
          <p:cNvCxnSpPr>
            <a:cxnSpLocks/>
          </p:cNvCxnSpPr>
          <p:nvPr/>
        </p:nvCxnSpPr>
        <p:spPr>
          <a:xfrm flipV="1">
            <a:off x="9016005" y="1958394"/>
            <a:ext cx="1279513" cy="2333026"/>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EEFA668-EA9B-4665-9608-9F095EDC001C}"/>
              </a:ext>
            </a:extLst>
          </p:cNvPr>
          <p:cNvSpPr/>
          <p:nvPr/>
        </p:nvSpPr>
        <p:spPr>
          <a:xfrm>
            <a:off x="8284136" y="266213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a:extLst>
              <a:ext uri="{FF2B5EF4-FFF2-40B4-BE49-F238E27FC236}">
                <a16:creationId xmlns:a16="http://schemas.microsoft.com/office/drawing/2014/main" id="{194196FA-9F94-4607-B578-F65DDB6DC5DB}"/>
              </a:ext>
            </a:extLst>
          </p:cNvPr>
          <p:cNvSpPr/>
          <p:nvPr/>
        </p:nvSpPr>
        <p:spPr>
          <a:xfrm>
            <a:off x="8949526" y="266213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Oval 11">
            <a:extLst>
              <a:ext uri="{FF2B5EF4-FFF2-40B4-BE49-F238E27FC236}">
                <a16:creationId xmlns:a16="http://schemas.microsoft.com/office/drawing/2014/main" id="{A453269B-153A-4954-A27E-6191E15707AA}"/>
              </a:ext>
            </a:extLst>
          </p:cNvPr>
          <p:cNvSpPr/>
          <p:nvPr/>
        </p:nvSpPr>
        <p:spPr>
          <a:xfrm>
            <a:off x="9614916" y="266213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Oval 12">
            <a:extLst>
              <a:ext uri="{FF2B5EF4-FFF2-40B4-BE49-F238E27FC236}">
                <a16:creationId xmlns:a16="http://schemas.microsoft.com/office/drawing/2014/main" id="{B37E0656-CA7C-4978-AA67-73FFBBD234A4}"/>
              </a:ext>
            </a:extLst>
          </p:cNvPr>
          <p:cNvSpPr/>
          <p:nvPr/>
        </p:nvSpPr>
        <p:spPr>
          <a:xfrm>
            <a:off x="10280306" y="266213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Oval 13">
            <a:extLst>
              <a:ext uri="{FF2B5EF4-FFF2-40B4-BE49-F238E27FC236}">
                <a16:creationId xmlns:a16="http://schemas.microsoft.com/office/drawing/2014/main" id="{19D2F644-063E-4118-A894-08A9B1EE9178}"/>
              </a:ext>
            </a:extLst>
          </p:cNvPr>
          <p:cNvSpPr/>
          <p:nvPr/>
        </p:nvSpPr>
        <p:spPr>
          <a:xfrm>
            <a:off x="10945696" y="266213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Oval 14">
            <a:extLst>
              <a:ext uri="{FF2B5EF4-FFF2-40B4-BE49-F238E27FC236}">
                <a16:creationId xmlns:a16="http://schemas.microsoft.com/office/drawing/2014/main" id="{13F1B797-1EB7-4F20-967C-2BE5E46CD7CA}"/>
              </a:ext>
            </a:extLst>
          </p:cNvPr>
          <p:cNvSpPr/>
          <p:nvPr/>
        </p:nvSpPr>
        <p:spPr>
          <a:xfrm>
            <a:off x="8284136" y="510027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Oval 15">
            <a:extLst>
              <a:ext uri="{FF2B5EF4-FFF2-40B4-BE49-F238E27FC236}">
                <a16:creationId xmlns:a16="http://schemas.microsoft.com/office/drawing/2014/main" id="{271666A6-2943-49FB-9CC8-12F0854A9B9F}"/>
              </a:ext>
            </a:extLst>
          </p:cNvPr>
          <p:cNvSpPr/>
          <p:nvPr/>
        </p:nvSpPr>
        <p:spPr>
          <a:xfrm>
            <a:off x="8949526" y="510027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Oval 16">
            <a:extLst>
              <a:ext uri="{FF2B5EF4-FFF2-40B4-BE49-F238E27FC236}">
                <a16:creationId xmlns:a16="http://schemas.microsoft.com/office/drawing/2014/main" id="{D03BB439-2332-4387-91B0-7EAB593303C3}"/>
              </a:ext>
            </a:extLst>
          </p:cNvPr>
          <p:cNvSpPr/>
          <p:nvPr/>
        </p:nvSpPr>
        <p:spPr>
          <a:xfrm>
            <a:off x="9614916" y="510027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Oval 17">
            <a:extLst>
              <a:ext uri="{FF2B5EF4-FFF2-40B4-BE49-F238E27FC236}">
                <a16:creationId xmlns:a16="http://schemas.microsoft.com/office/drawing/2014/main" id="{E07C7FAF-2BE3-484C-85E7-7851FAF623A5}"/>
              </a:ext>
            </a:extLst>
          </p:cNvPr>
          <p:cNvSpPr/>
          <p:nvPr/>
        </p:nvSpPr>
        <p:spPr>
          <a:xfrm>
            <a:off x="10280306" y="510027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Oval 18">
            <a:extLst>
              <a:ext uri="{FF2B5EF4-FFF2-40B4-BE49-F238E27FC236}">
                <a16:creationId xmlns:a16="http://schemas.microsoft.com/office/drawing/2014/main" id="{B5B3E6E9-5CBE-4923-AC6C-1B7E3273A79B}"/>
              </a:ext>
            </a:extLst>
          </p:cNvPr>
          <p:cNvSpPr/>
          <p:nvPr/>
        </p:nvSpPr>
        <p:spPr>
          <a:xfrm>
            <a:off x="10945696" y="510027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0" name="Straight Connector 19">
            <a:extLst>
              <a:ext uri="{FF2B5EF4-FFF2-40B4-BE49-F238E27FC236}">
                <a16:creationId xmlns:a16="http://schemas.microsoft.com/office/drawing/2014/main" id="{50AF5256-43B9-44BD-A744-E5855EBEE2D7}"/>
              </a:ext>
            </a:extLst>
          </p:cNvPr>
          <p:cNvCxnSpPr>
            <a:cxnSpLocks/>
          </p:cNvCxnSpPr>
          <p:nvPr/>
        </p:nvCxnSpPr>
        <p:spPr>
          <a:xfrm flipH="1" flipV="1">
            <a:off x="8990372" y="1647465"/>
            <a:ext cx="4874" cy="3710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0C91871-EABE-43D4-96DA-1F4123440596}"/>
              </a:ext>
            </a:extLst>
          </p:cNvPr>
          <p:cNvCxnSpPr>
            <a:cxnSpLocks/>
          </p:cNvCxnSpPr>
          <p:nvPr/>
        </p:nvCxnSpPr>
        <p:spPr>
          <a:xfrm>
            <a:off x="8076941" y="4302850"/>
            <a:ext cx="303546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278E794-5CF3-42F8-8226-08C2C7518B92}"/>
                  </a:ext>
                </a:extLst>
              </p:cNvPr>
              <p:cNvSpPr txBox="1"/>
              <p:nvPr/>
            </p:nvSpPr>
            <p:spPr>
              <a:xfrm>
                <a:off x="11272080" y="4636068"/>
                <a:ext cx="443976" cy="400110"/>
              </a:xfrm>
              <a:prstGeom prst="rect">
                <a:avLst/>
              </a:prstGeom>
              <a:noFill/>
            </p:spPr>
            <p:txBody>
              <a:bodyPr wrap="square">
                <a:spAutoFit/>
              </a:bodyPr>
              <a:lstStyle/>
              <a:p>
                <a:r>
                  <a:rPr lang="el-GR" sz="2000" dirty="0"/>
                  <a:t> </a:t>
                </a:r>
                <a14:m>
                  <m:oMath xmlns:m="http://schemas.openxmlformats.org/officeDocument/2006/math">
                    <m:r>
                      <a:rPr lang="en-US" sz="2000" b="1" i="1" smtClean="0">
                        <a:latin typeface="Cambria Math" panose="02040503050406030204" pitchFamily="18" charset="0"/>
                      </a:rPr>
                      <m:t>𝑳</m:t>
                    </m:r>
                    <m:r>
                      <a:rPr lang="el-GR" sz="2000" b="0" i="0" smtClean="0">
                        <a:latin typeface="Cambria Math" panose="02040503050406030204" pitchFamily="18" charset="0"/>
                      </a:rPr>
                      <m:t> </m:t>
                    </m:r>
                  </m:oMath>
                </a14:m>
                <a:endParaRPr lang="el-GR" sz="2000" dirty="0"/>
              </a:p>
            </p:txBody>
          </p:sp>
        </mc:Choice>
        <mc:Fallback xmlns="">
          <p:sp>
            <p:nvSpPr>
              <p:cNvPr id="22" name="TextBox 21">
                <a:extLst>
                  <a:ext uri="{FF2B5EF4-FFF2-40B4-BE49-F238E27FC236}">
                    <a16:creationId xmlns:a16="http://schemas.microsoft.com/office/drawing/2014/main" id="{C278E794-5CF3-42F8-8226-08C2C7518B92}"/>
                  </a:ext>
                </a:extLst>
              </p:cNvPr>
              <p:cNvSpPr txBox="1">
                <a:spLocks noRot="1" noChangeAspect="1" noMove="1" noResize="1" noEditPoints="1" noAdjustHandles="1" noChangeArrowheads="1" noChangeShapeType="1" noTextEdit="1"/>
              </p:cNvSpPr>
              <p:nvPr/>
            </p:nvSpPr>
            <p:spPr>
              <a:xfrm>
                <a:off x="11272080" y="4636068"/>
                <a:ext cx="443976" cy="400110"/>
              </a:xfrm>
              <a:prstGeom prst="rect">
                <a:avLst/>
              </a:prstGeom>
              <a:blipFill>
                <a:blip r:embed="rId3"/>
                <a:stretch>
                  <a:fillRect/>
                </a:stretch>
              </a:blipFill>
            </p:spPr>
            <p:txBody>
              <a:bodyPr/>
              <a:lstStyle/>
              <a:p>
                <a:r>
                  <a:rPr lang="el-GR">
                    <a:noFill/>
                  </a:rPr>
                  <a:t> </a:t>
                </a:r>
              </a:p>
            </p:txBody>
          </p:sp>
        </mc:Fallback>
      </mc:AlternateContent>
      <p:sp>
        <p:nvSpPr>
          <p:cNvPr id="23" name="Oval 22">
            <a:extLst>
              <a:ext uri="{FF2B5EF4-FFF2-40B4-BE49-F238E27FC236}">
                <a16:creationId xmlns:a16="http://schemas.microsoft.com/office/drawing/2014/main" id="{2385B645-C7F4-44F9-9065-D4FB156E6C9A}"/>
              </a:ext>
            </a:extLst>
          </p:cNvPr>
          <p:cNvSpPr/>
          <p:nvPr/>
        </p:nvSpPr>
        <p:spPr>
          <a:xfrm>
            <a:off x="8275798" y="34817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Oval 23">
            <a:extLst>
              <a:ext uri="{FF2B5EF4-FFF2-40B4-BE49-F238E27FC236}">
                <a16:creationId xmlns:a16="http://schemas.microsoft.com/office/drawing/2014/main" id="{2D35A431-6FF9-4A12-A984-87824BCE7483}"/>
              </a:ext>
            </a:extLst>
          </p:cNvPr>
          <p:cNvSpPr/>
          <p:nvPr/>
        </p:nvSpPr>
        <p:spPr>
          <a:xfrm>
            <a:off x="8941188" y="34817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Oval 24">
            <a:extLst>
              <a:ext uri="{FF2B5EF4-FFF2-40B4-BE49-F238E27FC236}">
                <a16:creationId xmlns:a16="http://schemas.microsoft.com/office/drawing/2014/main" id="{FFC4144F-A91D-4442-9B50-8F783EA720AE}"/>
              </a:ext>
            </a:extLst>
          </p:cNvPr>
          <p:cNvSpPr/>
          <p:nvPr/>
        </p:nvSpPr>
        <p:spPr>
          <a:xfrm>
            <a:off x="9612261" y="34817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Oval 25">
            <a:extLst>
              <a:ext uri="{FF2B5EF4-FFF2-40B4-BE49-F238E27FC236}">
                <a16:creationId xmlns:a16="http://schemas.microsoft.com/office/drawing/2014/main" id="{1F415C4F-E222-4A47-A582-1FE436188E54}"/>
              </a:ext>
            </a:extLst>
          </p:cNvPr>
          <p:cNvSpPr/>
          <p:nvPr/>
        </p:nvSpPr>
        <p:spPr>
          <a:xfrm>
            <a:off x="10271968" y="34817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Oval 26">
            <a:extLst>
              <a:ext uri="{FF2B5EF4-FFF2-40B4-BE49-F238E27FC236}">
                <a16:creationId xmlns:a16="http://schemas.microsoft.com/office/drawing/2014/main" id="{0956CB3A-8D65-4A0C-80FA-813B3CEEDDD0}"/>
              </a:ext>
            </a:extLst>
          </p:cNvPr>
          <p:cNvSpPr/>
          <p:nvPr/>
        </p:nvSpPr>
        <p:spPr>
          <a:xfrm>
            <a:off x="10937358" y="34817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Oval 27">
            <a:extLst>
              <a:ext uri="{FF2B5EF4-FFF2-40B4-BE49-F238E27FC236}">
                <a16:creationId xmlns:a16="http://schemas.microsoft.com/office/drawing/2014/main" id="{990FF519-DAB5-4804-88E5-8E8BE1ED7D5C}"/>
              </a:ext>
            </a:extLst>
          </p:cNvPr>
          <p:cNvSpPr/>
          <p:nvPr/>
        </p:nvSpPr>
        <p:spPr>
          <a:xfrm>
            <a:off x="8284136" y="4257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Oval 28">
            <a:extLst>
              <a:ext uri="{FF2B5EF4-FFF2-40B4-BE49-F238E27FC236}">
                <a16:creationId xmlns:a16="http://schemas.microsoft.com/office/drawing/2014/main" id="{F911D99F-471D-4EAE-AC1D-D5588AB7F05B}"/>
              </a:ext>
            </a:extLst>
          </p:cNvPr>
          <p:cNvSpPr/>
          <p:nvPr/>
        </p:nvSpPr>
        <p:spPr>
          <a:xfrm>
            <a:off x="8949526" y="4257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Oval 29">
            <a:extLst>
              <a:ext uri="{FF2B5EF4-FFF2-40B4-BE49-F238E27FC236}">
                <a16:creationId xmlns:a16="http://schemas.microsoft.com/office/drawing/2014/main" id="{EAA843CF-D8F7-4B8F-8531-788CC0254749}"/>
              </a:ext>
            </a:extLst>
          </p:cNvPr>
          <p:cNvSpPr/>
          <p:nvPr/>
        </p:nvSpPr>
        <p:spPr>
          <a:xfrm>
            <a:off x="9614916" y="4257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Oval 30">
            <a:extLst>
              <a:ext uri="{FF2B5EF4-FFF2-40B4-BE49-F238E27FC236}">
                <a16:creationId xmlns:a16="http://schemas.microsoft.com/office/drawing/2014/main" id="{BB74BA2C-0A6D-41CC-A983-864C01B23E8E}"/>
              </a:ext>
            </a:extLst>
          </p:cNvPr>
          <p:cNvSpPr/>
          <p:nvPr/>
        </p:nvSpPr>
        <p:spPr>
          <a:xfrm>
            <a:off x="10280306" y="4257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Oval 31">
            <a:extLst>
              <a:ext uri="{FF2B5EF4-FFF2-40B4-BE49-F238E27FC236}">
                <a16:creationId xmlns:a16="http://schemas.microsoft.com/office/drawing/2014/main" id="{3CF8A472-D7E4-4541-A4B2-0A33BA5BA9C2}"/>
              </a:ext>
            </a:extLst>
          </p:cNvPr>
          <p:cNvSpPr/>
          <p:nvPr/>
        </p:nvSpPr>
        <p:spPr>
          <a:xfrm>
            <a:off x="10945696" y="4257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Oval 32">
            <a:extLst>
              <a:ext uri="{FF2B5EF4-FFF2-40B4-BE49-F238E27FC236}">
                <a16:creationId xmlns:a16="http://schemas.microsoft.com/office/drawing/2014/main" id="{B31600B0-DE73-4B0E-BC33-035327E3686A}"/>
              </a:ext>
            </a:extLst>
          </p:cNvPr>
          <p:cNvSpPr/>
          <p:nvPr/>
        </p:nvSpPr>
        <p:spPr>
          <a:xfrm>
            <a:off x="8284136" y="188296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Oval 33">
            <a:extLst>
              <a:ext uri="{FF2B5EF4-FFF2-40B4-BE49-F238E27FC236}">
                <a16:creationId xmlns:a16="http://schemas.microsoft.com/office/drawing/2014/main" id="{F8C90A38-DA0A-4E7C-B3C6-A6AAA6A5953A}"/>
              </a:ext>
            </a:extLst>
          </p:cNvPr>
          <p:cNvSpPr/>
          <p:nvPr/>
        </p:nvSpPr>
        <p:spPr>
          <a:xfrm>
            <a:off x="8949526" y="188296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Oval 34">
            <a:extLst>
              <a:ext uri="{FF2B5EF4-FFF2-40B4-BE49-F238E27FC236}">
                <a16:creationId xmlns:a16="http://schemas.microsoft.com/office/drawing/2014/main" id="{31958678-983A-434F-9DB2-DA15B88CD7A9}"/>
              </a:ext>
            </a:extLst>
          </p:cNvPr>
          <p:cNvSpPr/>
          <p:nvPr/>
        </p:nvSpPr>
        <p:spPr>
          <a:xfrm>
            <a:off x="9614916" y="188296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Oval 35">
            <a:extLst>
              <a:ext uri="{FF2B5EF4-FFF2-40B4-BE49-F238E27FC236}">
                <a16:creationId xmlns:a16="http://schemas.microsoft.com/office/drawing/2014/main" id="{A83BFDEE-60A5-4359-86C4-4AB20E8B3F6E}"/>
              </a:ext>
            </a:extLst>
          </p:cNvPr>
          <p:cNvSpPr/>
          <p:nvPr/>
        </p:nvSpPr>
        <p:spPr>
          <a:xfrm>
            <a:off x="10280306" y="188296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Oval 36">
            <a:extLst>
              <a:ext uri="{FF2B5EF4-FFF2-40B4-BE49-F238E27FC236}">
                <a16:creationId xmlns:a16="http://schemas.microsoft.com/office/drawing/2014/main" id="{649B83A8-04AE-4E85-9A1C-231097622C93}"/>
              </a:ext>
            </a:extLst>
          </p:cNvPr>
          <p:cNvSpPr/>
          <p:nvPr/>
        </p:nvSpPr>
        <p:spPr>
          <a:xfrm>
            <a:off x="10945696" y="188296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A2CE610-1080-4D99-B5A9-49CC87B7EBAF}"/>
                  </a:ext>
                </a:extLst>
              </p:cNvPr>
              <p:cNvSpPr txBox="1"/>
              <p:nvPr/>
            </p:nvSpPr>
            <p:spPr>
              <a:xfrm>
                <a:off x="9238610" y="1770571"/>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4">
                                <a:lumMod val="50000"/>
                              </a:schemeClr>
                            </a:solidFill>
                            <a:latin typeface="Cambria Math" panose="02040503050406030204" pitchFamily="18" charset="0"/>
                          </a:rPr>
                        </m:ctrlPr>
                      </m:sSubPr>
                      <m:e>
                        <m:r>
                          <a:rPr lang="en-US" b="1" i="1" smtClean="0">
                            <a:solidFill>
                              <a:schemeClr val="accent4">
                                <a:lumMod val="50000"/>
                              </a:schemeClr>
                            </a:solidFill>
                            <a:latin typeface="Cambria Math" panose="02040503050406030204" pitchFamily="18" charset="0"/>
                          </a:rPr>
                          <m:t>𝒃</m:t>
                        </m:r>
                      </m:e>
                      <m:sub>
                        <m:r>
                          <a:rPr lang="en-US" b="0" i="1" smtClean="0">
                            <a:solidFill>
                              <a:schemeClr val="accent4">
                                <a:lumMod val="50000"/>
                              </a:schemeClr>
                            </a:solidFill>
                            <a:latin typeface="Cambria Math" panose="02040503050406030204" pitchFamily="18" charset="0"/>
                          </a:rPr>
                          <m:t>1</m:t>
                        </m:r>
                      </m:sub>
                    </m:sSub>
                  </m:oMath>
                </a14:m>
                <a:r>
                  <a:rPr lang="en-US" dirty="0">
                    <a:solidFill>
                      <a:schemeClr val="accent4">
                        <a:lumMod val="50000"/>
                      </a:schemeClr>
                    </a:solidFill>
                  </a:rPr>
                  <a:t> </a:t>
                </a:r>
                <a:endParaRPr lang="el-GR" dirty="0"/>
              </a:p>
            </p:txBody>
          </p:sp>
        </mc:Choice>
        <mc:Fallback xmlns="">
          <p:sp>
            <p:nvSpPr>
              <p:cNvPr id="38" name="TextBox 37">
                <a:extLst>
                  <a:ext uri="{FF2B5EF4-FFF2-40B4-BE49-F238E27FC236}">
                    <a16:creationId xmlns:a16="http://schemas.microsoft.com/office/drawing/2014/main" id="{2A2CE610-1080-4D99-B5A9-49CC87B7EBAF}"/>
                  </a:ext>
                </a:extLst>
              </p:cNvPr>
              <p:cNvSpPr txBox="1">
                <a:spLocks noRot="1" noChangeAspect="1" noMove="1" noResize="1" noEditPoints="1" noAdjustHandles="1" noChangeArrowheads="1" noChangeShapeType="1" noTextEdit="1"/>
              </p:cNvSpPr>
              <p:nvPr/>
            </p:nvSpPr>
            <p:spPr>
              <a:xfrm>
                <a:off x="9238610" y="1770571"/>
                <a:ext cx="351629" cy="369332"/>
              </a:xfrm>
              <a:prstGeom prst="rect">
                <a:avLst/>
              </a:prstGeom>
              <a:blipFill>
                <a:blip r:embed="rId4"/>
                <a:stretch>
                  <a:fillRect r="-877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E60A389-496C-43E8-A2F7-E6531B21C749}"/>
                  </a:ext>
                </a:extLst>
              </p:cNvPr>
              <p:cNvSpPr txBox="1"/>
              <p:nvPr/>
            </p:nvSpPr>
            <p:spPr>
              <a:xfrm>
                <a:off x="9878248" y="1773111"/>
                <a:ext cx="351629" cy="369332"/>
              </a:xfrm>
              <a:prstGeom prst="rect">
                <a:avLst/>
              </a:prstGeom>
              <a:noFill/>
            </p:spPr>
            <p:txBody>
              <a:bodyPr wrap="square">
                <a:spAutoFit/>
              </a:bodyPr>
              <a:lstStyle/>
              <a:p>
                <a14:m>
                  <m:oMath xmlns:m="http://schemas.openxmlformats.org/officeDocument/2006/math">
                    <m:sSub>
                      <m:sSubPr>
                        <m:ctrlPr>
                          <a:rPr lang="en-US" i="1" smtClean="0">
                            <a:solidFill>
                              <a:schemeClr val="accent4">
                                <a:lumMod val="50000"/>
                              </a:schemeClr>
                            </a:solidFill>
                            <a:latin typeface="Cambria Math" panose="02040503050406030204" pitchFamily="18" charset="0"/>
                          </a:rPr>
                        </m:ctrlPr>
                      </m:sSubPr>
                      <m:e>
                        <m:r>
                          <a:rPr lang="en-US" b="1" i="1" smtClean="0">
                            <a:solidFill>
                              <a:schemeClr val="accent4">
                                <a:lumMod val="50000"/>
                              </a:schemeClr>
                            </a:solidFill>
                            <a:latin typeface="Cambria Math" panose="02040503050406030204" pitchFamily="18" charset="0"/>
                          </a:rPr>
                          <m:t>𝒃</m:t>
                        </m:r>
                      </m:e>
                      <m:sub>
                        <m:r>
                          <a:rPr lang="en-US" b="0" i="1" smtClean="0">
                            <a:solidFill>
                              <a:schemeClr val="accent4">
                                <a:lumMod val="50000"/>
                              </a:schemeClr>
                            </a:solidFill>
                            <a:latin typeface="Cambria Math" panose="02040503050406030204" pitchFamily="18" charset="0"/>
                          </a:rPr>
                          <m:t>2</m:t>
                        </m:r>
                      </m:sub>
                    </m:sSub>
                  </m:oMath>
                </a14:m>
                <a:r>
                  <a:rPr lang="en-US" dirty="0">
                    <a:solidFill>
                      <a:schemeClr val="accent4">
                        <a:lumMod val="50000"/>
                      </a:schemeClr>
                    </a:solidFill>
                  </a:rPr>
                  <a:t> </a:t>
                </a:r>
                <a:endParaRPr lang="el-GR" dirty="0"/>
              </a:p>
            </p:txBody>
          </p:sp>
        </mc:Choice>
        <mc:Fallback xmlns="">
          <p:sp>
            <p:nvSpPr>
              <p:cNvPr id="39" name="TextBox 38">
                <a:extLst>
                  <a:ext uri="{FF2B5EF4-FFF2-40B4-BE49-F238E27FC236}">
                    <a16:creationId xmlns:a16="http://schemas.microsoft.com/office/drawing/2014/main" id="{DE60A389-496C-43E8-A2F7-E6531B21C749}"/>
                  </a:ext>
                </a:extLst>
              </p:cNvPr>
              <p:cNvSpPr txBox="1">
                <a:spLocks noRot="1" noChangeAspect="1" noMove="1" noResize="1" noEditPoints="1" noAdjustHandles="1" noChangeArrowheads="1" noChangeShapeType="1" noTextEdit="1"/>
              </p:cNvSpPr>
              <p:nvPr/>
            </p:nvSpPr>
            <p:spPr>
              <a:xfrm>
                <a:off x="9878248" y="1773111"/>
                <a:ext cx="351629" cy="369332"/>
              </a:xfrm>
              <a:prstGeom prst="rect">
                <a:avLst/>
              </a:prstGeom>
              <a:blipFill>
                <a:blip r:embed="rId5"/>
                <a:stretch>
                  <a:fillRect r="-10345"/>
                </a:stretch>
              </a:blipFill>
            </p:spPr>
            <p:txBody>
              <a:bodyPr/>
              <a:lstStyle/>
              <a:p>
                <a:r>
                  <a:rPr lang="el-GR">
                    <a:noFill/>
                  </a:rPr>
                  <a:t> </a:t>
                </a:r>
              </a:p>
            </p:txBody>
          </p:sp>
        </mc:Fallback>
      </mc:AlternateContent>
      <p:sp>
        <p:nvSpPr>
          <p:cNvPr id="40" name="Oval 39">
            <a:extLst>
              <a:ext uri="{FF2B5EF4-FFF2-40B4-BE49-F238E27FC236}">
                <a16:creationId xmlns:a16="http://schemas.microsoft.com/office/drawing/2014/main" id="{01398898-4ED8-4B9F-AA40-C8112F11F0B0}"/>
              </a:ext>
            </a:extLst>
          </p:cNvPr>
          <p:cNvSpPr/>
          <p:nvPr/>
        </p:nvSpPr>
        <p:spPr>
          <a:xfrm>
            <a:off x="10389672" y="280311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5D7375A0-F0DC-4A7B-A3BB-D33C536BDABA}"/>
                  </a:ext>
                </a:extLst>
              </p:cNvPr>
              <p:cNvSpPr txBox="1"/>
              <p:nvPr/>
            </p:nvSpPr>
            <p:spPr>
              <a:xfrm>
                <a:off x="10393252" y="2621714"/>
                <a:ext cx="420273" cy="369332"/>
              </a:xfrm>
              <a:prstGeom prst="rect">
                <a:avLst/>
              </a:prstGeom>
              <a:noFill/>
            </p:spPr>
            <p:txBody>
              <a:bodyPr wrap="square">
                <a:spAutoFit/>
              </a:bodyPr>
              <a:lstStyle/>
              <a:p>
                <a:r>
                  <a:rPr lang="el-GR" sz="1800" dirty="0">
                    <a:solidFill>
                      <a:srgbClr val="FF0000"/>
                    </a:solidFill>
                  </a:rPr>
                  <a:t> </a:t>
                </a:r>
                <a14:m>
                  <m:oMath xmlns:m="http://schemas.openxmlformats.org/officeDocument/2006/math">
                    <m:r>
                      <a:rPr lang="en-US" sz="1800" b="1" i="1" smtClean="0">
                        <a:solidFill>
                          <a:srgbClr val="FF0000"/>
                        </a:solidFill>
                        <a:latin typeface="Cambria Math" panose="02040503050406030204" pitchFamily="18" charset="0"/>
                      </a:rPr>
                      <m:t>𝒕</m:t>
                    </m:r>
                    <m:r>
                      <a:rPr lang="el-GR" sz="1800" b="0" i="0" smtClean="0">
                        <a:solidFill>
                          <a:srgbClr val="FF0000"/>
                        </a:solidFill>
                        <a:latin typeface="Cambria Math" panose="02040503050406030204" pitchFamily="18" charset="0"/>
                      </a:rPr>
                      <m:t> </m:t>
                    </m:r>
                  </m:oMath>
                </a14:m>
                <a:endParaRPr lang="el-GR" dirty="0">
                  <a:solidFill>
                    <a:srgbClr val="FF0000"/>
                  </a:solidFill>
                </a:endParaRPr>
              </a:p>
            </p:txBody>
          </p:sp>
        </mc:Choice>
        <mc:Fallback xmlns="">
          <p:sp>
            <p:nvSpPr>
              <p:cNvPr id="41" name="TextBox 40">
                <a:extLst>
                  <a:ext uri="{FF2B5EF4-FFF2-40B4-BE49-F238E27FC236}">
                    <a16:creationId xmlns:a16="http://schemas.microsoft.com/office/drawing/2014/main" id="{5D7375A0-F0DC-4A7B-A3BB-D33C536BDABA}"/>
                  </a:ext>
                </a:extLst>
              </p:cNvPr>
              <p:cNvSpPr txBox="1">
                <a:spLocks noRot="1" noChangeAspect="1" noMove="1" noResize="1" noEditPoints="1" noAdjustHandles="1" noChangeArrowheads="1" noChangeShapeType="1" noTextEdit="1"/>
              </p:cNvSpPr>
              <p:nvPr/>
            </p:nvSpPr>
            <p:spPr>
              <a:xfrm>
                <a:off x="10393252" y="2621714"/>
                <a:ext cx="420273" cy="369332"/>
              </a:xfrm>
              <a:prstGeom prst="rect">
                <a:avLst/>
              </a:prstGeom>
              <a:blipFill>
                <a:blip r:embed="rId6"/>
                <a:stretch>
                  <a:fillRect/>
                </a:stretch>
              </a:blipFill>
            </p:spPr>
            <p:txBody>
              <a:bodyPr/>
              <a:lstStyle/>
              <a:p>
                <a:r>
                  <a:rPr lang="el-GR">
                    <a:noFill/>
                  </a:rPr>
                  <a:t> </a:t>
                </a:r>
              </a:p>
            </p:txBody>
          </p:sp>
        </mc:Fallback>
      </mc:AlternateContent>
      <p:sp>
        <p:nvSpPr>
          <p:cNvPr id="42" name="Oval 41">
            <a:extLst>
              <a:ext uri="{FF2B5EF4-FFF2-40B4-BE49-F238E27FC236}">
                <a16:creationId xmlns:a16="http://schemas.microsoft.com/office/drawing/2014/main" id="{ED561360-2687-46C9-B188-A8D6ACDAB856}"/>
              </a:ext>
            </a:extLst>
          </p:cNvPr>
          <p:cNvSpPr/>
          <p:nvPr/>
        </p:nvSpPr>
        <p:spPr>
          <a:xfrm>
            <a:off x="10102617" y="2521650"/>
            <a:ext cx="640080" cy="64008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87554A5-91E4-4CA0-80D2-F6C7E93C5C6C}"/>
                  </a:ext>
                </a:extLst>
              </p:cNvPr>
              <p:cNvSpPr txBox="1"/>
              <p:nvPr/>
            </p:nvSpPr>
            <p:spPr>
              <a:xfrm>
                <a:off x="10238507" y="2434162"/>
                <a:ext cx="35162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1" smtClean="0">
                          <a:solidFill>
                            <a:srgbClr val="002060"/>
                          </a:solidFill>
                          <a:latin typeface="Cambria Math" panose="02040503050406030204" pitchFamily="18" charset="0"/>
                        </a:rPr>
                        <m:t>𝒖</m:t>
                      </m:r>
                    </m:oMath>
                  </m:oMathPara>
                </a14:m>
                <a:endParaRPr lang="el-GR" sz="1600" b="1" dirty="0">
                  <a:solidFill>
                    <a:srgbClr val="002060"/>
                  </a:solidFill>
                </a:endParaRPr>
              </a:p>
            </p:txBody>
          </p:sp>
        </mc:Choice>
        <mc:Fallback xmlns="">
          <p:sp>
            <p:nvSpPr>
              <p:cNvPr id="43" name="TextBox 42">
                <a:extLst>
                  <a:ext uri="{FF2B5EF4-FFF2-40B4-BE49-F238E27FC236}">
                    <a16:creationId xmlns:a16="http://schemas.microsoft.com/office/drawing/2014/main" id="{787554A5-91E4-4CA0-80D2-F6C7E93C5C6C}"/>
                  </a:ext>
                </a:extLst>
              </p:cNvPr>
              <p:cNvSpPr txBox="1">
                <a:spLocks noRot="1" noChangeAspect="1" noMove="1" noResize="1" noEditPoints="1" noAdjustHandles="1" noChangeArrowheads="1" noChangeShapeType="1" noTextEdit="1"/>
              </p:cNvSpPr>
              <p:nvPr/>
            </p:nvSpPr>
            <p:spPr>
              <a:xfrm>
                <a:off x="10238507" y="2434162"/>
                <a:ext cx="351629" cy="338554"/>
              </a:xfrm>
              <a:prstGeom prst="rect">
                <a:avLst/>
              </a:prstGeom>
              <a:blipFill>
                <a:blip r:embed="rId7"/>
                <a:stretch>
                  <a:fillRect/>
                </a:stretch>
              </a:blipFill>
            </p:spPr>
            <p:txBody>
              <a:bodyPr/>
              <a:lstStyle/>
              <a:p>
                <a:r>
                  <a:rPr lang="el-GR">
                    <a:noFill/>
                  </a:rPr>
                  <a:t> </a:t>
                </a:r>
              </a:p>
            </p:txBody>
          </p:sp>
        </mc:Fallback>
      </mc:AlternateContent>
      <p:sp>
        <p:nvSpPr>
          <p:cNvPr id="45" name="Oval 44">
            <a:extLst>
              <a:ext uri="{FF2B5EF4-FFF2-40B4-BE49-F238E27FC236}">
                <a16:creationId xmlns:a16="http://schemas.microsoft.com/office/drawing/2014/main" id="{E768AC84-C671-41CC-945E-D4CF74EF8BF0}"/>
              </a:ext>
            </a:extLst>
          </p:cNvPr>
          <p:cNvSpPr/>
          <p:nvPr/>
        </p:nvSpPr>
        <p:spPr>
          <a:xfrm>
            <a:off x="9817180" y="2217839"/>
            <a:ext cx="1243584" cy="1243584"/>
          </a:xfrm>
          <a:prstGeom prst="ellipse">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1FE52F8-B707-48D1-A927-671C4DC5B4E5}"/>
                  </a:ext>
                </a:extLst>
              </p:cNvPr>
              <p:cNvSpPr txBox="1"/>
              <p:nvPr/>
            </p:nvSpPr>
            <p:spPr>
              <a:xfrm>
                <a:off x="10580955" y="2968984"/>
                <a:ext cx="351629" cy="338554"/>
              </a:xfrm>
              <a:prstGeom prst="rect">
                <a:avLst/>
              </a:prstGeom>
              <a:noFill/>
            </p:spPr>
            <p:txBody>
              <a:bodyPr wrap="square">
                <a:spAutoFit/>
              </a:bodyPr>
              <a:lstStyle/>
              <a:p>
                <a14:m>
                  <m:oMath xmlns:m="http://schemas.openxmlformats.org/officeDocument/2006/math">
                    <m:sSub>
                      <m:sSubPr>
                        <m:ctrlPr>
                          <a:rPr lang="en-US" sz="1600" i="1" smtClean="0">
                            <a:solidFill>
                              <a:schemeClr val="accent6">
                                <a:lumMod val="50000"/>
                              </a:schemeClr>
                            </a:solidFill>
                            <a:latin typeface="Cambria Math" panose="02040503050406030204" pitchFamily="18" charset="0"/>
                          </a:rPr>
                        </m:ctrlPr>
                      </m:sSubPr>
                      <m:e>
                        <m:r>
                          <a:rPr lang="el-GR" sz="1600" b="0" i="1" smtClean="0">
                            <a:solidFill>
                              <a:schemeClr val="accent6">
                                <a:lumMod val="50000"/>
                              </a:schemeClr>
                            </a:solidFill>
                            <a:latin typeface="Cambria Math" panose="02040503050406030204" pitchFamily="18" charset="0"/>
                          </a:rPr>
                          <m:t>𝜆</m:t>
                        </m:r>
                      </m:e>
                      <m:sub>
                        <m:r>
                          <a:rPr lang="en-US" sz="1600" b="0" i="1" smtClean="0">
                            <a:solidFill>
                              <a:schemeClr val="accent6">
                                <a:lumMod val="50000"/>
                              </a:schemeClr>
                            </a:solidFill>
                            <a:latin typeface="Cambria Math" panose="02040503050406030204" pitchFamily="18" charset="0"/>
                          </a:rPr>
                          <m:t>1</m:t>
                        </m:r>
                      </m:sub>
                    </m:sSub>
                  </m:oMath>
                </a14:m>
                <a:r>
                  <a:rPr lang="en-US" sz="1600" dirty="0">
                    <a:solidFill>
                      <a:schemeClr val="accent6">
                        <a:lumMod val="50000"/>
                      </a:schemeClr>
                    </a:solidFill>
                  </a:rPr>
                  <a:t> </a:t>
                </a:r>
                <a:endParaRPr lang="el-GR" dirty="0"/>
              </a:p>
            </p:txBody>
          </p:sp>
        </mc:Choice>
        <mc:Fallback xmlns="">
          <p:sp>
            <p:nvSpPr>
              <p:cNvPr id="50" name="TextBox 49">
                <a:extLst>
                  <a:ext uri="{FF2B5EF4-FFF2-40B4-BE49-F238E27FC236}">
                    <a16:creationId xmlns:a16="http://schemas.microsoft.com/office/drawing/2014/main" id="{D1FE52F8-B707-48D1-A927-671C4DC5B4E5}"/>
                  </a:ext>
                </a:extLst>
              </p:cNvPr>
              <p:cNvSpPr txBox="1">
                <a:spLocks noRot="1" noChangeAspect="1" noMove="1" noResize="1" noEditPoints="1" noAdjustHandles="1" noChangeArrowheads="1" noChangeShapeType="1" noTextEdit="1"/>
              </p:cNvSpPr>
              <p:nvPr/>
            </p:nvSpPr>
            <p:spPr>
              <a:xfrm>
                <a:off x="10580955" y="2968984"/>
                <a:ext cx="351629" cy="338554"/>
              </a:xfrm>
              <a:prstGeom prst="rect">
                <a:avLst/>
              </a:prstGeom>
              <a:blipFill>
                <a:blip r:embed="rId8"/>
                <a:stretch>
                  <a:fillRect/>
                </a:stretch>
              </a:blipFill>
            </p:spPr>
            <p:txBody>
              <a:bodyPr/>
              <a:lstStyle/>
              <a:p>
                <a:r>
                  <a:rPr lang="el-GR">
                    <a:noFill/>
                  </a:rPr>
                  <a:t> </a:t>
                </a:r>
              </a:p>
            </p:txBody>
          </p:sp>
        </mc:Fallback>
      </mc:AlternateContent>
      <p:cxnSp>
        <p:nvCxnSpPr>
          <p:cNvPr id="51" name="Straight Arrow Connector 50">
            <a:extLst>
              <a:ext uri="{FF2B5EF4-FFF2-40B4-BE49-F238E27FC236}">
                <a16:creationId xmlns:a16="http://schemas.microsoft.com/office/drawing/2014/main" id="{6887A0A6-A9B9-46F8-B1C6-620D449A37D0}"/>
              </a:ext>
            </a:extLst>
          </p:cNvPr>
          <p:cNvCxnSpPr>
            <a:cxnSpLocks/>
            <a:endCxn id="42" idx="4"/>
          </p:cNvCxnSpPr>
          <p:nvPr/>
        </p:nvCxnSpPr>
        <p:spPr>
          <a:xfrm flipH="1">
            <a:off x="10422657" y="2845223"/>
            <a:ext cx="18010" cy="316507"/>
          </a:xfrm>
          <a:prstGeom prst="straightConnector1">
            <a:avLst/>
          </a:prstGeom>
          <a:ln w="19050">
            <a:solidFill>
              <a:srgbClr val="FF0066"/>
            </a:solidFill>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D40DE30-5204-4C84-A041-6D5245A1A2BE}"/>
                  </a:ext>
                </a:extLst>
              </p:cNvPr>
              <p:cNvSpPr txBox="1"/>
              <p:nvPr/>
            </p:nvSpPr>
            <p:spPr>
              <a:xfrm>
                <a:off x="10141059" y="2828915"/>
                <a:ext cx="351629" cy="276999"/>
              </a:xfrm>
              <a:prstGeom prst="rect">
                <a:avLst/>
              </a:prstGeom>
              <a:noFill/>
            </p:spPr>
            <p:txBody>
              <a:bodyPr wrap="square">
                <a:spAutoFit/>
              </a:bodyPr>
              <a:lstStyle/>
              <a:p>
                <a:pPr algn="ctr"/>
                <a14:m>
                  <m:oMath xmlns:m="http://schemas.openxmlformats.org/officeDocument/2006/math">
                    <m:sSub>
                      <m:sSubPr>
                        <m:ctrlPr>
                          <a:rPr lang="en-US" sz="1200" i="1" smtClean="0">
                            <a:solidFill>
                              <a:srgbClr val="FF0066"/>
                            </a:solidFill>
                            <a:latin typeface="Cambria Math" panose="02040503050406030204" pitchFamily="18" charset="0"/>
                          </a:rPr>
                        </m:ctrlPr>
                      </m:sSubPr>
                      <m:e>
                        <m:r>
                          <a:rPr lang="el-GR" sz="1200" b="0" i="1" smtClean="0">
                            <a:solidFill>
                              <a:srgbClr val="FF0066"/>
                            </a:solidFill>
                            <a:latin typeface="Cambria Math" panose="02040503050406030204" pitchFamily="18" charset="0"/>
                          </a:rPr>
                          <m:t>𝛼𝜆</m:t>
                        </m:r>
                      </m:e>
                      <m:sub>
                        <m:r>
                          <a:rPr lang="en-US" sz="1200" b="0" i="1" smtClean="0">
                            <a:solidFill>
                              <a:srgbClr val="FF0066"/>
                            </a:solidFill>
                            <a:latin typeface="Cambria Math" panose="02040503050406030204" pitchFamily="18" charset="0"/>
                          </a:rPr>
                          <m:t>1</m:t>
                        </m:r>
                      </m:sub>
                    </m:sSub>
                  </m:oMath>
                </a14:m>
                <a:r>
                  <a:rPr lang="en-US" sz="1200" dirty="0">
                    <a:solidFill>
                      <a:srgbClr val="FF0066"/>
                    </a:solidFill>
                  </a:rPr>
                  <a:t> </a:t>
                </a:r>
                <a:endParaRPr lang="el-GR" dirty="0"/>
              </a:p>
            </p:txBody>
          </p:sp>
        </mc:Choice>
        <mc:Fallback xmlns="">
          <p:sp>
            <p:nvSpPr>
              <p:cNvPr id="56" name="TextBox 55">
                <a:extLst>
                  <a:ext uri="{FF2B5EF4-FFF2-40B4-BE49-F238E27FC236}">
                    <a16:creationId xmlns:a16="http://schemas.microsoft.com/office/drawing/2014/main" id="{0D40DE30-5204-4C84-A041-6D5245A1A2BE}"/>
                  </a:ext>
                </a:extLst>
              </p:cNvPr>
              <p:cNvSpPr txBox="1">
                <a:spLocks noRot="1" noChangeAspect="1" noMove="1" noResize="1" noEditPoints="1" noAdjustHandles="1" noChangeArrowheads="1" noChangeShapeType="1" noTextEdit="1"/>
              </p:cNvSpPr>
              <p:nvPr/>
            </p:nvSpPr>
            <p:spPr>
              <a:xfrm>
                <a:off x="10141059" y="2828915"/>
                <a:ext cx="351629" cy="276999"/>
              </a:xfrm>
              <a:prstGeom prst="rect">
                <a:avLst/>
              </a:prstGeom>
              <a:blipFill>
                <a:blip r:embed="rId9"/>
                <a:stretch>
                  <a:fillRect l="-175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23085431-540D-4F4E-AD68-7E250B42D94B}"/>
                  </a:ext>
                </a:extLst>
              </p:cNvPr>
              <p:cNvSpPr txBox="1"/>
              <p:nvPr/>
            </p:nvSpPr>
            <p:spPr>
              <a:xfrm>
                <a:off x="563543" y="3271953"/>
                <a:ext cx="5181697"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Bounded Distance Decoding Problem</a:t>
                </a:r>
                <a:r>
                  <a:rPr lang="en-US" sz="2000" b="1" dirty="0">
                    <a:solidFill>
                      <a:srgbClr val="002060"/>
                    </a:solidFill>
                  </a:rPr>
                  <a:t> (BDD</a:t>
                </a:r>
                <a14:m>
                  <m:oMath xmlns:m="http://schemas.openxmlformats.org/officeDocument/2006/math">
                    <m:r>
                      <a:rPr lang="el-GR" sz="2000" b="1" i="1" baseline="-25000" smtClean="0">
                        <a:solidFill>
                          <a:srgbClr val="FF0066"/>
                        </a:solidFill>
                        <a:latin typeface="Cambria Math" panose="02040503050406030204" pitchFamily="18" charset="0"/>
                      </a:rPr>
                      <m:t>𝜶</m:t>
                    </m:r>
                  </m:oMath>
                </a14:m>
                <a:r>
                  <a:rPr lang="en-US" sz="2000" b="1" dirty="0">
                    <a:solidFill>
                      <a:srgbClr val="002060"/>
                    </a:solidFill>
                  </a:rPr>
                  <a:t>)</a:t>
                </a:r>
              </a:p>
              <a:p>
                <a:r>
                  <a:rPr lang="en-US" sz="2000" dirty="0"/>
                  <a:t>Fix </a:t>
                </a:r>
                <a14:m>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ea typeface="Cambria Math" panose="02040503050406030204" pitchFamily="18" charset="0"/>
                      </a:rPr>
                      <m:t>∈(0,1)</m:t>
                    </m:r>
                  </m:oMath>
                </a14:m>
                <a:r>
                  <a:rPr lang="en-US" sz="2000" dirty="0"/>
                  <a:t>. Given </a:t>
                </a:r>
                <a14:m>
                  <m:oMath xmlns:m="http://schemas.openxmlformats.org/officeDocument/2006/math">
                    <m:r>
                      <a:rPr lang="en-US" sz="2000" b="1" i="1" smtClean="0">
                        <a:latin typeface="Cambria Math" panose="02040503050406030204" pitchFamily="18" charset="0"/>
                      </a:rPr>
                      <m:t>𝑩</m:t>
                    </m:r>
                  </m:oMath>
                </a14:m>
                <a:r>
                  <a:rPr lang="en-US" sz="2000" dirty="0"/>
                  <a:t> and a vector </a:t>
                </a:r>
                <a14:m>
                  <m:oMath xmlns:m="http://schemas.openxmlformats.org/officeDocument/2006/math">
                    <m:r>
                      <a:rPr lang="en-US" sz="2000" b="1" i="1" smtClean="0">
                        <a:latin typeface="Cambria Math" panose="02040503050406030204" pitchFamily="18" charset="0"/>
                        <a:ea typeface="Cambria Math" panose="02040503050406030204" pitchFamily="18" charset="0"/>
                      </a:rPr>
                      <m:t>𝒕</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ℝ</m:t>
                        </m:r>
                      </m:e>
                      <m:sup>
                        <m:r>
                          <a:rPr lang="en-US" sz="2000" b="0" i="1" smtClean="0">
                            <a:latin typeface="Cambria Math" panose="02040503050406030204" pitchFamily="18" charset="0"/>
                            <a:ea typeface="Cambria Math" panose="02040503050406030204" pitchFamily="18" charset="0"/>
                          </a:rPr>
                          <m:t>𝑛</m:t>
                        </m:r>
                      </m:sup>
                    </m:sSup>
                  </m:oMath>
                </a14:m>
                <a:r>
                  <a:rPr lang="en-US" sz="2000" dirty="0"/>
                  <a:t> s.t. </a:t>
                </a:r>
                <a:endParaRPr lang="el-GR" sz="2000" dirty="0"/>
              </a:p>
              <a:p>
                <a14:m>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𝑢</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with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a:solidFill>
                              <a:srgbClr val="002060"/>
                            </a:solidFill>
                            <a:latin typeface="Cambria Math" panose="02040503050406030204" pitchFamily="18" charset="0"/>
                          </a:rPr>
                          <m:t>𝒖</m:t>
                        </m:r>
                        <m:r>
                          <a:rPr lang="en-US" sz="2000" i="1">
                            <a:solidFill>
                              <a:srgbClr val="002060"/>
                            </a:solidFill>
                            <a:latin typeface="Cambria Math" panose="02040503050406030204" pitchFamily="18" charset="0"/>
                          </a:rPr>
                          <m:t>−</m:t>
                        </m:r>
                        <m:r>
                          <a:rPr lang="en-US" sz="2000" b="1" i="1">
                            <a:solidFill>
                              <a:srgbClr val="002060"/>
                            </a:solidFill>
                            <a:latin typeface="Cambria Math" panose="02040503050406030204" pitchFamily="18" charset="0"/>
                          </a:rPr>
                          <m:t>𝒕</m:t>
                        </m:r>
                      </m:e>
                    </m:d>
                    <m:r>
                      <a:rPr lang="en-US" sz="2000" dirty="0">
                        <a:solidFill>
                          <a:srgbClr val="002060"/>
                        </a:solidFill>
                        <a:latin typeface="Cambria Math" panose="02040503050406030204" pitchFamily="18" charset="0"/>
                        <a:ea typeface="Cambria Math" panose="02040503050406030204" pitchFamily="18" charset="0"/>
                      </a:rPr>
                      <m:t>≤</m:t>
                    </m:r>
                    <m:sSub>
                      <m:sSubPr>
                        <m:ctrlPr>
                          <a:rPr lang="el-GR" sz="2000" b="0" i="1" dirty="0" smtClean="0">
                            <a:solidFill>
                              <a:srgbClr val="002060"/>
                            </a:solidFill>
                            <a:latin typeface="Cambria Math" panose="02040503050406030204" pitchFamily="18" charset="0"/>
                            <a:ea typeface="Cambria Math" panose="02040503050406030204" pitchFamily="18" charset="0"/>
                          </a:rPr>
                        </m:ctrlPr>
                      </m:sSubPr>
                      <m:e>
                        <m:r>
                          <a:rPr lang="el-GR" sz="2000" b="0" i="1" dirty="0" smtClean="0">
                            <a:solidFill>
                              <a:srgbClr val="FF0066"/>
                            </a:solidFill>
                            <a:latin typeface="Cambria Math" panose="02040503050406030204" pitchFamily="18" charset="0"/>
                            <a:ea typeface="Cambria Math" panose="02040503050406030204" pitchFamily="18" charset="0"/>
                          </a:rPr>
                          <m:t>𝛼</m:t>
                        </m:r>
                        <m:r>
                          <a:rPr lang="el-GR" sz="2000" b="0" i="1" dirty="0" smtClean="0">
                            <a:solidFill>
                              <a:srgbClr val="002060"/>
                            </a:solidFill>
                            <a:latin typeface="Cambria Math" panose="02040503050406030204" pitchFamily="18" charset="0"/>
                            <a:ea typeface="Cambria Math" panose="02040503050406030204" pitchFamily="18" charset="0"/>
                          </a:rPr>
                          <m:t>𝜆</m:t>
                        </m:r>
                      </m:e>
                      <m:sub>
                        <m:r>
                          <a:rPr lang="el-GR" sz="2000" b="0" i="1" dirty="0" smtClean="0">
                            <a:solidFill>
                              <a:srgbClr val="002060"/>
                            </a:solidFill>
                            <a:latin typeface="Cambria Math" panose="02040503050406030204" pitchFamily="18" charset="0"/>
                            <a:ea typeface="Cambria Math" panose="02040503050406030204" pitchFamily="18" charset="0"/>
                          </a:rPr>
                          <m:t>1</m:t>
                        </m:r>
                      </m:sub>
                    </m:sSub>
                  </m:oMath>
                </a14:m>
                <a:r>
                  <a:rPr lang="el-GR" sz="2000" dirty="0"/>
                  <a:t>, </a:t>
                </a:r>
                <a:r>
                  <a:rPr lang="en-US" sz="2000" dirty="0"/>
                  <a:t>compute </a:t>
                </a:r>
                <a14:m>
                  <m:oMath xmlns:m="http://schemas.openxmlformats.org/officeDocument/2006/math">
                    <m:r>
                      <a:rPr lang="en-US" sz="2000" b="1" i="1" smtClean="0">
                        <a:latin typeface="Cambria Math" panose="02040503050406030204" pitchFamily="18" charset="0"/>
                      </a:rPr>
                      <m:t>𝒖</m:t>
                    </m:r>
                  </m:oMath>
                </a14:m>
                <a:r>
                  <a:rPr lang="en-US" sz="2000" dirty="0"/>
                  <a:t>.</a:t>
                </a:r>
              </a:p>
            </p:txBody>
          </p:sp>
        </mc:Choice>
        <mc:Fallback xmlns="">
          <p:sp>
            <p:nvSpPr>
              <p:cNvPr id="57" name="TextBox 56">
                <a:extLst>
                  <a:ext uri="{FF2B5EF4-FFF2-40B4-BE49-F238E27FC236}">
                    <a16:creationId xmlns:a16="http://schemas.microsoft.com/office/drawing/2014/main" id="{23085431-540D-4F4E-AD68-7E250B42D94B}"/>
                  </a:ext>
                </a:extLst>
              </p:cNvPr>
              <p:cNvSpPr txBox="1">
                <a:spLocks noRot="1" noChangeAspect="1" noMove="1" noResize="1" noEditPoints="1" noAdjustHandles="1" noChangeArrowheads="1" noChangeShapeType="1" noTextEdit="1"/>
              </p:cNvSpPr>
              <p:nvPr/>
            </p:nvSpPr>
            <p:spPr>
              <a:xfrm>
                <a:off x="563543" y="3271953"/>
                <a:ext cx="5181697" cy="1015663"/>
              </a:xfrm>
              <a:prstGeom prst="rect">
                <a:avLst/>
              </a:prstGeom>
              <a:blipFill>
                <a:blip r:embed="rId10"/>
                <a:stretch>
                  <a:fillRect l="-1176" t="-3614" r="-824" b="-1024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8E97036-E45C-4967-87FA-8D9DF16BA395}"/>
                  </a:ext>
                </a:extLst>
              </p:cNvPr>
              <p:cNvSpPr txBox="1"/>
              <p:nvPr/>
            </p:nvSpPr>
            <p:spPr>
              <a:xfrm>
                <a:off x="559963" y="1852922"/>
                <a:ext cx="6769195"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C00000"/>
                    </a:solidFill>
                  </a:rPr>
                  <a:t>Approximate</a:t>
                </a:r>
                <a:r>
                  <a:rPr lang="en-US" sz="2000" b="1" u="sng" dirty="0">
                    <a:solidFill>
                      <a:srgbClr val="002060"/>
                    </a:solidFill>
                  </a:rPr>
                  <a:t> Shortest Independent Vectors Problem</a:t>
                </a:r>
                <a:r>
                  <a:rPr lang="en-US" sz="2000" b="1" dirty="0">
                    <a:solidFill>
                      <a:srgbClr val="002060"/>
                    </a:solidFill>
                  </a:rPr>
                  <a:t> (SIVP</a:t>
                </a:r>
                <a:r>
                  <a:rPr lang="el-GR" sz="2000" b="1" baseline="-16000" dirty="0">
                    <a:solidFill>
                      <a:srgbClr val="C00000"/>
                    </a:solidFill>
                  </a:rPr>
                  <a:t>γ</a:t>
                </a:r>
                <a:r>
                  <a:rPr lang="en-US" sz="2000" b="1" dirty="0">
                    <a:solidFill>
                      <a:srgbClr val="002060"/>
                    </a:solidFill>
                  </a:rPr>
                  <a:t>)</a:t>
                </a:r>
              </a:p>
              <a:p>
                <a:r>
                  <a:rPr lang="en-US" sz="2000" dirty="0"/>
                  <a:t>Given </a:t>
                </a:r>
                <a14:m>
                  <m:oMath xmlns:m="http://schemas.openxmlformats.org/officeDocument/2006/math">
                    <m:r>
                      <a:rPr lang="en-US" sz="2000" b="1" i="1">
                        <a:latin typeface="Cambria Math" panose="02040503050406030204" pitchFamily="18" charset="0"/>
                      </a:rPr>
                      <m:t>𝑩</m:t>
                    </m:r>
                  </m:oMath>
                </a14:m>
                <a:r>
                  <a:rPr lang="en-US" sz="2000" dirty="0"/>
                  <a:t>, output a set </a:t>
                </a:r>
                <a14:m>
                  <m:oMath xmlns:m="http://schemas.openxmlformats.org/officeDocument/2006/math">
                    <m:r>
                      <a:rPr lang="en-US" sz="2000" b="0" i="1" smtClean="0">
                        <a:latin typeface="Cambria Math" panose="02040503050406030204" pitchFamily="18" charset="0"/>
                      </a:rPr>
                      <m:t>𝑆</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r>
                      <a:rPr lang="en-US" sz="2000" i="1" dirty="0" smtClean="0">
                        <a:latin typeface="Cambria Math" panose="02040503050406030204" pitchFamily="18" charset="0"/>
                      </a:rPr>
                      <m:t>⊂</m:t>
                    </m:r>
                    <m:r>
                      <a:rPr lang="en-US" sz="2000" b="0" i="1" dirty="0" smtClean="0">
                        <a:latin typeface="Cambria Math" panose="02040503050406030204" pitchFamily="18" charset="0"/>
                      </a:rPr>
                      <m:t>𝐿</m:t>
                    </m:r>
                  </m:oMath>
                </a14:m>
                <a:r>
                  <a:rPr lang="en-US" sz="2000" i="1" dirty="0"/>
                  <a:t> </a:t>
                </a:r>
                <a:r>
                  <a:rPr lang="en-US" sz="2000" dirty="0"/>
                  <a:t>of </a:t>
                </a:r>
                <a14:m>
                  <m:oMath xmlns:m="http://schemas.openxmlformats.org/officeDocument/2006/math">
                    <m:r>
                      <a:rPr lang="en-US" sz="2000" b="0" i="1" smtClean="0">
                        <a:latin typeface="Cambria Math" panose="02040503050406030204" pitchFamily="18" charset="0"/>
                      </a:rPr>
                      <m:t>𝑛</m:t>
                    </m:r>
                  </m:oMath>
                </a14:m>
                <a:r>
                  <a:rPr lang="en-US" sz="2000" i="1" dirty="0"/>
                  <a:t> </a:t>
                </a:r>
                <a:r>
                  <a:rPr lang="en-US" sz="2000" dirty="0"/>
                  <a:t>linearly independent vectors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sSub>
                          <m:sSubPr>
                            <m:ctrlPr>
                              <a:rPr lang="en-US" sz="2000" i="1" smtClean="0">
                                <a:solidFill>
                                  <a:srgbClr val="002060"/>
                                </a:solidFill>
                                <a:latin typeface="Cambria Math" panose="02040503050406030204" pitchFamily="18" charset="0"/>
                              </a:rPr>
                            </m:ctrlPr>
                          </m:sSubPr>
                          <m:e>
                            <m:r>
                              <a:rPr lang="en-US" sz="2000" b="1" i="1" smtClean="0">
                                <a:solidFill>
                                  <a:srgbClr val="002060"/>
                                </a:solidFill>
                                <a:latin typeface="Cambria Math" panose="02040503050406030204" pitchFamily="18" charset="0"/>
                              </a:rPr>
                              <m:t>𝒖</m:t>
                            </m:r>
                          </m:e>
                          <m:sub>
                            <m:r>
                              <a:rPr lang="en-US" sz="2000" b="0" i="1" smtClean="0">
                                <a:solidFill>
                                  <a:srgbClr val="002060"/>
                                </a:solidFill>
                                <a:latin typeface="Cambria Math" panose="02040503050406030204" pitchFamily="18" charset="0"/>
                              </a:rPr>
                              <m:t>𝑖</m:t>
                            </m:r>
                          </m:sub>
                        </m:sSub>
                      </m:e>
                    </m:d>
                    <m:r>
                      <a:rPr lang="en-US" sz="2000" i="1" smtClean="0">
                        <a:solidFill>
                          <a:srgbClr val="002060"/>
                        </a:solidFill>
                        <a:latin typeface="Cambria Math" panose="02040503050406030204" pitchFamily="18" charset="0"/>
                        <a:ea typeface="Cambria Math" panose="02040503050406030204" pitchFamily="18" charset="0"/>
                      </a:rPr>
                      <m:t>≤</m:t>
                    </m:r>
                    <m:r>
                      <a:rPr lang="el-GR" sz="2000" b="0" i="1" smtClean="0">
                        <a:solidFill>
                          <a:srgbClr val="C00000"/>
                        </a:solidFill>
                        <a:latin typeface="Cambria Math" panose="02040503050406030204" pitchFamily="18" charset="0"/>
                        <a:ea typeface="Cambria Math" panose="02040503050406030204" pitchFamily="18" charset="0"/>
                      </a:rPr>
                      <m:t>𝛾</m:t>
                    </m:r>
                    <m:sSub>
                      <m:sSubPr>
                        <m:ctrlPr>
                          <a:rPr lang="el-GR" sz="2000" b="0" i="1" smtClean="0">
                            <a:solidFill>
                              <a:srgbClr val="002060"/>
                            </a:solidFill>
                            <a:latin typeface="Cambria Math" panose="02040503050406030204" pitchFamily="18" charset="0"/>
                            <a:ea typeface="Cambria Math" panose="02040503050406030204" pitchFamily="18" charset="0"/>
                          </a:rPr>
                        </m:ctrlPr>
                      </m:sSubPr>
                      <m:e>
                        <m:r>
                          <a:rPr lang="el-GR" sz="2000" b="0" i="1" smtClean="0">
                            <a:solidFill>
                              <a:srgbClr val="002060"/>
                            </a:solidFill>
                            <a:latin typeface="Cambria Math" panose="02040503050406030204" pitchFamily="18" charset="0"/>
                            <a:ea typeface="Cambria Math" panose="02040503050406030204" pitchFamily="18" charset="0"/>
                          </a:rPr>
                          <m:t>𝜆</m:t>
                        </m:r>
                      </m:e>
                      <m:sub>
                        <m:r>
                          <a:rPr lang="en-US" sz="2000" b="0" i="1" smtClean="0">
                            <a:solidFill>
                              <a:srgbClr val="002060"/>
                            </a:solidFill>
                            <a:latin typeface="Cambria Math" panose="02040503050406030204" pitchFamily="18" charset="0"/>
                            <a:ea typeface="Cambria Math" panose="02040503050406030204" pitchFamily="18" charset="0"/>
                          </a:rPr>
                          <m:t>𝑛</m:t>
                        </m:r>
                      </m:sub>
                    </m:sSub>
                    <m:d>
                      <m:dPr>
                        <m:ctrlPr>
                          <a:rPr lang="en-US" sz="2000" b="0" i="1" smtClean="0">
                            <a:solidFill>
                              <a:srgbClr val="002060"/>
                            </a:solidFill>
                            <a:latin typeface="Cambria Math" panose="02040503050406030204" pitchFamily="18" charset="0"/>
                            <a:ea typeface="Cambria Math" panose="02040503050406030204" pitchFamily="18" charset="0"/>
                          </a:rPr>
                        </m:ctrlPr>
                      </m:dPr>
                      <m:e>
                        <m:r>
                          <a:rPr lang="en-US" sz="2000" b="0" i="1" smtClean="0">
                            <a:solidFill>
                              <a:srgbClr val="002060"/>
                            </a:solidFill>
                            <a:latin typeface="Cambria Math" panose="02040503050406030204" pitchFamily="18" charset="0"/>
                            <a:ea typeface="Cambria Math" panose="02040503050406030204" pitchFamily="18" charset="0"/>
                          </a:rPr>
                          <m:t>𝐿</m:t>
                        </m:r>
                      </m:e>
                    </m:d>
                    <m:r>
                      <a:rPr lang="en-US" sz="2000" b="0" i="1" smtClean="0">
                        <a:solidFill>
                          <a:srgbClr val="002060"/>
                        </a:solidFill>
                        <a:latin typeface="Cambria Math" panose="02040503050406030204" pitchFamily="18" charset="0"/>
                        <a:ea typeface="Cambria Math" panose="02040503050406030204" pitchFamily="18" charset="0"/>
                      </a:rPr>
                      <m:t>, ∀</m:t>
                    </m:r>
                    <m:r>
                      <a:rPr lang="en-US" sz="2000" b="0" i="1" smtClean="0">
                        <a:solidFill>
                          <a:srgbClr val="002060"/>
                        </a:solidFill>
                        <a:latin typeface="Cambria Math" panose="02040503050406030204" pitchFamily="18" charset="0"/>
                        <a:ea typeface="Cambria Math" panose="02040503050406030204" pitchFamily="18" charset="0"/>
                      </a:rPr>
                      <m:t>𝑖</m:t>
                    </m:r>
                  </m:oMath>
                </a14:m>
                <a:r>
                  <a:rPr lang="en-US" sz="2000" i="1" dirty="0"/>
                  <a:t>.</a:t>
                </a:r>
              </a:p>
            </p:txBody>
          </p:sp>
        </mc:Choice>
        <mc:Fallback xmlns="">
          <p:sp>
            <p:nvSpPr>
              <p:cNvPr id="58" name="TextBox 57">
                <a:extLst>
                  <a:ext uri="{FF2B5EF4-FFF2-40B4-BE49-F238E27FC236}">
                    <a16:creationId xmlns:a16="http://schemas.microsoft.com/office/drawing/2014/main" id="{B8E97036-E45C-4967-87FA-8D9DF16BA395}"/>
                  </a:ext>
                </a:extLst>
              </p:cNvPr>
              <p:cNvSpPr txBox="1">
                <a:spLocks noRot="1" noChangeAspect="1" noMove="1" noResize="1" noEditPoints="1" noAdjustHandles="1" noChangeArrowheads="1" noChangeShapeType="1" noTextEdit="1"/>
              </p:cNvSpPr>
              <p:nvPr/>
            </p:nvSpPr>
            <p:spPr>
              <a:xfrm>
                <a:off x="559963" y="1852922"/>
                <a:ext cx="6769195" cy="1015663"/>
              </a:xfrm>
              <a:prstGeom prst="rect">
                <a:avLst/>
              </a:prstGeom>
              <a:blipFill>
                <a:blip r:embed="rId11"/>
                <a:stretch>
                  <a:fillRect l="-991" t="-3593" r="-541" b="-958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51F22F8-DAA4-4043-AFC2-E900B0D1DBD8}"/>
                  </a:ext>
                </a:extLst>
              </p:cNvPr>
              <p:cNvSpPr txBox="1"/>
              <p:nvPr/>
            </p:nvSpPr>
            <p:spPr>
              <a:xfrm>
                <a:off x="1" y="-6326"/>
                <a:ext cx="3190873" cy="1015663"/>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𝐿</m:t>
                    </m:r>
                    <m:r>
                      <a:rPr lang="en-US" sz="2000" b="0" i="0" smtClean="0">
                        <a:latin typeface="Cambria Math" panose="02040503050406030204" pitchFamily="18" charset="0"/>
                      </a:rPr>
                      <m:t> → </m:t>
                    </m:r>
                    <m:r>
                      <a:rPr lang="en-US" sz="2000" b="0" i="1" smtClean="0">
                        <a:latin typeface="Cambria Math" panose="02040503050406030204" pitchFamily="18" charset="0"/>
                      </a:rPr>
                      <m:t>𝑛</m:t>
                    </m:r>
                  </m:oMath>
                </a14:m>
                <a:r>
                  <a:rPr lang="en-US" sz="2000" dirty="0"/>
                  <a:t>-dimensional lattice</a:t>
                </a:r>
              </a:p>
              <a:p>
                <a14:m>
                  <m:oMath xmlns:m="http://schemas.openxmlformats.org/officeDocument/2006/math">
                    <m:r>
                      <a:rPr lang="en-US" sz="2000" b="1" i="1" smtClean="0">
                        <a:latin typeface="Cambria Math" panose="02040503050406030204" pitchFamily="18" charset="0"/>
                      </a:rPr>
                      <m:t>𝑩</m:t>
                    </m:r>
                    <m:r>
                      <a:rPr lang="en-US" sz="2000" b="0" i="1" smtClean="0">
                        <a:latin typeface="Cambria Math" panose="02040503050406030204" pitchFamily="18" charset="0"/>
                      </a:rPr>
                      <m:t>→</m:t>
                    </m:r>
                  </m:oMath>
                </a14:m>
                <a:r>
                  <a:rPr lang="en-US" sz="2000" dirty="0"/>
                  <a:t> some basis matrix of </a:t>
                </a:r>
                <a14:m>
                  <m:oMath xmlns:m="http://schemas.openxmlformats.org/officeDocument/2006/math">
                    <m:r>
                      <a:rPr lang="en-US" sz="2000" b="0" i="1" smtClean="0">
                        <a:latin typeface="Cambria Math" panose="02040503050406030204" pitchFamily="18" charset="0"/>
                      </a:rPr>
                      <m:t>𝐿</m:t>
                    </m:r>
                  </m:oMath>
                </a14:m>
                <a:endParaRPr lang="en-US" sz="2000" b="0" dirty="0"/>
              </a:p>
              <a:p>
                <a14:m>
                  <m:oMath xmlns:m="http://schemas.openxmlformats.org/officeDocument/2006/math">
                    <m:r>
                      <a:rPr lang="el-GR" sz="2000" b="0" i="1" smtClean="0">
                        <a:latin typeface="Cambria Math" panose="02040503050406030204" pitchFamily="18" charset="0"/>
                      </a:rPr>
                      <m:t>𝛾</m:t>
                    </m:r>
                    <m:r>
                      <a:rPr lang="el-GR" sz="2000" b="0" i="1" smtClean="0">
                        <a:latin typeface="Cambria Math" panose="02040503050406030204" pitchFamily="18" charset="0"/>
                      </a:rPr>
                      <m:t> → </m:t>
                    </m:r>
                  </m:oMath>
                </a14:m>
                <a:r>
                  <a:rPr lang="en-US" sz="2000" dirty="0"/>
                  <a:t>Fixed constant </a:t>
                </a:r>
                <a14:m>
                  <m:oMath xmlns:m="http://schemas.openxmlformats.org/officeDocument/2006/math">
                    <m:r>
                      <a:rPr lang="en-US" sz="2000" b="0" i="1" smtClean="0">
                        <a:latin typeface="Cambria Math" panose="02040503050406030204" pitchFamily="18" charset="0"/>
                      </a:rPr>
                      <m:t>&gt;1</m:t>
                    </m:r>
                  </m:oMath>
                </a14:m>
                <a:endParaRPr lang="en-US" sz="2000" dirty="0"/>
              </a:p>
            </p:txBody>
          </p:sp>
        </mc:Choice>
        <mc:Fallback xmlns="">
          <p:sp>
            <p:nvSpPr>
              <p:cNvPr id="60" name="TextBox 59">
                <a:extLst>
                  <a:ext uri="{FF2B5EF4-FFF2-40B4-BE49-F238E27FC236}">
                    <a16:creationId xmlns:a16="http://schemas.microsoft.com/office/drawing/2014/main" id="{D51F22F8-DAA4-4043-AFC2-E900B0D1DBD8}"/>
                  </a:ext>
                </a:extLst>
              </p:cNvPr>
              <p:cNvSpPr txBox="1">
                <a:spLocks noRot="1" noChangeAspect="1" noMove="1" noResize="1" noEditPoints="1" noAdjustHandles="1" noChangeArrowheads="1" noChangeShapeType="1" noTextEdit="1"/>
              </p:cNvSpPr>
              <p:nvPr/>
            </p:nvSpPr>
            <p:spPr>
              <a:xfrm>
                <a:off x="1" y="-6326"/>
                <a:ext cx="3190873" cy="1015663"/>
              </a:xfrm>
              <a:prstGeom prst="rect">
                <a:avLst/>
              </a:prstGeom>
              <a:blipFill>
                <a:blip r:embed="rId12"/>
                <a:stretch>
                  <a:fillRect t="-3593" b="-9581"/>
                </a:stretch>
              </a:blipFill>
            </p:spPr>
            <p:txBody>
              <a:bodyPr/>
              <a:lstStyle/>
              <a:p>
                <a:r>
                  <a:rPr lang="el-GR">
                    <a:noFill/>
                  </a:rPr>
                  <a:t> </a:t>
                </a:r>
              </a:p>
            </p:txBody>
          </p:sp>
        </mc:Fallback>
      </mc:AlternateContent>
      <p:sp>
        <p:nvSpPr>
          <p:cNvPr id="61" name="Arrow: Curved Left 60">
            <a:hlinkClick r:id="rId13" action="ppaction://hlinksldjump"/>
            <a:extLst>
              <a:ext uri="{FF2B5EF4-FFF2-40B4-BE49-F238E27FC236}">
                <a16:creationId xmlns:a16="http://schemas.microsoft.com/office/drawing/2014/main" id="{352C069A-5E64-4431-A985-013328D6CD61}"/>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7590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
                                        <p:tgtEl>
                                          <p:spTgt spid="5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par>
                                <p:cTn id="23" presetID="22" presetClass="entr" presetSubtype="8"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500"/>
                                        <p:tgtEl>
                                          <p:spTgt spid="5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par>
                                <p:cTn id="29" presetID="22" presetClass="entr" presetSubtype="8"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animBg="1"/>
      <p:bldP spid="43" grpId="0"/>
      <p:bldP spid="45" grpId="0" animBg="1"/>
      <p:bldP spid="50" grpId="0"/>
      <p:bldP spid="56" grpId="0"/>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2889773" y="408772"/>
            <a:ext cx="6412461" cy="584775"/>
          </a:xfrm>
          <a:prstGeom prst="rect">
            <a:avLst/>
          </a:prstGeom>
          <a:noFill/>
        </p:spPr>
        <p:txBody>
          <a:bodyPr wrap="none" rtlCol="0">
            <a:spAutoFit/>
          </a:bodyPr>
          <a:lstStyle/>
          <a:p>
            <a:pPr algn="ctr"/>
            <a:r>
              <a:rPr lang="en-US" sz="3200" b="1" dirty="0"/>
              <a:t>1</a:t>
            </a:r>
            <a:r>
              <a:rPr lang="en-US" sz="3200" b="1" baseline="30000" dirty="0"/>
              <a:t>st</a:t>
            </a:r>
            <a:r>
              <a:rPr lang="en-US" sz="3200" b="1" dirty="0"/>
              <a:t> Approach - Bounds and Heuristics</a:t>
            </a:r>
            <a:endParaRPr lang="el-GR" sz="3200" b="1" i="0" strike="noStrike" baseline="0" dirty="0"/>
          </a:p>
        </p:txBody>
      </p:sp>
      <p:cxnSp>
        <p:nvCxnSpPr>
          <p:cNvPr id="4" name="Straight Arrow Connector 3">
            <a:extLst>
              <a:ext uri="{FF2B5EF4-FFF2-40B4-BE49-F238E27FC236}">
                <a16:creationId xmlns:a16="http://schemas.microsoft.com/office/drawing/2014/main" id="{5D5A246D-A1A6-4DCE-ACDD-4C441E3FAD6A}"/>
              </a:ext>
            </a:extLst>
          </p:cNvPr>
          <p:cNvCxnSpPr>
            <a:cxnSpLocks/>
          </p:cNvCxnSpPr>
          <p:nvPr/>
        </p:nvCxnSpPr>
        <p:spPr>
          <a:xfrm flipV="1">
            <a:off x="3355181" y="1664494"/>
            <a:ext cx="833438" cy="18743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5295EE-2B57-44C5-8BF4-C003C65D4FDD}"/>
                  </a:ext>
                </a:extLst>
              </p:cNvPr>
              <p:cNvSpPr txBox="1"/>
              <p:nvPr/>
            </p:nvSpPr>
            <p:spPr>
              <a:xfrm>
                <a:off x="1106602" y="1402981"/>
                <a:ext cx="6498062" cy="1369029"/>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Minkowski’s Theorem</a:t>
                </a:r>
              </a:p>
              <a:p>
                <a:r>
                  <a:rPr lang="en-US" sz="2000" dirty="0"/>
                  <a:t>There is a constant </a:t>
                </a:r>
                <a14:m>
                  <m:oMath xmlns:m="http://schemas.openxmlformats.org/officeDocument/2006/math">
                    <m:r>
                      <a:rPr lang="el-GR" sz="2000" b="0" i="1" smtClean="0">
                        <a:latin typeface="Cambria Math" panose="02040503050406030204" pitchFamily="18" charset="0"/>
                      </a:rPr>
                      <m:t>𝛾</m:t>
                    </m:r>
                  </m:oMath>
                </a14:m>
                <a:r>
                  <a:rPr lang="en-US" sz="2000" dirty="0"/>
                  <a:t> so that for all lattices </a:t>
                </a:r>
                <a14:m>
                  <m:oMath xmlns:m="http://schemas.openxmlformats.org/officeDocument/2006/math">
                    <m:r>
                      <a:rPr lang="en-US" sz="2000" b="0" i="1" smtClean="0">
                        <a:latin typeface="Cambria Math" panose="02040503050406030204" pitchFamily="18" charset="0"/>
                      </a:rPr>
                      <m:t>𝐿</m:t>
                    </m:r>
                  </m:oMath>
                </a14:m>
                <a:r>
                  <a:rPr lang="en-US" sz="2000" dirty="0"/>
                  <a:t> of dimension </a:t>
                </a:r>
                <a14:m>
                  <m:oMath xmlns:m="http://schemas.openxmlformats.org/officeDocument/2006/math">
                    <m:r>
                      <a:rPr lang="en-US" sz="2000" b="0" i="1" smtClean="0">
                        <a:latin typeface="Cambria Math" panose="02040503050406030204" pitchFamily="18" charset="0"/>
                      </a:rPr>
                      <m:t>𝑛</m:t>
                    </m:r>
                  </m:oMath>
                </a14:m>
                <a:r>
                  <a:rPr lang="en-US" sz="2000" dirty="0"/>
                  <a:t>:</a:t>
                </a:r>
              </a:p>
              <a:p>
                <a:pPr marL="274320" indent="-274320">
                  <a:buFont typeface="+mj-lt"/>
                  <a:buAutoNum type="alphaLcPeriod"/>
                </a:pPr>
                <a:r>
                  <a:rPr lang="en-US" sz="2000" dirty="0">
                    <a:ea typeface="Cambria Math" panose="02040503050406030204" pitchFamily="18"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nonzero </a:t>
                </a:r>
                <a14:m>
                  <m:oMath xmlns:m="http://schemas.openxmlformats.org/officeDocument/2006/math">
                    <m:r>
                      <a:rPr lang="en-US" sz="2000" b="1" i="1" smtClean="0">
                        <a:latin typeface="Cambria Math" panose="02040503050406030204" pitchFamily="18" charset="0"/>
                      </a:rPr>
                      <m:t>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e>
                    </m:d>
                    <m:r>
                      <a:rPr lang="en-US" sz="2000" i="1" smtClean="0">
                        <a:solidFill>
                          <a:srgbClr val="002060"/>
                        </a:solidFill>
                        <a:latin typeface="Cambria Math" panose="02040503050406030204" pitchFamily="18" charset="0"/>
                        <a:ea typeface="Cambria Math" panose="02040503050406030204" pitchFamily="18" charset="0"/>
                      </a:rPr>
                      <m:t>≤</m:t>
                    </m:r>
                    <m:sSup>
                      <m:sSupPr>
                        <m:ctrlPr>
                          <a:rPr lang="en-US" sz="2000" i="1" smtClean="0">
                            <a:solidFill>
                              <a:srgbClr val="002060"/>
                            </a:solidFill>
                            <a:latin typeface="Cambria Math" panose="02040503050406030204" pitchFamily="18" charset="0"/>
                            <a:ea typeface="Cambria Math" panose="02040503050406030204" pitchFamily="18" charset="0"/>
                          </a:rPr>
                        </m:ctrlPr>
                      </m:sSupPr>
                      <m:e>
                        <m:r>
                          <a:rPr lang="el-GR" sz="2000" b="0" i="1" smtClean="0">
                            <a:solidFill>
                              <a:srgbClr val="002060"/>
                            </a:solidFill>
                            <a:latin typeface="Cambria Math" panose="02040503050406030204" pitchFamily="18" charset="0"/>
                            <a:ea typeface="Cambria Math" panose="02040503050406030204" pitchFamily="18" charset="0"/>
                          </a:rPr>
                          <m:t>𝛾</m:t>
                        </m:r>
                      </m:e>
                      <m:sup>
                        <m:f>
                          <m:fPr>
                            <m:type m:val="lin"/>
                            <m:ctrlPr>
                              <a:rPr lang="en-US" sz="2000" i="1" smtClean="0">
                                <a:solidFill>
                                  <a:srgbClr val="002060"/>
                                </a:solidFill>
                                <a:latin typeface="Cambria Math" panose="02040503050406030204" pitchFamily="18" charset="0"/>
                                <a:ea typeface="Cambria Math" panose="02040503050406030204" pitchFamily="18" charset="0"/>
                              </a:rPr>
                            </m:ctrlPr>
                          </m:fPr>
                          <m:num>
                            <m:r>
                              <a:rPr lang="el-GR" sz="2000" b="0" i="1" smtClean="0">
                                <a:solidFill>
                                  <a:srgbClr val="002060"/>
                                </a:solidFill>
                                <a:latin typeface="Cambria Math" panose="02040503050406030204" pitchFamily="18" charset="0"/>
                                <a:ea typeface="Cambria Math" panose="02040503050406030204" pitchFamily="18" charset="0"/>
                              </a:rPr>
                              <m:t>1</m:t>
                            </m:r>
                          </m:num>
                          <m:den>
                            <m:r>
                              <a:rPr lang="el-GR" sz="2000" b="0" i="1" smtClean="0">
                                <a:solidFill>
                                  <a:srgbClr val="002060"/>
                                </a:solidFill>
                                <a:latin typeface="Cambria Math" panose="02040503050406030204" pitchFamily="18" charset="0"/>
                                <a:ea typeface="Cambria Math" panose="02040503050406030204" pitchFamily="18" charset="0"/>
                              </a:rPr>
                              <m:t>2</m:t>
                            </m:r>
                          </m:den>
                        </m:f>
                      </m:sup>
                    </m:sSup>
                    <m:sSup>
                      <m:sSupPr>
                        <m:ctrlPr>
                          <a:rPr lang="en-US" sz="2000" i="1" smtClean="0">
                            <a:solidFill>
                              <a:srgbClr val="002060"/>
                            </a:solidFill>
                            <a:latin typeface="Cambria Math" panose="02040503050406030204" pitchFamily="18" charset="0"/>
                            <a:ea typeface="Cambria Math" panose="02040503050406030204" pitchFamily="18" charset="0"/>
                          </a:rPr>
                        </m:ctrlPr>
                      </m:sSupPr>
                      <m:e>
                        <m:r>
                          <m:rPr>
                            <m:sty m:val="p"/>
                          </m:rPr>
                          <a:rPr lang="en-US" sz="2000" b="0" i="0" smtClean="0">
                            <a:solidFill>
                              <a:srgbClr val="002060"/>
                            </a:solidFill>
                            <a:latin typeface="Cambria Math" panose="02040503050406030204" pitchFamily="18" charset="0"/>
                            <a:ea typeface="Cambria Math" panose="02040503050406030204" pitchFamily="18" charset="0"/>
                          </a:rPr>
                          <m:t>det</m:t>
                        </m:r>
                        <m:r>
                          <a:rPr lang="en-US" sz="2000" b="0" i="1" smtClean="0">
                            <a:solidFill>
                              <a:srgbClr val="002060"/>
                            </a:solidFill>
                            <a:latin typeface="Cambria Math" panose="02040503050406030204" pitchFamily="18" charset="0"/>
                            <a:ea typeface="Cambria Math" panose="02040503050406030204" pitchFamily="18" charset="0"/>
                          </a:rPr>
                          <m:t>⁡(</m:t>
                        </m:r>
                        <m:r>
                          <a:rPr lang="en-US" sz="2000" b="0" i="1" smtClean="0">
                            <a:solidFill>
                              <a:srgbClr val="002060"/>
                            </a:solidFill>
                            <a:latin typeface="Cambria Math" panose="02040503050406030204" pitchFamily="18" charset="0"/>
                            <a:ea typeface="Cambria Math" panose="02040503050406030204" pitchFamily="18" charset="0"/>
                          </a:rPr>
                          <m:t>𝐿</m:t>
                        </m:r>
                        <m:r>
                          <a:rPr lang="en-US" sz="2000" b="0" i="1" smtClean="0">
                            <a:solidFill>
                              <a:srgbClr val="002060"/>
                            </a:solidFill>
                            <a:latin typeface="Cambria Math" panose="02040503050406030204" pitchFamily="18" charset="0"/>
                            <a:ea typeface="Cambria Math" panose="02040503050406030204" pitchFamily="18" charset="0"/>
                          </a:rPr>
                          <m:t>)</m:t>
                        </m:r>
                      </m:e>
                      <m:sup>
                        <m:f>
                          <m:fPr>
                            <m:type m:val="lin"/>
                            <m:ctrlPr>
                              <a:rPr lang="en-US" sz="2000" i="1" smtClean="0">
                                <a:solidFill>
                                  <a:srgbClr val="002060"/>
                                </a:solidFill>
                                <a:latin typeface="Cambria Math" panose="02040503050406030204" pitchFamily="18" charset="0"/>
                                <a:ea typeface="Cambria Math" panose="02040503050406030204" pitchFamily="18" charset="0"/>
                              </a:rPr>
                            </m:ctrlPr>
                          </m:fPr>
                          <m:num>
                            <m:r>
                              <a:rPr lang="en-US" sz="2000" b="0" i="1" smtClean="0">
                                <a:solidFill>
                                  <a:srgbClr val="002060"/>
                                </a:solidFill>
                                <a:latin typeface="Cambria Math" panose="02040503050406030204" pitchFamily="18" charset="0"/>
                                <a:ea typeface="Cambria Math" panose="02040503050406030204" pitchFamily="18" charset="0"/>
                              </a:rPr>
                              <m:t>1</m:t>
                            </m:r>
                          </m:num>
                          <m:den>
                            <m:r>
                              <a:rPr lang="en-US" sz="2000" b="0" i="1" smtClean="0">
                                <a:solidFill>
                                  <a:srgbClr val="002060"/>
                                </a:solidFill>
                                <a:latin typeface="Cambria Math" panose="02040503050406030204" pitchFamily="18" charset="0"/>
                                <a:ea typeface="Cambria Math" panose="02040503050406030204" pitchFamily="18" charset="0"/>
                              </a:rPr>
                              <m:t>𝑛</m:t>
                            </m:r>
                          </m:den>
                        </m:f>
                      </m:sup>
                    </m:sSup>
                  </m:oMath>
                </a14:m>
                <a:r>
                  <a:rPr lang="en-US" sz="2000" dirty="0"/>
                  <a:t>.</a:t>
                </a:r>
              </a:p>
              <a:p>
                <a:pPr marL="274320" indent="-274320">
                  <a:buFont typeface="+mj-lt"/>
                  <a:buAutoNum type="alphaLcPeriod"/>
                </a:pPr>
                <a:r>
                  <a:rPr lang="en-US" sz="2000" dirty="0">
                    <a:ea typeface="Cambria Math" panose="02040503050406030204" pitchFamily="18" charset="0"/>
                  </a:rPr>
                  <a: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basis </a:t>
                </a:r>
                <a14:m>
                  <m:oMath xmlns:m="http://schemas.openxmlformats.org/officeDocument/2006/math">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𝒖</m:t>
                        </m:r>
                      </m:e>
                      <m:sub>
                        <m:r>
                          <a:rPr lang="en-US" sz="2000" b="0" i="1" smtClean="0">
                            <a:latin typeface="Cambria Math" panose="02040503050406030204" pitchFamily="18" charset="0"/>
                          </a:rPr>
                          <m:t>𝑛</m:t>
                        </m:r>
                      </m:sub>
                    </m:sSub>
                  </m:oMath>
                </a14:m>
                <a:r>
                  <a:rPr lang="en-US" sz="2000" dirty="0"/>
                  <a:t> for </a:t>
                </a:r>
                <a14:m>
                  <m:oMath xmlns:m="http://schemas.openxmlformats.org/officeDocument/2006/math">
                    <m:r>
                      <a:rPr lang="en-US" sz="2000" b="0" i="1" smtClean="0">
                        <a:latin typeface="Cambria Math" panose="02040503050406030204" pitchFamily="18" charset="0"/>
                      </a:rPr>
                      <m:t>𝐿</m:t>
                    </m:r>
                  </m:oMath>
                </a14:m>
                <a:r>
                  <a:rPr lang="en-US" sz="2000" dirty="0"/>
                  <a:t> s.t. </a:t>
                </a:r>
                <a14:m>
                  <m:oMath xmlns:m="http://schemas.openxmlformats.org/officeDocument/2006/math">
                    <m:d>
                      <m:dPr>
                        <m:begChr m:val="‖"/>
                        <m:endChr m:val="‖"/>
                        <m:ctrlPr>
                          <a:rPr lang="en-US" sz="2000" i="1">
                            <a:solidFill>
                              <a:srgbClr val="002060"/>
                            </a:solidFill>
                            <a:latin typeface="Cambria Math" panose="02040503050406030204" pitchFamily="18" charset="0"/>
                            <a:ea typeface="Cambria Math" panose="02040503050406030204" pitchFamily="18" charset="0"/>
                          </a:rPr>
                        </m:ctrlPr>
                      </m:dPr>
                      <m:e>
                        <m:sSub>
                          <m:sSubPr>
                            <m:ctrlPr>
                              <a:rPr lang="en-US" sz="2000" i="1">
                                <a:solidFill>
                                  <a:srgbClr val="002060"/>
                                </a:solidFill>
                                <a:latin typeface="Cambria Math" panose="02040503050406030204" pitchFamily="18" charset="0"/>
                                <a:ea typeface="Cambria Math" panose="02040503050406030204" pitchFamily="18" charset="0"/>
                              </a:rPr>
                            </m:ctrlPr>
                          </m:sSubPr>
                          <m:e>
                            <m:r>
                              <a:rPr lang="en-US" sz="2000" b="1" i="1" smtClean="0">
                                <a:solidFill>
                                  <a:srgbClr val="002060"/>
                                </a:solidFill>
                                <a:latin typeface="Cambria Math" panose="02040503050406030204" pitchFamily="18" charset="0"/>
                                <a:ea typeface="Cambria Math" panose="02040503050406030204" pitchFamily="18" charset="0"/>
                              </a:rPr>
                              <m:t>𝒖</m:t>
                            </m:r>
                          </m:e>
                          <m:sub>
                            <m:r>
                              <a:rPr lang="en-US" sz="2000" i="1">
                                <a:solidFill>
                                  <a:srgbClr val="002060"/>
                                </a:solidFill>
                                <a:latin typeface="Cambria Math" panose="02040503050406030204" pitchFamily="18" charset="0"/>
                                <a:ea typeface="Cambria Math" panose="02040503050406030204" pitchFamily="18" charset="0"/>
                              </a:rPr>
                              <m:t>1</m:t>
                            </m:r>
                          </m:sub>
                        </m:sSub>
                      </m:e>
                    </m:d>
                    <m:r>
                      <a:rPr lang="en-US" sz="2000" i="1">
                        <a:solidFill>
                          <a:srgbClr val="002060"/>
                        </a:solidFill>
                        <a:latin typeface="Cambria Math" panose="02040503050406030204" pitchFamily="18" charset="0"/>
                        <a:ea typeface="Cambria Math" panose="02040503050406030204" pitchFamily="18" charset="0"/>
                      </a:rPr>
                      <m:t>∙∙∙</m:t>
                    </m:r>
                    <m:d>
                      <m:dPr>
                        <m:begChr m:val="‖"/>
                        <m:endChr m:val="‖"/>
                        <m:ctrlPr>
                          <a:rPr lang="en-US" sz="2000" i="1">
                            <a:solidFill>
                              <a:srgbClr val="002060"/>
                            </a:solidFill>
                            <a:latin typeface="Cambria Math" panose="02040503050406030204" pitchFamily="18" charset="0"/>
                            <a:ea typeface="Cambria Math" panose="02040503050406030204" pitchFamily="18" charset="0"/>
                          </a:rPr>
                        </m:ctrlPr>
                      </m:dPr>
                      <m:e>
                        <m:sSub>
                          <m:sSubPr>
                            <m:ctrlPr>
                              <a:rPr lang="en-US" sz="2000" i="1">
                                <a:solidFill>
                                  <a:srgbClr val="002060"/>
                                </a:solidFill>
                                <a:latin typeface="Cambria Math" panose="02040503050406030204" pitchFamily="18" charset="0"/>
                                <a:ea typeface="Cambria Math" panose="02040503050406030204" pitchFamily="18" charset="0"/>
                              </a:rPr>
                            </m:ctrlPr>
                          </m:sSubPr>
                          <m:e>
                            <m:r>
                              <a:rPr lang="en-US" sz="2000" b="1" i="1" smtClean="0">
                                <a:solidFill>
                                  <a:srgbClr val="002060"/>
                                </a:solidFill>
                                <a:latin typeface="Cambria Math" panose="02040503050406030204" pitchFamily="18" charset="0"/>
                                <a:ea typeface="Cambria Math" panose="02040503050406030204" pitchFamily="18" charset="0"/>
                              </a:rPr>
                              <m:t>𝒖</m:t>
                            </m:r>
                          </m:e>
                          <m:sub>
                            <m:r>
                              <a:rPr lang="en-US" sz="2000" i="1">
                                <a:solidFill>
                                  <a:srgbClr val="002060"/>
                                </a:solidFill>
                                <a:latin typeface="Cambria Math" panose="02040503050406030204" pitchFamily="18" charset="0"/>
                                <a:ea typeface="Cambria Math" panose="02040503050406030204" pitchFamily="18" charset="0"/>
                              </a:rPr>
                              <m:t>𝑛</m:t>
                            </m:r>
                          </m:sub>
                        </m:sSub>
                      </m:e>
                    </m:d>
                    <m:r>
                      <a:rPr lang="en-US" sz="2000" i="1" smtClean="0">
                        <a:solidFill>
                          <a:srgbClr val="002060"/>
                        </a:solidFill>
                        <a:latin typeface="Cambria Math" panose="02040503050406030204" pitchFamily="18" charset="0"/>
                        <a:ea typeface="Cambria Math" panose="02040503050406030204" pitchFamily="18" charset="0"/>
                      </a:rPr>
                      <m:t>≤</m:t>
                    </m:r>
                    <m:sSup>
                      <m:sSupPr>
                        <m:ctrlPr>
                          <a:rPr lang="en-US" sz="2000" i="1" smtClean="0">
                            <a:solidFill>
                              <a:srgbClr val="002060"/>
                            </a:solidFill>
                            <a:latin typeface="Cambria Math" panose="02040503050406030204" pitchFamily="18" charset="0"/>
                            <a:ea typeface="Cambria Math" panose="02040503050406030204" pitchFamily="18" charset="0"/>
                          </a:rPr>
                        </m:ctrlPr>
                      </m:sSupPr>
                      <m:e>
                        <m:r>
                          <a:rPr lang="el-GR" sz="2000" b="0" i="1" smtClean="0">
                            <a:solidFill>
                              <a:srgbClr val="002060"/>
                            </a:solidFill>
                            <a:latin typeface="Cambria Math" panose="02040503050406030204" pitchFamily="18" charset="0"/>
                            <a:ea typeface="Cambria Math" panose="02040503050406030204" pitchFamily="18" charset="0"/>
                          </a:rPr>
                          <m:t>𝛾</m:t>
                        </m:r>
                      </m:e>
                      <m:sup>
                        <m:f>
                          <m:fPr>
                            <m:type m:val="lin"/>
                            <m:ctrlPr>
                              <a:rPr lang="en-US" sz="2000" i="1" smtClean="0">
                                <a:solidFill>
                                  <a:srgbClr val="002060"/>
                                </a:solidFill>
                                <a:latin typeface="Cambria Math" panose="02040503050406030204" pitchFamily="18" charset="0"/>
                                <a:ea typeface="Cambria Math" panose="02040503050406030204" pitchFamily="18" charset="0"/>
                              </a:rPr>
                            </m:ctrlPr>
                          </m:fPr>
                          <m:num>
                            <m:r>
                              <a:rPr lang="en-US" sz="2000" b="0" i="1" smtClean="0">
                                <a:solidFill>
                                  <a:srgbClr val="002060"/>
                                </a:solidFill>
                                <a:latin typeface="Cambria Math" panose="02040503050406030204" pitchFamily="18" charset="0"/>
                                <a:ea typeface="Cambria Math" panose="02040503050406030204" pitchFamily="18" charset="0"/>
                              </a:rPr>
                              <m:t>𝑛</m:t>
                            </m:r>
                          </m:num>
                          <m:den>
                            <m:r>
                              <a:rPr lang="en-US" sz="2000" b="0" i="1" smtClean="0">
                                <a:solidFill>
                                  <a:srgbClr val="002060"/>
                                </a:solidFill>
                                <a:latin typeface="Cambria Math" panose="02040503050406030204" pitchFamily="18" charset="0"/>
                                <a:ea typeface="Cambria Math" panose="02040503050406030204" pitchFamily="18" charset="0"/>
                              </a:rPr>
                              <m:t>2</m:t>
                            </m:r>
                          </m:den>
                        </m:f>
                      </m:sup>
                    </m:sSup>
                    <m:r>
                      <m:rPr>
                        <m:sty m:val="p"/>
                      </m:rPr>
                      <a:rPr lang="en-US" sz="2000" b="0" i="0" smtClean="0">
                        <a:solidFill>
                          <a:srgbClr val="002060"/>
                        </a:solidFill>
                        <a:latin typeface="Cambria Math" panose="02040503050406030204" pitchFamily="18" charset="0"/>
                        <a:ea typeface="Cambria Math" panose="02040503050406030204" pitchFamily="18" charset="0"/>
                      </a:rPr>
                      <m:t>det</m:t>
                    </m:r>
                    <m:r>
                      <a:rPr lang="en-US" sz="2000" b="0" i="1" smtClean="0">
                        <a:solidFill>
                          <a:srgbClr val="002060"/>
                        </a:solidFill>
                        <a:latin typeface="Cambria Math" panose="02040503050406030204" pitchFamily="18" charset="0"/>
                        <a:ea typeface="Cambria Math" panose="02040503050406030204" pitchFamily="18" charset="0"/>
                      </a:rPr>
                      <m:t>⁡(</m:t>
                    </m:r>
                    <m:r>
                      <a:rPr lang="en-US" sz="2000" b="0" i="1" smtClean="0">
                        <a:solidFill>
                          <a:srgbClr val="002060"/>
                        </a:solidFill>
                        <a:latin typeface="Cambria Math" panose="02040503050406030204" pitchFamily="18" charset="0"/>
                        <a:ea typeface="Cambria Math" panose="02040503050406030204" pitchFamily="18" charset="0"/>
                      </a:rPr>
                      <m:t>𝐿</m:t>
                    </m:r>
                    <m:r>
                      <a:rPr lang="en-US" sz="2000" b="0" i="1" smtClean="0">
                        <a:solidFill>
                          <a:srgbClr val="002060"/>
                        </a:solidFill>
                        <a:latin typeface="Cambria Math" panose="02040503050406030204" pitchFamily="18" charset="0"/>
                        <a:ea typeface="Cambria Math" panose="02040503050406030204" pitchFamily="18" charset="0"/>
                      </a:rPr>
                      <m:t>)</m:t>
                    </m:r>
                  </m:oMath>
                </a14:m>
                <a:r>
                  <a:rPr lang="en-US" sz="2000" dirty="0"/>
                  <a:t>.</a:t>
                </a:r>
              </a:p>
            </p:txBody>
          </p:sp>
        </mc:Choice>
        <mc:Fallback xmlns="">
          <p:sp>
            <p:nvSpPr>
              <p:cNvPr id="7" name="TextBox 6">
                <a:extLst>
                  <a:ext uri="{FF2B5EF4-FFF2-40B4-BE49-F238E27FC236}">
                    <a16:creationId xmlns:a16="http://schemas.microsoft.com/office/drawing/2014/main" id="{945295EE-2B57-44C5-8BF4-C003C65D4FDD}"/>
                  </a:ext>
                </a:extLst>
              </p:cNvPr>
              <p:cNvSpPr txBox="1">
                <a:spLocks noRot="1" noChangeAspect="1" noMove="1" noResize="1" noEditPoints="1" noAdjustHandles="1" noChangeArrowheads="1" noChangeShapeType="1" noTextEdit="1"/>
              </p:cNvSpPr>
              <p:nvPr/>
            </p:nvSpPr>
            <p:spPr>
              <a:xfrm>
                <a:off x="1106602" y="1402981"/>
                <a:ext cx="6498062" cy="1369029"/>
              </a:xfrm>
              <a:prstGeom prst="rect">
                <a:avLst/>
              </a:prstGeom>
              <a:blipFill>
                <a:blip r:embed="rId3"/>
                <a:stretch>
                  <a:fillRect l="-1033" t="-2222" b="-29778"/>
                </a:stretch>
              </a:blipFill>
            </p:spPr>
            <p:txBody>
              <a:bodyPr/>
              <a:lstStyle/>
              <a:p>
                <a:r>
                  <a:rPr lang="el-GR">
                    <a:noFill/>
                  </a:rPr>
                  <a:t> </a:t>
                </a:r>
              </a:p>
            </p:txBody>
          </p:sp>
        </mc:Fallback>
      </mc:AlternateContent>
      <p:sp>
        <p:nvSpPr>
          <p:cNvPr id="2" name="Right Brace 1">
            <a:extLst>
              <a:ext uri="{FF2B5EF4-FFF2-40B4-BE49-F238E27FC236}">
                <a16:creationId xmlns:a16="http://schemas.microsoft.com/office/drawing/2014/main" id="{AD3B5CEC-2399-4357-945C-235E7A5AAE7F}"/>
              </a:ext>
            </a:extLst>
          </p:cNvPr>
          <p:cNvSpPr/>
          <p:nvPr/>
        </p:nvSpPr>
        <p:spPr>
          <a:xfrm>
            <a:off x="7547513" y="1510027"/>
            <a:ext cx="400050" cy="1369029"/>
          </a:xfrm>
          <a:prstGeom prst="rightBrace">
            <a:avLst>
              <a:gd name="adj1" fmla="val 72619"/>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9" name="TextBox 8">
            <a:extLst>
              <a:ext uri="{FF2B5EF4-FFF2-40B4-BE49-F238E27FC236}">
                <a16:creationId xmlns:a16="http://schemas.microsoft.com/office/drawing/2014/main" id="{1D8DAD39-BFE9-4AFE-8324-FD0B761F6F4E}"/>
              </a:ext>
            </a:extLst>
          </p:cNvPr>
          <p:cNvSpPr txBox="1"/>
          <p:nvPr/>
        </p:nvSpPr>
        <p:spPr>
          <a:xfrm>
            <a:off x="8008822" y="1994486"/>
            <a:ext cx="3076576" cy="400110"/>
          </a:xfrm>
          <a:prstGeom prst="rect">
            <a:avLst/>
          </a:prstGeom>
          <a:noFill/>
        </p:spPr>
        <p:txBody>
          <a:bodyPr wrap="square">
            <a:spAutoFit/>
          </a:bodyPr>
          <a:lstStyle/>
          <a:p>
            <a:pPr algn="ctr"/>
            <a:r>
              <a:rPr lang="en-US" sz="2000" dirty="0"/>
              <a:t>Upper bounds for SVP, SIVP</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32ECCB-3CAD-43D0-B1FC-177794D78BF3}"/>
                  </a:ext>
                </a:extLst>
              </p:cNvPr>
              <p:cNvSpPr txBox="1"/>
              <p:nvPr/>
            </p:nvSpPr>
            <p:spPr>
              <a:xfrm>
                <a:off x="4236418" y="1145955"/>
                <a:ext cx="816139" cy="514051"/>
              </a:xfrm>
              <a:prstGeom prst="rect">
                <a:avLst/>
              </a:prstGeom>
              <a:noFill/>
              <a:ln>
                <a:solidFill>
                  <a:srgbClr val="002060"/>
                </a:solidFill>
              </a:ln>
            </p:spPr>
            <p:txBody>
              <a:bodyPr wrap="square">
                <a:spAutoFit/>
              </a:bodyPr>
              <a:lstStyle/>
              <a:p>
                <a:pPr algn="ctr"/>
                <a14:m>
                  <m:oMathPara xmlns:m="http://schemas.openxmlformats.org/officeDocument/2006/math">
                    <m:oMathParaPr>
                      <m:jc m:val="center"/>
                    </m:oMathParaPr>
                    <m:oMath xmlns:m="http://schemas.openxmlformats.org/officeDocument/2006/math">
                      <m:r>
                        <a:rPr lang="el-GR" sz="1600" b="0" i="1" smtClean="0">
                          <a:latin typeface="Cambria Math" panose="02040503050406030204" pitchFamily="18" charset="0"/>
                        </a:rPr>
                        <m:t>𝛾</m:t>
                      </m:r>
                      <m:r>
                        <m:rPr>
                          <m:nor/>
                        </m:rPr>
                        <a:rPr lang="en-US" sz="1600" b="0" i="0" smtClean="0">
                          <a:latin typeface="Cambria Math" panose="02040503050406030204" pitchFamily="18" charset="0"/>
                        </a:rPr>
                        <m:t> </m:t>
                      </m:r>
                      <m:r>
                        <m:rPr>
                          <m:nor/>
                        </m:rPr>
                        <a:rPr lang="el-GR" sz="1600"/>
                        <m:t>≲</m:t>
                      </m:r>
                      <m:r>
                        <m:rPr>
                          <m:nor/>
                        </m:rPr>
                        <a:rPr lang="en-US" sz="1600" b="0" i="0" smtClean="0"/>
                        <m:t> </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𝑛</m:t>
                          </m:r>
                        </m:num>
                        <m:den>
                          <m:r>
                            <a:rPr lang="el-GR" sz="1600" b="0" i="1" smtClean="0">
                              <a:latin typeface="Cambria Math" panose="02040503050406030204" pitchFamily="18" charset="0"/>
                            </a:rPr>
                            <m:t>𝜋</m:t>
                          </m:r>
                          <m:r>
                            <a:rPr lang="en-US" sz="1600" b="0" i="1" smtClean="0">
                              <a:latin typeface="Cambria Math" panose="02040503050406030204" pitchFamily="18" charset="0"/>
                            </a:rPr>
                            <m:t>𝑒</m:t>
                          </m:r>
                        </m:den>
                      </m:f>
                    </m:oMath>
                  </m:oMathPara>
                </a14:m>
                <a:endParaRPr lang="en-US" dirty="0"/>
              </a:p>
            </p:txBody>
          </p:sp>
        </mc:Choice>
        <mc:Fallback xmlns="">
          <p:sp>
            <p:nvSpPr>
              <p:cNvPr id="15" name="TextBox 14">
                <a:extLst>
                  <a:ext uri="{FF2B5EF4-FFF2-40B4-BE49-F238E27FC236}">
                    <a16:creationId xmlns:a16="http://schemas.microsoft.com/office/drawing/2014/main" id="{E832ECCB-3CAD-43D0-B1FC-177794D78BF3}"/>
                  </a:ext>
                </a:extLst>
              </p:cNvPr>
              <p:cNvSpPr txBox="1">
                <a:spLocks noRot="1" noChangeAspect="1" noMove="1" noResize="1" noEditPoints="1" noAdjustHandles="1" noChangeArrowheads="1" noChangeShapeType="1" noTextEdit="1"/>
              </p:cNvSpPr>
              <p:nvPr/>
            </p:nvSpPr>
            <p:spPr>
              <a:xfrm>
                <a:off x="4236418" y="1145955"/>
                <a:ext cx="816139" cy="514051"/>
              </a:xfrm>
              <a:prstGeom prst="rect">
                <a:avLst/>
              </a:prstGeom>
              <a:blipFill>
                <a:blip r:embed="rId4"/>
                <a:stretch>
                  <a:fillRect/>
                </a:stretch>
              </a:blipFill>
              <a:ln>
                <a:solidFill>
                  <a:srgbClr val="002060"/>
                </a:solid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53A951D-3802-4B2A-AC85-E36C805C3678}"/>
                  </a:ext>
                </a:extLst>
              </p:cNvPr>
              <p:cNvSpPr txBox="1"/>
              <p:nvPr/>
            </p:nvSpPr>
            <p:spPr>
              <a:xfrm>
                <a:off x="2695575" y="3275967"/>
                <a:ext cx="6640937" cy="707886"/>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Gaussian Heuristic</a:t>
                </a:r>
                <a:r>
                  <a:rPr lang="en-US" sz="2000" b="1" dirty="0">
                    <a:solidFill>
                      <a:srgbClr val="002060"/>
                    </a:solidFill>
                  </a:rPr>
                  <a:t> (GH)</a:t>
                </a:r>
              </a:p>
              <a:p>
                <a:r>
                  <a:rPr lang="en-US" sz="2000" dirty="0"/>
                  <a:t>Let </a:t>
                </a:r>
                <a14:m>
                  <m:oMath xmlns:m="http://schemas.openxmlformats.org/officeDocument/2006/math">
                    <m:r>
                      <a:rPr lang="en-US" sz="2000" b="0" i="1" smtClean="0">
                        <a:latin typeface="Cambria Math" panose="02040503050406030204" pitchFamily="18" charset="0"/>
                      </a:rPr>
                      <m:t>𝐿</m:t>
                    </m:r>
                    <m:r>
                      <a:rPr lang="en-US" sz="2000" b="0" i="1" smtClean="0">
                        <a:latin typeface="Cambria Math" panose="02040503050406030204" pitchFamily="18" charset="0"/>
                      </a:rPr>
                      <m:t>(</m:t>
                    </m:r>
                    <m:r>
                      <a:rPr lang="en-US" sz="2000" b="0" i="1" smtClean="0">
                        <a:latin typeface="Cambria Math" panose="02040503050406030204" pitchFamily="18" charset="0"/>
                      </a:rPr>
                      <m:t>𝐵</m:t>
                    </m:r>
                    <m:r>
                      <a:rPr lang="en-US" sz="2000" b="0" i="1" smtClean="0">
                        <a:latin typeface="Cambria Math" panose="02040503050406030204" pitchFamily="18" charset="0"/>
                      </a:rPr>
                      <m:t>)</m:t>
                    </m:r>
                    <m:r>
                      <a:rPr lang="en-US" sz="2000" dirty="0" smtClean="0">
                        <a:latin typeface="Cambria Math" panose="02040503050406030204" pitchFamily="18" charset="0"/>
                      </a:rPr>
                      <m:t>⊂</m:t>
                    </m:r>
                    <m:sSup>
                      <m:sSupPr>
                        <m:ctrlPr>
                          <a:rPr lang="en-US" sz="2000" i="1" dirty="0" smtClean="0">
                            <a:solidFill>
                              <a:srgbClr val="836967"/>
                            </a:solidFill>
                            <a:latin typeface="Cambria Math" panose="02040503050406030204" pitchFamily="18" charset="0"/>
                          </a:rPr>
                        </m:ctrlPr>
                      </m:sSupPr>
                      <m:e>
                        <m:r>
                          <a:rPr lang="en-US" sz="2000" dirty="0">
                            <a:latin typeface="Cambria Math" panose="02040503050406030204" pitchFamily="18" charset="0"/>
                          </a:rPr>
                          <m:t>ℝ</m:t>
                        </m:r>
                      </m:e>
                      <m:sup>
                        <m:r>
                          <a:rPr lang="en-US" sz="2000" i="1" dirty="0">
                            <a:latin typeface="Cambria Math" panose="02040503050406030204" pitchFamily="18" charset="0"/>
                          </a:rPr>
                          <m:t>𝑛</m:t>
                        </m:r>
                      </m:sup>
                    </m:sSup>
                  </m:oMath>
                </a14:m>
                <a:r>
                  <a:rPr lang="en-US" sz="2000" dirty="0"/>
                  <a:t> be a </a:t>
                </a:r>
                <a:r>
                  <a:rPr lang="en-US" sz="2000" dirty="0">
                    <a:solidFill>
                      <a:srgbClr val="002060"/>
                    </a:solidFill>
                  </a:rPr>
                  <a:t>random</a:t>
                </a:r>
                <a:r>
                  <a:rPr lang="en-US" sz="2000" dirty="0"/>
                  <a:t> lattice, with </a:t>
                </a:r>
                <a14:m>
                  <m:oMath xmlns:m="http://schemas.openxmlformats.org/officeDocument/2006/math">
                    <m:r>
                      <a:rPr lang="en-US" sz="2000" b="0" i="1" smtClean="0">
                        <a:solidFill>
                          <a:srgbClr val="002060"/>
                        </a:solidFill>
                        <a:latin typeface="Cambria Math" panose="02040503050406030204" pitchFamily="18" charset="0"/>
                      </a:rPr>
                      <m:t>𝑛</m:t>
                    </m:r>
                  </m:oMath>
                </a14:m>
                <a:r>
                  <a:rPr lang="en-US" sz="2000" dirty="0"/>
                  <a:t> sufficiently </a:t>
                </a:r>
                <a:r>
                  <a:rPr lang="en-US" sz="2000" dirty="0">
                    <a:solidFill>
                      <a:srgbClr val="002060"/>
                    </a:solidFill>
                  </a:rPr>
                  <a:t>large</a:t>
                </a:r>
                <a:r>
                  <a:rPr lang="en-US" sz="2000" dirty="0"/>
                  <a:t>.</a:t>
                </a:r>
              </a:p>
            </p:txBody>
          </p:sp>
        </mc:Choice>
        <mc:Fallback xmlns="">
          <p:sp>
            <p:nvSpPr>
              <p:cNvPr id="16" name="TextBox 15">
                <a:extLst>
                  <a:ext uri="{FF2B5EF4-FFF2-40B4-BE49-F238E27FC236}">
                    <a16:creationId xmlns:a16="http://schemas.microsoft.com/office/drawing/2014/main" id="{953A951D-3802-4B2A-AC85-E36C805C3678}"/>
                  </a:ext>
                </a:extLst>
              </p:cNvPr>
              <p:cNvSpPr txBox="1">
                <a:spLocks noRot="1" noChangeAspect="1" noMove="1" noResize="1" noEditPoints="1" noAdjustHandles="1" noChangeArrowheads="1" noChangeShapeType="1" noTextEdit="1"/>
              </p:cNvSpPr>
              <p:nvPr/>
            </p:nvSpPr>
            <p:spPr>
              <a:xfrm>
                <a:off x="2695575" y="3275967"/>
                <a:ext cx="6640937" cy="707886"/>
              </a:xfrm>
              <a:prstGeom prst="rect">
                <a:avLst/>
              </a:prstGeom>
              <a:blipFill>
                <a:blip r:embed="rId5"/>
                <a:stretch>
                  <a:fillRect l="-917" t="-4274" b="-1367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F011415-97DD-499E-ADCB-EF0C580B8772}"/>
                  </a:ext>
                </a:extLst>
              </p:cNvPr>
              <p:cNvSpPr txBox="1"/>
              <p:nvPr/>
            </p:nvSpPr>
            <p:spPr>
              <a:xfrm>
                <a:off x="3593442" y="4316117"/>
                <a:ext cx="5005117" cy="718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2060"/>
                              </a:solidFill>
                              <a:latin typeface="Cambria Math" panose="02040503050406030204" pitchFamily="18" charset="0"/>
                            </a:rPr>
                          </m:ctrlPr>
                        </m:sSubPr>
                        <m:e>
                          <m:r>
                            <a:rPr lang="el-GR" sz="2000" b="0" i="1" smtClean="0">
                              <a:solidFill>
                                <a:srgbClr val="002060"/>
                              </a:solidFill>
                              <a:latin typeface="Cambria Math" panose="02040503050406030204" pitchFamily="18" charset="0"/>
                            </a:rPr>
                            <m:t>𝜆</m:t>
                          </m:r>
                        </m:e>
                        <m:sub>
                          <m:r>
                            <a:rPr lang="el-GR" sz="2000" b="0" i="1" smtClean="0">
                              <a:solidFill>
                                <a:srgbClr val="002060"/>
                              </a:solidFill>
                              <a:latin typeface="Cambria Math" panose="02040503050406030204" pitchFamily="18" charset="0"/>
                            </a:rPr>
                            <m:t>1</m:t>
                          </m:r>
                        </m:sub>
                      </m:sSub>
                      <m:d>
                        <m:dPr>
                          <m:ctrlPr>
                            <a:rPr lang="el-GR" sz="2000" b="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𝐿</m:t>
                          </m:r>
                        </m:e>
                      </m:d>
                      <m:r>
                        <a:rPr lang="en-US" sz="2000" b="0" i="1" smtClean="0">
                          <a:latin typeface="Cambria Math" panose="02040503050406030204" pitchFamily="18" charset="0"/>
                        </a:rPr>
                        <m:t>=</m:t>
                      </m:r>
                      <m:sSub>
                        <m:sSubPr>
                          <m:ctrlPr>
                            <a:rPr lang="en-US" sz="2000" b="0" i="1" smtClean="0">
                              <a:solidFill>
                                <a:srgbClr val="002060"/>
                              </a:solidFill>
                              <a:latin typeface="Cambria Math" panose="02040503050406030204" pitchFamily="18" charset="0"/>
                            </a:rPr>
                          </m:ctrlPr>
                        </m:sSubPr>
                        <m:e>
                          <m:r>
                            <m:rPr>
                              <m:sty m:val="p"/>
                            </m:rPr>
                            <a:rPr lang="en-US" sz="2000" b="0" i="0" smtClean="0">
                              <a:solidFill>
                                <a:srgbClr val="002060"/>
                              </a:solidFill>
                              <a:latin typeface="Cambria Math" panose="02040503050406030204" pitchFamily="18" charset="0"/>
                            </a:rPr>
                            <m:t>min</m:t>
                          </m:r>
                        </m:e>
                        <m:sub>
                          <m:r>
                            <a:rPr lang="en-US" sz="2000" b="1" i="1" smtClean="0">
                              <a:solidFill>
                                <a:srgbClr val="002060"/>
                              </a:solidFill>
                              <a:latin typeface="Cambria Math" panose="02040503050406030204" pitchFamily="18" charset="0"/>
                            </a:rPr>
                            <m:t>𝒖</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𝐿</m:t>
                          </m:r>
                          <m:r>
                            <a:rPr lang="en-US" sz="2000" i="1">
                              <a:solidFill>
                                <a:srgbClr val="002060"/>
                              </a:solidFill>
                              <a:latin typeface="Cambria Math" panose="02040503050406030204" pitchFamily="18" charset="0"/>
                              <a:ea typeface="Cambria Math" panose="02040503050406030204" pitchFamily="18" charset="0"/>
                            </a:rPr>
                            <m:t>/</m:t>
                          </m:r>
                          <m:r>
                            <m:rPr>
                              <m:lit/>
                            </m:rPr>
                            <a:rPr lang="en-US" sz="2000" i="1">
                              <a:solidFill>
                                <a:srgbClr val="002060"/>
                              </a:solidFill>
                              <a:latin typeface="Cambria Math" panose="02040503050406030204" pitchFamily="18" charset="0"/>
                              <a:ea typeface="Cambria Math" panose="02040503050406030204" pitchFamily="18" charset="0"/>
                            </a:rPr>
                            <m:t>{</m:t>
                          </m:r>
                          <m:r>
                            <a:rPr lang="en-US" sz="2000" b="1" i="1">
                              <a:solidFill>
                                <a:srgbClr val="002060"/>
                              </a:solidFill>
                              <a:latin typeface="Cambria Math" panose="02040503050406030204" pitchFamily="18" charset="0"/>
                              <a:ea typeface="Cambria Math" panose="02040503050406030204" pitchFamily="18" charset="0"/>
                            </a:rPr>
                            <m:t>𝟎</m:t>
                          </m:r>
                          <m:r>
                            <m:rPr>
                              <m:lit/>
                            </m:rPr>
                            <a:rPr lang="en-US" sz="2000" i="1">
                              <a:solidFill>
                                <a:srgbClr val="002060"/>
                              </a:solidFill>
                              <a:latin typeface="Cambria Math" panose="02040503050406030204" pitchFamily="18" charset="0"/>
                              <a:ea typeface="Cambria Math" panose="02040503050406030204" pitchFamily="18" charset="0"/>
                            </a:rPr>
                            <m:t>}</m:t>
                          </m:r>
                        </m:sub>
                      </m:sSub>
                      <m:d>
                        <m:dPr>
                          <m:begChr m:val="‖"/>
                          <m:endChr m:val="‖"/>
                          <m:ctrlPr>
                            <a:rPr lang="en-US" sz="2000" b="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e>
                      </m:d>
                      <m:r>
                        <a:rPr lang="en-US" sz="2000" b="0" i="1" smtClean="0">
                          <a:solidFill>
                            <a:srgbClr val="002060"/>
                          </a:solidFill>
                          <a:latin typeface="Cambria Math" panose="02040503050406030204" pitchFamily="18" charset="0"/>
                          <a:ea typeface="Cambria Math" panose="02040503050406030204" pitchFamily="18" charset="0"/>
                        </a:rPr>
                        <m:t>≈</m:t>
                      </m:r>
                      <m:rad>
                        <m:radPr>
                          <m:degHide m:val="on"/>
                          <m:ctrlPr>
                            <a:rPr lang="en-US" sz="2000" b="0" i="1" smtClean="0">
                              <a:solidFill>
                                <a:srgbClr val="002060"/>
                              </a:solidFill>
                              <a:latin typeface="Cambria Math" panose="02040503050406030204" pitchFamily="18" charset="0"/>
                              <a:ea typeface="Cambria Math" panose="02040503050406030204" pitchFamily="18" charset="0"/>
                            </a:rPr>
                          </m:ctrlPr>
                        </m:radPr>
                        <m:deg/>
                        <m:e>
                          <m:f>
                            <m:fPr>
                              <m:ctrlPr>
                                <a:rPr lang="en-US" sz="2000" b="0" i="1" smtClean="0">
                                  <a:solidFill>
                                    <a:srgbClr val="002060"/>
                                  </a:solidFill>
                                  <a:latin typeface="Cambria Math" panose="02040503050406030204" pitchFamily="18" charset="0"/>
                                  <a:ea typeface="Cambria Math" panose="02040503050406030204" pitchFamily="18" charset="0"/>
                                </a:rPr>
                              </m:ctrlPr>
                            </m:fPr>
                            <m:num>
                              <m:r>
                                <a:rPr lang="en-US" sz="2000" b="0" i="1" smtClean="0">
                                  <a:solidFill>
                                    <a:srgbClr val="002060"/>
                                  </a:solidFill>
                                  <a:latin typeface="Cambria Math" panose="02040503050406030204" pitchFamily="18" charset="0"/>
                                  <a:ea typeface="Cambria Math" panose="02040503050406030204" pitchFamily="18" charset="0"/>
                                </a:rPr>
                                <m:t>𝑛</m:t>
                              </m:r>
                            </m:num>
                            <m:den>
                              <m:r>
                                <a:rPr lang="en-US" sz="2000" b="0" i="1" smtClean="0">
                                  <a:solidFill>
                                    <a:srgbClr val="C00000"/>
                                  </a:solidFill>
                                  <a:latin typeface="Cambria Math" panose="02040503050406030204" pitchFamily="18" charset="0"/>
                                  <a:ea typeface="Cambria Math" panose="02040503050406030204" pitchFamily="18" charset="0"/>
                                </a:rPr>
                                <m:t>2</m:t>
                              </m:r>
                              <m:r>
                                <m:rPr>
                                  <m:sty m:val="p"/>
                                </m:rPr>
                                <a:rPr lang="el-GR" sz="2000" b="0" i="0" smtClean="0">
                                  <a:solidFill>
                                    <a:srgbClr val="002060"/>
                                  </a:solidFill>
                                  <a:latin typeface="Cambria Math" panose="02040503050406030204" pitchFamily="18" charset="0"/>
                                  <a:ea typeface="Cambria Math" panose="02040503050406030204" pitchFamily="18" charset="0"/>
                                </a:rPr>
                                <m:t>π</m:t>
                              </m:r>
                              <m:r>
                                <m:rPr>
                                  <m:sty m:val="p"/>
                                </m:rPr>
                                <a:rPr lang="en-US" sz="2000" b="0" i="0" smtClean="0">
                                  <a:solidFill>
                                    <a:srgbClr val="002060"/>
                                  </a:solidFill>
                                  <a:latin typeface="Cambria Math" panose="02040503050406030204" pitchFamily="18" charset="0"/>
                                  <a:ea typeface="Cambria Math" panose="02040503050406030204" pitchFamily="18" charset="0"/>
                                </a:rPr>
                                <m:t>e</m:t>
                              </m:r>
                            </m:den>
                          </m:f>
                        </m:e>
                      </m:rad>
                      <m:sSup>
                        <m:sSupPr>
                          <m:ctrlPr>
                            <a:rPr lang="en-US" sz="2000" b="0" i="1" smtClean="0">
                              <a:solidFill>
                                <a:srgbClr val="002060"/>
                              </a:solidFill>
                              <a:latin typeface="Cambria Math" panose="02040503050406030204" pitchFamily="18" charset="0"/>
                              <a:ea typeface="Cambria Math" panose="02040503050406030204" pitchFamily="18" charset="0"/>
                            </a:rPr>
                          </m:ctrlPr>
                        </m:sSupPr>
                        <m:e>
                          <m:r>
                            <m:rPr>
                              <m:sty m:val="p"/>
                            </m:rPr>
                            <a:rPr lang="en-US" sz="2000" b="0" i="0" smtClean="0">
                              <a:solidFill>
                                <a:srgbClr val="002060"/>
                              </a:solidFill>
                              <a:latin typeface="Cambria Math" panose="02040503050406030204" pitchFamily="18" charset="0"/>
                              <a:ea typeface="Cambria Math" panose="02040503050406030204" pitchFamily="18" charset="0"/>
                            </a:rPr>
                            <m:t>det</m:t>
                          </m:r>
                          <m:r>
                            <a:rPr lang="en-US" sz="2000" b="0" i="1" smtClean="0">
                              <a:solidFill>
                                <a:srgbClr val="002060"/>
                              </a:solidFill>
                              <a:latin typeface="Cambria Math" panose="02040503050406030204" pitchFamily="18" charset="0"/>
                              <a:ea typeface="Cambria Math" panose="02040503050406030204" pitchFamily="18" charset="0"/>
                            </a:rPr>
                            <m:t>⁡(</m:t>
                          </m:r>
                          <m:r>
                            <a:rPr lang="en-US" sz="2000" b="0" i="1" smtClean="0">
                              <a:solidFill>
                                <a:srgbClr val="002060"/>
                              </a:solidFill>
                              <a:latin typeface="Cambria Math" panose="02040503050406030204" pitchFamily="18" charset="0"/>
                              <a:ea typeface="Cambria Math" panose="02040503050406030204" pitchFamily="18" charset="0"/>
                            </a:rPr>
                            <m:t>𝐿</m:t>
                          </m:r>
                          <m:r>
                            <a:rPr lang="en-US" sz="2000" b="0" i="1" smtClean="0">
                              <a:solidFill>
                                <a:srgbClr val="002060"/>
                              </a:solidFill>
                              <a:latin typeface="Cambria Math" panose="02040503050406030204" pitchFamily="18" charset="0"/>
                              <a:ea typeface="Cambria Math" panose="02040503050406030204" pitchFamily="18" charset="0"/>
                            </a:rPr>
                            <m:t>)</m:t>
                          </m:r>
                        </m:e>
                        <m:sup>
                          <m:f>
                            <m:fPr>
                              <m:type m:val="lin"/>
                              <m:ctrlPr>
                                <a:rPr lang="en-US" sz="2000" b="0" i="1" smtClean="0">
                                  <a:solidFill>
                                    <a:srgbClr val="002060"/>
                                  </a:solidFill>
                                  <a:latin typeface="Cambria Math" panose="02040503050406030204" pitchFamily="18" charset="0"/>
                                  <a:ea typeface="Cambria Math" panose="02040503050406030204" pitchFamily="18" charset="0"/>
                                </a:rPr>
                              </m:ctrlPr>
                            </m:fPr>
                            <m:num>
                              <m:r>
                                <a:rPr lang="en-US" sz="2000" b="0" i="1" smtClean="0">
                                  <a:solidFill>
                                    <a:srgbClr val="002060"/>
                                  </a:solidFill>
                                  <a:latin typeface="Cambria Math" panose="02040503050406030204" pitchFamily="18" charset="0"/>
                                  <a:ea typeface="Cambria Math" panose="02040503050406030204" pitchFamily="18" charset="0"/>
                                </a:rPr>
                                <m:t>1</m:t>
                              </m:r>
                            </m:num>
                            <m:den>
                              <m:r>
                                <a:rPr lang="en-US" sz="2000" b="0" i="1" smtClean="0">
                                  <a:solidFill>
                                    <a:srgbClr val="002060"/>
                                  </a:solidFill>
                                  <a:latin typeface="Cambria Math" panose="02040503050406030204" pitchFamily="18" charset="0"/>
                                  <a:ea typeface="Cambria Math" panose="02040503050406030204" pitchFamily="18" charset="0"/>
                                </a:rPr>
                                <m:t>𝑛</m:t>
                              </m:r>
                            </m:den>
                          </m:f>
                        </m:sup>
                      </m:sSup>
                    </m:oMath>
                  </m:oMathPara>
                </a14:m>
                <a:endParaRPr lang="el-GR" sz="2000" dirty="0"/>
              </a:p>
            </p:txBody>
          </p:sp>
        </mc:Choice>
        <mc:Fallback xmlns="">
          <p:sp>
            <p:nvSpPr>
              <p:cNvPr id="18" name="TextBox 17">
                <a:extLst>
                  <a:ext uri="{FF2B5EF4-FFF2-40B4-BE49-F238E27FC236}">
                    <a16:creationId xmlns:a16="http://schemas.microsoft.com/office/drawing/2014/main" id="{FF011415-97DD-499E-ADCB-EF0C580B8772}"/>
                  </a:ext>
                </a:extLst>
              </p:cNvPr>
              <p:cNvSpPr txBox="1">
                <a:spLocks noRot="1" noChangeAspect="1" noMove="1" noResize="1" noEditPoints="1" noAdjustHandles="1" noChangeArrowheads="1" noChangeShapeType="1" noTextEdit="1"/>
              </p:cNvSpPr>
              <p:nvPr/>
            </p:nvSpPr>
            <p:spPr>
              <a:xfrm>
                <a:off x="3593442" y="4316117"/>
                <a:ext cx="5005117" cy="718658"/>
              </a:xfrm>
              <a:prstGeom prst="rect">
                <a:avLst/>
              </a:prstGeom>
              <a:blipFill>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54A5B23-F845-4329-BB9B-69CAA9786343}"/>
                  </a:ext>
                </a:extLst>
              </p:cNvPr>
              <p:cNvSpPr txBox="1"/>
              <p:nvPr/>
            </p:nvSpPr>
            <p:spPr>
              <a:xfrm>
                <a:off x="2695575" y="4007324"/>
                <a:ext cx="6800850" cy="400110"/>
              </a:xfrm>
              <a:prstGeom prst="rect">
                <a:avLst/>
              </a:prstGeom>
              <a:noFill/>
            </p:spPr>
            <p:txBody>
              <a:bodyPr wrap="square">
                <a:spAutoFit/>
              </a:bodyPr>
              <a:lstStyle/>
              <a:p>
                <a:r>
                  <a:rPr lang="en-US" sz="2000" b="1" dirty="0">
                    <a:solidFill>
                      <a:srgbClr val="002060"/>
                    </a:solidFill>
                  </a:rPr>
                  <a:t>SVP: </a:t>
                </a:r>
                <a:r>
                  <a:rPr lang="en-US" sz="2000" dirty="0"/>
                  <a:t>We </a:t>
                </a:r>
                <a:r>
                  <a:rPr lang="en-US" sz="2000" u="sng" dirty="0"/>
                  <a:t>expect</a:t>
                </a:r>
                <a:r>
                  <a:rPr lang="en-US" sz="2000" dirty="0"/>
                  <a:t> that the smallest nonzero vector in </a:t>
                </a:r>
                <a14:m>
                  <m:oMath xmlns:m="http://schemas.openxmlformats.org/officeDocument/2006/math">
                    <m:r>
                      <a:rPr lang="en-US" sz="2000" b="0" i="1" smtClean="0">
                        <a:latin typeface="Cambria Math" panose="02040503050406030204" pitchFamily="18" charset="0"/>
                      </a:rPr>
                      <m:t>𝐿</m:t>
                    </m:r>
                  </m:oMath>
                </a14:m>
                <a:r>
                  <a:rPr lang="en-US" sz="2000" dirty="0"/>
                  <a:t> satisfies</a:t>
                </a:r>
              </a:p>
            </p:txBody>
          </p:sp>
        </mc:Choice>
        <mc:Fallback xmlns="">
          <p:sp>
            <p:nvSpPr>
              <p:cNvPr id="20" name="TextBox 19">
                <a:extLst>
                  <a:ext uri="{FF2B5EF4-FFF2-40B4-BE49-F238E27FC236}">
                    <a16:creationId xmlns:a16="http://schemas.microsoft.com/office/drawing/2014/main" id="{D54A5B23-F845-4329-BB9B-69CAA9786343}"/>
                  </a:ext>
                </a:extLst>
              </p:cNvPr>
              <p:cNvSpPr txBox="1">
                <a:spLocks noRot="1" noChangeAspect="1" noMove="1" noResize="1" noEditPoints="1" noAdjustHandles="1" noChangeArrowheads="1" noChangeShapeType="1" noTextEdit="1"/>
              </p:cNvSpPr>
              <p:nvPr/>
            </p:nvSpPr>
            <p:spPr>
              <a:xfrm>
                <a:off x="2695575" y="4007324"/>
                <a:ext cx="6800850" cy="400110"/>
              </a:xfrm>
              <a:prstGeom prst="rect">
                <a:avLst/>
              </a:prstGeom>
              <a:blipFill>
                <a:blip r:embed="rId7"/>
                <a:stretch>
                  <a:fillRect l="-896" t="-7576" b="-257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D60DFA6-3853-42FA-B4D8-9DD5D4559FB3}"/>
                  </a:ext>
                </a:extLst>
              </p:cNvPr>
              <p:cNvSpPr txBox="1"/>
              <p:nvPr/>
            </p:nvSpPr>
            <p:spPr>
              <a:xfrm>
                <a:off x="2695575" y="5199276"/>
                <a:ext cx="6800850" cy="400110"/>
              </a:xfrm>
              <a:prstGeom prst="rect">
                <a:avLst/>
              </a:prstGeom>
              <a:noFill/>
            </p:spPr>
            <p:txBody>
              <a:bodyPr wrap="square">
                <a:spAutoFit/>
              </a:bodyPr>
              <a:lstStyle/>
              <a:p>
                <a:r>
                  <a:rPr lang="en-US" sz="2000" b="1" dirty="0">
                    <a:solidFill>
                      <a:srgbClr val="002060"/>
                    </a:solidFill>
                  </a:rPr>
                  <a:t>CVP: </a:t>
                </a:r>
                <a:r>
                  <a:rPr lang="en-US" sz="2000" dirty="0"/>
                  <a:t>Let </a:t>
                </a:r>
                <a14:m>
                  <m:oMath xmlns:m="http://schemas.openxmlformats.org/officeDocument/2006/math">
                    <m:r>
                      <a:rPr lang="en-US" sz="2000" b="0" i="1" smtClean="0">
                        <a:latin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m:t>
                    </m:r>
                    <m:sSup>
                      <m:sSupPr>
                        <m:ctrlPr>
                          <a:rPr lang="en-US" sz="2000" i="1" dirty="0">
                            <a:solidFill>
                              <a:srgbClr val="836967"/>
                            </a:solidFill>
                            <a:latin typeface="Cambria Math" panose="02040503050406030204" pitchFamily="18" charset="0"/>
                          </a:rPr>
                        </m:ctrlPr>
                      </m:sSupPr>
                      <m:e>
                        <m:r>
                          <a:rPr lang="en-US" sz="2000" dirty="0">
                            <a:latin typeface="Cambria Math" panose="02040503050406030204" pitchFamily="18" charset="0"/>
                          </a:rPr>
                          <m:t>ℝ</m:t>
                        </m:r>
                      </m:e>
                      <m:sup>
                        <m:r>
                          <a:rPr lang="en-US" sz="2000" i="1" dirty="0">
                            <a:latin typeface="Cambria Math" panose="02040503050406030204" pitchFamily="18" charset="0"/>
                          </a:rPr>
                          <m:t>𝑛</m:t>
                        </m:r>
                      </m:sup>
                    </m:sSup>
                  </m:oMath>
                </a14:m>
                <a:r>
                  <a:rPr lang="en-US" sz="2000" dirty="0"/>
                  <a:t> be a random target point. Then, we </a:t>
                </a:r>
                <a:r>
                  <a:rPr lang="en-US" sz="2000" u="sng" dirty="0"/>
                  <a:t>expect</a:t>
                </a:r>
              </a:p>
            </p:txBody>
          </p:sp>
        </mc:Choice>
        <mc:Fallback xmlns="">
          <p:sp>
            <p:nvSpPr>
              <p:cNvPr id="22" name="TextBox 21">
                <a:extLst>
                  <a:ext uri="{FF2B5EF4-FFF2-40B4-BE49-F238E27FC236}">
                    <a16:creationId xmlns:a16="http://schemas.microsoft.com/office/drawing/2014/main" id="{5D60DFA6-3853-42FA-B4D8-9DD5D4559FB3}"/>
                  </a:ext>
                </a:extLst>
              </p:cNvPr>
              <p:cNvSpPr txBox="1">
                <a:spLocks noRot="1" noChangeAspect="1" noMove="1" noResize="1" noEditPoints="1" noAdjustHandles="1" noChangeArrowheads="1" noChangeShapeType="1" noTextEdit="1"/>
              </p:cNvSpPr>
              <p:nvPr/>
            </p:nvSpPr>
            <p:spPr>
              <a:xfrm>
                <a:off x="2695575" y="5199276"/>
                <a:ext cx="6800850" cy="400110"/>
              </a:xfrm>
              <a:prstGeom prst="rect">
                <a:avLst/>
              </a:prstGeom>
              <a:blipFill>
                <a:blip r:embed="rId8"/>
                <a:stretch>
                  <a:fillRect l="-896" t="-9091" b="-257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004CF5E-3A13-4F29-ADCF-778B996967A5}"/>
                  </a:ext>
                </a:extLst>
              </p:cNvPr>
              <p:cNvSpPr txBox="1"/>
              <p:nvPr/>
            </p:nvSpPr>
            <p:spPr>
              <a:xfrm>
                <a:off x="4120433" y="5543887"/>
                <a:ext cx="3951135" cy="718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002060"/>
                              </a:solidFill>
                              <a:latin typeface="Cambria Math" panose="02040503050406030204" pitchFamily="18" charset="0"/>
                              <a:ea typeface="Cambria Math" panose="02040503050406030204" pitchFamily="18" charset="0"/>
                            </a:rPr>
                          </m:ctrlPr>
                        </m:sSubPr>
                        <m:e>
                          <m:r>
                            <m:rPr>
                              <m:sty m:val="p"/>
                            </m:rPr>
                            <a:rPr lang="en-US" sz="2000" i="1">
                              <a:solidFill>
                                <a:srgbClr val="002060"/>
                              </a:solidFill>
                              <a:latin typeface="Cambria Math" panose="02040503050406030204" pitchFamily="18" charset="0"/>
                              <a:ea typeface="Cambria Math" panose="02040503050406030204" pitchFamily="18" charset="0"/>
                            </a:rPr>
                            <m:t>min</m:t>
                          </m:r>
                        </m:e>
                        <m:sub>
                          <m:r>
                            <a:rPr lang="en-US" sz="2000" i="1">
                              <a:solidFill>
                                <a:srgbClr val="002060"/>
                              </a:solidFill>
                              <a:latin typeface="Cambria Math" panose="02040503050406030204" pitchFamily="18" charset="0"/>
                              <a:ea typeface="Cambria Math" panose="02040503050406030204" pitchFamily="18" charset="0"/>
                            </a:rPr>
                            <m:t>𝒖</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𝐿</m:t>
                          </m:r>
                        </m:sub>
                      </m:sSub>
                      <m:d>
                        <m:dPr>
                          <m:begChr m:val="‖"/>
                          <m:endChr m:val="‖"/>
                          <m:ctrlPr>
                            <a:rPr lang="en-US" sz="2000" i="1">
                              <a:solidFill>
                                <a:srgbClr val="002060"/>
                              </a:solidFill>
                              <a:latin typeface="Cambria Math" panose="02040503050406030204" pitchFamily="18" charset="0"/>
                              <a:ea typeface="Cambria Math" panose="02040503050406030204" pitchFamily="18" charset="0"/>
                            </a:rPr>
                          </m:ctrlPr>
                        </m:dPr>
                        <m:e>
                          <m:r>
                            <a:rPr lang="en-US" sz="2000" i="1">
                              <a:solidFill>
                                <a:srgbClr val="002060"/>
                              </a:solidFill>
                              <a:latin typeface="Cambria Math" panose="02040503050406030204" pitchFamily="18" charset="0"/>
                              <a:ea typeface="Cambria Math" panose="02040503050406030204" pitchFamily="18" charset="0"/>
                            </a:rPr>
                            <m:t>𝒖</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𝒕</m:t>
                          </m:r>
                        </m:e>
                      </m:d>
                      <m:r>
                        <a:rPr lang="en-US" sz="2000" i="1">
                          <a:solidFill>
                            <a:srgbClr val="002060"/>
                          </a:solidFill>
                          <a:latin typeface="Cambria Math" panose="02040503050406030204" pitchFamily="18" charset="0"/>
                          <a:ea typeface="Cambria Math" panose="02040503050406030204" pitchFamily="18" charset="0"/>
                        </a:rPr>
                        <m:t>≈</m:t>
                      </m:r>
                      <m:rad>
                        <m:radPr>
                          <m:degHide m:val="on"/>
                          <m:ctrlPr>
                            <a:rPr lang="en-US" sz="2000" i="1">
                              <a:solidFill>
                                <a:srgbClr val="002060"/>
                              </a:solidFill>
                              <a:latin typeface="Cambria Math" panose="02040503050406030204" pitchFamily="18" charset="0"/>
                              <a:ea typeface="Cambria Math" panose="02040503050406030204" pitchFamily="18" charset="0"/>
                            </a:rPr>
                          </m:ctrlPr>
                        </m:radPr>
                        <m:deg/>
                        <m:e>
                          <m:f>
                            <m:fPr>
                              <m:ctrlPr>
                                <a:rPr lang="en-US" sz="2000" i="1">
                                  <a:solidFill>
                                    <a:srgbClr val="002060"/>
                                  </a:solidFill>
                                  <a:latin typeface="Cambria Math" panose="02040503050406030204" pitchFamily="18" charset="0"/>
                                  <a:ea typeface="Cambria Math" panose="02040503050406030204" pitchFamily="18" charset="0"/>
                                </a:rPr>
                              </m:ctrlPr>
                            </m:fPr>
                            <m:num>
                              <m:r>
                                <a:rPr lang="en-US" sz="2000" i="1">
                                  <a:solidFill>
                                    <a:srgbClr val="002060"/>
                                  </a:solidFill>
                                  <a:latin typeface="Cambria Math" panose="02040503050406030204" pitchFamily="18" charset="0"/>
                                  <a:ea typeface="Cambria Math" panose="02040503050406030204" pitchFamily="18" charset="0"/>
                                </a:rPr>
                                <m:t>𝑛</m:t>
                              </m:r>
                            </m:num>
                            <m:den>
                              <m:r>
                                <a:rPr lang="en-US" sz="2000" i="1" smtClean="0">
                                  <a:solidFill>
                                    <a:srgbClr val="002060"/>
                                  </a:solidFill>
                                  <a:latin typeface="Cambria Math" panose="02040503050406030204" pitchFamily="18" charset="0"/>
                                  <a:ea typeface="Cambria Math" panose="02040503050406030204" pitchFamily="18" charset="0"/>
                                </a:rPr>
                                <m:t>2</m:t>
                              </m:r>
                              <m:r>
                                <m:rPr>
                                  <m:sty m:val="p"/>
                                </m:rPr>
                                <a:rPr lang="el-GR" sz="2000" i="1">
                                  <a:solidFill>
                                    <a:srgbClr val="002060"/>
                                  </a:solidFill>
                                  <a:latin typeface="Cambria Math" panose="02040503050406030204" pitchFamily="18" charset="0"/>
                                  <a:ea typeface="Cambria Math" panose="02040503050406030204" pitchFamily="18" charset="0"/>
                                </a:rPr>
                                <m:t>π</m:t>
                              </m:r>
                              <m:r>
                                <m:rPr>
                                  <m:sty m:val="p"/>
                                </m:rPr>
                                <a:rPr lang="en-US" sz="2000" i="1">
                                  <a:solidFill>
                                    <a:srgbClr val="002060"/>
                                  </a:solidFill>
                                  <a:latin typeface="Cambria Math" panose="02040503050406030204" pitchFamily="18" charset="0"/>
                                  <a:ea typeface="Cambria Math" panose="02040503050406030204" pitchFamily="18" charset="0"/>
                                </a:rPr>
                                <m:t>e</m:t>
                              </m:r>
                            </m:den>
                          </m:f>
                        </m:e>
                      </m:rad>
                      <m:sSup>
                        <m:sSupPr>
                          <m:ctrlPr>
                            <a:rPr lang="en-US" sz="2000" i="1">
                              <a:solidFill>
                                <a:srgbClr val="002060"/>
                              </a:solidFill>
                              <a:latin typeface="Cambria Math" panose="02040503050406030204" pitchFamily="18" charset="0"/>
                              <a:ea typeface="Cambria Math" panose="02040503050406030204" pitchFamily="18" charset="0"/>
                            </a:rPr>
                          </m:ctrlPr>
                        </m:sSupPr>
                        <m:e>
                          <m:r>
                            <m:rPr>
                              <m:sty m:val="p"/>
                            </m:rPr>
                            <a:rPr lang="en-US" sz="2000" i="1">
                              <a:solidFill>
                                <a:srgbClr val="002060"/>
                              </a:solidFill>
                              <a:latin typeface="Cambria Math" panose="02040503050406030204" pitchFamily="18" charset="0"/>
                              <a:ea typeface="Cambria Math" panose="02040503050406030204" pitchFamily="18" charset="0"/>
                            </a:rPr>
                            <m:t>det</m:t>
                          </m:r>
                          <m:r>
                            <a:rPr lang="en-US" sz="2000" i="1">
                              <a:solidFill>
                                <a:srgbClr val="002060"/>
                              </a:solidFill>
                              <a:latin typeface="Cambria Math" panose="02040503050406030204" pitchFamily="18" charset="0"/>
                              <a:ea typeface="Cambria Math" panose="02040503050406030204" pitchFamily="18" charset="0"/>
                            </a:rPr>
                            <m:t>⁡(</m:t>
                          </m:r>
                          <m:r>
                            <a:rPr lang="en-US" sz="2000" i="1">
                              <a:solidFill>
                                <a:srgbClr val="002060"/>
                              </a:solidFill>
                              <a:latin typeface="Cambria Math" panose="02040503050406030204" pitchFamily="18" charset="0"/>
                              <a:ea typeface="Cambria Math" panose="02040503050406030204" pitchFamily="18" charset="0"/>
                            </a:rPr>
                            <m:t>𝐿</m:t>
                          </m:r>
                          <m:r>
                            <a:rPr lang="en-US" sz="2000" i="1">
                              <a:solidFill>
                                <a:srgbClr val="002060"/>
                              </a:solidFill>
                              <a:latin typeface="Cambria Math" panose="02040503050406030204" pitchFamily="18" charset="0"/>
                              <a:ea typeface="Cambria Math" panose="02040503050406030204" pitchFamily="18" charset="0"/>
                            </a:rPr>
                            <m:t>)</m:t>
                          </m:r>
                        </m:e>
                        <m:sup>
                          <m:f>
                            <m:fPr>
                              <m:type m:val="lin"/>
                              <m:ctrlPr>
                                <a:rPr lang="en-US" sz="2000" i="1">
                                  <a:solidFill>
                                    <a:srgbClr val="002060"/>
                                  </a:solidFill>
                                  <a:latin typeface="Cambria Math" panose="02040503050406030204" pitchFamily="18" charset="0"/>
                                  <a:ea typeface="Cambria Math" panose="02040503050406030204" pitchFamily="18" charset="0"/>
                                </a:rPr>
                              </m:ctrlPr>
                            </m:fPr>
                            <m:num>
                              <m:r>
                                <a:rPr lang="en-US" sz="2000" i="1">
                                  <a:solidFill>
                                    <a:srgbClr val="002060"/>
                                  </a:solidFill>
                                  <a:latin typeface="Cambria Math" panose="02040503050406030204" pitchFamily="18" charset="0"/>
                                  <a:ea typeface="Cambria Math" panose="02040503050406030204" pitchFamily="18" charset="0"/>
                                </a:rPr>
                                <m:t>1</m:t>
                              </m:r>
                            </m:num>
                            <m:den>
                              <m:r>
                                <a:rPr lang="en-US" sz="2000" i="1">
                                  <a:solidFill>
                                    <a:srgbClr val="002060"/>
                                  </a:solidFill>
                                  <a:latin typeface="Cambria Math" panose="02040503050406030204" pitchFamily="18" charset="0"/>
                                  <a:ea typeface="Cambria Math" panose="02040503050406030204" pitchFamily="18" charset="0"/>
                                </a:rPr>
                                <m:t>𝑛</m:t>
                              </m:r>
                            </m:den>
                          </m:f>
                        </m:sup>
                      </m:sSup>
                    </m:oMath>
                  </m:oMathPara>
                </a14:m>
                <a:endParaRPr lang="el-GR" sz="2000" i="1" dirty="0">
                  <a:solidFill>
                    <a:srgbClr val="002060"/>
                  </a:solidFill>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F004CF5E-3A13-4F29-ADCF-778B996967A5}"/>
                  </a:ext>
                </a:extLst>
              </p:cNvPr>
              <p:cNvSpPr txBox="1">
                <a:spLocks noRot="1" noChangeAspect="1" noMove="1" noResize="1" noEditPoints="1" noAdjustHandles="1" noChangeArrowheads="1" noChangeShapeType="1" noTextEdit="1"/>
              </p:cNvSpPr>
              <p:nvPr/>
            </p:nvSpPr>
            <p:spPr>
              <a:xfrm>
                <a:off x="4120433" y="5543887"/>
                <a:ext cx="3951135" cy="718658"/>
              </a:xfrm>
              <a:prstGeom prst="rect">
                <a:avLst/>
              </a:prstGeom>
              <a:blipFill>
                <a:blip r:embed="rId9"/>
                <a:stretch>
                  <a:fillRect/>
                </a:stretch>
              </a:blipFill>
            </p:spPr>
            <p:txBody>
              <a:bodyPr/>
              <a:lstStyle/>
              <a:p>
                <a:r>
                  <a:rPr lang="el-GR">
                    <a:noFill/>
                  </a:rPr>
                  <a:t> </a:t>
                </a:r>
              </a:p>
            </p:txBody>
          </p:sp>
        </mc:Fallback>
      </mc:AlternateContent>
      <p:sp>
        <p:nvSpPr>
          <p:cNvPr id="112" name="Arrow: Curved Left 111">
            <a:hlinkClick r:id="rId10" action="ppaction://hlinksldjump"/>
            <a:extLst>
              <a:ext uri="{FF2B5EF4-FFF2-40B4-BE49-F238E27FC236}">
                <a16:creationId xmlns:a16="http://schemas.microsoft.com/office/drawing/2014/main" id="{DA48450E-342E-4AE0-9EB5-FC64AA03AF92}"/>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63581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5" grpId="0" animBg="1"/>
      <p:bldP spid="16" grpId="0"/>
      <p:bldP spid="18" grpId="0"/>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460060-A3F5-49DC-946F-86A82E13B330}"/>
              </a:ext>
            </a:extLst>
          </p:cNvPr>
          <p:cNvSpPr txBox="1"/>
          <p:nvPr/>
        </p:nvSpPr>
        <p:spPr>
          <a:xfrm>
            <a:off x="4016527" y="412888"/>
            <a:ext cx="4155240" cy="584775"/>
          </a:xfrm>
          <a:prstGeom prst="rect">
            <a:avLst/>
          </a:prstGeom>
          <a:noFill/>
        </p:spPr>
        <p:txBody>
          <a:bodyPr wrap="none" rtlCol="0">
            <a:spAutoFit/>
          </a:bodyPr>
          <a:lstStyle/>
          <a:p>
            <a:pPr algn="ctr"/>
            <a:r>
              <a:rPr lang="en-US" sz="3200" b="1" dirty="0"/>
              <a:t>Cryptographic Schemes</a:t>
            </a:r>
            <a:endParaRPr lang="el-GR" sz="3200" b="1" dirty="0"/>
          </a:p>
        </p:txBody>
      </p:sp>
      <p:graphicFrame>
        <p:nvGraphicFramePr>
          <p:cNvPr id="3" name="Diagram 2">
            <a:extLst>
              <a:ext uri="{FF2B5EF4-FFF2-40B4-BE49-F238E27FC236}">
                <a16:creationId xmlns:a16="http://schemas.microsoft.com/office/drawing/2014/main" id="{6D859150-7C86-4452-B9C6-EA017D0E6C1B}"/>
              </a:ext>
            </a:extLst>
          </p:cNvPr>
          <p:cNvGraphicFramePr/>
          <p:nvPr>
            <p:extLst>
              <p:ext uri="{D42A27DB-BD31-4B8C-83A1-F6EECF244321}">
                <p14:modId xmlns:p14="http://schemas.microsoft.com/office/powerpoint/2010/main" val="2148577992"/>
              </p:ext>
            </p:extLst>
          </p:nvPr>
        </p:nvGraphicFramePr>
        <p:xfrm>
          <a:off x="2267824" y="1500254"/>
          <a:ext cx="7656352" cy="4304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CE0F277-5197-4BBC-ABB4-10270E27E1FF}"/>
                  </a:ext>
                </a:extLst>
              </p:cNvPr>
              <p:cNvGraphicFramePr>
                <a:graphicFrameLocks noChangeAspect="1"/>
              </p:cNvGraphicFramePr>
              <p:nvPr>
                <p:extLst>
                  <p:ext uri="{D42A27DB-BD31-4B8C-83A1-F6EECF244321}">
                    <p14:modId xmlns:p14="http://schemas.microsoft.com/office/powerpoint/2010/main" val="439913787"/>
                  </p:ext>
                </p:extLst>
              </p:nvPr>
            </p:nvGraphicFramePr>
            <p:xfrm>
              <a:off x="6623494" y="2567031"/>
              <a:ext cx="233211" cy="131181"/>
            </p:xfrm>
            <a:graphic>
              <a:graphicData uri="http://schemas.microsoft.com/office/powerpoint/2016/slidezoom">
                <pslz:sldZm>
                  <pslz:sldZmObj sldId="272" cId="3900857539">
                    <pslz:zmPr id="{35F4A947-3CCF-483C-9052-17B1BCC7B8F3}" returnToParent="0" transitionDur="1000">
                      <p166:blipFill xmlns:p166="http://schemas.microsoft.com/office/powerpoint/2016/6/main">
                        <a:blip r:embed="rId8"/>
                        <a:stretch>
                          <a:fillRect/>
                        </a:stretch>
                      </p166:blipFill>
                      <p166:spPr xmlns:p166="http://schemas.microsoft.com/office/powerpoint/2016/6/main">
                        <a:xfrm>
                          <a:off x="0" y="0"/>
                          <a:ext cx="233211" cy="131181"/>
                        </a:xfrm>
                        <a:prstGeom prst="rect">
                          <a:avLst/>
                        </a:prstGeom>
                        <a:ln w="3175">
                          <a:solidFill>
                            <a:prstClr val="ltGray"/>
                          </a:solidFill>
                        </a:ln>
                      </p166:spPr>
                    </pslz:zmPr>
                  </pslz:sldZmObj>
                </pslz:sldZm>
              </a:graphicData>
            </a:graphic>
          </p:graphicFrame>
        </mc:Choice>
        <mc:Fallback xmlns="">
          <p:pic>
            <p:nvPicPr>
              <p:cNvPr id="5" name="Slide Zoom 4">
                <a:hlinkClick r:id="rId9" action="ppaction://hlinksldjump"/>
                <a:extLst>
                  <a:ext uri="{FF2B5EF4-FFF2-40B4-BE49-F238E27FC236}">
                    <a16:creationId xmlns:a16="http://schemas.microsoft.com/office/drawing/2014/main" id="{CCE0F277-5197-4BBC-ABB4-10270E27E1FF}"/>
                  </a:ext>
                </a:extLst>
              </p:cNvPr>
              <p:cNvPicPr>
                <a:picLocks noGrp="1" noRot="1" noChangeAspect="1" noMove="1" noResize="1" noEditPoints="1" noAdjustHandles="1" noChangeArrowheads="1" noChangeShapeType="1"/>
              </p:cNvPicPr>
              <p:nvPr/>
            </p:nvPicPr>
            <p:blipFill>
              <a:blip r:embed="rId10"/>
              <a:stretch>
                <a:fillRect/>
              </a:stretch>
            </p:blipFill>
            <p:spPr>
              <a:xfrm>
                <a:off x="6623494" y="2567031"/>
                <a:ext cx="233211" cy="1311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14CD2E48-E513-4DAC-A9E1-D4B91D80EA1F}"/>
                  </a:ext>
                </a:extLst>
              </p:cNvPr>
              <p:cNvGraphicFramePr>
                <a:graphicFrameLocks noChangeAspect="1"/>
              </p:cNvGraphicFramePr>
              <p:nvPr>
                <p:extLst>
                  <p:ext uri="{D42A27DB-BD31-4B8C-83A1-F6EECF244321}">
                    <p14:modId xmlns:p14="http://schemas.microsoft.com/office/powerpoint/2010/main" val="3163210920"/>
                  </p:ext>
                </p:extLst>
              </p:nvPr>
            </p:nvGraphicFramePr>
            <p:xfrm>
              <a:off x="8634911" y="4453402"/>
              <a:ext cx="233211" cy="136115"/>
            </p:xfrm>
            <a:graphic>
              <a:graphicData uri="http://schemas.microsoft.com/office/powerpoint/2016/slidezoom">
                <pslz:sldZm>
                  <pslz:sldZmObj sldId="294" cId="3173401029">
                    <pslz:zmPr id="{4F24F263-3632-4AD8-AC8A-31853E92B087}" returnToParent="0" transitionDur="1000">
                      <p166:blipFill xmlns:p166="http://schemas.microsoft.com/office/powerpoint/2016/6/main">
                        <a:blip r:embed="rId11"/>
                        <a:stretch>
                          <a:fillRect/>
                        </a:stretch>
                      </p166:blipFill>
                      <p166:spPr xmlns:p166="http://schemas.microsoft.com/office/powerpoint/2016/6/main">
                        <a:xfrm>
                          <a:off x="0" y="0"/>
                          <a:ext cx="233211" cy="136115"/>
                        </a:xfrm>
                        <a:prstGeom prst="rect">
                          <a:avLst/>
                        </a:prstGeom>
                        <a:ln w="3175">
                          <a:solidFill>
                            <a:prstClr val="ltGray"/>
                          </a:solidFill>
                        </a:ln>
                      </p166:spPr>
                    </pslz:zmPr>
                  </pslz:sldZmObj>
                </pslz:sldZm>
              </a:graphicData>
            </a:graphic>
          </p:graphicFrame>
        </mc:Choice>
        <mc:Fallback xmlns="">
          <p:pic>
            <p:nvPicPr>
              <p:cNvPr id="14" name="Slide Zoom 13">
                <a:hlinkClick r:id="rId12" action="ppaction://hlinksldjump"/>
                <a:extLst>
                  <a:ext uri="{FF2B5EF4-FFF2-40B4-BE49-F238E27FC236}">
                    <a16:creationId xmlns:a16="http://schemas.microsoft.com/office/drawing/2014/main" id="{14CD2E48-E513-4DAC-A9E1-D4B91D80EA1F}"/>
                  </a:ext>
                </a:extLst>
              </p:cNvPr>
              <p:cNvPicPr>
                <a:picLocks noGrp="1" noRot="1" noChangeAspect="1" noMove="1" noResize="1" noEditPoints="1" noAdjustHandles="1" noChangeArrowheads="1" noChangeShapeType="1"/>
              </p:cNvPicPr>
              <p:nvPr/>
            </p:nvPicPr>
            <p:blipFill>
              <a:blip r:embed="rId13"/>
              <a:stretch>
                <a:fillRect/>
              </a:stretch>
            </p:blipFill>
            <p:spPr>
              <a:xfrm>
                <a:off x="8634911" y="4453402"/>
                <a:ext cx="233211" cy="13611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24349DB8-9529-47C0-926B-BB6AB961F390}"/>
                  </a:ext>
                </a:extLst>
              </p:cNvPr>
              <p:cNvGraphicFramePr>
                <a:graphicFrameLocks noChangeAspect="1"/>
              </p:cNvGraphicFramePr>
              <p:nvPr>
                <p:extLst>
                  <p:ext uri="{D42A27DB-BD31-4B8C-83A1-F6EECF244321}">
                    <p14:modId xmlns:p14="http://schemas.microsoft.com/office/powerpoint/2010/main" val="601099069"/>
                  </p:ext>
                </p:extLst>
              </p:nvPr>
            </p:nvGraphicFramePr>
            <p:xfrm>
              <a:off x="4966341" y="4453402"/>
              <a:ext cx="241981" cy="136115"/>
            </p:xfrm>
            <a:graphic>
              <a:graphicData uri="http://schemas.microsoft.com/office/powerpoint/2016/slidezoom">
                <pslz:sldZm>
                  <pslz:sldZmObj sldId="295" cId="3763042942">
                    <pslz:zmPr id="{73FEFE90-23F2-449C-AEFF-E51936D8DED6}" returnToParent="0" transitionDur="1000">
                      <p166:blipFill xmlns:p166="http://schemas.microsoft.com/office/powerpoint/2016/6/main">
                        <a:blip r:embed="rId14"/>
                        <a:stretch>
                          <a:fillRect/>
                        </a:stretch>
                      </p166:blipFill>
                      <p166:spPr xmlns:p166="http://schemas.microsoft.com/office/powerpoint/2016/6/main">
                        <a:xfrm>
                          <a:off x="0" y="0"/>
                          <a:ext cx="241981" cy="136115"/>
                        </a:xfrm>
                        <a:prstGeom prst="rect">
                          <a:avLst/>
                        </a:prstGeom>
                        <a:ln w="3175">
                          <a:solidFill>
                            <a:prstClr val="ltGray"/>
                          </a:solidFill>
                        </a:ln>
                      </p166:spPr>
                    </pslz:zmPr>
                  </pslz:sldZmObj>
                </pslz:sldZm>
              </a:graphicData>
            </a:graphic>
          </p:graphicFrame>
        </mc:Choice>
        <mc:Fallback xmlns="">
          <p:pic>
            <p:nvPicPr>
              <p:cNvPr id="16" name="Slide Zoom 15">
                <a:hlinkClick r:id="rId15" action="ppaction://hlinksldjump"/>
                <a:extLst>
                  <a:ext uri="{FF2B5EF4-FFF2-40B4-BE49-F238E27FC236}">
                    <a16:creationId xmlns:a16="http://schemas.microsoft.com/office/drawing/2014/main" id="{24349DB8-9529-47C0-926B-BB6AB961F390}"/>
                  </a:ext>
                </a:extLst>
              </p:cNvPr>
              <p:cNvPicPr>
                <a:picLocks noGrp="1" noRot="1" noChangeAspect="1" noMove="1" noResize="1" noEditPoints="1" noAdjustHandles="1" noChangeArrowheads="1" noChangeShapeType="1"/>
              </p:cNvPicPr>
              <p:nvPr/>
            </p:nvPicPr>
            <p:blipFill>
              <a:blip r:embed="rId16"/>
              <a:stretch>
                <a:fillRect/>
              </a:stretch>
            </p:blipFill>
            <p:spPr>
              <a:xfrm>
                <a:off x="4966341" y="4453402"/>
                <a:ext cx="241981" cy="136115"/>
              </a:xfrm>
              <a:prstGeom prst="rect">
                <a:avLst/>
              </a:prstGeom>
              <a:ln w="3175">
                <a:solidFill>
                  <a:prstClr val="ltGray"/>
                </a:solidFill>
              </a:ln>
            </p:spPr>
          </p:pic>
        </mc:Fallback>
      </mc:AlternateContent>
    </p:spTree>
    <p:extLst>
      <p:ext uri="{BB962C8B-B14F-4D97-AF65-F5344CB8AC3E}">
        <p14:creationId xmlns:p14="http://schemas.microsoft.com/office/powerpoint/2010/main" val="214912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3044554" y="408772"/>
            <a:ext cx="6102889" cy="584775"/>
          </a:xfrm>
          <a:prstGeom prst="rect">
            <a:avLst/>
          </a:prstGeom>
          <a:noFill/>
        </p:spPr>
        <p:txBody>
          <a:bodyPr wrap="none" rtlCol="0">
            <a:spAutoFit/>
          </a:bodyPr>
          <a:lstStyle/>
          <a:p>
            <a:pPr algn="ctr"/>
            <a:r>
              <a:rPr lang="en-US" sz="3200" b="1" i="0" strike="noStrike" baseline="0" dirty="0"/>
              <a:t>1</a:t>
            </a:r>
            <a:r>
              <a:rPr lang="en-US" sz="3200" b="1" i="0" strike="noStrike" baseline="30000" dirty="0"/>
              <a:t>st</a:t>
            </a:r>
            <a:r>
              <a:rPr lang="en-US" sz="3200" b="1" i="0" strike="noStrike" baseline="0" dirty="0"/>
              <a:t> Approach - Good and Bad Bases</a:t>
            </a:r>
            <a:endParaRPr lang="el-GR" sz="3200" b="1" i="0" strike="noStrike" baseline="0" dirty="0"/>
          </a:p>
        </p:txBody>
      </p:sp>
      <p:pic>
        <p:nvPicPr>
          <p:cNvPr id="3" name="Picture 2">
            <a:extLst>
              <a:ext uri="{FF2B5EF4-FFF2-40B4-BE49-F238E27FC236}">
                <a16:creationId xmlns:a16="http://schemas.microsoft.com/office/drawing/2014/main" id="{27A2B384-D4DD-4293-8460-7764B84BBD69}"/>
              </a:ext>
            </a:extLst>
          </p:cNvPr>
          <p:cNvPicPr>
            <a:picLocks noChangeAspect="1"/>
          </p:cNvPicPr>
          <p:nvPr/>
        </p:nvPicPr>
        <p:blipFill rotWithShape="1">
          <a:blip r:embed="rId3">
            <a:extLst>
              <a:ext uri="{28A0092B-C50C-407E-A947-70E740481C1C}">
                <a14:useLocalDpi xmlns:a14="http://schemas.microsoft.com/office/drawing/2010/main" val="0"/>
              </a:ext>
            </a:extLst>
          </a:blip>
          <a:srcRect l="16956" t="8391"/>
          <a:stretch/>
        </p:blipFill>
        <p:spPr>
          <a:xfrm>
            <a:off x="7540131" y="1307452"/>
            <a:ext cx="3699908" cy="3242344"/>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7030B2A-565E-4D62-88C9-27C48F12C41C}"/>
                  </a:ext>
                </a:extLst>
              </p:cNvPr>
              <p:cNvSpPr txBox="1"/>
              <p:nvPr/>
            </p:nvSpPr>
            <p:spPr>
              <a:xfrm>
                <a:off x="479256" y="1292542"/>
                <a:ext cx="6585663" cy="1015663"/>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Hadamard’s Inequality</a:t>
                </a:r>
              </a:p>
              <a:p>
                <a:r>
                  <a:rPr lang="en-US" sz="2000" dirty="0"/>
                  <a:t>Let </a:t>
                </a:r>
                <a14:m>
                  <m:oMath xmlns:m="http://schemas.openxmlformats.org/officeDocument/2006/math">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𝑛</m:t>
                            </m:r>
                          </m:sub>
                        </m:sSub>
                      </m:e>
                    </m:d>
                  </m:oMath>
                </a14:m>
                <a:r>
                  <a:rPr lang="en-US" sz="2000" dirty="0"/>
                  <a:t> be a basis of </a:t>
                </a:r>
                <a14:m>
                  <m:oMath xmlns:m="http://schemas.openxmlformats.org/officeDocument/2006/math">
                    <m:r>
                      <a:rPr lang="en-US" sz="2000" b="0" i="1" smtClean="0">
                        <a:latin typeface="Cambria Math" panose="02040503050406030204" pitchFamily="18" charset="0"/>
                      </a:rPr>
                      <m:t>𝐿</m:t>
                    </m:r>
                  </m:oMath>
                </a14:m>
                <a:r>
                  <a:rPr lang="en-US" sz="2000" i="1" dirty="0"/>
                  <a:t>. </a:t>
                </a:r>
                <a:r>
                  <a:rPr lang="en-US" sz="2000" dirty="0"/>
                  <a:t>Then, </a:t>
                </a:r>
                <a14:m>
                  <m:oMath xmlns:m="http://schemas.openxmlformats.org/officeDocument/2006/math">
                    <m:func>
                      <m:funcPr>
                        <m:ctrlPr>
                          <a:rPr lang="en-US" sz="2000" i="1" smtClean="0">
                            <a:solidFill>
                              <a:srgbClr val="002060"/>
                            </a:solidFill>
                            <a:latin typeface="Cambria Math" panose="02040503050406030204" pitchFamily="18" charset="0"/>
                          </a:rPr>
                        </m:ctrlPr>
                      </m:funcPr>
                      <m:fName>
                        <m:r>
                          <m:rPr>
                            <m:sty m:val="p"/>
                          </m:rPr>
                          <a:rPr lang="en-US" sz="2000" b="0" i="0" smtClean="0">
                            <a:solidFill>
                              <a:srgbClr val="002060"/>
                            </a:solidFill>
                            <a:latin typeface="Cambria Math" panose="02040503050406030204" pitchFamily="18" charset="0"/>
                          </a:rPr>
                          <m:t>det</m:t>
                        </m:r>
                      </m:fName>
                      <m:e>
                        <m:d>
                          <m:dPr>
                            <m:ctrlPr>
                              <a:rPr lang="en-US" sz="200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𝐿</m:t>
                            </m:r>
                          </m:e>
                        </m:d>
                      </m:e>
                    </m:func>
                    <m:r>
                      <a:rPr lang="en-US" sz="2000" b="0" i="1" smtClean="0">
                        <a:solidFill>
                          <a:srgbClr val="002060"/>
                        </a:solidFill>
                        <a:latin typeface="Cambria Math" panose="02040503050406030204" pitchFamily="18" charset="0"/>
                        <a:ea typeface="Cambria Math" panose="02040503050406030204" pitchFamily="18" charset="0"/>
                      </a:rPr>
                      <m:t>≤</m:t>
                    </m:r>
                    <m:d>
                      <m:dPr>
                        <m:begChr m:val="‖"/>
                        <m:endChr m:val="‖"/>
                        <m:ctrlPr>
                          <a:rPr lang="en-US" sz="2000" i="1" smtClean="0">
                            <a:solidFill>
                              <a:srgbClr val="002060"/>
                            </a:solidFill>
                            <a:latin typeface="Cambria Math" panose="02040503050406030204" pitchFamily="18" charset="0"/>
                            <a:ea typeface="Cambria Math" panose="02040503050406030204" pitchFamily="18" charset="0"/>
                          </a:rPr>
                        </m:ctrlPr>
                      </m:dPr>
                      <m:e>
                        <m:sSub>
                          <m:sSubPr>
                            <m:ctrlPr>
                              <a:rPr lang="en-US" sz="2000" i="1" smtClean="0">
                                <a:solidFill>
                                  <a:srgbClr val="002060"/>
                                </a:solidFill>
                                <a:latin typeface="Cambria Math" panose="02040503050406030204" pitchFamily="18" charset="0"/>
                                <a:ea typeface="Cambria Math" panose="02040503050406030204" pitchFamily="18" charset="0"/>
                              </a:rPr>
                            </m:ctrlPr>
                          </m:sSubPr>
                          <m:e>
                            <m:r>
                              <a:rPr lang="en-US" sz="2000" b="1" i="1" smtClean="0">
                                <a:solidFill>
                                  <a:srgbClr val="002060"/>
                                </a:solidFill>
                                <a:latin typeface="Cambria Math" panose="02040503050406030204" pitchFamily="18" charset="0"/>
                                <a:ea typeface="Cambria Math" panose="02040503050406030204" pitchFamily="18" charset="0"/>
                              </a:rPr>
                              <m:t>𝒃</m:t>
                            </m:r>
                          </m:e>
                          <m:sub>
                            <m:r>
                              <a:rPr lang="en-US" sz="2000" b="0" i="1" smtClean="0">
                                <a:solidFill>
                                  <a:srgbClr val="002060"/>
                                </a:solidFill>
                                <a:latin typeface="Cambria Math" panose="02040503050406030204" pitchFamily="18" charset="0"/>
                                <a:ea typeface="Cambria Math" panose="02040503050406030204" pitchFamily="18" charset="0"/>
                              </a:rPr>
                              <m:t>1</m:t>
                            </m:r>
                          </m:sub>
                        </m:sSub>
                      </m:e>
                    </m:d>
                    <m:r>
                      <a:rPr lang="en-US" sz="2000" b="0" i="1" smtClean="0">
                        <a:solidFill>
                          <a:srgbClr val="002060"/>
                        </a:solidFill>
                        <a:latin typeface="Cambria Math" panose="02040503050406030204" pitchFamily="18" charset="0"/>
                        <a:ea typeface="Cambria Math" panose="02040503050406030204" pitchFamily="18" charset="0"/>
                      </a:rPr>
                      <m:t>∙∙∙</m:t>
                    </m:r>
                    <m:d>
                      <m:dPr>
                        <m:begChr m:val="‖"/>
                        <m:endChr m:val="‖"/>
                        <m:ctrlPr>
                          <a:rPr lang="en-US" sz="2000" i="1" smtClean="0">
                            <a:solidFill>
                              <a:srgbClr val="002060"/>
                            </a:solidFill>
                            <a:latin typeface="Cambria Math" panose="02040503050406030204" pitchFamily="18" charset="0"/>
                            <a:ea typeface="Cambria Math" panose="02040503050406030204" pitchFamily="18" charset="0"/>
                          </a:rPr>
                        </m:ctrlPr>
                      </m:dPr>
                      <m:e>
                        <m:sSub>
                          <m:sSubPr>
                            <m:ctrlPr>
                              <a:rPr lang="en-US" sz="2000" i="1" smtClean="0">
                                <a:solidFill>
                                  <a:srgbClr val="002060"/>
                                </a:solidFill>
                                <a:latin typeface="Cambria Math" panose="02040503050406030204" pitchFamily="18" charset="0"/>
                                <a:ea typeface="Cambria Math" panose="02040503050406030204" pitchFamily="18" charset="0"/>
                              </a:rPr>
                            </m:ctrlPr>
                          </m:sSubPr>
                          <m:e>
                            <m:r>
                              <a:rPr lang="en-US" sz="2000" b="1" i="1" smtClean="0">
                                <a:solidFill>
                                  <a:srgbClr val="002060"/>
                                </a:solidFill>
                                <a:latin typeface="Cambria Math" panose="02040503050406030204" pitchFamily="18" charset="0"/>
                                <a:ea typeface="Cambria Math" panose="02040503050406030204" pitchFamily="18" charset="0"/>
                              </a:rPr>
                              <m:t>𝒃</m:t>
                            </m:r>
                          </m:e>
                          <m:sub>
                            <m:r>
                              <a:rPr lang="en-US" sz="2000" b="0" i="1" smtClean="0">
                                <a:solidFill>
                                  <a:srgbClr val="002060"/>
                                </a:solidFill>
                                <a:latin typeface="Cambria Math" panose="02040503050406030204" pitchFamily="18" charset="0"/>
                                <a:ea typeface="Cambria Math" panose="02040503050406030204" pitchFamily="18" charset="0"/>
                              </a:rPr>
                              <m:t>𝑛</m:t>
                            </m:r>
                          </m:sub>
                        </m:sSub>
                      </m:e>
                    </m:d>
                  </m:oMath>
                </a14:m>
                <a:r>
                  <a:rPr lang="en-US" sz="2000" dirty="0"/>
                  <a:t>, with equality if-f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𝒃</m:t>
                        </m:r>
                      </m:e>
                      <m:sub>
                        <m:r>
                          <a:rPr lang="en-US" sz="2000" i="1">
                            <a:latin typeface="Cambria Math" panose="02040503050406030204" pitchFamily="18" charset="0"/>
                          </a:rPr>
                          <m:t>𝑛</m:t>
                        </m:r>
                      </m:sub>
                    </m:sSub>
                  </m:oMath>
                </a14:m>
                <a:r>
                  <a:rPr lang="en-US" sz="2000" dirty="0"/>
                  <a:t> are pairwise orthogonal.</a:t>
                </a:r>
                <a:endParaRPr lang="el-GR" sz="2000" dirty="0"/>
              </a:p>
            </p:txBody>
          </p:sp>
        </mc:Choice>
        <mc:Fallback xmlns="">
          <p:sp>
            <p:nvSpPr>
              <p:cNvPr id="9" name="TextBox 8">
                <a:extLst>
                  <a:ext uri="{FF2B5EF4-FFF2-40B4-BE49-F238E27FC236}">
                    <a16:creationId xmlns:a16="http://schemas.microsoft.com/office/drawing/2014/main" id="{77030B2A-565E-4D62-88C9-27C48F12C41C}"/>
                  </a:ext>
                </a:extLst>
              </p:cNvPr>
              <p:cNvSpPr txBox="1">
                <a:spLocks noRot="1" noChangeAspect="1" noMove="1" noResize="1" noEditPoints="1" noAdjustHandles="1" noChangeArrowheads="1" noChangeShapeType="1" noTextEdit="1"/>
              </p:cNvSpPr>
              <p:nvPr/>
            </p:nvSpPr>
            <p:spPr>
              <a:xfrm>
                <a:off x="479256" y="1292542"/>
                <a:ext cx="6585663" cy="1015663"/>
              </a:xfrm>
              <a:prstGeom prst="rect">
                <a:avLst/>
              </a:prstGeom>
              <a:blipFill>
                <a:blip r:embed="rId4"/>
                <a:stretch>
                  <a:fillRect l="-1019" t="-2994" r="-1111" b="-9581"/>
                </a:stretch>
              </a:blipFill>
            </p:spPr>
            <p:txBody>
              <a:bodyPr/>
              <a:lstStyle/>
              <a:p>
                <a:r>
                  <a:rPr lang="el-GR">
                    <a:noFill/>
                  </a:rPr>
                  <a:t> </a:t>
                </a:r>
              </a:p>
            </p:txBody>
          </p:sp>
        </mc:Fallback>
      </mc:AlternateContent>
      <p:sp>
        <p:nvSpPr>
          <p:cNvPr id="10" name="TextBox 9">
            <a:extLst>
              <a:ext uri="{FF2B5EF4-FFF2-40B4-BE49-F238E27FC236}">
                <a16:creationId xmlns:a16="http://schemas.microsoft.com/office/drawing/2014/main" id="{56836809-C2EC-4188-84D1-21875F1C4BC1}"/>
              </a:ext>
            </a:extLst>
          </p:cNvPr>
          <p:cNvSpPr txBox="1"/>
          <p:nvPr/>
        </p:nvSpPr>
        <p:spPr>
          <a:xfrm>
            <a:off x="2367700" y="2760381"/>
            <a:ext cx="2808774" cy="400110"/>
          </a:xfrm>
          <a:prstGeom prst="rect">
            <a:avLst/>
          </a:prstGeom>
          <a:noFill/>
        </p:spPr>
        <p:txBody>
          <a:bodyPr wrap="square">
            <a:spAutoFit/>
          </a:bodyPr>
          <a:lstStyle/>
          <a:p>
            <a:r>
              <a:rPr lang="en-US" sz="2000" dirty="0"/>
              <a:t>Looking for small vectors</a:t>
            </a:r>
            <a:endParaRPr lang="el-GR" sz="2000" dirty="0"/>
          </a:p>
        </p:txBody>
      </p:sp>
      <p:sp>
        <p:nvSpPr>
          <p:cNvPr id="4" name="Cross 3">
            <a:extLst>
              <a:ext uri="{FF2B5EF4-FFF2-40B4-BE49-F238E27FC236}">
                <a16:creationId xmlns:a16="http://schemas.microsoft.com/office/drawing/2014/main" id="{16FCD186-F173-4D2C-A8A8-39C2C75F74E0}"/>
              </a:ext>
            </a:extLst>
          </p:cNvPr>
          <p:cNvSpPr/>
          <p:nvPr/>
        </p:nvSpPr>
        <p:spPr>
          <a:xfrm>
            <a:off x="3589207" y="2368588"/>
            <a:ext cx="365760" cy="365760"/>
          </a:xfrm>
          <a:prstGeom prst="plus">
            <a:avLst>
              <a:gd name="adj" fmla="val 4105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5565B6A5-4D0E-4EE5-B7B2-08C59D69148E}"/>
              </a:ext>
            </a:extLst>
          </p:cNvPr>
          <p:cNvSpPr txBox="1"/>
          <p:nvPr/>
        </p:nvSpPr>
        <p:spPr>
          <a:xfrm>
            <a:off x="2646673" y="3597916"/>
            <a:ext cx="2250828" cy="400110"/>
          </a:xfrm>
          <a:prstGeom prst="rect">
            <a:avLst/>
          </a:prstGeom>
          <a:noFill/>
        </p:spPr>
        <p:txBody>
          <a:bodyPr wrap="square">
            <a:spAutoFit/>
          </a:bodyPr>
          <a:lstStyle/>
          <a:p>
            <a:pPr marL="285750" indent="-285750" algn="ctr">
              <a:buFont typeface="Wingdings" panose="05000000000000000000" pitchFamily="2" charset="2"/>
              <a:buChar char="v"/>
            </a:pPr>
            <a:r>
              <a:rPr lang="en-US" sz="2000" b="1" dirty="0">
                <a:solidFill>
                  <a:srgbClr val="002060"/>
                </a:solidFill>
              </a:rPr>
              <a:t>Lattice Bases</a:t>
            </a:r>
            <a:endParaRPr lang="el-GR" sz="2000" b="1" dirty="0">
              <a:solidFill>
                <a:srgbClr val="002060"/>
              </a:solidFill>
            </a:endParaRPr>
          </a:p>
        </p:txBody>
      </p:sp>
      <p:sp>
        <p:nvSpPr>
          <p:cNvPr id="13" name="TextBox 12">
            <a:extLst>
              <a:ext uri="{FF2B5EF4-FFF2-40B4-BE49-F238E27FC236}">
                <a16:creationId xmlns:a16="http://schemas.microsoft.com/office/drawing/2014/main" id="{4A02F091-CB80-4759-A017-DFCD3DD8FE62}"/>
              </a:ext>
            </a:extLst>
          </p:cNvPr>
          <p:cNvSpPr txBox="1"/>
          <p:nvPr/>
        </p:nvSpPr>
        <p:spPr>
          <a:xfrm>
            <a:off x="1760219" y="4177853"/>
            <a:ext cx="1565587" cy="400110"/>
          </a:xfrm>
          <a:prstGeom prst="rect">
            <a:avLst/>
          </a:prstGeom>
          <a:noFill/>
        </p:spPr>
        <p:txBody>
          <a:bodyPr wrap="square">
            <a:spAutoFit/>
          </a:bodyPr>
          <a:lstStyle/>
          <a:p>
            <a:pPr algn="ctr"/>
            <a:r>
              <a:rPr lang="en-US" sz="2000" b="1" dirty="0">
                <a:solidFill>
                  <a:schemeClr val="accent6">
                    <a:lumMod val="50000"/>
                  </a:schemeClr>
                </a:solidFill>
              </a:rPr>
              <a:t>“Good” Basis</a:t>
            </a:r>
            <a:endParaRPr lang="el-GR" sz="2000" b="1" dirty="0">
              <a:solidFill>
                <a:schemeClr val="accent6">
                  <a:lumMod val="50000"/>
                </a:schemeClr>
              </a:solidFill>
            </a:endParaRPr>
          </a:p>
        </p:txBody>
      </p:sp>
      <p:sp>
        <p:nvSpPr>
          <p:cNvPr id="14" name="TextBox 13">
            <a:extLst>
              <a:ext uri="{FF2B5EF4-FFF2-40B4-BE49-F238E27FC236}">
                <a16:creationId xmlns:a16="http://schemas.microsoft.com/office/drawing/2014/main" id="{A5A2BDF7-63DB-42C7-9F3E-A016F55AD989}"/>
              </a:ext>
            </a:extLst>
          </p:cNvPr>
          <p:cNvSpPr txBox="1"/>
          <p:nvPr/>
        </p:nvSpPr>
        <p:spPr>
          <a:xfrm>
            <a:off x="4247299" y="4177853"/>
            <a:ext cx="1415491" cy="400110"/>
          </a:xfrm>
          <a:prstGeom prst="rect">
            <a:avLst/>
          </a:prstGeom>
          <a:noFill/>
        </p:spPr>
        <p:txBody>
          <a:bodyPr wrap="square">
            <a:spAutoFit/>
          </a:bodyPr>
          <a:lstStyle/>
          <a:p>
            <a:pPr algn="ctr"/>
            <a:r>
              <a:rPr lang="en-US" sz="2000" b="1" dirty="0">
                <a:solidFill>
                  <a:srgbClr val="0000FF"/>
                </a:solidFill>
              </a:rPr>
              <a:t>“Bad” Basis</a:t>
            </a:r>
            <a:endParaRPr lang="el-GR" sz="2000" b="1" dirty="0">
              <a:solidFill>
                <a:srgbClr val="0000FF"/>
              </a:solidFill>
            </a:endParaRPr>
          </a:p>
        </p:txBody>
      </p:sp>
      <p:cxnSp>
        <p:nvCxnSpPr>
          <p:cNvPr id="15" name="Straight Arrow Connector 14">
            <a:extLst>
              <a:ext uri="{FF2B5EF4-FFF2-40B4-BE49-F238E27FC236}">
                <a16:creationId xmlns:a16="http://schemas.microsoft.com/office/drawing/2014/main" id="{1C4457BC-C2C8-40D3-A4BB-F634C1A11153}"/>
              </a:ext>
            </a:extLst>
          </p:cNvPr>
          <p:cNvCxnSpPr>
            <a:cxnSpLocks/>
            <a:endCxn id="13" idx="0"/>
          </p:cNvCxnSpPr>
          <p:nvPr/>
        </p:nvCxnSpPr>
        <p:spPr>
          <a:xfrm flipH="1">
            <a:off x="2543013" y="3998026"/>
            <a:ext cx="1229074" cy="1798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BB842C9-CD41-4B1E-BAF2-C6D04AD2A2F9}"/>
              </a:ext>
            </a:extLst>
          </p:cNvPr>
          <p:cNvCxnSpPr>
            <a:cxnSpLocks/>
            <a:endCxn id="14" idx="0"/>
          </p:cNvCxnSpPr>
          <p:nvPr/>
        </p:nvCxnSpPr>
        <p:spPr>
          <a:xfrm>
            <a:off x="3772087" y="3998026"/>
            <a:ext cx="1182958" cy="1798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C3C9B59-D660-4550-88B5-E2261BE88E41}"/>
              </a:ext>
            </a:extLst>
          </p:cNvPr>
          <p:cNvCxnSpPr>
            <a:cxnSpLocks/>
          </p:cNvCxnSpPr>
          <p:nvPr/>
        </p:nvCxnSpPr>
        <p:spPr>
          <a:xfrm flipH="1">
            <a:off x="3325806" y="4380413"/>
            <a:ext cx="9214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7C76198-BDB8-4E11-88F6-CA918DF5F085}"/>
              </a:ext>
            </a:extLst>
          </p:cNvPr>
          <p:cNvSpPr txBox="1"/>
          <p:nvPr/>
        </p:nvSpPr>
        <p:spPr>
          <a:xfrm>
            <a:off x="2474314" y="5299198"/>
            <a:ext cx="2624886" cy="400110"/>
          </a:xfrm>
          <a:prstGeom prst="rect">
            <a:avLst/>
          </a:prstGeom>
          <a:noFill/>
        </p:spPr>
        <p:txBody>
          <a:bodyPr wrap="none" rtlCol="0">
            <a:spAutoFit/>
          </a:bodyPr>
          <a:lstStyle/>
          <a:p>
            <a:pPr algn="ctr"/>
            <a:r>
              <a:rPr lang="en-US" sz="2000" b="1" dirty="0">
                <a:solidFill>
                  <a:srgbClr val="002060"/>
                </a:solidFill>
              </a:rPr>
              <a:t>Lattice Basis Reduction</a:t>
            </a:r>
            <a:endParaRPr lang="el-GR" sz="2000" b="1" dirty="0">
              <a:solidFill>
                <a:srgbClr val="002060"/>
              </a:solidFill>
            </a:endParaRPr>
          </a:p>
        </p:txBody>
      </p:sp>
      <p:cxnSp>
        <p:nvCxnSpPr>
          <p:cNvPr id="19" name="Straight Connector 18">
            <a:extLst>
              <a:ext uri="{FF2B5EF4-FFF2-40B4-BE49-F238E27FC236}">
                <a16:creationId xmlns:a16="http://schemas.microsoft.com/office/drawing/2014/main" id="{371BE324-1151-4397-8AEE-E8C49138186F}"/>
              </a:ext>
            </a:extLst>
          </p:cNvPr>
          <p:cNvCxnSpPr>
            <a:cxnSpLocks/>
          </p:cNvCxnSpPr>
          <p:nvPr/>
        </p:nvCxnSpPr>
        <p:spPr>
          <a:xfrm>
            <a:off x="3804565" y="4380413"/>
            <a:ext cx="0" cy="91268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2E36C5-38FC-40E4-9193-DFC6740A7D51}"/>
                  </a:ext>
                </a:extLst>
              </p:cNvPr>
              <p:cNvSpPr txBox="1"/>
              <p:nvPr/>
            </p:nvSpPr>
            <p:spPr>
              <a:xfrm rot="16200000" flipV="1">
                <a:off x="3578196" y="3019426"/>
                <a:ext cx="438580" cy="61555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l-GR" sz="4000" smtClean="0">
                          <a:solidFill>
                            <a:srgbClr val="002060"/>
                          </a:solidFill>
                          <a:latin typeface="Cambria Math" panose="02040503050406030204" pitchFamily="18" charset="0"/>
                        </a:rPr>
                        <m:t>⇒</m:t>
                      </m:r>
                    </m:oMath>
                  </m:oMathPara>
                </a14:m>
                <a:endParaRPr lang="el-GR" sz="4000" dirty="0">
                  <a:solidFill>
                    <a:srgbClr val="002060"/>
                  </a:solidFill>
                </a:endParaRPr>
              </a:p>
            </p:txBody>
          </p:sp>
        </mc:Choice>
        <mc:Fallback xmlns="">
          <p:sp>
            <p:nvSpPr>
              <p:cNvPr id="20" name="TextBox 19">
                <a:extLst>
                  <a:ext uri="{FF2B5EF4-FFF2-40B4-BE49-F238E27FC236}">
                    <a16:creationId xmlns:a16="http://schemas.microsoft.com/office/drawing/2014/main" id="{092E36C5-38FC-40E4-9193-DFC6740A7D51}"/>
                  </a:ext>
                </a:extLst>
              </p:cNvPr>
              <p:cNvSpPr txBox="1">
                <a:spLocks noRot="1" noChangeAspect="1" noMove="1" noResize="1" noEditPoints="1" noAdjustHandles="1" noChangeArrowheads="1" noChangeShapeType="1" noTextEdit="1"/>
              </p:cNvSpPr>
              <p:nvPr/>
            </p:nvSpPr>
            <p:spPr>
              <a:xfrm rot="16200000" flipV="1">
                <a:off x="3578196" y="3019426"/>
                <a:ext cx="438580" cy="615553"/>
              </a:xfrm>
              <a:prstGeom prst="rect">
                <a:avLst/>
              </a:prstGeom>
              <a:blipFill>
                <a:blip r:embed="rId5"/>
                <a:stretch>
                  <a:fillRect/>
                </a:stretch>
              </a:blipFill>
            </p:spPr>
            <p:txBody>
              <a:bodyPr/>
              <a:lstStyle/>
              <a:p>
                <a:r>
                  <a:rPr lang="el-GR">
                    <a:noFill/>
                  </a:rPr>
                  <a:t> </a:t>
                </a:r>
              </a:p>
            </p:txBody>
          </p:sp>
        </mc:Fallback>
      </mc:AlternateContent>
      <p:cxnSp>
        <p:nvCxnSpPr>
          <p:cNvPr id="23" name="Straight Arrow Connector 22">
            <a:extLst>
              <a:ext uri="{FF2B5EF4-FFF2-40B4-BE49-F238E27FC236}">
                <a16:creationId xmlns:a16="http://schemas.microsoft.com/office/drawing/2014/main" id="{9740747B-05F1-4F04-B905-D394E956B285}"/>
              </a:ext>
            </a:extLst>
          </p:cNvPr>
          <p:cNvCxnSpPr>
            <a:cxnSpLocks/>
          </p:cNvCxnSpPr>
          <p:nvPr/>
        </p:nvCxnSpPr>
        <p:spPr>
          <a:xfrm flipV="1">
            <a:off x="5099200" y="5156070"/>
            <a:ext cx="410259" cy="34002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52CFA8D-D221-4614-A655-B3EC6F0AE3DB}"/>
              </a:ext>
            </a:extLst>
          </p:cNvPr>
          <p:cNvCxnSpPr>
            <a:cxnSpLocks/>
          </p:cNvCxnSpPr>
          <p:nvPr/>
        </p:nvCxnSpPr>
        <p:spPr>
          <a:xfrm>
            <a:off x="5099200" y="5496361"/>
            <a:ext cx="468982"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6FCDEE3-3FE8-45DA-9642-8558C8F2E559}"/>
              </a:ext>
            </a:extLst>
          </p:cNvPr>
          <p:cNvCxnSpPr>
            <a:cxnSpLocks/>
          </p:cNvCxnSpPr>
          <p:nvPr/>
        </p:nvCxnSpPr>
        <p:spPr>
          <a:xfrm>
            <a:off x="5099200" y="5499145"/>
            <a:ext cx="410259" cy="34002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C60B808-FFE6-4F0B-A320-15091871125B}"/>
              </a:ext>
            </a:extLst>
          </p:cNvPr>
          <p:cNvSpPr txBox="1"/>
          <p:nvPr/>
        </p:nvSpPr>
        <p:spPr>
          <a:xfrm>
            <a:off x="5464383" y="4926347"/>
            <a:ext cx="2219389" cy="400110"/>
          </a:xfrm>
          <a:prstGeom prst="rect">
            <a:avLst/>
          </a:prstGeom>
          <a:noFill/>
        </p:spPr>
        <p:txBody>
          <a:bodyPr wrap="none" rtlCol="0">
            <a:spAutoFit/>
          </a:bodyPr>
          <a:lstStyle/>
          <a:p>
            <a:pPr algn="ctr"/>
            <a:r>
              <a:rPr lang="en-US" sz="2000" dirty="0"/>
              <a:t>Lagrange Algorithm</a:t>
            </a:r>
            <a:endParaRPr lang="el-GR" sz="2000" dirty="0"/>
          </a:p>
        </p:txBody>
      </p:sp>
      <p:sp>
        <p:nvSpPr>
          <p:cNvPr id="37" name="TextBox 36">
            <a:extLst>
              <a:ext uri="{FF2B5EF4-FFF2-40B4-BE49-F238E27FC236}">
                <a16:creationId xmlns:a16="http://schemas.microsoft.com/office/drawing/2014/main" id="{368E745F-D7EB-4C49-B268-D747CA352F35}"/>
              </a:ext>
            </a:extLst>
          </p:cNvPr>
          <p:cNvSpPr txBox="1"/>
          <p:nvPr/>
        </p:nvSpPr>
        <p:spPr>
          <a:xfrm>
            <a:off x="5541491" y="5299198"/>
            <a:ext cx="1632883" cy="400110"/>
          </a:xfrm>
          <a:prstGeom prst="rect">
            <a:avLst/>
          </a:prstGeom>
          <a:noFill/>
        </p:spPr>
        <p:txBody>
          <a:bodyPr wrap="square" rtlCol="0">
            <a:spAutoFit/>
          </a:bodyPr>
          <a:lstStyle/>
          <a:p>
            <a:pPr algn="ctr"/>
            <a:r>
              <a:rPr lang="en-US" sz="2000" dirty="0"/>
              <a:t>LLL Algorithm</a:t>
            </a:r>
            <a:endParaRPr lang="el-GR" sz="2000" dirty="0"/>
          </a:p>
        </p:txBody>
      </p:sp>
      <p:sp>
        <p:nvSpPr>
          <p:cNvPr id="38" name="TextBox 37">
            <a:extLst>
              <a:ext uri="{FF2B5EF4-FFF2-40B4-BE49-F238E27FC236}">
                <a16:creationId xmlns:a16="http://schemas.microsoft.com/office/drawing/2014/main" id="{A741E4C4-8639-4579-8211-0F8C596641D4}"/>
              </a:ext>
            </a:extLst>
          </p:cNvPr>
          <p:cNvSpPr txBox="1"/>
          <p:nvPr/>
        </p:nvSpPr>
        <p:spPr>
          <a:xfrm>
            <a:off x="5442838" y="5692989"/>
            <a:ext cx="1753299" cy="400110"/>
          </a:xfrm>
          <a:prstGeom prst="rect">
            <a:avLst/>
          </a:prstGeom>
          <a:noFill/>
        </p:spPr>
        <p:txBody>
          <a:bodyPr wrap="square" rtlCol="0">
            <a:spAutoFit/>
          </a:bodyPr>
          <a:lstStyle/>
          <a:p>
            <a:pPr algn="ctr"/>
            <a:r>
              <a:rPr lang="en-US" sz="2000" dirty="0"/>
              <a:t>BKZ Algorithm</a:t>
            </a:r>
            <a:endParaRPr lang="el-GR" sz="2000" dirty="0"/>
          </a:p>
        </p:txBody>
      </p:sp>
      <p:cxnSp>
        <p:nvCxnSpPr>
          <p:cNvPr id="31" name="Straight Arrow Connector 30">
            <a:extLst>
              <a:ext uri="{FF2B5EF4-FFF2-40B4-BE49-F238E27FC236}">
                <a16:creationId xmlns:a16="http://schemas.microsoft.com/office/drawing/2014/main" id="{B8BAC738-0E1B-43BA-B202-F85A7CBDB071}"/>
              </a:ext>
            </a:extLst>
          </p:cNvPr>
          <p:cNvCxnSpPr>
            <a:cxnSpLocks/>
            <a:stCxn id="37" idx="3"/>
          </p:cNvCxnSpPr>
          <p:nvPr/>
        </p:nvCxnSpPr>
        <p:spPr>
          <a:xfrm flipV="1">
            <a:off x="7174374" y="5496094"/>
            <a:ext cx="1128347" cy="3159"/>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0FA8D4D-6C8A-4C6D-B798-58E1303C1834}"/>
                  </a:ext>
                </a:extLst>
              </p:cNvPr>
              <p:cNvSpPr txBox="1"/>
              <p:nvPr/>
            </p:nvSpPr>
            <p:spPr>
              <a:xfrm>
                <a:off x="8227311" y="5271266"/>
                <a:ext cx="2323007" cy="419346"/>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d>
                        <m:dPr>
                          <m:begChr m:val="‖"/>
                          <m:endChr m:val="‖"/>
                          <m:ctrlPr>
                            <a:rPr lang="el-GR" sz="2000" i="1" smtClean="0">
                              <a:solidFill>
                                <a:srgbClr val="002060"/>
                              </a:solidFill>
                              <a:latin typeface="Cambria Math" panose="02040503050406030204" pitchFamily="18" charset="0"/>
                            </a:rPr>
                          </m:ctrlPr>
                        </m:dPr>
                        <m:e>
                          <m:sSub>
                            <m:sSubPr>
                              <m:ctrlPr>
                                <a:rPr lang="el-GR" sz="2000" i="1" smtClean="0">
                                  <a:solidFill>
                                    <a:srgbClr val="002060"/>
                                  </a:solidFill>
                                  <a:latin typeface="Cambria Math" panose="02040503050406030204" pitchFamily="18" charset="0"/>
                                </a:rPr>
                              </m:ctrlPr>
                            </m:sSubPr>
                            <m:e>
                              <m:r>
                                <a:rPr lang="en-US" sz="2000" b="1" i="1" smtClean="0">
                                  <a:solidFill>
                                    <a:srgbClr val="002060"/>
                                  </a:solidFill>
                                  <a:latin typeface="Cambria Math" panose="02040503050406030204" pitchFamily="18" charset="0"/>
                                </a:rPr>
                                <m:t>𝒃</m:t>
                              </m:r>
                            </m:e>
                            <m:sub>
                              <m:r>
                                <a:rPr lang="en-US" sz="2000" b="0" i="1" smtClean="0">
                                  <a:solidFill>
                                    <a:srgbClr val="002060"/>
                                  </a:solidFill>
                                  <a:latin typeface="Cambria Math" panose="02040503050406030204" pitchFamily="18" charset="0"/>
                                </a:rPr>
                                <m:t>1</m:t>
                              </m:r>
                            </m:sub>
                          </m:sSub>
                        </m:e>
                      </m:d>
                      <m:r>
                        <a:rPr lang="el-GR" sz="2000" i="1" smtClean="0">
                          <a:solidFill>
                            <a:srgbClr val="002060"/>
                          </a:solidFill>
                          <a:latin typeface="Cambria Math" panose="02040503050406030204" pitchFamily="18" charset="0"/>
                          <a:ea typeface="Cambria Math" panose="02040503050406030204" pitchFamily="18" charset="0"/>
                        </a:rPr>
                        <m:t>≤</m:t>
                      </m:r>
                      <m:sSup>
                        <m:sSupPr>
                          <m:ctrlPr>
                            <a:rPr lang="el-GR" sz="2000" i="1" smtClean="0">
                              <a:solidFill>
                                <a:srgbClr val="002060"/>
                              </a:solidFill>
                              <a:latin typeface="Cambria Math" panose="02040503050406030204" pitchFamily="18" charset="0"/>
                              <a:ea typeface="Cambria Math" panose="02040503050406030204" pitchFamily="18" charset="0"/>
                            </a:rPr>
                          </m:ctrlPr>
                        </m:sSupPr>
                        <m:e>
                          <m:r>
                            <a:rPr lang="en-US" sz="2000" b="0" i="1" smtClean="0">
                              <a:solidFill>
                                <a:srgbClr val="002060"/>
                              </a:solidFill>
                              <a:latin typeface="Cambria Math" panose="02040503050406030204" pitchFamily="18" charset="0"/>
                              <a:ea typeface="Cambria Math" panose="02040503050406030204" pitchFamily="18" charset="0"/>
                            </a:rPr>
                            <m:t>2</m:t>
                          </m:r>
                        </m:e>
                        <m:sup>
                          <m:f>
                            <m:fPr>
                              <m:type m:val="lin"/>
                              <m:ctrlPr>
                                <a:rPr lang="el-GR" sz="2000" i="1" smtClean="0">
                                  <a:solidFill>
                                    <a:srgbClr val="002060"/>
                                  </a:solidFill>
                                  <a:latin typeface="Cambria Math" panose="02040503050406030204" pitchFamily="18" charset="0"/>
                                  <a:ea typeface="Cambria Math" panose="02040503050406030204" pitchFamily="18" charset="0"/>
                                </a:rPr>
                              </m:ctrlPr>
                            </m:fPr>
                            <m:num>
                              <m:r>
                                <a:rPr lang="en-US" sz="2000" b="0" i="1" smtClean="0">
                                  <a:solidFill>
                                    <a:srgbClr val="002060"/>
                                  </a:solidFill>
                                  <a:latin typeface="Cambria Math" panose="02040503050406030204" pitchFamily="18" charset="0"/>
                                  <a:ea typeface="Cambria Math" panose="02040503050406030204" pitchFamily="18" charset="0"/>
                                </a:rPr>
                                <m:t>(</m:t>
                              </m:r>
                              <m:r>
                                <a:rPr lang="en-US" sz="2000" b="0" i="1" smtClean="0">
                                  <a:solidFill>
                                    <a:srgbClr val="002060"/>
                                  </a:solidFill>
                                  <a:latin typeface="Cambria Math" panose="02040503050406030204" pitchFamily="18" charset="0"/>
                                  <a:ea typeface="Cambria Math" panose="02040503050406030204" pitchFamily="18" charset="0"/>
                                </a:rPr>
                                <m:t>𝑛</m:t>
                              </m:r>
                              <m:r>
                                <a:rPr lang="en-US" sz="2000" b="0" i="1" smtClean="0">
                                  <a:solidFill>
                                    <a:srgbClr val="002060"/>
                                  </a:solidFill>
                                  <a:latin typeface="Cambria Math" panose="02040503050406030204" pitchFamily="18" charset="0"/>
                                  <a:ea typeface="Cambria Math" panose="02040503050406030204" pitchFamily="18" charset="0"/>
                                </a:rPr>
                                <m:t>−1)</m:t>
                              </m:r>
                            </m:num>
                            <m:den>
                              <m:r>
                                <a:rPr lang="en-US" sz="2000" b="0" i="1" smtClean="0">
                                  <a:solidFill>
                                    <a:srgbClr val="002060"/>
                                  </a:solidFill>
                                  <a:latin typeface="Cambria Math" panose="02040503050406030204" pitchFamily="18" charset="0"/>
                                  <a:ea typeface="Cambria Math" panose="02040503050406030204" pitchFamily="18" charset="0"/>
                                </a:rPr>
                                <m:t>2</m:t>
                              </m:r>
                            </m:den>
                          </m:f>
                        </m:sup>
                      </m:sSup>
                      <m:sSub>
                        <m:sSubPr>
                          <m:ctrlPr>
                            <a:rPr lang="el-GR" sz="2000" i="1" smtClean="0">
                              <a:solidFill>
                                <a:srgbClr val="002060"/>
                              </a:solidFill>
                              <a:latin typeface="Cambria Math" panose="02040503050406030204" pitchFamily="18" charset="0"/>
                              <a:ea typeface="Cambria Math" panose="02040503050406030204" pitchFamily="18" charset="0"/>
                            </a:rPr>
                          </m:ctrlPr>
                        </m:sSubPr>
                        <m:e>
                          <m:r>
                            <a:rPr lang="el-GR" sz="2000" b="0" i="1" smtClean="0">
                              <a:solidFill>
                                <a:srgbClr val="002060"/>
                              </a:solidFill>
                              <a:latin typeface="Cambria Math" panose="02040503050406030204" pitchFamily="18" charset="0"/>
                              <a:ea typeface="Cambria Math" panose="02040503050406030204" pitchFamily="18" charset="0"/>
                            </a:rPr>
                            <m:t>𝜆</m:t>
                          </m:r>
                        </m:e>
                        <m:sub>
                          <m:r>
                            <a:rPr lang="el-GR" sz="2000" b="0" i="1" smtClean="0">
                              <a:solidFill>
                                <a:srgbClr val="002060"/>
                              </a:solidFill>
                              <a:latin typeface="Cambria Math" panose="02040503050406030204" pitchFamily="18" charset="0"/>
                              <a:ea typeface="Cambria Math" panose="02040503050406030204" pitchFamily="18" charset="0"/>
                            </a:rPr>
                            <m:t>1</m:t>
                          </m:r>
                        </m:sub>
                      </m:sSub>
                    </m:oMath>
                  </m:oMathPara>
                </a14:m>
                <a:endParaRPr lang="el-GR" sz="2000" dirty="0">
                  <a:solidFill>
                    <a:srgbClr val="002060"/>
                  </a:solidFill>
                </a:endParaRPr>
              </a:p>
            </p:txBody>
          </p:sp>
        </mc:Choice>
        <mc:Fallback xmlns="">
          <p:sp>
            <p:nvSpPr>
              <p:cNvPr id="43" name="TextBox 42">
                <a:extLst>
                  <a:ext uri="{FF2B5EF4-FFF2-40B4-BE49-F238E27FC236}">
                    <a16:creationId xmlns:a16="http://schemas.microsoft.com/office/drawing/2014/main" id="{80FA8D4D-6C8A-4C6D-B798-58E1303C1834}"/>
                  </a:ext>
                </a:extLst>
              </p:cNvPr>
              <p:cNvSpPr txBox="1">
                <a:spLocks noRot="1" noChangeAspect="1" noMove="1" noResize="1" noEditPoints="1" noAdjustHandles="1" noChangeArrowheads="1" noChangeShapeType="1" noTextEdit="1"/>
              </p:cNvSpPr>
              <p:nvPr/>
            </p:nvSpPr>
            <p:spPr>
              <a:xfrm>
                <a:off x="8227311" y="5271266"/>
                <a:ext cx="2323007" cy="419346"/>
              </a:xfrm>
              <a:prstGeom prst="rect">
                <a:avLst/>
              </a:prstGeom>
              <a:blipFill>
                <a:blip r:embed="rId6"/>
                <a:stretch>
                  <a:fillRect t="-86765" r="-1837" b="-10294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32872ED-95C2-47E8-8684-BE14DDA98432}"/>
                  </a:ext>
                </a:extLst>
              </p:cNvPr>
              <p:cNvSpPr txBox="1"/>
              <p:nvPr/>
            </p:nvSpPr>
            <p:spPr>
              <a:xfrm rot="16200000" flipV="1">
                <a:off x="9169524" y="5566032"/>
                <a:ext cx="438580" cy="61555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l-GR" sz="4000" smtClean="0">
                          <a:solidFill>
                            <a:srgbClr val="002060"/>
                          </a:solidFill>
                          <a:latin typeface="Cambria Math" panose="02040503050406030204" pitchFamily="18" charset="0"/>
                        </a:rPr>
                        <m:t>⇒</m:t>
                      </m:r>
                    </m:oMath>
                  </m:oMathPara>
                </a14:m>
                <a:endParaRPr lang="el-GR" sz="4000" dirty="0">
                  <a:solidFill>
                    <a:srgbClr val="002060"/>
                  </a:solidFill>
                </a:endParaRPr>
              </a:p>
            </p:txBody>
          </p:sp>
        </mc:Choice>
        <mc:Fallback xmlns="">
          <p:sp>
            <p:nvSpPr>
              <p:cNvPr id="44" name="TextBox 43">
                <a:extLst>
                  <a:ext uri="{FF2B5EF4-FFF2-40B4-BE49-F238E27FC236}">
                    <a16:creationId xmlns:a16="http://schemas.microsoft.com/office/drawing/2014/main" id="{E32872ED-95C2-47E8-8684-BE14DDA98432}"/>
                  </a:ext>
                </a:extLst>
              </p:cNvPr>
              <p:cNvSpPr txBox="1">
                <a:spLocks noRot="1" noChangeAspect="1" noMove="1" noResize="1" noEditPoints="1" noAdjustHandles="1" noChangeArrowheads="1" noChangeShapeType="1" noTextEdit="1"/>
              </p:cNvSpPr>
              <p:nvPr/>
            </p:nvSpPr>
            <p:spPr>
              <a:xfrm rot="16200000" flipV="1">
                <a:off x="9169524" y="5566032"/>
                <a:ext cx="438580" cy="615553"/>
              </a:xfrm>
              <a:prstGeom prst="rect">
                <a:avLst/>
              </a:prstGeom>
              <a:blipFill>
                <a:blip r:embed="rId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05B4B8C-8D85-4895-A37E-87EE464E3D24}"/>
                  </a:ext>
                </a:extLst>
              </p:cNvPr>
              <p:cNvSpPr txBox="1"/>
              <p:nvPr/>
            </p:nvSpPr>
            <p:spPr>
              <a:xfrm>
                <a:off x="7374162" y="6025097"/>
                <a:ext cx="4381649" cy="412934"/>
              </a:xfrm>
              <a:prstGeom prst="rect">
                <a:avLst/>
              </a:prstGeom>
              <a:noFill/>
            </p:spPr>
            <p:txBody>
              <a:bodyPr wrap="none" rtlCol="0">
                <a:spAutoFit/>
              </a:bodyPr>
              <a:lstStyle/>
              <a:p>
                <a:pPr algn="ctr"/>
                <a:r>
                  <a:rPr lang="en-US" sz="2000" dirty="0"/>
                  <a:t>LLL </a:t>
                </a:r>
                <a:r>
                  <a:rPr lang="en-US" sz="2000" u="sng" dirty="0"/>
                  <a:t>efficiently</a:t>
                </a:r>
                <a:r>
                  <a:rPr lang="en-US" sz="2000" dirty="0"/>
                  <a:t> solves SVP</a:t>
                </a:r>
                <a:r>
                  <a:rPr lang="el-GR" sz="2000" b="1" baseline="-16000" dirty="0"/>
                  <a:t>γ</a:t>
                </a:r>
                <a:r>
                  <a:rPr lang="en-US" sz="2000" b="1" baseline="-16000" dirty="0"/>
                  <a:t> </a:t>
                </a:r>
                <a:r>
                  <a:rPr lang="en-US" sz="2000" dirty="0"/>
                  <a:t>, for </a:t>
                </a:r>
                <a14:m>
                  <m:oMath xmlns:m="http://schemas.openxmlformats.org/officeDocument/2006/math">
                    <m:r>
                      <a:rPr lang="el-GR" sz="2000" b="0" i="1" smtClean="0">
                        <a:latin typeface="Cambria Math" panose="02040503050406030204" pitchFamily="18" charset="0"/>
                      </a:rPr>
                      <m:t>𝛾</m:t>
                    </m:r>
                    <m:r>
                      <a:rPr lang="el-GR" sz="2000" b="0" i="1" smtClean="0">
                        <a:latin typeface="Cambria Math" panose="02040503050406030204" pitchFamily="18" charset="0"/>
                      </a:rPr>
                      <m:t>=</m:t>
                    </m:r>
                    <m:sSup>
                      <m:sSupPr>
                        <m:ctrlPr>
                          <a:rPr lang="el-GR" sz="2000" b="0" i="1" smtClean="0">
                            <a:latin typeface="Cambria Math" panose="02040503050406030204" pitchFamily="18" charset="0"/>
                          </a:rPr>
                        </m:ctrlPr>
                      </m:sSupPr>
                      <m:e>
                        <m:r>
                          <a:rPr lang="el-GR" sz="2000" b="0" i="1" smtClean="0">
                            <a:latin typeface="Cambria Math" panose="02040503050406030204" pitchFamily="18" charset="0"/>
                          </a:rPr>
                          <m:t>2</m:t>
                        </m:r>
                      </m:e>
                      <m:sup>
                        <m:r>
                          <a:rPr lang="en-US" sz="2000" b="0" i="1" smtClean="0">
                            <a:latin typeface="Cambria Math" panose="02040503050406030204" pitchFamily="18" charset="0"/>
                          </a:rPr>
                          <m:t>𝑂</m:t>
                        </m:r>
                        <m:r>
                          <a:rPr lang="en-US" sz="2000" b="0" i="0" smtClean="0">
                            <a:latin typeface="Cambria Math" panose="02040503050406030204" pitchFamily="18" charset="0"/>
                          </a:rPr>
                          <m:t>(</m:t>
                        </m:r>
                        <m:r>
                          <a:rPr lang="en-US" sz="2000" b="0" i="1" smtClean="0">
                            <a:latin typeface="Cambria Math" panose="02040503050406030204" pitchFamily="18" charset="0"/>
                          </a:rPr>
                          <m:t>𝑛</m:t>
                        </m:r>
                        <m:r>
                          <a:rPr lang="en-US" sz="2000" b="0" i="1" smtClean="0">
                            <a:latin typeface="Cambria Math" panose="02040503050406030204" pitchFamily="18" charset="0"/>
                          </a:rPr>
                          <m:t>)</m:t>
                        </m:r>
                      </m:sup>
                    </m:sSup>
                  </m:oMath>
                </a14:m>
                <a:endParaRPr lang="el-GR" sz="2000" dirty="0">
                  <a:solidFill>
                    <a:srgbClr val="002060"/>
                  </a:solidFill>
                </a:endParaRPr>
              </a:p>
            </p:txBody>
          </p:sp>
        </mc:Choice>
        <mc:Fallback xmlns="">
          <p:sp>
            <p:nvSpPr>
              <p:cNvPr id="45" name="TextBox 44">
                <a:extLst>
                  <a:ext uri="{FF2B5EF4-FFF2-40B4-BE49-F238E27FC236}">
                    <a16:creationId xmlns:a16="http://schemas.microsoft.com/office/drawing/2014/main" id="{E05B4B8C-8D85-4895-A37E-87EE464E3D24}"/>
                  </a:ext>
                </a:extLst>
              </p:cNvPr>
              <p:cNvSpPr txBox="1">
                <a:spLocks noRot="1" noChangeAspect="1" noMove="1" noResize="1" noEditPoints="1" noAdjustHandles="1" noChangeArrowheads="1" noChangeShapeType="1" noTextEdit="1"/>
              </p:cNvSpPr>
              <p:nvPr/>
            </p:nvSpPr>
            <p:spPr>
              <a:xfrm>
                <a:off x="7374162" y="6025097"/>
                <a:ext cx="4381649" cy="412934"/>
              </a:xfrm>
              <a:prstGeom prst="rect">
                <a:avLst/>
              </a:prstGeom>
              <a:blipFill>
                <a:blip r:embed="rId8"/>
                <a:stretch>
                  <a:fillRect l="-975" t="-4412" b="-25000"/>
                </a:stretch>
              </a:blipFill>
            </p:spPr>
            <p:txBody>
              <a:bodyPr/>
              <a:lstStyle/>
              <a:p>
                <a:r>
                  <a:rPr lang="el-GR">
                    <a:noFill/>
                  </a:rPr>
                  <a:t> </a:t>
                </a:r>
              </a:p>
            </p:txBody>
          </p:sp>
        </mc:Fallback>
      </mc:AlternateContent>
      <p:sp>
        <p:nvSpPr>
          <p:cNvPr id="46" name="Arrow: Curved Left 45">
            <a:hlinkClick r:id="rId9" action="ppaction://hlinksldjump"/>
            <a:extLst>
              <a:ext uri="{FF2B5EF4-FFF2-40B4-BE49-F238E27FC236}">
                <a16:creationId xmlns:a16="http://schemas.microsoft.com/office/drawing/2014/main" id="{EDC40F61-9088-4BE1-8D61-BBE2C89EBE2C}"/>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46006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par>
                                <p:cTn id="47" presetID="22" presetClass="entr" presetSubtype="8"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par>
                                <p:cTn id="50" presetID="22" presetClass="entr" presetSubtype="8"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down)">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up)">
                                      <p:cBhvr>
                                        <p:cTn id="76" dur="500"/>
                                        <p:tgtEl>
                                          <p:spTgt spid="44"/>
                                        </p:tgtEl>
                                      </p:cBhvr>
                                    </p:animEffect>
                                  </p:childTnLst>
                                </p:cTn>
                              </p:par>
                            </p:childTnLst>
                          </p:cTn>
                        </p:par>
                        <p:par>
                          <p:cTn id="77" fill="hold">
                            <p:stCondLst>
                              <p:cond delay="500"/>
                            </p:stCondLst>
                            <p:childTnLst>
                              <p:par>
                                <p:cTn id="78" presetID="22" presetClass="entr" presetSubtype="1"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20" grpId="0"/>
      <p:bldP spid="36" grpId="0"/>
      <p:bldP spid="37" grpId="0"/>
      <p:bldP spid="38" grpId="0"/>
      <p:bldP spid="43"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3395966" y="408772"/>
            <a:ext cx="5400068" cy="584775"/>
          </a:xfrm>
          <a:prstGeom prst="rect">
            <a:avLst/>
          </a:prstGeom>
          <a:noFill/>
        </p:spPr>
        <p:txBody>
          <a:bodyPr wrap="none" rtlCol="0">
            <a:spAutoFit/>
          </a:bodyPr>
          <a:lstStyle/>
          <a:p>
            <a:pPr algn="ctr"/>
            <a:r>
              <a:rPr lang="en-US" sz="3200" b="1" dirty="0"/>
              <a:t>Complexity of lattice problems</a:t>
            </a:r>
            <a:endParaRPr lang="el-GR" sz="3200" b="1" i="0" strike="noStrike" baseline="0" dirty="0"/>
          </a:p>
        </p:txBody>
      </p:sp>
      <p:pic>
        <p:nvPicPr>
          <p:cNvPr id="3" name="Picture 2">
            <a:extLst>
              <a:ext uri="{FF2B5EF4-FFF2-40B4-BE49-F238E27FC236}">
                <a16:creationId xmlns:a16="http://schemas.microsoft.com/office/drawing/2014/main" id="{272C735E-26DF-4E10-A185-314BF2792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498" y="2085765"/>
            <a:ext cx="10702953" cy="2952560"/>
          </a:xfrm>
          <a:prstGeom prst="rect">
            <a:avLst/>
          </a:prstGeom>
        </p:spPr>
      </p:pic>
      <p:cxnSp>
        <p:nvCxnSpPr>
          <p:cNvPr id="5" name="Straight Connector 4">
            <a:extLst>
              <a:ext uri="{FF2B5EF4-FFF2-40B4-BE49-F238E27FC236}">
                <a16:creationId xmlns:a16="http://schemas.microsoft.com/office/drawing/2014/main" id="{3A638E3C-92DB-4E9F-ADED-0C7AEAF49F90}"/>
              </a:ext>
            </a:extLst>
          </p:cNvPr>
          <p:cNvCxnSpPr>
            <a:cxnSpLocks/>
          </p:cNvCxnSpPr>
          <p:nvPr/>
        </p:nvCxnSpPr>
        <p:spPr>
          <a:xfrm>
            <a:off x="10949729" y="1830787"/>
            <a:ext cx="0" cy="8990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D631DD-DF0E-495A-B6BA-C3D428DB9073}"/>
              </a:ext>
            </a:extLst>
          </p:cNvPr>
          <p:cNvCxnSpPr>
            <a:cxnSpLocks/>
          </p:cNvCxnSpPr>
          <p:nvPr/>
        </p:nvCxnSpPr>
        <p:spPr>
          <a:xfrm>
            <a:off x="10949730" y="2442327"/>
            <a:ext cx="904613" cy="0"/>
          </a:xfrm>
          <a:prstGeom prst="line">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50BD0E4-A4A0-4A25-8B7C-9F759BC3E074}"/>
              </a:ext>
            </a:extLst>
          </p:cNvPr>
          <p:cNvCxnSpPr>
            <a:cxnSpLocks/>
          </p:cNvCxnSpPr>
          <p:nvPr/>
        </p:nvCxnSpPr>
        <p:spPr>
          <a:xfrm>
            <a:off x="10949730" y="2150111"/>
            <a:ext cx="904613" cy="0"/>
          </a:xfrm>
          <a:prstGeom prst="line">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BF97BCA5-0789-4729-B4EF-414C3DB8E5A9}"/>
              </a:ext>
            </a:extLst>
          </p:cNvPr>
          <p:cNvCxnSpPr>
            <a:cxnSpLocks/>
          </p:cNvCxnSpPr>
          <p:nvPr/>
        </p:nvCxnSpPr>
        <p:spPr>
          <a:xfrm>
            <a:off x="7813646" y="2085765"/>
            <a:ext cx="0" cy="92139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A91555-47BD-45AC-9624-6B94EF6AE71A}"/>
              </a:ext>
            </a:extLst>
          </p:cNvPr>
          <p:cNvCxnSpPr>
            <a:cxnSpLocks/>
          </p:cNvCxnSpPr>
          <p:nvPr/>
        </p:nvCxnSpPr>
        <p:spPr>
          <a:xfrm flipH="1">
            <a:off x="6909034" y="2689801"/>
            <a:ext cx="904613" cy="0"/>
          </a:xfrm>
          <a:prstGeom prst="line">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63A54C7D-1F40-4FED-A6E4-9BAECE50B339}"/>
              </a:ext>
            </a:extLst>
          </p:cNvPr>
          <p:cNvCxnSpPr>
            <a:cxnSpLocks/>
          </p:cNvCxnSpPr>
          <p:nvPr/>
        </p:nvCxnSpPr>
        <p:spPr>
          <a:xfrm flipH="1">
            <a:off x="6909033" y="2414363"/>
            <a:ext cx="904613" cy="0"/>
          </a:xfrm>
          <a:prstGeom prst="line">
            <a:avLst/>
          </a:prstGeom>
          <a:ln w="381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0EAA1A64-0112-4F8E-BFF1-F378A3788943}"/>
              </a:ext>
            </a:extLst>
          </p:cNvPr>
          <p:cNvCxnSpPr>
            <a:cxnSpLocks/>
          </p:cNvCxnSpPr>
          <p:nvPr/>
        </p:nvCxnSpPr>
        <p:spPr>
          <a:xfrm flipH="1">
            <a:off x="7886231" y="3467182"/>
            <a:ext cx="2736329"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92E6F60-22AF-4818-BDF8-FDA7B5A08812}"/>
              </a:ext>
            </a:extLst>
          </p:cNvPr>
          <p:cNvSpPr txBox="1"/>
          <p:nvPr/>
        </p:nvSpPr>
        <p:spPr>
          <a:xfrm>
            <a:off x="98571" y="3167390"/>
            <a:ext cx="947956" cy="523220"/>
          </a:xfrm>
          <a:prstGeom prst="rect">
            <a:avLst/>
          </a:prstGeom>
          <a:noFill/>
        </p:spPr>
        <p:txBody>
          <a:bodyPr wrap="square">
            <a:spAutoFit/>
          </a:bodyPr>
          <a:lstStyle/>
          <a:p>
            <a:pPr algn="ctr"/>
            <a:r>
              <a:rPr lang="en-US" sz="2800" b="1" dirty="0">
                <a:solidFill>
                  <a:srgbClr val="002060"/>
                </a:solidFill>
              </a:rPr>
              <a:t>SVP</a:t>
            </a:r>
            <a:endParaRPr lang="el-GR" sz="2800" dirty="0"/>
          </a:p>
        </p:txBody>
      </p:sp>
      <p:sp>
        <p:nvSpPr>
          <p:cNvPr id="26" name="Oval 25">
            <a:extLst>
              <a:ext uri="{FF2B5EF4-FFF2-40B4-BE49-F238E27FC236}">
                <a16:creationId xmlns:a16="http://schemas.microsoft.com/office/drawing/2014/main" id="{01270F39-933D-4247-8F2A-488244421AC9}"/>
              </a:ext>
            </a:extLst>
          </p:cNvPr>
          <p:cNvSpPr/>
          <p:nvPr/>
        </p:nvSpPr>
        <p:spPr>
          <a:xfrm>
            <a:off x="10622560" y="3668142"/>
            <a:ext cx="629164" cy="439901"/>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Arrow: Curved Left 41">
            <a:hlinkClick r:id="rId4" action="ppaction://hlinksldjump"/>
            <a:extLst>
              <a:ext uri="{FF2B5EF4-FFF2-40B4-BE49-F238E27FC236}">
                <a16:creationId xmlns:a16="http://schemas.microsoft.com/office/drawing/2014/main" id="{153F22D6-AD9E-48D7-A586-0334E0452678}"/>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26097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par>
                                <p:cTn id="22" presetID="22" presetClass="entr" presetSubtype="2"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par>
                                <p:cTn id="25" presetID="22" presetClass="entr" presetSubtype="2"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par>
                                <p:cTn id="28" presetID="22" presetClass="entr" presetSubtype="2"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A6B3B76-D675-4555-B6A4-04181E002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34" y="1423018"/>
            <a:ext cx="10203165" cy="4789604"/>
          </a:xfrm>
          <a:prstGeom prst="rect">
            <a:avLst/>
          </a:prstGeom>
          <a:ln>
            <a:noFill/>
          </a:ln>
          <a:effectLst>
            <a:outerShdw blurRad="190500" algn="tl" rotWithShape="0">
              <a:srgbClr val="000000">
                <a:alpha val="70000"/>
              </a:srgbClr>
            </a:outerShdw>
          </a:effectLst>
        </p:spPr>
      </p:pic>
      <p:sp>
        <p:nvSpPr>
          <p:cNvPr id="29" name="Rectangle 28">
            <a:extLst>
              <a:ext uri="{FF2B5EF4-FFF2-40B4-BE49-F238E27FC236}">
                <a16:creationId xmlns:a16="http://schemas.microsoft.com/office/drawing/2014/main" id="{25427527-7E94-4BBB-B1AF-CF9952D70328}"/>
              </a:ext>
            </a:extLst>
          </p:cNvPr>
          <p:cNvSpPr/>
          <p:nvPr/>
        </p:nvSpPr>
        <p:spPr>
          <a:xfrm>
            <a:off x="356375" y="914400"/>
            <a:ext cx="2978092" cy="2363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3395966" y="408772"/>
            <a:ext cx="5400068" cy="584775"/>
          </a:xfrm>
          <a:prstGeom prst="rect">
            <a:avLst/>
          </a:prstGeom>
          <a:noFill/>
        </p:spPr>
        <p:txBody>
          <a:bodyPr wrap="none" rtlCol="0">
            <a:spAutoFit/>
          </a:bodyPr>
          <a:lstStyle/>
          <a:p>
            <a:pPr algn="ctr"/>
            <a:r>
              <a:rPr lang="en-US" sz="3200" b="1" dirty="0"/>
              <a:t>Complexity of lattice problems</a:t>
            </a:r>
            <a:endParaRPr lang="el-GR" sz="3200" b="1" i="0" strike="noStrike" baseline="0" dirty="0"/>
          </a:p>
        </p:txBody>
      </p:sp>
      <p:grpSp>
        <p:nvGrpSpPr>
          <p:cNvPr id="6" name="Group 5">
            <a:extLst>
              <a:ext uri="{FF2B5EF4-FFF2-40B4-BE49-F238E27FC236}">
                <a16:creationId xmlns:a16="http://schemas.microsoft.com/office/drawing/2014/main" id="{3309C6BE-D2DC-44DA-B41D-25CFD6718E69}"/>
              </a:ext>
            </a:extLst>
          </p:cNvPr>
          <p:cNvGrpSpPr/>
          <p:nvPr/>
        </p:nvGrpSpPr>
        <p:grpSpPr>
          <a:xfrm>
            <a:off x="331208" y="914400"/>
            <a:ext cx="2978092" cy="2363598"/>
            <a:chOff x="209725" y="1065402"/>
            <a:chExt cx="2978092" cy="2363598"/>
          </a:xfrm>
        </p:grpSpPr>
        <p:grpSp>
          <p:nvGrpSpPr>
            <p:cNvPr id="2" name="Group 1">
              <a:extLst>
                <a:ext uri="{FF2B5EF4-FFF2-40B4-BE49-F238E27FC236}">
                  <a16:creationId xmlns:a16="http://schemas.microsoft.com/office/drawing/2014/main" id="{E82AD10C-9F09-4CE7-A633-A4E9B64DCF78}"/>
                </a:ext>
              </a:extLst>
            </p:cNvPr>
            <p:cNvGrpSpPr/>
            <p:nvPr/>
          </p:nvGrpSpPr>
          <p:grpSpPr>
            <a:xfrm>
              <a:off x="234892" y="1163719"/>
              <a:ext cx="2897871" cy="2171227"/>
              <a:chOff x="234892" y="1163719"/>
              <a:chExt cx="2897871" cy="2171227"/>
            </a:xfrm>
          </p:grpSpPr>
          <p:sp>
            <p:nvSpPr>
              <p:cNvPr id="31" name="TextBox 30">
                <a:extLst>
                  <a:ext uri="{FF2B5EF4-FFF2-40B4-BE49-F238E27FC236}">
                    <a16:creationId xmlns:a16="http://schemas.microsoft.com/office/drawing/2014/main" id="{96DBBF2F-8266-410E-BABC-A89AE31178F0}"/>
                  </a:ext>
                </a:extLst>
              </p:cNvPr>
              <p:cNvSpPr txBox="1"/>
              <p:nvPr/>
            </p:nvSpPr>
            <p:spPr>
              <a:xfrm>
                <a:off x="679509" y="1163719"/>
                <a:ext cx="1845578" cy="400110"/>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Reductions</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5C9871F-0C26-4992-B4A6-A67519E51F93}"/>
                      </a:ext>
                    </a:extLst>
                  </p:cNvPr>
                  <p:cNvSpPr txBox="1"/>
                  <p:nvPr/>
                </p:nvSpPr>
                <p:spPr>
                  <a:xfrm>
                    <a:off x="679509" y="2256343"/>
                    <a:ext cx="1845578" cy="400110"/>
                  </a:xfrm>
                  <a:prstGeom prst="rect">
                    <a:avLst/>
                  </a:prstGeom>
                  <a:noFill/>
                </p:spPr>
                <p:txBody>
                  <a:bodyPr wrap="square">
                    <a:spAutoFit/>
                  </a:bodyPr>
                  <a:lstStyle/>
                  <a:p>
                    <a:pPr algn="ctr"/>
                    <a14:m>
                      <m:oMath xmlns:m="http://schemas.openxmlformats.org/officeDocument/2006/math">
                        <m:r>
                          <a:rPr lang="en-US" sz="2000" b="0" i="1" smtClean="0">
                            <a:latin typeface="Cambria Math" panose="02040503050406030204" pitchFamily="18" charset="0"/>
                          </a:rPr>
                          <m:t>𝑃</m:t>
                        </m:r>
                      </m:oMath>
                    </a14:m>
                    <a:r>
                      <a:rPr lang="en-US" sz="2000" dirty="0"/>
                      <a:t> </a:t>
                    </a:r>
                    <a:r>
                      <a:rPr lang="en-US" sz="2000" dirty="0">
                        <a:solidFill>
                          <a:srgbClr val="002060"/>
                        </a:solidFill>
                      </a:rPr>
                      <a:t>reduces</a:t>
                    </a:r>
                    <a:r>
                      <a:rPr lang="en-US" sz="2000" dirty="0"/>
                      <a:t> to </a:t>
                    </a:r>
                    <a14:m>
                      <m:oMath xmlns:m="http://schemas.openxmlformats.org/officeDocument/2006/math">
                        <m:r>
                          <a:rPr lang="en-US" sz="2000" b="0" i="1" smtClean="0">
                            <a:latin typeface="Cambria Math" panose="02040503050406030204" pitchFamily="18" charset="0"/>
                          </a:rPr>
                          <m:t>𝑄</m:t>
                        </m:r>
                      </m:oMath>
                    </a14:m>
                    <a:r>
                      <a:rPr lang="en-US" sz="2000" dirty="0"/>
                      <a:t> </a:t>
                    </a:r>
                  </a:p>
                </p:txBody>
              </p:sp>
            </mc:Choice>
            <mc:Fallback xmlns="">
              <p:sp>
                <p:nvSpPr>
                  <p:cNvPr id="32" name="TextBox 31">
                    <a:extLst>
                      <a:ext uri="{FF2B5EF4-FFF2-40B4-BE49-F238E27FC236}">
                        <a16:creationId xmlns:a16="http://schemas.microsoft.com/office/drawing/2014/main" id="{F5C9871F-0C26-4992-B4A6-A67519E51F93}"/>
                      </a:ext>
                    </a:extLst>
                  </p:cNvPr>
                  <p:cNvSpPr txBox="1">
                    <a:spLocks noRot="1" noChangeAspect="1" noMove="1" noResize="1" noEditPoints="1" noAdjustHandles="1" noChangeArrowheads="1" noChangeShapeType="1" noTextEdit="1"/>
                  </p:cNvSpPr>
                  <p:nvPr/>
                </p:nvSpPr>
                <p:spPr>
                  <a:xfrm>
                    <a:off x="679509" y="2256343"/>
                    <a:ext cx="1845578" cy="400110"/>
                  </a:xfrm>
                  <a:prstGeom prst="rect">
                    <a:avLst/>
                  </a:prstGeom>
                  <a:blipFill>
                    <a:blip r:embed="rId4"/>
                    <a:stretch>
                      <a:fillRect t="-7576" b="-257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83B3E82-AD8B-4AC8-A96F-EB6E762449BB}"/>
                      </a:ext>
                    </a:extLst>
                  </p:cNvPr>
                  <p:cNvSpPr txBox="1"/>
                  <p:nvPr/>
                </p:nvSpPr>
                <p:spPr>
                  <a:xfrm>
                    <a:off x="234892" y="2934836"/>
                    <a:ext cx="2897871" cy="400110"/>
                  </a:xfrm>
                  <a:prstGeom prst="rect">
                    <a:avLst/>
                  </a:prstGeom>
                  <a:noFill/>
                </p:spPr>
                <p:txBody>
                  <a:bodyPr wrap="square">
                    <a:spAutoFit/>
                  </a:bodyPr>
                  <a:lstStyle/>
                  <a:p>
                    <a:pPr algn="ctr"/>
                    <a14:m>
                      <m:oMath xmlns:m="http://schemas.openxmlformats.org/officeDocument/2006/math">
                        <m:r>
                          <a:rPr lang="en-US" sz="2000" b="0" i="1" smtClean="0">
                            <a:latin typeface="Cambria Math" panose="02040503050406030204" pitchFamily="18" charset="0"/>
                          </a:rPr>
                          <m:t>𝑄</m:t>
                        </m:r>
                      </m:oMath>
                    </a14:m>
                    <a:r>
                      <a:rPr lang="en-US" sz="2000" dirty="0"/>
                      <a:t> is </a:t>
                    </a:r>
                    <a:r>
                      <a:rPr lang="en-US" sz="2000" dirty="0">
                        <a:solidFill>
                          <a:srgbClr val="002060"/>
                        </a:solidFill>
                      </a:rPr>
                      <a:t>at least as hard as </a:t>
                    </a:r>
                    <a14:m>
                      <m:oMath xmlns:m="http://schemas.openxmlformats.org/officeDocument/2006/math">
                        <m:r>
                          <a:rPr lang="en-US" sz="2000" b="0" i="1" smtClean="0">
                            <a:latin typeface="Cambria Math" panose="02040503050406030204" pitchFamily="18" charset="0"/>
                          </a:rPr>
                          <m:t>𝑃</m:t>
                        </m:r>
                      </m:oMath>
                    </a14:m>
                    <a:endParaRPr lang="en-US" sz="2000" dirty="0"/>
                  </a:p>
                </p:txBody>
              </p:sp>
            </mc:Choice>
            <mc:Fallback xmlns="">
              <p:sp>
                <p:nvSpPr>
                  <p:cNvPr id="33" name="TextBox 32">
                    <a:extLst>
                      <a:ext uri="{FF2B5EF4-FFF2-40B4-BE49-F238E27FC236}">
                        <a16:creationId xmlns:a16="http://schemas.microsoft.com/office/drawing/2014/main" id="{E83B3E82-AD8B-4AC8-A96F-EB6E762449BB}"/>
                      </a:ext>
                    </a:extLst>
                  </p:cNvPr>
                  <p:cNvSpPr txBox="1">
                    <a:spLocks noRot="1" noChangeAspect="1" noMove="1" noResize="1" noEditPoints="1" noAdjustHandles="1" noChangeArrowheads="1" noChangeShapeType="1" noTextEdit="1"/>
                  </p:cNvSpPr>
                  <p:nvPr/>
                </p:nvSpPr>
                <p:spPr>
                  <a:xfrm>
                    <a:off x="234892" y="2934836"/>
                    <a:ext cx="2897871" cy="400110"/>
                  </a:xfrm>
                  <a:prstGeom prst="rect">
                    <a:avLst/>
                  </a:prstGeom>
                  <a:blipFill>
                    <a:blip r:embed="rId5"/>
                    <a:stretch>
                      <a:fillRect t="-9231" b="-2769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FC8D276-D72D-49ED-9027-9E5299D28462}"/>
                      </a:ext>
                    </a:extLst>
                  </p:cNvPr>
                  <p:cNvSpPr txBox="1"/>
                  <p:nvPr/>
                </p:nvSpPr>
                <p:spPr>
                  <a:xfrm>
                    <a:off x="1202551" y="1577850"/>
                    <a:ext cx="906445" cy="40011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m:t>
                          </m:r>
                          <m:r>
                            <a:rPr lang="en-US" sz="2000" b="0" i="1" smtClean="0">
                              <a:latin typeface="Cambria Math" panose="02040503050406030204" pitchFamily="18" charset="0"/>
                            </a:rPr>
                            <m:t>𝑄</m:t>
                          </m:r>
                        </m:oMath>
                      </m:oMathPara>
                    </a14:m>
                    <a:endParaRPr lang="en-US" sz="2000" dirty="0"/>
                  </a:p>
                </p:txBody>
              </p:sp>
            </mc:Choice>
            <mc:Fallback xmlns="">
              <p:sp>
                <p:nvSpPr>
                  <p:cNvPr id="36" name="TextBox 35">
                    <a:extLst>
                      <a:ext uri="{FF2B5EF4-FFF2-40B4-BE49-F238E27FC236}">
                        <a16:creationId xmlns:a16="http://schemas.microsoft.com/office/drawing/2014/main" id="{4FC8D276-D72D-49ED-9027-9E5299D28462}"/>
                      </a:ext>
                    </a:extLst>
                  </p:cNvPr>
                  <p:cNvSpPr txBox="1">
                    <a:spLocks noRot="1" noChangeAspect="1" noMove="1" noResize="1" noEditPoints="1" noAdjustHandles="1" noChangeArrowheads="1" noChangeShapeType="1" noTextEdit="1"/>
                  </p:cNvSpPr>
                  <p:nvPr/>
                </p:nvSpPr>
                <p:spPr>
                  <a:xfrm>
                    <a:off x="1202551" y="1577850"/>
                    <a:ext cx="906445" cy="400110"/>
                  </a:xfrm>
                  <a:prstGeom prst="rect">
                    <a:avLst/>
                  </a:prstGeom>
                  <a:blipFill>
                    <a:blip r:embed="rId6"/>
                    <a:stretch>
                      <a:fillRect l="-1342" b="-909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7AB33CB-08A4-4F5B-B7AF-597D4A66CF75}"/>
                      </a:ext>
                    </a:extLst>
                  </p:cNvPr>
                  <p:cNvSpPr txBox="1"/>
                  <p:nvPr/>
                </p:nvSpPr>
                <p:spPr>
                  <a:xfrm>
                    <a:off x="1460448" y="1937160"/>
                    <a:ext cx="390652" cy="40011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sz="2000" i="1" smtClean="0">
                              <a:latin typeface="Cambria Math" panose="02040503050406030204" pitchFamily="18" charset="0"/>
                            </a:rPr>
                            <m:t>⇔</m:t>
                          </m:r>
                        </m:oMath>
                      </m:oMathPara>
                    </a14:m>
                    <a:endParaRPr lang="en-US" sz="2000" dirty="0"/>
                  </a:p>
                </p:txBody>
              </p:sp>
            </mc:Choice>
            <mc:Fallback xmlns="">
              <p:sp>
                <p:nvSpPr>
                  <p:cNvPr id="37" name="TextBox 36">
                    <a:extLst>
                      <a:ext uri="{FF2B5EF4-FFF2-40B4-BE49-F238E27FC236}">
                        <a16:creationId xmlns:a16="http://schemas.microsoft.com/office/drawing/2014/main" id="{67AB33CB-08A4-4F5B-B7AF-597D4A66CF75}"/>
                      </a:ext>
                    </a:extLst>
                  </p:cNvPr>
                  <p:cNvSpPr txBox="1">
                    <a:spLocks noRot="1" noChangeAspect="1" noMove="1" noResize="1" noEditPoints="1" noAdjustHandles="1" noChangeArrowheads="1" noChangeShapeType="1" noTextEdit="1"/>
                  </p:cNvSpPr>
                  <p:nvPr/>
                </p:nvSpPr>
                <p:spPr>
                  <a:xfrm>
                    <a:off x="1460448" y="1937160"/>
                    <a:ext cx="390652" cy="400110"/>
                  </a:xfrm>
                  <a:prstGeom prst="rect">
                    <a:avLst/>
                  </a:prstGeom>
                  <a:blipFill>
                    <a:blip r:embed="rId7"/>
                    <a:stretch>
                      <a:fillRect l="-1093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8F68CA9-E1FC-4D1A-9F25-332151A61668}"/>
                      </a:ext>
                    </a:extLst>
                  </p:cNvPr>
                  <p:cNvSpPr txBox="1"/>
                  <p:nvPr/>
                </p:nvSpPr>
                <p:spPr>
                  <a:xfrm>
                    <a:off x="1460447" y="2617287"/>
                    <a:ext cx="390652" cy="400110"/>
                  </a:xfrm>
                  <a:prstGeom prst="rect">
                    <a:avLst/>
                  </a:prstGeom>
                  <a:noFill/>
                </p:spPr>
                <p:txBody>
                  <a:bodyPr wrap="square">
                    <a:spAutoFit/>
                  </a:bodyPr>
                  <a:lstStyle/>
                  <a:p>
                    <a:pPr algn="ctr"/>
                    <a14:m>
                      <m:oMathPara xmlns:m="http://schemas.openxmlformats.org/officeDocument/2006/math">
                        <m:oMathParaPr>
                          <m:jc m:val="center"/>
                        </m:oMathParaPr>
                        <m:oMath xmlns:m="http://schemas.openxmlformats.org/officeDocument/2006/math">
                          <m:r>
                            <a:rPr lang="en-US" sz="2000" i="1" smtClean="0">
                              <a:latin typeface="Cambria Math" panose="02040503050406030204" pitchFamily="18" charset="0"/>
                            </a:rPr>
                            <m:t>⇔</m:t>
                          </m:r>
                        </m:oMath>
                      </m:oMathPara>
                    </a14:m>
                    <a:endParaRPr lang="en-US" sz="2000" dirty="0"/>
                  </a:p>
                </p:txBody>
              </p:sp>
            </mc:Choice>
            <mc:Fallback xmlns="">
              <p:sp>
                <p:nvSpPr>
                  <p:cNvPr id="38" name="TextBox 37">
                    <a:extLst>
                      <a:ext uri="{FF2B5EF4-FFF2-40B4-BE49-F238E27FC236}">
                        <a16:creationId xmlns:a16="http://schemas.microsoft.com/office/drawing/2014/main" id="{08F68CA9-E1FC-4D1A-9F25-332151A61668}"/>
                      </a:ext>
                    </a:extLst>
                  </p:cNvPr>
                  <p:cNvSpPr txBox="1">
                    <a:spLocks noRot="1" noChangeAspect="1" noMove="1" noResize="1" noEditPoints="1" noAdjustHandles="1" noChangeArrowheads="1" noChangeShapeType="1" noTextEdit="1"/>
                  </p:cNvSpPr>
                  <p:nvPr/>
                </p:nvSpPr>
                <p:spPr>
                  <a:xfrm>
                    <a:off x="1460447" y="2617287"/>
                    <a:ext cx="390652" cy="400110"/>
                  </a:xfrm>
                  <a:prstGeom prst="rect">
                    <a:avLst/>
                  </a:prstGeom>
                  <a:blipFill>
                    <a:blip r:embed="rId8"/>
                    <a:stretch>
                      <a:fillRect l="-10938"/>
                    </a:stretch>
                  </a:blipFill>
                </p:spPr>
                <p:txBody>
                  <a:bodyPr/>
                  <a:lstStyle/>
                  <a:p>
                    <a:r>
                      <a:rPr lang="el-GR">
                        <a:noFill/>
                      </a:rPr>
                      <a:t> </a:t>
                    </a:r>
                  </a:p>
                </p:txBody>
              </p:sp>
            </mc:Fallback>
          </mc:AlternateContent>
        </p:grpSp>
        <p:sp>
          <p:nvSpPr>
            <p:cNvPr id="4" name="Rectangle 3">
              <a:extLst>
                <a:ext uri="{FF2B5EF4-FFF2-40B4-BE49-F238E27FC236}">
                  <a16:creationId xmlns:a16="http://schemas.microsoft.com/office/drawing/2014/main" id="{03A755BF-04A5-485A-8CDF-EAB5704E1963}"/>
                </a:ext>
              </a:extLst>
            </p:cNvPr>
            <p:cNvSpPr/>
            <p:nvPr/>
          </p:nvSpPr>
          <p:spPr>
            <a:xfrm>
              <a:off x="209725" y="1065402"/>
              <a:ext cx="2978092" cy="23635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2" name="Arrow: Curved Left 41">
            <a:hlinkClick r:id="rId9" action="ppaction://hlinksldjump"/>
            <a:extLst>
              <a:ext uri="{FF2B5EF4-FFF2-40B4-BE49-F238E27FC236}">
                <a16:creationId xmlns:a16="http://schemas.microsoft.com/office/drawing/2014/main" id="{7FE7D8A8-7376-486F-96D0-5C2AA2631829}"/>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74410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C3398D93-60CC-4643-9DAA-9070896DFB67}"/>
              </a:ext>
            </a:extLst>
          </p:cNvPr>
          <p:cNvPicPr>
            <a:picLocks noChangeAspect="1"/>
          </p:cNvPicPr>
          <p:nvPr/>
        </p:nvPicPr>
        <p:blipFill rotWithShape="1">
          <a:blip r:embed="rId3">
            <a:extLst>
              <a:ext uri="{28A0092B-C50C-407E-A947-70E740481C1C}">
                <a14:useLocalDpi xmlns:a14="http://schemas.microsoft.com/office/drawing/2010/main" val="0"/>
              </a:ext>
            </a:extLst>
          </a:blip>
          <a:srcRect l="11330"/>
          <a:stretch/>
        </p:blipFill>
        <p:spPr>
          <a:xfrm>
            <a:off x="970520" y="2839207"/>
            <a:ext cx="4440707" cy="3227444"/>
          </a:xfrm>
          <a:prstGeom prst="rect">
            <a:avLst/>
          </a:prstGeom>
          <a:ln>
            <a:noFill/>
          </a:ln>
          <a:effectLst>
            <a:outerShdw blurRad="190500" algn="tl" rotWithShape="0">
              <a:srgbClr val="000000">
                <a:alpha val="70000"/>
              </a:srgbClr>
            </a:outerShdw>
          </a:effectLst>
        </p:spPr>
      </p:pic>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3443482" y="408772"/>
            <a:ext cx="5305042" cy="584775"/>
          </a:xfrm>
          <a:prstGeom prst="rect">
            <a:avLst/>
          </a:prstGeom>
          <a:noFill/>
        </p:spPr>
        <p:txBody>
          <a:bodyPr wrap="none" rtlCol="0">
            <a:spAutoFit/>
          </a:bodyPr>
          <a:lstStyle/>
          <a:p>
            <a:pPr algn="ctr"/>
            <a:r>
              <a:rPr lang="en-US" sz="3200" b="1" dirty="0"/>
              <a:t>Solving CVP: Babai’s Rounding</a:t>
            </a:r>
            <a:endParaRPr lang="el-GR" sz="3200" b="1" i="0" strike="noStrike" baseline="0" dirty="0"/>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64115BA-9DEF-4B87-B3B7-F122822CDD5E}"/>
                  </a:ext>
                </a:extLst>
              </p:cNvPr>
              <p:cNvSpPr txBox="1"/>
              <p:nvPr/>
            </p:nvSpPr>
            <p:spPr>
              <a:xfrm>
                <a:off x="607673" y="1389409"/>
                <a:ext cx="4907062" cy="1015663"/>
              </a:xfrm>
              <a:prstGeom prst="rect">
                <a:avLst/>
              </a:prstGeom>
              <a:noFill/>
            </p:spPr>
            <p:txBody>
              <a:bodyPr wrap="square">
                <a:spAutoFit/>
              </a:bodyPr>
              <a:lstStyle/>
              <a:p>
                <a:pPr marL="274320" indent="-274320">
                  <a:buFont typeface="Wingdings" panose="05000000000000000000" pitchFamily="2" charset="2"/>
                  <a:buChar char="Ø"/>
                </a:pPr>
                <a:r>
                  <a:rPr lang="en-US" sz="2000" b="1" u="sng" dirty="0">
                    <a:solidFill>
                      <a:srgbClr val="002060"/>
                    </a:solidFill>
                  </a:rPr>
                  <a:t>Closest Vector Problem</a:t>
                </a:r>
                <a:r>
                  <a:rPr lang="en-US" sz="2000" b="1" dirty="0">
                    <a:solidFill>
                      <a:srgbClr val="002060"/>
                    </a:solidFill>
                  </a:rPr>
                  <a:t> (CVP)</a:t>
                </a:r>
              </a:p>
              <a:p>
                <a:r>
                  <a:rPr lang="en-US" sz="2000" dirty="0"/>
                  <a:t>Given a basis </a:t>
                </a:r>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𝒃</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oMath>
                </a14:m>
                <a:r>
                  <a:rPr lang="en-US" sz="2000" dirty="0"/>
                  <a:t> and a point </a:t>
                </a:r>
                <a14:m>
                  <m:oMath xmlns:m="http://schemas.openxmlformats.org/officeDocument/2006/math">
                    <m:r>
                      <a:rPr lang="en-US" sz="2000" b="1" i="1" smtClean="0">
                        <a:latin typeface="Cambria Math" panose="02040503050406030204" pitchFamily="18" charset="0"/>
                        <a:ea typeface="Cambria Math" panose="02040503050406030204" pitchFamily="18" charset="0"/>
                      </a:rPr>
                      <m:t>𝒕</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ℝ</m:t>
                        </m:r>
                      </m:e>
                      <m:sup>
                        <m:r>
                          <a:rPr lang="en-US" sz="2000" b="0" i="1" smtClean="0">
                            <a:latin typeface="Cambria Math" panose="02040503050406030204" pitchFamily="18" charset="0"/>
                            <a:ea typeface="Cambria Math" panose="02040503050406030204" pitchFamily="18" charset="0"/>
                          </a:rPr>
                          <m:t>𝑛</m:t>
                        </m:r>
                      </m:sup>
                    </m:sSup>
                  </m:oMath>
                </a14:m>
                <a:r>
                  <a:rPr lang="en-US" sz="2000" dirty="0"/>
                  <a:t>, compute </a:t>
                </a:r>
                <a14:m>
                  <m:oMath xmlns:m="http://schemas.openxmlformats.org/officeDocument/2006/math">
                    <m:r>
                      <a:rPr lang="en-US" sz="2000" b="1" i="1" smtClean="0">
                        <a:latin typeface="Cambria Math" panose="02040503050406030204" pitchFamily="18" charset="0"/>
                      </a:rPr>
                      <m:t>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𝒖</m:t>
                        </m:r>
                        <m:r>
                          <a:rPr lang="en-US" sz="2000" b="0" i="1" smtClean="0">
                            <a:solidFill>
                              <a:srgbClr val="002060"/>
                            </a:solidFill>
                            <a:latin typeface="Cambria Math" panose="02040503050406030204" pitchFamily="18" charset="0"/>
                          </a:rPr>
                          <m:t>−</m:t>
                        </m:r>
                        <m:r>
                          <a:rPr lang="en-US" sz="2000" b="1" i="1" smtClean="0">
                            <a:solidFill>
                              <a:srgbClr val="002060"/>
                            </a:solidFill>
                            <a:latin typeface="Cambria Math" panose="02040503050406030204" pitchFamily="18" charset="0"/>
                          </a:rPr>
                          <m:t>𝒕</m:t>
                        </m:r>
                      </m:e>
                    </m:d>
                  </m:oMath>
                </a14:m>
                <a:r>
                  <a:rPr lang="en-US" sz="2000" dirty="0"/>
                  <a:t> is minimal.</a:t>
                </a:r>
              </a:p>
            </p:txBody>
          </p:sp>
        </mc:Choice>
        <mc:Fallback xmlns="">
          <p:sp>
            <p:nvSpPr>
              <p:cNvPr id="44" name="TextBox 43">
                <a:extLst>
                  <a:ext uri="{FF2B5EF4-FFF2-40B4-BE49-F238E27FC236}">
                    <a16:creationId xmlns:a16="http://schemas.microsoft.com/office/drawing/2014/main" id="{364115BA-9DEF-4B87-B3B7-F122822CDD5E}"/>
                  </a:ext>
                </a:extLst>
              </p:cNvPr>
              <p:cNvSpPr txBox="1">
                <a:spLocks noRot="1" noChangeAspect="1" noMove="1" noResize="1" noEditPoints="1" noAdjustHandles="1" noChangeArrowheads="1" noChangeShapeType="1" noTextEdit="1"/>
              </p:cNvSpPr>
              <p:nvPr/>
            </p:nvSpPr>
            <p:spPr>
              <a:xfrm>
                <a:off x="607673" y="1389409"/>
                <a:ext cx="4907062" cy="1015663"/>
              </a:xfrm>
              <a:prstGeom prst="rect">
                <a:avLst/>
              </a:prstGeom>
              <a:blipFill>
                <a:blip r:embed="rId4"/>
                <a:stretch>
                  <a:fillRect l="-1366" t="-3593" r="-994" b="-958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191DD7E-A380-4D24-BB2D-CC5FED950116}"/>
                  </a:ext>
                </a:extLst>
              </p:cNvPr>
              <p:cNvSpPr txBox="1"/>
              <p:nvPr/>
            </p:nvSpPr>
            <p:spPr>
              <a:xfrm>
                <a:off x="1" y="-6326"/>
                <a:ext cx="3190873" cy="400110"/>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𝐿</m:t>
                    </m:r>
                    <m:r>
                      <a:rPr lang="en-US" sz="2000" b="0" i="0" smtClean="0">
                        <a:latin typeface="Cambria Math" panose="02040503050406030204" pitchFamily="18" charset="0"/>
                      </a:rPr>
                      <m:t> → </m:t>
                    </m:r>
                    <m:r>
                      <a:rPr lang="en-US" sz="2000" b="0" i="1" smtClean="0">
                        <a:latin typeface="Cambria Math" panose="02040503050406030204" pitchFamily="18" charset="0"/>
                      </a:rPr>
                      <m:t>𝑛</m:t>
                    </m:r>
                  </m:oMath>
                </a14:m>
                <a:r>
                  <a:rPr lang="en-US" sz="2000" dirty="0"/>
                  <a:t>-dimensional lattice</a:t>
                </a:r>
              </a:p>
            </p:txBody>
          </p:sp>
        </mc:Choice>
        <mc:Fallback xmlns="">
          <p:sp>
            <p:nvSpPr>
              <p:cNvPr id="46" name="TextBox 45">
                <a:extLst>
                  <a:ext uri="{FF2B5EF4-FFF2-40B4-BE49-F238E27FC236}">
                    <a16:creationId xmlns:a16="http://schemas.microsoft.com/office/drawing/2014/main" id="{D191DD7E-A380-4D24-BB2D-CC5FED950116}"/>
                  </a:ext>
                </a:extLst>
              </p:cNvPr>
              <p:cNvSpPr txBox="1">
                <a:spLocks noRot="1" noChangeAspect="1" noMove="1" noResize="1" noEditPoints="1" noAdjustHandles="1" noChangeArrowheads="1" noChangeShapeType="1" noTextEdit="1"/>
              </p:cNvSpPr>
              <p:nvPr/>
            </p:nvSpPr>
            <p:spPr>
              <a:xfrm>
                <a:off x="1" y="-6326"/>
                <a:ext cx="3190873" cy="400110"/>
              </a:xfrm>
              <a:prstGeom prst="rect">
                <a:avLst/>
              </a:prstGeom>
              <a:blipFill>
                <a:blip r:embed="rId5"/>
                <a:stretch>
                  <a:fillRect t="-9091" b="-257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92EF023-42FF-4AAA-BE2F-8209248C9B78}"/>
                  </a:ext>
                </a:extLst>
              </p:cNvPr>
              <p:cNvSpPr txBox="1"/>
              <p:nvPr/>
            </p:nvSpPr>
            <p:spPr>
              <a:xfrm>
                <a:off x="6380772" y="1426951"/>
                <a:ext cx="1545168" cy="932628"/>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C00000"/>
                          </a:solidFill>
                          <a:latin typeface="Cambria Math" panose="02040503050406030204" pitchFamily="18" charset="0"/>
                        </a:rPr>
                        <m:t>𝒕</m:t>
                      </m:r>
                      <m:r>
                        <a:rPr lang="en-US" sz="2000" b="0" i="1" smtClean="0">
                          <a:solidFill>
                            <a:srgbClr val="C00000"/>
                          </a:solidFill>
                          <a:latin typeface="Cambria Math" panose="02040503050406030204" pitchFamily="18" charset="0"/>
                        </a:rPr>
                        <m:t>=</m:t>
                      </m:r>
                      <m:nary>
                        <m:naryPr>
                          <m:chr m:val="∑"/>
                          <m:ctrlPr>
                            <a:rPr lang="en-US" sz="2000" b="0" i="1" smtClean="0">
                              <a:solidFill>
                                <a:srgbClr val="C00000"/>
                              </a:solidFill>
                              <a:latin typeface="Cambria Math" panose="02040503050406030204" pitchFamily="18" charset="0"/>
                            </a:rPr>
                          </m:ctrlPr>
                        </m:naryPr>
                        <m:sub>
                          <m:r>
                            <m:rPr>
                              <m:brk m:alnAt="23"/>
                            </m:rPr>
                            <a:rPr lang="en-US" sz="2000" b="0" i="1" smtClean="0">
                              <a:solidFill>
                                <a:srgbClr val="C00000"/>
                              </a:solidFill>
                              <a:latin typeface="Cambria Math" panose="02040503050406030204" pitchFamily="18" charset="0"/>
                            </a:rPr>
                            <m:t>𝑖</m:t>
                          </m:r>
                          <m:r>
                            <a:rPr lang="en-US" sz="2000" b="0" i="1" smtClean="0">
                              <a:solidFill>
                                <a:srgbClr val="C00000"/>
                              </a:solidFill>
                              <a:latin typeface="Cambria Math" panose="02040503050406030204" pitchFamily="18" charset="0"/>
                            </a:rPr>
                            <m:t>=1</m:t>
                          </m:r>
                        </m:sub>
                        <m:sup>
                          <m:r>
                            <a:rPr lang="en-US" sz="2000" b="0" i="1" smtClean="0">
                              <a:solidFill>
                                <a:srgbClr val="C00000"/>
                              </a:solidFill>
                              <a:latin typeface="Cambria Math" panose="02040503050406030204" pitchFamily="18" charset="0"/>
                            </a:rPr>
                            <m:t>𝑛</m:t>
                          </m:r>
                        </m:sup>
                        <m:e>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𝑡</m:t>
                              </m:r>
                            </m:e>
                            <m:sub>
                              <m:r>
                                <a:rPr lang="en-US" sz="2000" b="0" i="1" smtClean="0">
                                  <a:solidFill>
                                    <a:srgbClr val="C00000"/>
                                  </a:solidFill>
                                  <a:latin typeface="Cambria Math" panose="02040503050406030204" pitchFamily="18" charset="0"/>
                                </a:rPr>
                                <m:t>𝑖</m:t>
                              </m:r>
                            </m:sub>
                          </m:sSub>
                        </m:e>
                      </m:nary>
                      <m:sSub>
                        <m:sSubPr>
                          <m:ctrlPr>
                            <a:rPr lang="en-US" sz="2000" b="0" i="1" smtClean="0">
                              <a:solidFill>
                                <a:srgbClr val="C00000"/>
                              </a:solidFill>
                              <a:latin typeface="Cambria Math" panose="02040503050406030204" pitchFamily="18" charset="0"/>
                            </a:rPr>
                          </m:ctrlPr>
                        </m:sSubPr>
                        <m:e>
                          <m:r>
                            <a:rPr lang="en-US" sz="2000" b="1" i="1" smtClean="0">
                              <a:solidFill>
                                <a:srgbClr val="C00000"/>
                              </a:solidFill>
                              <a:latin typeface="Cambria Math" panose="02040503050406030204" pitchFamily="18" charset="0"/>
                            </a:rPr>
                            <m:t>𝒃</m:t>
                          </m:r>
                        </m:e>
                        <m:sub>
                          <m:r>
                            <a:rPr lang="en-US" sz="2000" b="0" i="1" smtClean="0">
                              <a:solidFill>
                                <a:srgbClr val="C00000"/>
                              </a:solidFill>
                              <a:latin typeface="Cambria Math" panose="02040503050406030204" pitchFamily="18" charset="0"/>
                            </a:rPr>
                            <m:t>𝑖</m:t>
                          </m:r>
                        </m:sub>
                      </m:sSub>
                    </m:oMath>
                  </m:oMathPara>
                </a14:m>
                <a:endParaRPr lang="el-GR" sz="2000" dirty="0">
                  <a:solidFill>
                    <a:srgbClr val="FF0000"/>
                  </a:solidFill>
                </a:endParaRPr>
              </a:p>
            </p:txBody>
          </p:sp>
        </mc:Choice>
        <mc:Fallback xmlns="">
          <p:sp>
            <p:nvSpPr>
              <p:cNvPr id="50" name="TextBox 49">
                <a:extLst>
                  <a:ext uri="{FF2B5EF4-FFF2-40B4-BE49-F238E27FC236}">
                    <a16:creationId xmlns:a16="http://schemas.microsoft.com/office/drawing/2014/main" id="{392EF023-42FF-4AAA-BE2F-8209248C9B78}"/>
                  </a:ext>
                </a:extLst>
              </p:cNvPr>
              <p:cNvSpPr txBox="1">
                <a:spLocks noRot="1" noChangeAspect="1" noMove="1" noResize="1" noEditPoints="1" noAdjustHandles="1" noChangeArrowheads="1" noChangeShapeType="1" noTextEdit="1"/>
              </p:cNvSpPr>
              <p:nvPr/>
            </p:nvSpPr>
            <p:spPr>
              <a:xfrm>
                <a:off x="6380772" y="1426951"/>
                <a:ext cx="1545168" cy="932628"/>
              </a:xfrm>
              <a:prstGeom prst="rect">
                <a:avLst/>
              </a:prstGeom>
              <a:blipFill>
                <a:blip r:embed="rId6"/>
                <a:stretch>
                  <a:fillRect/>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4C0171F2-3A67-4C4A-8C3F-00F49CE0506E}"/>
                  </a:ext>
                </a:extLst>
              </p:cNvPr>
              <p:cNvSpPr txBox="1"/>
              <p:nvPr/>
            </p:nvSpPr>
            <p:spPr>
              <a:xfrm>
                <a:off x="8748428" y="1426951"/>
                <a:ext cx="1651893" cy="932628"/>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𝒖</m:t>
                      </m:r>
                      <m:r>
                        <a:rPr lang="en-US" sz="2000" b="0" i="1" smtClean="0">
                          <a:solidFill>
                            <a:schemeClr val="tx1"/>
                          </a:solidFill>
                          <a:latin typeface="Cambria Math" panose="02040503050406030204" pitchFamily="18" charset="0"/>
                        </a:rPr>
                        <m:t>=</m:t>
                      </m:r>
                      <m:nary>
                        <m:naryPr>
                          <m:chr m:val="∑"/>
                          <m:ctrlPr>
                            <a:rPr lang="en-US" sz="2000" b="0" i="1" smtClean="0">
                              <a:solidFill>
                                <a:schemeClr val="tx1"/>
                              </a:solidFill>
                              <a:latin typeface="Cambria Math" panose="02040503050406030204" pitchFamily="18" charset="0"/>
                            </a:rPr>
                          </m:ctrlPr>
                        </m:naryPr>
                        <m:sub>
                          <m:r>
                            <m:rPr>
                              <m:brk m:alnAt="23"/>
                            </m:rPr>
                            <a:rPr lang="en-US" sz="2000" b="0" i="1" smtClean="0">
                              <a:solidFill>
                                <a:schemeClr val="tx1"/>
                              </a:solidFill>
                              <a:latin typeface="Cambria Math" panose="02040503050406030204" pitchFamily="18" charset="0"/>
                            </a:rPr>
                            <m:t>𝑖</m:t>
                          </m:r>
                          <m:r>
                            <a:rPr lang="en-US" sz="2000" b="0" i="1" smtClean="0">
                              <a:solidFill>
                                <a:schemeClr val="tx1"/>
                              </a:solidFill>
                              <a:latin typeface="Cambria Math" panose="02040503050406030204" pitchFamily="18" charset="0"/>
                            </a:rPr>
                            <m:t>=1</m:t>
                          </m:r>
                        </m:sub>
                        <m:sup>
                          <m:r>
                            <a:rPr lang="en-US" sz="2000" b="0" i="1" smtClean="0">
                              <a:solidFill>
                                <a:schemeClr val="tx1"/>
                              </a:solidFill>
                              <a:latin typeface="Cambria Math" panose="02040503050406030204" pitchFamily="18" charset="0"/>
                            </a:rPr>
                            <m:t>𝑛</m:t>
                          </m:r>
                        </m:sup>
                        <m:e>
                          <m:d>
                            <m:dPr>
                              <m:begChr m:val="⌊"/>
                              <m:endChr m:val="⌋"/>
                              <m:ctrlPr>
                                <a:rPr lang="en-US" sz="2000" b="0" i="1" smtClean="0">
                                  <a:solidFill>
                                    <a:schemeClr val="tx1"/>
                                  </a:solidFill>
                                  <a:latin typeface="Cambria Math" panose="02040503050406030204" pitchFamily="18" charset="0"/>
                                </a:rPr>
                              </m:ctrlPr>
                            </m:dPr>
                            <m:e>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𝑡</m:t>
                                  </m:r>
                                </m:e>
                                <m:sub>
                                  <m:r>
                                    <a:rPr lang="en-US" sz="2000" b="0" i="1" smtClean="0">
                                      <a:solidFill>
                                        <a:schemeClr val="tx1"/>
                                      </a:solidFill>
                                      <a:latin typeface="Cambria Math" panose="02040503050406030204" pitchFamily="18" charset="0"/>
                                    </a:rPr>
                                    <m:t>𝑖</m:t>
                                  </m:r>
                                </m:sub>
                              </m:sSub>
                            </m:e>
                          </m:d>
                        </m:e>
                      </m:nary>
                      <m:sSub>
                        <m:sSubPr>
                          <m:ctrlPr>
                            <a:rPr lang="en-US" sz="2000" b="0" i="1" smtClean="0">
                              <a:solidFill>
                                <a:schemeClr val="tx1"/>
                              </a:solidFill>
                              <a:latin typeface="Cambria Math" panose="02040503050406030204" pitchFamily="18" charset="0"/>
                            </a:rPr>
                          </m:ctrlPr>
                        </m:sSubPr>
                        <m:e>
                          <m:r>
                            <a:rPr lang="en-US" sz="2000" b="1" i="1" smtClean="0">
                              <a:solidFill>
                                <a:schemeClr val="tx1"/>
                              </a:solidFill>
                              <a:latin typeface="Cambria Math" panose="02040503050406030204" pitchFamily="18" charset="0"/>
                            </a:rPr>
                            <m:t>𝒃</m:t>
                          </m:r>
                        </m:e>
                        <m:sub>
                          <m:r>
                            <a:rPr lang="en-US" sz="2000" b="0" i="1" smtClean="0">
                              <a:solidFill>
                                <a:schemeClr val="tx1"/>
                              </a:solidFill>
                              <a:latin typeface="Cambria Math" panose="02040503050406030204" pitchFamily="18" charset="0"/>
                            </a:rPr>
                            <m:t>𝑖</m:t>
                          </m:r>
                        </m:sub>
                      </m:sSub>
                    </m:oMath>
                  </m:oMathPara>
                </a14:m>
                <a:endParaRPr lang="el-GR" dirty="0">
                  <a:solidFill>
                    <a:schemeClr val="tx1"/>
                  </a:solidFill>
                </a:endParaRPr>
              </a:p>
            </p:txBody>
          </p:sp>
        </mc:Choice>
        <mc:Fallback xmlns="">
          <p:sp>
            <p:nvSpPr>
              <p:cNvPr id="51" name="TextBox 50">
                <a:extLst>
                  <a:ext uri="{FF2B5EF4-FFF2-40B4-BE49-F238E27FC236}">
                    <a16:creationId xmlns:a16="http://schemas.microsoft.com/office/drawing/2014/main" id="{4C0171F2-3A67-4C4A-8C3F-00F49CE0506E}"/>
                  </a:ext>
                </a:extLst>
              </p:cNvPr>
              <p:cNvSpPr txBox="1">
                <a:spLocks noRot="1" noChangeAspect="1" noMove="1" noResize="1" noEditPoints="1" noAdjustHandles="1" noChangeArrowheads="1" noChangeShapeType="1" noTextEdit="1"/>
              </p:cNvSpPr>
              <p:nvPr/>
            </p:nvSpPr>
            <p:spPr>
              <a:xfrm>
                <a:off x="8748428" y="1426951"/>
                <a:ext cx="1651893" cy="932628"/>
              </a:xfrm>
              <a:prstGeom prst="rect">
                <a:avLst/>
              </a:prstGeom>
              <a:blipFill>
                <a:blip r:embed="rId7"/>
                <a:stretch>
                  <a:fillRect/>
                </a:stretch>
              </a:blipFill>
              <a:ln>
                <a:noFill/>
              </a:ln>
            </p:spPr>
            <p:txBody>
              <a:bodyPr/>
              <a:lstStyle/>
              <a:p>
                <a:r>
                  <a:rPr lang="el-GR">
                    <a:noFill/>
                  </a:rPr>
                  <a:t> </a:t>
                </a:r>
              </a:p>
            </p:txBody>
          </p:sp>
        </mc:Fallback>
      </mc:AlternateContent>
      <p:cxnSp>
        <p:nvCxnSpPr>
          <p:cNvPr id="6" name="Straight Arrow Connector 5">
            <a:extLst>
              <a:ext uri="{FF2B5EF4-FFF2-40B4-BE49-F238E27FC236}">
                <a16:creationId xmlns:a16="http://schemas.microsoft.com/office/drawing/2014/main" id="{52EABEA0-D35F-44BF-9B1B-249DD5D892B7}"/>
              </a:ext>
            </a:extLst>
          </p:cNvPr>
          <p:cNvCxnSpPr>
            <a:cxnSpLocks/>
            <a:stCxn id="50" idx="3"/>
            <a:endCxn id="51" idx="1"/>
          </p:cNvCxnSpPr>
          <p:nvPr/>
        </p:nvCxnSpPr>
        <p:spPr>
          <a:xfrm>
            <a:off x="7925940" y="1893265"/>
            <a:ext cx="822488"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E4F9470B-FAC2-470B-9766-AC05E2DF16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8074" y="2839208"/>
            <a:ext cx="4440707" cy="3227443"/>
          </a:xfrm>
          <a:prstGeom prst="rect">
            <a:avLst/>
          </a:prstGeom>
          <a:ln>
            <a:noFill/>
          </a:ln>
          <a:effectLst>
            <a:outerShdw blurRad="190500" algn="tl" rotWithShape="0">
              <a:srgbClr val="000000">
                <a:alpha val="70000"/>
              </a:srgbClr>
            </a:outerShdw>
          </a:effectLst>
        </p:spPr>
      </p:pic>
      <p:sp>
        <p:nvSpPr>
          <p:cNvPr id="64" name="Arrow: Curved Left 63">
            <a:hlinkClick r:id="rId9" action="ppaction://hlinksldjump"/>
            <a:extLst>
              <a:ext uri="{FF2B5EF4-FFF2-40B4-BE49-F238E27FC236}">
                <a16:creationId xmlns:a16="http://schemas.microsoft.com/office/drawing/2014/main" id="{19180669-7BC9-4A33-B579-0F0C168F4183}"/>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66781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par>
                                <p:cTn id="8" presetID="22" presetClass="entr" presetSubtype="1"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up)">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D93056E-5D22-46F8-B522-4113259A7E6E}"/>
              </a:ext>
            </a:extLst>
          </p:cNvPr>
          <p:cNvSpPr txBox="1"/>
          <p:nvPr/>
        </p:nvSpPr>
        <p:spPr>
          <a:xfrm>
            <a:off x="5019934" y="408772"/>
            <a:ext cx="2152128" cy="584775"/>
          </a:xfrm>
          <a:prstGeom prst="rect">
            <a:avLst/>
          </a:prstGeom>
          <a:noFill/>
        </p:spPr>
        <p:txBody>
          <a:bodyPr wrap="none" rtlCol="0">
            <a:spAutoFit/>
          </a:bodyPr>
          <a:lstStyle/>
          <a:p>
            <a:pPr algn="ctr"/>
            <a:r>
              <a:rPr lang="en-US" sz="3200" b="1" dirty="0"/>
              <a:t>Solving SVP</a:t>
            </a:r>
            <a:endParaRPr lang="el-GR" sz="3200" b="1" i="0" strike="noStrike" baseline="0" dirty="0"/>
          </a:p>
        </p:txBody>
      </p:sp>
      <p:graphicFrame>
        <p:nvGraphicFramePr>
          <p:cNvPr id="9" name="Diagram 8">
            <a:extLst>
              <a:ext uri="{FF2B5EF4-FFF2-40B4-BE49-F238E27FC236}">
                <a16:creationId xmlns:a16="http://schemas.microsoft.com/office/drawing/2014/main" id="{AB04CC8D-92F4-426A-ADE7-3BD8B2C5CEEC}"/>
              </a:ext>
            </a:extLst>
          </p:cNvPr>
          <p:cNvGraphicFramePr/>
          <p:nvPr>
            <p:extLst>
              <p:ext uri="{D42A27DB-BD31-4B8C-83A1-F6EECF244321}">
                <p14:modId xmlns:p14="http://schemas.microsoft.com/office/powerpoint/2010/main" val="1757106463"/>
              </p:ext>
            </p:extLst>
          </p:nvPr>
        </p:nvGraphicFramePr>
        <p:xfrm>
          <a:off x="1981200" y="993547"/>
          <a:ext cx="8858250" cy="540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Curved Left 9">
            <a:hlinkClick r:id="rId8" action="ppaction://hlinksldjump"/>
            <a:extLst>
              <a:ext uri="{FF2B5EF4-FFF2-40B4-BE49-F238E27FC236}">
                <a16:creationId xmlns:a16="http://schemas.microsoft.com/office/drawing/2014/main" id="{B357CA07-184F-4858-BD92-9B9027F87300}"/>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97442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graphicEl>
                                              <a:dgm id="{F99FF3BC-E284-423B-A06F-CDCB661275B6}"/>
                                            </p:graphicEl>
                                          </p:spTgt>
                                        </p:tgtEl>
                                        <p:attrNameLst>
                                          <p:attrName>style.visibility</p:attrName>
                                        </p:attrNameLst>
                                      </p:cBhvr>
                                      <p:to>
                                        <p:strVal val="visible"/>
                                      </p:to>
                                    </p:set>
                                    <p:animEffect transition="in" filter="wipe(up)">
                                      <p:cBhvr>
                                        <p:cTn id="7" dur="500"/>
                                        <p:tgtEl>
                                          <p:spTgt spid="9">
                                            <p:graphicEl>
                                              <a:dgm id="{F99FF3BC-E284-423B-A06F-CDCB661275B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graphicEl>
                                              <a:dgm id="{A22F1BEA-A987-44A9-A0A4-63D535D7CD5A}"/>
                                            </p:graphicEl>
                                          </p:spTgt>
                                        </p:tgtEl>
                                        <p:attrNameLst>
                                          <p:attrName>style.visibility</p:attrName>
                                        </p:attrNameLst>
                                      </p:cBhvr>
                                      <p:to>
                                        <p:strVal val="visible"/>
                                      </p:to>
                                    </p:set>
                                    <p:animEffect transition="in" filter="wipe(up)">
                                      <p:cBhvr>
                                        <p:cTn id="12" dur="500"/>
                                        <p:tgtEl>
                                          <p:spTgt spid="9">
                                            <p:graphicEl>
                                              <a:dgm id="{A22F1BEA-A987-44A9-A0A4-63D535D7CD5A}"/>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graphicEl>
                                              <a:dgm id="{37B217C2-31D9-43CD-B2A0-E89922E4F119}"/>
                                            </p:graphicEl>
                                          </p:spTgt>
                                        </p:tgtEl>
                                        <p:attrNameLst>
                                          <p:attrName>style.visibility</p:attrName>
                                        </p:attrNameLst>
                                      </p:cBhvr>
                                      <p:to>
                                        <p:strVal val="visible"/>
                                      </p:to>
                                    </p:set>
                                    <p:animEffect transition="in" filter="wipe(up)">
                                      <p:cBhvr>
                                        <p:cTn id="15" dur="500"/>
                                        <p:tgtEl>
                                          <p:spTgt spid="9">
                                            <p:graphicEl>
                                              <a:dgm id="{37B217C2-31D9-43CD-B2A0-E89922E4F119}"/>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graphicEl>
                                              <a:dgm id="{0761D503-6A1F-4753-BCB1-557EB91CB38B}"/>
                                            </p:graphicEl>
                                          </p:spTgt>
                                        </p:tgtEl>
                                        <p:attrNameLst>
                                          <p:attrName>style.visibility</p:attrName>
                                        </p:attrNameLst>
                                      </p:cBhvr>
                                      <p:to>
                                        <p:strVal val="visible"/>
                                      </p:to>
                                    </p:set>
                                    <p:animEffect transition="in" filter="wipe(up)">
                                      <p:cBhvr>
                                        <p:cTn id="18" dur="500"/>
                                        <p:tgtEl>
                                          <p:spTgt spid="9">
                                            <p:graphicEl>
                                              <a:dgm id="{0761D503-6A1F-4753-BCB1-557EB91CB38B}"/>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graphicEl>
                                              <a:dgm id="{7B2FB455-1896-4607-9B1A-EC2E6A140703}"/>
                                            </p:graphicEl>
                                          </p:spTgt>
                                        </p:tgtEl>
                                        <p:attrNameLst>
                                          <p:attrName>style.visibility</p:attrName>
                                        </p:attrNameLst>
                                      </p:cBhvr>
                                      <p:to>
                                        <p:strVal val="visible"/>
                                      </p:to>
                                    </p:set>
                                    <p:animEffect transition="in" filter="wipe(up)">
                                      <p:cBhvr>
                                        <p:cTn id="21" dur="500"/>
                                        <p:tgtEl>
                                          <p:spTgt spid="9">
                                            <p:graphicEl>
                                              <a:dgm id="{7B2FB455-1896-4607-9B1A-EC2E6A140703}"/>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graphicEl>
                                              <a:dgm id="{76E8A735-4E65-4A25-A000-FB3AF7A02F27}"/>
                                            </p:graphicEl>
                                          </p:spTgt>
                                        </p:tgtEl>
                                        <p:attrNameLst>
                                          <p:attrName>style.visibility</p:attrName>
                                        </p:attrNameLst>
                                      </p:cBhvr>
                                      <p:to>
                                        <p:strVal val="visible"/>
                                      </p:to>
                                    </p:set>
                                    <p:animEffect transition="in" filter="wipe(up)">
                                      <p:cBhvr>
                                        <p:cTn id="26" dur="500"/>
                                        <p:tgtEl>
                                          <p:spTgt spid="9">
                                            <p:graphicEl>
                                              <a:dgm id="{76E8A735-4E65-4A25-A000-FB3AF7A02F27}"/>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9">
                                            <p:graphicEl>
                                              <a:dgm id="{808D1DBD-E1D2-4BC5-BA44-4904A246C371}"/>
                                            </p:graphicEl>
                                          </p:spTgt>
                                        </p:tgtEl>
                                        <p:attrNameLst>
                                          <p:attrName>style.visibility</p:attrName>
                                        </p:attrNameLst>
                                      </p:cBhvr>
                                      <p:to>
                                        <p:strVal val="visible"/>
                                      </p:to>
                                    </p:set>
                                    <p:animEffect transition="in" filter="wipe(up)">
                                      <p:cBhvr>
                                        <p:cTn id="29" dur="500"/>
                                        <p:tgtEl>
                                          <p:spTgt spid="9">
                                            <p:graphicEl>
                                              <a:dgm id="{808D1DBD-E1D2-4BC5-BA44-4904A246C371}"/>
                                            </p:graphic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graphicEl>
                                              <a:dgm id="{93FEA105-FE33-4302-95AD-C3A75FC127FF}"/>
                                            </p:graphicEl>
                                          </p:spTgt>
                                        </p:tgtEl>
                                        <p:attrNameLst>
                                          <p:attrName>style.visibility</p:attrName>
                                        </p:attrNameLst>
                                      </p:cBhvr>
                                      <p:to>
                                        <p:strVal val="visible"/>
                                      </p:to>
                                    </p:set>
                                    <p:animEffect transition="in" filter="wipe(up)">
                                      <p:cBhvr>
                                        <p:cTn id="32" dur="500"/>
                                        <p:tgtEl>
                                          <p:spTgt spid="9">
                                            <p:graphicEl>
                                              <a:dgm id="{93FEA105-FE33-4302-95AD-C3A75FC127FF}"/>
                                            </p:graphic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9">
                                            <p:graphicEl>
                                              <a:dgm id="{14818F87-9F59-4EEA-84D5-AFFBED456A38}"/>
                                            </p:graphicEl>
                                          </p:spTgt>
                                        </p:tgtEl>
                                        <p:attrNameLst>
                                          <p:attrName>style.visibility</p:attrName>
                                        </p:attrNameLst>
                                      </p:cBhvr>
                                      <p:to>
                                        <p:strVal val="visible"/>
                                      </p:to>
                                    </p:set>
                                    <p:animEffect transition="in" filter="wipe(up)">
                                      <p:cBhvr>
                                        <p:cTn id="35" dur="500"/>
                                        <p:tgtEl>
                                          <p:spTgt spid="9">
                                            <p:graphicEl>
                                              <a:dgm id="{14818F87-9F59-4EEA-84D5-AFFBED456A38}"/>
                                            </p:graphic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9">
                                            <p:graphicEl>
                                              <a:dgm id="{34B4BF71-B42E-42D8-89FE-70A6C05F1E5B}"/>
                                            </p:graphicEl>
                                          </p:spTgt>
                                        </p:tgtEl>
                                        <p:attrNameLst>
                                          <p:attrName>style.visibility</p:attrName>
                                        </p:attrNameLst>
                                      </p:cBhvr>
                                      <p:to>
                                        <p:strVal val="visible"/>
                                      </p:to>
                                    </p:set>
                                    <p:animEffect transition="in" filter="wipe(up)">
                                      <p:cBhvr>
                                        <p:cTn id="38" dur="500"/>
                                        <p:tgtEl>
                                          <p:spTgt spid="9">
                                            <p:graphicEl>
                                              <a:dgm id="{34B4BF71-B42E-42D8-89FE-70A6C05F1E5B}"/>
                                            </p:graphic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9">
                                            <p:graphicEl>
                                              <a:dgm id="{EC988FF4-1651-41E0-B357-47F8FBA9DC73}"/>
                                            </p:graphicEl>
                                          </p:spTgt>
                                        </p:tgtEl>
                                        <p:attrNameLst>
                                          <p:attrName>style.visibility</p:attrName>
                                        </p:attrNameLst>
                                      </p:cBhvr>
                                      <p:to>
                                        <p:strVal val="visible"/>
                                      </p:to>
                                    </p:set>
                                    <p:animEffect transition="in" filter="wipe(up)">
                                      <p:cBhvr>
                                        <p:cTn id="41" dur="500"/>
                                        <p:tgtEl>
                                          <p:spTgt spid="9">
                                            <p:graphicEl>
                                              <a:dgm id="{EC988FF4-1651-41E0-B357-47F8FBA9DC73}"/>
                                            </p:graphic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9">
                                            <p:graphicEl>
                                              <a:dgm id="{8F9FAD50-343C-4FCC-A3A2-78F1D547CFA9}"/>
                                            </p:graphicEl>
                                          </p:spTgt>
                                        </p:tgtEl>
                                        <p:attrNameLst>
                                          <p:attrName>style.visibility</p:attrName>
                                        </p:attrNameLst>
                                      </p:cBhvr>
                                      <p:to>
                                        <p:strVal val="visible"/>
                                      </p:to>
                                    </p:set>
                                    <p:animEffect transition="in" filter="wipe(up)">
                                      <p:cBhvr>
                                        <p:cTn id="44" dur="500"/>
                                        <p:tgtEl>
                                          <p:spTgt spid="9">
                                            <p:graphicEl>
                                              <a:dgm id="{8F9FAD50-343C-4FCC-A3A2-78F1D547CFA9}"/>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9">
                                            <p:graphicEl>
                                              <a:dgm id="{82274337-A6FA-45A3-8BAF-2C7B498A7F5A}"/>
                                            </p:graphicEl>
                                          </p:spTgt>
                                        </p:tgtEl>
                                        <p:attrNameLst>
                                          <p:attrName>style.visibility</p:attrName>
                                        </p:attrNameLst>
                                      </p:cBhvr>
                                      <p:to>
                                        <p:strVal val="visible"/>
                                      </p:to>
                                    </p:set>
                                    <p:animEffect transition="in" filter="wipe(up)">
                                      <p:cBhvr>
                                        <p:cTn id="47" dur="500"/>
                                        <p:tgtEl>
                                          <p:spTgt spid="9">
                                            <p:graphicEl>
                                              <a:dgm id="{82274337-A6FA-45A3-8BAF-2C7B498A7F5A}"/>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
                                            <p:graphicEl>
                                              <a:dgm id="{F60BC392-78FE-43BA-A088-22F12982C48A}"/>
                                            </p:graphicEl>
                                          </p:spTgt>
                                        </p:tgtEl>
                                        <p:attrNameLst>
                                          <p:attrName>style.visibility</p:attrName>
                                        </p:attrNameLst>
                                      </p:cBhvr>
                                      <p:to>
                                        <p:strVal val="visible"/>
                                      </p:to>
                                    </p:set>
                                    <p:animEffect transition="in" filter="wipe(up)">
                                      <p:cBhvr>
                                        <p:cTn id="50" dur="500"/>
                                        <p:tgtEl>
                                          <p:spTgt spid="9">
                                            <p:graphicEl>
                                              <a:dgm id="{F60BC392-78FE-43BA-A088-22F12982C48A}"/>
                                            </p:graphicEl>
                                          </p:spTgt>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
                                            <p:graphicEl>
                                              <a:dgm id="{21155996-BD37-4D14-94FA-51E8D8904DD5}"/>
                                            </p:graphicEl>
                                          </p:spTgt>
                                        </p:tgtEl>
                                        <p:attrNameLst>
                                          <p:attrName>style.visibility</p:attrName>
                                        </p:attrNameLst>
                                      </p:cBhvr>
                                      <p:to>
                                        <p:strVal val="visible"/>
                                      </p:to>
                                    </p:set>
                                    <p:animEffect transition="in" filter="wipe(up)">
                                      <p:cBhvr>
                                        <p:cTn id="53" dur="500"/>
                                        <p:tgtEl>
                                          <p:spTgt spid="9">
                                            <p:graphicEl>
                                              <a:dgm id="{21155996-BD37-4D14-94FA-51E8D8904DD5}"/>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9">
                                            <p:graphicEl>
                                              <a:dgm id="{C71C5547-D3C6-4B33-B9D9-87157C3CECBA}"/>
                                            </p:graphicEl>
                                          </p:spTgt>
                                        </p:tgtEl>
                                        <p:attrNameLst>
                                          <p:attrName>style.visibility</p:attrName>
                                        </p:attrNameLst>
                                      </p:cBhvr>
                                      <p:to>
                                        <p:strVal val="visible"/>
                                      </p:to>
                                    </p:set>
                                    <p:animEffect transition="in" filter="wipe(up)">
                                      <p:cBhvr>
                                        <p:cTn id="58" dur="500"/>
                                        <p:tgtEl>
                                          <p:spTgt spid="9">
                                            <p:graphicEl>
                                              <a:dgm id="{C71C5547-D3C6-4B33-B9D9-87157C3CECBA}"/>
                                            </p:graphicEl>
                                          </p:spTgt>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9">
                                            <p:graphicEl>
                                              <a:dgm id="{7123D3AE-41A0-4311-93F3-A026FFC99280}"/>
                                            </p:graphicEl>
                                          </p:spTgt>
                                        </p:tgtEl>
                                        <p:attrNameLst>
                                          <p:attrName>style.visibility</p:attrName>
                                        </p:attrNameLst>
                                      </p:cBhvr>
                                      <p:to>
                                        <p:strVal val="visible"/>
                                      </p:to>
                                    </p:set>
                                    <p:animEffect transition="in" filter="wipe(up)">
                                      <p:cBhvr>
                                        <p:cTn id="61" dur="500"/>
                                        <p:tgtEl>
                                          <p:spTgt spid="9">
                                            <p:graphicEl>
                                              <a:dgm id="{7123D3AE-41A0-4311-93F3-A026FFC99280}"/>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9">
                                            <p:graphicEl>
                                              <a:dgm id="{F4038E84-342B-412F-B34F-363D07318DCB}"/>
                                            </p:graphicEl>
                                          </p:spTgt>
                                        </p:tgtEl>
                                        <p:attrNameLst>
                                          <p:attrName>style.visibility</p:attrName>
                                        </p:attrNameLst>
                                      </p:cBhvr>
                                      <p:to>
                                        <p:strVal val="visible"/>
                                      </p:to>
                                    </p:set>
                                    <p:animEffect transition="in" filter="wipe(up)">
                                      <p:cBhvr>
                                        <p:cTn id="64" dur="500"/>
                                        <p:tgtEl>
                                          <p:spTgt spid="9">
                                            <p:graphicEl>
                                              <a:dgm id="{F4038E84-342B-412F-B34F-363D07318DCB}"/>
                                            </p:graphicEl>
                                          </p:spTgt>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9">
                                            <p:graphicEl>
                                              <a:dgm id="{37252DB0-16B7-4867-B4A5-764CA1B69F14}"/>
                                            </p:graphicEl>
                                          </p:spTgt>
                                        </p:tgtEl>
                                        <p:attrNameLst>
                                          <p:attrName>style.visibility</p:attrName>
                                        </p:attrNameLst>
                                      </p:cBhvr>
                                      <p:to>
                                        <p:strVal val="visible"/>
                                      </p:to>
                                    </p:set>
                                    <p:animEffect transition="in" filter="wipe(up)">
                                      <p:cBhvr>
                                        <p:cTn id="67" dur="500"/>
                                        <p:tgtEl>
                                          <p:spTgt spid="9">
                                            <p:graphicEl>
                                              <a:dgm id="{37252DB0-16B7-4867-B4A5-764CA1B69F14}"/>
                                            </p:graphicEl>
                                          </p:spTgt>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9">
                                            <p:graphicEl>
                                              <a:dgm id="{DB877AF5-863A-4E1D-8BD9-80C98B964868}"/>
                                            </p:graphicEl>
                                          </p:spTgt>
                                        </p:tgtEl>
                                        <p:attrNameLst>
                                          <p:attrName>style.visibility</p:attrName>
                                        </p:attrNameLst>
                                      </p:cBhvr>
                                      <p:to>
                                        <p:strVal val="visible"/>
                                      </p:to>
                                    </p:set>
                                    <p:animEffect transition="in" filter="wipe(up)">
                                      <p:cBhvr>
                                        <p:cTn id="70" dur="500"/>
                                        <p:tgtEl>
                                          <p:spTgt spid="9">
                                            <p:graphicEl>
                                              <a:dgm id="{DB877AF5-863A-4E1D-8BD9-80C98B964868}"/>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9">
                                            <p:graphicEl>
                                              <a:dgm id="{74734D54-DB48-488F-879E-DDAA081C6F8A}"/>
                                            </p:graphicEl>
                                          </p:spTgt>
                                        </p:tgtEl>
                                        <p:attrNameLst>
                                          <p:attrName>style.visibility</p:attrName>
                                        </p:attrNameLst>
                                      </p:cBhvr>
                                      <p:to>
                                        <p:strVal val="visible"/>
                                      </p:to>
                                    </p:set>
                                    <p:animEffect transition="in" filter="wipe(up)">
                                      <p:cBhvr>
                                        <p:cTn id="73" dur="500"/>
                                        <p:tgtEl>
                                          <p:spTgt spid="9">
                                            <p:graphicEl>
                                              <a:dgm id="{74734D54-DB48-488F-879E-DDAA081C6F8A}"/>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9">
                                            <p:graphicEl>
                                              <a:dgm id="{24A0409C-3941-4A73-A983-D92343678090}"/>
                                            </p:graphicEl>
                                          </p:spTgt>
                                        </p:tgtEl>
                                        <p:attrNameLst>
                                          <p:attrName>style.visibility</p:attrName>
                                        </p:attrNameLst>
                                      </p:cBhvr>
                                      <p:to>
                                        <p:strVal val="visible"/>
                                      </p:to>
                                    </p:set>
                                    <p:animEffect transition="in" filter="wipe(up)">
                                      <p:cBhvr>
                                        <p:cTn id="76" dur="500"/>
                                        <p:tgtEl>
                                          <p:spTgt spid="9">
                                            <p:graphicEl>
                                              <a:dgm id="{24A0409C-3941-4A73-A983-D92343678090}"/>
                                            </p:graphicEl>
                                          </p:spTgt>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9">
                                            <p:graphicEl>
                                              <a:dgm id="{7E27C171-0398-4154-B6BF-C3A6C7220523}"/>
                                            </p:graphicEl>
                                          </p:spTgt>
                                        </p:tgtEl>
                                        <p:attrNameLst>
                                          <p:attrName>style.visibility</p:attrName>
                                        </p:attrNameLst>
                                      </p:cBhvr>
                                      <p:to>
                                        <p:strVal val="visible"/>
                                      </p:to>
                                    </p:set>
                                    <p:animEffect transition="in" filter="wipe(up)">
                                      <p:cBhvr>
                                        <p:cTn id="79" dur="500"/>
                                        <p:tgtEl>
                                          <p:spTgt spid="9">
                                            <p:graphicEl>
                                              <a:dgm id="{7E27C171-0398-4154-B6BF-C3A6C7220523}"/>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9">
                                            <p:graphicEl>
                                              <a:dgm id="{3BC6DBF0-EC04-4A37-B61C-F60103E8C129}"/>
                                            </p:graphicEl>
                                          </p:spTgt>
                                        </p:tgtEl>
                                        <p:attrNameLst>
                                          <p:attrName>style.visibility</p:attrName>
                                        </p:attrNameLst>
                                      </p:cBhvr>
                                      <p:to>
                                        <p:strVal val="visible"/>
                                      </p:to>
                                    </p:set>
                                    <p:animEffect transition="in" filter="wipe(up)">
                                      <p:cBhvr>
                                        <p:cTn id="82" dur="500"/>
                                        <p:tgtEl>
                                          <p:spTgt spid="9">
                                            <p:graphicEl>
                                              <a:dgm id="{3BC6DBF0-EC04-4A37-B61C-F60103E8C129}"/>
                                            </p:graphic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9">
                                            <p:graphicEl>
                                              <a:dgm id="{BA9942AE-B1A9-41F7-A96A-6B19447EA38C}"/>
                                            </p:graphicEl>
                                          </p:spTgt>
                                        </p:tgtEl>
                                        <p:attrNameLst>
                                          <p:attrName>style.visibility</p:attrName>
                                        </p:attrNameLst>
                                      </p:cBhvr>
                                      <p:to>
                                        <p:strVal val="visible"/>
                                      </p:to>
                                    </p:set>
                                    <p:animEffect transition="in" filter="wipe(up)">
                                      <p:cBhvr>
                                        <p:cTn id="85" dur="500"/>
                                        <p:tgtEl>
                                          <p:spTgt spid="9">
                                            <p:graphicEl>
                                              <a:dgm id="{BA9942AE-B1A9-41F7-A96A-6B19447EA38C}"/>
                                            </p:graphicEl>
                                          </p:spTgt>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9">
                                            <p:graphicEl>
                                              <a:dgm id="{D5E3784E-08A9-4049-A9EB-B11F703B1209}"/>
                                            </p:graphicEl>
                                          </p:spTgt>
                                        </p:tgtEl>
                                        <p:attrNameLst>
                                          <p:attrName>style.visibility</p:attrName>
                                        </p:attrNameLst>
                                      </p:cBhvr>
                                      <p:to>
                                        <p:strVal val="visible"/>
                                      </p:to>
                                    </p:set>
                                    <p:animEffect transition="in" filter="wipe(up)">
                                      <p:cBhvr>
                                        <p:cTn id="88" dur="500"/>
                                        <p:tgtEl>
                                          <p:spTgt spid="9">
                                            <p:graphicEl>
                                              <a:dgm id="{D5E3784E-08A9-4049-A9EB-B11F703B1209}"/>
                                            </p:graphicEl>
                                          </p:spTgt>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9">
                                            <p:graphicEl>
                                              <a:dgm id="{221F0A45-4103-42CF-8833-D9750EC7FDB6}"/>
                                            </p:graphicEl>
                                          </p:spTgt>
                                        </p:tgtEl>
                                        <p:attrNameLst>
                                          <p:attrName>style.visibility</p:attrName>
                                        </p:attrNameLst>
                                      </p:cBhvr>
                                      <p:to>
                                        <p:strVal val="visible"/>
                                      </p:to>
                                    </p:set>
                                    <p:animEffect transition="in" filter="wipe(up)">
                                      <p:cBhvr>
                                        <p:cTn id="91" dur="500"/>
                                        <p:tgtEl>
                                          <p:spTgt spid="9">
                                            <p:graphicEl>
                                              <a:dgm id="{221F0A45-4103-42CF-8833-D9750EC7FDB6}"/>
                                            </p:graphicEl>
                                          </p:spTgt>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9">
                                            <p:graphicEl>
                                              <a:dgm id="{03A65FCF-BBE5-41D3-8BE0-DCDB0A618929}"/>
                                            </p:graphicEl>
                                          </p:spTgt>
                                        </p:tgtEl>
                                        <p:attrNameLst>
                                          <p:attrName>style.visibility</p:attrName>
                                        </p:attrNameLst>
                                      </p:cBhvr>
                                      <p:to>
                                        <p:strVal val="visible"/>
                                      </p:to>
                                    </p:set>
                                    <p:animEffect transition="in" filter="wipe(up)">
                                      <p:cBhvr>
                                        <p:cTn id="94" dur="500"/>
                                        <p:tgtEl>
                                          <p:spTgt spid="9">
                                            <p:graphicEl>
                                              <a:dgm id="{03A65FCF-BBE5-41D3-8BE0-DCDB0A618929}"/>
                                            </p:graphicEl>
                                          </p:spTgt>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9">
                                            <p:graphicEl>
                                              <a:dgm id="{04709DF2-C0BC-4591-BDDF-596BD4C51D0B}"/>
                                            </p:graphicEl>
                                          </p:spTgt>
                                        </p:tgtEl>
                                        <p:attrNameLst>
                                          <p:attrName>style.visibility</p:attrName>
                                        </p:attrNameLst>
                                      </p:cBhvr>
                                      <p:to>
                                        <p:strVal val="visible"/>
                                      </p:to>
                                    </p:set>
                                    <p:animEffect transition="in" filter="wipe(up)">
                                      <p:cBhvr>
                                        <p:cTn id="97" dur="500"/>
                                        <p:tgtEl>
                                          <p:spTgt spid="9">
                                            <p:graphicEl>
                                              <a:dgm id="{04709DF2-C0BC-4591-BDDF-596BD4C51D0B}"/>
                                            </p:graphicEl>
                                          </p:spTgt>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9">
                                            <p:graphicEl>
                                              <a:dgm id="{A2C99D61-1BED-4EAB-AF61-594C59ED7EE4}"/>
                                            </p:graphicEl>
                                          </p:spTgt>
                                        </p:tgtEl>
                                        <p:attrNameLst>
                                          <p:attrName>style.visibility</p:attrName>
                                        </p:attrNameLst>
                                      </p:cBhvr>
                                      <p:to>
                                        <p:strVal val="visible"/>
                                      </p:to>
                                    </p:set>
                                    <p:animEffect transition="in" filter="wipe(up)">
                                      <p:cBhvr>
                                        <p:cTn id="100" dur="500"/>
                                        <p:tgtEl>
                                          <p:spTgt spid="9">
                                            <p:graphicEl>
                                              <a:dgm id="{A2C99D61-1BED-4EAB-AF61-594C59ED7EE4}"/>
                                            </p:graphicEl>
                                          </p:spTgt>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9">
                                            <p:graphicEl>
                                              <a:dgm id="{382C0925-D4BF-4AE7-A506-BED1E22380BC}"/>
                                            </p:graphicEl>
                                          </p:spTgt>
                                        </p:tgtEl>
                                        <p:attrNameLst>
                                          <p:attrName>style.visibility</p:attrName>
                                        </p:attrNameLst>
                                      </p:cBhvr>
                                      <p:to>
                                        <p:strVal val="visible"/>
                                      </p:to>
                                    </p:set>
                                    <p:animEffect transition="in" filter="wipe(up)">
                                      <p:cBhvr>
                                        <p:cTn id="103" dur="500"/>
                                        <p:tgtEl>
                                          <p:spTgt spid="9">
                                            <p:graphicEl>
                                              <a:dgm id="{382C0925-D4BF-4AE7-A506-BED1E22380B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AtOnc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Shape 97">
            <a:extLst>
              <a:ext uri="{FF2B5EF4-FFF2-40B4-BE49-F238E27FC236}">
                <a16:creationId xmlns:a16="http://schemas.microsoft.com/office/drawing/2014/main" id="{46F9D672-51C0-41F9-8F71-300CA92AE399}"/>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99" name="Freeform: Shape 98">
            <a:extLst>
              <a:ext uri="{FF2B5EF4-FFF2-40B4-BE49-F238E27FC236}">
                <a16:creationId xmlns:a16="http://schemas.microsoft.com/office/drawing/2014/main" id="{5FC62741-CE4D-4891-A74F-A82E8A6C2AE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101" name="Straight Connector 100">
            <a:extLst>
              <a:ext uri="{FF2B5EF4-FFF2-40B4-BE49-F238E27FC236}">
                <a16:creationId xmlns:a16="http://schemas.microsoft.com/office/drawing/2014/main" id="{34D46536-BD2E-4F68-B667-9CBC142F8A5C}"/>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CD1E2D8-3350-4073-B82A-7AAE23BCE79A}"/>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056347B-BD29-4AC8-AA70-15E30B35AF51}"/>
              </a:ext>
            </a:extLst>
          </p:cNvPr>
          <p:cNvSpPr txBox="1"/>
          <p:nvPr/>
        </p:nvSpPr>
        <p:spPr>
          <a:xfrm>
            <a:off x="4349656" y="369589"/>
            <a:ext cx="3492687" cy="584775"/>
          </a:xfrm>
          <a:prstGeom prst="rect">
            <a:avLst/>
          </a:prstGeom>
          <a:noFill/>
        </p:spPr>
        <p:txBody>
          <a:bodyPr wrap="none" rtlCol="0">
            <a:spAutoFit/>
          </a:bodyPr>
          <a:lstStyle/>
          <a:p>
            <a:pPr algn="ctr"/>
            <a:r>
              <a:rPr lang="en-US" sz="3200" b="1" i="0" strike="noStrike" baseline="0" dirty="0"/>
              <a:t>Basics </a:t>
            </a:r>
            <a:r>
              <a:rPr lang="en-US" sz="3200" b="1" dirty="0"/>
              <a:t>of </a:t>
            </a:r>
            <a:r>
              <a:rPr lang="en-US" sz="3200" b="1" i="0" strike="noStrike" baseline="0" dirty="0"/>
              <a:t>Lattices IV</a:t>
            </a:r>
            <a:endParaRPr lang="el-GR" sz="3200" b="1" i="0" strike="noStrike" baseline="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C1928FE-85E2-44F4-8258-D146F4A405C0}"/>
                  </a:ext>
                </a:extLst>
              </p:cNvPr>
              <p:cNvSpPr txBox="1"/>
              <p:nvPr/>
            </p:nvSpPr>
            <p:spPr>
              <a:xfrm>
                <a:off x="405468" y="1634831"/>
                <a:ext cx="6428835" cy="1323439"/>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Dual Lattice</a:t>
                </a:r>
              </a:p>
              <a:p>
                <a:r>
                  <a:rPr lang="en-US" sz="2000" dirty="0"/>
                  <a:t>Let</a:t>
                </a:r>
                <a:r>
                  <a:rPr lang="el-GR" sz="2000" dirty="0"/>
                  <a:t> </a:t>
                </a:r>
                <a14:m>
                  <m:oMath xmlns:m="http://schemas.openxmlformats.org/officeDocument/2006/math">
                    <m:r>
                      <a:rPr lang="en-US" sz="2000" b="0" i="1" smtClean="0">
                        <a:latin typeface="Cambria Math" panose="02040503050406030204" pitchFamily="18" charset="0"/>
                      </a:rPr>
                      <m:t>𝐿</m:t>
                    </m:r>
                    <m:r>
                      <a:rPr lang="el-GR" sz="2000" dirty="0" smtClean="0">
                        <a:latin typeface="Cambria Math" panose="02040503050406030204" pitchFamily="18" charset="0"/>
                      </a:rPr>
                      <m:t>⊆</m:t>
                    </m:r>
                    <m:sSup>
                      <m:sSupPr>
                        <m:ctrlPr>
                          <a:rPr lang="el-GR" sz="2000" i="1" dirty="0" smtClean="0">
                            <a:latin typeface="Cambria Math" panose="02040503050406030204" pitchFamily="18" charset="0"/>
                          </a:rPr>
                        </m:ctrlPr>
                      </m:sSupPr>
                      <m:e>
                        <m:r>
                          <a:rPr lang="el-GR" sz="2000" dirty="0">
                            <a:latin typeface="Cambria Math" panose="02040503050406030204" pitchFamily="18" charset="0"/>
                          </a:rPr>
                          <m:t>ℝ</m:t>
                        </m:r>
                      </m:e>
                      <m:sup>
                        <m:r>
                          <a:rPr lang="en-US" sz="2000" b="0" i="1" dirty="0" smtClean="0">
                            <a:latin typeface="Cambria Math" panose="02040503050406030204" pitchFamily="18" charset="0"/>
                          </a:rPr>
                          <m:t>𝑚</m:t>
                        </m:r>
                      </m:sup>
                    </m:sSup>
                  </m:oMath>
                </a14:m>
                <a:r>
                  <a:rPr lang="en-US" sz="2000" dirty="0"/>
                  <a:t> be a lattice. </a:t>
                </a:r>
                <a:endParaRPr lang="en-US" sz="2000" b="0" i="1" dirty="0">
                  <a:latin typeface="Cambria Math" panose="02040503050406030204" pitchFamily="18" charset="0"/>
                </a:endParaRPr>
              </a:p>
              <a:p>
                <a:r>
                  <a:rPr lang="en-US" sz="2000" b="0" dirty="0"/>
                  <a:t>Let </a:t>
                </a:r>
                <a14:m>
                  <m:oMath xmlns:m="http://schemas.openxmlformats.org/officeDocument/2006/math">
                    <m:r>
                      <a:rPr lang="en-US" sz="2000" b="0" i="1" smtClean="0">
                        <a:latin typeface="Cambria Math" panose="02040503050406030204" pitchFamily="18" charset="0"/>
                      </a:rPr>
                      <m:t>𝑉</m:t>
                    </m:r>
                    <m:r>
                      <a:rPr lang="el-GR" sz="2000" dirty="0">
                        <a:latin typeface="Cambria Math" panose="02040503050406030204" pitchFamily="18" charset="0"/>
                      </a:rPr>
                      <m:t>⊆</m:t>
                    </m:r>
                    <m:sSup>
                      <m:sSupPr>
                        <m:ctrlPr>
                          <a:rPr lang="el-GR" sz="2000" i="1" dirty="0">
                            <a:latin typeface="Cambria Math" panose="02040503050406030204" pitchFamily="18" charset="0"/>
                          </a:rPr>
                        </m:ctrlPr>
                      </m:sSupPr>
                      <m:e>
                        <m:r>
                          <a:rPr lang="el-GR" sz="2000" dirty="0">
                            <a:latin typeface="Cambria Math" panose="02040503050406030204" pitchFamily="18" charset="0"/>
                          </a:rPr>
                          <m:t>ℝ</m:t>
                        </m:r>
                      </m:e>
                      <m:sup>
                        <m:r>
                          <a:rPr lang="en-US" sz="2000" i="1" dirty="0">
                            <a:latin typeface="Cambria Math" panose="02040503050406030204" pitchFamily="18" charset="0"/>
                          </a:rPr>
                          <m:t>𝑚</m:t>
                        </m:r>
                      </m:sup>
                    </m:sSup>
                  </m:oMath>
                </a14:m>
                <a:r>
                  <a:rPr lang="en-US" sz="2000" dirty="0"/>
                  <a:t> the </a:t>
                </a:r>
                <a14:m>
                  <m:oMath xmlns:m="http://schemas.openxmlformats.org/officeDocument/2006/math">
                    <m:r>
                      <a:rPr lang="el-GR" sz="2000" dirty="0">
                        <a:latin typeface="Cambria Math" panose="02040503050406030204" pitchFamily="18" charset="0"/>
                      </a:rPr>
                      <m:t>ℝ</m:t>
                    </m:r>
                  </m:oMath>
                </a14:m>
                <a:r>
                  <a:rPr lang="en-US" sz="2000" dirty="0"/>
                  <a:t>-vector space spanned by the vectors in </a:t>
                </a:r>
                <a14:m>
                  <m:oMath xmlns:m="http://schemas.openxmlformats.org/officeDocument/2006/math">
                    <m:r>
                      <a:rPr lang="en-US" sz="2000" i="1">
                        <a:latin typeface="Cambria Math" panose="02040503050406030204" pitchFamily="18" charset="0"/>
                      </a:rPr>
                      <m:t>𝐿</m:t>
                    </m:r>
                  </m:oMath>
                </a14:m>
                <a:r>
                  <a:rPr lang="en-US" sz="2000" dirty="0"/>
                  <a:t>.</a:t>
                </a:r>
              </a:p>
              <a:p>
                <a:pPr algn="ctr"/>
                <a14:m>
                  <m:oMath xmlns:m="http://schemas.openxmlformats.org/officeDocument/2006/math">
                    <m:sSup>
                      <m:sSupPr>
                        <m:ctrlPr>
                          <a:rPr lang="en-US" sz="2000" i="1" smtClean="0">
                            <a:solidFill>
                              <a:srgbClr val="002060"/>
                            </a:solidFill>
                            <a:latin typeface="Cambria Math" panose="02040503050406030204" pitchFamily="18" charset="0"/>
                          </a:rPr>
                        </m:ctrlPr>
                      </m:sSupPr>
                      <m:e>
                        <m:r>
                          <a:rPr lang="en-US" sz="2000" b="0" i="1" smtClean="0">
                            <a:solidFill>
                              <a:srgbClr val="002060"/>
                            </a:solidFill>
                            <a:latin typeface="Cambria Math" panose="02040503050406030204" pitchFamily="18" charset="0"/>
                          </a:rPr>
                          <m:t>𝐿</m:t>
                        </m:r>
                      </m:e>
                      <m:sup>
                        <m:r>
                          <a:rPr lang="en-US" sz="2000" b="0" i="1" smtClean="0">
                            <a:solidFill>
                              <a:srgbClr val="002060"/>
                            </a:solidFill>
                            <a:latin typeface="Cambria Math" panose="02040503050406030204" pitchFamily="18" charset="0"/>
                          </a:rPr>
                          <m:t>∗</m:t>
                        </m:r>
                      </m:sup>
                    </m:sSup>
                    <m:r>
                      <a:rPr lang="en-US" sz="2000" b="0" i="1" smtClean="0">
                        <a:latin typeface="Cambria Math" panose="02040503050406030204" pitchFamily="18" charset="0"/>
                      </a:rPr>
                      <m:t>=</m:t>
                    </m:r>
                    <m:r>
                      <m:rPr>
                        <m:lit/>
                      </m:rPr>
                      <a:rPr lang="en-US" sz="2000" b="0" i="1" smtClean="0">
                        <a:latin typeface="Cambria Math" panose="02040503050406030204" pitchFamily="18" charset="0"/>
                      </a:rPr>
                      <m:t>{</m:t>
                    </m:r>
                    <m:r>
                      <a:rPr lang="en-US" sz="2000" b="1" i="1">
                        <a:latin typeface="Cambria Math" panose="02040503050406030204" pitchFamily="18" charset="0"/>
                      </a:rPr>
                      <m:t>𝒚</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𝑉</m:t>
                    </m:r>
                    <m:r>
                      <a:rPr lang="en-US" sz="2000" b="0" i="1" smtClean="0">
                        <a:latin typeface="Cambria Math" panose="02040503050406030204" pitchFamily="18" charset="0"/>
                        <a:ea typeface="Cambria Math" panose="02040503050406030204" pitchFamily="18" charset="0"/>
                      </a:rPr>
                      <m:t> </m:t>
                    </m:r>
                  </m:oMath>
                </a14:m>
                <a:r>
                  <a:rPr lang="en-US" sz="2000" dirty="0"/>
                  <a:t>| </a:t>
                </a:r>
                <a14:m>
                  <m:oMath xmlns:m="http://schemas.openxmlformats.org/officeDocument/2006/math">
                    <m:d>
                      <m:dPr>
                        <m:begChr m:val="⟨"/>
                        <m:endChr m:val="⟩"/>
                        <m:ctrlPr>
                          <a:rPr lang="en-US" sz="2000" i="1">
                            <a:latin typeface="Cambria Math" panose="02040503050406030204" pitchFamily="18" charset="0"/>
                          </a:rPr>
                        </m:ctrlPr>
                      </m:dPr>
                      <m:e>
                        <m:r>
                          <a:rPr lang="en-US" sz="2000" b="1" i="1">
                            <a:latin typeface="Cambria Math" panose="02040503050406030204" pitchFamily="18" charset="0"/>
                          </a:rPr>
                          <m:t>𝒙</m:t>
                        </m:r>
                        <m:r>
                          <a:rPr lang="en-US" sz="2000" i="1">
                            <a:latin typeface="Cambria Math" panose="02040503050406030204" pitchFamily="18" charset="0"/>
                          </a:rPr>
                          <m:t>,</m:t>
                        </m:r>
                        <m:r>
                          <a:rPr lang="en-US" sz="2000" b="1" i="1">
                            <a:latin typeface="Cambria Math" panose="02040503050406030204" pitchFamily="18" charset="0"/>
                          </a:rPr>
                          <m:t>𝒚</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ℤ</m:t>
                    </m:r>
                    <m:r>
                      <a:rPr lang="en-US" sz="2000" b="0" i="0" smtClean="0">
                        <a:latin typeface="Cambria Math" panose="02040503050406030204" pitchFamily="18" charset="0"/>
                      </a:rPr>
                      <m:t>, </m:t>
                    </m:r>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𝒙</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𝐿</m:t>
                    </m:r>
                    <m:r>
                      <m:rPr>
                        <m:lit/>
                      </m:rPr>
                      <a:rPr lang="en-US" sz="2000" b="0" i="1" smtClean="0">
                        <a:latin typeface="Cambria Math" panose="02040503050406030204" pitchFamily="18" charset="0"/>
                        <a:ea typeface="Cambria Math" panose="02040503050406030204" pitchFamily="18" charset="0"/>
                      </a:rPr>
                      <m:t>}</m:t>
                    </m:r>
                  </m:oMath>
                </a14:m>
                <a:endParaRPr lang="el-GR" sz="2000" dirty="0"/>
              </a:p>
            </p:txBody>
          </p:sp>
        </mc:Choice>
        <mc:Fallback xmlns="">
          <p:sp>
            <p:nvSpPr>
              <p:cNvPr id="12" name="TextBox 11">
                <a:extLst>
                  <a:ext uri="{FF2B5EF4-FFF2-40B4-BE49-F238E27FC236}">
                    <a16:creationId xmlns:a16="http://schemas.microsoft.com/office/drawing/2014/main" id="{BC1928FE-85E2-44F4-8258-D146F4A405C0}"/>
                  </a:ext>
                </a:extLst>
              </p:cNvPr>
              <p:cNvSpPr txBox="1">
                <a:spLocks noRot="1" noChangeAspect="1" noMove="1" noResize="1" noEditPoints="1" noAdjustHandles="1" noChangeArrowheads="1" noChangeShapeType="1" noTextEdit="1"/>
              </p:cNvSpPr>
              <p:nvPr/>
            </p:nvSpPr>
            <p:spPr>
              <a:xfrm>
                <a:off x="405468" y="1634831"/>
                <a:ext cx="6428835" cy="1323439"/>
              </a:xfrm>
              <a:prstGeom prst="rect">
                <a:avLst/>
              </a:prstGeom>
              <a:blipFill>
                <a:blip r:embed="rId3"/>
                <a:stretch>
                  <a:fillRect l="-1044" t="-2304" r="-854" b="-7373"/>
                </a:stretch>
              </a:blipFill>
            </p:spPr>
            <p:txBody>
              <a:bodyPr/>
              <a:lstStyle/>
              <a:p>
                <a:r>
                  <a:rPr lang="el-GR">
                    <a:noFill/>
                  </a:rPr>
                  <a:t> </a:t>
                </a:r>
              </a:p>
            </p:txBody>
          </p:sp>
        </mc:Fallback>
      </mc:AlternateContent>
      <p:pic>
        <p:nvPicPr>
          <p:cNvPr id="8" name="Picture 7">
            <a:extLst>
              <a:ext uri="{FF2B5EF4-FFF2-40B4-BE49-F238E27FC236}">
                <a16:creationId xmlns:a16="http://schemas.microsoft.com/office/drawing/2014/main" id="{AE1B9C7F-92DB-4888-9293-D61BC8B7CA25}"/>
              </a:ext>
            </a:extLst>
          </p:cNvPr>
          <p:cNvPicPr>
            <a:picLocks noChangeAspect="1"/>
          </p:cNvPicPr>
          <p:nvPr/>
        </p:nvPicPr>
        <p:blipFill rotWithShape="1">
          <a:blip r:embed="rId4">
            <a:extLst>
              <a:ext uri="{28A0092B-C50C-407E-A947-70E740481C1C}">
                <a14:useLocalDpi xmlns:a14="http://schemas.microsoft.com/office/drawing/2010/main" val="0"/>
              </a:ext>
            </a:extLst>
          </a:blip>
          <a:srcRect l="4123" t="3887" r="5150" b="4533"/>
          <a:stretch/>
        </p:blipFill>
        <p:spPr>
          <a:xfrm>
            <a:off x="7067113" y="1557635"/>
            <a:ext cx="4538444" cy="4572933"/>
          </a:xfrm>
          <a:prstGeom prst="rect">
            <a:avLst/>
          </a:prstGeom>
          <a:ln>
            <a:noFill/>
          </a:ln>
          <a:effectLst>
            <a:outerShdw blurRad="190500" algn="tl" rotWithShape="0">
              <a:srgbClr val="000000">
                <a:alpha val="70000"/>
              </a:srgbClr>
            </a:outerShdw>
          </a:effec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B781A1B-B49B-4C59-9229-77BC04B886D6}"/>
                  </a:ext>
                </a:extLst>
              </p:cNvPr>
              <p:cNvSpPr txBox="1"/>
              <p:nvPr/>
            </p:nvSpPr>
            <p:spPr>
              <a:xfrm>
                <a:off x="669213" y="3142251"/>
                <a:ext cx="2302082" cy="400110"/>
              </a:xfrm>
              <a:prstGeom prst="rect">
                <a:avLst/>
              </a:prstGeom>
              <a:noFill/>
            </p:spPr>
            <p:txBody>
              <a:bodyPr wrap="square">
                <a:spAutoFit/>
              </a:bodyPr>
              <a:lstStyle/>
              <a:p>
                <a:pPr marL="342900" indent="-342900">
                  <a:buFont typeface="Wingdings" panose="05000000000000000000" pitchFamily="2" charset="2"/>
                  <a:buChar char="v"/>
                </a:pPr>
                <a:r>
                  <a:rPr lang="en-US" sz="2000" dirty="0"/>
                  <a:t>Dual of </a:t>
                </a:r>
                <a14:m>
                  <m:oMath xmlns:m="http://schemas.openxmlformats.org/officeDocument/2006/math">
                    <m:sSup>
                      <m:sSupPr>
                        <m:ctrlPr>
                          <a:rPr lang="en-US" sz="2000" i="1" smtClean="0">
                            <a:latin typeface="Cambria Math" panose="02040503050406030204" pitchFamily="18" charset="0"/>
                          </a:rPr>
                        </m:ctrlPr>
                      </m:sSupPr>
                      <m:e>
                        <m:r>
                          <a:rPr lang="en-US" sz="2000" i="1">
                            <a:latin typeface="Cambria Math" panose="02040503050406030204" pitchFamily="18" charset="0"/>
                          </a:rPr>
                          <m:t>ℤ</m:t>
                        </m:r>
                      </m:e>
                      <m:sup>
                        <m:r>
                          <a:rPr lang="en-US" sz="2000" b="0" i="1" smtClean="0">
                            <a:latin typeface="Cambria Math" panose="02040503050406030204" pitchFamily="18" charset="0"/>
                          </a:rPr>
                          <m:t>𝑛</m:t>
                        </m:r>
                      </m:sup>
                    </m:sSup>
                  </m:oMath>
                </a14:m>
                <a:r>
                  <a:rPr lang="en-US" sz="2000" dirty="0"/>
                  <a:t> is </a:t>
                </a:r>
                <a14:m>
                  <m:oMath xmlns:m="http://schemas.openxmlformats.org/officeDocument/2006/math">
                    <m:sSup>
                      <m:sSupPr>
                        <m:ctrlPr>
                          <a:rPr lang="en-US" sz="2000" i="1" smtClean="0">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ℤ</m:t>
                        </m:r>
                      </m:e>
                      <m:sup>
                        <m:r>
                          <a:rPr lang="en-US" sz="2000" i="1">
                            <a:solidFill>
                              <a:srgbClr val="002060"/>
                            </a:solidFill>
                            <a:latin typeface="Cambria Math" panose="02040503050406030204" pitchFamily="18" charset="0"/>
                          </a:rPr>
                          <m:t>𝑛</m:t>
                        </m:r>
                      </m:sup>
                    </m:sSup>
                  </m:oMath>
                </a14:m>
                <a:r>
                  <a:rPr lang="en-US" sz="2000" dirty="0"/>
                  <a:t>. </a:t>
                </a:r>
                <a:endParaRPr lang="el-GR" sz="2000" dirty="0"/>
              </a:p>
            </p:txBody>
          </p:sp>
        </mc:Choice>
        <mc:Fallback xmlns="">
          <p:sp>
            <p:nvSpPr>
              <p:cNvPr id="23" name="TextBox 22">
                <a:extLst>
                  <a:ext uri="{FF2B5EF4-FFF2-40B4-BE49-F238E27FC236}">
                    <a16:creationId xmlns:a16="http://schemas.microsoft.com/office/drawing/2014/main" id="{3B781A1B-B49B-4C59-9229-77BC04B886D6}"/>
                  </a:ext>
                </a:extLst>
              </p:cNvPr>
              <p:cNvSpPr txBox="1">
                <a:spLocks noRot="1" noChangeAspect="1" noMove="1" noResize="1" noEditPoints="1" noAdjustHandles="1" noChangeArrowheads="1" noChangeShapeType="1" noTextEdit="1"/>
              </p:cNvSpPr>
              <p:nvPr/>
            </p:nvSpPr>
            <p:spPr>
              <a:xfrm>
                <a:off x="669213" y="3142251"/>
                <a:ext cx="2302082" cy="400110"/>
              </a:xfrm>
              <a:prstGeom prst="rect">
                <a:avLst/>
              </a:prstGeom>
              <a:blipFill>
                <a:blip r:embed="rId5"/>
                <a:stretch>
                  <a:fillRect l="-2387" t="-7576" r="-2122" b="-257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FF6EF0-048F-4E74-BAC8-AD026524BDE8}"/>
                  </a:ext>
                </a:extLst>
              </p:cNvPr>
              <p:cNvSpPr txBox="1"/>
              <p:nvPr/>
            </p:nvSpPr>
            <p:spPr>
              <a:xfrm>
                <a:off x="669213" y="3542361"/>
                <a:ext cx="5036893" cy="528543"/>
              </a:xfrm>
              <a:prstGeom prst="rect">
                <a:avLst/>
              </a:prstGeom>
              <a:noFill/>
            </p:spPr>
            <p:txBody>
              <a:bodyPr wrap="square">
                <a:spAutoFit/>
              </a:bodyPr>
              <a:lstStyle/>
              <a:p>
                <a:pPr marL="342900" indent="-342900">
                  <a:buFont typeface="Wingdings" panose="05000000000000000000" pitchFamily="2" charset="2"/>
                  <a:buChar char="v"/>
                </a:pPr>
                <a:r>
                  <a:rPr lang="en-US" sz="2000" dirty="0"/>
                  <a:t>Dual of </a:t>
                </a:r>
                <a14:m>
                  <m:oMath xmlns:m="http://schemas.openxmlformats.org/officeDocument/2006/math">
                    <m:r>
                      <a:rPr lang="en-US" sz="2000" b="0" i="1" smtClean="0">
                        <a:latin typeface="Cambria Math" panose="02040503050406030204" pitchFamily="18" charset="0"/>
                      </a:rPr>
                      <m:t>𝑐𝐿</m:t>
                    </m:r>
                  </m:oMath>
                </a14:m>
                <a:r>
                  <a:rPr lang="en-US" sz="2000" dirty="0"/>
                  <a:t> is </a:t>
                </a:r>
                <a14:m>
                  <m:oMath xmlns:m="http://schemas.openxmlformats.org/officeDocument/2006/math">
                    <m:f>
                      <m:fPr>
                        <m:ctrlPr>
                          <a:rPr lang="en-US" sz="2000" i="1" smtClean="0">
                            <a:solidFill>
                              <a:srgbClr val="002060"/>
                            </a:solidFill>
                            <a:latin typeface="Cambria Math" panose="02040503050406030204" pitchFamily="18" charset="0"/>
                          </a:rPr>
                        </m:ctrlPr>
                      </m:fPr>
                      <m:num>
                        <m:r>
                          <a:rPr lang="en-US" sz="2000" b="0" i="1" smtClean="0">
                            <a:solidFill>
                              <a:srgbClr val="002060"/>
                            </a:solidFill>
                            <a:latin typeface="Cambria Math" panose="02040503050406030204" pitchFamily="18" charset="0"/>
                          </a:rPr>
                          <m:t>1</m:t>
                        </m:r>
                      </m:num>
                      <m:den>
                        <m:r>
                          <a:rPr lang="en-US" sz="2000" b="0" i="1" smtClean="0">
                            <a:solidFill>
                              <a:srgbClr val="002060"/>
                            </a:solidFill>
                            <a:latin typeface="Cambria Math" panose="02040503050406030204" pitchFamily="18" charset="0"/>
                          </a:rPr>
                          <m:t>𝑐</m:t>
                        </m:r>
                      </m:den>
                    </m:f>
                    <m:sSup>
                      <m:sSupPr>
                        <m:ctrlPr>
                          <a:rPr lang="en-US" sz="2000" i="1" smtClean="0">
                            <a:solidFill>
                              <a:srgbClr val="002060"/>
                            </a:solidFill>
                            <a:latin typeface="Cambria Math" panose="02040503050406030204" pitchFamily="18" charset="0"/>
                          </a:rPr>
                        </m:ctrlPr>
                      </m:sSupPr>
                      <m:e>
                        <m:r>
                          <a:rPr lang="en-US" sz="2000" b="0" i="1" smtClean="0">
                            <a:solidFill>
                              <a:srgbClr val="002060"/>
                            </a:solidFill>
                            <a:latin typeface="Cambria Math" panose="02040503050406030204" pitchFamily="18" charset="0"/>
                          </a:rPr>
                          <m:t>𝐿</m:t>
                        </m:r>
                      </m:e>
                      <m:sup>
                        <m:r>
                          <a:rPr lang="en-US" sz="2000" b="0" i="1" smtClean="0">
                            <a:solidFill>
                              <a:srgbClr val="002060"/>
                            </a:solidFill>
                            <a:latin typeface="Cambria Math" panose="02040503050406030204" pitchFamily="18" charset="0"/>
                          </a:rPr>
                          <m:t>∗</m:t>
                        </m:r>
                      </m:sup>
                    </m:sSup>
                  </m:oMath>
                </a14:m>
                <a:r>
                  <a:rPr lang="en-US" sz="2000" dirty="0"/>
                  <a:t>, for </a:t>
                </a:r>
                <a14:m>
                  <m:oMath xmlns:m="http://schemas.openxmlformats.org/officeDocument/2006/math">
                    <m:r>
                      <a:rPr lang="en-US" sz="2000" b="0" i="1" smtClean="0">
                        <a:latin typeface="Cambria Math" panose="02040503050406030204" pitchFamily="18" charset="0"/>
                      </a:rPr>
                      <m:t>𝑐</m:t>
                    </m:r>
                    <m:r>
                      <a:rPr lang="en-US" sz="2000" b="0" i="1" smtClean="0">
                        <a:latin typeface="Cambria Math" panose="02040503050406030204" pitchFamily="18" charset="0"/>
                      </a:rPr>
                      <m:t>&gt;0</m:t>
                    </m:r>
                  </m:oMath>
                </a14:m>
                <a:r>
                  <a:rPr lang="en-US" sz="2000" dirty="0"/>
                  <a:t> and </a:t>
                </a:r>
                <a14:m>
                  <m:oMath xmlns:m="http://schemas.openxmlformats.org/officeDocument/2006/math">
                    <m:r>
                      <a:rPr lang="en-US" sz="2000" b="0" i="1" smtClean="0">
                        <a:latin typeface="Cambria Math" panose="02040503050406030204" pitchFamily="18" charset="0"/>
                      </a:rPr>
                      <m:t>𝐿</m:t>
                    </m:r>
                  </m:oMath>
                </a14:m>
                <a:r>
                  <a:rPr lang="en-US" sz="2000" dirty="0"/>
                  <a:t> lattice. </a:t>
                </a:r>
                <a:endParaRPr lang="el-GR" sz="2000" dirty="0"/>
              </a:p>
            </p:txBody>
          </p:sp>
        </mc:Choice>
        <mc:Fallback xmlns="">
          <p:sp>
            <p:nvSpPr>
              <p:cNvPr id="24" name="TextBox 23">
                <a:extLst>
                  <a:ext uri="{FF2B5EF4-FFF2-40B4-BE49-F238E27FC236}">
                    <a16:creationId xmlns:a16="http://schemas.microsoft.com/office/drawing/2014/main" id="{57FF6EF0-048F-4E74-BAC8-AD026524BDE8}"/>
                  </a:ext>
                </a:extLst>
              </p:cNvPr>
              <p:cNvSpPr txBox="1">
                <a:spLocks noRot="1" noChangeAspect="1" noMove="1" noResize="1" noEditPoints="1" noAdjustHandles="1" noChangeArrowheads="1" noChangeShapeType="1" noTextEdit="1"/>
              </p:cNvSpPr>
              <p:nvPr/>
            </p:nvSpPr>
            <p:spPr>
              <a:xfrm>
                <a:off x="669213" y="3542361"/>
                <a:ext cx="5036893" cy="528543"/>
              </a:xfrm>
              <a:prstGeom prst="rect">
                <a:avLst/>
              </a:prstGeom>
              <a:blipFill>
                <a:blip r:embed="rId6"/>
                <a:stretch>
                  <a:fillRect l="-1090" b="-804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398219F-D9F3-499C-A837-44FB0D64FC2E}"/>
                  </a:ext>
                </a:extLst>
              </p:cNvPr>
              <p:cNvSpPr txBox="1"/>
              <p:nvPr/>
            </p:nvSpPr>
            <p:spPr>
              <a:xfrm>
                <a:off x="8406991" y="926247"/>
                <a:ext cx="2220637" cy="526939"/>
              </a:xfrm>
              <a:prstGeom prst="rect">
                <a:avLst/>
              </a:prstGeom>
              <a:noFill/>
            </p:spPr>
            <p:txBody>
              <a:bodyPr wrap="square">
                <a:spAutoFit/>
              </a:bodyPr>
              <a:lstStyle/>
              <a:p>
                <a:r>
                  <a:rPr lang="en-US" sz="2000" b="0" dirty="0"/>
                  <a:t>Dual of </a:t>
                </a:r>
                <a14:m>
                  <m:oMath xmlns:m="http://schemas.openxmlformats.org/officeDocument/2006/math">
                    <m:r>
                      <a:rPr lang="en-US" sz="2000" b="0" i="1" smtClean="0">
                        <a:solidFill>
                          <a:schemeClr val="accent6">
                            <a:lumMod val="50000"/>
                          </a:schemeClr>
                        </a:solidFill>
                        <a:latin typeface="Cambria Math" panose="02040503050406030204" pitchFamily="18" charset="0"/>
                      </a:rPr>
                      <m:t>2</m:t>
                    </m:r>
                    <m:sSup>
                      <m:sSupPr>
                        <m:ctrlPr>
                          <a:rPr lang="en-US" sz="2000" b="0" i="1" smtClean="0">
                            <a:solidFill>
                              <a:schemeClr val="accent6">
                                <a:lumMod val="50000"/>
                              </a:schemeClr>
                            </a:solidFill>
                            <a:latin typeface="Cambria Math" panose="02040503050406030204" pitchFamily="18" charset="0"/>
                          </a:rPr>
                        </m:ctrlPr>
                      </m:sSupPr>
                      <m:e>
                        <m:r>
                          <a:rPr lang="el-GR" sz="2000" dirty="0">
                            <a:solidFill>
                              <a:schemeClr val="accent6">
                                <a:lumMod val="50000"/>
                              </a:schemeClr>
                            </a:solidFill>
                            <a:latin typeface="Cambria Math" panose="02040503050406030204" pitchFamily="18" charset="0"/>
                          </a:rPr>
                          <m:t>ℤ</m:t>
                        </m:r>
                      </m:e>
                      <m:sup>
                        <m:r>
                          <a:rPr lang="en-US" sz="2000" b="0" i="1" smtClean="0">
                            <a:solidFill>
                              <a:schemeClr val="accent6">
                                <a:lumMod val="50000"/>
                              </a:schemeClr>
                            </a:solidFill>
                            <a:latin typeface="Cambria Math" panose="02040503050406030204" pitchFamily="18" charset="0"/>
                          </a:rPr>
                          <m:t>2</m:t>
                        </m:r>
                      </m:sup>
                    </m:sSup>
                  </m:oMath>
                </a14:m>
                <a:r>
                  <a:rPr lang="en-US" sz="2000" dirty="0"/>
                  <a:t> is </a:t>
                </a:r>
                <a14:m>
                  <m:oMath xmlns:m="http://schemas.openxmlformats.org/officeDocument/2006/math">
                    <m:f>
                      <m:fPr>
                        <m:ctrlPr>
                          <a:rPr lang="en-US" sz="2000" i="1" smtClean="0">
                            <a:solidFill>
                              <a:srgbClr val="C00000"/>
                            </a:solidFill>
                            <a:latin typeface="Cambria Math" panose="02040503050406030204" pitchFamily="18" charset="0"/>
                          </a:rPr>
                        </m:ctrlPr>
                      </m:fPr>
                      <m:num>
                        <m:r>
                          <a:rPr lang="en-US" sz="2000" b="0" i="1" smtClean="0">
                            <a:solidFill>
                              <a:srgbClr val="C00000"/>
                            </a:solidFill>
                            <a:latin typeface="Cambria Math" panose="02040503050406030204" pitchFamily="18" charset="0"/>
                          </a:rPr>
                          <m:t>1</m:t>
                        </m:r>
                      </m:num>
                      <m:den>
                        <m:r>
                          <a:rPr lang="en-US" sz="2000" b="0" i="1" smtClean="0">
                            <a:solidFill>
                              <a:srgbClr val="C00000"/>
                            </a:solidFill>
                            <a:latin typeface="Cambria Math" panose="02040503050406030204" pitchFamily="18" charset="0"/>
                          </a:rPr>
                          <m:t>2</m:t>
                        </m:r>
                      </m:den>
                    </m:f>
                    <m:sSup>
                      <m:sSupPr>
                        <m:ctrlPr>
                          <a:rPr lang="en-US" sz="2000" i="1" smtClean="0">
                            <a:solidFill>
                              <a:srgbClr val="C00000"/>
                            </a:solidFill>
                            <a:latin typeface="Cambria Math" panose="02040503050406030204" pitchFamily="18" charset="0"/>
                          </a:rPr>
                        </m:ctrlPr>
                      </m:sSupPr>
                      <m:e>
                        <m:r>
                          <a:rPr lang="el-GR" sz="2000" dirty="0">
                            <a:solidFill>
                              <a:srgbClr val="C00000"/>
                            </a:solidFill>
                            <a:latin typeface="Cambria Math" panose="02040503050406030204" pitchFamily="18" charset="0"/>
                          </a:rPr>
                          <m:t>ℤ</m:t>
                        </m:r>
                      </m:e>
                      <m:sup>
                        <m:r>
                          <a:rPr lang="en-US" sz="2000" b="0" i="1" smtClean="0">
                            <a:solidFill>
                              <a:srgbClr val="C00000"/>
                            </a:solidFill>
                            <a:latin typeface="Cambria Math" panose="02040503050406030204" pitchFamily="18" charset="0"/>
                          </a:rPr>
                          <m:t>2</m:t>
                        </m:r>
                      </m:sup>
                    </m:sSup>
                  </m:oMath>
                </a14:m>
                <a:r>
                  <a:rPr lang="en-US" sz="2000" dirty="0"/>
                  <a:t> </a:t>
                </a:r>
                <a:endParaRPr lang="el-GR" sz="2000" dirty="0"/>
              </a:p>
            </p:txBody>
          </p:sp>
        </mc:Choice>
        <mc:Fallback xmlns="">
          <p:sp>
            <p:nvSpPr>
              <p:cNvPr id="25" name="TextBox 24">
                <a:extLst>
                  <a:ext uri="{FF2B5EF4-FFF2-40B4-BE49-F238E27FC236}">
                    <a16:creationId xmlns:a16="http://schemas.microsoft.com/office/drawing/2014/main" id="{0398219F-D9F3-499C-A837-44FB0D64FC2E}"/>
                  </a:ext>
                </a:extLst>
              </p:cNvPr>
              <p:cNvSpPr txBox="1">
                <a:spLocks noRot="1" noChangeAspect="1" noMove="1" noResize="1" noEditPoints="1" noAdjustHandles="1" noChangeArrowheads="1" noChangeShapeType="1" noTextEdit="1"/>
              </p:cNvSpPr>
              <p:nvPr/>
            </p:nvSpPr>
            <p:spPr>
              <a:xfrm>
                <a:off x="8406991" y="926247"/>
                <a:ext cx="2220637" cy="526939"/>
              </a:xfrm>
              <a:prstGeom prst="rect">
                <a:avLst/>
              </a:prstGeom>
              <a:blipFill>
                <a:blip r:embed="rId7"/>
                <a:stretch>
                  <a:fillRect l="-2747" b="-930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C3D040F-4640-48FB-85B3-C51BFE30585C}"/>
                  </a:ext>
                </a:extLst>
              </p:cNvPr>
              <p:cNvSpPr txBox="1"/>
              <p:nvPr/>
            </p:nvSpPr>
            <p:spPr>
              <a:xfrm>
                <a:off x="405468" y="4472349"/>
                <a:ext cx="5626216" cy="1015663"/>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Proposition</a:t>
                </a:r>
                <a:endParaRPr lang="en-US" sz="2000" b="0" i="1" dirty="0">
                  <a:latin typeface="Cambria Math" panose="02040503050406030204" pitchFamily="18" charset="0"/>
                </a:endParaRPr>
              </a:p>
              <a:p>
                <a:r>
                  <a:rPr lang="en-US" sz="2000" b="0" dirty="0"/>
                  <a:t>     (i) </a:t>
                </a:r>
                <a14:m>
                  <m:oMath xmlns:m="http://schemas.openxmlformats.org/officeDocument/2006/math">
                    <m:r>
                      <a:rPr lang="en-US" sz="2000" b="0" i="0" smtClean="0">
                        <a:latin typeface="Cambria Math" panose="02040503050406030204" pitchFamily="18" charset="0"/>
                      </a:rPr>
                      <m:t>   </m:t>
                    </m:r>
                    <m:r>
                      <a:rPr lang="en-US" sz="2000" b="0" i="1" smtClean="0">
                        <a:latin typeface="Cambria Math" panose="02040503050406030204" pitchFamily="18" charset="0"/>
                      </a:rPr>
                      <m:t>𝐿</m:t>
                    </m:r>
                    <m:r>
                      <a:rPr lang="en-US" sz="2000" b="0" i="1" smtClean="0">
                        <a:latin typeface="Cambria Math" panose="02040503050406030204" pitchFamily="18" charset="0"/>
                      </a:rPr>
                      <m:t>→</m:t>
                    </m:r>
                  </m:oMath>
                </a14:m>
                <a:r>
                  <a:rPr lang="en-US" sz="2000" dirty="0"/>
                  <a:t> basis </a:t>
                </a:r>
                <a14:m>
                  <m:oMath xmlns:m="http://schemas.openxmlformats.org/officeDocument/2006/math">
                    <m:r>
                      <a:rPr lang="en-US" sz="2000" b="1" i="1" smtClean="0">
                        <a:latin typeface="Cambria Math" panose="02040503050406030204" pitchFamily="18" charset="0"/>
                      </a:rPr>
                      <m:t>𝑩</m:t>
                    </m:r>
                    <m:r>
                      <a:rPr lang="en-US" sz="2000" b="1" i="1" smtClean="0">
                        <a:latin typeface="Cambria Math" panose="02040503050406030204" pitchFamily="18" charset="0"/>
                      </a:rPr>
                      <m:t>   </m:t>
                    </m:r>
                    <m:r>
                      <a:rPr lang="en-US" sz="2000" b="0" i="0" smtClean="0">
                        <a:latin typeface="Cambria Math" panose="02040503050406030204" pitchFamily="18" charset="0"/>
                      </a:rPr>
                      <m:t>⇒   </m:t>
                    </m:r>
                  </m:oMath>
                </a14:m>
                <a:r>
                  <a:rPr lang="en-US" sz="2000" i="1" dirty="0">
                    <a:latin typeface="Cambria Math" panose="02040503050406030204" pitchFamily="18" charset="0"/>
                  </a:rPr>
                  <a:t>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𝐿</m:t>
                        </m:r>
                      </m:e>
                      <m:sup>
                        <m:r>
                          <a:rPr lang="en-US" sz="2000" b="0" i="1" smtClean="0">
                            <a:latin typeface="Cambria Math" panose="02040503050406030204" pitchFamily="18" charset="0"/>
                          </a:rPr>
                          <m:t>∗</m:t>
                        </m:r>
                      </m:sup>
                    </m:sSup>
                    <m:r>
                      <a:rPr lang="en-US" sz="2000" b="0" i="0" smtClean="0">
                        <a:latin typeface="Cambria Math" panose="02040503050406030204" pitchFamily="18" charset="0"/>
                      </a:rPr>
                      <m:t>→</m:t>
                    </m:r>
                  </m:oMath>
                </a14:m>
                <a:r>
                  <a:rPr lang="en-US" sz="2000" dirty="0"/>
                  <a:t> basis </a:t>
                </a:r>
                <a14:m>
                  <m:oMath xmlns:m="http://schemas.openxmlformats.org/officeDocument/2006/math">
                    <m:r>
                      <a:rPr lang="en-US" sz="2000" b="1" i="1" smtClean="0">
                        <a:latin typeface="Cambria Math" panose="02040503050406030204" pitchFamily="18" charset="0"/>
                      </a:rPr>
                      <m:t>𝑫</m:t>
                    </m:r>
                    <m:r>
                      <a:rPr lang="en-US" sz="2000" b="0" i="1" smtClean="0">
                        <a:latin typeface="Cambria Math" panose="02040503050406030204" pitchFamily="18" charset="0"/>
                      </a:rPr>
                      <m:t>=</m:t>
                    </m:r>
                    <m:r>
                      <a:rPr lang="en-US" sz="2000" b="1" i="1" smtClean="0">
                        <a:latin typeface="Cambria Math" panose="02040503050406030204" pitchFamily="18" charset="0"/>
                      </a:rPr>
                      <m:t>𝑩</m:t>
                    </m:r>
                    <m:sSup>
                      <m:sSupPr>
                        <m:ctrlPr>
                          <a:rPr lang="en-US" sz="2000" b="1" i="1" smtClean="0">
                            <a:latin typeface="Cambria Math" panose="02040503050406030204" pitchFamily="18" charset="0"/>
                          </a:rPr>
                        </m:ctrlPr>
                      </m:sSupPr>
                      <m:e>
                        <m:r>
                          <a:rPr lang="en-US" sz="2000" b="0" i="1" smtClean="0">
                            <a:latin typeface="Cambria Math" panose="02040503050406030204" pitchFamily="18" charset="0"/>
                          </a:rPr>
                          <m:t>(</m:t>
                        </m:r>
                        <m:r>
                          <a:rPr lang="en-US" sz="2000" b="1" i="1" smtClean="0">
                            <a:latin typeface="Cambria Math" panose="02040503050406030204" pitchFamily="18" charset="0"/>
                          </a:rPr>
                          <m:t>𝑩𝑩</m:t>
                        </m:r>
                        <m:r>
                          <a:rPr lang="en-US" sz="2000" b="0" i="1" smtClean="0">
                            <a:latin typeface="Cambria Math" panose="02040503050406030204" pitchFamily="18" charset="0"/>
                          </a:rPr>
                          <m:t>)</m:t>
                        </m:r>
                      </m:e>
                      <m:sup>
                        <m:r>
                          <a:rPr lang="en-US" sz="2000" b="1" i="1" smtClean="0">
                            <a:latin typeface="Cambria Math" panose="02040503050406030204" pitchFamily="18" charset="0"/>
                          </a:rPr>
                          <m:t>−</m:t>
                        </m:r>
                        <m:r>
                          <a:rPr lang="en-US" sz="2000" b="0" i="1" smtClean="0">
                            <a:latin typeface="Cambria Math" panose="02040503050406030204" pitchFamily="18" charset="0"/>
                          </a:rPr>
                          <m:t>1</m:t>
                        </m:r>
                      </m:sup>
                    </m:sSup>
                  </m:oMath>
                </a14:m>
                <a:r>
                  <a:rPr lang="en-US" sz="2000" dirty="0"/>
                  <a:t>.</a:t>
                </a:r>
              </a:p>
              <a:p>
                <a:r>
                  <a:rPr lang="en-US" sz="2000" b="0" dirty="0"/>
                  <a:t>     (ii)  </a:t>
                </a:r>
                <a14:m>
                  <m:oMath xmlns:m="http://schemas.openxmlformats.org/officeDocument/2006/math">
                    <m:func>
                      <m:funcPr>
                        <m:ctrlPr>
                          <a:rPr lang="en-US" sz="2000" b="0" i="1" smtClean="0">
                            <a:latin typeface="Cambria Math" panose="02040503050406030204" pitchFamily="18" charset="0"/>
                          </a:rPr>
                        </m:ctrlPr>
                      </m:funcPr>
                      <m:fName>
                        <m:r>
                          <a:rPr lang="en-US" sz="2000" b="0" i="1" smtClean="0">
                            <a:latin typeface="Cambria Math" panose="02040503050406030204" pitchFamily="18" charset="0"/>
                          </a:rPr>
                          <m:t>            </m:t>
                        </m:r>
                        <m:r>
                          <m:rPr>
                            <m:sty m:val="p"/>
                          </m:rPr>
                          <a:rPr lang="en-US" sz="2000" b="0" i="0" smtClean="0">
                            <a:latin typeface="Cambria Math" panose="02040503050406030204" pitchFamily="18" charset="0"/>
                          </a:rPr>
                          <m:t>det</m:t>
                        </m:r>
                      </m:fName>
                      <m:e>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𝐿</m:t>
                                </m:r>
                              </m:e>
                              <m:sup>
                                <m:r>
                                  <a:rPr lang="en-US" sz="2000" b="0" i="1" smtClean="0">
                                    <a:latin typeface="Cambria Math" panose="02040503050406030204" pitchFamily="18" charset="0"/>
                                  </a:rPr>
                                  <m:t>∗</m:t>
                                </m:r>
                              </m:sup>
                            </m:sSup>
                          </m:e>
                        </m:d>
                      </m:e>
                    </m:func>
                    <m:r>
                      <a:rPr lang="en-US" sz="2000" b="0" i="1" smtClean="0">
                        <a:latin typeface="Cambria Math" panose="02040503050406030204" pitchFamily="18" charset="0"/>
                      </a:rPr>
                      <m:t>=</m:t>
                    </m:r>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m:rPr>
                            <m:sty m:val="p"/>
                          </m:rPr>
                          <a:rPr lang="en-US" sz="2000" b="0" i="0" smtClean="0">
                            <a:latin typeface="Cambria Math" panose="02040503050406030204" pitchFamily="18" charset="0"/>
                          </a:rPr>
                          <m:t>det</m:t>
                        </m:r>
                        <m:r>
                          <a:rPr lang="en-US" sz="2000" b="0" i="1" smtClean="0">
                            <a:latin typeface="Cambria Math" panose="02040503050406030204" pitchFamily="18" charset="0"/>
                          </a:rPr>
                          <m:t>⁡(</m:t>
                        </m:r>
                        <m:r>
                          <a:rPr lang="en-US" sz="2000" b="0" i="1" smtClean="0">
                            <a:latin typeface="Cambria Math" panose="02040503050406030204" pitchFamily="18" charset="0"/>
                          </a:rPr>
                          <m:t>𝐿</m:t>
                        </m:r>
                        <m:r>
                          <a:rPr lang="en-US" sz="2000" b="0" i="1" smtClean="0">
                            <a:latin typeface="Cambria Math" panose="02040503050406030204" pitchFamily="18" charset="0"/>
                          </a:rPr>
                          <m:t>)</m:t>
                        </m:r>
                      </m:den>
                    </m:f>
                  </m:oMath>
                </a14:m>
                <a:r>
                  <a:rPr lang="en-US" sz="2000" dirty="0"/>
                  <a:t>.</a:t>
                </a:r>
              </a:p>
            </p:txBody>
          </p:sp>
        </mc:Choice>
        <mc:Fallback xmlns="">
          <p:sp>
            <p:nvSpPr>
              <p:cNvPr id="27" name="TextBox 26">
                <a:extLst>
                  <a:ext uri="{FF2B5EF4-FFF2-40B4-BE49-F238E27FC236}">
                    <a16:creationId xmlns:a16="http://schemas.microsoft.com/office/drawing/2014/main" id="{2C3D040F-4640-48FB-85B3-C51BFE30585C}"/>
                  </a:ext>
                </a:extLst>
              </p:cNvPr>
              <p:cNvSpPr txBox="1">
                <a:spLocks noRot="1" noChangeAspect="1" noMove="1" noResize="1" noEditPoints="1" noAdjustHandles="1" noChangeArrowheads="1" noChangeShapeType="1" noTextEdit="1"/>
              </p:cNvSpPr>
              <p:nvPr/>
            </p:nvSpPr>
            <p:spPr>
              <a:xfrm>
                <a:off x="405468" y="4472349"/>
                <a:ext cx="5626216" cy="1015663"/>
              </a:xfrm>
              <a:prstGeom prst="rect">
                <a:avLst/>
              </a:prstGeom>
              <a:blipFill>
                <a:blip r:embed="rId8"/>
                <a:stretch>
                  <a:fillRect l="-976" t="-3614" r="-108" b="-70482"/>
                </a:stretch>
              </a:blipFill>
            </p:spPr>
            <p:txBody>
              <a:bodyPr/>
              <a:lstStyle/>
              <a:p>
                <a:r>
                  <a:rPr lang="el-GR">
                    <a:noFill/>
                  </a:rPr>
                  <a:t> </a:t>
                </a:r>
              </a:p>
            </p:txBody>
          </p:sp>
        </mc:Fallback>
      </mc:AlternateContent>
      <p:sp>
        <p:nvSpPr>
          <p:cNvPr id="13" name="Arrow: Curved Left 12">
            <a:hlinkClick r:id="rId9" action="ppaction://hlinksldjump"/>
            <a:extLst>
              <a:ext uri="{FF2B5EF4-FFF2-40B4-BE49-F238E27FC236}">
                <a16:creationId xmlns:a16="http://schemas.microsoft.com/office/drawing/2014/main" id="{F2CF616C-EA98-4635-BD4B-C8893350EA6D}"/>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33225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59B68C-8518-B9C1-19CE-544DCC17BC25}"/>
              </a:ext>
            </a:extLst>
          </p:cNvPr>
          <p:cNvSpPr txBox="1"/>
          <p:nvPr/>
        </p:nvSpPr>
        <p:spPr>
          <a:xfrm>
            <a:off x="718045" y="2767279"/>
            <a:ext cx="2944665" cy="1323439"/>
          </a:xfrm>
          <a:prstGeom prst="rect">
            <a:avLst/>
          </a:prstGeom>
          <a:noFill/>
        </p:spPr>
        <p:txBody>
          <a:bodyPr wrap="square" rtlCol="0">
            <a:spAutoFit/>
          </a:bodyPr>
          <a:lstStyle/>
          <a:p>
            <a:pPr algn="ctr"/>
            <a:r>
              <a:rPr lang="en-US" sz="4000" b="1" dirty="0"/>
              <a:t>Learning </a:t>
            </a:r>
          </a:p>
          <a:p>
            <a:pPr algn="ctr"/>
            <a:r>
              <a:rPr lang="en-US" sz="4000" b="1" dirty="0"/>
              <a:t>With Errors         </a:t>
            </a:r>
            <a:endParaRPr lang="el-GR" sz="4000" b="1" dirty="0"/>
          </a:p>
        </p:txBody>
      </p:sp>
      <p:cxnSp>
        <p:nvCxnSpPr>
          <p:cNvPr id="365" name="Straight Arrow Connector 364" hidden="1">
            <a:extLst>
              <a:ext uri="{FF2B5EF4-FFF2-40B4-BE49-F238E27FC236}">
                <a16:creationId xmlns:a16="http://schemas.microsoft.com/office/drawing/2014/main" id="{6221FFB1-1377-47EF-8124-CA498B62A440}"/>
              </a:ext>
            </a:extLst>
          </p:cNvPr>
          <p:cNvCxnSpPr>
            <a:cxnSpLocks/>
          </p:cNvCxnSpPr>
          <p:nvPr/>
        </p:nvCxnSpPr>
        <p:spPr>
          <a:xfrm flipV="1">
            <a:off x="6487276" y="4623594"/>
            <a:ext cx="1040525" cy="2968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hidden="1">
            <a:extLst>
              <a:ext uri="{FF2B5EF4-FFF2-40B4-BE49-F238E27FC236}">
                <a16:creationId xmlns:a16="http://schemas.microsoft.com/office/drawing/2014/main" id="{BFDC4A1B-F4FA-45FA-A9E8-BAB691CEA92D}"/>
              </a:ext>
            </a:extLst>
          </p:cNvPr>
          <p:cNvCxnSpPr>
            <a:cxnSpLocks/>
          </p:cNvCxnSpPr>
          <p:nvPr/>
        </p:nvCxnSpPr>
        <p:spPr>
          <a:xfrm>
            <a:off x="6500440" y="4898935"/>
            <a:ext cx="601197" cy="66942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868E4CC-E184-41E5-B53F-66981BE08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616" y="674819"/>
            <a:ext cx="7516645" cy="5508360"/>
          </a:xfrm>
          <a:prstGeom prst="rect">
            <a:avLst/>
          </a:prstGeom>
        </p:spPr>
      </p:pic>
    </p:spTree>
    <p:extLst>
      <p:ext uri="{BB962C8B-B14F-4D97-AF65-F5344CB8AC3E}">
        <p14:creationId xmlns:p14="http://schemas.microsoft.com/office/powerpoint/2010/main" val="765813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3503824" y="369589"/>
            <a:ext cx="5184369" cy="584775"/>
          </a:xfrm>
          <a:prstGeom prst="rect">
            <a:avLst/>
          </a:prstGeom>
          <a:noFill/>
        </p:spPr>
        <p:txBody>
          <a:bodyPr wrap="none" rtlCol="0">
            <a:spAutoFit/>
          </a:bodyPr>
          <a:lstStyle/>
          <a:p>
            <a:pPr algn="ctr"/>
            <a:r>
              <a:rPr lang="en-US" sz="3200" b="1" i="0" strike="noStrike" baseline="0" dirty="0"/>
              <a:t>Lattices used in Cryptography</a:t>
            </a:r>
            <a:endParaRPr lang="el-GR" sz="3200" b="1" i="0" strike="noStrike" baseline="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94FCEDF-10AE-485E-AFC5-6D7AEB031709}"/>
                  </a:ext>
                </a:extLst>
              </p:cNvPr>
              <p:cNvSpPr txBox="1"/>
              <p:nvPr/>
            </p:nvSpPr>
            <p:spPr>
              <a:xfrm>
                <a:off x="405468" y="1634831"/>
                <a:ext cx="5802385" cy="707886"/>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𝑞-ary Lattice </a:t>
                </a:r>
              </a:p>
              <a:p>
                <a:r>
                  <a:rPr lang="en-US" sz="2000" dirty="0"/>
                  <a:t>A lattice </a:t>
                </a:r>
                <a14:m>
                  <m:oMath xmlns:m="http://schemas.openxmlformats.org/officeDocument/2006/math">
                    <m:r>
                      <a:rPr lang="en-US" sz="2000" b="0" i="1" smtClean="0">
                        <a:latin typeface="Cambria Math" panose="02040503050406030204" pitchFamily="18" charset="0"/>
                      </a:rPr>
                      <m:t>𝐿</m:t>
                    </m:r>
                  </m:oMath>
                </a14:m>
                <a:r>
                  <a:rPr lang="en-US" sz="2000" dirty="0"/>
                  <a:t> of dimension </a:t>
                </a:r>
                <a14:m>
                  <m:oMath xmlns:m="http://schemas.openxmlformats.org/officeDocument/2006/math">
                    <m:r>
                      <a:rPr lang="en-US" sz="2000" b="0" i="1" smtClean="0">
                        <a:latin typeface="Cambria Math" panose="02040503050406030204" pitchFamily="18" charset="0"/>
                      </a:rPr>
                      <m:t>𝑚</m:t>
                    </m:r>
                  </m:oMath>
                </a14:m>
                <a:r>
                  <a:rPr lang="en-US" sz="2000" dirty="0"/>
                  <a:t> satisfying  </a:t>
                </a:r>
                <a14:m>
                  <m:oMath xmlns:m="http://schemas.openxmlformats.org/officeDocument/2006/math">
                    <m:r>
                      <a:rPr lang="en-US" sz="2000" b="0" i="1" smtClean="0">
                        <a:solidFill>
                          <a:srgbClr val="002060"/>
                        </a:solidFill>
                        <a:latin typeface="Cambria Math" panose="02040503050406030204" pitchFamily="18" charset="0"/>
                      </a:rPr>
                      <m:t>𝑞</m:t>
                    </m:r>
                    <m:sSup>
                      <m:sSupPr>
                        <m:ctrlPr>
                          <a:rPr lang="en-US" sz="2000" b="0" i="1" smtClean="0">
                            <a:solidFill>
                              <a:srgbClr val="002060"/>
                            </a:solidFill>
                            <a:latin typeface="Cambria Math" panose="02040503050406030204" pitchFamily="18" charset="0"/>
                          </a:rPr>
                        </m:ctrlPr>
                      </m:sSupPr>
                      <m:e>
                        <m:r>
                          <a:rPr lang="en-US" sz="2000" b="0" i="1" smtClean="0">
                            <a:solidFill>
                              <a:srgbClr val="002060"/>
                            </a:solidFill>
                            <a:latin typeface="Cambria Math" panose="02040503050406030204" pitchFamily="18" charset="0"/>
                          </a:rPr>
                          <m:t>ℤ</m:t>
                        </m:r>
                      </m:e>
                      <m:sup>
                        <m:r>
                          <a:rPr lang="en-US" sz="2000" b="0" i="1" smtClean="0">
                            <a:solidFill>
                              <a:srgbClr val="002060"/>
                            </a:solidFill>
                            <a:latin typeface="Cambria Math" panose="02040503050406030204" pitchFamily="18" charset="0"/>
                          </a:rPr>
                          <m:t>𝑚</m:t>
                        </m:r>
                      </m:sup>
                    </m:sSup>
                    <m:r>
                      <a:rPr lang="en-US" sz="2000" dirty="0" smtClean="0">
                        <a:solidFill>
                          <a:srgbClr val="002060"/>
                        </a:solidFill>
                        <a:latin typeface="Cambria Math" panose="02040503050406030204" pitchFamily="18" charset="0"/>
                      </a:rPr>
                      <m:t>⊆</m:t>
                    </m:r>
                    <m:r>
                      <a:rPr lang="en-US" sz="2000" b="0" i="1" dirty="0" smtClean="0">
                        <a:solidFill>
                          <a:srgbClr val="002060"/>
                        </a:solidFill>
                        <a:latin typeface="Cambria Math" panose="02040503050406030204" pitchFamily="18" charset="0"/>
                      </a:rPr>
                      <m:t>𝐿</m:t>
                    </m:r>
                    <m:r>
                      <a:rPr lang="en-US" sz="2000" dirty="0">
                        <a:solidFill>
                          <a:srgbClr val="002060"/>
                        </a:solidFill>
                        <a:latin typeface="Cambria Math" panose="02040503050406030204" pitchFamily="18" charset="0"/>
                      </a:rPr>
                      <m:t>⊆</m:t>
                    </m:r>
                  </m:oMath>
                </a14:m>
                <a:r>
                  <a:rPr lang="en-US" sz="2000" dirty="0">
                    <a:solidFill>
                      <a:srgbClr val="002060"/>
                    </a:solidFill>
                  </a:rPr>
                  <a:t> </a:t>
                </a:r>
                <a14:m>
                  <m:oMath xmlns:m="http://schemas.openxmlformats.org/officeDocument/2006/math">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ℤ</m:t>
                        </m:r>
                      </m:e>
                      <m:sup>
                        <m:r>
                          <a:rPr lang="en-US" sz="2000" i="1">
                            <a:solidFill>
                              <a:srgbClr val="002060"/>
                            </a:solidFill>
                            <a:latin typeface="Cambria Math" panose="02040503050406030204" pitchFamily="18" charset="0"/>
                          </a:rPr>
                          <m:t>𝑚</m:t>
                        </m:r>
                      </m:sup>
                    </m:sSup>
                  </m:oMath>
                </a14:m>
                <a:r>
                  <a:rPr lang="en-US" sz="2000" i="1" dirty="0"/>
                  <a:t>.</a:t>
                </a:r>
              </a:p>
            </p:txBody>
          </p:sp>
        </mc:Choice>
        <mc:Fallback xmlns="">
          <p:sp>
            <p:nvSpPr>
              <p:cNvPr id="10" name="TextBox 9">
                <a:extLst>
                  <a:ext uri="{FF2B5EF4-FFF2-40B4-BE49-F238E27FC236}">
                    <a16:creationId xmlns:a16="http://schemas.microsoft.com/office/drawing/2014/main" id="{394FCEDF-10AE-485E-AFC5-6D7AEB031709}"/>
                  </a:ext>
                </a:extLst>
              </p:cNvPr>
              <p:cNvSpPr txBox="1">
                <a:spLocks noRot="1" noChangeAspect="1" noMove="1" noResize="1" noEditPoints="1" noAdjustHandles="1" noChangeArrowheads="1" noChangeShapeType="1" noTextEdit="1"/>
              </p:cNvSpPr>
              <p:nvPr/>
            </p:nvSpPr>
            <p:spPr>
              <a:xfrm>
                <a:off x="405468" y="1634831"/>
                <a:ext cx="5802385" cy="707886"/>
              </a:xfrm>
              <a:prstGeom prst="rect">
                <a:avLst/>
              </a:prstGeom>
              <a:blipFill>
                <a:blip r:embed="rId3"/>
                <a:stretch>
                  <a:fillRect l="-1157" t="-6034" b="-1465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8BF79B7-DB5F-42E5-BD68-EBE744FCA140}"/>
                  </a:ext>
                </a:extLst>
              </p:cNvPr>
              <p:cNvSpPr txBox="1"/>
              <p:nvPr/>
            </p:nvSpPr>
            <p:spPr>
              <a:xfrm>
                <a:off x="1" y="-6326"/>
                <a:ext cx="3190873" cy="400110"/>
              </a:xfrm>
              <a:prstGeom prst="rect">
                <a:avLst/>
              </a:prstGeom>
              <a:noFill/>
            </p:spPr>
            <p:txBody>
              <a:bodyPr wrap="square" rtlCol="0">
                <a:spAutoFit/>
              </a:bodyPr>
              <a:lstStyle/>
              <a:p>
                <a14:m>
                  <m:oMath xmlns:m="http://schemas.openxmlformats.org/officeDocument/2006/math">
                    <m:r>
                      <m:rPr>
                        <m:sty m:val="p"/>
                      </m:rPr>
                      <a:rPr lang="en-US" sz="2000" b="0" i="0" smtClean="0">
                        <a:latin typeface="Cambria Math" panose="02040503050406030204" pitchFamily="18" charset="0"/>
                      </a:rPr>
                      <m:t>q</m:t>
                    </m:r>
                    <m:r>
                      <a:rPr lang="en-US" sz="2000" b="0" i="0" smtClean="0">
                        <a:latin typeface="Cambria Math" panose="02040503050406030204" pitchFamily="18" charset="0"/>
                      </a:rPr>
                      <m:t>→ </m:t>
                    </m:r>
                  </m:oMath>
                </a14:m>
                <a:r>
                  <a:rPr lang="en-US" sz="2000" dirty="0"/>
                  <a:t>positive integer</a:t>
                </a:r>
              </a:p>
            </p:txBody>
          </p:sp>
        </mc:Choice>
        <mc:Fallback xmlns="">
          <p:sp>
            <p:nvSpPr>
              <p:cNvPr id="11" name="TextBox 10">
                <a:extLst>
                  <a:ext uri="{FF2B5EF4-FFF2-40B4-BE49-F238E27FC236}">
                    <a16:creationId xmlns:a16="http://schemas.microsoft.com/office/drawing/2014/main" id="{B8BF79B7-DB5F-42E5-BD68-EBE744FCA140}"/>
                  </a:ext>
                </a:extLst>
              </p:cNvPr>
              <p:cNvSpPr txBox="1">
                <a:spLocks noRot="1" noChangeAspect="1" noMove="1" noResize="1" noEditPoints="1" noAdjustHandles="1" noChangeArrowheads="1" noChangeShapeType="1" noTextEdit="1"/>
              </p:cNvSpPr>
              <p:nvPr/>
            </p:nvSpPr>
            <p:spPr>
              <a:xfrm>
                <a:off x="1" y="-6326"/>
                <a:ext cx="3190873" cy="400110"/>
              </a:xfrm>
              <a:prstGeom prst="rect">
                <a:avLst/>
              </a:prstGeom>
              <a:blipFill>
                <a:blip r:embed="rId4"/>
                <a:stretch>
                  <a:fillRect t="-9091" b="-257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83505B-2399-4C17-86BA-BB159A27A31D}"/>
                  </a:ext>
                </a:extLst>
              </p:cNvPr>
              <p:cNvSpPr txBox="1"/>
              <p:nvPr/>
            </p:nvSpPr>
            <p:spPr>
              <a:xfrm>
                <a:off x="405468" y="2675880"/>
                <a:ext cx="5332602" cy="1068562"/>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Parity Check Lattice </a:t>
                </a:r>
              </a:p>
              <a:p>
                <a:r>
                  <a:rPr lang="en-US" sz="2000" dirty="0"/>
                  <a:t>Let </a:t>
                </a:r>
                <a14:m>
                  <m:oMath xmlns:m="http://schemas.openxmlformats.org/officeDocument/2006/math">
                    <m:r>
                      <a:rPr lang="en-US" sz="2000" b="1" i="1" smtClean="0">
                        <a:latin typeface="Cambria Math" panose="02040503050406030204" pitchFamily="18" charset="0"/>
                      </a:rPr>
                      <m:t>𝑨</m:t>
                    </m:r>
                    <m:r>
                      <a:rPr lang="en-US" sz="2000" b="0" i="1"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a:rPr lang="en-US" sz="2000" i="1" dirty="0">
                            <a:latin typeface="Cambria Math" panose="02040503050406030204" pitchFamily="18" charset="0"/>
                          </a:rPr>
                          <m:t>ℤ</m:t>
                        </m:r>
                      </m:e>
                      <m:sub>
                        <m:r>
                          <a:rPr lang="en-US" sz="2000" b="0" i="1" smtClean="0">
                            <a:latin typeface="Cambria Math" panose="02040503050406030204" pitchFamily="18" charset="0"/>
                            <a:ea typeface="Cambria Math" panose="02040503050406030204" pitchFamily="18" charset="0"/>
                          </a:rPr>
                          <m:t>𝑞</m:t>
                        </m:r>
                      </m:sub>
                      <m:sup>
                        <m:r>
                          <a:rPr lang="en-US" sz="2000" i="1" dirty="0">
                            <a:latin typeface="Cambria Math" panose="02040503050406030204" pitchFamily="18" charset="0"/>
                          </a:rPr>
                          <m:t>𝑛</m:t>
                        </m:r>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𝑚</m:t>
                        </m:r>
                      </m:sup>
                    </m:sSubSup>
                  </m:oMath>
                </a14:m>
                <a:r>
                  <a:rPr lang="en-US" sz="2000" i="1" dirty="0"/>
                  <a:t> </a:t>
                </a:r>
                <a:r>
                  <a:rPr lang="en-US" sz="2000" dirty="0"/>
                  <a:t>be a matrix with coefficients in </a:t>
                </a:r>
                <a14:m>
                  <m:oMath xmlns:m="http://schemas.openxmlformats.org/officeDocument/2006/math">
                    <m:sSub>
                      <m:sSubPr>
                        <m:ctrlPr>
                          <a:rPr lang="en-US" sz="2000" i="1" smtClean="0">
                            <a:latin typeface="Cambria Math" panose="02040503050406030204" pitchFamily="18" charset="0"/>
                          </a:rPr>
                        </m:ctrlPr>
                      </m:sSubPr>
                      <m:e>
                        <m:r>
                          <a:rPr lang="en-US" sz="2000" i="1" dirty="0">
                            <a:latin typeface="Cambria Math" panose="02040503050406030204" pitchFamily="18" charset="0"/>
                          </a:rPr>
                          <m:t>ℤ</m:t>
                        </m:r>
                      </m:e>
                      <m:sub>
                        <m:r>
                          <a:rPr lang="en-US" sz="2000" b="0" i="1" smtClean="0">
                            <a:latin typeface="Cambria Math" panose="02040503050406030204" pitchFamily="18" charset="0"/>
                          </a:rPr>
                          <m:t>𝑞</m:t>
                        </m:r>
                      </m:sub>
                    </m:sSub>
                  </m:oMath>
                </a14:m>
                <a:r>
                  <a:rPr lang="en-US" sz="2000" dirty="0"/>
                  <a:t>.</a:t>
                </a:r>
              </a:p>
              <a:p>
                <a:pPr algn="ctr"/>
                <a14:m>
                  <m:oMathPara xmlns:m="http://schemas.openxmlformats.org/officeDocument/2006/math">
                    <m:oMathParaPr>
                      <m:jc m:val="centerGroup"/>
                    </m:oMathParaPr>
                    <m:oMath xmlns:m="http://schemas.openxmlformats.org/officeDocument/2006/math">
                      <m:sSubSup>
                        <m:sSubSupPr>
                          <m:ctrlPr>
                            <a:rPr lang="en-US" sz="2000" i="1" smtClean="0">
                              <a:solidFill>
                                <a:srgbClr val="002060"/>
                              </a:solidFill>
                              <a:latin typeface="Cambria Math" panose="02040503050406030204" pitchFamily="18" charset="0"/>
                            </a:rPr>
                          </m:ctrlPr>
                        </m:sSubSupPr>
                        <m:e>
                          <m:r>
                            <a:rPr lang="en-US" sz="2000" b="0" i="1" smtClean="0">
                              <a:solidFill>
                                <a:srgbClr val="002060"/>
                              </a:solidFill>
                              <a:latin typeface="Cambria Math" panose="02040503050406030204" pitchFamily="18" charset="0"/>
                            </a:rPr>
                            <m:t>𝐿</m:t>
                          </m:r>
                        </m:e>
                        <m:sub>
                          <m:r>
                            <a:rPr lang="en-US" sz="2000" b="0" i="1" smtClean="0">
                              <a:solidFill>
                                <a:srgbClr val="002060"/>
                              </a:solidFill>
                              <a:latin typeface="Cambria Math" panose="02040503050406030204" pitchFamily="18" charset="0"/>
                            </a:rPr>
                            <m:t>𝑞</m:t>
                          </m:r>
                        </m:sub>
                        <m:sup>
                          <m:r>
                            <a:rPr lang="en-US" sz="2000" i="1" smtClean="0">
                              <a:solidFill>
                                <a:srgbClr val="002060"/>
                              </a:solidFill>
                              <a:latin typeface="Cambria Math" panose="02040503050406030204" pitchFamily="18" charset="0"/>
                            </a:rPr>
                            <m:t>⊥</m:t>
                          </m:r>
                        </m:sup>
                      </m:sSubSup>
                      <m:d>
                        <m:dPr>
                          <m:ctrlPr>
                            <a:rPr lang="en-US" sz="2000" b="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𝑨</m:t>
                          </m:r>
                        </m:e>
                      </m:d>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r>
                            <a:rPr lang="en-US" sz="2000" b="1" i="1" smtClean="0">
                              <a:solidFill>
                                <a:schemeClr val="tx1"/>
                              </a:solidFill>
                              <a:latin typeface="Cambria Math" panose="02040503050406030204" pitchFamily="18" charset="0"/>
                            </a:rPr>
                            <m:t>𝒙</m:t>
                          </m:r>
                          <m:r>
                            <a:rPr lang="en-US" sz="2000" b="0" i="1" smtClean="0">
                              <a:solidFill>
                                <a:schemeClr val="tx1"/>
                              </a:solidFill>
                              <a:latin typeface="Cambria Math" panose="02040503050406030204" pitchFamily="18" charset="0"/>
                              <a:ea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ℤ</m:t>
                              </m:r>
                            </m:e>
                            <m:sup>
                              <m:r>
                                <a:rPr lang="en-US" sz="2000" i="1">
                                  <a:solidFill>
                                    <a:schemeClr val="tx1"/>
                                  </a:solidFill>
                                  <a:latin typeface="Cambria Math" panose="02040503050406030204" pitchFamily="18" charset="0"/>
                                </a:rPr>
                                <m:t>𝑚</m:t>
                              </m:r>
                            </m:sup>
                          </m:sSup>
                          <m:r>
                            <a:rPr lang="en-US" sz="2000" b="0" i="0" smtClean="0">
                              <a:solidFill>
                                <a:schemeClr val="tx1"/>
                              </a:solidFill>
                              <a:latin typeface="Cambria Math" panose="02040503050406030204" pitchFamily="18" charset="0"/>
                            </a:rPr>
                            <m:t> </m:t>
                          </m:r>
                        </m:e>
                      </m:d>
                      <m:r>
                        <a:rPr lang="en-US" sz="2000" b="0" i="0"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𝑨𝒙</m:t>
                      </m:r>
                      <m:r>
                        <a:rPr lang="en-US" sz="2000" b="0" i="1" smtClean="0">
                          <a:solidFill>
                            <a:schemeClr val="tx1"/>
                          </a:solidFill>
                          <a:latin typeface="Cambria Math" panose="02040503050406030204" pitchFamily="18" charset="0"/>
                          <a:ea typeface="Cambria Math" panose="02040503050406030204" pitchFamily="18" charset="0"/>
                        </a:rPr>
                        <m:t>≡0 (</m:t>
                      </m:r>
                      <m:r>
                        <m:rPr>
                          <m:sty m:val="p"/>
                        </m:rPr>
                        <a:rPr lang="en-US" sz="2000" b="0" i="0" smtClean="0">
                          <a:solidFill>
                            <a:schemeClr val="tx1"/>
                          </a:solidFill>
                          <a:latin typeface="Cambria Math" panose="02040503050406030204" pitchFamily="18" charset="0"/>
                          <a:ea typeface="Cambria Math" panose="02040503050406030204" pitchFamily="18" charset="0"/>
                        </a:rPr>
                        <m:t>mod</m:t>
                      </m:r>
                      <m:r>
                        <a:rPr lang="en-US" sz="2000" b="0" i="1" smtClean="0">
                          <a:solidFill>
                            <a:schemeClr val="tx1"/>
                          </a:solidFill>
                          <a:latin typeface="Cambria Math" panose="02040503050406030204" pitchFamily="18" charset="0"/>
                          <a:ea typeface="Cambria Math" panose="02040503050406030204" pitchFamily="18" charset="0"/>
                        </a:rPr>
                        <m:t> </m:t>
                      </m:r>
                      <m:r>
                        <a:rPr lang="en-US" sz="2000" b="0" i="1" smtClean="0">
                          <a:solidFill>
                            <a:schemeClr val="tx1"/>
                          </a:solidFill>
                          <a:latin typeface="Cambria Math" panose="02040503050406030204" pitchFamily="18" charset="0"/>
                          <a:ea typeface="Cambria Math" panose="02040503050406030204" pitchFamily="18" charset="0"/>
                        </a:rPr>
                        <m:t>𝑞</m:t>
                      </m:r>
                      <m:r>
                        <a:rPr lang="en-US" sz="2000" b="0" i="1" smtClean="0">
                          <a:solidFill>
                            <a:schemeClr val="tx1"/>
                          </a:solidFill>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12" name="TextBox 11">
                <a:extLst>
                  <a:ext uri="{FF2B5EF4-FFF2-40B4-BE49-F238E27FC236}">
                    <a16:creationId xmlns:a16="http://schemas.microsoft.com/office/drawing/2014/main" id="{5883505B-2399-4C17-86BA-BB159A27A31D}"/>
                  </a:ext>
                </a:extLst>
              </p:cNvPr>
              <p:cNvSpPr txBox="1">
                <a:spLocks noRot="1" noChangeAspect="1" noMove="1" noResize="1" noEditPoints="1" noAdjustHandles="1" noChangeArrowheads="1" noChangeShapeType="1" noTextEdit="1"/>
              </p:cNvSpPr>
              <p:nvPr/>
            </p:nvSpPr>
            <p:spPr>
              <a:xfrm>
                <a:off x="405468" y="2675880"/>
                <a:ext cx="5332602" cy="1068562"/>
              </a:xfrm>
              <a:prstGeom prst="rect">
                <a:avLst/>
              </a:prstGeom>
              <a:blipFill>
                <a:blip r:embed="rId5"/>
                <a:stretch>
                  <a:fillRect l="-1259" t="-3429" b="-285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DAB8203-E1B4-425E-A89D-1321D80492D9}"/>
                  </a:ext>
                </a:extLst>
              </p:cNvPr>
              <p:cNvSpPr txBox="1"/>
              <p:nvPr/>
            </p:nvSpPr>
            <p:spPr>
              <a:xfrm>
                <a:off x="405467" y="4077605"/>
                <a:ext cx="5458437" cy="1096454"/>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Row-generated Lattice </a:t>
                </a:r>
              </a:p>
              <a:p>
                <a:r>
                  <a:rPr lang="en-US" sz="2000" dirty="0"/>
                  <a:t>Let </a:t>
                </a:r>
                <a14:m>
                  <m:oMath xmlns:m="http://schemas.openxmlformats.org/officeDocument/2006/math">
                    <m:r>
                      <a:rPr lang="en-US" sz="2000" b="1" i="1" smtClean="0">
                        <a:latin typeface="Cambria Math" panose="02040503050406030204" pitchFamily="18" charset="0"/>
                      </a:rPr>
                      <m:t>𝑨</m:t>
                    </m:r>
                    <m:r>
                      <a:rPr lang="en-US" sz="2000" b="0" i="1"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a:rPr lang="en-US" sz="2000" i="1" dirty="0">
                            <a:latin typeface="Cambria Math" panose="02040503050406030204" pitchFamily="18" charset="0"/>
                          </a:rPr>
                          <m:t>ℤ</m:t>
                        </m:r>
                      </m:e>
                      <m:sub>
                        <m:r>
                          <a:rPr lang="en-US" sz="2000" b="0" i="1" smtClean="0">
                            <a:latin typeface="Cambria Math" panose="02040503050406030204" pitchFamily="18" charset="0"/>
                            <a:ea typeface="Cambria Math" panose="02040503050406030204" pitchFamily="18" charset="0"/>
                          </a:rPr>
                          <m:t>𝑞</m:t>
                        </m:r>
                      </m:sub>
                      <m:sup>
                        <m:r>
                          <a:rPr lang="en-US" sz="2000" i="1" dirty="0">
                            <a:latin typeface="Cambria Math" panose="02040503050406030204" pitchFamily="18" charset="0"/>
                          </a:rPr>
                          <m:t>𝑛</m:t>
                        </m:r>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𝑚</m:t>
                        </m:r>
                      </m:sup>
                    </m:sSubSup>
                  </m:oMath>
                </a14:m>
                <a:r>
                  <a:rPr lang="en-US" sz="2000" i="1" dirty="0"/>
                  <a:t> </a:t>
                </a:r>
                <a:r>
                  <a:rPr lang="en-US" sz="2000" dirty="0"/>
                  <a:t>be a matrix with coefficients in </a:t>
                </a:r>
                <a14:m>
                  <m:oMath xmlns:m="http://schemas.openxmlformats.org/officeDocument/2006/math">
                    <m:sSub>
                      <m:sSubPr>
                        <m:ctrlPr>
                          <a:rPr lang="en-US" sz="2000" i="1" smtClean="0">
                            <a:latin typeface="Cambria Math" panose="02040503050406030204" pitchFamily="18" charset="0"/>
                          </a:rPr>
                        </m:ctrlPr>
                      </m:sSubPr>
                      <m:e>
                        <m:r>
                          <a:rPr lang="en-US" sz="2000" i="1" dirty="0">
                            <a:latin typeface="Cambria Math" panose="02040503050406030204" pitchFamily="18" charset="0"/>
                          </a:rPr>
                          <m:t>ℤ</m:t>
                        </m:r>
                      </m:e>
                      <m:sub>
                        <m:r>
                          <a:rPr lang="en-US" sz="2000" b="0" i="1" smtClean="0">
                            <a:latin typeface="Cambria Math" panose="02040503050406030204" pitchFamily="18" charset="0"/>
                          </a:rPr>
                          <m:t>𝑞</m:t>
                        </m:r>
                      </m:sub>
                    </m:sSub>
                  </m:oMath>
                </a14:m>
                <a:r>
                  <a:rPr lang="en-US" sz="2000" dirty="0"/>
                  <a:t>.</a:t>
                </a:r>
              </a:p>
              <a:p>
                <a:pPr algn="ctr"/>
                <a14:m>
                  <m:oMath xmlns:m="http://schemas.openxmlformats.org/officeDocument/2006/math">
                    <m:sSub>
                      <m:sSubPr>
                        <m:ctrlPr>
                          <a:rPr lang="en-US" sz="2000" b="0" i="1" smtClean="0">
                            <a:solidFill>
                              <a:srgbClr val="002060"/>
                            </a:solidFill>
                            <a:latin typeface="Cambria Math" panose="02040503050406030204" pitchFamily="18" charset="0"/>
                          </a:rPr>
                        </m:ctrlPr>
                      </m:sSubPr>
                      <m:e>
                        <m:r>
                          <a:rPr lang="en-US" sz="2000" b="0" i="1" smtClean="0">
                            <a:solidFill>
                              <a:srgbClr val="002060"/>
                            </a:solidFill>
                            <a:latin typeface="Cambria Math" panose="02040503050406030204" pitchFamily="18" charset="0"/>
                          </a:rPr>
                          <m:t>𝐿</m:t>
                        </m:r>
                      </m:e>
                      <m:sub>
                        <m:r>
                          <a:rPr lang="en-US" sz="2000" b="0" i="1" smtClean="0">
                            <a:solidFill>
                              <a:srgbClr val="002060"/>
                            </a:solidFill>
                            <a:latin typeface="Cambria Math" panose="02040503050406030204" pitchFamily="18" charset="0"/>
                          </a:rPr>
                          <m:t>𝑞</m:t>
                        </m:r>
                      </m:sub>
                    </m:sSub>
                    <m:d>
                      <m:dPr>
                        <m:ctrlPr>
                          <a:rPr lang="en-US" sz="2000" b="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𝑨</m:t>
                        </m:r>
                      </m:e>
                    </m:d>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r>
                          <a:rPr lang="en-US" sz="2000" b="1" i="1" smtClean="0">
                            <a:solidFill>
                              <a:schemeClr val="tx1"/>
                            </a:solidFill>
                            <a:latin typeface="Cambria Math" panose="02040503050406030204" pitchFamily="18" charset="0"/>
                          </a:rPr>
                          <m:t>𝒛</m:t>
                        </m:r>
                        <m:r>
                          <a:rPr lang="en-US" sz="2000" b="0" i="1" smtClean="0">
                            <a:solidFill>
                              <a:schemeClr val="tx1"/>
                            </a:solidFill>
                            <a:latin typeface="Cambria Math" panose="02040503050406030204" pitchFamily="18" charset="0"/>
                            <a:ea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ℤ</m:t>
                            </m:r>
                          </m:e>
                          <m:sup>
                            <m:r>
                              <a:rPr lang="en-US" sz="2000" i="1">
                                <a:solidFill>
                                  <a:schemeClr val="tx1"/>
                                </a:solidFill>
                                <a:latin typeface="Cambria Math" panose="02040503050406030204" pitchFamily="18" charset="0"/>
                              </a:rPr>
                              <m:t>𝑚</m:t>
                            </m:r>
                          </m:sup>
                        </m:sSup>
                        <m:r>
                          <a:rPr lang="en-US" sz="2000" b="0" i="0" smtClean="0">
                            <a:solidFill>
                              <a:schemeClr val="tx1"/>
                            </a:solidFill>
                            <a:latin typeface="Cambria Math" panose="02040503050406030204" pitchFamily="18" charset="0"/>
                          </a:rPr>
                          <m:t> </m:t>
                        </m:r>
                      </m:e>
                    </m:d>
                    <m:r>
                      <a:rPr lang="en-US" sz="2000" b="0" i="0"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𝒛</m:t>
                    </m:r>
                    <m:sSup>
                      <m:sSupPr>
                        <m:ctrlPr>
                          <a:rPr lang="en-US" sz="2000" b="1" i="1" smtClean="0">
                            <a:solidFill>
                              <a:schemeClr val="tx1"/>
                            </a:solidFill>
                            <a:latin typeface="Cambria Math" panose="02040503050406030204" pitchFamily="18" charset="0"/>
                          </a:rPr>
                        </m:ctrlPr>
                      </m:sSupPr>
                      <m:e>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𝑨</m:t>
                        </m:r>
                      </m:e>
                      <m:sup>
                        <m:r>
                          <a:rPr lang="en-US" sz="2000" b="1" i="1" smtClean="0">
                            <a:solidFill>
                              <a:schemeClr val="tx1"/>
                            </a:solidFill>
                            <a:latin typeface="Cambria Math" panose="02040503050406030204" pitchFamily="18" charset="0"/>
                          </a:rPr>
                          <m:t>𝑻</m:t>
                        </m:r>
                      </m:sup>
                    </m:sSup>
                    <m:r>
                      <a:rPr lang="en-US" sz="2000" b="1" i="0" smtClean="0">
                        <a:solidFill>
                          <a:schemeClr val="tx1"/>
                        </a:solidFill>
                        <a:latin typeface="Cambria Math" panose="02040503050406030204" pitchFamily="18" charset="0"/>
                      </a:rPr>
                      <m:t>𝐬</m:t>
                    </m:r>
                    <m:r>
                      <a:rPr lang="en-US" sz="2000" b="0" i="0" smtClean="0">
                        <a:solidFill>
                          <a:schemeClr val="tx1"/>
                        </a:solidFill>
                        <a:latin typeface="Cambria Math" panose="02040503050406030204" pitchFamily="18" charset="0"/>
                      </a:rPr>
                      <m:t> </m:t>
                    </m:r>
                    <m:r>
                      <m:rPr>
                        <m:sty m:val="p"/>
                      </m:rPr>
                      <a:rPr lang="en-US" sz="2000" b="0" i="0" smtClean="0">
                        <a:solidFill>
                          <a:schemeClr val="tx1"/>
                        </a:solidFill>
                        <a:latin typeface="Cambria Math" panose="02040503050406030204" pitchFamily="18" charset="0"/>
                        <a:ea typeface="Cambria Math" panose="02040503050406030204" pitchFamily="18" charset="0"/>
                      </a:rPr>
                      <m:t>mod</m:t>
                    </m:r>
                    <m:r>
                      <a:rPr lang="en-US" sz="2000" b="0" i="1" smtClean="0">
                        <a:solidFill>
                          <a:schemeClr val="tx1"/>
                        </a:solidFill>
                        <a:latin typeface="Cambria Math" panose="02040503050406030204" pitchFamily="18" charset="0"/>
                        <a:ea typeface="Cambria Math" panose="02040503050406030204" pitchFamily="18" charset="0"/>
                      </a:rPr>
                      <m:t> </m:t>
                    </m:r>
                    <m:r>
                      <a:rPr lang="en-US" sz="2000" b="0" i="1" smtClean="0">
                        <a:solidFill>
                          <a:schemeClr val="tx1"/>
                        </a:solidFill>
                        <a:latin typeface="Cambria Math" panose="02040503050406030204" pitchFamily="18" charset="0"/>
                        <a:ea typeface="Cambria Math" panose="02040503050406030204" pitchFamily="18" charset="0"/>
                      </a:rPr>
                      <m:t>𝑞</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sz="2000" dirty="0"/>
                  <a:t>  for </a:t>
                </a:r>
                <a14:m>
                  <m:oMath xmlns:m="http://schemas.openxmlformats.org/officeDocument/2006/math">
                    <m:r>
                      <a:rPr lang="en-US" sz="2000" b="1" i="1" smtClean="0">
                        <a:latin typeface="Cambria Math" panose="02040503050406030204" pitchFamily="18" charset="0"/>
                      </a:rPr>
                      <m:t>𝒔</m:t>
                    </m:r>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ℤ</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oMath>
                </a14:m>
                <a:endParaRPr lang="en-US" sz="2000" dirty="0"/>
              </a:p>
            </p:txBody>
          </p:sp>
        </mc:Choice>
        <mc:Fallback xmlns="">
          <p:sp>
            <p:nvSpPr>
              <p:cNvPr id="13" name="TextBox 12">
                <a:extLst>
                  <a:ext uri="{FF2B5EF4-FFF2-40B4-BE49-F238E27FC236}">
                    <a16:creationId xmlns:a16="http://schemas.microsoft.com/office/drawing/2014/main" id="{EDAB8203-E1B4-425E-A89D-1321D80492D9}"/>
                  </a:ext>
                </a:extLst>
              </p:cNvPr>
              <p:cNvSpPr txBox="1">
                <a:spLocks noRot="1" noChangeAspect="1" noMove="1" noResize="1" noEditPoints="1" noAdjustHandles="1" noChangeArrowheads="1" noChangeShapeType="1" noTextEdit="1"/>
              </p:cNvSpPr>
              <p:nvPr/>
            </p:nvSpPr>
            <p:spPr>
              <a:xfrm>
                <a:off x="405467" y="4077605"/>
                <a:ext cx="5458437" cy="1096454"/>
              </a:xfrm>
              <a:prstGeom prst="rect">
                <a:avLst/>
              </a:prstGeom>
              <a:blipFill>
                <a:blip r:embed="rId6"/>
                <a:stretch>
                  <a:fillRect l="-1229" t="-3333" b="-5000"/>
                </a:stretch>
              </a:blipFill>
            </p:spPr>
            <p:txBody>
              <a:bodyPr/>
              <a:lstStyle/>
              <a:p>
                <a:r>
                  <a:rPr lang="el-GR">
                    <a:noFill/>
                  </a:rPr>
                  <a:t> </a:t>
                </a:r>
              </a:p>
            </p:txBody>
          </p:sp>
        </mc:Fallback>
      </mc:AlternateContent>
      <p:sp>
        <p:nvSpPr>
          <p:cNvPr id="4" name="Right Brace 3">
            <a:extLst>
              <a:ext uri="{FF2B5EF4-FFF2-40B4-BE49-F238E27FC236}">
                <a16:creationId xmlns:a16="http://schemas.microsoft.com/office/drawing/2014/main" id="{25E50354-1B18-4EDF-B26D-714869F1D7CA}"/>
              </a:ext>
            </a:extLst>
          </p:cNvPr>
          <p:cNvSpPr/>
          <p:nvPr/>
        </p:nvSpPr>
        <p:spPr>
          <a:xfrm>
            <a:off x="5601053" y="2745829"/>
            <a:ext cx="852879" cy="2477340"/>
          </a:xfrm>
          <a:prstGeom prst="rightBrace">
            <a:avLst>
              <a:gd name="adj1" fmla="val 94181"/>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7" name="TextBox 16">
            <a:extLst>
              <a:ext uri="{FF2B5EF4-FFF2-40B4-BE49-F238E27FC236}">
                <a16:creationId xmlns:a16="http://schemas.microsoft.com/office/drawing/2014/main" id="{126E5FD4-3382-4A6B-9748-4449E31C41D2}"/>
              </a:ext>
            </a:extLst>
          </p:cNvPr>
          <p:cNvSpPr txBox="1"/>
          <p:nvPr/>
        </p:nvSpPr>
        <p:spPr>
          <a:xfrm>
            <a:off x="6453932" y="3371557"/>
            <a:ext cx="4714954" cy="400110"/>
          </a:xfrm>
          <a:prstGeom prst="rect">
            <a:avLst/>
          </a:prstGeom>
          <a:noFill/>
        </p:spPr>
        <p:txBody>
          <a:bodyPr wrap="square" rtlCol="0">
            <a:spAutoFit/>
          </a:bodyPr>
          <a:lstStyle/>
          <a:p>
            <a:r>
              <a:rPr lang="en-US" sz="2000" dirty="0"/>
              <a:t>Hard Problems over their </a:t>
            </a:r>
            <a:r>
              <a:rPr lang="en-US" sz="2000" dirty="0">
                <a:solidFill>
                  <a:srgbClr val="002060"/>
                </a:solidFill>
              </a:rPr>
              <a:t>random</a:t>
            </a:r>
            <a:r>
              <a:rPr lang="en-US" sz="2000" dirty="0"/>
              <a:t> instances</a:t>
            </a:r>
          </a:p>
        </p:txBody>
      </p:sp>
      <p:sp>
        <p:nvSpPr>
          <p:cNvPr id="19" name="TextBox 18">
            <a:extLst>
              <a:ext uri="{FF2B5EF4-FFF2-40B4-BE49-F238E27FC236}">
                <a16:creationId xmlns:a16="http://schemas.microsoft.com/office/drawing/2014/main" id="{DB30115E-8293-4B71-B412-2911E66DE783}"/>
              </a:ext>
            </a:extLst>
          </p:cNvPr>
          <p:cNvSpPr txBox="1"/>
          <p:nvPr/>
        </p:nvSpPr>
        <p:spPr>
          <a:xfrm>
            <a:off x="7126620" y="4052470"/>
            <a:ext cx="3369577" cy="400110"/>
          </a:xfrm>
          <a:prstGeom prst="rect">
            <a:avLst/>
          </a:prstGeom>
          <a:noFill/>
        </p:spPr>
        <p:txBody>
          <a:bodyPr wrap="square" rtlCol="0">
            <a:spAutoFit/>
          </a:bodyPr>
          <a:lstStyle/>
          <a:p>
            <a:r>
              <a:rPr lang="en-US" sz="2000" dirty="0"/>
              <a:t>Hard Problems over </a:t>
            </a:r>
            <a:r>
              <a:rPr lang="en-US" sz="2000" dirty="0">
                <a:solidFill>
                  <a:srgbClr val="002060"/>
                </a:solidFill>
              </a:rPr>
              <a:t>any</a:t>
            </a:r>
            <a:r>
              <a:rPr lang="en-US" sz="2000" dirty="0"/>
              <a:t> lattice</a:t>
            </a:r>
          </a:p>
        </p:txBody>
      </p:sp>
      <p:cxnSp>
        <p:nvCxnSpPr>
          <p:cNvPr id="14" name="Straight Arrow Connector 13">
            <a:extLst>
              <a:ext uri="{FF2B5EF4-FFF2-40B4-BE49-F238E27FC236}">
                <a16:creationId xmlns:a16="http://schemas.microsoft.com/office/drawing/2014/main" id="{71ED5BD0-B7FA-4826-8983-2D6EF008617A}"/>
              </a:ext>
            </a:extLst>
          </p:cNvPr>
          <p:cNvCxnSpPr>
            <a:cxnSpLocks/>
            <a:stCxn id="17" idx="2"/>
            <a:endCxn id="19" idx="0"/>
          </p:cNvCxnSpPr>
          <p:nvPr/>
        </p:nvCxnSpPr>
        <p:spPr>
          <a:xfrm>
            <a:off x="8811409" y="3771667"/>
            <a:ext cx="0" cy="28080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08D158A-D92C-4A07-9CDF-66412A0940E6}"/>
              </a:ext>
            </a:extLst>
          </p:cNvPr>
          <p:cNvSpPr txBox="1"/>
          <p:nvPr/>
        </p:nvSpPr>
        <p:spPr>
          <a:xfrm>
            <a:off x="6753310" y="4836057"/>
            <a:ext cx="4116196" cy="400110"/>
          </a:xfrm>
          <a:prstGeom prst="rect">
            <a:avLst/>
          </a:prstGeom>
          <a:noFill/>
          <a:ln w="19050">
            <a:solidFill>
              <a:srgbClr val="C00000"/>
            </a:solidFill>
          </a:ln>
        </p:spPr>
        <p:txBody>
          <a:bodyPr wrap="square" rtlCol="0">
            <a:spAutoFit/>
          </a:bodyPr>
          <a:lstStyle/>
          <a:p>
            <a:r>
              <a:rPr lang="en-US" sz="2000" dirty="0"/>
              <a:t>Worst-case to average-case reduction</a:t>
            </a:r>
          </a:p>
        </p:txBody>
      </p:sp>
      <p:sp>
        <p:nvSpPr>
          <p:cNvPr id="28" name="TextBox 27">
            <a:extLst>
              <a:ext uri="{FF2B5EF4-FFF2-40B4-BE49-F238E27FC236}">
                <a16:creationId xmlns:a16="http://schemas.microsoft.com/office/drawing/2014/main" id="{806594B7-93DF-4BAF-B4F2-F589CDBBB5DB}"/>
              </a:ext>
            </a:extLst>
          </p:cNvPr>
          <p:cNvSpPr txBox="1"/>
          <p:nvPr/>
        </p:nvSpPr>
        <p:spPr>
          <a:xfrm>
            <a:off x="8384969" y="2690644"/>
            <a:ext cx="852879" cy="400110"/>
          </a:xfrm>
          <a:prstGeom prst="rect">
            <a:avLst/>
          </a:prstGeom>
          <a:noFill/>
        </p:spPr>
        <p:txBody>
          <a:bodyPr wrap="square" rtlCol="0">
            <a:spAutoFit/>
          </a:bodyPr>
          <a:lstStyle/>
          <a:p>
            <a:r>
              <a:rPr lang="en-US" sz="2000" dirty="0"/>
              <a:t>crypto</a:t>
            </a:r>
          </a:p>
        </p:txBody>
      </p:sp>
      <p:cxnSp>
        <p:nvCxnSpPr>
          <p:cNvPr id="29" name="Straight Arrow Connector 28">
            <a:extLst>
              <a:ext uri="{FF2B5EF4-FFF2-40B4-BE49-F238E27FC236}">
                <a16:creationId xmlns:a16="http://schemas.microsoft.com/office/drawing/2014/main" id="{D9FAC127-37E2-4FDF-A5AA-AF86E2486FD4}"/>
              </a:ext>
            </a:extLst>
          </p:cNvPr>
          <p:cNvCxnSpPr>
            <a:cxnSpLocks/>
            <a:stCxn id="28" idx="2"/>
            <a:endCxn id="17" idx="0"/>
          </p:cNvCxnSpPr>
          <p:nvPr/>
        </p:nvCxnSpPr>
        <p:spPr>
          <a:xfrm>
            <a:off x="8811409" y="3090754"/>
            <a:ext cx="0" cy="28080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Arrow: Curved Left 40">
            <a:hlinkClick r:id="rId7" action="ppaction://hlinksldjump"/>
            <a:extLst>
              <a:ext uri="{FF2B5EF4-FFF2-40B4-BE49-F238E27FC236}">
                <a16:creationId xmlns:a16="http://schemas.microsoft.com/office/drawing/2014/main" id="{9B83BC1A-13B9-410A-8940-6750641E5248}"/>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045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up)">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7" grpId="0"/>
      <p:bldP spid="19"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3458305" y="369589"/>
            <a:ext cx="5275420" cy="584775"/>
          </a:xfrm>
          <a:prstGeom prst="rect">
            <a:avLst/>
          </a:prstGeom>
          <a:noFill/>
        </p:spPr>
        <p:txBody>
          <a:bodyPr wrap="none" rtlCol="0">
            <a:spAutoFit/>
          </a:bodyPr>
          <a:lstStyle/>
          <a:p>
            <a:pPr algn="ctr"/>
            <a:r>
              <a:rPr lang="en-US" sz="3200" b="1" i="0" strike="noStrike" baseline="0" dirty="0"/>
              <a:t>Shortest Integer Solution (SIS)</a:t>
            </a:r>
            <a:endParaRPr lang="el-GR" sz="3200" b="1" i="0" strike="noStrike" baseline="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B6FC59-9C34-43A7-98FC-371A1F61906C}"/>
                  </a:ext>
                </a:extLst>
              </p:cNvPr>
              <p:cNvSpPr txBox="1"/>
              <p:nvPr/>
            </p:nvSpPr>
            <p:spPr>
              <a:xfrm>
                <a:off x="405468" y="1634831"/>
                <a:ext cx="6582561" cy="708848"/>
              </a:xfrm>
              <a:prstGeom prst="rect">
                <a:avLst/>
              </a:prstGeom>
              <a:noFill/>
              <a:ln>
                <a:solidFill>
                  <a:srgbClr val="002060"/>
                </a:solid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SIS problem </a:t>
                </a:r>
              </a:p>
              <a:p>
                <a:r>
                  <a:rPr lang="en-US" sz="2000" dirty="0"/>
                  <a:t>Find a nonzero vector </a:t>
                </a:r>
                <a14:m>
                  <m:oMath xmlns:m="http://schemas.openxmlformats.org/officeDocument/2006/math">
                    <m:r>
                      <a:rPr lang="en-US" sz="2000" b="0" i="1" smtClean="0">
                        <a:latin typeface="Cambria Math" panose="02040503050406030204" pitchFamily="18" charset="0"/>
                      </a:rPr>
                      <m:t>𝑧</m:t>
                    </m:r>
                    <m:r>
                      <a:rPr lang="en-US" sz="2000" b="0" i="1" smtClean="0">
                        <a:latin typeface="Cambria Math" panose="02040503050406030204" pitchFamily="18" charset="0"/>
                        <a:ea typeface="Cambria Math" panose="02040503050406030204" pitchFamily="18" charset="0"/>
                      </a:rPr>
                      <m:t>∈</m:t>
                    </m:r>
                    <m:sSup>
                      <m:sSupPr>
                        <m:ctrlPr>
                          <a:rPr lang="en-US" sz="2000" i="1" dirty="0" smtClean="0">
                            <a:latin typeface="Cambria Math" panose="02040503050406030204" pitchFamily="18" charset="0"/>
                          </a:rPr>
                        </m:ctrlPr>
                      </m:sSupPr>
                      <m:e>
                        <m:r>
                          <a:rPr lang="en-US" sz="2000" dirty="0">
                            <a:latin typeface="Cambria Math" panose="02040503050406030204" pitchFamily="18" charset="0"/>
                          </a:rPr>
                          <m:t>ℤ</m:t>
                        </m:r>
                      </m:e>
                      <m:sup>
                        <m:r>
                          <a:rPr lang="en-US" sz="2000" b="0" i="1" dirty="0" smtClean="0">
                            <a:latin typeface="Cambria Math" panose="02040503050406030204" pitchFamily="18" charset="0"/>
                          </a:rPr>
                          <m:t>𝑚</m:t>
                        </m:r>
                      </m:sup>
                    </m:sSup>
                  </m:oMath>
                </a14:m>
                <a:r>
                  <a:rPr lang="en-US" sz="2000" dirty="0"/>
                  <a:t> s.t.  </a:t>
                </a:r>
                <a14:m>
                  <m:oMath xmlns:m="http://schemas.openxmlformats.org/officeDocument/2006/math">
                    <m:d>
                      <m:dPr>
                        <m:begChr m:val="‖"/>
                        <m:endChr m:val="‖"/>
                        <m:ctrlPr>
                          <a:rPr lang="en-US" sz="200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𝑧</m:t>
                        </m:r>
                      </m:e>
                    </m:d>
                    <m:r>
                      <a:rPr lang="en-US" sz="2000" i="1" smtClean="0">
                        <a:solidFill>
                          <a:srgbClr val="002060"/>
                        </a:solidFill>
                        <a:latin typeface="Cambria Math" panose="02040503050406030204" pitchFamily="18" charset="0"/>
                        <a:ea typeface="Cambria Math" panose="02040503050406030204" pitchFamily="18" charset="0"/>
                      </a:rPr>
                      <m:t>≤</m:t>
                    </m:r>
                    <m:r>
                      <a:rPr lang="el-GR" sz="2000" b="0" i="1" smtClean="0">
                        <a:solidFill>
                          <a:srgbClr val="002060"/>
                        </a:solidFill>
                        <a:latin typeface="Cambria Math" panose="02040503050406030204" pitchFamily="18" charset="0"/>
                        <a:ea typeface="Cambria Math" panose="02040503050406030204" pitchFamily="18" charset="0"/>
                      </a:rPr>
                      <m:t>𝛽</m:t>
                    </m:r>
                  </m:oMath>
                </a14:m>
                <a:r>
                  <a:rPr lang="el-GR" sz="2000" dirty="0">
                    <a:solidFill>
                      <a:srgbClr val="002060"/>
                    </a:solidFill>
                  </a:rPr>
                  <a:t> </a:t>
                </a:r>
                <a:r>
                  <a:rPr lang="en-US" sz="2000" dirty="0">
                    <a:solidFill>
                      <a:srgbClr val="002060"/>
                    </a:solidFill>
                  </a:rPr>
                  <a:t> </a:t>
                </a:r>
                <a:r>
                  <a:rPr lang="el-GR" sz="2000" dirty="0"/>
                  <a:t>&amp; </a:t>
                </a:r>
                <a14:m>
                  <m:oMath xmlns:m="http://schemas.openxmlformats.org/officeDocument/2006/math">
                    <m:r>
                      <a:rPr lang="en-US" sz="2000" b="0" i="0" smtClean="0">
                        <a:latin typeface="Cambria Math" panose="02040503050406030204" pitchFamily="18" charset="0"/>
                      </a:rPr>
                      <m:t> </m:t>
                    </m:r>
                    <m:r>
                      <a:rPr lang="en-US" sz="2000" b="1" i="1" smtClean="0">
                        <a:solidFill>
                          <a:srgbClr val="002060"/>
                        </a:solidFill>
                        <a:latin typeface="Cambria Math" panose="02040503050406030204" pitchFamily="18" charset="0"/>
                      </a:rPr>
                      <m:t>𝑨𝒛</m:t>
                    </m:r>
                    <m:r>
                      <a:rPr lang="en-US" sz="2000" b="0" i="1" smtClean="0">
                        <a:solidFill>
                          <a:srgbClr val="002060"/>
                        </a:solidFill>
                        <a:latin typeface="Cambria Math" panose="02040503050406030204" pitchFamily="18" charset="0"/>
                      </a:rPr>
                      <m:t>=0 </m:t>
                    </m:r>
                    <m:r>
                      <m:rPr>
                        <m:sty m:val="p"/>
                      </m:rPr>
                      <a:rPr lang="en-US" sz="2000" b="0" i="0" smtClean="0">
                        <a:solidFill>
                          <a:srgbClr val="002060"/>
                        </a:solidFill>
                        <a:latin typeface="Cambria Math" panose="02040503050406030204" pitchFamily="18" charset="0"/>
                      </a:rPr>
                      <m:t>mod</m:t>
                    </m:r>
                    <m:r>
                      <a:rPr lang="en-US" sz="2000" b="0" i="1" smtClean="0">
                        <a:solidFill>
                          <a:srgbClr val="002060"/>
                        </a:solidFill>
                        <a:latin typeface="Cambria Math" panose="02040503050406030204" pitchFamily="18" charset="0"/>
                      </a:rPr>
                      <m:t> </m:t>
                    </m:r>
                    <m:r>
                      <a:rPr lang="en-US" sz="2000" b="0" i="1" smtClean="0">
                        <a:solidFill>
                          <a:srgbClr val="002060"/>
                        </a:solidFill>
                        <a:latin typeface="Cambria Math" panose="02040503050406030204" pitchFamily="18" charset="0"/>
                      </a:rPr>
                      <m:t>𝑞</m:t>
                    </m:r>
                    <m:r>
                      <a:rPr lang="en-US" sz="2000" b="0" i="1" smtClean="0">
                        <a:latin typeface="Cambria Math" panose="02040503050406030204" pitchFamily="18" charset="0"/>
                      </a:rPr>
                      <m:t>.</m:t>
                    </m:r>
                  </m:oMath>
                </a14:m>
                <a:endParaRPr lang="en-US" sz="2000" dirty="0"/>
              </a:p>
            </p:txBody>
          </p:sp>
        </mc:Choice>
        <mc:Fallback xmlns="">
          <p:sp>
            <p:nvSpPr>
              <p:cNvPr id="7" name="TextBox 6">
                <a:extLst>
                  <a:ext uri="{FF2B5EF4-FFF2-40B4-BE49-F238E27FC236}">
                    <a16:creationId xmlns:a16="http://schemas.microsoft.com/office/drawing/2014/main" id="{78B6FC59-9C34-43A7-98FC-371A1F61906C}"/>
                  </a:ext>
                </a:extLst>
              </p:cNvPr>
              <p:cNvSpPr txBox="1">
                <a:spLocks noRot="1" noChangeAspect="1" noMove="1" noResize="1" noEditPoints="1" noAdjustHandles="1" noChangeArrowheads="1" noChangeShapeType="1" noTextEdit="1"/>
              </p:cNvSpPr>
              <p:nvPr/>
            </p:nvSpPr>
            <p:spPr>
              <a:xfrm>
                <a:off x="405468" y="1634831"/>
                <a:ext cx="6582561" cy="708848"/>
              </a:xfrm>
              <a:prstGeom prst="rect">
                <a:avLst/>
              </a:prstGeom>
              <a:blipFill>
                <a:blip r:embed="rId3"/>
                <a:stretch>
                  <a:fillRect l="-925" t="-3390" b="-13559"/>
                </a:stretch>
              </a:blipFill>
              <a:ln>
                <a:solidFill>
                  <a:srgbClr val="002060"/>
                </a:solid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04CB031-3E9B-47BF-9325-C899559B5A52}"/>
                  </a:ext>
                </a:extLst>
              </p:cNvPr>
              <p:cNvSpPr txBox="1"/>
              <p:nvPr/>
            </p:nvSpPr>
            <p:spPr>
              <a:xfrm>
                <a:off x="1" y="-6326"/>
                <a:ext cx="3190873" cy="707886"/>
              </a:xfrm>
              <a:prstGeom prst="rect">
                <a:avLst/>
              </a:prstGeom>
              <a:noFill/>
            </p:spPr>
            <p:txBody>
              <a:bodyPr wrap="square" rtlCol="0">
                <a:spAutoFit/>
              </a:bodyPr>
              <a:lstStyle/>
              <a:p>
                <a14:m>
                  <m:oMath xmlns:m="http://schemas.openxmlformats.org/officeDocument/2006/math">
                    <m:r>
                      <m:rPr>
                        <m:sty m:val="p"/>
                      </m:rPr>
                      <a:rPr lang="en-US" sz="2000" b="0" i="0" smtClean="0">
                        <a:latin typeface="Cambria Math" panose="02040503050406030204" pitchFamily="18" charset="0"/>
                      </a:rPr>
                      <m:t>n</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q</m:t>
                    </m:r>
                    <m:r>
                      <a:rPr lang="en-US" sz="2000" b="0" i="0" smtClean="0">
                        <a:latin typeface="Cambria Math" panose="02040503050406030204" pitchFamily="18" charset="0"/>
                      </a:rPr>
                      <m:t>→ </m:t>
                    </m:r>
                  </m:oMath>
                </a14:m>
                <a:r>
                  <a:rPr lang="en-US" sz="2000" dirty="0"/>
                  <a:t>positive integer</a:t>
                </a:r>
              </a:p>
              <a:p>
                <a14:m>
                  <m:oMath xmlns:m="http://schemas.openxmlformats.org/officeDocument/2006/math">
                    <m:r>
                      <a:rPr lang="en-US" sz="2000" b="0" i="1" smtClean="0">
                        <a:latin typeface="Cambria Math" panose="02040503050406030204" pitchFamily="18" charset="0"/>
                      </a:rPr>
                      <m:t>   </m:t>
                    </m:r>
                    <m:r>
                      <a:rPr lang="el-GR" sz="2000" b="0" i="1" smtClean="0">
                        <a:latin typeface="Cambria Math" panose="02040503050406030204" pitchFamily="18" charset="0"/>
                      </a:rPr>
                      <m:t>𝛽</m:t>
                    </m:r>
                    <m:r>
                      <a:rPr lang="el-GR" sz="2000" b="0" i="1" smtClean="0">
                        <a:latin typeface="Cambria Math" panose="02040503050406030204" pitchFamily="18" charset="0"/>
                      </a:rPr>
                      <m:t> →</m:t>
                    </m:r>
                  </m:oMath>
                </a14:m>
                <a:r>
                  <a:rPr lang="en-US" sz="2000" dirty="0"/>
                  <a:t> positive real</a:t>
                </a:r>
              </a:p>
            </p:txBody>
          </p:sp>
        </mc:Choice>
        <mc:Fallback xmlns="">
          <p:sp>
            <p:nvSpPr>
              <p:cNvPr id="9" name="TextBox 8">
                <a:extLst>
                  <a:ext uri="{FF2B5EF4-FFF2-40B4-BE49-F238E27FC236}">
                    <a16:creationId xmlns:a16="http://schemas.microsoft.com/office/drawing/2014/main" id="{204CB031-3E9B-47BF-9325-C899559B5A52}"/>
                  </a:ext>
                </a:extLst>
              </p:cNvPr>
              <p:cNvSpPr txBox="1">
                <a:spLocks noRot="1" noChangeAspect="1" noMove="1" noResize="1" noEditPoints="1" noAdjustHandles="1" noChangeArrowheads="1" noChangeShapeType="1" noTextEdit="1"/>
              </p:cNvSpPr>
              <p:nvPr/>
            </p:nvSpPr>
            <p:spPr>
              <a:xfrm>
                <a:off x="1" y="-6326"/>
                <a:ext cx="3190873" cy="707886"/>
              </a:xfrm>
              <a:prstGeom prst="rect">
                <a:avLst/>
              </a:prstGeom>
              <a:blipFill>
                <a:blip r:embed="rId4"/>
                <a:stretch>
                  <a:fillRect t="-5172" b="-14655"/>
                </a:stretch>
              </a:blipFill>
            </p:spPr>
            <p:txBody>
              <a:bodyPr/>
              <a:lstStyle/>
              <a:p>
                <a:r>
                  <a:rPr lang="el-GR">
                    <a:noFill/>
                  </a:rPr>
                  <a:t> </a:t>
                </a:r>
              </a:p>
            </p:txBody>
          </p:sp>
        </mc:Fallback>
      </mc:AlternateContent>
      <p:pic>
        <p:nvPicPr>
          <p:cNvPr id="3" name="Picture 2">
            <a:extLst>
              <a:ext uri="{FF2B5EF4-FFF2-40B4-BE49-F238E27FC236}">
                <a16:creationId xmlns:a16="http://schemas.microsoft.com/office/drawing/2014/main" id="{363FE355-DE76-4379-9CB1-E2BE0B74F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150" y="1386479"/>
            <a:ext cx="4293391" cy="449839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768FF8-1D2E-4077-9C0B-D63CC01E5A18}"/>
                  </a:ext>
                </a:extLst>
              </p:cNvPr>
              <p:cNvSpPr txBox="1"/>
              <p:nvPr/>
            </p:nvSpPr>
            <p:spPr>
              <a:xfrm>
                <a:off x="398477" y="3024146"/>
                <a:ext cx="5332602" cy="1068562"/>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Parity Check Lattice </a:t>
                </a:r>
              </a:p>
              <a:p>
                <a:r>
                  <a:rPr lang="en-US" sz="2000" dirty="0"/>
                  <a:t>Let </a:t>
                </a:r>
                <a14:m>
                  <m:oMath xmlns:m="http://schemas.openxmlformats.org/officeDocument/2006/math">
                    <m:r>
                      <a:rPr lang="en-US" sz="2000" b="1" i="1" smtClean="0">
                        <a:latin typeface="Cambria Math" panose="02040503050406030204" pitchFamily="18" charset="0"/>
                      </a:rPr>
                      <m:t>𝑨</m:t>
                    </m:r>
                    <m:r>
                      <a:rPr lang="en-US" sz="2000" b="0" i="1"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a:rPr lang="en-US" sz="2000" i="1" dirty="0">
                            <a:latin typeface="Cambria Math" panose="02040503050406030204" pitchFamily="18" charset="0"/>
                          </a:rPr>
                          <m:t>ℤ</m:t>
                        </m:r>
                      </m:e>
                      <m:sub>
                        <m:r>
                          <a:rPr lang="en-US" sz="2000" b="0" i="1" smtClean="0">
                            <a:latin typeface="Cambria Math" panose="02040503050406030204" pitchFamily="18" charset="0"/>
                            <a:ea typeface="Cambria Math" panose="02040503050406030204" pitchFamily="18" charset="0"/>
                          </a:rPr>
                          <m:t>𝑞</m:t>
                        </m:r>
                      </m:sub>
                      <m:sup>
                        <m:r>
                          <a:rPr lang="en-US" sz="2000" i="1" dirty="0">
                            <a:latin typeface="Cambria Math" panose="02040503050406030204" pitchFamily="18" charset="0"/>
                          </a:rPr>
                          <m:t>𝑛</m:t>
                        </m:r>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𝑚</m:t>
                        </m:r>
                      </m:sup>
                    </m:sSubSup>
                  </m:oMath>
                </a14:m>
                <a:r>
                  <a:rPr lang="en-US" sz="2000" i="1" dirty="0"/>
                  <a:t> </a:t>
                </a:r>
                <a:r>
                  <a:rPr lang="en-US" sz="2000" dirty="0"/>
                  <a:t>be a matrix with coefficients in </a:t>
                </a:r>
                <a14:m>
                  <m:oMath xmlns:m="http://schemas.openxmlformats.org/officeDocument/2006/math">
                    <m:sSub>
                      <m:sSubPr>
                        <m:ctrlPr>
                          <a:rPr lang="en-US" sz="2000" i="1" smtClean="0">
                            <a:latin typeface="Cambria Math" panose="02040503050406030204" pitchFamily="18" charset="0"/>
                          </a:rPr>
                        </m:ctrlPr>
                      </m:sSubPr>
                      <m:e>
                        <m:r>
                          <a:rPr lang="en-US" sz="2000" i="1" dirty="0">
                            <a:latin typeface="Cambria Math" panose="02040503050406030204" pitchFamily="18" charset="0"/>
                          </a:rPr>
                          <m:t>ℤ</m:t>
                        </m:r>
                      </m:e>
                      <m:sub>
                        <m:r>
                          <a:rPr lang="en-US" sz="2000" b="0" i="1" smtClean="0">
                            <a:latin typeface="Cambria Math" panose="02040503050406030204" pitchFamily="18" charset="0"/>
                          </a:rPr>
                          <m:t>𝑞</m:t>
                        </m:r>
                      </m:sub>
                    </m:sSub>
                  </m:oMath>
                </a14:m>
                <a:r>
                  <a:rPr lang="en-US" sz="2000" dirty="0"/>
                  <a:t>.</a:t>
                </a:r>
              </a:p>
              <a:p>
                <a:pPr algn="ctr"/>
                <a14:m>
                  <m:oMathPara xmlns:m="http://schemas.openxmlformats.org/officeDocument/2006/math">
                    <m:oMathParaPr>
                      <m:jc m:val="centerGroup"/>
                    </m:oMathParaPr>
                    <m:oMath xmlns:m="http://schemas.openxmlformats.org/officeDocument/2006/math">
                      <m:sSubSup>
                        <m:sSubSupPr>
                          <m:ctrlPr>
                            <a:rPr lang="en-US" sz="2000" i="1" smtClean="0">
                              <a:solidFill>
                                <a:srgbClr val="002060"/>
                              </a:solidFill>
                              <a:latin typeface="Cambria Math" panose="02040503050406030204" pitchFamily="18" charset="0"/>
                            </a:rPr>
                          </m:ctrlPr>
                        </m:sSubSupPr>
                        <m:e>
                          <m:r>
                            <a:rPr lang="en-US" sz="2000" b="0" i="1" smtClean="0">
                              <a:solidFill>
                                <a:srgbClr val="002060"/>
                              </a:solidFill>
                              <a:latin typeface="Cambria Math" panose="02040503050406030204" pitchFamily="18" charset="0"/>
                            </a:rPr>
                            <m:t>𝐿</m:t>
                          </m:r>
                        </m:e>
                        <m:sub>
                          <m:r>
                            <a:rPr lang="en-US" sz="2000" b="0" i="1" smtClean="0">
                              <a:solidFill>
                                <a:srgbClr val="002060"/>
                              </a:solidFill>
                              <a:latin typeface="Cambria Math" panose="02040503050406030204" pitchFamily="18" charset="0"/>
                            </a:rPr>
                            <m:t>𝑞</m:t>
                          </m:r>
                        </m:sub>
                        <m:sup>
                          <m:r>
                            <a:rPr lang="en-US" sz="2000" i="1" smtClean="0">
                              <a:solidFill>
                                <a:srgbClr val="002060"/>
                              </a:solidFill>
                              <a:latin typeface="Cambria Math" panose="02040503050406030204" pitchFamily="18" charset="0"/>
                            </a:rPr>
                            <m:t>⊥</m:t>
                          </m:r>
                        </m:sup>
                      </m:sSubSup>
                      <m:d>
                        <m:dPr>
                          <m:ctrlPr>
                            <a:rPr lang="en-US" sz="2000" b="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𝑨</m:t>
                          </m:r>
                        </m:e>
                      </m:d>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r>
                            <a:rPr lang="en-US" sz="2000" b="1" i="1" smtClean="0">
                              <a:solidFill>
                                <a:schemeClr val="tx1"/>
                              </a:solidFill>
                              <a:latin typeface="Cambria Math" panose="02040503050406030204" pitchFamily="18" charset="0"/>
                            </a:rPr>
                            <m:t>𝒙</m:t>
                          </m:r>
                          <m:r>
                            <a:rPr lang="en-US" sz="2000" b="0" i="1" smtClean="0">
                              <a:solidFill>
                                <a:schemeClr val="tx1"/>
                              </a:solidFill>
                              <a:latin typeface="Cambria Math" panose="02040503050406030204" pitchFamily="18" charset="0"/>
                              <a:ea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ℤ</m:t>
                              </m:r>
                            </m:e>
                            <m:sup>
                              <m:r>
                                <a:rPr lang="en-US" sz="2000" i="1">
                                  <a:solidFill>
                                    <a:schemeClr val="tx1"/>
                                  </a:solidFill>
                                  <a:latin typeface="Cambria Math" panose="02040503050406030204" pitchFamily="18" charset="0"/>
                                </a:rPr>
                                <m:t>𝑚</m:t>
                              </m:r>
                            </m:sup>
                          </m:sSup>
                          <m:r>
                            <a:rPr lang="en-US" sz="2000" b="0" i="0" smtClean="0">
                              <a:solidFill>
                                <a:schemeClr val="tx1"/>
                              </a:solidFill>
                              <a:latin typeface="Cambria Math" panose="02040503050406030204" pitchFamily="18" charset="0"/>
                            </a:rPr>
                            <m:t> </m:t>
                          </m:r>
                        </m:e>
                      </m:d>
                      <m:r>
                        <a:rPr lang="en-US" sz="2000" b="0" i="0"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𝑨𝒙</m:t>
                      </m:r>
                      <m:r>
                        <a:rPr lang="en-US" sz="2000" b="0" i="1" smtClean="0">
                          <a:solidFill>
                            <a:schemeClr val="tx1"/>
                          </a:solidFill>
                          <a:latin typeface="Cambria Math" panose="02040503050406030204" pitchFamily="18" charset="0"/>
                          <a:ea typeface="Cambria Math" panose="02040503050406030204" pitchFamily="18" charset="0"/>
                        </a:rPr>
                        <m:t>≡0 (</m:t>
                      </m:r>
                      <m:r>
                        <m:rPr>
                          <m:sty m:val="p"/>
                        </m:rPr>
                        <a:rPr lang="en-US" sz="2000" b="0" i="0" smtClean="0">
                          <a:solidFill>
                            <a:schemeClr val="tx1"/>
                          </a:solidFill>
                          <a:latin typeface="Cambria Math" panose="02040503050406030204" pitchFamily="18" charset="0"/>
                          <a:ea typeface="Cambria Math" panose="02040503050406030204" pitchFamily="18" charset="0"/>
                        </a:rPr>
                        <m:t>mod</m:t>
                      </m:r>
                      <m:r>
                        <a:rPr lang="en-US" sz="2000" b="0" i="1" smtClean="0">
                          <a:solidFill>
                            <a:schemeClr val="tx1"/>
                          </a:solidFill>
                          <a:latin typeface="Cambria Math" panose="02040503050406030204" pitchFamily="18" charset="0"/>
                          <a:ea typeface="Cambria Math" panose="02040503050406030204" pitchFamily="18" charset="0"/>
                        </a:rPr>
                        <m:t> </m:t>
                      </m:r>
                      <m:r>
                        <a:rPr lang="en-US" sz="2000" b="0" i="1" smtClean="0">
                          <a:solidFill>
                            <a:schemeClr val="tx1"/>
                          </a:solidFill>
                          <a:latin typeface="Cambria Math" panose="02040503050406030204" pitchFamily="18" charset="0"/>
                          <a:ea typeface="Cambria Math" panose="02040503050406030204" pitchFamily="18" charset="0"/>
                        </a:rPr>
                        <m:t>𝑞</m:t>
                      </m:r>
                      <m:r>
                        <a:rPr lang="en-US" sz="2000" b="0" i="1" smtClean="0">
                          <a:solidFill>
                            <a:schemeClr val="tx1"/>
                          </a:solidFill>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11" name="TextBox 10">
                <a:extLst>
                  <a:ext uri="{FF2B5EF4-FFF2-40B4-BE49-F238E27FC236}">
                    <a16:creationId xmlns:a16="http://schemas.microsoft.com/office/drawing/2014/main" id="{2D768FF8-1D2E-4077-9C0B-D63CC01E5A18}"/>
                  </a:ext>
                </a:extLst>
              </p:cNvPr>
              <p:cNvSpPr txBox="1">
                <a:spLocks noRot="1" noChangeAspect="1" noMove="1" noResize="1" noEditPoints="1" noAdjustHandles="1" noChangeArrowheads="1" noChangeShapeType="1" noTextEdit="1"/>
              </p:cNvSpPr>
              <p:nvPr/>
            </p:nvSpPr>
            <p:spPr>
              <a:xfrm>
                <a:off x="398477" y="3024146"/>
                <a:ext cx="5332602" cy="1068562"/>
              </a:xfrm>
              <a:prstGeom prst="rect">
                <a:avLst/>
              </a:prstGeom>
              <a:blipFill>
                <a:blip r:embed="rId6"/>
                <a:stretch>
                  <a:fillRect l="-1143" t="-2857" b="-3429"/>
                </a:stretch>
              </a:blipFill>
            </p:spPr>
            <p:txBody>
              <a:bodyPr/>
              <a:lstStyle/>
              <a:p>
                <a:r>
                  <a:rPr lang="el-GR">
                    <a:noFill/>
                  </a:rPr>
                  <a:t> </a:t>
                </a:r>
              </a:p>
            </p:txBody>
          </p:sp>
        </mc:Fallback>
      </mc:AlternateContent>
      <p:cxnSp>
        <p:nvCxnSpPr>
          <p:cNvPr id="5" name="Straight Arrow Connector 4">
            <a:extLst>
              <a:ext uri="{FF2B5EF4-FFF2-40B4-BE49-F238E27FC236}">
                <a16:creationId xmlns:a16="http://schemas.microsoft.com/office/drawing/2014/main" id="{2C67A097-5694-4780-A9AE-F6B065794262}"/>
              </a:ext>
            </a:extLst>
          </p:cNvPr>
          <p:cNvCxnSpPr>
            <a:cxnSpLocks/>
          </p:cNvCxnSpPr>
          <p:nvPr/>
        </p:nvCxnSpPr>
        <p:spPr>
          <a:xfrm>
            <a:off x="2947332" y="4092708"/>
            <a:ext cx="0" cy="41649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BF1F0D-DE37-4556-B741-DD453CCADDCA}"/>
              </a:ext>
            </a:extLst>
          </p:cNvPr>
          <p:cNvSpPr txBox="1"/>
          <p:nvPr/>
        </p:nvSpPr>
        <p:spPr>
          <a:xfrm>
            <a:off x="1595437" y="4517594"/>
            <a:ext cx="3190873" cy="400110"/>
          </a:xfrm>
          <a:prstGeom prst="rect">
            <a:avLst/>
          </a:prstGeom>
          <a:noFill/>
        </p:spPr>
        <p:txBody>
          <a:bodyPr wrap="square" rtlCol="0">
            <a:spAutoFit/>
          </a:bodyPr>
          <a:lstStyle/>
          <a:p>
            <a:pPr algn="ctr"/>
            <a:r>
              <a:rPr lang="en-US" sz="2000" dirty="0"/>
              <a:t>SIS ↔ Average-Case SVP</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1098B3B-5DDF-435C-B74D-A33C93E66F05}"/>
                  </a:ext>
                </a:extLst>
              </p:cNvPr>
              <p:cNvSpPr txBox="1"/>
              <p:nvPr/>
            </p:nvSpPr>
            <p:spPr>
              <a:xfrm>
                <a:off x="2977042" y="1126446"/>
                <a:ext cx="4010987" cy="390748"/>
              </a:xfrm>
              <a:prstGeom prst="rect">
                <a:avLst/>
              </a:prstGeom>
              <a:no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sSubSup>
                        <m:sSubSupPr>
                          <m:ctrlPr>
                            <a:rPr lang="en-US" sz="1800" b="0" i="1" smtClean="0">
                              <a:latin typeface="Cambria Math" panose="02040503050406030204" pitchFamily="18" charset="0"/>
                              <a:ea typeface="Cambria Math" panose="02040503050406030204" pitchFamily="18" charset="0"/>
                            </a:rPr>
                          </m:ctrlPr>
                        </m:sSubSupPr>
                        <m:e>
                          <m:r>
                            <a:rPr lang="en-US" sz="1800" i="1" dirty="0">
                              <a:latin typeface="Cambria Math" panose="02040503050406030204" pitchFamily="18" charset="0"/>
                            </a:rPr>
                            <m:t>ℤ</m:t>
                          </m:r>
                        </m:e>
                        <m:sub>
                          <m:r>
                            <a:rPr lang="en-US" sz="1800" b="0" i="1" smtClean="0">
                              <a:latin typeface="Cambria Math" panose="02040503050406030204" pitchFamily="18" charset="0"/>
                              <a:ea typeface="Cambria Math" panose="02040503050406030204" pitchFamily="18" charset="0"/>
                            </a:rPr>
                            <m:t>𝑞</m:t>
                          </m:r>
                        </m:sub>
                        <m:sup>
                          <m:r>
                            <a:rPr lang="en-US" sz="1800" i="1" dirty="0">
                              <a:latin typeface="Cambria Math" panose="02040503050406030204" pitchFamily="18" charset="0"/>
                            </a:rPr>
                            <m:t>𝑛</m:t>
                          </m:r>
                          <m:r>
                            <a:rPr lang="en-US" sz="1800" i="1" dirty="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𝑚</m:t>
                          </m:r>
                        </m:sup>
                      </m:sSubSup>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chosen</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uniformly</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at</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random</m:t>
                      </m:r>
                    </m:oMath>
                  </m:oMathPara>
                </a14:m>
                <a:endParaRPr lang="el-GR" dirty="0"/>
              </a:p>
            </p:txBody>
          </p:sp>
        </mc:Choice>
        <mc:Fallback xmlns="">
          <p:sp>
            <p:nvSpPr>
              <p:cNvPr id="17" name="TextBox 16">
                <a:extLst>
                  <a:ext uri="{FF2B5EF4-FFF2-40B4-BE49-F238E27FC236}">
                    <a16:creationId xmlns:a16="http://schemas.microsoft.com/office/drawing/2014/main" id="{E1098B3B-5DDF-435C-B74D-A33C93E66F05}"/>
                  </a:ext>
                </a:extLst>
              </p:cNvPr>
              <p:cNvSpPr txBox="1">
                <a:spLocks noRot="1" noChangeAspect="1" noMove="1" noResize="1" noEditPoints="1" noAdjustHandles="1" noChangeArrowheads="1" noChangeShapeType="1" noTextEdit="1"/>
              </p:cNvSpPr>
              <p:nvPr/>
            </p:nvSpPr>
            <p:spPr>
              <a:xfrm>
                <a:off x="2977042" y="1126446"/>
                <a:ext cx="4010987" cy="390748"/>
              </a:xfrm>
              <a:prstGeom prst="rect">
                <a:avLst/>
              </a:prstGeom>
              <a:blipFill>
                <a:blip r:embed="rId7"/>
                <a:stretch>
                  <a:fillRect b="-6061"/>
                </a:stretch>
              </a:blipFill>
              <a:ln>
                <a:solidFill>
                  <a:srgbClr val="C00000"/>
                </a:solidFill>
              </a:ln>
            </p:spPr>
            <p:txBody>
              <a:bodyPr/>
              <a:lstStyle/>
              <a:p>
                <a:r>
                  <a:rPr lang="el-GR">
                    <a:noFill/>
                  </a:rPr>
                  <a:t> </a:t>
                </a:r>
              </a:p>
            </p:txBody>
          </p:sp>
        </mc:Fallback>
      </mc:AlternateContent>
      <p:cxnSp>
        <p:nvCxnSpPr>
          <p:cNvPr id="14" name="Straight Arrow Connector 13">
            <a:extLst>
              <a:ext uri="{FF2B5EF4-FFF2-40B4-BE49-F238E27FC236}">
                <a16:creationId xmlns:a16="http://schemas.microsoft.com/office/drawing/2014/main" id="{9BCC2943-A908-416F-81FA-A672A5DFCDAB}"/>
              </a:ext>
            </a:extLst>
          </p:cNvPr>
          <p:cNvCxnSpPr>
            <a:stCxn id="17" idx="2"/>
          </p:cNvCxnSpPr>
          <p:nvPr/>
        </p:nvCxnSpPr>
        <p:spPr>
          <a:xfrm>
            <a:off x="4982536" y="1517194"/>
            <a:ext cx="378029" cy="5164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F83D55C-3356-4D0B-ADC9-54CFB8A2F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7054" y="3163"/>
            <a:ext cx="2334946" cy="1011059"/>
          </a:xfrm>
          <a:prstGeom prst="rect">
            <a:avLst/>
          </a:prstGeom>
          <a:ln>
            <a:solidFill>
              <a:srgbClr val="002060"/>
            </a:solidFill>
          </a:ln>
        </p:spPr>
      </p:pic>
      <p:sp>
        <p:nvSpPr>
          <p:cNvPr id="22" name="Arrow: Curved Left 21">
            <a:hlinkClick r:id="rId9" action="ppaction://hlinksldjump"/>
            <a:extLst>
              <a:ext uri="{FF2B5EF4-FFF2-40B4-BE49-F238E27FC236}">
                <a16:creationId xmlns:a16="http://schemas.microsoft.com/office/drawing/2014/main" id="{5BA7571F-795B-4382-9AAC-C7E4167E0427}"/>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3959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4698930" y="369589"/>
            <a:ext cx="2794163" cy="584775"/>
          </a:xfrm>
          <a:prstGeom prst="rect">
            <a:avLst/>
          </a:prstGeom>
          <a:noFill/>
        </p:spPr>
        <p:txBody>
          <a:bodyPr wrap="none" rtlCol="0">
            <a:spAutoFit/>
          </a:bodyPr>
          <a:lstStyle/>
          <a:p>
            <a:pPr algn="ctr"/>
            <a:r>
              <a:rPr lang="en-US" sz="3200" b="1" dirty="0"/>
              <a:t>Hardness of SIS</a:t>
            </a:r>
            <a:endParaRPr lang="el-GR" sz="3200" b="1" i="0" strike="noStrike" baseline="0" dirty="0"/>
          </a:p>
        </p:txBody>
      </p:sp>
      <p:pic>
        <p:nvPicPr>
          <p:cNvPr id="3" name="Picture 2">
            <a:extLst>
              <a:ext uri="{FF2B5EF4-FFF2-40B4-BE49-F238E27FC236}">
                <a16:creationId xmlns:a16="http://schemas.microsoft.com/office/drawing/2014/main" id="{5691DB95-E396-48A6-B7D9-D8627BAC8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651" y="1198383"/>
            <a:ext cx="10136697" cy="1248467"/>
          </a:xfrm>
          <a:prstGeom prst="rect">
            <a:avLst/>
          </a:prstGeom>
          <a:ln>
            <a:noFill/>
          </a:ln>
          <a:effectLst>
            <a:outerShdw blurRad="190500" algn="tl" rotWithShape="0">
              <a:srgbClr val="000000">
                <a:alpha val="70000"/>
              </a:srgbClr>
            </a:outerShdw>
          </a:effectLst>
        </p:spPr>
      </p:pic>
      <p:sp>
        <p:nvSpPr>
          <p:cNvPr id="5" name="Oval 4">
            <a:extLst>
              <a:ext uri="{FF2B5EF4-FFF2-40B4-BE49-F238E27FC236}">
                <a16:creationId xmlns:a16="http://schemas.microsoft.com/office/drawing/2014/main" id="{F1A7568B-2077-40A7-B0E1-5533068826EC}"/>
              </a:ext>
            </a:extLst>
          </p:cNvPr>
          <p:cNvSpPr/>
          <p:nvPr/>
        </p:nvSpPr>
        <p:spPr>
          <a:xfrm>
            <a:off x="5887503" y="3772137"/>
            <a:ext cx="973123" cy="68873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SIS</a:t>
            </a:r>
            <a:endParaRPr lang="el-GR" sz="2000" b="1" dirty="0"/>
          </a:p>
        </p:txBody>
      </p:sp>
      <p:sp>
        <p:nvSpPr>
          <p:cNvPr id="7" name="Oval 6">
            <a:extLst>
              <a:ext uri="{FF2B5EF4-FFF2-40B4-BE49-F238E27FC236}">
                <a16:creationId xmlns:a16="http://schemas.microsoft.com/office/drawing/2014/main" id="{BA04286B-1ED8-4DC0-AD31-B4DA70F992A1}"/>
              </a:ext>
            </a:extLst>
          </p:cNvPr>
          <p:cNvSpPr/>
          <p:nvPr/>
        </p:nvSpPr>
        <p:spPr>
          <a:xfrm>
            <a:off x="7847729" y="3083401"/>
            <a:ext cx="1686187" cy="68873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GapSVP</a:t>
            </a:r>
            <a:r>
              <a:rPr lang="el-GR" sz="2000" b="1" baseline="-16000" dirty="0"/>
              <a:t>γ</a:t>
            </a:r>
            <a:endParaRPr lang="el-GR" sz="2000" b="1" dirty="0"/>
          </a:p>
        </p:txBody>
      </p:sp>
      <p:sp>
        <p:nvSpPr>
          <p:cNvPr id="15" name="Oval 14">
            <a:extLst>
              <a:ext uri="{FF2B5EF4-FFF2-40B4-BE49-F238E27FC236}">
                <a16:creationId xmlns:a16="http://schemas.microsoft.com/office/drawing/2014/main" id="{D3625264-A8E3-455E-9F89-BFD971956D23}"/>
              </a:ext>
            </a:extLst>
          </p:cNvPr>
          <p:cNvSpPr/>
          <p:nvPr/>
        </p:nvSpPr>
        <p:spPr>
          <a:xfrm>
            <a:off x="7847728" y="4460873"/>
            <a:ext cx="1686187" cy="68873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SIVP</a:t>
            </a:r>
            <a:r>
              <a:rPr lang="el-GR" sz="2000" b="1" baseline="-16000" dirty="0"/>
              <a:t>γ</a:t>
            </a:r>
            <a:endParaRPr lang="el-GR" sz="2000" b="1" dirty="0"/>
          </a:p>
        </p:txBody>
      </p:sp>
      <p:cxnSp>
        <p:nvCxnSpPr>
          <p:cNvPr id="13" name="Straight Arrow Connector 12">
            <a:extLst>
              <a:ext uri="{FF2B5EF4-FFF2-40B4-BE49-F238E27FC236}">
                <a16:creationId xmlns:a16="http://schemas.microsoft.com/office/drawing/2014/main" id="{81D020F0-BE41-41B2-8ABD-712385E4A8F4}"/>
              </a:ext>
            </a:extLst>
          </p:cNvPr>
          <p:cNvCxnSpPr>
            <a:stCxn id="5" idx="7"/>
            <a:endCxn id="7" idx="2"/>
          </p:cNvCxnSpPr>
          <p:nvPr/>
        </p:nvCxnSpPr>
        <p:spPr>
          <a:xfrm flipV="1">
            <a:off x="6718115" y="3427769"/>
            <a:ext cx="1129614" cy="44523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5A6CA9-2F6D-43C3-AE95-3F36235EAD83}"/>
              </a:ext>
            </a:extLst>
          </p:cNvPr>
          <p:cNvCxnSpPr>
            <a:cxnSpLocks/>
            <a:stCxn id="5" idx="5"/>
            <a:endCxn id="15" idx="2"/>
          </p:cNvCxnSpPr>
          <p:nvPr/>
        </p:nvCxnSpPr>
        <p:spPr>
          <a:xfrm>
            <a:off x="6718115" y="4360010"/>
            <a:ext cx="1129613" cy="44523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B13800-EDBC-44CD-93DB-3450C63B278B}"/>
              </a:ext>
            </a:extLst>
          </p:cNvPr>
          <p:cNvSpPr txBox="1"/>
          <p:nvPr/>
        </p:nvSpPr>
        <p:spPr>
          <a:xfrm>
            <a:off x="2658082" y="3454785"/>
            <a:ext cx="2634143" cy="1323439"/>
          </a:xfrm>
          <a:prstGeom prst="rect">
            <a:avLst/>
          </a:prstGeom>
          <a:noFill/>
        </p:spPr>
        <p:txBody>
          <a:bodyPr wrap="square">
            <a:spAutoFit/>
          </a:bodyPr>
          <a:lstStyle/>
          <a:p>
            <a:pPr algn="ctr"/>
            <a:r>
              <a:rPr lang="en-US" sz="2000" b="1" u="sng" dirty="0"/>
              <a:t>Crypto</a:t>
            </a:r>
          </a:p>
          <a:p>
            <a:pPr algn="ctr"/>
            <a:r>
              <a:rPr lang="en-US" sz="2000" dirty="0"/>
              <a:t>One-Way Functions,</a:t>
            </a:r>
          </a:p>
          <a:p>
            <a:pPr algn="ctr"/>
            <a:r>
              <a:rPr lang="en-US" sz="2000" dirty="0"/>
              <a:t>Collision-Resistant, Hash Functions,…</a:t>
            </a:r>
          </a:p>
        </p:txBody>
      </p:sp>
      <p:cxnSp>
        <p:nvCxnSpPr>
          <p:cNvPr id="24" name="Straight Arrow Connector 23">
            <a:extLst>
              <a:ext uri="{FF2B5EF4-FFF2-40B4-BE49-F238E27FC236}">
                <a16:creationId xmlns:a16="http://schemas.microsoft.com/office/drawing/2014/main" id="{3BE5F085-8320-4FF7-9025-E0C4497E1B05}"/>
              </a:ext>
            </a:extLst>
          </p:cNvPr>
          <p:cNvCxnSpPr>
            <a:cxnSpLocks/>
            <a:stCxn id="23" idx="3"/>
            <a:endCxn id="5" idx="2"/>
          </p:cNvCxnSpPr>
          <p:nvPr/>
        </p:nvCxnSpPr>
        <p:spPr>
          <a:xfrm>
            <a:off x="5292225" y="4116505"/>
            <a:ext cx="59527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8" name="Arrow: Curved Left 27">
            <a:hlinkClick r:id="rId4" action="ppaction://hlinksldjump"/>
            <a:extLst>
              <a:ext uri="{FF2B5EF4-FFF2-40B4-BE49-F238E27FC236}">
                <a16:creationId xmlns:a16="http://schemas.microsoft.com/office/drawing/2014/main" id="{12244A74-72DB-4C03-A2FA-261E9CFE1B4A}"/>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9056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DBBF2663-3F47-45A9-9354-954DD4475AA2}"/>
              </a:ext>
            </a:extLst>
          </p:cNvPr>
          <p:cNvSpPr/>
          <p:nvPr/>
        </p:nvSpPr>
        <p:spPr>
          <a:xfrm>
            <a:off x="4371896" y="1874180"/>
            <a:ext cx="6849943" cy="25717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460060-A3F5-49DC-946F-86A82E13B330}"/>
              </a:ext>
            </a:extLst>
          </p:cNvPr>
          <p:cNvSpPr txBox="1"/>
          <p:nvPr/>
        </p:nvSpPr>
        <p:spPr>
          <a:xfrm>
            <a:off x="2265762" y="412888"/>
            <a:ext cx="7656776" cy="584775"/>
          </a:xfrm>
          <a:prstGeom prst="rect">
            <a:avLst/>
          </a:prstGeom>
          <a:noFill/>
        </p:spPr>
        <p:txBody>
          <a:bodyPr wrap="none" rtlCol="0">
            <a:spAutoFit/>
          </a:bodyPr>
          <a:lstStyle/>
          <a:p>
            <a:pPr algn="ctr"/>
            <a:r>
              <a:rPr lang="en-US" sz="3200" b="1" dirty="0"/>
              <a:t>Provable Security of Cryptographic Schemes</a:t>
            </a:r>
            <a:endParaRPr lang="el-GR" sz="3200" b="1" dirty="0"/>
          </a:p>
        </p:txBody>
      </p:sp>
      <p:sp>
        <p:nvSpPr>
          <p:cNvPr id="2" name="TextBox 1">
            <a:extLst>
              <a:ext uri="{FF2B5EF4-FFF2-40B4-BE49-F238E27FC236}">
                <a16:creationId xmlns:a16="http://schemas.microsoft.com/office/drawing/2014/main" id="{A949CD58-5134-4EF4-8390-5E7D9BB2E62A}"/>
              </a:ext>
            </a:extLst>
          </p:cNvPr>
          <p:cNvSpPr txBox="1"/>
          <p:nvPr/>
        </p:nvSpPr>
        <p:spPr>
          <a:xfrm>
            <a:off x="1820254" y="1706115"/>
            <a:ext cx="1325461" cy="400110"/>
          </a:xfrm>
          <a:prstGeom prst="rect">
            <a:avLst/>
          </a:prstGeom>
          <a:noFill/>
        </p:spPr>
        <p:txBody>
          <a:bodyPr wrap="square" rtlCol="0">
            <a:spAutoFit/>
          </a:bodyPr>
          <a:lstStyle/>
          <a:p>
            <a:r>
              <a:rPr lang="en-US" sz="2000" b="1" dirty="0">
                <a:solidFill>
                  <a:srgbClr val="203864"/>
                </a:solidFill>
              </a:rPr>
              <a:t>Protocol </a:t>
            </a:r>
            <a:r>
              <a:rPr lang="en-US" sz="2000" b="1" i="1" dirty="0">
                <a:solidFill>
                  <a:srgbClr val="203864"/>
                </a:solidFill>
              </a:rPr>
              <a:t>P</a:t>
            </a:r>
            <a:endParaRPr lang="el-GR" sz="2000" b="1" i="1" dirty="0">
              <a:solidFill>
                <a:srgbClr val="203864"/>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7A32462-473C-41D4-B56A-F483767D33BE}"/>
                  </a:ext>
                </a:extLst>
              </p:cNvPr>
              <p:cNvSpPr txBox="1"/>
              <p:nvPr/>
            </p:nvSpPr>
            <p:spPr>
              <a:xfrm>
                <a:off x="4906419" y="2691574"/>
                <a:ext cx="2385894" cy="954107"/>
              </a:xfrm>
              <a:prstGeom prst="rect">
                <a:avLst/>
              </a:prstGeom>
              <a:noFill/>
            </p:spPr>
            <p:txBody>
              <a:bodyPr wrap="square" rtlCol="0">
                <a:spAutoFit/>
              </a:bodyPr>
              <a:lstStyle/>
              <a:p>
                <a:pPr algn="ctr"/>
                <a:r>
                  <a:rPr lang="en-US" sz="2000" b="1" i="1" dirty="0">
                    <a:solidFill>
                      <a:srgbClr val="C00000"/>
                    </a:solidFill>
                  </a:rPr>
                  <a:t>Adversary A</a:t>
                </a:r>
              </a:p>
              <a:p>
                <a:pPr algn="ctr"/>
                <a14:m>
                  <m:oMath xmlns:m="http://schemas.openxmlformats.org/officeDocument/2006/math">
                    <m:r>
                      <a:rPr lang="en-US" dirty="0" smtClean="0">
                        <a:solidFill>
                          <a:srgbClr val="C00000"/>
                        </a:solidFill>
                        <a:latin typeface="Cambria Math" panose="02040503050406030204" pitchFamily="18" charset="0"/>
                      </a:rPr>
                      <m:t>∃</m:t>
                    </m:r>
                    <m:r>
                      <a:rPr lang="en-US" b="0" i="0" dirty="0" smtClean="0">
                        <a:solidFill>
                          <a:srgbClr val="C00000"/>
                        </a:solidFill>
                        <a:latin typeface="Cambria Math" panose="02040503050406030204" pitchFamily="18" charset="0"/>
                      </a:rPr>
                      <m:t> </m:t>
                    </m:r>
                    <m:r>
                      <m:rPr>
                        <m:sty m:val="p"/>
                      </m:rPr>
                      <a:rPr lang="en-US" b="0" i="0" dirty="0" smtClean="0">
                        <a:solidFill>
                          <a:srgbClr val="C00000"/>
                        </a:solidFill>
                        <a:latin typeface="Cambria Math" panose="02040503050406030204" pitchFamily="18" charset="0"/>
                      </a:rPr>
                      <m:t>e</m:t>
                    </m:r>
                  </m:oMath>
                </a14:m>
                <a:r>
                  <a:rPr lang="en-US" dirty="0">
                    <a:solidFill>
                      <a:srgbClr val="C00000"/>
                    </a:solidFill>
                  </a:rPr>
                  <a:t>fficient algorithm that breaks assumption</a:t>
                </a:r>
                <a:endParaRPr lang="el-GR" dirty="0">
                  <a:solidFill>
                    <a:srgbClr val="C00000"/>
                  </a:solidFill>
                </a:endParaRPr>
              </a:p>
            </p:txBody>
          </p:sp>
        </mc:Choice>
        <mc:Fallback xmlns="">
          <p:sp>
            <p:nvSpPr>
              <p:cNvPr id="10" name="TextBox 9">
                <a:extLst>
                  <a:ext uri="{FF2B5EF4-FFF2-40B4-BE49-F238E27FC236}">
                    <a16:creationId xmlns:a16="http://schemas.microsoft.com/office/drawing/2014/main" id="{C7A32462-473C-41D4-B56A-F483767D33BE}"/>
                  </a:ext>
                </a:extLst>
              </p:cNvPr>
              <p:cNvSpPr txBox="1">
                <a:spLocks noRot="1" noChangeAspect="1" noMove="1" noResize="1" noEditPoints="1" noAdjustHandles="1" noChangeArrowheads="1" noChangeShapeType="1" noTextEdit="1"/>
              </p:cNvSpPr>
              <p:nvPr/>
            </p:nvSpPr>
            <p:spPr>
              <a:xfrm>
                <a:off x="4906419" y="2691574"/>
                <a:ext cx="2385894" cy="954107"/>
              </a:xfrm>
              <a:prstGeom prst="rect">
                <a:avLst/>
              </a:prstGeom>
              <a:blipFill>
                <a:blip r:embed="rId3"/>
                <a:stretch>
                  <a:fillRect l="-2302" t="-3846" r="-1790" b="-9615"/>
                </a:stretch>
              </a:blipFill>
            </p:spPr>
            <p:txBody>
              <a:bodyPr/>
              <a:lstStyle/>
              <a:p>
                <a:r>
                  <a:rPr lang="el-GR">
                    <a:noFill/>
                  </a:rPr>
                  <a:t> </a:t>
                </a:r>
              </a:p>
            </p:txBody>
          </p:sp>
        </mc:Fallback>
      </mc:AlternateContent>
      <p:sp>
        <p:nvSpPr>
          <p:cNvPr id="12" name="TextBox 11">
            <a:extLst>
              <a:ext uri="{FF2B5EF4-FFF2-40B4-BE49-F238E27FC236}">
                <a16:creationId xmlns:a16="http://schemas.microsoft.com/office/drawing/2014/main" id="{5E6AD460-1188-412C-89D7-1C8F3418FC74}"/>
              </a:ext>
            </a:extLst>
          </p:cNvPr>
          <p:cNvSpPr txBox="1"/>
          <p:nvPr/>
        </p:nvSpPr>
        <p:spPr>
          <a:xfrm>
            <a:off x="378738" y="2727895"/>
            <a:ext cx="3496976" cy="646331"/>
          </a:xfrm>
          <a:prstGeom prst="rect">
            <a:avLst/>
          </a:prstGeom>
          <a:noFill/>
        </p:spPr>
        <p:txBody>
          <a:bodyPr wrap="square" rtlCol="0">
            <a:spAutoFit/>
          </a:bodyPr>
          <a:lstStyle/>
          <a:p>
            <a:pPr algn="ctr"/>
            <a:r>
              <a:rPr lang="en-US" b="1" dirty="0"/>
              <a:t>Assumption </a:t>
            </a:r>
          </a:p>
          <a:p>
            <a:pPr algn="ctr"/>
            <a:r>
              <a:rPr lang="en-US" dirty="0"/>
              <a:t>(Protocol is </a:t>
            </a:r>
            <a:r>
              <a:rPr lang="en-US" u="sng" dirty="0"/>
              <a:t>semantically secure</a:t>
            </a:r>
            <a:r>
              <a:rPr lang="en-US" dirty="0"/>
              <a:t>)</a:t>
            </a:r>
            <a:endParaRPr lang="en-US" sz="2000" b="1" i="1" dirty="0"/>
          </a:p>
        </p:txBody>
      </p:sp>
      <p:cxnSp>
        <p:nvCxnSpPr>
          <p:cNvPr id="15" name="Straight Connector 14">
            <a:extLst>
              <a:ext uri="{FF2B5EF4-FFF2-40B4-BE49-F238E27FC236}">
                <a16:creationId xmlns:a16="http://schemas.microsoft.com/office/drawing/2014/main" id="{8ABC33FE-153F-47C0-BBA1-4BF5A897EF92}"/>
              </a:ext>
            </a:extLst>
          </p:cNvPr>
          <p:cNvCxnSpPr>
            <a:cxnSpLocks/>
            <a:stCxn id="12" idx="0"/>
            <a:endCxn id="2" idx="2"/>
          </p:cNvCxnSpPr>
          <p:nvPr/>
        </p:nvCxnSpPr>
        <p:spPr>
          <a:xfrm flipV="1">
            <a:off x="2127226" y="2106225"/>
            <a:ext cx="355759" cy="621670"/>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A78143C-7EAF-465C-BB36-9F8BF256BA22}"/>
              </a:ext>
            </a:extLst>
          </p:cNvPr>
          <p:cNvSpPr txBox="1"/>
          <p:nvPr/>
        </p:nvSpPr>
        <p:spPr>
          <a:xfrm>
            <a:off x="970161" y="3726923"/>
            <a:ext cx="2314129" cy="1077218"/>
          </a:xfrm>
          <a:prstGeom prst="rect">
            <a:avLst/>
          </a:prstGeom>
          <a:noFill/>
          <a:ln>
            <a:solidFill>
              <a:srgbClr val="FFC000"/>
            </a:solidFill>
          </a:ln>
        </p:spPr>
        <p:txBody>
          <a:bodyPr wrap="square">
            <a:spAutoFit/>
          </a:bodyPr>
          <a:lstStyle/>
          <a:p>
            <a:pPr algn="ctr"/>
            <a:r>
              <a:rPr lang="en-US" sz="1600" dirty="0"/>
              <a:t>only negligible information about the message can be extracted from the ciphertext</a:t>
            </a:r>
            <a:endParaRPr lang="el-GR" sz="1600" dirty="0"/>
          </a:p>
        </p:txBody>
      </p:sp>
      <p:cxnSp>
        <p:nvCxnSpPr>
          <p:cNvPr id="4" name="Straight Arrow Connector 3">
            <a:extLst>
              <a:ext uri="{FF2B5EF4-FFF2-40B4-BE49-F238E27FC236}">
                <a16:creationId xmlns:a16="http://schemas.microsoft.com/office/drawing/2014/main" id="{6F2D0F5C-B457-4C2A-8F0F-B9802F0392DB}"/>
              </a:ext>
            </a:extLst>
          </p:cNvPr>
          <p:cNvCxnSpPr>
            <a:cxnSpLocks/>
            <a:stCxn id="12" idx="2"/>
            <a:endCxn id="23" idx="0"/>
          </p:cNvCxnSpPr>
          <p:nvPr/>
        </p:nvCxnSpPr>
        <p:spPr>
          <a:xfrm>
            <a:off x="2127226" y="3374226"/>
            <a:ext cx="0" cy="35269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5564DE7-8F5A-487D-9D00-6D7DE8C2AF3B}"/>
              </a:ext>
            </a:extLst>
          </p:cNvPr>
          <p:cNvCxnSpPr>
            <a:cxnSpLocks/>
          </p:cNvCxnSpPr>
          <p:nvPr/>
        </p:nvCxnSpPr>
        <p:spPr>
          <a:xfrm flipH="1">
            <a:off x="2835479" y="2917088"/>
            <a:ext cx="245814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360F50C-B840-489C-9A8A-6C3E1359E0D8}"/>
                  </a:ext>
                </a:extLst>
              </p:cNvPr>
              <p:cNvSpPr txBox="1"/>
              <p:nvPr/>
            </p:nvSpPr>
            <p:spPr>
              <a:xfrm>
                <a:off x="7459827" y="2793780"/>
                <a:ext cx="760455"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l-GR" sz="6000" smtClean="0">
                          <a:solidFill>
                            <a:srgbClr val="203864"/>
                          </a:solidFill>
                          <a:latin typeface="Cambria Math" panose="02040503050406030204" pitchFamily="18" charset="0"/>
                        </a:rPr>
                        <m:t>⇒</m:t>
                      </m:r>
                    </m:oMath>
                  </m:oMathPara>
                </a14:m>
                <a:endParaRPr lang="el-GR" sz="6000" dirty="0">
                  <a:solidFill>
                    <a:srgbClr val="203864"/>
                  </a:solidFill>
                </a:endParaRPr>
              </a:p>
            </p:txBody>
          </p:sp>
        </mc:Choice>
        <mc:Fallback xmlns="">
          <p:sp>
            <p:nvSpPr>
              <p:cNvPr id="34" name="TextBox 33">
                <a:extLst>
                  <a:ext uri="{FF2B5EF4-FFF2-40B4-BE49-F238E27FC236}">
                    <a16:creationId xmlns:a16="http://schemas.microsoft.com/office/drawing/2014/main" id="{5360F50C-B840-489C-9A8A-6C3E1359E0D8}"/>
                  </a:ext>
                </a:extLst>
              </p:cNvPr>
              <p:cNvSpPr txBox="1">
                <a:spLocks noRot="1" noChangeAspect="1" noMove="1" noResize="1" noEditPoints="1" noAdjustHandles="1" noChangeArrowheads="1" noChangeShapeType="1" noTextEdit="1"/>
              </p:cNvSpPr>
              <p:nvPr/>
            </p:nvSpPr>
            <p:spPr>
              <a:xfrm>
                <a:off x="7459827" y="2793780"/>
                <a:ext cx="760455" cy="923330"/>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F39748D-9CAC-4CCF-A22A-C5B1CA9772B6}"/>
                  </a:ext>
                </a:extLst>
              </p:cNvPr>
              <p:cNvSpPr txBox="1"/>
              <p:nvPr/>
            </p:nvSpPr>
            <p:spPr>
              <a:xfrm>
                <a:off x="8163144" y="2967852"/>
                <a:ext cx="2886591" cy="646331"/>
              </a:xfrm>
              <a:prstGeom prst="rect">
                <a:avLst/>
              </a:prstGeom>
              <a:noFill/>
            </p:spPr>
            <p:txBody>
              <a:bodyPr wrap="square">
                <a:spAutoFit/>
              </a:bodyPr>
              <a:lstStyle/>
              <a:p>
                <a:pPr algn="ctr"/>
                <a14:m>
                  <m:oMath xmlns:m="http://schemas.openxmlformats.org/officeDocument/2006/math">
                    <m:r>
                      <a:rPr lang="en-US" dirty="0" smtClean="0">
                        <a:solidFill>
                          <a:srgbClr val="203864"/>
                        </a:solidFill>
                        <a:latin typeface="Cambria Math" panose="02040503050406030204" pitchFamily="18" charset="0"/>
                      </a:rPr>
                      <m:t>∃</m:t>
                    </m:r>
                    <m:r>
                      <a:rPr lang="en-US" b="0" i="0" dirty="0" smtClean="0">
                        <a:solidFill>
                          <a:srgbClr val="203864"/>
                        </a:solidFill>
                        <a:latin typeface="Cambria Math" panose="02040503050406030204" pitchFamily="18" charset="0"/>
                      </a:rPr>
                      <m:t> </m:t>
                    </m:r>
                    <m:r>
                      <m:rPr>
                        <m:sty m:val="p"/>
                      </m:rPr>
                      <a:rPr lang="en-US" b="0" i="0" dirty="0" smtClean="0">
                        <a:solidFill>
                          <a:srgbClr val="203864"/>
                        </a:solidFill>
                        <a:latin typeface="Cambria Math" panose="02040503050406030204" pitchFamily="18" charset="0"/>
                      </a:rPr>
                      <m:t>e</m:t>
                    </m:r>
                  </m:oMath>
                </a14:m>
                <a:r>
                  <a:rPr lang="en-US" dirty="0">
                    <a:solidFill>
                      <a:srgbClr val="203864"/>
                    </a:solidFill>
                  </a:rPr>
                  <a:t>fficient algorithm that breaks a problem </a:t>
                </a:r>
                <a:r>
                  <a:rPr lang="en-US" b="1" dirty="0">
                    <a:solidFill>
                      <a:srgbClr val="203864"/>
                    </a:solidFill>
                  </a:rPr>
                  <a:t>S</a:t>
                </a:r>
                <a:endParaRPr lang="el-GR" b="1" dirty="0">
                  <a:solidFill>
                    <a:srgbClr val="203864"/>
                  </a:solidFill>
                </a:endParaRPr>
              </a:p>
            </p:txBody>
          </p:sp>
        </mc:Choice>
        <mc:Fallback xmlns="">
          <p:sp>
            <p:nvSpPr>
              <p:cNvPr id="41" name="TextBox 40">
                <a:extLst>
                  <a:ext uri="{FF2B5EF4-FFF2-40B4-BE49-F238E27FC236}">
                    <a16:creationId xmlns:a16="http://schemas.microsoft.com/office/drawing/2014/main" id="{3F39748D-9CAC-4CCF-A22A-C5B1CA9772B6}"/>
                  </a:ext>
                </a:extLst>
              </p:cNvPr>
              <p:cNvSpPr txBox="1">
                <a:spLocks noRot="1" noChangeAspect="1" noMove="1" noResize="1" noEditPoints="1" noAdjustHandles="1" noChangeArrowheads="1" noChangeShapeType="1" noTextEdit="1"/>
              </p:cNvSpPr>
              <p:nvPr/>
            </p:nvSpPr>
            <p:spPr>
              <a:xfrm>
                <a:off x="8163144" y="2967852"/>
                <a:ext cx="2886591" cy="646331"/>
              </a:xfrm>
              <a:prstGeom prst="rect">
                <a:avLst/>
              </a:prstGeom>
              <a:blipFill>
                <a:blip r:embed="rId5"/>
                <a:stretch>
                  <a:fillRect t="-5660" b="-14151"/>
                </a:stretch>
              </a:blipFill>
            </p:spPr>
            <p:txBody>
              <a:bodyPr/>
              <a:lstStyle/>
              <a:p>
                <a:r>
                  <a:rPr lang="el-GR">
                    <a:noFill/>
                  </a:rPr>
                  <a:t> </a:t>
                </a:r>
              </a:p>
            </p:txBody>
          </p:sp>
        </mc:Fallback>
      </mc:AlternateContent>
      <p:cxnSp>
        <p:nvCxnSpPr>
          <p:cNvPr id="42" name="Straight Arrow Connector 41">
            <a:extLst>
              <a:ext uri="{FF2B5EF4-FFF2-40B4-BE49-F238E27FC236}">
                <a16:creationId xmlns:a16="http://schemas.microsoft.com/office/drawing/2014/main" id="{E806290E-DE7A-4123-BE1B-9B901F763C89}"/>
              </a:ext>
            </a:extLst>
          </p:cNvPr>
          <p:cNvCxnSpPr>
            <a:cxnSpLocks/>
            <a:stCxn id="43" idx="0"/>
          </p:cNvCxnSpPr>
          <p:nvPr/>
        </p:nvCxnSpPr>
        <p:spPr>
          <a:xfrm flipH="1" flipV="1">
            <a:off x="9606439" y="3614183"/>
            <a:ext cx="1" cy="10050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05629C0-C2CC-460C-A8D4-1D678194E26C}"/>
              </a:ext>
            </a:extLst>
          </p:cNvPr>
          <p:cNvSpPr txBox="1"/>
          <p:nvPr/>
        </p:nvSpPr>
        <p:spPr>
          <a:xfrm>
            <a:off x="8163144" y="4619252"/>
            <a:ext cx="2886591" cy="646331"/>
          </a:xfrm>
          <a:prstGeom prst="rect">
            <a:avLst/>
          </a:prstGeom>
          <a:noFill/>
        </p:spPr>
        <p:txBody>
          <a:bodyPr wrap="square">
            <a:spAutoFit/>
          </a:bodyPr>
          <a:lstStyle/>
          <a:p>
            <a:pPr algn="ctr"/>
            <a:r>
              <a:rPr lang="en-US" dirty="0"/>
              <a:t>If</a:t>
            </a:r>
            <a:r>
              <a:rPr lang="en-US" b="1" dirty="0"/>
              <a:t> </a:t>
            </a:r>
            <a:r>
              <a:rPr lang="en-US" b="1" dirty="0">
                <a:solidFill>
                  <a:srgbClr val="203864"/>
                </a:solidFill>
              </a:rPr>
              <a:t>S</a:t>
            </a:r>
            <a:r>
              <a:rPr lang="en-US" b="1" dirty="0"/>
              <a:t> </a:t>
            </a:r>
            <a:r>
              <a:rPr lang="en-US" dirty="0"/>
              <a:t>is (believed to be) computationally hard</a:t>
            </a:r>
            <a:endParaRPr lang="el-GR" dirty="0"/>
          </a:p>
        </p:txBody>
      </p:sp>
      <p:cxnSp>
        <p:nvCxnSpPr>
          <p:cNvPr id="44" name="Straight Arrow Connector 43">
            <a:extLst>
              <a:ext uri="{FF2B5EF4-FFF2-40B4-BE49-F238E27FC236}">
                <a16:creationId xmlns:a16="http://schemas.microsoft.com/office/drawing/2014/main" id="{4E099C5C-B71B-4536-977E-C2FED604BCFD}"/>
              </a:ext>
            </a:extLst>
          </p:cNvPr>
          <p:cNvCxnSpPr>
            <a:cxnSpLocks/>
            <a:stCxn id="46" idx="0"/>
            <a:endCxn id="10" idx="2"/>
          </p:cNvCxnSpPr>
          <p:nvPr/>
        </p:nvCxnSpPr>
        <p:spPr>
          <a:xfrm flipV="1">
            <a:off x="6099366" y="3645681"/>
            <a:ext cx="0" cy="835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7B69122-9D34-4F58-864C-DD8C4215277A}"/>
              </a:ext>
            </a:extLst>
          </p:cNvPr>
          <p:cNvSpPr txBox="1"/>
          <p:nvPr/>
        </p:nvSpPr>
        <p:spPr>
          <a:xfrm>
            <a:off x="5003881" y="4480753"/>
            <a:ext cx="2190969" cy="923330"/>
          </a:xfrm>
          <a:prstGeom prst="rect">
            <a:avLst/>
          </a:prstGeom>
          <a:noFill/>
        </p:spPr>
        <p:txBody>
          <a:bodyPr wrap="square">
            <a:spAutoFit/>
          </a:bodyPr>
          <a:lstStyle/>
          <a:p>
            <a:pPr algn="ctr"/>
            <a:r>
              <a:rPr lang="en-US" dirty="0"/>
              <a:t>Then, breaking the assumption is also (believed to be) hard</a:t>
            </a:r>
            <a:endParaRPr lang="el-GR"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4122EE8-E45C-4AFB-9F2E-24003419B057}"/>
                  </a:ext>
                </a:extLst>
              </p:cNvPr>
              <p:cNvSpPr txBox="1"/>
              <p:nvPr/>
            </p:nvSpPr>
            <p:spPr>
              <a:xfrm flipV="1">
                <a:off x="7539647" y="4536773"/>
                <a:ext cx="760455"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l-GR" sz="6000" smtClean="0">
                          <a:solidFill>
                            <a:schemeClr val="tx1"/>
                          </a:solidFill>
                          <a:latin typeface="Cambria Math" panose="02040503050406030204" pitchFamily="18" charset="0"/>
                        </a:rPr>
                        <m:t>⇒</m:t>
                      </m:r>
                    </m:oMath>
                  </m:oMathPara>
                </a14:m>
                <a:endParaRPr lang="el-GR" sz="6000" dirty="0">
                  <a:solidFill>
                    <a:schemeClr val="tx1"/>
                  </a:solidFill>
                </a:endParaRPr>
              </a:p>
            </p:txBody>
          </p:sp>
        </mc:Choice>
        <mc:Fallback xmlns="">
          <p:sp>
            <p:nvSpPr>
              <p:cNvPr id="48" name="TextBox 47">
                <a:extLst>
                  <a:ext uri="{FF2B5EF4-FFF2-40B4-BE49-F238E27FC236}">
                    <a16:creationId xmlns:a16="http://schemas.microsoft.com/office/drawing/2014/main" id="{14122EE8-E45C-4AFB-9F2E-24003419B057}"/>
                  </a:ext>
                </a:extLst>
              </p:cNvPr>
              <p:cNvSpPr txBox="1">
                <a:spLocks noRot="1" noChangeAspect="1" noMove="1" noResize="1" noEditPoints="1" noAdjustHandles="1" noChangeArrowheads="1" noChangeShapeType="1" noTextEdit="1"/>
              </p:cNvSpPr>
              <p:nvPr/>
            </p:nvSpPr>
            <p:spPr>
              <a:xfrm flipV="1">
                <a:off x="7539647" y="4536773"/>
                <a:ext cx="760455" cy="923330"/>
              </a:xfrm>
              <a:prstGeom prst="rect">
                <a:avLst/>
              </a:prstGeom>
              <a:blipFill>
                <a:blip r:embed="rId6"/>
                <a:stretch>
                  <a:fillRect/>
                </a:stretch>
              </a:blipFill>
            </p:spPr>
            <p:txBody>
              <a:bodyPr/>
              <a:lstStyle/>
              <a:p>
                <a:r>
                  <a:rPr lang="el-GR">
                    <a:noFill/>
                  </a:rPr>
                  <a:t> </a:t>
                </a:r>
              </a:p>
            </p:txBody>
          </p:sp>
        </mc:Fallback>
      </mc:AlternateContent>
      <p:sp>
        <p:nvSpPr>
          <p:cNvPr id="56" name="TextBox 55">
            <a:extLst>
              <a:ext uri="{FF2B5EF4-FFF2-40B4-BE49-F238E27FC236}">
                <a16:creationId xmlns:a16="http://schemas.microsoft.com/office/drawing/2014/main" id="{C875051C-810F-4914-9061-2F1FA45ADC02}"/>
              </a:ext>
            </a:extLst>
          </p:cNvPr>
          <p:cNvSpPr txBox="1"/>
          <p:nvPr/>
        </p:nvSpPr>
        <p:spPr>
          <a:xfrm>
            <a:off x="5110939" y="5716654"/>
            <a:ext cx="5617869" cy="369332"/>
          </a:xfrm>
          <a:prstGeom prst="rect">
            <a:avLst/>
          </a:prstGeom>
          <a:noFill/>
          <a:ln>
            <a:solidFill>
              <a:srgbClr val="C00000"/>
            </a:solidFill>
          </a:ln>
        </p:spPr>
        <p:txBody>
          <a:bodyPr wrap="square">
            <a:spAutoFit/>
          </a:bodyPr>
          <a:lstStyle/>
          <a:p>
            <a:pPr algn="ctr"/>
            <a:r>
              <a:rPr lang="en-US" dirty="0"/>
              <a:t>The “security” of </a:t>
            </a:r>
            <a:r>
              <a:rPr lang="en-US" b="1" i="1" dirty="0">
                <a:solidFill>
                  <a:srgbClr val="203864"/>
                </a:solidFill>
              </a:rPr>
              <a:t>P </a:t>
            </a:r>
            <a:r>
              <a:rPr lang="en-US" dirty="0"/>
              <a:t>is based on the hardness of problem </a:t>
            </a:r>
            <a:r>
              <a:rPr lang="en-US" b="1" dirty="0">
                <a:solidFill>
                  <a:srgbClr val="203864"/>
                </a:solidFill>
              </a:rPr>
              <a:t>S</a:t>
            </a:r>
            <a:r>
              <a:rPr lang="en-US" dirty="0"/>
              <a:t>.</a:t>
            </a:r>
            <a:endParaRPr lang="el-GR" b="1" i="1" dirty="0">
              <a:solidFill>
                <a:srgbClr val="203864"/>
              </a:solidFill>
            </a:endParaRPr>
          </a:p>
        </p:txBody>
      </p:sp>
      <p:sp>
        <p:nvSpPr>
          <p:cNvPr id="57" name="TextBox 56">
            <a:extLst>
              <a:ext uri="{FF2B5EF4-FFF2-40B4-BE49-F238E27FC236}">
                <a16:creationId xmlns:a16="http://schemas.microsoft.com/office/drawing/2014/main" id="{A34700F8-3346-4D6D-99FA-D5A6EAB88862}"/>
              </a:ext>
            </a:extLst>
          </p:cNvPr>
          <p:cNvSpPr txBox="1"/>
          <p:nvPr/>
        </p:nvSpPr>
        <p:spPr>
          <a:xfrm>
            <a:off x="6668577" y="2009671"/>
            <a:ext cx="2256580" cy="369332"/>
          </a:xfrm>
          <a:prstGeom prst="rect">
            <a:avLst/>
          </a:prstGeom>
          <a:noFill/>
        </p:spPr>
        <p:txBody>
          <a:bodyPr wrap="none" rtlCol="0">
            <a:spAutoFit/>
          </a:bodyPr>
          <a:lstStyle/>
          <a:p>
            <a:r>
              <a:rPr lang="en-US" u="sng" dirty="0"/>
              <a:t>We want to show that</a:t>
            </a:r>
            <a:endParaRPr lang="el-GR" u="sng" dirty="0"/>
          </a:p>
        </p:txBody>
      </p:sp>
    </p:spTree>
    <p:extLst>
      <p:ext uri="{BB962C8B-B14F-4D97-AF65-F5344CB8AC3E}">
        <p14:creationId xmlns:p14="http://schemas.microsoft.com/office/powerpoint/2010/main" val="98063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right)">
                                      <p:cBhvr>
                                        <p:cTn id="30" dur="500"/>
                                        <p:tgtEl>
                                          <p:spTgt spid="57"/>
                                        </p:tgtEl>
                                      </p:cBhvr>
                                    </p:animEffect>
                                  </p:childTnLst>
                                </p:cTn>
                              </p:par>
                              <p:par>
                                <p:cTn id="31" presetID="22" presetClass="entr" presetSubtype="2"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right)">
                                      <p:cBhvr>
                                        <p:cTn id="33" dur="500"/>
                                        <p:tgtEl>
                                          <p:spTgt spid="3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down)">
                                      <p:cBhvr>
                                        <p:cTn id="57" dur="500"/>
                                        <p:tgtEl>
                                          <p:spTgt spid="46"/>
                                        </p:tgtEl>
                                      </p:cBhvr>
                                    </p:animEffect>
                                  </p:childTnLst>
                                </p:cTn>
                              </p:par>
                            </p:childTnLst>
                          </p:cTn>
                        </p:par>
                        <p:par>
                          <p:cTn id="58" fill="hold">
                            <p:stCondLst>
                              <p:cond delay="1500"/>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p:bldP spid="12" grpId="0"/>
      <p:bldP spid="23" grpId="0" animBg="1"/>
      <p:bldP spid="34" grpId="0"/>
      <p:bldP spid="41" grpId="0"/>
      <p:bldP spid="43" grpId="0"/>
      <p:bldP spid="46" grpId="0"/>
      <p:bldP spid="48" grpId="0"/>
      <p:bldP spid="56" grpId="0" animBg="1"/>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3719787" y="369589"/>
            <a:ext cx="4752456" cy="584775"/>
          </a:xfrm>
          <a:prstGeom prst="rect">
            <a:avLst/>
          </a:prstGeom>
          <a:noFill/>
        </p:spPr>
        <p:txBody>
          <a:bodyPr wrap="none" rtlCol="0">
            <a:spAutoFit/>
          </a:bodyPr>
          <a:lstStyle/>
          <a:p>
            <a:pPr algn="ctr"/>
            <a:r>
              <a:rPr lang="en-US" sz="3200" b="1" dirty="0"/>
              <a:t>Learning With Errors</a:t>
            </a:r>
            <a:r>
              <a:rPr lang="en-US" sz="3200" b="1" i="0" strike="noStrike" baseline="0" dirty="0"/>
              <a:t> (LWE)</a:t>
            </a:r>
            <a:endParaRPr lang="el-GR" sz="3200" b="1" i="0" strike="noStrike" baseline="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B6FC59-9C34-43A7-98FC-371A1F61906C}"/>
                  </a:ext>
                </a:extLst>
              </p:cNvPr>
              <p:cNvSpPr txBox="1"/>
              <p:nvPr/>
            </p:nvSpPr>
            <p:spPr>
              <a:xfrm>
                <a:off x="392135" y="1959599"/>
                <a:ext cx="8612697" cy="1082604"/>
              </a:xfrm>
              <a:prstGeom prst="rect">
                <a:avLst/>
              </a:prstGeom>
              <a:noFill/>
              <a:ln>
                <a:solidFill>
                  <a:srgbClr val="002060"/>
                </a:solid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Search LWE</a:t>
                </a:r>
              </a:p>
              <a:p>
                <a:r>
                  <a:rPr lang="en-US" sz="2000" dirty="0"/>
                  <a:t>Find </a:t>
                </a:r>
                <a14:m>
                  <m:oMath xmlns:m="http://schemas.openxmlformats.org/officeDocument/2006/math">
                    <m:r>
                      <a:rPr lang="en-US" sz="2000" b="1" i="1" smtClean="0">
                        <a:latin typeface="Cambria Math" panose="02040503050406030204" pitchFamily="18" charset="0"/>
                      </a:rPr>
                      <m:t>𝒔</m:t>
                    </m:r>
                    <m:r>
                      <a:rPr lang="en-US" sz="2000" b="0" i="1" smtClean="0">
                        <a:latin typeface="Cambria Math" panose="02040503050406030204" pitchFamily="18" charset="0"/>
                        <a:ea typeface="Cambria Math" panose="02040503050406030204" pitchFamily="18" charset="0"/>
                      </a:rPr>
                      <m:t>∈</m:t>
                    </m:r>
                    <m:sSubSup>
                      <m:sSubSupPr>
                        <m:ctrlPr>
                          <a:rPr lang="en-US" sz="2000" i="1" dirty="0" smtClean="0">
                            <a:solidFill>
                              <a:srgbClr val="836967"/>
                            </a:solidFill>
                            <a:latin typeface="Cambria Math" panose="02040503050406030204" pitchFamily="18" charset="0"/>
                          </a:rPr>
                        </m:ctrlPr>
                      </m:sSubSupPr>
                      <m:e>
                        <m:r>
                          <a:rPr lang="en-US" sz="2000" dirty="0">
                            <a:latin typeface="Cambria Math" panose="02040503050406030204" pitchFamily="18" charset="0"/>
                          </a:rPr>
                          <m:t>ℤ</m:t>
                        </m:r>
                      </m:e>
                      <m:sub>
                        <m:r>
                          <a:rPr lang="en-US" sz="2000" i="1" dirty="0">
                            <a:latin typeface="Cambria Math" panose="02040503050406030204" pitchFamily="18" charset="0"/>
                          </a:rPr>
                          <m:t>𝑞</m:t>
                        </m:r>
                      </m:sub>
                      <m:sup>
                        <m:r>
                          <a:rPr lang="en-US" sz="2000" i="1" dirty="0">
                            <a:latin typeface="Cambria Math" panose="02040503050406030204" pitchFamily="18" charset="0"/>
                          </a:rPr>
                          <m:t>𝑛</m:t>
                        </m:r>
                      </m:sup>
                    </m:sSubSup>
                  </m:oMath>
                </a14:m>
                <a:r>
                  <a:rPr lang="en-US" sz="2000" dirty="0"/>
                  <a:t>, given “noisy random inner products” </a:t>
                </a:r>
                <a14:m>
                  <m:oMath xmlns:m="http://schemas.openxmlformats.org/officeDocument/2006/math">
                    <m:r>
                      <a:rPr lang="en-US" sz="2000" b="0" i="1" smtClean="0">
                        <a:latin typeface="Cambria Math" panose="02040503050406030204" pitchFamily="18" charset="0"/>
                      </a:rPr>
                      <m:t>→</m:t>
                    </m:r>
                    <m:r>
                      <a:rPr lang="en-US" sz="2000" b="1" i="1" smtClean="0">
                        <a:solidFill>
                          <a:schemeClr val="accent5">
                            <a:lumMod val="50000"/>
                          </a:schemeClr>
                        </a:solidFill>
                        <a:latin typeface="Cambria Math" panose="02040503050406030204" pitchFamily="18" charset="0"/>
                      </a:rPr>
                      <m:t>𝑨</m:t>
                    </m:r>
                    <m:r>
                      <a:rPr lang="en-US" sz="20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dirty="0">
                            <a:latin typeface="Cambria Math" panose="02040503050406030204" pitchFamily="18" charset="0"/>
                          </a:rPr>
                          <m:t>ℤ</m:t>
                        </m:r>
                      </m:e>
                      <m:sub>
                        <m:r>
                          <a:rPr lang="en-US" sz="2000" i="1">
                            <a:latin typeface="Cambria Math" panose="02040503050406030204" pitchFamily="18" charset="0"/>
                            <a:ea typeface="Cambria Math" panose="02040503050406030204" pitchFamily="18" charset="0"/>
                          </a:rPr>
                          <m:t>𝑞</m:t>
                        </m:r>
                      </m:sub>
                      <m:sup>
                        <m:r>
                          <a:rPr lang="en-US" sz="2000" i="1" dirty="0">
                            <a:latin typeface="Cambria Math" panose="02040503050406030204" pitchFamily="18" charset="0"/>
                          </a:rPr>
                          <m:t>𝑛</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𝑚</m:t>
                        </m:r>
                      </m:sup>
                    </m:sSubSup>
                  </m:oMath>
                </a14:m>
                <a:r>
                  <a:rPr lang="en-US" sz="2000" dirty="0"/>
                  <a:t>, </a:t>
                </a:r>
                <a14:m>
                  <m:oMath xmlns:m="http://schemas.openxmlformats.org/officeDocument/2006/math">
                    <m:sSup>
                      <m:sSupPr>
                        <m:ctrlPr>
                          <a:rPr lang="en-US" sz="2000" i="1" smtClean="0">
                            <a:latin typeface="Cambria Math" panose="02040503050406030204" pitchFamily="18" charset="0"/>
                          </a:rPr>
                        </m:ctrlPr>
                      </m:sSupPr>
                      <m:e>
                        <m:r>
                          <a:rPr lang="en-US" sz="2000" b="1" i="1" smtClean="0">
                            <a:solidFill>
                              <a:srgbClr val="C00000"/>
                            </a:solidFill>
                            <a:latin typeface="Cambria Math" panose="02040503050406030204" pitchFamily="18" charset="0"/>
                          </a:rPr>
                          <m:t>𝒃</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latin typeface="Cambria Math" panose="02040503050406030204" pitchFamily="18" charset="0"/>
                          </a:rPr>
                          <m:t>𝒔</m:t>
                        </m:r>
                      </m:e>
                      <m:sup>
                        <m:r>
                          <a:rPr lang="en-US" sz="2000" b="0" i="1" smtClean="0">
                            <a:latin typeface="Cambria Math" panose="02040503050406030204" pitchFamily="18" charset="0"/>
                          </a:rPr>
                          <m:t>𝑇</m:t>
                        </m:r>
                      </m:sup>
                    </m:sSup>
                    <m:r>
                      <a:rPr lang="en-US" sz="2000" b="1" i="1" smtClean="0">
                        <a:solidFill>
                          <a:schemeClr val="accent5">
                            <a:lumMod val="50000"/>
                          </a:schemeClr>
                        </a:solidFill>
                        <a:latin typeface="Cambria Math" panose="02040503050406030204" pitchFamily="18" charset="0"/>
                      </a:rPr>
                      <m:t>𝑨</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latin typeface="Cambria Math" panose="02040503050406030204" pitchFamily="18" charset="0"/>
                          </a:rPr>
                          <m:t>𝒆</m:t>
                        </m:r>
                      </m:e>
                      <m:sup>
                        <m:r>
                          <a:rPr lang="en-US" sz="2000" b="0" i="1" smtClean="0">
                            <a:latin typeface="Cambria Math" panose="02040503050406030204" pitchFamily="18" charset="0"/>
                          </a:rPr>
                          <m:t>𝑇</m:t>
                        </m:r>
                      </m:sup>
                    </m:sSup>
                  </m:oMath>
                </a14:m>
                <a:r>
                  <a:rPr lang="en-US" sz="2000" dirty="0"/>
                  <a:t>,</a:t>
                </a:r>
              </a:p>
              <a:p>
                <a:r>
                  <a:rPr lang="en-US" sz="2000" dirty="0"/>
                  <a:t>where the errors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𝑖</m:t>
                        </m:r>
                      </m:sub>
                    </m:sSub>
                  </m:oMath>
                </a14:m>
                <a:r>
                  <a:rPr lang="en-US" sz="2000" dirty="0"/>
                  <a:t> are chosen from </a:t>
                </a:r>
                <a14:m>
                  <m:oMath xmlns:m="http://schemas.openxmlformats.org/officeDocument/2006/math">
                    <m:r>
                      <a:rPr lang="el-GR" sz="2000" b="0" i="1" smtClean="0">
                        <a:latin typeface="Cambria Math" panose="02040503050406030204" pitchFamily="18" charset="0"/>
                      </a:rPr>
                      <m:t>𝜒</m:t>
                    </m:r>
                    <m:r>
                      <a:rPr lang="en-US" sz="2000" b="0" i="1" smtClean="0">
                        <a:latin typeface="Cambria Math" panose="02040503050406030204" pitchFamily="18" charset="0"/>
                      </a:rPr>
                      <m:t>=</m:t>
                    </m:r>
                  </m:oMath>
                </a14:m>
                <a:r>
                  <a:rPr lang="en-US" sz="2000" dirty="0"/>
                  <a:t> Discrete Gaussian, param </a:t>
                </a:r>
                <a14:m>
                  <m:oMath xmlns:m="http://schemas.openxmlformats.org/officeDocument/2006/math">
                    <m:r>
                      <a:rPr lang="en-US" sz="2000" b="0" i="1" smtClean="0">
                        <a:latin typeface="Cambria Math" panose="02040503050406030204" pitchFamily="18" charset="0"/>
                      </a:rPr>
                      <m:t>𝑎𝑞</m:t>
                    </m:r>
                    <m:r>
                      <a:rPr lang="en-US" sz="2000" b="0" i="1" smtClean="0">
                        <a:latin typeface="Cambria Math" panose="02040503050406030204" pitchFamily="18" charset="0"/>
                      </a:rPr>
                      <m:t>&gt;</m:t>
                    </m:r>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𝑛</m:t>
                        </m:r>
                      </m:e>
                    </m:rad>
                    <m:r>
                      <a:rPr lang="en-US" sz="2000" b="0" i="1" smtClean="0">
                        <a:latin typeface="Cambria Math" panose="02040503050406030204" pitchFamily="18" charset="0"/>
                      </a:rPr>
                      <m:t>.</m:t>
                    </m:r>
                  </m:oMath>
                </a14:m>
                <a:endParaRPr lang="en-US" sz="2000" dirty="0"/>
              </a:p>
            </p:txBody>
          </p:sp>
        </mc:Choice>
        <mc:Fallback xmlns="">
          <p:sp>
            <p:nvSpPr>
              <p:cNvPr id="7" name="TextBox 6">
                <a:extLst>
                  <a:ext uri="{FF2B5EF4-FFF2-40B4-BE49-F238E27FC236}">
                    <a16:creationId xmlns:a16="http://schemas.microsoft.com/office/drawing/2014/main" id="{78B6FC59-9C34-43A7-98FC-371A1F61906C}"/>
                  </a:ext>
                </a:extLst>
              </p:cNvPr>
              <p:cNvSpPr txBox="1">
                <a:spLocks noRot="1" noChangeAspect="1" noMove="1" noResize="1" noEditPoints="1" noAdjustHandles="1" noChangeArrowheads="1" noChangeShapeType="1" noTextEdit="1"/>
              </p:cNvSpPr>
              <p:nvPr/>
            </p:nvSpPr>
            <p:spPr>
              <a:xfrm>
                <a:off x="392135" y="1959599"/>
                <a:ext cx="8612697" cy="1082604"/>
              </a:xfrm>
              <a:prstGeom prst="rect">
                <a:avLst/>
              </a:prstGeom>
              <a:blipFill>
                <a:blip r:embed="rId3"/>
                <a:stretch>
                  <a:fillRect l="-636" t="-2222" b="-5000"/>
                </a:stretch>
              </a:blipFill>
              <a:ln>
                <a:solidFill>
                  <a:srgbClr val="002060"/>
                </a:solid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1098B3B-5DDF-435C-B74D-A33C93E66F05}"/>
                  </a:ext>
                </a:extLst>
              </p:cNvPr>
              <p:cNvSpPr txBox="1"/>
              <p:nvPr/>
            </p:nvSpPr>
            <p:spPr>
              <a:xfrm>
                <a:off x="3540495" y="1375845"/>
                <a:ext cx="4010987" cy="390748"/>
              </a:xfrm>
              <a:prstGeom prst="rect">
                <a:avLst/>
              </a:prstGeom>
              <a:no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sSubSup>
                        <m:sSubSupPr>
                          <m:ctrlPr>
                            <a:rPr lang="en-US" sz="1800" b="0" i="1" smtClean="0">
                              <a:latin typeface="Cambria Math" panose="02040503050406030204" pitchFamily="18" charset="0"/>
                              <a:ea typeface="Cambria Math" panose="02040503050406030204" pitchFamily="18" charset="0"/>
                            </a:rPr>
                          </m:ctrlPr>
                        </m:sSubSupPr>
                        <m:e>
                          <m:r>
                            <a:rPr lang="en-US" sz="1800" i="1" dirty="0">
                              <a:latin typeface="Cambria Math" panose="02040503050406030204" pitchFamily="18" charset="0"/>
                            </a:rPr>
                            <m:t>ℤ</m:t>
                          </m:r>
                        </m:e>
                        <m:sub>
                          <m:r>
                            <a:rPr lang="en-US" sz="1800" b="0" i="1" smtClean="0">
                              <a:latin typeface="Cambria Math" panose="02040503050406030204" pitchFamily="18" charset="0"/>
                              <a:ea typeface="Cambria Math" panose="02040503050406030204" pitchFamily="18" charset="0"/>
                            </a:rPr>
                            <m:t>𝑞</m:t>
                          </m:r>
                        </m:sub>
                        <m:sup>
                          <m:r>
                            <a:rPr lang="en-US" sz="1800" i="1" dirty="0">
                              <a:latin typeface="Cambria Math" panose="02040503050406030204" pitchFamily="18" charset="0"/>
                            </a:rPr>
                            <m:t>𝑛</m:t>
                          </m:r>
                          <m:r>
                            <a:rPr lang="en-US" sz="1800" i="1" dirty="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𝑚</m:t>
                          </m:r>
                        </m:sup>
                      </m:sSubSup>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chosen</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uniformly</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at</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random</m:t>
                      </m:r>
                    </m:oMath>
                  </m:oMathPara>
                </a14:m>
                <a:endParaRPr lang="el-GR" dirty="0"/>
              </a:p>
            </p:txBody>
          </p:sp>
        </mc:Choice>
        <mc:Fallback xmlns="">
          <p:sp>
            <p:nvSpPr>
              <p:cNvPr id="17" name="TextBox 16">
                <a:extLst>
                  <a:ext uri="{FF2B5EF4-FFF2-40B4-BE49-F238E27FC236}">
                    <a16:creationId xmlns:a16="http://schemas.microsoft.com/office/drawing/2014/main" id="{E1098B3B-5DDF-435C-B74D-A33C93E66F05}"/>
                  </a:ext>
                </a:extLst>
              </p:cNvPr>
              <p:cNvSpPr txBox="1">
                <a:spLocks noRot="1" noChangeAspect="1" noMove="1" noResize="1" noEditPoints="1" noAdjustHandles="1" noChangeArrowheads="1" noChangeShapeType="1" noTextEdit="1"/>
              </p:cNvSpPr>
              <p:nvPr/>
            </p:nvSpPr>
            <p:spPr>
              <a:xfrm>
                <a:off x="3540495" y="1375845"/>
                <a:ext cx="4010987" cy="390748"/>
              </a:xfrm>
              <a:prstGeom prst="rect">
                <a:avLst/>
              </a:prstGeom>
              <a:blipFill>
                <a:blip r:embed="rId4"/>
                <a:stretch>
                  <a:fillRect b="-6061"/>
                </a:stretch>
              </a:blipFill>
              <a:ln>
                <a:solidFill>
                  <a:srgbClr val="C00000"/>
                </a:solidFill>
              </a:ln>
            </p:spPr>
            <p:txBody>
              <a:bodyPr/>
              <a:lstStyle/>
              <a:p>
                <a:r>
                  <a:rPr lang="el-GR">
                    <a:noFill/>
                  </a:rPr>
                  <a:t> </a:t>
                </a:r>
              </a:p>
            </p:txBody>
          </p:sp>
        </mc:Fallback>
      </mc:AlternateContent>
      <p:cxnSp>
        <p:nvCxnSpPr>
          <p:cNvPr id="14" name="Straight Arrow Connector 13">
            <a:extLst>
              <a:ext uri="{FF2B5EF4-FFF2-40B4-BE49-F238E27FC236}">
                <a16:creationId xmlns:a16="http://schemas.microsoft.com/office/drawing/2014/main" id="{9BCC2943-A908-416F-81FA-A672A5DFCDAB}"/>
              </a:ext>
            </a:extLst>
          </p:cNvPr>
          <p:cNvCxnSpPr>
            <a:cxnSpLocks/>
          </p:cNvCxnSpPr>
          <p:nvPr/>
        </p:nvCxnSpPr>
        <p:spPr>
          <a:xfrm>
            <a:off x="5637149" y="1766593"/>
            <a:ext cx="378029" cy="5164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E070DF5-6840-4C4E-B75E-E16C71468B95}"/>
                  </a:ext>
                </a:extLst>
              </p:cNvPr>
              <p:cNvSpPr txBox="1"/>
              <p:nvPr/>
            </p:nvSpPr>
            <p:spPr>
              <a:xfrm>
                <a:off x="0" y="0"/>
                <a:ext cx="1921079" cy="646331"/>
              </a:xfrm>
              <a:prstGeom prst="rect">
                <a:avLst/>
              </a:prstGeom>
              <a:noFill/>
            </p:spPr>
            <p:txBody>
              <a:bodyPr wrap="square">
                <a:spAutoFit/>
              </a:bodyPr>
              <a:lstStyle/>
              <a:p>
                <a:r>
                  <a:rPr lang="en-US" sz="1800" b="0" i="0" u="none" strike="noStrike" baseline="0" dirty="0"/>
                  <a:t>     Modulus </a:t>
                </a:r>
                <a14:m>
                  <m:oMath xmlns:m="http://schemas.openxmlformats.org/officeDocument/2006/math">
                    <m:r>
                      <a:rPr lang="en-US" sz="1800" b="0" i="1" u="none" strike="noStrike" baseline="0" smtClean="0">
                        <a:latin typeface="Cambria Math" panose="02040503050406030204" pitchFamily="18" charset="0"/>
                      </a:rPr>
                      <m:t>𝑞</m:t>
                    </m:r>
                    <m:r>
                      <a:rPr lang="en-US" sz="1800" b="0" i="1" u="none" strike="noStrike" baseline="0" smtClean="0">
                        <a:latin typeface="Cambria Math" panose="02040503050406030204" pitchFamily="18" charset="0"/>
                      </a:rPr>
                      <m:t>&gt;2</m:t>
                    </m:r>
                  </m:oMath>
                </a14:m>
                <a:endParaRPr lang="en-US" sz="1800" b="0" i="0" u="none" strike="noStrike" baseline="0" dirty="0"/>
              </a:p>
              <a:p>
                <a:r>
                  <a:rPr lang="en-US" sz="1800" b="0" i="0" u="none" strike="noStrike" baseline="0" dirty="0"/>
                  <a:t>“Error rate” </a:t>
                </a:r>
                <a14:m>
                  <m:oMath xmlns:m="http://schemas.openxmlformats.org/officeDocument/2006/math">
                    <m:r>
                      <a:rPr lang="en-US" sz="1800" b="0" i="1" u="none" strike="noStrike" baseline="0" smtClean="0">
                        <a:latin typeface="Cambria Math" panose="02040503050406030204" pitchFamily="18" charset="0"/>
                      </a:rPr>
                      <m:t>𝑎</m:t>
                    </m:r>
                    <m:r>
                      <a:rPr lang="en-US" sz="1800" b="0" i="1" u="none" strike="noStrike" baseline="0" smtClean="0">
                        <a:latin typeface="Cambria Math" panose="02040503050406030204" pitchFamily="18" charset="0"/>
                      </a:rPr>
                      <m:t>≪1</m:t>
                    </m:r>
                  </m:oMath>
                </a14:m>
                <a:endParaRPr lang="en-US" sz="1800" b="0" i="0" u="none" strike="noStrike" baseline="0" dirty="0"/>
              </a:p>
            </p:txBody>
          </p:sp>
        </mc:Choice>
        <mc:Fallback xmlns="">
          <p:sp>
            <p:nvSpPr>
              <p:cNvPr id="19" name="TextBox 18">
                <a:extLst>
                  <a:ext uri="{FF2B5EF4-FFF2-40B4-BE49-F238E27FC236}">
                    <a16:creationId xmlns:a16="http://schemas.microsoft.com/office/drawing/2014/main" id="{8E070DF5-6840-4C4E-B75E-E16C71468B95}"/>
                  </a:ext>
                </a:extLst>
              </p:cNvPr>
              <p:cNvSpPr txBox="1">
                <a:spLocks noRot="1" noChangeAspect="1" noMove="1" noResize="1" noEditPoints="1" noAdjustHandles="1" noChangeArrowheads="1" noChangeShapeType="1" noTextEdit="1"/>
              </p:cNvSpPr>
              <p:nvPr/>
            </p:nvSpPr>
            <p:spPr>
              <a:xfrm>
                <a:off x="0" y="0"/>
                <a:ext cx="1921079" cy="646331"/>
              </a:xfrm>
              <a:prstGeom prst="rect">
                <a:avLst/>
              </a:prstGeom>
              <a:blipFill>
                <a:blip r:embed="rId5"/>
                <a:stretch>
                  <a:fillRect l="-2540" t="-4717" b="-14151"/>
                </a:stretch>
              </a:blipFill>
            </p:spPr>
            <p:txBody>
              <a:bodyPr/>
              <a:lstStyle/>
              <a:p>
                <a:r>
                  <a:rPr lang="el-GR">
                    <a:noFill/>
                  </a:rPr>
                  <a:t> </a:t>
                </a:r>
              </a:p>
            </p:txBody>
          </p:sp>
        </mc:Fallback>
      </mc:AlternateContent>
      <p:pic>
        <p:nvPicPr>
          <p:cNvPr id="20" name="Picture 19">
            <a:extLst>
              <a:ext uri="{FF2B5EF4-FFF2-40B4-BE49-F238E27FC236}">
                <a16:creationId xmlns:a16="http://schemas.microsoft.com/office/drawing/2014/main" id="{6218044B-12EF-478F-9C0E-C7DB2AE04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7054" y="4658"/>
            <a:ext cx="2334946" cy="1011059"/>
          </a:xfrm>
          <a:prstGeom prst="rect">
            <a:avLst/>
          </a:prstGeom>
          <a:ln>
            <a:solidFill>
              <a:srgbClr val="002060"/>
            </a:solidFill>
          </a:ln>
        </p:spPr>
      </p:pic>
      <p:pic>
        <p:nvPicPr>
          <p:cNvPr id="10" name="Picture 9">
            <a:extLst>
              <a:ext uri="{FF2B5EF4-FFF2-40B4-BE49-F238E27FC236}">
                <a16:creationId xmlns:a16="http://schemas.microsoft.com/office/drawing/2014/main" id="{AF2D27CA-D79C-47E2-B903-B963CACD1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4873" y="1547246"/>
            <a:ext cx="2768367" cy="1721634"/>
          </a:xfrm>
          <a:prstGeom prst="rect">
            <a:avLst/>
          </a:prstGeom>
        </p:spPr>
      </p:pic>
      <p:pic>
        <p:nvPicPr>
          <p:cNvPr id="13" name="Picture 12">
            <a:extLst>
              <a:ext uri="{FF2B5EF4-FFF2-40B4-BE49-F238E27FC236}">
                <a16:creationId xmlns:a16="http://schemas.microsoft.com/office/drawing/2014/main" id="{E9C30050-CE5D-47D3-B212-7B00EF06DC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4591" y="3485038"/>
            <a:ext cx="6300483" cy="2502882"/>
          </a:xfrm>
          <a:prstGeom prst="rect">
            <a:avLst/>
          </a:prstGeom>
        </p:spPr>
      </p:pic>
      <p:cxnSp>
        <p:nvCxnSpPr>
          <p:cNvPr id="22" name="Straight Connector 21">
            <a:extLst>
              <a:ext uri="{FF2B5EF4-FFF2-40B4-BE49-F238E27FC236}">
                <a16:creationId xmlns:a16="http://schemas.microsoft.com/office/drawing/2014/main" id="{D4FCCB5C-A627-42D5-9B4F-20C8F3233614}"/>
              </a:ext>
            </a:extLst>
          </p:cNvPr>
          <p:cNvCxnSpPr/>
          <p:nvPr/>
        </p:nvCxnSpPr>
        <p:spPr>
          <a:xfrm>
            <a:off x="4823880" y="2920969"/>
            <a:ext cx="164424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ACFFFA2-BA08-4560-A58F-3CA4ADE5E9C1}"/>
                  </a:ext>
                </a:extLst>
              </p:cNvPr>
              <p:cNvSpPr txBox="1"/>
              <p:nvPr/>
            </p:nvSpPr>
            <p:spPr>
              <a:xfrm>
                <a:off x="405468" y="3698727"/>
                <a:ext cx="5022210" cy="731547"/>
              </a:xfrm>
              <a:prstGeom prst="rect">
                <a:avLst/>
              </a:prstGeom>
              <a:noFill/>
              <a:ln>
                <a:solidFill>
                  <a:srgbClr val="002060"/>
                </a:solid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Decision LWE</a:t>
                </a:r>
              </a:p>
              <a:p>
                <a:r>
                  <a:rPr lang="en-US" sz="2000" dirty="0"/>
                  <a:t>Distinguish </a:t>
                </a:r>
                <a14:m>
                  <m:oMath xmlns:m="http://schemas.openxmlformats.org/officeDocument/2006/math">
                    <m:d>
                      <m:dPr>
                        <m:ctrlPr>
                          <a:rPr lang="en-US" sz="2000" b="0" i="1" smtClean="0">
                            <a:latin typeface="Cambria Math" panose="02040503050406030204" pitchFamily="18" charset="0"/>
                          </a:rPr>
                        </m:ctrlPr>
                      </m:dPr>
                      <m:e>
                        <m:sSub>
                          <m:sSubPr>
                            <m:ctrlPr>
                              <a:rPr lang="en-US" sz="2000" b="0" i="1" smtClean="0">
                                <a:solidFill>
                                  <a:schemeClr val="accent5">
                                    <a:lumMod val="50000"/>
                                  </a:schemeClr>
                                </a:solidFill>
                                <a:latin typeface="Cambria Math" panose="02040503050406030204" pitchFamily="18" charset="0"/>
                              </a:rPr>
                            </m:ctrlPr>
                          </m:sSubPr>
                          <m:e>
                            <m:r>
                              <a:rPr lang="en-US" sz="2000" b="0" i="1" smtClean="0">
                                <a:solidFill>
                                  <a:schemeClr val="accent5">
                                    <a:lumMod val="50000"/>
                                  </a:schemeClr>
                                </a:solidFill>
                                <a:latin typeface="Cambria Math" panose="02040503050406030204" pitchFamily="18" charset="0"/>
                              </a:rPr>
                              <m:t>𝑎</m:t>
                            </m:r>
                          </m:e>
                          <m:sub>
                            <m:r>
                              <a:rPr lang="en-US" sz="2000" b="0" i="1" smtClean="0">
                                <a:solidFill>
                                  <a:schemeClr val="accent5">
                                    <a:lumMod val="50000"/>
                                  </a:schemeClr>
                                </a:solidFill>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𝑏</m:t>
                            </m:r>
                          </m:e>
                          <m:sub>
                            <m:r>
                              <a:rPr lang="en-US" sz="2000" b="0" i="1" smtClean="0">
                                <a:solidFill>
                                  <a:srgbClr val="C00000"/>
                                </a:solidFill>
                                <a:latin typeface="Cambria Math" panose="02040503050406030204" pitchFamily="18" charset="0"/>
                              </a:rPr>
                              <m:t>𝑖</m:t>
                            </m:r>
                          </m:sub>
                        </m:sSub>
                      </m:e>
                    </m:d>
                  </m:oMath>
                </a14:m>
                <a:r>
                  <a:rPr lang="en-US" sz="2000" dirty="0"/>
                  <a:t> from uniform </a:t>
                </a:r>
                <a14:m>
                  <m:oMath xmlns:m="http://schemas.openxmlformats.org/officeDocument/2006/math">
                    <m:d>
                      <m:dPr>
                        <m:ctrlPr>
                          <a:rPr lang="en-US" sz="2000" i="1">
                            <a:latin typeface="Cambria Math" panose="02040503050406030204" pitchFamily="18" charset="0"/>
                          </a:rPr>
                        </m:ctrlPr>
                      </m:dPr>
                      <m:e>
                        <m:sSub>
                          <m:sSubPr>
                            <m:ctrlPr>
                              <a:rPr lang="en-US" sz="2000" i="1" smtClean="0">
                                <a:solidFill>
                                  <a:schemeClr val="accent5">
                                    <a:lumMod val="50000"/>
                                  </a:schemeClr>
                                </a:solidFill>
                                <a:latin typeface="Cambria Math" panose="02040503050406030204" pitchFamily="18" charset="0"/>
                              </a:rPr>
                            </m:ctrlPr>
                          </m:sSubPr>
                          <m:e>
                            <m:r>
                              <a:rPr lang="en-US" sz="2000" i="1">
                                <a:solidFill>
                                  <a:schemeClr val="accent5">
                                    <a:lumMod val="50000"/>
                                  </a:schemeClr>
                                </a:solidFill>
                                <a:latin typeface="Cambria Math" panose="02040503050406030204" pitchFamily="18" charset="0"/>
                              </a:rPr>
                              <m:t>𝑎</m:t>
                            </m:r>
                          </m:e>
                          <m:sub>
                            <m:r>
                              <a:rPr lang="en-US" sz="2000" i="1">
                                <a:solidFill>
                                  <a:schemeClr val="accent5">
                                    <a:lumMod val="50000"/>
                                  </a:schemeClr>
                                </a:solidFill>
                                <a:latin typeface="Cambria Math" panose="02040503050406030204" pitchFamily="18" charset="0"/>
                              </a:rPr>
                              <m:t>𝑖</m:t>
                            </m:r>
                          </m:sub>
                        </m:sSub>
                        <m:r>
                          <a:rPr lang="en-US" sz="2000" i="1">
                            <a:latin typeface="Cambria Math" panose="02040503050406030204" pitchFamily="18" charset="0"/>
                          </a:rPr>
                          <m:t>,</m:t>
                        </m:r>
                        <m:sSub>
                          <m:sSubPr>
                            <m:ctrlPr>
                              <a:rPr lang="en-US" sz="2000" i="1" smtClean="0">
                                <a:solidFill>
                                  <a:schemeClr val="accent5">
                                    <a:lumMod val="50000"/>
                                  </a:schemeClr>
                                </a:solidFill>
                                <a:latin typeface="Cambria Math" panose="02040503050406030204" pitchFamily="18" charset="0"/>
                              </a:rPr>
                            </m:ctrlPr>
                          </m:sSubPr>
                          <m:e>
                            <m:r>
                              <a:rPr lang="en-US" sz="2000" i="1">
                                <a:solidFill>
                                  <a:schemeClr val="accent5">
                                    <a:lumMod val="50000"/>
                                  </a:schemeClr>
                                </a:solidFill>
                                <a:latin typeface="Cambria Math" panose="02040503050406030204" pitchFamily="18" charset="0"/>
                              </a:rPr>
                              <m:t>𝑏</m:t>
                            </m:r>
                          </m:e>
                          <m:sub>
                            <m:r>
                              <a:rPr lang="en-US" sz="2000" i="1">
                                <a:solidFill>
                                  <a:schemeClr val="accent5">
                                    <a:lumMod val="50000"/>
                                  </a:schemeClr>
                                </a:solidFill>
                                <a:latin typeface="Cambria Math" panose="02040503050406030204" pitchFamily="18" charset="0"/>
                              </a:rPr>
                              <m:t>𝑖</m:t>
                            </m:r>
                          </m:sub>
                        </m:sSub>
                      </m:e>
                    </m:d>
                  </m:oMath>
                </a14:m>
                <a:r>
                  <a:rPr lang="en-US" sz="2000" dirty="0"/>
                  <a:t> pairs.</a:t>
                </a:r>
              </a:p>
            </p:txBody>
          </p:sp>
        </mc:Choice>
        <mc:Fallback xmlns="">
          <p:sp>
            <p:nvSpPr>
              <p:cNvPr id="15" name="TextBox 14">
                <a:extLst>
                  <a:ext uri="{FF2B5EF4-FFF2-40B4-BE49-F238E27FC236}">
                    <a16:creationId xmlns:a16="http://schemas.microsoft.com/office/drawing/2014/main" id="{1ACFFFA2-BA08-4560-A58F-3CA4ADE5E9C1}"/>
                  </a:ext>
                </a:extLst>
              </p:cNvPr>
              <p:cNvSpPr txBox="1">
                <a:spLocks noRot="1" noChangeAspect="1" noMove="1" noResize="1" noEditPoints="1" noAdjustHandles="1" noChangeArrowheads="1" noChangeShapeType="1" noTextEdit="1"/>
              </p:cNvSpPr>
              <p:nvPr/>
            </p:nvSpPr>
            <p:spPr>
              <a:xfrm>
                <a:off x="405468" y="3698727"/>
                <a:ext cx="5022210" cy="731547"/>
              </a:xfrm>
              <a:prstGeom prst="rect">
                <a:avLst/>
              </a:prstGeom>
              <a:blipFill>
                <a:blip r:embed="rId9"/>
                <a:stretch>
                  <a:fillRect l="-1212" t="-4098" r="-121" b="-9836"/>
                </a:stretch>
              </a:blipFill>
              <a:ln>
                <a:solidFill>
                  <a:srgbClr val="002060"/>
                </a:solidFill>
              </a:ln>
            </p:spPr>
            <p:txBody>
              <a:bodyPr/>
              <a:lstStyle/>
              <a:p>
                <a:r>
                  <a:rPr lang="el-GR">
                    <a:noFill/>
                  </a:rPr>
                  <a:t> </a:t>
                </a:r>
              </a:p>
            </p:txBody>
          </p:sp>
        </mc:Fallback>
      </mc:AlternateContent>
      <p:cxnSp>
        <p:nvCxnSpPr>
          <p:cNvPr id="3" name="Straight Arrow Connector 2">
            <a:extLst>
              <a:ext uri="{FF2B5EF4-FFF2-40B4-BE49-F238E27FC236}">
                <a16:creationId xmlns:a16="http://schemas.microsoft.com/office/drawing/2014/main" id="{5E60B980-E34B-4170-85E2-162AE018FF59}"/>
              </a:ext>
            </a:extLst>
          </p:cNvPr>
          <p:cNvCxnSpPr>
            <a:cxnSpLocks/>
          </p:cNvCxnSpPr>
          <p:nvPr/>
        </p:nvCxnSpPr>
        <p:spPr>
          <a:xfrm>
            <a:off x="5637149" y="2940473"/>
            <a:ext cx="1476715" cy="10070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F911956-C420-48D8-9422-C08524DDC274}"/>
                  </a:ext>
                </a:extLst>
              </p:cNvPr>
              <p:cNvSpPr txBox="1"/>
              <p:nvPr/>
            </p:nvSpPr>
            <p:spPr>
              <a:xfrm>
                <a:off x="405468" y="5074519"/>
                <a:ext cx="3713526" cy="923330"/>
              </a:xfrm>
              <a:prstGeom prst="rect">
                <a:avLst/>
              </a:prstGeom>
              <a:noFill/>
            </p:spPr>
            <p:txBody>
              <a:bodyPr wrap="square">
                <a:spAutoFit/>
              </a:bodyPr>
              <a:lstStyle/>
              <a:p>
                <a:pPr marL="285750" indent="-285750">
                  <a:buFont typeface="Wingdings" panose="05000000000000000000" pitchFamily="2" charset="2"/>
                  <a:buChar char="Ø"/>
                </a:pPr>
                <a:r>
                  <a:rPr lang="en-US" b="1" u="sng" dirty="0">
                    <a:solidFill>
                      <a:srgbClr val="002060"/>
                    </a:solidFill>
                    <a:latin typeface="CMSSI10"/>
                  </a:rPr>
                  <a:t>Hermite normal form of LWE</a:t>
                </a:r>
                <a:endParaRPr lang="el-GR" b="1" u="sng" dirty="0">
                  <a:solidFill>
                    <a:srgbClr val="000000"/>
                  </a:solidFill>
                  <a:latin typeface="CMSSI10"/>
                </a:endParaRPr>
              </a:p>
              <a:p>
                <a:r>
                  <a:rPr lang="en-US" dirty="0">
                    <a:solidFill>
                      <a:srgbClr val="000000"/>
                    </a:solidFill>
                    <a:latin typeface="CMSSI10"/>
                  </a:rPr>
                  <a:t>LWE </a:t>
                </a:r>
                <a:r>
                  <a:rPr lang="en-US" sz="1800" b="0" i="0" u="none" strike="noStrike" baseline="0" dirty="0">
                    <a:solidFill>
                      <a:srgbClr val="000000"/>
                    </a:solidFill>
                    <a:latin typeface="CMSSI10"/>
                  </a:rPr>
                  <a:t>is not easier if the secret is drawn from the </a:t>
                </a:r>
                <a:r>
                  <a:rPr lang="en-US" sz="1800" b="0" i="0" u="none" strike="noStrike" baseline="0" dirty="0">
                    <a:latin typeface="CMSSI10"/>
                  </a:rPr>
                  <a:t>error distribution </a:t>
                </a:r>
                <a14:m>
                  <m:oMath xmlns:m="http://schemas.openxmlformats.org/officeDocument/2006/math">
                    <m:r>
                      <a:rPr lang="el-GR" sz="1800" b="0" i="1" u="none" strike="noStrike" baseline="0" smtClean="0">
                        <a:latin typeface="Cambria Math" panose="02040503050406030204" pitchFamily="18" charset="0"/>
                      </a:rPr>
                      <m:t>𝜒</m:t>
                    </m:r>
                  </m:oMath>
                </a14:m>
                <a:r>
                  <a:rPr lang="en-US" sz="1800" b="0" i="0" u="none" strike="noStrike" baseline="0" dirty="0">
                    <a:latin typeface="CMSSI10"/>
                  </a:rPr>
                  <a:t>.</a:t>
                </a:r>
                <a:endParaRPr lang="el-GR" dirty="0"/>
              </a:p>
            </p:txBody>
          </p:sp>
        </mc:Choice>
        <mc:Fallback xmlns="">
          <p:sp>
            <p:nvSpPr>
              <p:cNvPr id="21" name="TextBox 20">
                <a:extLst>
                  <a:ext uri="{FF2B5EF4-FFF2-40B4-BE49-F238E27FC236}">
                    <a16:creationId xmlns:a16="http://schemas.microsoft.com/office/drawing/2014/main" id="{3F911956-C420-48D8-9422-C08524DDC274}"/>
                  </a:ext>
                </a:extLst>
              </p:cNvPr>
              <p:cNvSpPr txBox="1">
                <a:spLocks noRot="1" noChangeAspect="1" noMove="1" noResize="1" noEditPoints="1" noAdjustHandles="1" noChangeArrowheads="1" noChangeShapeType="1" noTextEdit="1"/>
              </p:cNvSpPr>
              <p:nvPr/>
            </p:nvSpPr>
            <p:spPr>
              <a:xfrm>
                <a:off x="405468" y="5074519"/>
                <a:ext cx="3713526" cy="923330"/>
              </a:xfrm>
              <a:prstGeom prst="rect">
                <a:avLst/>
              </a:prstGeom>
              <a:blipFill>
                <a:blip r:embed="rId10"/>
                <a:stretch>
                  <a:fillRect l="-1478" t="-3289" b="-9211"/>
                </a:stretch>
              </a:blipFill>
            </p:spPr>
            <p:txBody>
              <a:bodyPr/>
              <a:lstStyle/>
              <a:p>
                <a:r>
                  <a:rPr lang="el-GR">
                    <a:noFill/>
                  </a:rPr>
                  <a:t> </a:t>
                </a:r>
              </a:p>
            </p:txBody>
          </p:sp>
        </mc:Fallback>
      </mc:AlternateContent>
      <p:sp>
        <p:nvSpPr>
          <p:cNvPr id="23" name="Arrow: Curved Left 22">
            <a:hlinkClick r:id="rId11" action="ppaction://hlinksldjump"/>
            <a:extLst>
              <a:ext uri="{FF2B5EF4-FFF2-40B4-BE49-F238E27FC236}">
                <a16:creationId xmlns:a16="http://schemas.microsoft.com/office/drawing/2014/main" id="{31445ED5-CFD9-4A89-9FF6-3137161C1440}"/>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62360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par>
                                <p:cTn id="28" presetID="22" presetClass="entr" presetSubtype="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3719787" y="369589"/>
            <a:ext cx="4752456" cy="584775"/>
          </a:xfrm>
          <a:prstGeom prst="rect">
            <a:avLst/>
          </a:prstGeom>
          <a:noFill/>
        </p:spPr>
        <p:txBody>
          <a:bodyPr wrap="none" rtlCol="0">
            <a:spAutoFit/>
          </a:bodyPr>
          <a:lstStyle/>
          <a:p>
            <a:pPr algn="ctr"/>
            <a:r>
              <a:rPr lang="en-US" sz="3200" b="1" dirty="0"/>
              <a:t>Learning With Errors</a:t>
            </a:r>
            <a:r>
              <a:rPr lang="en-US" sz="3200" b="1" i="0" strike="noStrike" baseline="0" dirty="0"/>
              <a:t> (LWE)</a:t>
            </a:r>
            <a:endParaRPr lang="el-GR" sz="3200" b="1" i="0" strike="noStrike" baseline="0" dirty="0"/>
          </a:p>
        </p:txBody>
      </p:sp>
      <p:pic>
        <p:nvPicPr>
          <p:cNvPr id="3" name="Picture 2">
            <a:extLst>
              <a:ext uri="{FF2B5EF4-FFF2-40B4-BE49-F238E27FC236}">
                <a16:creationId xmlns:a16="http://schemas.microsoft.com/office/drawing/2014/main" id="{363FE355-DE76-4379-9CB1-E2BE0B74F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01542" y="3090674"/>
            <a:ext cx="3178106" cy="3182255"/>
          </a:xfrm>
          <a:prstGeom prst="rect">
            <a:avLst/>
          </a:prstGeom>
        </p:spPr>
      </p:pic>
      <p:cxnSp>
        <p:nvCxnSpPr>
          <p:cNvPr id="5" name="Straight Arrow Connector 4">
            <a:extLst>
              <a:ext uri="{FF2B5EF4-FFF2-40B4-BE49-F238E27FC236}">
                <a16:creationId xmlns:a16="http://schemas.microsoft.com/office/drawing/2014/main" id="{2C67A097-5694-4780-A9AE-F6B065794262}"/>
              </a:ext>
            </a:extLst>
          </p:cNvPr>
          <p:cNvCxnSpPr>
            <a:cxnSpLocks/>
          </p:cNvCxnSpPr>
          <p:nvPr/>
        </p:nvCxnSpPr>
        <p:spPr>
          <a:xfrm>
            <a:off x="3910669" y="4481907"/>
            <a:ext cx="0" cy="41649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BF1F0D-DE37-4556-B741-DD453CCADDCA}"/>
              </a:ext>
            </a:extLst>
          </p:cNvPr>
          <p:cNvSpPr txBox="1"/>
          <p:nvPr/>
        </p:nvSpPr>
        <p:spPr>
          <a:xfrm>
            <a:off x="2551783" y="4900888"/>
            <a:ext cx="3190873" cy="400110"/>
          </a:xfrm>
          <a:prstGeom prst="rect">
            <a:avLst/>
          </a:prstGeom>
          <a:noFill/>
        </p:spPr>
        <p:txBody>
          <a:bodyPr wrap="square" rtlCol="0">
            <a:spAutoFit/>
          </a:bodyPr>
          <a:lstStyle/>
          <a:p>
            <a:pPr algn="ctr"/>
            <a:r>
              <a:rPr lang="en-US" sz="2000" dirty="0"/>
              <a:t>LWE ↔ Average-Case BDD</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1098B3B-5DDF-435C-B74D-A33C93E66F05}"/>
                  </a:ext>
                </a:extLst>
              </p:cNvPr>
              <p:cNvSpPr txBox="1"/>
              <p:nvPr/>
            </p:nvSpPr>
            <p:spPr>
              <a:xfrm>
                <a:off x="4596853" y="1160278"/>
                <a:ext cx="4010987" cy="390748"/>
              </a:xfrm>
              <a:prstGeom prst="rect">
                <a:avLst/>
              </a:prstGeom>
              <a:no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sSubSup>
                        <m:sSubSupPr>
                          <m:ctrlPr>
                            <a:rPr lang="en-US" sz="1800" b="0" i="1" smtClean="0">
                              <a:latin typeface="Cambria Math" panose="02040503050406030204" pitchFamily="18" charset="0"/>
                              <a:ea typeface="Cambria Math" panose="02040503050406030204" pitchFamily="18" charset="0"/>
                            </a:rPr>
                          </m:ctrlPr>
                        </m:sSubSupPr>
                        <m:e>
                          <m:r>
                            <a:rPr lang="en-US" sz="1800" i="1" dirty="0">
                              <a:latin typeface="Cambria Math" panose="02040503050406030204" pitchFamily="18" charset="0"/>
                            </a:rPr>
                            <m:t>ℤ</m:t>
                          </m:r>
                        </m:e>
                        <m:sub>
                          <m:r>
                            <a:rPr lang="en-US" sz="1800" b="0" i="1" smtClean="0">
                              <a:latin typeface="Cambria Math" panose="02040503050406030204" pitchFamily="18" charset="0"/>
                              <a:ea typeface="Cambria Math" panose="02040503050406030204" pitchFamily="18" charset="0"/>
                            </a:rPr>
                            <m:t>𝑞</m:t>
                          </m:r>
                        </m:sub>
                        <m:sup>
                          <m:r>
                            <a:rPr lang="en-US" sz="1800" i="1" dirty="0">
                              <a:latin typeface="Cambria Math" panose="02040503050406030204" pitchFamily="18" charset="0"/>
                            </a:rPr>
                            <m:t>𝑛</m:t>
                          </m:r>
                          <m:r>
                            <a:rPr lang="en-US" sz="1800" i="1" dirty="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𝑚</m:t>
                          </m:r>
                        </m:sup>
                      </m:sSubSup>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chosen</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uniformly</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at</m:t>
                      </m:r>
                      <m:r>
                        <a:rPr lang="en-US" sz="1800" b="0" i="0" dirty="0" smtClean="0">
                          <a:latin typeface="Cambria Math" panose="02040503050406030204" pitchFamily="18" charset="0"/>
                          <a:ea typeface="Cambria Math" panose="02040503050406030204" pitchFamily="18" charset="0"/>
                        </a:rPr>
                        <m:t> </m:t>
                      </m:r>
                      <m:r>
                        <m:rPr>
                          <m:sty m:val="p"/>
                        </m:rPr>
                        <a:rPr lang="en-US" sz="1800" b="0" i="0" dirty="0" smtClean="0">
                          <a:latin typeface="Cambria Math" panose="02040503050406030204" pitchFamily="18" charset="0"/>
                          <a:ea typeface="Cambria Math" panose="02040503050406030204" pitchFamily="18" charset="0"/>
                        </a:rPr>
                        <m:t>random</m:t>
                      </m:r>
                    </m:oMath>
                  </m:oMathPara>
                </a14:m>
                <a:endParaRPr lang="el-GR" dirty="0"/>
              </a:p>
            </p:txBody>
          </p:sp>
        </mc:Choice>
        <mc:Fallback xmlns="">
          <p:sp>
            <p:nvSpPr>
              <p:cNvPr id="17" name="TextBox 16">
                <a:extLst>
                  <a:ext uri="{FF2B5EF4-FFF2-40B4-BE49-F238E27FC236}">
                    <a16:creationId xmlns:a16="http://schemas.microsoft.com/office/drawing/2014/main" id="{E1098B3B-5DDF-435C-B74D-A33C93E66F05}"/>
                  </a:ext>
                </a:extLst>
              </p:cNvPr>
              <p:cNvSpPr txBox="1">
                <a:spLocks noRot="1" noChangeAspect="1" noMove="1" noResize="1" noEditPoints="1" noAdjustHandles="1" noChangeArrowheads="1" noChangeShapeType="1" noTextEdit="1"/>
              </p:cNvSpPr>
              <p:nvPr/>
            </p:nvSpPr>
            <p:spPr>
              <a:xfrm>
                <a:off x="4596853" y="1160278"/>
                <a:ext cx="4010987" cy="390748"/>
              </a:xfrm>
              <a:prstGeom prst="rect">
                <a:avLst/>
              </a:prstGeom>
              <a:blipFill>
                <a:blip r:embed="rId4"/>
                <a:stretch>
                  <a:fillRect b="-7576"/>
                </a:stretch>
              </a:blipFill>
              <a:ln>
                <a:solidFill>
                  <a:srgbClr val="C00000"/>
                </a:solidFill>
              </a:ln>
            </p:spPr>
            <p:txBody>
              <a:bodyPr/>
              <a:lstStyle/>
              <a:p>
                <a:r>
                  <a:rPr lang="el-GR">
                    <a:noFill/>
                  </a:rPr>
                  <a:t> </a:t>
                </a:r>
              </a:p>
            </p:txBody>
          </p:sp>
        </mc:Fallback>
      </mc:AlternateContent>
      <p:cxnSp>
        <p:nvCxnSpPr>
          <p:cNvPr id="14" name="Straight Arrow Connector 13">
            <a:extLst>
              <a:ext uri="{FF2B5EF4-FFF2-40B4-BE49-F238E27FC236}">
                <a16:creationId xmlns:a16="http://schemas.microsoft.com/office/drawing/2014/main" id="{9BCC2943-A908-416F-81FA-A672A5DFCDAB}"/>
              </a:ext>
            </a:extLst>
          </p:cNvPr>
          <p:cNvCxnSpPr>
            <a:stCxn id="17" idx="2"/>
          </p:cNvCxnSpPr>
          <p:nvPr/>
        </p:nvCxnSpPr>
        <p:spPr>
          <a:xfrm>
            <a:off x="6602347" y="1551026"/>
            <a:ext cx="378029" cy="51648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1E48DF-ECB2-48C3-A6EF-384C4A88618C}"/>
                  </a:ext>
                </a:extLst>
              </p:cNvPr>
              <p:cNvSpPr txBox="1"/>
              <p:nvPr/>
            </p:nvSpPr>
            <p:spPr>
              <a:xfrm>
                <a:off x="1361813" y="3406291"/>
                <a:ext cx="5508771" cy="1075615"/>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Row-generated Lattice </a:t>
                </a:r>
              </a:p>
              <a:p>
                <a:r>
                  <a:rPr lang="en-US" sz="2000" dirty="0"/>
                  <a:t>Let </a:t>
                </a:r>
                <a14:m>
                  <m:oMath xmlns:m="http://schemas.openxmlformats.org/officeDocument/2006/math">
                    <m:r>
                      <a:rPr lang="en-US" sz="2000" b="1" i="1" smtClean="0">
                        <a:latin typeface="Cambria Math" panose="02040503050406030204" pitchFamily="18" charset="0"/>
                      </a:rPr>
                      <m:t>𝑨</m:t>
                    </m:r>
                    <m:r>
                      <a:rPr lang="en-US" sz="2000" b="0" i="1"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a:rPr lang="en-US" sz="2000" i="1" dirty="0">
                            <a:latin typeface="Cambria Math" panose="02040503050406030204" pitchFamily="18" charset="0"/>
                          </a:rPr>
                          <m:t>ℤ</m:t>
                        </m:r>
                      </m:e>
                      <m:sub>
                        <m:r>
                          <a:rPr lang="en-US" sz="2000" b="0" i="1" smtClean="0">
                            <a:latin typeface="Cambria Math" panose="02040503050406030204" pitchFamily="18" charset="0"/>
                            <a:ea typeface="Cambria Math" panose="02040503050406030204" pitchFamily="18" charset="0"/>
                          </a:rPr>
                          <m:t>𝑞</m:t>
                        </m:r>
                      </m:sub>
                      <m:sup>
                        <m:r>
                          <a:rPr lang="en-US" sz="2000" i="1" dirty="0">
                            <a:latin typeface="Cambria Math" panose="02040503050406030204" pitchFamily="18" charset="0"/>
                          </a:rPr>
                          <m:t>𝑛</m:t>
                        </m:r>
                        <m:r>
                          <a:rPr lang="en-US" sz="2000" i="1" dirty="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𝑚</m:t>
                        </m:r>
                      </m:sup>
                    </m:sSubSup>
                  </m:oMath>
                </a14:m>
                <a:r>
                  <a:rPr lang="en-US" sz="2000" i="1" dirty="0"/>
                  <a:t> </a:t>
                </a:r>
                <a:r>
                  <a:rPr lang="en-US" sz="2000" dirty="0"/>
                  <a:t>be a matrix with coefficients in </a:t>
                </a:r>
                <a14:m>
                  <m:oMath xmlns:m="http://schemas.openxmlformats.org/officeDocument/2006/math">
                    <m:sSub>
                      <m:sSubPr>
                        <m:ctrlPr>
                          <a:rPr lang="en-US" sz="2000" i="1" smtClean="0">
                            <a:latin typeface="Cambria Math" panose="02040503050406030204" pitchFamily="18" charset="0"/>
                          </a:rPr>
                        </m:ctrlPr>
                      </m:sSubPr>
                      <m:e>
                        <m:r>
                          <a:rPr lang="en-US" sz="2000" i="1" dirty="0">
                            <a:latin typeface="Cambria Math" panose="02040503050406030204" pitchFamily="18" charset="0"/>
                          </a:rPr>
                          <m:t>ℤ</m:t>
                        </m:r>
                      </m:e>
                      <m:sub>
                        <m:r>
                          <a:rPr lang="en-US" sz="2000" b="0" i="1" smtClean="0">
                            <a:latin typeface="Cambria Math" panose="02040503050406030204" pitchFamily="18" charset="0"/>
                          </a:rPr>
                          <m:t>𝑞</m:t>
                        </m:r>
                      </m:sub>
                    </m:sSub>
                  </m:oMath>
                </a14:m>
                <a:r>
                  <a:rPr lang="en-US" sz="2000" dirty="0"/>
                  <a:t>.</a:t>
                </a:r>
              </a:p>
              <a:p>
                <a:pPr algn="ctr"/>
                <a14:m>
                  <m:oMath xmlns:m="http://schemas.openxmlformats.org/officeDocument/2006/math">
                    <m:sSub>
                      <m:sSubPr>
                        <m:ctrlPr>
                          <a:rPr lang="en-US" sz="2000" b="0" i="1" smtClean="0">
                            <a:solidFill>
                              <a:srgbClr val="002060"/>
                            </a:solidFill>
                            <a:latin typeface="Cambria Math" panose="02040503050406030204" pitchFamily="18" charset="0"/>
                          </a:rPr>
                        </m:ctrlPr>
                      </m:sSubPr>
                      <m:e>
                        <m:r>
                          <a:rPr lang="en-US" sz="2000" b="0" i="1" smtClean="0">
                            <a:solidFill>
                              <a:srgbClr val="002060"/>
                            </a:solidFill>
                            <a:latin typeface="Cambria Math" panose="02040503050406030204" pitchFamily="18" charset="0"/>
                          </a:rPr>
                          <m:t>𝐿</m:t>
                        </m:r>
                      </m:e>
                      <m:sub>
                        <m:r>
                          <a:rPr lang="en-US" sz="2000" b="0" i="1" smtClean="0">
                            <a:solidFill>
                              <a:srgbClr val="002060"/>
                            </a:solidFill>
                            <a:latin typeface="Cambria Math" panose="02040503050406030204" pitchFamily="18" charset="0"/>
                          </a:rPr>
                          <m:t>𝑞</m:t>
                        </m:r>
                      </m:sub>
                    </m:sSub>
                    <m:d>
                      <m:dPr>
                        <m:ctrlPr>
                          <a:rPr lang="en-US" sz="2000" b="0" i="1" smtClean="0">
                            <a:solidFill>
                              <a:srgbClr val="002060"/>
                            </a:solidFill>
                            <a:latin typeface="Cambria Math" panose="02040503050406030204" pitchFamily="18" charset="0"/>
                          </a:rPr>
                        </m:ctrlPr>
                      </m:dPr>
                      <m:e>
                        <m:r>
                          <a:rPr lang="en-US" sz="2000" b="1" i="1" smtClean="0">
                            <a:solidFill>
                              <a:srgbClr val="002060"/>
                            </a:solidFill>
                            <a:latin typeface="Cambria Math" panose="02040503050406030204" pitchFamily="18" charset="0"/>
                          </a:rPr>
                          <m:t>𝑨</m:t>
                        </m:r>
                      </m:e>
                    </m:d>
                    <m:r>
                      <a:rPr lang="en-US" sz="2000" b="0" i="1" smtClean="0">
                        <a:solidFill>
                          <a:schemeClr val="tx1"/>
                        </a:solidFill>
                        <a:latin typeface="Cambria Math" panose="02040503050406030204" pitchFamily="18" charset="0"/>
                      </a:rPr>
                      <m:t>=</m:t>
                    </m:r>
                    <m:d>
                      <m:dPr>
                        <m:begChr m:val="{"/>
                        <m:endChr m:val="|"/>
                        <m:ctrlPr>
                          <a:rPr lang="en-US" sz="2000" b="0" i="1" smtClean="0">
                            <a:solidFill>
                              <a:schemeClr val="tx1"/>
                            </a:solidFill>
                            <a:latin typeface="Cambria Math" panose="02040503050406030204" pitchFamily="18" charset="0"/>
                          </a:rPr>
                        </m:ctrlPr>
                      </m:dPr>
                      <m:e>
                        <m:r>
                          <a:rPr lang="en-US" sz="2000" b="1" i="1" smtClean="0">
                            <a:solidFill>
                              <a:schemeClr val="tx1"/>
                            </a:solidFill>
                            <a:latin typeface="Cambria Math" panose="02040503050406030204" pitchFamily="18" charset="0"/>
                          </a:rPr>
                          <m:t>𝒛</m:t>
                        </m:r>
                        <m:r>
                          <a:rPr lang="en-US" sz="2000" b="0" i="1" smtClean="0">
                            <a:solidFill>
                              <a:schemeClr val="tx1"/>
                            </a:solidFill>
                            <a:latin typeface="Cambria Math" panose="02040503050406030204" pitchFamily="18" charset="0"/>
                            <a:ea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ℤ</m:t>
                            </m:r>
                          </m:e>
                          <m:sup>
                            <m:r>
                              <a:rPr lang="en-US" sz="2000" i="1">
                                <a:solidFill>
                                  <a:schemeClr val="tx1"/>
                                </a:solidFill>
                                <a:latin typeface="Cambria Math" panose="02040503050406030204" pitchFamily="18" charset="0"/>
                              </a:rPr>
                              <m:t>𝑚</m:t>
                            </m:r>
                          </m:sup>
                        </m:sSup>
                        <m:r>
                          <a:rPr lang="en-US" sz="2000" b="0" i="0" smtClean="0">
                            <a:solidFill>
                              <a:schemeClr val="tx1"/>
                            </a:solidFill>
                            <a:latin typeface="Cambria Math" panose="02040503050406030204" pitchFamily="18" charset="0"/>
                          </a:rPr>
                          <m:t> </m:t>
                        </m:r>
                      </m:e>
                    </m:d>
                    <m:r>
                      <a:rPr lang="en-US" sz="2000" b="0" i="0" smtClean="0">
                        <a:solidFill>
                          <a:schemeClr val="tx1"/>
                        </a:solidFill>
                        <a:latin typeface="Cambria Math" panose="02040503050406030204" pitchFamily="18" charset="0"/>
                      </a:rPr>
                      <m:t> </m:t>
                    </m:r>
                    <m:sSup>
                      <m:sSupPr>
                        <m:ctrlPr>
                          <a:rPr lang="en-US" sz="2000" b="0" i="1" smtClean="0">
                            <a:solidFill>
                              <a:schemeClr val="tx1"/>
                            </a:solidFill>
                            <a:latin typeface="Cambria Math" panose="02040503050406030204" pitchFamily="18" charset="0"/>
                          </a:rPr>
                        </m:ctrlPr>
                      </m:sSupPr>
                      <m:e>
                        <m:r>
                          <a:rPr lang="en-US" sz="2000" b="1" i="1" smtClean="0">
                            <a:solidFill>
                              <a:schemeClr val="tx1"/>
                            </a:solidFill>
                            <a:latin typeface="Cambria Math" panose="02040503050406030204" pitchFamily="18" charset="0"/>
                          </a:rPr>
                          <m:t>𝒛</m:t>
                        </m:r>
                      </m:e>
                      <m:sup>
                        <m:r>
                          <a:rPr lang="en-US" sz="2000" b="0" i="1" smtClean="0">
                            <a:solidFill>
                              <a:schemeClr val="tx1"/>
                            </a:solidFill>
                            <a:latin typeface="Cambria Math" panose="02040503050406030204" pitchFamily="18" charset="0"/>
                          </a:rPr>
                          <m:t>𝑇</m:t>
                        </m:r>
                      </m:sup>
                    </m:sSup>
                    <m:sSup>
                      <m:sSupPr>
                        <m:ctrlPr>
                          <a:rPr lang="en-US" sz="2000" b="1" i="1" smtClean="0">
                            <a:solidFill>
                              <a:schemeClr val="tx1"/>
                            </a:solidFill>
                            <a:latin typeface="Cambria Math" panose="02040503050406030204" pitchFamily="18" charset="0"/>
                          </a:rPr>
                        </m:ctrlPr>
                      </m:sSupPr>
                      <m:e>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𝑨</m:t>
                        </m:r>
                      </m:e>
                      <m:sup>
                        <m:r>
                          <a:rPr lang="en-US" sz="2000" b="1" i="1" smtClean="0">
                            <a:solidFill>
                              <a:schemeClr val="tx1"/>
                            </a:solidFill>
                            <a:latin typeface="Cambria Math" panose="02040503050406030204" pitchFamily="18" charset="0"/>
                          </a:rPr>
                          <m:t>𝑻</m:t>
                        </m:r>
                      </m:sup>
                    </m:sSup>
                    <m:r>
                      <a:rPr lang="en-US" sz="2000" b="1" i="0" smtClean="0">
                        <a:solidFill>
                          <a:schemeClr val="tx1"/>
                        </a:solidFill>
                        <a:latin typeface="Cambria Math" panose="02040503050406030204" pitchFamily="18" charset="0"/>
                      </a:rPr>
                      <m:t>𝐬</m:t>
                    </m:r>
                    <m:r>
                      <a:rPr lang="en-US" sz="2000" b="0" i="0" smtClean="0">
                        <a:solidFill>
                          <a:schemeClr val="tx1"/>
                        </a:solidFill>
                        <a:latin typeface="Cambria Math" panose="02040503050406030204" pitchFamily="18" charset="0"/>
                      </a:rPr>
                      <m:t> </m:t>
                    </m:r>
                    <m:r>
                      <m:rPr>
                        <m:sty m:val="p"/>
                      </m:rPr>
                      <a:rPr lang="en-US" sz="2000" b="0" i="0" smtClean="0">
                        <a:solidFill>
                          <a:schemeClr val="tx1"/>
                        </a:solidFill>
                        <a:latin typeface="Cambria Math" panose="02040503050406030204" pitchFamily="18" charset="0"/>
                        <a:ea typeface="Cambria Math" panose="02040503050406030204" pitchFamily="18" charset="0"/>
                      </a:rPr>
                      <m:t>mod</m:t>
                    </m:r>
                    <m:r>
                      <a:rPr lang="en-US" sz="2000" b="0" i="1" smtClean="0">
                        <a:solidFill>
                          <a:schemeClr val="tx1"/>
                        </a:solidFill>
                        <a:latin typeface="Cambria Math" panose="02040503050406030204" pitchFamily="18" charset="0"/>
                        <a:ea typeface="Cambria Math" panose="02040503050406030204" pitchFamily="18" charset="0"/>
                      </a:rPr>
                      <m:t> </m:t>
                    </m:r>
                    <m:r>
                      <a:rPr lang="en-US" sz="2000" b="0" i="1" smtClean="0">
                        <a:solidFill>
                          <a:schemeClr val="tx1"/>
                        </a:solidFill>
                        <a:latin typeface="Cambria Math" panose="02040503050406030204" pitchFamily="18" charset="0"/>
                        <a:ea typeface="Cambria Math" panose="02040503050406030204" pitchFamily="18" charset="0"/>
                      </a:rPr>
                      <m:t>𝑞</m:t>
                    </m:r>
                    <m:r>
                      <a:rPr lang="en-US" sz="2000" b="0" i="1" smtClean="0">
                        <a:solidFill>
                          <a:schemeClr val="tx1"/>
                        </a:solidFill>
                        <a:latin typeface="Cambria Math" panose="02040503050406030204" pitchFamily="18" charset="0"/>
                        <a:ea typeface="Cambria Math" panose="02040503050406030204" pitchFamily="18" charset="0"/>
                      </a:rPr>
                      <m:t>,</m:t>
                    </m:r>
                  </m:oMath>
                </a14:m>
                <a:r>
                  <a:rPr lang="en-US" sz="2000" dirty="0"/>
                  <a:t>  for </a:t>
                </a:r>
                <a14:m>
                  <m:oMath xmlns:m="http://schemas.openxmlformats.org/officeDocument/2006/math">
                    <m:r>
                      <a:rPr lang="en-US" sz="2000" b="1" i="1" smtClean="0">
                        <a:latin typeface="Cambria Math" panose="02040503050406030204" pitchFamily="18" charset="0"/>
                      </a:rPr>
                      <m:t>𝒔</m:t>
                    </m:r>
                    <m:r>
                      <a:rPr lang="en-US" sz="2000" b="0" i="1" smtClean="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ℤ</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oMath>
                </a14:m>
                <a:endParaRPr lang="en-US" sz="2000" dirty="0"/>
              </a:p>
            </p:txBody>
          </p:sp>
        </mc:Choice>
        <mc:Fallback xmlns="">
          <p:sp>
            <p:nvSpPr>
              <p:cNvPr id="16" name="TextBox 15">
                <a:extLst>
                  <a:ext uri="{FF2B5EF4-FFF2-40B4-BE49-F238E27FC236}">
                    <a16:creationId xmlns:a16="http://schemas.microsoft.com/office/drawing/2014/main" id="{881E48DF-ECB2-48C3-A6EF-384C4A88618C}"/>
                  </a:ext>
                </a:extLst>
              </p:cNvPr>
              <p:cNvSpPr txBox="1">
                <a:spLocks noRot="1" noChangeAspect="1" noMove="1" noResize="1" noEditPoints="1" noAdjustHandles="1" noChangeArrowheads="1" noChangeShapeType="1" noTextEdit="1"/>
              </p:cNvSpPr>
              <p:nvPr/>
            </p:nvSpPr>
            <p:spPr>
              <a:xfrm>
                <a:off x="1361813" y="3406291"/>
                <a:ext cx="5508771" cy="1075615"/>
              </a:xfrm>
              <a:prstGeom prst="rect">
                <a:avLst/>
              </a:prstGeom>
              <a:blipFill>
                <a:blip r:embed="rId5"/>
                <a:stretch>
                  <a:fillRect l="-1106" t="-3409" b="-73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E070DF5-6840-4C4E-B75E-E16C71468B95}"/>
                  </a:ext>
                </a:extLst>
              </p:cNvPr>
              <p:cNvSpPr txBox="1"/>
              <p:nvPr/>
            </p:nvSpPr>
            <p:spPr>
              <a:xfrm>
                <a:off x="0" y="0"/>
                <a:ext cx="1921079" cy="646331"/>
              </a:xfrm>
              <a:prstGeom prst="rect">
                <a:avLst/>
              </a:prstGeom>
              <a:noFill/>
            </p:spPr>
            <p:txBody>
              <a:bodyPr wrap="square">
                <a:spAutoFit/>
              </a:bodyPr>
              <a:lstStyle/>
              <a:p>
                <a:r>
                  <a:rPr lang="en-US" sz="1800" b="0" i="0" u="none" strike="noStrike" baseline="0" dirty="0"/>
                  <a:t>     Modulus </a:t>
                </a:r>
                <a14:m>
                  <m:oMath xmlns:m="http://schemas.openxmlformats.org/officeDocument/2006/math">
                    <m:r>
                      <a:rPr lang="en-US" sz="1800" b="0" i="1" u="none" strike="noStrike" baseline="0" smtClean="0">
                        <a:latin typeface="Cambria Math" panose="02040503050406030204" pitchFamily="18" charset="0"/>
                      </a:rPr>
                      <m:t>𝑞</m:t>
                    </m:r>
                    <m:r>
                      <a:rPr lang="en-US" sz="1800" b="0" i="1" u="none" strike="noStrike" baseline="0" smtClean="0">
                        <a:latin typeface="Cambria Math" panose="02040503050406030204" pitchFamily="18" charset="0"/>
                      </a:rPr>
                      <m:t>&gt;2</m:t>
                    </m:r>
                  </m:oMath>
                </a14:m>
                <a:endParaRPr lang="en-US" sz="1800" b="0" i="0" u="none" strike="noStrike" baseline="0" dirty="0"/>
              </a:p>
              <a:p>
                <a:r>
                  <a:rPr lang="en-US" sz="1800" b="0" i="0" u="none" strike="noStrike" baseline="0" dirty="0"/>
                  <a:t>“Error rate” </a:t>
                </a:r>
                <a14:m>
                  <m:oMath xmlns:m="http://schemas.openxmlformats.org/officeDocument/2006/math">
                    <m:r>
                      <a:rPr lang="en-US" sz="1800" b="0" i="1" u="none" strike="noStrike" baseline="0" smtClean="0">
                        <a:latin typeface="Cambria Math" panose="02040503050406030204" pitchFamily="18" charset="0"/>
                      </a:rPr>
                      <m:t>𝑎</m:t>
                    </m:r>
                    <m:r>
                      <a:rPr lang="en-US" sz="1800" b="0" i="1" u="none" strike="noStrike" baseline="0" smtClean="0">
                        <a:latin typeface="Cambria Math" panose="02040503050406030204" pitchFamily="18" charset="0"/>
                      </a:rPr>
                      <m:t>≪1</m:t>
                    </m:r>
                  </m:oMath>
                </a14:m>
                <a:endParaRPr lang="en-US" sz="1800" b="0" i="0" u="none" strike="noStrike" baseline="0" dirty="0"/>
              </a:p>
            </p:txBody>
          </p:sp>
        </mc:Choice>
        <mc:Fallback xmlns="">
          <p:sp>
            <p:nvSpPr>
              <p:cNvPr id="19" name="TextBox 18">
                <a:extLst>
                  <a:ext uri="{FF2B5EF4-FFF2-40B4-BE49-F238E27FC236}">
                    <a16:creationId xmlns:a16="http://schemas.microsoft.com/office/drawing/2014/main" id="{8E070DF5-6840-4C4E-B75E-E16C71468B95}"/>
                  </a:ext>
                </a:extLst>
              </p:cNvPr>
              <p:cNvSpPr txBox="1">
                <a:spLocks noRot="1" noChangeAspect="1" noMove="1" noResize="1" noEditPoints="1" noAdjustHandles="1" noChangeArrowheads="1" noChangeShapeType="1" noTextEdit="1"/>
              </p:cNvSpPr>
              <p:nvPr/>
            </p:nvSpPr>
            <p:spPr>
              <a:xfrm>
                <a:off x="0" y="0"/>
                <a:ext cx="1921079" cy="646331"/>
              </a:xfrm>
              <a:prstGeom prst="rect">
                <a:avLst/>
              </a:prstGeom>
              <a:blipFill>
                <a:blip r:embed="rId6"/>
                <a:stretch>
                  <a:fillRect l="-2540" t="-4717" b="-1415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A47C460-56BE-494F-9441-6DF7F1206A06}"/>
                  </a:ext>
                </a:extLst>
              </p:cNvPr>
              <p:cNvSpPr txBox="1"/>
              <p:nvPr/>
            </p:nvSpPr>
            <p:spPr>
              <a:xfrm>
                <a:off x="1361813" y="1643220"/>
                <a:ext cx="8612697" cy="1082604"/>
              </a:xfrm>
              <a:prstGeom prst="rect">
                <a:avLst/>
              </a:prstGeom>
              <a:noFill/>
              <a:ln>
                <a:solidFill>
                  <a:srgbClr val="002060"/>
                </a:solid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Search LWE</a:t>
                </a:r>
              </a:p>
              <a:p>
                <a:r>
                  <a:rPr lang="en-US" sz="2000" dirty="0"/>
                  <a:t>Find </a:t>
                </a:r>
                <a14:m>
                  <m:oMath xmlns:m="http://schemas.openxmlformats.org/officeDocument/2006/math">
                    <m:r>
                      <a:rPr lang="en-US" sz="2000" b="1" i="1" smtClean="0">
                        <a:latin typeface="Cambria Math" panose="02040503050406030204" pitchFamily="18" charset="0"/>
                      </a:rPr>
                      <m:t>𝒔</m:t>
                    </m:r>
                    <m:r>
                      <a:rPr lang="en-US" sz="2000" b="0" i="1" smtClean="0">
                        <a:latin typeface="Cambria Math" panose="02040503050406030204" pitchFamily="18" charset="0"/>
                        <a:ea typeface="Cambria Math" panose="02040503050406030204" pitchFamily="18" charset="0"/>
                      </a:rPr>
                      <m:t>∈</m:t>
                    </m:r>
                    <m:sSubSup>
                      <m:sSubSupPr>
                        <m:ctrlPr>
                          <a:rPr lang="en-US" sz="2000" i="1" dirty="0" smtClean="0">
                            <a:solidFill>
                              <a:srgbClr val="836967"/>
                            </a:solidFill>
                            <a:latin typeface="Cambria Math" panose="02040503050406030204" pitchFamily="18" charset="0"/>
                          </a:rPr>
                        </m:ctrlPr>
                      </m:sSubSupPr>
                      <m:e>
                        <m:r>
                          <a:rPr lang="en-US" sz="2000" dirty="0">
                            <a:latin typeface="Cambria Math" panose="02040503050406030204" pitchFamily="18" charset="0"/>
                          </a:rPr>
                          <m:t>ℤ</m:t>
                        </m:r>
                      </m:e>
                      <m:sub>
                        <m:r>
                          <a:rPr lang="en-US" sz="2000" i="1" dirty="0">
                            <a:latin typeface="Cambria Math" panose="02040503050406030204" pitchFamily="18" charset="0"/>
                          </a:rPr>
                          <m:t>𝑞</m:t>
                        </m:r>
                      </m:sub>
                      <m:sup>
                        <m:r>
                          <a:rPr lang="en-US" sz="2000" i="1" dirty="0">
                            <a:latin typeface="Cambria Math" panose="02040503050406030204" pitchFamily="18" charset="0"/>
                          </a:rPr>
                          <m:t>𝑛</m:t>
                        </m:r>
                      </m:sup>
                    </m:sSubSup>
                  </m:oMath>
                </a14:m>
                <a:r>
                  <a:rPr lang="en-US" sz="2000" dirty="0"/>
                  <a:t>, given “noisy random inner products” </a:t>
                </a:r>
                <a14:m>
                  <m:oMath xmlns:m="http://schemas.openxmlformats.org/officeDocument/2006/math">
                    <m:r>
                      <a:rPr lang="en-US" sz="2000" b="0" i="1" smtClean="0">
                        <a:latin typeface="Cambria Math" panose="02040503050406030204" pitchFamily="18" charset="0"/>
                      </a:rPr>
                      <m:t>→</m:t>
                    </m:r>
                    <m:r>
                      <a:rPr lang="en-US" sz="2000" b="1" i="1" smtClean="0">
                        <a:solidFill>
                          <a:schemeClr val="accent5">
                            <a:lumMod val="50000"/>
                          </a:schemeClr>
                        </a:solidFill>
                        <a:latin typeface="Cambria Math" panose="02040503050406030204" pitchFamily="18" charset="0"/>
                      </a:rPr>
                      <m:t>𝑨</m:t>
                    </m:r>
                    <m:r>
                      <a:rPr lang="en-US" sz="20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ea typeface="Cambria Math" panose="02040503050406030204" pitchFamily="18" charset="0"/>
                          </a:rPr>
                        </m:ctrlPr>
                      </m:sSubSupPr>
                      <m:e>
                        <m:r>
                          <a:rPr lang="en-US" sz="2000" i="1" dirty="0">
                            <a:latin typeface="Cambria Math" panose="02040503050406030204" pitchFamily="18" charset="0"/>
                          </a:rPr>
                          <m:t>ℤ</m:t>
                        </m:r>
                      </m:e>
                      <m:sub>
                        <m:r>
                          <a:rPr lang="en-US" sz="2000" i="1">
                            <a:latin typeface="Cambria Math" panose="02040503050406030204" pitchFamily="18" charset="0"/>
                            <a:ea typeface="Cambria Math" panose="02040503050406030204" pitchFamily="18" charset="0"/>
                          </a:rPr>
                          <m:t>𝑞</m:t>
                        </m:r>
                      </m:sub>
                      <m:sup>
                        <m:r>
                          <a:rPr lang="en-US" sz="2000" i="1" dirty="0">
                            <a:latin typeface="Cambria Math" panose="02040503050406030204" pitchFamily="18" charset="0"/>
                          </a:rPr>
                          <m:t>𝑛</m:t>
                        </m:r>
                        <m:r>
                          <a:rPr lang="en-US" sz="2000" i="1" dirty="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𝑚</m:t>
                        </m:r>
                      </m:sup>
                    </m:sSubSup>
                  </m:oMath>
                </a14:m>
                <a:r>
                  <a:rPr lang="en-US" sz="2000" dirty="0"/>
                  <a:t>, </a:t>
                </a:r>
                <a14:m>
                  <m:oMath xmlns:m="http://schemas.openxmlformats.org/officeDocument/2006/math">
                    <m:sSup>
                      <m:sSupPr>
                        <m:ctrlPr>
                          <a:rPr lang="en-US" sz="2000" i="1" smtClean="0">
                            <a:latin typeface="Cambria Math" panose="02040503050406030204" pitchFamily="18" charset="0"/>
                          </a:rPr>
                        </m:ctrlPr>
                      </m:sSupPr>
                      <m:e>
                        <m:r>
                          <a:rPr lang="en-US" sz="2000" b="1" i="1" smtClean="0">
                            <a:solidFill>
                              <a:srgbClr val="C00000"/>
                            </a:solidFill>
                            <a:latin typeface="Cambria Math" panose="02040503050406030204" pitchFamily="18" charset="0"/>
                          </a:rPr>
                          <m:t>𝒃</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latin typeface="Cambria Math" panose="02040503050406030204" pitchFamily="18" charset="0"/>
                          </a:rPr>
                          <m:t>𝒔</m:t>
                        </m:r>
                      </m:e>
                      <m:sup>
                        <m:r>
                          <a:rPr lang="en-US" sz="2000" b="0" i="1" smtClean="0">
                            <a:latin typeface="Cambria Math" panose="02040503050406030204" pitchFamily="18" charset="0"/>
                          </a:rPr>
                          <m:t>𝑇</m:t>
                        </m:r>
                      </m:sup>
                    </m:sSup>
                    <m:r>
                      <a:rPr lang="en-US" sz="2000" b="1" i="1" smtClean="0">
                        <a:solidFill>
                          <a:schemeClr val="accent5">
                            <a:lumMod val="50000"/>
                          </a:schemeClr>
                        </a:solidFill>
                        <a:latin typeface="Cambria Math" panose="02040503050406030204" pitchFamily="18" charset="0"/>
                      </a:rPr>
                      <m:t>𝑨</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latin typeface="Cambria Math" panose="02040503050406030204" pitchFamily="18" charset="0"/>
                          </a:rPr>
                          <m:t>𝒆</m:t>
                        </m:r>
                      </m:e>
                      <m:sup>
                        <m:r>
                          <a:rPr lang="en-US" sz="2000" b="0" i="1" smtClean="0">
                            <a:latin typeface="Cambria Math" panose="02040503050406030204" pitchFamily="18" charset="0"/>
                          </a:rPr>
                          <m:t>𝑇</m:t>
                        </m:r>
                      </m:sup>
                    </m:sSup>
                  </m:oMath>
                </a14:m>
                <a:r>
                  <a:rPr lang="en-US" sz="2000" dirty="0"/>
                  <a:t>,</a:t>
                </a:r>
              </a:p>
              <a:p>
                <a:r>
                  <a:rPr lang="en-US" sz="2000" dirty="0"/>
                  <a:t>where the errors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𝑖</m:t>
                        </m:r>
                      </m:sub>
                    </m:sSub>
                  </m:oMath>
                </a14:m>
                <a:r>
                  <a:rPr lang="en-US" sz="2000" dirty="0"/>
                  <a:t> are chosen from </a:t>
                </a:r>
                <a14:m>
                  <m:oMath xmlns:m="http://schemas.openxmlformats.org/officeDocument/2006/math">
                    <m:r>
                      <a:rPr lang="el-GR" sz="2000" b="0" i="1" smtClean="0">
                        <a:latin typeface="Cambria Math" panose="02040503050406030204" pitchFamily="18" charset="0"/>
                      </a:rPr>
                      <m:t>𝜒</m:t>
                    </m:r>
                    <m:r>
                      <a:rPr lang="en-US" sz="2000" b="0" i="1" smtClean="0">
                        <a:latin typeface="Cambria Math" panose="02040503050406030204" pitchFamily="18" charset="0"/>
                      </a:rPr>
                      <m:t>=</m:t>
                    </m:r>
                  </m:oMath>
                </a14:m>
                <a:r>
                  <a:rPr lang="en-US" sz="2000" dirty="0"/>
                  <a:t> Discrete Gaussian, param </a:t>
                </a:r>
                <a14:m>
                  <m:oMath xmlns:m="http://schemas.openxmlformats.org/officeDocument/2006/math">
                    <m:r>
                      <a:rPr lang="en-US" sz="2000" b="0" i="1" smtClean="0">
                        <a:latin typeface="Cambria Math" panose="02040503050406030204" pitchFamily="18" charset="0"/>
                      </a:rPr>
                      <m:t>𝑎𝑞</m:t>
                    </m:r>
                    <m:r>
                      <a:rPr lang="en-US" sz="2000" b="0" i="1" smtClean="0">
                        <a:latin typeface="Cambria Math" panose="02040503050406030204" pitchFamily="18" charset="0"/>
                      </a:rPr>
                      <m:t>&gt;</m:t>
                    </m:r>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𝑛</m:t>
                        </m:r>
                      </m:e>
                    </m:rad>
                    <m:r>
                      <a:rPr lang="en-US" sz="2000" b="0" i="1" smtClean="0">
                        <a:latin typeface="Cambria Math" panose="02040503050406030204" pitchFamily="18" charset="0"/>
                      </a:rPr>
                      <m:t>.</m:t>
                    </m:r>
                  </m:oMath>
                </a14:m>
                <a:endParaRPr lang="en-US" sz="2000" dirty="0"/>
              </a:p>
            </p:txBody>
          </p:sp>
        </mc:Choice>
        <mc:Fallback xmlns="">
          <p:sp>
            <p:nvSpPr>
              <p:cNvPr id="21" name="TextBox 20">
                <a:extLst>
                  <a:ext uri="{FF2B5EF4-FFF2-40B4-BE49-F238E27FC236}">
                    <a16:creationId xmlns:a16="http://schemas.microsoft.com/office/drawing/2014/main" id="{4A47C460-56BE-494F-9441-6DF7F1206A06}"/>
                  </a:ext>
                </a:extLst>
              </p:cNvPr>
              <p:cNvSpPr txBox="1">
                <a:spLocks noRot="1" noChangeAspect="1" noMove="1" noResize="1" noEditPoints="1" noAdjustHandles="1" noChangeArrowheads="1" noChangeShapeType="1" noTextEdit="1"/>
              </p:cNvSpPr>
              <p:nvPr/>
            </p:nvSpPr>
            <p:spPr>
              <a:xfrm>
                <a:off x="1361813" y="1643220"/>
                <a:ext cx="8612697" cy="1082604"/>
              </a:xfrm>
              <a:prstGeom prst="rect">
                <a:avLst/>
              </a:prstGeom>
              <a:blipFill>
                <a:blip r:embed="rId7"/>
                <a:stretch>
                  <a:fillRect l="-636" t="-2793" b="-5587"/>
                </a:stretch>
              </a:blipFill>
              <a:ln>
                <a:solidFill>
                  <a:srgbClr val="002060"/>
                </a:solidFill>
              </a:ln>
            </p:spPr>
            <p:txBody>
              <a:bodyPr/>
              <a:lstStyle/>
              <a:p>
                <a:r>
                  <a:rPr lang="el-GR">
                    <a:noFill/>
                  </a:rPr>
                  <a:t> </a:t>
                </a:r>
              </a:p>
            </p:txBody>
          </p:sp>
        </mc:Fallback>
      </mc:AlternateContent>
      <p:sp>
        <p:nvSpPr>
          <p:cNvPr id="22" name="Arrow: Curved Left 21">
            <a:hlinkClick r:id="rId8" action="ppaction://hlinksldjump"/>
            <a:extLst>
              <a:ext uri="{FF2B5EF4-FFF2-40B4-BE49-F238E27FC236}">
                <a16:creationId xmlns:a16="http://schemas.microsoft.com/office/drawing/2014/main" id="{9CBCA1C6-435E-446B-9391-C4092960F2DB}"/>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1306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4586112" y="369589"/>
            <a:ext cx="3019801" cy="584775"/>
          </a:xfrm>
          <a:prstGeom prst="rect">
            <a:avLst/>
          </a:prstGeom>
          <a:noFill/>
        </p:spPr>
        <p:txBody>
          <a:bodyPr wrap="none" rtlCol="0">
            <a:spAutoFit/>
          </a:bodyPr>
          <a:lstStyle/>
          <a:p>
            <a:pPr algn="ctr"/>
            <a:r>
              <a:rPr lang="en-US" sz="3200" b="1" dirty="0"/>
              <a:t>Hardness of LWE</a:t>
            </a:r>
            <a:endParaRPr lang="el-GR" sz="3200" b="1" i="0" strike="noStrike" baseline="0" dirty="0"/>
          </a:p>
        </p:txBody>
      </p:sp>
      <p:pic>
        <p:nvPicPr>
          <p:cNvPr id="3" name="Picture 2">
            <a:extLst>
              <a:ext uri="{FF2B5EF4-FFF2-40B4-BE49-F238E27FC236}">
                <a16:creationId xmlns:a16="http://schemas.microsoft.com/office/drawing/2014/main" id="{5691DB95-E396-48A6-B7D9-D8627BAC8D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4680" y="1198383"/>
            <a:ext cx="9422638" cy="1248467"/>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BE87978-7022-44F1-922E-9CBA5D7D3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780" y="2760353"/>
            <a:ext cx="7284440" cy="3568237"/>
          </a:xfrm>
          <a:prstGeom prst="rect">
            <a:avLst/>
          </a:prstGeom>
        </p:spPr>
      </p:pic>
      <p:sp>
        <p:nvSpPr>
          <p:cNvPr id="17" name="Arrow: Curved Left 16">
            <a:hlinkClick r:id="rId5" action="ppaction://hlinksldjump"/>
            <a:extLst>
              <a:ext uri="{FF2B5EF4-FFF2-40B4-BE49-F238E27FC236}">
                <a16:creationId xmlns:a16="http://schemas.microsoft.com/office/drawing/2014/main" id="{BEF6B0D1-4342-443B-8347-8C9FB5E16D15}"/>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26242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3748852" y="369589"/>
            <a:ext cx="4694298" cy="584775"/>
          </a:xfrm>
          <a:prstGeom prst="rect">
            <a:avLst/>
          </a:prstGeom>
          <a:noFill/>
        </p:spPr>
        <p:txBody>
          <a:bodyPr wrap="none" rtlCol="0">
            <a:spAutoFit/>
          </a:bodyPr>
          <a:lstStyle/>
          <a:p>
            <a:pPr algn="ctr"/>
            <a:r>
              <a:rPr lang="en-US" sz="3200" b="1" i="0" strike="noStrike" baseline="0" dirty="0"/>
              <a:t>Regev’s LWE Cryptosystem</a:t>
            </a:r>
            <a:endParaRPr lang="el-GR" sz="3200" b="1" i="0" strike="noStrike" baseline="0" dirty="0"/>
          </a:p>
        </p:txBody>
      </p:sp>
      <p:pic>
        <p:nvPicPr>
          <p:cNvPr id="7" name="Graphic 6" descr="Office worker female with solid fill">
            <a:extLst>
              <a:ext uri="{FF2B5EF4-FFF2-40B4-BE49-F238E27FC236}">
                <a16:creationId xmlns:a16="http://schemas.microsoft.com/office/drawing/2014/main" id="{F5DADE46-9299-42E3-B585-9AD586F9CB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3388" y="1113754"/>
            <a:ext cx="914400" cy="914400"/>
          </a:xfrm>
          <a:prstGeom prst="rect">
            <a:avLst/>
          </a:prstGeom>
        </p:spPr>
      </p:pic>
      <p:pic>
        <p:nvPicPr>
          <p:cNvPr id="9" name="Graphic 8" descr="Office worker male with solid fill">
            <a:extLst>
              <a:ext uri="{FF2B5EF4-FFF2-40B4-BE49-F238E27FC236}">
                <a16:creationId xmlns:a16="http://schemas.microsoft.com/office/drawing/2014/main" id="{127F5403-B71E-45DC-B1F9-3669ED9802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4212" y="1113754"/>
            <a:ext cx="914400" cy="9144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E748717-4D70-4704-B589-7CC735AA29F9}"/>
                  </a:ext>
                </a:extLst>
              </p:cNvPr>
              <p:cNvSpPr txBox="1"/>
              <p:nvPr/>
            </p:nvSpPr>
            <p:spPr>
              <a:xfrm>
                <a:off x="2904251" y="1375580"/>
                <a:ext cx="996629" cy="4237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accent5">
                              <a:lumMod val="50000"/>
                            </a:schemeClr>
                          </a:solidFill>
                          <a:latin typeface="Cambria Math" panose="02040503050406030204" pitchFamily="18" charset="0"/>
                        </a:rPr>
                        <m:t>𝒔</m:t>
                      </m:r>
                      <m:r>
                        <a:rPr lang="en-US" sz="2000" b="0" i="1" smtClean="0">
                          <a:latin typeface="Cambria Math" panose="02040503050406030204" pitchFamily="18" charset="0"/>
                          <a:ea typeface="Cambria Math" panose="02040503050406030204" pitchFamily="18" charset="0"/>
                        </a:rPr>
                        <m:t>←</m:t>
                      </m:r>
                      <m:sSubSup>
                        <m:sSubSupPr>
                          <m:ctrlPr>
                            <a:rPr lang="el-GR" sz="2000" i="1" dirty="0" smtClean="0">
                              <a:solidFill>
                                <a:srgbClr val="836967"/>
                              </a:solidFill>
                              <a:latin typeface="Cambria Math" panose="02040503050406030204" pitchFamily="18" charset="0"/>
                            </a:rPr>
                          </m:ctrlPr>
                        </m:sSubSupPr>
                        <m:e>
                          <m:r>
                            <a:rPr lang="el-GR" sz="2000" dirty="0">
                              <a:latin typeface="Cambria Math" panose="02040503050406030204" pitchFamily="18" charset="0"/>
                            </a:rPr>
                            <m:t>ℤ</m:t>
                          </m:r>
                        </m:e>
                        <m:sub>
                          <m:r>
                            <a:rPr lang="el-GR" sz="2000" i="1" dirty="0">
                              <a:latin typeface="Cambria Math" panose="02040503050406030204" pitchFamily="18" charset="0"/>
                            </a:rPr>
                            <m:t>𝑞</m:t>
                          </m:r>
                        </m:sub>
                        <m:sup>
                          <m:r>
                            <a:rPr lang="el-GR" sz="2000" i="1" dirty="0">
                              <a:latin typeface="Cambria Math" panose="02040503050406030204" pitchFamily="18" charset="0"/>
                            </a:rPr>
                            <m:t>𝑛</m:t>
                          </m:r>
                        </m:sup>
                      </m:sSubSup>
                    </m:oMath>
                  </m:oMathPara>
                </a14:m>
                <a:endParaRPr lang="el-GR" sz="2000" dirty="0"/>
              </a:p>
            </p:txBody>
          </p:sp>
        </mc:Choice>
        <mc:Fallback xmlns="">
          <p:sp>
            <p:nvSpPr>
              <p:cNvPr id="11" name="TextBox 10">
                <a:extLst>
                  <a:ext uri="{FF2B5EF4-FFF2-40B4-BE49-F238E27FC236}">
                    <a16:creationId xmlns:a16="http://schemas.microsoft.com/office/drawing/2014/main" id="{CE748717-4D70-4704-B589-7CC735AA29F9}"/>
                  </a:ext>
                </a:extLst>
              </p:cNvPr>
              <p:cNvSpPr txBox="1">
                <a:spLocks noRot="1" noChangeAspect="1" noMove="1" noResize="1" noEditPoints="1" noAdjustHandles="1" noChangeArrowheads="1" noChangeShapeType="1" noTextEdit="1"/>
              </p:cNvSpPr>
              <p:nvPr/>
            </p:nvSpPr>
            <p:spPr>
              <a:xfrm>
                <a:off x="2904251" y="1375580"/>
                <a:ext cx="996629" cy="423770"/>
              </a:xfrm>
              <a:prstGeom prst="rect">
                <a:avLst/>
              </a:prstGeom>
              <a:blipFill>
                <a:blip r:embed="rId7"/>
                <a:stretch>
                  <a:fillRect b="-579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532BADE-C4AD-40BB-AD9E-BE1519E0B284}"/>
                  </a:ext>
                </a:extLst>
              </p:cNvPr>
              <p:cNvSpPr txBox="1"/>
              <p:nvPr/>
            </p:nvSpPr>
            <p:spPr>
              <a:xfrm>
                <a:off x="7924538" y="1382248"/>
                <a:ext cx="1363211" cy="400110"/>
              </a:xfrm>
              <a:prstGeom prst="rect">
                <a:avLst/>
              </a:prstGeom>
              <a:noFill/>
            </p:spPr>
            <p:txBody>
              <a:bodyPr wrap="square">
                <a:spAutoFit/>
              </a:bodyPr>
              <a:lstStyle/>
              <a:p>
                <a:r>
                  <a:rPr lang="en-US" sz="2000" b="1" dirty="0">
                    <a:ea typeface="Cambria Math" panose="02040503050406030204" pitchFamily="18" charset="0"/>
                  </a:rPr>
                  <a:t>x</a:t>
                </a:r>
                <a14:m>
                  <m:oMath xmlns:m="http://schemas.openxmlformats.org/officeDocument/2006/math">
                    <m:r>
                      <a:rPr lang="en-US" sz="2000" b="1"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{0,1}</m:t>
                        </m:r>
                      </m:e>
                      <m:sup>
                        <m:r>
                          <a:rPr lang="en-US" sz="2000" b="0" i="1" smtClean="0">
                            <a:latin typeface="Cambria Math" panose="02040503050406030204" pitchFamily="18" charset="0"/>
                            <a:ea typeface="Cambria Math" panose="02040503050406030204" pitchFamily="18" charset="0"/>
                          </a:rPr>
                          <m:t>𝑚</m:t>
                        </m:r>
                      </m:sup>
                    </m:sSup>
                  </m:oMath>
                </a14:m>
                <a:endParaRPr lang="el-GR" sz="2000" dirty="0"/>
              </a:p>
            </p:txBody>
          </p:sp>
        </mc:Choice>
        <mc:Fallback xmlns="">
          <p:sp>
            <p:nvSpPr>
              <p:cNvPr id="12" name="TextBox 11">
                <a:extLst>
                  <a:ext uri="{FF2B5EF4-FFF2-40B4-BE49-F238E27FC236}">
                    <a16:creationId xmlns:a16="http://schemas.microsoft.com/office/drawing/2014/main" id="{D532BADE-C4AD-40BB-AD9E-BE1519E0B284}"/>
                  </a:ext>
                </a:extLst>
              </p:cNvPr>
              <p:cNvSpPr txBox="1">
                <a:spLocks noRot="1" noChangeAspect="1" noMove="1" noResize="1" noEditPoints="1" noAdjustHandles="1" noChangeArrowheads="1" noChangeShapeType="1" noTextEdit="1"/>
              </p:cNvSpPr>
              <p:nvPr/>
            </p:nvSpPr>
            <p:spPr>
              <a:xfrm>
                <a:off x="7924538" y="1382248"/>
                <a:ext cx="1363211" cy="400110"/>
              </a:xfrm>
              <a:prstGeom prst="rect">
                <a:avLst/>
              </a:prstGeom>
              <a:blipFill>
                <a:blip r:embed="rId8"/>
                <a:stretch>
                  <a:fillRect l="-4911" t="-9231" b="-2769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0207065-4063-47A5-A187-A2A3462ED054}"/>
                  </a:ext>
                </a:extLst>
              </p:cNvPr>
              <p:cNvSpPr txBox="1"/>
              <p:nvPr/>
            </p:nvSpPr>
            <p:spPr>
              <a:xfrm>
                <a:off x="5414394" y="1113754"/>
                <a:ext cx="1363211" cy="390748"/>
              </a:xfrm>
              <a:prstGeom prst="rect">
                <a:avLst/>
              </a:prstGeom>
              <a:no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accent5">
                              <a:lumMod val="50000"/>
                            </a:schemeClr>
                          </a:solidFill>
                          <a:latin typeface="Cambria Math" panose="02040503050406030204" pitchFamily="18" charset="0"/>
                        </a:rPr>
                        <m:t>𝑨</m:t>
                      </m:r>
                      <m:r>
                        <a:rPr lang="en-US" i="1">
                          <a:latin typeface="Cambria Math" panose="02040503050406030204" pitchFamily="18" charset="0"/>
                          <a:ea typeface="Cambria Math" panose="02040503050406030204" pitchFamily="18" charset="0"/>
                        </a:rPr>
                        <m:t>←</m:t>
                      </m:r>
                      <m:sSubSup>
                        <m:sSubSupPr>
                          <m:ctrlPr>
                            <a:rPr lang="en-US" sz="1800" b="0" i="1" smtClean="0">
                              <a:latin typeface="Cambria Math" panose="02040503050406030204" pitchFamily="18" charset="0"/>
                              <a:ea typeface="Cambria Math" panose="02040503050406030204" pitchFamily="18" charset="0"/>
                            </a:rPr>
                          </m:ctrlPr>
                        </m:sSubSupPr>
                        <m:e>
                          <m:r>
                            <a:rPr lang="en-US" sz="1800" i="1" dirty="0">
                              <a:latin typeface="Cambria Math" panose="02040503050406030204" pitchFamily="18" charset="0"/>
                            </a:rPr>
                            <m:t>ℤ</m:t>
                          </m:r>
                        </m:e>
                        <m:sub>
                          <m:r>
                            <a:rPr lang="en-US" sz="1800" b="0" i="1" smtClean="0">
                              <a:latin typeface="Cambria Math" panose="02040503050406030204" pitchFamily="18" charset="0"/>
                              <a:ea typeface="Cambria Math" panose="02040503050406030204" pitchFamily="18" charset="0"/>
                            </a:rPr>
                            <m:t>𝑞</m:t>
                          </m:r>
                        </m:sub>
                        <m:sup>
                          <m:r>
                            <a:rPr lang="en-US" sz="1800" i="1" dirty="0">
                              <a:latin typeface="Cambria Math" panose="02040503050406030204" pitchFamily="18" charset="0"/>
                            </a:rPr>
                            <m:t>𝑛</m:t>
                          </m:r>
                          <m:r>
                            <a:rPr lang="en-US" sz="1800" i="1" dirty="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𝑚</m:t>
                          </m:r>
                        </m:sup>
                      </m:sSubSup>
                    </m:oMath>
                  </m:oMathPara>
                </a14:m>
                <a:endParaRPr lang="el-GR" dirty="0"/>
              </a:p>
            </p:txBody>
          </p:sp>
        </mc:Choice>
        <mc:Fallback xmlns="">
          <p:sp>
            <p:nvSpPr>
              <p:cNvPr id="13" name="TextBox 12">
                <a:extLst>
                  <a:ext uri="{FF2B5EF4-FFF2-40B4-BE49-F238E27FC236}">
                    <a16:creationId xmlns:a16="http://schemas.microsoft.com/office/drawing/2014/main" id="{30207065-4063-47A5-A187-A2A3462ED054}"/>
                  </a:ext>
                </a:extLst>
              </p:cNvPr>
              <p:cNvSpPr txBox="1">
                <a:spLocks noRot="1" noChangeAspect="1" noMove="1" noResize="1" noEditPoints="1" noAdjustHandles="1" noChangeArrowheads="1" noChangeShapeType="1" noTextEdit="1"/>
              </p:cNvSpPr>
              <p:nvPr/>
            </p:nvSpPr>
            <p:spPr>
              <a:xfrm>
                <a:off x="5414394" y="1113754"/>
                <a:ext cx="1363211" cy="390748"/>
              </a:xfrm>
              <a:prstGeom prst="rect">
                <a:avLst/>
              </a:prstGeom>
              <a:blipFill>
                <a:blip r:embed="rId9"/>
                <a:stretch>
                  <a:fillRect b="-1515"/>
                </a:stretch>
              </a:blipFill>
              <a:ln>
                <a:solidFill>
                  <a:srgbClr val="C00000"/>
                </a:solidFill>
              </a:ln>
            </p:spPr>
            <p:txBody>
              <a:bodyPr/>
              <a:lstStyle/>
              <a:p>
                <a:r>
                  <a:rPr lang="el-GR">
                    <a:noFill/>
                  </a:rPr>
                  <a:t> </a:t>
                </a:r>
              </a:p>
            </p:txBody>
          </p:sp>
        </mc:Fallback>
      </mc:AlternateContent>
      <p:cxnSp>
        <p:nvCxnSpPr>
          <p:cNvPr id="5" name="Straight Arrow Connector 4">
            <a:extLst>
              <a:ext uri="{FF2B5EF4-FFF2-40B4-BE49-F238E27FC236}">
                <a16:creationId xmlns:a16="http://schemas.microsoft.com/office/drawing/2014/main" id="{DA916749-B8C2-41B9-8A75-65E277B7ACD2}"/>
              </a:ext>
            </a:extLst>
          </p:cNvPr>
          <p:cNvCxnSpPr>
            <a:cxnSpLocks/>
          </p:cNvCxnSpPr>
          <p:nvPr/>
        </p:nvCxnSpPr>
        <p:spPr>
          <a:xfrm>
            <a:off x="4573398" y="2474752"/>
            <a:ext cx="30452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5642462-67CB-404B-9F90-C8CCFD75576C}"/>
              </a:ext>
            </a:extLst>
          </p:cNvPr>
          <p:cNvCxnSpPr>
            <a:cxnSpLocks/>
          </p:cNvCxnSpPr>
          <p:nvPr/>
        </p:nvCxnSpPr>
        <p:spPr>
          <a:xfrm flipH="1">
            <a:off x="4573398" y="3432649"/>
            <a:ext cx="30452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CE90BE5-56D6-43DE-B8A4-E94F6CB6C04F}"/>
              </a:ext>
            </a:extLst>
          </p:cNvPr>
          <p:cNvCxnSpPr>
            <a:cxnSpLocks/>
          </p:cNvCxnSpPr>
          <p:nvPr/>
        </p:nvCxnSpPr>
        <p:spPr>
          <a:xfrm flipH="1">
            <a:off x="4573398" y="4254450"/>
            <a:ext cx="30452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Office worker male outline">
            <a:extLst>
              <a:ext uri="{FF2B5EF4-FFF2-40B4-BE49-F238E27FC236}">
                <a16:creationId xmlns:a16="http://schemas.microsoft.com/office/drawing/2014/main" id="{43A9B33E-B159-4B4A-9C9F-E15421D75D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9994" y="5251328"/>
            <a:ext cx="914400" cy="914400"/>
          </a:xfrm>
          <a:prstGeom prst="rect">
            <a:avLst/>
          </a:prstGeom>
        </p:spPr>
      </p:pic>
      <p:cxnSp>
        <p:nvCxnSpPr>
          <p:cNvPr id="14" name="Straight Connector 13">
            <a:extLst>
              <a:ext uri="{FF2B5EF4-FFF2-40B4-BE49-F238E27FC236}">
                <a16:creationId xmlns:a16="http://schemas.microsoft.com/office/drawing/2014/main" id="{12EE3785-E7F7-4627-B4E5-70E2E6934778}"/>
              </a:ext>
            </a:extLst>
          </p:cNvPr>
          <p:cNvCxnSpPr/>
          <p:nvPr/>
        </p:nvCxnSpPr>
        <p:spPr>
          <a:xfrm>
            <a:off x="3955906" y="5016133"/>
            <a:ext cx="428018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A706203-6581-4741-A677-C9FA4D48E728}"/>
                  </a:ext>
                </a:extLst>
              </p:cNvPr>
              <p:cNvSpPr txBox="1"/>
              <p:nvPr/>
            </p:nvSpPr>
            <p:spPr>
              <a:xfrm>
                <a:off x="5192785" y="2074794"/>
                <a:ext cx="188752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1" i="1" smtClean="0">
                              <a:solidFill>
                                <a:srgbClr val="C00000"/>
                              </a:solidFill>
                              <a:latin typeface="Cambria Math" panose="02040503050406030204" pitchFamily="18" charset="0"/>
                            </a:rPr>
                            <m:t>𝒃</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solidFill>
                                <a:schemeClr val="accent5">
                                  <a:lumMod val="50000"/>
                                </a:schemeClr>
                              </a:solidFill>
                              <a:latin typeface="Cambria Math" panose="02040503050406030204" pitchFamily="18" charset="0"/>
                            </a:rPr>
                            <m:t>𝒔</m:t>
                          </m:r>
                        </m:e>
                        <m:sup>
                          <m:r>
                            <a:rPr lang="en-US" sz="2000" b="0" i="1" smtClean="0">
                              <a:latin typeface="Cambria Math" panose="02040503050406030204" pitchFamily="18" charset="0"/>
                            </a:rPr>
                            <m:t>𝑇</m:t>
                          </m:r>
                        </m:sup>
                      </m:sSup>
                      <m:r>
                        <a:rPr lang="en-US" sz="2000" b="1" i="1" smtClean="0">
                          <a:solidFill>
                            <a:schemeClr val="accent5">
                              <a:lumMod val="50000"/>
                            </a:schemeClr>
                          </a:solidFill>
                          <a:latin typeface="Cambria Math" panose="02040503050406030204" pitchFamily="18" charset="0"/>
                        </a:rPr>
                        <m:t>𝑨</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latin typeface="Cambria Math" panose="02040503050406030204" pitchFamily="18" charset="0"/>
                            </a:rPr>
                            <m:t>𝒆</m:t>
                          </m:r>
                        </m:e>
                        <m:sup>
                          <m:r>
                            <a:rPr lang="en-US" sz="2000" b="0" i="1" smtClean="0">
                              <a:latin typeface="Cambria Math" panose="02040503050406030204" pitchFamily="18" charset="0"/>
                            </a:rPr>
                            <m:t>𝑇</m:t>
                          </m:r>
                        </m:sup>
                      </m:sSup>
                    </m:oMath>
                  </m:oMathPara>
                </a14:m>
                <a:endParaRPr lang="en-US" sz="1800" dirty="0"/>
              </a:p>
            </p:txBody>
          </p:sp>
        </mc:Choice>
        <mc:Fallback xmlns="">
          <p:sp>
            <p:nvSpPr>
              <p:cNvPr id="23" name="TextBox 22">
                <a:extLst>
                  <a:ext uri="{FF2B5EF4-FFF2-40B4-BE49-F238E27FC236}">
                    <a16:creationId xmlns:a16="http://schemas.microsoft.com/office/drawing/2014/main" id="{5A706203-6581-4741-A677-C9FA4D48E728}"/>
                  </a:ext>
                </a:extLst>
              </p:cNvPr>
              <p:cNvSpPr txBox="1">
                <a:spLocks noRot="1" noChangeAspect="1" noMove="1" noResize="1" noEditPoints="1" noAdjustHandles="1" noChangeArrowheads="1" noChangeShapeType="1" noTextEdit="1"/>
              </p:cNvSpPr>
              <p:nvPr/>
            </p:nvSpPr>
            <p:spPr>
              <a:xfrm>
                <a:off x="5192785" y="2074794"/>
                <a:ext cx="1887523" cy="400110"/>
              </a:xfrm>
              <a:prstGeom prst="rect">
                <a:avLst/>
              </a:prstGeom>
              <a:blipFill>
                <a:blip r:embed="rId12"/>
                <a:stretch>
                  <a:fillRect/>
                </a:stretch>
              </a:blipFill>
            </p:spPr>
            <p:txBody>
              <a:bodyPr/>
              <a:lstStyle/>
              <a:p>
                <a:r>
                  <a:rPr lang="el-GR">
                    <a:noFill/>
                  </a:rPr>
                  <a:t> </a:t>
                </a:r>
              </a:p>
            </p:txBody>
          </p:sp>
        </mc:Fallback>
      </mc:AlternateContent>
      <p:sp>
        <p:nvSpPr>
          <p:cNvPr id="24" name="TextBox 23">
            <a:extLst>
              <a:ext uri="{FF2B5EF4-FFF2-40B4-BE49-F238E27FC236}">
                <a16:creationId xmlns:a16="http://schemas.microsoft.com/office/drawing/2014/main" id="{0B5F506C-0480-4375-93EF-999EFF91B68E}"/>
              </a:ext>
            </a:extLst>
          </p:cNvPr>
          <p:cNvSpPr txBox="1"/>
          <p:nvPr/>
        </p:nvSpPr>
        <p:spPr>
          <a:xfrm>
            <a:off x="5305338" y="3426985"/>
            <a:ext cx="1662416" cy="276999"/>
          </a:xfrm>
          <a:prstGeom prst="rect">
            <a:avLst/>
          </a:prstGeom>
          <a:noFill/>
        </p:spPr>
        <p:txBody>
          <a:bodyPr wrap="square">
            <a:spAutoFit/>
          </a:bodyPr>
          <a:lstStyle/>
          <a:p>
            <a:pPr algn="ctr"/>
            <a:r>
              <a:rPr lang="en-US" sz="1200" dirty="0"/>
              <a:t>Ciphertext “preamble”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86F7F27-B7DE-4719-A0AE-CD833DE3EB91}"/>
                  </a:ext>
                </a:extLst>
              </p:cNvPr>
              <p:cNvSpPr txBox="1"/>
              <p:nvPr/>
            </p:nvSpPr>
            <p:spPr>
              <a:xfrm>
                <a:off x="5192785" y="3078555"/>
                <a:ext cx="188752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0" smtClean="0">
                          <a:solidFill>
                            <a:schemeClr val="accent5">
                              <a:lumMod val="50000"/>
                            </a:schemeClr>
                          </a:solidFill>
                          <a:latin typeface="Cambria Math" panose="02040503050406030204" pitchFamily="18" charset="0"/>
                        </a:rPr>
                        <m:t>𝐮</m:t>
                      </m:r>
                      <m:r>
                        <a:rPr lang="en-US" sz="1800" b="0" i="1" smtClean="0">
                          <a:latin typeface="Cambria Math" panose="02040503050406030204" pitchFamily="18" charset="0"/>
                        </a:rPr>
                        <m:t>=</m:t>
                      </m:r>
                      <m:r>
                        <a:rPr lang="en-US" sz="1800" b="1" i="1" smtClean="0">
                          <a:solidFill>
                            <a:schemeClr val="accent5">
                              <a:lumMod val="50000"/>
                            </a:schemeClr>
                          </a:solidFill>
                          <a:latin typeface="Cambria Math" panose="02040503050406030204" pitchFamily="18" charset="0"/>
                        </a:rPr>
                        <m:t>𝑨</m:t>
                      </m:r>
                      <m:r>
                        <a:rPr lang="en-US" sz="1800" b="1" i="1" smtClean="0">
                          <a:latin typeface="Cambria Math" panose="02040503050406030204" pitchFamily="18" charset="0"/>
                        </a:rPr>
                        <m:t>𝒙</m:t>
                      </m:r>
                    </m:oMath>
                  </m:oMathPara>
                </a14:m>
                <a:endParaRPr lang="en-US" sz="1800" b="1" dirty="0"/>
              </a:p>
            </p:txBody>
          </p:sp>
        </mc:Choice>
        <mc:Fallback xmlns="">
          <p:sp>
            <p:nvSpPr>
              <p:cNvPr id="25" name="TextBox 24">
                <a:extLst>
                  <a:ext uri="{FF2B5EF4-FFF2-40B4-BE49-F238E27FC236}">
                    <a16:creationId xmlns:a16="http://schemas.microsoft.com/office/drawing/2014/main" id="{E86F7F27-B7DE-4719-A0AE-CD833DE3EB91}"/>
                  </a:ext>
                </a:extLst>
              </p:cNvPr>
              <p:cNvSpPr txBox="1">
                <a:spLocks noRot="1" noChangeAspect="1" noMove="1" noResize="1" noEditPoints="1" noAdjustHandles="1" noChangeArrowheads="1" noChangeShapeType="1" noTextEdit="1"/>
              </p:cNvSpPr>
              <p:nvPr/>
            </p:nvSpPr>
            <p:spPr>
              <a:xfrm>
                <a:off x="5192785" y="3078555"/>
                <a:ext cx="1887523" cy="369332"/>
              </a:xfrm>
              <a:prstGeom prst="rect">
                <a:avLst/>
              </a:prstGeom>
              <a:blipFill>
                <a:blip r:embed="rId1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14829AC-F7AB-4E0F-960B-FE9652F9109D}"/>
                  </a:ext>
                </a:extLst>
              </p:cNvPr>
              <p:cNvSpPr txBox="1"/>
              <p:nvPr/>
            </p:nvSpPr>
            <p:spPr>
              <a:xfrm>
                <a:off x="5525429" y="2519672"/>
                <a:ext cx="1518407" cy="276999"/>
              </a:xfrm>
              <a:prstGeom prst="rect">
                <a:avLst/>
              </a:prstGeom>
              <a:noFill/>
            </p:spPr>
            <p:txBody>
              <a:bodyPr wrap="square">
                <a:spAutoFit/>
              </a:bodyPr>
              <a:lstStyle/>
              <a:p>
                <a:pPr algn="ctr"/>
                <a:r>
                  <a:rPr lang="en-US" sz="1200" dirty="0"/>
                  <a:t>public key </a:t>
                </a:r>
                <a14:m>
                  <m:oMath xmlns:m="http://schemas.openxmlformats.org/officeDocument/2006/math">
                    <m:r>
                      <a:rPr lang="en-US" sz="1200" b="0" i="1" smtClean="0">
                        <a:latin typeface="Cambria Math" panose="02040503050406030204" pitchFamily="18" charset="0"/>
                      </a:rPr>
                      <m:t>→(</m:t>
                    </m:r>
                    <m:r>
                      <a:rPr lang="en-US" sz="1200" b="0" i="1" smtClean="0">
                        <a:solidFill>
                          <a:schemeClr val="accent5">
                            <a:lumMod val="50000"/>
                          </a:schemeClr>
                        </a:solidFill>
                        <a:latin typeface="Cambria Math" panose="02040503050406030204" pitchFamily="18" charset="0"/>
                      </a:rPr>
                      <m:t>𝐴</m:t>
                    </m:r>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i="1" smtClean="0">
                            <a:solidFill>
                              <a:srgbClr val="C00000"/>
                            </a:solidFill>
                            <a:latin typeface="Cambria Math" panose="02040503050406030204" pitchFamily="18" charset="0"/>
                          </a:rPr>
                          <m:t>𝑏</m:t>
                        </m:r>
                      </m:e>
                      <m:sup>
                        <m:r>
                          <a:rPr lang="en-US" sz="1200" b="0" i="1" smtClean="0">
                            <a:latin typeface="Cambria Math" panose="02040503050406030204" pitchFamily="18" charset="0"/>
                          </a:rPr>
                          <m:t>𝑇</m:t>
                        </m:r>
                      </m:sup>
                    </m:sSup>
                    <m:r>
                      <a:rPr lang="en-US" sz="1200" b="0" i="1" smtClean="0">
                        <a:latin typeface="Cambria Math" panose="02040503050406030204" pitchFamily="18" charset="0"/>
                      </a:rPr>
                      <m:t>)</m:t>
                    </m:r>
                  </m:oMath>
                </a14:m>
                <a:endParaRPr lang="en-US" sz="1200" dirty="0"/>
              </a:p>
            </p:txBody>
          </p:sp>
        </mc:Choice>
        <mc:Fallback xmlns="">
          <p:sp>
            <p:nvSpPr>
              <p:cNvPr id="26" name="TextBox 25">
                <a:extLst>
                  <a:ext uri="{FF2B5EF4-FFF2-40B4-BE49-F238E27FC236}">
                    <a16:creationId xmlns:a16="http://schemas.microsoft.com/office/drawing/2014/main" id="{C14829AC-F7AB-4E0F-960B-FE9652F9109D}"/>
                  </a:ext>
                </a:extLst>
              </p:cNvPr>
              <p:cNvSpPr txBox="1">
                <a:spLocks noRot="1" noChangeAspect="1" noMove="1" noResize="1" noEditPoints="1" noAdjustHandles="1" noChangeArrowheads="1" noChangeShapeType="1" noTextEdit="1"/>
              </p:cNvSpPr>
              <p:nvPr/>
            </p:nvSpPr>
            <p:spPr>
              <a:xfrm>
                <a:off x="5525429" y="2519672"/>
                <a:ext cx="1518407" cy="276999"/>
              </a:xfrm>
              <a:prstGeom prst="rect">
                <a:avLst/>
              </a:prstGeom>
              <a:blipFill>
                <a:blip r:embed="rId14"/>
                <a:stretch>
                  <a:fillRect b="-17391"/>
                </a:stretch>
              </a:blipFill>
            </p:spPr>
            <p:txBody>
              <a:bodyPr/>
              <a:lstStyle/>
              <a:p>
                <a:r>
                  <a:rPr lang="el-GR">
                    <a:noFill/>
                  </a:rPr>
                  <a:t> </a:t>
                </a:r>
              </a:p>
            </p:txBody>
          </p:sp>
        </mc:Fallback>
      </mc:AlternateContent>
      <p:sp>
        <p:nvSpPr>
          <p:cNvPr id="27" name="TextBox 26">
            <a:extLst>
              <a:ext uri="{FF2B5EF4-FFF2-40B4-BE49-F238E27FC236}">
                <a16:creationId xmlns:a16="http://schemas.microsoft.com/office/drawing/2014/main" id="{9064ECAF-A7C9-40E6-9825-96143019E9A7}"/>
              </a:ext>
            </a:extLst>
          </p:cNvPr>
          <p:cNvSpPr txBox="1"/>
          <p:nvPr/>
        </p:nvSpPr>
        <p:spPr>
          <a:xfrm>
            <a:off x="5305338" y="4261673"/>
            <a:ext cx="1662416" cy="276999"/>
          </a:xfrm>
          <a:prstGeom prst="rect">
            <a:avLst/>
          </a:prstGeom>
          <a:noFill/>
        </p:spPr>
        <p:txBody>
          <a:bodyPr wrap="square">
            <a:spAutoFit/>
          </a:bodyPr>
          <a:lstStyle/>
          <a:p>
            <a:pPr algn="ctr"/>
            <a:r>
              <a:rPr lang="en-US" sz="1200" dirty="0"/>
              <a:t>“payload”</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0C9451-0B6E-4146-BCB0-C9DFFC924B9A}"/>
                  </a:ext>
                </a:extLst>
              </p:cNvPr>
              <p:cNvSpPr txBox="1"/>
              <p:nvPr/>
            </p:nvSpPr>
            <p:spPr>
              <a:xfrm>
                <a:off x="4983060" y="3887403"/>
                <a:ext cx="2306971" cy="374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𝑢</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Sup>
                        <m:sSupPr>
                          <m:ctrlPr>
                            <a:rPr lang="en-US" sz="1800" b="1" i="1" smtClean="0">
                              <a:latin typeface="Cambria Math" panose="02040503050406030204" pitchFamily="18" charset="0"/>
                            </a:rPr>
                          </m:ctrlPr>
                        </m:sSupPr>
                        <m:e>
                          <m:r>
                            <a:rPr lang="en-US" sz="1800" b="1" i="1" smtClean="0">
                              <a:solidFill>
                                <a:srgbClr val="C00000"/>
                              </a:solidFill>
                              <a:latin typeface="Cambria Math" panose="02040503050406030204" pitchFamily="18" charset="0"/>
                            </a:rPr>
                            <m:t>𝒃</m:t>
                          </m:r>
                        </m:e>
                        <m:sup>
                          <m:r>
                            <a:rPr lang="en-US" sz="1800" b="1" i="1" smtClean="0">
                              <a:latin typeface="Cambria Math" panose="02040503050406030204" pitchFamily="18" charset="0"/>
                            </a:rPr>
                            <m:t>𝑻</m:t>
                          </m:r>
                        </m:sup>
                      </m:sSup>
                      <m:r>
                        <a:rPr lang="en-US" sz="1800" b="1" i="1" smtClean="0">
                          <a:latin typeface="Cambria Math" panose="02040503050406030204" pitchFamily="18" charset="0"/>
                        </a:rPr>
                        <m:t>𝒙</m:t>
                      </m:r>
                      <m:r>
                        <a:rPr lang="en-US" sz="1800" b="0" i="1" smtClean="0">
                          <a:latin typeface="Cambria Math" panose="02040503050406030204" pitchFamily="18" charset="0"/>
                        </a:rPr>
                        <m:t>+</m:t>
                      </m:r>
                      <m:r>
                        <m:rPr>
                          <m:sty m:val="p"/>
                        </m:rPr>
                        <a:rPr lang="en-US" sz="1800" b="0" i="0" smtClean="0">
                          <a:latin typeface="Cambria Math" panose="02040503050406030204" pitchFamily="18" charset="0"/>
                        </a:rPr>
                        <m:t>bit</m:t>
                      </m:r>
                      <m:r>
                        <a:rPr lang="en-US" sz="1800" b="0" i="1" smtClean="0">
                          <a:latin typeface="Cambria Math" panose="02040503050406030204" pitchFamily="18" charset="0"/>
                          <a:ea typeface="Cambria Math" panose="02040503050406030204" pitchFamily="18" charset="0"/>
                        </a:rPr>
                        <m:t>∙</m:t>
                      </m:r>
                      <m:f>
                        <m:fPr>
                          <m:type m:val="lin"/>
                          <m:ctrlPr>
                            <a:rPr lang="en-US" sz="180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𝑞</m:t>
                          </m:r>
                        </m:num>
                        <m:den>
                          <m:r>
                            <a:rPr lang="en-US" sz="1800" b="0" i="1" smtClean="0">
                              <a:latin typeface="Cambria Math" panose="02040503050406030204" pitchFamily="18" charset="0"/>
                              <a:ea typeface="Cambria Math" panose="02040503050406030204" pitchFamily="18" charset="0"/>
                            </a:rPr>
                            <m:t>2</m:t>
                          </m:r>
                        </m:den>
                      </m:f>
                    </m:oMath>
                  </m:oMathPara>
                </a14:m>
                <a:endParaRPr lang="en-US" sz="1800" dirty="0"/>
              </a:p>
            </p:txBody>
          </p:sp>
        </mc:Choice>
        <mc:Fallback xmlns="">
          <p:sp>
            <p:nvSpPr>
              <p:cNvPr id="29" name="TextBox 28">
                <a:extLst>
                  <a:ext uri="{FF2B5EF4-FFF2-40B4-BE49-F238E27FC236}">
                    <a16:creationId xmlns:a16="http://schemas.microsoft.com/office/drawing/2014/main" id="{500C9451-0B6E-4146-BCB0-C9DFFC924B9A}"/>
                  </a:ext>
                </a:extLst>
              </p:cNvPr>
              <p:cNvSpPr txBox="1">
                <a:spLocks noRot="1" noChangeAspect="1" noMove="1" noResize="1" noEditPoints="1" noAdjustHandles="1" noChangeArrowheads="1" noChangeShapeType="1" noTextEdit="1"/>
              </p:cNvSpPr>
              <p:nvPr/>
            </p:nvSpPr>
            <p:spPr>
              <a:xfrm>
                <a:off x="4983060" y="3887403"/>
                <a:ext cx="2306971" cy="374270"/>
              </a:xfrm>
              <a:prstGeom prst="rect">
                <a:avLst/>
              </a:prstGeom>
              <a:blipFill>
                <a:blip r:embed="rId15"/>
                <a:stretch>
                  <a:fillRect t="-114754" r="-18997" b="-17704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C8914E8-8B5D-4BF9-B619-110D7DD3F47C}"/>
                  </a:ext>
                </a:extLst>
              </p:cNvPr>
              <p:cNvSpPr txBox="1"/>
              <p:nvPr/>
            </p:nvSpPr>
            <p:spPr>
              <a:xfrm>
                <a:off x="1562326" y="3830786"/>
                <a:ext cx="1736524"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𝑢</m:t>
                          </m:r>
                        </m:e>
                        <m:sup>
                          <m:r>
                            <a:rPr lang="en-US" sz="2000" b="0" i="1" smtClean="0">
                              <a:solidFill>
                                <a:srgbClr val="C00000"/>
                              </a:solidFill>
                              <a:latin typeface="Cambria Math" panose="02040503050406030204" pitchFamily="18" charset="0"/>
                            </a:rPr>
                            <m:t>′</m:t>
                          </m:r>
                        </m:sup>
                      </m:sSup>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1" i="1" smtClean="0">
                              <a:solidFill>
                                <a:schemeClr val="accent5">
                                  <a:lumMod val="50000"/>
                                </a:schemeClr>
                              </a:solidFill>
                              <a:latin typeface="Cambria Math" panose="02040503050406030204" pitchFamily="18" charset="0"/>
                            </a:rPr>
                            <m:t>𝒔</m:t>
                          </m:r>
                        </m:e>
                        <m:sup>
                          <m:r>
                            <a:rPr lang="en-US" sz="2000" b="0" i="1" smtClean="0">
                              <a:latin typeface="Cambria Math" panose="02040503050406030204" pitchFamily="18" charset="0"/>
                            </a:rPr>
                            <m:t>𝑇</m:t>
                          </m:r>
                        </m:sup>
                      </m:sSup>
                      <m:r>
                        <a:rPr lang="en-US" sz="2000" b="1" i="0" smtClean="0">
                          <a:solidFill>
                            <a:schemeClr val="accent5">
                              <a:lumMod val="50000"/>
                            </a:schemeClr>
                          </a:solidFill>
                          <a:latin typeface="Cambria Math" panose="02040503050406030204" pitchFamily="18" charset="0"/>
                        </a:rPr>
                        <m:t>𝐮</m:t>
                      </m:r>
                      <m:r>
                        <a:rPr lang="en-US" sz="2000" b="0" i="0" smtClean="0">
                          <a:solidFill>
                            <a:schemeClr val="accent5">
                              <a:lumMod val="50000"/>
                            </a:schemeClr>
                          </a:solidFill>
                          <a:latin typeface="Cambria Math" panose="02040503050406030204" pitchFamily="18" charset="0"/>
                        </a:rPr>
                        <m:t> </m:t>
                      </m:r>
                      <m:r>
                        <a:rPr lang="en-US" sz="2000" b="0" i="1" smtClean="0">
                          <a:solidFill>
                            <a:schemeClr val="tx1"/>
                          </a:solidFill>
                          <a:latin typeface="Cambria Math" panose="02040503050406030204" pitchFamily="18" charset="0"/>
                          <a:ea typeface="Cambria Math" panose="02040503050406030204" pitchFamily="18" charset="0"/>
                        </a:rPr>
                        <m:t>≈</m:t>
                      </m:r>
                    </m:oMath>
                  </m:oMathPara>
                </a14:m>
                <a:endParaRPr lang="en-US" sz="2000" b="0"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bit</m:t>
                      </m:r>
                      <m:r>
                        <a:rPr lang="en-US" sz="2000" b="0" i="1" smtClean="0">
                          <a:latin typeface="Cambria Math" panose="02040503050406030204" pitchFamily="18" charset="0"/>
                          <a:ea typeface="Cambria Math" panose="02040503050406030204" pitchFamily="18" charset="0"/>
                        </a:rPr>
                        <m:t>∙</m:t>
                      </m:r>
                      <m:f>
                        <m:fPr>
                          <m:type m:val="lin"/>
                          <m:ctrlPr>
                            <a:rPr lang="en-US" sz="200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𝑞</m:t>
                          </m:r>
                        </m:num>
                        <m:den>
                          <m:r>
                            <a:rPr lang="en-US" sz="2000" b="0" i="1" smtClean="0">
                              <a:latin typeface="Cambria Math" panose="02040503050406030204" pitchFamily="18" charset="0"/>
                              <a:ea typeface="Cambria Math" panose="02040503050406030204" pitchFamily="18" charset="0"/>
                            </a:rPr>
                            <m:t>2</m:t>
                          </m:r>
                        </m:den>
                      </m:f>
                    </m:oMath>
                  </m:oMathPara>
                </a14:m>
                <a:endParaRPr lang="en-US" sz="2000" dirty="0"/>
              </a:p>
            </p:txBody>
          </p:sp>
        </mc:Choice>
        <mc:Fallback xmlns="">
          <p:sp>
            <p:nvSpPr>
              <p:cNvPr id="30" name="TextBox 29">
                <a:extLst>
                  <a:ext uri="{FF2B5EF4-FFF2-40B4-BE49-F238E27FC236}">
                    <a16:creationId xmlns:a16="http://schemas.microsoft.com/office/drawing/2014/main" id="{7C8914E8-8B5D-4BF9-B619-110D7DD3F47C}"/>
                  </a:ext>
                </a:extLst>
              </p:cNvPr>
              <p:cNvSpPr txBox="1">
                <a:spLocks noRot="1" noChangeAspect="1" noMove="1" noResize="1" noEditPoints="1" noAdjustHandles="1" noChangeArrowheads="1" noChangeShapeType="1" noTextEdit="1"/>
              </p:cNvSpPr>
              <p:nvPr/>
            </p:nvSpPr>
            <p:spPr>
              <a:xfrm>
                <a:off x="1562326" y="3830786"/>
                <a:ext cx="1736524" cy="707886"/>
              </a:xfrm>
              <a:prstGeom prst="rect">
                <a:avLst/>
              </a:prstGeom>
              <a:blipFill>
                <a:blip r:embed="rId16"/>
                <a:stretch>
                  <a:fillRect t="-23077" r="-14386" b="-9914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60023D2-8361-4958-B1B2-95FB75A5AF91}"/>
                  </a:ext>
                </a:extLst>
              </p:cNvPr>
              <p:cNvSpPr txBox="1"/>
              <p:nvPr/>
            </p:nvSpPr>
            <p:spPr>
              <a:xfrm>
                <a:off x="5416371" y="5212328"/>
                <a:ext cx="173652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000" b="0" i="1" smtClean="0">
                              <a:latin typeface="Cambria Math" panose="02040503050406030204" pitchFamily="18" charset="0"/>
                            </a:rPr>
                          </m:ctrlPr>
                        </m:dPr>
                        <m:e>
                          <m:r>
                            <a:rPr lang="en-US" sz="2000" b="1" i="1" smtClean="0">
                              <a:solidFill>
                                <a:schemeClr val="accent5">
                                  <a:lumMod val="50000"/>
                                </a:schemeClr>
                              </a:solidFill>
                              <a:latin typeface="Cambria Math" panose="02040503050406030204" pitchFamily="18" charset="0"/>
                            </a:rPr>
                            <m:t>𝑨</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solidFill>
                                    <a:srgbClr val="C00000"/>
                                  </a:solidFill>
                                  <a:latin typeface="Cambria Math" panose="02040503050406030204" pitchFamily="18" charset="0"/>
                                </a:rPr>
                                <m:t>𝒃</m:t>
                              </m:r>
                            </m:e>
                            <m:sup>
                              <m:r>
                                <a:rPr lang="en-US" sz="2000" b="0" i="1" smtClean="0">
                                  <a:latin typeface="Cambria Math" panose="02040503050406030204" pitchFamily="18" charset="0"/>
                                </a:rPr>
                                <m:t>𝑇</m:t>
                              </m:r>
                            </m:sup>
                          </m:sSup>
                        </m:e>
                      </m:d>
                      <m:r>
                        <a:rPr lang="en-US" sz="2000" b="0" i="1" smtClean="0">
                          <a:latin typeface="Cambria Math" panose="02040503050406030204" pitchFamily="18" charset="0"/>
                        </a:rPr>
                        <m:t>, (</m:t>
                      </m:r>
                      <m:r>
                        <a:rPr lang="en-US" sz="2000" b="1" i="0" smtClean="0">
                          <a:solidFill>
                            <a:schemeClr val="accent5">
                              <a:lumMod val="50000"/>
                            </a:schemeClr>
                          </a:solidFill>
                          <a:latin typeface="Cambria Math" panose="02040503050406030204" pitchFamily="18" charset="0"/>
                        </a:rPr>
                        <m:t>𝐮</m:t>
                      </m:r>
                      <m:r>
                        <a:rPr lang="en-US" sz="2000" b="0" i="1" smtClean="0">
                          <a:latin typeface="Cambria Math" panose="02040503050406030204" pitchFamily="18"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𝑢</m:t>
                          </m:r>
                        </m:e>
                        <m:sup>
                          <m:r>
                            <a:rPr lang="en-US" sz="2000" b="0" i="1" smtClean="0">
                              <a:solidFill>
                                <a:srgbClr val="C00000"/>
                              </a:solidFill>
                              <a:latin typeface="Cambria Math" panose="02040503050406030204" pitchFamily="18" charset="0"/>
                            </a:rPr>
                            <m:t>′</m:t>
                          </m:r>
                        </m:sup>
                      </m:sSup>
                      <m:r>
                        <a:rPr lang="en-US" sz="2000" b="0" i="1" smtClean="0">
                          <a:latin typeface="Cambria Math" panose="02040503050406030204" pitchFamily="18" charset="0"/>
                        </a:rPr>
                        <m:t>)</m:t>
                      </m:r>
                    </m:oMath>
                  </m:oMathPara>
                </a14:m>
                <a:endParaRPr lang="en-US" sz="2000" dirty="0"/>
              </a:p>
            </p:txBody>
          </p:sp>
        </mc:Choice>
        <mc:Fallback xmlns="">
          <p:sp>
            <p:nvSpPr>
              <p:cNvPr id="31" name="TextBox 30">
                <a:extLst>
                  <a:ext uri="{FF2B5EF4-FFF2-40B4-BE49-F238E27FC236}">
                    <a16:creationId xmlns:a16="http://schemas.microsoft.com/office/drawing/2014/main" id="{260023D2-8361-4958-B1B2-95FB75A5AF91}"/>
                  </a:ext>
                </a:extLst>
              </p:cNvPr>
              <p:cNvSpPr txBox="1">
                <a:spLocks noRot="1" noChangeAspect="1" noMove="1" noResize="1" noEditPoints="1" noAdjustHandles="1" noChangeArrowheads="1" noChangeShapeType="1" noTextEdit="1"/>
              </p:cNvSpPr>
              <p:nvPr/>
            </p:nvSpPr>
            <p:spPr>
              <a:xfrm>
                <a:off x="5416371" y="5212328"/>
                <a:ext cx="1736524" cy="400110"/>
              </a:xfrm>
              <a:prstGeom prst="rect">
                <a:avLst/>
              </a:prstGeom>
              <a:blipFill>
                <a:blip r:embed="rId17"/>
                <a:stretch>
                  <a:fillRect r="-1761" b="-1515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8D5DDF5-6186-415F-AB3B-AA5C6B3429C0}"/>
                  </a:ext>
                </a:extLst>
              </p:cNvPr>
              <p:cNvSpPr txBox="1"/>
              <p:nvPr/>
            </p:nvSpPr>
            <p:spPr>
              <a:xfrm>
                <a:off x="5416371" y="5922100"/>
                <a:ext cx="173652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000" b="0" i="1" smtClean="0">
                              <a:latin typeface="Cambria Math" panose="02040503050406030204" pitchFamily="18" charset="0"/>
                            </a:rPr>
                          </m:ctrlPr>
                        </m:dPr>
                        <m:e>
                          <m:r>
                            <a:rPr lang="en-US" sz="2000" b="1" i="1" smtClean="0">
                              <a:solidFill>
                                <a:schemeClr val="accent5">
                                  <a:lumMod val="50000"/>
                                </a:schemeClr>
                              </a:solidFill>
                              <a:latin typeface="Cambria Math" panose="02040503050406030204" pitchFamily="18" charset="0"/>
                            </a:rPr>
                            <m:t>𝑨</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solidFill>
                                    <a:schemeClr val="accent5">
                                      <a:lumMod val="50000"/>
                                    </a:schemeClr>
                                  </a:solidFill>
                                  <a:latin typeface="Cambria Math" panose="02040503050406030204" pitchFamily="18" charset="0"/>
                                </a:rPr>
                                <m:t>𝒃</m:t>
                              </m:r>
                            </m:e>
                            <m:sup>
                              <m:r>
                                <a:rPr lang="en-US" sz="2000" b="0" i="1" smtClean="0">
                                  <a:latin typeface="Cambria Math" panose="02040503050406030204" pitchFamily="18" charset="0"/>
                                </a:rPr>
                                <m:t>𝑇</m:t>
                              </m:r>
                            </m:sup>
                          </m:sSup>
                        </m:e>
                      </m:d>
                      <m:r>
                        <a:rPr lang="en-US" sz="2000" b="0" i="1" smtClean="0">
                          <a:latin typeface="Cambria Math" panose="02040503050406030204" pitchFamily="18" charset="0"/>
                        </a:rPr>
                        <m:t>, (</m:t>
                      </m:r>
                      <m:r>
                        <a:rPr lang="en-US" sz="2000" b="1" i="0" smtClean="0">
                          <a:solidFill>
                            <a:schemeClr val="accent5">
                              <a:lumMod val="50000"/>
                            </a:schemeClr>
                          </a:solidFill>
                          <a:latin typeface="Cambria Math" panose="02040503050406030204" pitchFamily="18" charset="0"/>
                        </a:rPr>
                        <m:t>𝐮</m:t>
                      </m:r>
                      <m:r>
                        <a:rPr lang="en-US" sz="2000" b="0" i="1" smtClean="0">
                          <a:latin typeface="Cambria Math" panose="02040503050406030204" pitchFamily="18" charset="0"/>
                        </a:rPr>
                        <m:t>,</m:t>
                      </m:r>
                      <m:sSup>
                        <m:sSupPr>
                          <m:ctrlPr>
                            <a:rPr lang="en-US" sz="2000" b="0" i="1" smtClean="0">
                              <a:solidFill>
                                <a:schemeClr val="accent5">
                                  <a:lumMod val="50000"/>
                                </a:schemeClr>
                              </a:solidFill>
                              <a:latin typeface="Cambria Math" panose="02040503050406030204" pitchFamily="18" charset="0"/>
                            </a:rPr>
                          </m:ctrlPr>
                        </m:sSupPr>
                        <m:e>
                          <m:r>
                            <a:rPr lang="en-US" sz="2000" b="0" i="1" smtClean="0">
                              <a:solidFill>
                                <a:schemeClr val="accent5">
                                  <a:lumMod val="50000"/>
                                </a:schemeClr>
                              </a:solidFill>
                              <a:latin typeface="Cambria Math" panose="02040503050406030204" pitchFamily="18" charset="0"/>
                            </a:rPr>
                            <m:t>𝑢</m:t>
                          </m:r>
                        </m:e>
                        <m:sup>
                          <m:r>
                            <a:rPr lang="en-US" sz="2000" b="0" i="1" smtClean="0">
                              <a:solidFill>
                                <a:schemeClr val="accent5">
                                  <a:lumMod val="50000"/>
                                </a:schemeClr>
                              </a:solidFill>
                              <a:latin typeface="Cambria Math" panose="02040503050406030204" pitchFamily="18" charset="0"/>
                            </a:rPr>
                            <m:t>′</m:t>
                          </m:r>
                        </m:sup>
                      </m:sSup>
                      <m:r>
                        <a:rPr lang="en-US" sz="2000" b="0" i="1" smtClean="0">
                          <a:latin typeface="Cambria Math" panose="02040503050406030204" pitchFamily="18" charset="0"/>
                        </a:rPr>
                        <m:t>)</m:t>
                      </m:r>
                    </m:oMath>
                  </m:oMathPara>
                </a14:m>
                <a:endParaRPr lang="en-US" sz="2000" dirty="0"/>
              </a:p>
            </p:txBody>
          </p:sp>
        </mc:Choice>
        <mc:Fallback xmlns="">
          <p:sp>
            <p:nvSpPr>
              <p:cNvPr id="32" name="TextBox 31">
                <a:extLst>
                  <a:ext uri="{FF2B5EF4-FFF2-40B4-BE49-F238E27FC236}">
                    <a16:creationId xmlns:a16="http://schemas.microsoft.com/office/drawing/2014/main" id="{B8D5DDF5-6186-415F-AB3B-AA5C6B3429C0}"/>
                  </a:ext>
                </a:extLst>
              </p:cNvPr>
              <p:cNvSpPr txBox="1">
                <a:spLocks noRot="1" noChangeAspect="1" noMove="1" noResize="1" noEditPoints="1" noAdjustHandles="1" noChangeArrowheads="1" noChangeShapeType="1" noTextEdit="1"/>
              </p:cNvSpPr>
              <p:nvPr/>
            </p:nvSpPr>
            <p:spPr>
              <a:xfrm>
                <a:off x="5416371" y="5922100"/>
                <a:ext cx="1736524" cy="400110"/>
              </a:xfrm>
              <a:prstGeom prst="rect">
                <a:avLst/>
              </a:prstGeom>
              <a:blipFill>
                <a:blip r:embed="rId18"/>
                <a:stretch>
                  <a:fillRect r="-1761" b="-15152"/>
                </a:stretch>
              </a:blipFill>
            </p:spPr>
            <p:txBody>
              <a:bodyPr/>
              <a:lstStyle/>
              <a:p>
                <a:r>
                  <a:rPr lang="el-GR">
                    <a:noFill/>
                  </a:rPr>
                  <a:t> </a:t>
                </a:r>
              </a:p>
            </p:txBody>
          </p:sp>
        </mc:Fallback>
      </mc:AlternateContent>
      <p:cxnSp>
        <p:nvCxnSpPr>
          <p:cNvPr id="22" name="Straight Arrow Connector 21">
            <a:extLst>
              <a:ext uri="{FF2B5EF4-FFF2-40B4-BE49-F238E27FC236}">
                <a16:creationId xmlns:a16="http://schemas.microsoft.com/office/drawing/2014/main" id="{E5C62220-D450-4FE5-8FAA-8D3BF5DD1CEC}"/>
              </a:ext>
            </a:extLst>
          </p:cNvPr>
          <p:cNvCxnSpPr/>
          <p:nvPr/>
        </p:nvCxnSpPr>
        <p:spPr>
          <a:xfrm>
            <a:off x="5830349" y="5612438"/>
            <a:ext cx="0" cy="309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F807CE3-DDFF-49E1-BF7B-1F551D33F69B}"/>
              </a:ext>
            </a:extLst>
          </p:cNvPr>
          <p:cNvSpPr txBox="1"/>
          <p:nvPr/>
        </p:nvSpPr>
        <p:spPr>
          <a:xfrm>
            <a:off x="5828629" y="5595284"/>
            <a:ext cx="456004" cy="276999"/>
          </a:xfrm>
          <a:prstGeom prst="rect">
            <a:avLst/>
          </a:prstGeom>
          <a:noFill/>
        </p:spPr>
        <p:txBody>
          <a:bodyPr wrap="square">
            <a:spAutoFit/>
          </a:bodyPr>
          <a:lstStyle/>
          <a:p>
            <a:r>
              <a:rPr lang="en-US" sz="1200" dirty="0"/>
              <a:t>LWE</a:t>
            </a:r>
            <a:endParaRPr lang="el-GR" sz="1200" dirty="0"/>
          </a:p>
        </p:txBody>
      </p:sp>
      <p:cxnSp>
        <p:nvCxnSpPr>
          <p:cNvPr id="36" name="Straight Arrow Connector 35">
            <a:extLst>
              <a:ext uri="{FF2B5EF4-FFF2-40B4-BE49-F238E27FC236}">
                <a16:creationId xmlns:a16="http://schemas.microsoft.com/office/drawing/2014/main" id="{2DF2B481-986B-4E9B-870A-4784DCBC0837}"/>
              </a:ext>
            </a:extLst>
          </p:cNvPr>
          <p:cNvCxnSpPr/>
          <p:nvPr/>
        </p:nvCxnSpPr>
        <p:spPr>
          <a:xfrm>
            <a:off x="6721658" y="5612438"/>
            <a:ext cx="0" cy="309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8370359-3988-424D-AD58-5DF0A54163B8}"/>
              </a:ext>
            </a:extLst>
          </p:cNvPr>
          <p:cNvSpPr txBox="1"/>
          <p:nvPr/>
        </p:nvSpPr>
        <p:spPr>
          <a:xfrm>
            <a:off x="6719938" y="5595284"/>
            <a:ext cx="456004" cy="276999"/>
          </a:xfrm>
          <a:prstGeom prst="rect">
            <a:avLst/>
          </a:prstGeom>
          <a:noFill/>
        </p:spPr>
        <p:txBody>
          <a:bodyPr wrap="square">
            <a:spAutoFit/>
          </a:bodyPr>
          <a:lstStyle/>
          <a:p>
            <a:r>
              <a:rPr lang="en-US" sz="1200" dirty="0"/>
              <a:t>LHL</a:t>
            </a:r>
            <a:endParaRPr lang="el-GR" sz="1200" dirty="0"/>
          </a:p>
        </p:txBody>
      </p:sp>
      <p:cxnSp>
        <p:nvCxnSpPr>
          <p:cNvPr id="34" name="Straight Arrow Connector 33">
            <a:extLst>
              <a:ext uri="{FF2B5EF4-FFF2-40B4-BE49-F238E27FC236}">
                <a16:creationId xmlns:a16="http://schemas.microsoft.com/office/drawing/2014/main" id="{AC528A1E-579E-446C-AD66-10671B87EDFD}"/>
              </a:ext>
            </a:extLst>
          </p:cNvPr>
          <p:cNvCxnSpPr>
            <a:cxnSpLocks/>
          </p:cNvCxnSpPr>
          <p:nvPr/>
        </p:nvCxnSpPr>
        <p:spPr>
          <a:xfrm>
            <a:off x="7075330" y="5749066"/>
            <a:ext cx="316070" cy="9609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62E0AC4-24B3-4027-BDDD-48B8F9FDF5B3}"/>
                  </a:ext>
                </a:extLst>
              </p:cNvPr>
              <p:cNvSpPr txBox="1"/>
              <p:nvPr/>
            </p:nvSpPr>
            <p:spPr>
              <a:xfrm>
                <a:off x="7290031" y="5748532"/>
                <a:ext cx="1073459"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002060"/>
                          </a:solidFill>
                          <a:latin typeface="Cambria Math" panose="02040503050406030204" pitchFamily="18" charset="0"/>
                        </a:rPr>
                        <m:t>𝑚</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0" smtClean="0">
                          <a:solidFill>
                            <a:srgbClr val="002060"/>
                          </a:solidFill>
                          <a:latin typeface="Cambria Math" panose="02040503050406030204" pitchFamily="18" charset="0"/>
                          <a:ea typeface="Cambria Math" panose="02040503050406030204" pitchFamily="18" charset="0"/>
                        </a:rPr>
                        <m:t> </m:t>
                      </m:r>
                      <m:r>
                        <m:rPr>
                          <m:sty m:val="p"/>
                        </m:rPr>
                        <a:rPr lang="en-US" sz="1200" b="0" i="0" smtClean="0">
                          <a:solidFill>
                            <a:srgbClr val="002060"/>
                          </a:solidFill>
                          <a:latin typeface="Cambria Math" panose="02040503050406030204" pitchFamily="18" charset="0"/>
                          <a:ea typeface="Cambria Math" panose="02040503050406030204" pitchFamily="18" charset="0"/>
                        </a:rPr>
                        <m:t>log</m:t>
                      </m:r>
                      <m:r>
                        <a:rPr lang="en-US" sz="1200" b="0" i="0" smtClean="0">
                          <a:solidFill>
                            <a:srgbClr val="002060"/>
                          </a:solidFill>
                          <a:latin typeface="Cambria Math" panose="02040503050406030204" pitchFamily="18" charset="0"/>
                          <a:ea typeface="Cambria Math" panose="02040503050406030204" pitchFamily="18" charset="0"/>
                        </a:rPr>
                        <m:t> </m:t>
                      </m:r>
                      <m:r>
                        <a:rPr lang="en-US" sz="1200" b="0" i="1" smtClean="0">
                          <a:solidFill>
                            <a:srgbClr val="002060"/>
                          </a:solidFill>
                          <a:latin typeface="Cambria Math" panose="02040503050406030204" pitchFamily="18" charset="0"/>
                          <a:ea typeface="Cambria Math" panose="02040503050406030204" pitchFamily="18" charset="0"/>
                        </a:rPr>
                        <m:t>𝑞</m:t>
                      </m:r>
                    </m:oMath>
                  </m:oMathPara>
                </a14:m>
                <a:endParaRPr lang="el-GR" sz="1200" dirty="0">
                  <a:solidFill>
                    <a:srgbClr val="002060"/>
                  </a:solidFill>
                </a:endParaRPr>
              </a:p>
            </p:txBody>
          </p:sp>
        </mc:Choice>
        <mc:Fallback xmlns="">
          <p:sp>
            <p:nvSpPr>
              <p:cNvPr id="41" name="TextBox 40">
                <a:extLst>
                  <a:ext uri="{FF2B5EF4-FFF2-40B4-BE49-F238E27FC236}">
                    <a16:creationId xmlns:a16="http://schemas.microsoft.com/office/drawing/2014/main" id="{962E0AC4-24B3-4027-BDDD-48B8F9FDF5B3}"/>
                  </a:ext>
                </a:extLst>
              </p:cNvPr>
              <p:cNvSpPr txBox="1">
                <a:spLocks noRot="1" noChangeAspect="1" noMove="1" noResize="1" noEditPoints="1" noAdjustHandles="1" noChangeArrowheads="1" noChangeShapeType="1" noTextEdit="1"/>
              </p:cNvSpPr>
              <p:nvPr/>
            </p:nvSpPr>
            <p:spPr>
              <a:xfrm>
                <a:off x="7290031" y="5748532"/>
                <a:ext cx="1073459" cy="276999"/>
              </a:xfrm>
              <a:prstGeom prst="rect">
                <a:avLst/>
              </a:prstGeom>
              <a:blipFill>
                <a:blip r:embed="rId19"/>
                <a:stretch>
                  <a:fillRect b="-4444"/>
                </a:stretch>
              </a:blipFill>
            </p:spPr>
            <p:txBody>
              <a:bodyPr/>
              <a:lstStyle/>
              <a:p>
                <a:r>
                  <a:rPr lang="el-GR">
                    <a:noFill/>
                  </a:rPr>
                  <a:t> </a:t>
                </a:r>
              </a:p>
            </p:txBody>
          </p:sp>
        </mc:Fallback>
      </mc:AlternateContent>
      <p:sp>
        <p:nvSpPr>
          <p:cNvPr id="42" name="Arrow: Curved Left 41">
            <a:hlinkClick r:id="rId20" action="ppaction://hlinksldjump"/>
            <a:extLst>
              <a:ext uri="{FF2B5EF4-FFF2-40B4-BE49-F238E27FC236}">
                <a16:creationId xmlns:a16="http://schemas.microsoft.com/office/drawing/2014/main" id="{21F020B4-10AB-4AED-BCF0-68B443C72C0B}"/>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7743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righ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par>
                                <p:cTn id="49" presetID="22"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up)">
                                      <p:cBhvr>
                                        <p:cTn id="56" dur="500"/>
                                        <p:tgtEl>
                                          <p:spTgt spid="32"/>
                                        </p:tgtEl>
                                      </p:cBhvr>
                                    </p:animEffect>
                                  </p:childTnLst>
                                </p:cTn>
                              </p:par>
                              <p:par>
                                <p:cTn id="57" presetID="22" presetClass="entr" presetSubtype="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up)">
                                      <p:cBhvr>
                                        <p:cTn id="59" dur="500"/>
                                        <p:tgtEl>
                                          <p:spTgt spid="2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up)">
                                      <p:cBhvr>
                                        <p:cTn id="62" dur="500"/>
                                        <p:tgtEl>
                                          <p:spTgt spid="35"/>
                                        </p:tgtEl>
                                      </p:cBhvr>
                                    </p:animEffect>
                                  </p:childTnLst>
                                </p:cTn>
                              </p:par>
                              <p:par>
                                <p:cTn id="63" presetID="22" presetClass="entr" presetSubtype="1"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up)">
                                      <p:cBhvr>
                                        <p:cTn id="65" dur="500"/>
                                        <p:tgtEl>
                                          <p:spTgt spid="36"/>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up)">
                                      <p:cBhvr>
                                        <p:cTn id="68" dur="500"/>
                                        <p:tgtEl>
                                          <p:spTgt spid="37"/>
                                        </p:tgtEl>
                                      </p:cBhvr>
                                    </p:animEffect>
                                  </p:childTnLst>
                                </p:cTn>
                              </p:par>
                              <p:par>
                                <p:cTn id="69" presetID="22" presetClass="entr" presetSubtype="1"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up)">
                                      <p:cBhvr>
                                        <p:cTn id="71" dur="500"/>
                                        <p:tgtEl>
                                          <p:spTgt spid="34"/>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up)">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0" grpId="0"/>
      <p:bldP spid="31" grpId="0"/>
      <p:bldP spid="32" grpId="0"/>
      <p:bldP spid="35" grpId="0"/>
      <p:bldP spid="37"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3995043" y="369589"/>
            <a:ext cx="4201920" cy="584775"/>
          </a:xfrm>
          <a:prstGeom prst="rect">
            <a:avLst/>
          </a:prstGeom>
          <a:noFill/>
        </p:spPr>
        <p:txBody>
          <a:bodyPr wrap="none" rtlCol="0">
            <a:spAutoFit/>
          </a:bodyPr>
          <a:lstStyle/>
          <a:p>
            <a:pPr algn="ctr"/>
            <a:r>
              <a:rPr lang="en-US" sz="3200" b="1" i="0" strike="noStrike" baseline="0" dirty="0"/>
              <a:t> Compact Cryptosystem</a:t>
            </a:r>
            <a:endParaRPr lang="el-GR" sz="3200" b="1" i="0" strike="noStrike" baseline="0" dirty="0"/>
          </a:p>
        </p:txBody>
      </p:sp>
      <p:pic>
        <p:nvPicPr>
          <p:cNvPr id="7" name="Graphic 6" descr="Office worker female with solid fill">
            <a:extLst>
              <a:ext uri="{FF2B5EF4-FFF2-40B4-BE49-F238E27FC236}">
                <a16:creationId xmlns:a16="http://schemas.microsoft.com/office/drawing/2014/main" id="{6161D5EE-91B5-49BE-A83E-69D9129876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3388" y="1113754"/>
            <a:ext cx="914400" cy="914400"/>
          </a:xfrm>
          <a:prstGeom prst="rect">
            <a:avLst/>
          </a:prstGeom>
        </p:spPr>
      </p:pic>
      <p:pic>
        <p:nvPicPr>
          <p:cNvPr id="9" name="Graphic 8" descr="Office worker male with solid fill">
            <a:extLst>
              <a:ext uri="{FF2B5EF4-FFF2-40B4-BE49-F238E27FC236}">
                <a16:creationId xmlns:a16="http://schemas.microsoft.com/office/drawing/2014/main" id="{289CF1D4-1BC5-4C32-B8E1-9443F6B936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4212" y="1113754"/>
            <a:ext cx="914400" cy="9144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D11214-D248-4B12-AA4B-DAFBA62A0B31}"/>
                  </a:ext>
                </a:extLst>
              </p:cNvPr>
              <p:cNvSpPr txBox="1"/>
              <p:nvPr/>
            </p:nvSpPr>
            <p:spPr>
              <a:xfrm>
                <a:off x="2904251" y="1375580"/>
                <a:ext cx="9966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accent5">
                              <a:lumMod val="50000"/>
                            </a:schemeClr>
                          </a:solidFill>
                          <a:latin typeface="Cambria Math" panose="02040503050406030204" pitchFamily="18" charset="0"/>
                        </a:rPr>
                        <m:t>𝒔</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l-GR" sz="2000" b="0" i="1" smtClean="0">
                              <a:latin typeface="Cambria Math" panose="02040503050406030204" pitchFamily="18" charset="0"/>
                              <a:ea typeface="Cambria Math" panose="02040503050406030204" pitchFamily="18" charset="0"/>
                            </a:rPr>
                            <m:t>𝜒</m:t>
                          </m:r>
                        </m:e>
                        <m:sup>
                          <m:r>
                            <a:rPr lang="en-US" sz="2000" b="0" i="1" smtClean="0">
                              <a:latin typeface="Cambria Math" panose="02040503050406030204" pitchFamily="18" charset="0"/>
                              <a:ea typeface="Cambria Math" panose="02040503050406030204" pitchFamily="18" charset="0"/>
                            </a:rPr>
                            <m:t>𝑛</m:t>
                          </m:r>
                        </m:sup>
                      </m:sSup>
                    </m:oMath>
                  </m:oMathPara>
                </a14:m>
                <a:endParaRPr lang="el-GR" sz="2000" dirty="0"/>
              </a:p>
            </p:txBody>
          </p:sp>
        </mc:Choice>
        <mc:Fallback xmlns="">
          <p:sp>
            <p:nvSpPr>
              <p:cNvPr id="10" name="TextBox 9">
                <a:extLst>
                  <a:ext uri="{FF2B5EF4-FFF2-40B4-BE49-F238E27FC236}">
                    <a16:creationId xmlns:a16="http://schemas.microsoft.com/office/drawing/2014/main" id="{D0D11214-D248-4B12-AA4B-DAFBA62A0B31}"/>
                  </a:ext>
                </a:extLst>
              </p:cNvPr>
              <p:cNvSpPr txBox="1">
                <a:spLocks noRot="1" noChangeAspect="1" noMove="1" noResize="1" noEditPoints="1" noAdjustHandles="1" noChangeArrowheads="1" noChangeShapeType="1" noTextEdit="1"/>
              </p:cNvSpPr>
              <p:nvPr/>
            </p:nvSpPr>
            <p:spPr>
              <a:xfrm>
                <a:off x="2904251" y="1375580"/>
                <a:ext cx="996629" cy="400110"/>
              </a:xfrm>
              <a:prstGeom prst="rect">
                <a:avLst/>
              </a:prstGeom>
              <a:blipFill>
                <a:blip r:embed="rId7"/>
                <a:stretch>
                  <a:fillRect b="-615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D5BCB8B-5A03-4849-9B5F-29099F99A87E}"/>
                  </a:ext>
                </a:extLst>
              </p:cNvPr>
              <p:cNvSpPr txBox="1"/>
              <p:nvPr/>
            </p:nvSpPr>
            <p:spPr>
              <a:xfrm>
                <a:off x="8291119" y="1375580"/>
                <a:ext cx="996630" cy="400110"/>
              </a:xfrm>
              <a:prstGeom prst="rect">
                <a:avLst/>
              </a:prstGeom>
              <a:noFill/>
            </p:spPr>
            <p:txBody>
              <a:bodyPr wrap="square">
                <a:spAutoFit/>
              </a:bodyPr>
              <a:lstStyle/>
              <a:p>
                <a:r>
                  <a:rPr lang="en-US" sz="2000" b="1" dirty="0">
                    <a:ea typeface="Cambria Math" panose="02040503050406030204" pitchFamily="18" charset="0"/>
                  </a:rPr>
                  <a:t>r</a:t>
                </a:r>
                <a14:m>
                  <m:oMath xmlns:m="http://schemas.openxmlformats.org/officeDocument/2006/math">
                    <m:r>
                      <a:rPr lang="en-US" sz="2000" b="1" i="0"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l-GR" sz="2000" b="0" i="1" smtClean="0">
                            <a:latin typeface="Cambria Math" panose="02040503050406030204" pitchFamily="18" charset="0"/>
                            <a:ea typeface="Cambria Math" panose="02040503050406030204" pitchFamily="18" charset="0"/>
                          </a:rPr>
                          <m:t>𝜒</m:t>
                        </m:r>
                      </m:e>
                      <m:sup>
                        <m:r>
                          <a:rPr lang="en-US" sz="2000" b="0" i="1" smtClean="0">
                            <a:latin typeface="Cambria Math" panose="02040503050406030204" pitchFamily="18" charset="0"/>
                            <a:ea typeface="Cambria Math" panose="02040503050406030204" pitchFamily="18" charset="0"/>
                          </a:rPr>
                          <m:t>𝑛</m:t>
                        </m:r>
                      </m:sup>
                    </m:sSup>
                  </m:oMath>
                </a14:m>
                <a:endParaRPr lang="el-GR" sz="2000" dirty="0"/>
              </a:p>
            </p:txBody>
          </p:sp>
        </mc:Choice>
        <mc:Fallback xmlns="">
          <p:sp>
            <p:nvSpPr>
              <p:cNvPr id="11" name="TextBox 10">
                <a:extLst>
                  <a:ext uri="{FF2B5EF4-FFF2-40B4-BE49-F238E27FC236}">
                    <a16:creationId xmlns:a16="http://schemas.microsoft.com/office/drawing/2014/main" id="{7D5BCB8B-5A03-4849-9B5F-29099F99A87E}"/>
                  </a:ext>
                </a:extLst>
              </p:cNvPr>
              <p:cNvSpPr txBox="1">
                <a:spLocks noRot="1" noChangeAspect="1" noMove="1" noResize="1" noEditPoints="1" noAdjustHandles="1" noChangeArrowheads="1" noChangeShapeType="1" noTextEdit="1"/>
              </p:cNvSpPr>
              <p:nvPr/>
            </p:nvSpPr>
            <p:spPr>
              <a:xfrm>
                <a:off x="8291119" y="1375580"/>
                <a:ext cx="996630" cy="400110"/>
              </a:xfrm>
              <a:prstGeom prst="rect">
                <a:avLst/>
              </a:prstGeom>
              <a:blipFill>
                <a:blip r:embed="rId8"/>
                <a:stretch>
                  <a:fillRect l="-6098" t="-9231" b="-27692"/>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EFFCA8A-834C-4CED-A7A9-288046CA1AD9}"/>
                  </a:ext>
                </a:extLst>
              </p:cNvPr>
              <p:cNvSpPr txBox="1"/>
              <p:nvPr/>
            </p:nvSpPr>
            <p:spPr>
              <a:xfrm>
                <a:off x="5414394" y="1113754"/>
                <a:ext cx="1363211" cy="390748"/>
              </a:xfrm>
              <a:prstGeom prst="rect">
                <a:avLst/>
              </a:prstGeom>
              <a:no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accent5">
                              <a:lumMod val="50000"/>
                            </a:schemeClr>
                          </a:solidFill>
                          <a:latin typeface="Cambria Math" panose="02040503050406030204" pitchFamily="18" charset="0"/>
                        </a:rPr>
                        <m:t>𝑨</m:t>
                      </m:r>
                      <m:r>
                        <a:rPr lang="en-US" i="1">
                          <a:latin typeface="Cambria Math" panose="02040503050406030204" pitchFamily="18" charset="0"/>
                          <a:ea typeface="Cambria Math" panose="02040503050406030204" pitchFamily="18" charset="0"/>
                        </a:rPr>
                        <m:t>←</m:t>
                      </m:r>
                      <m:sSubSup>
                        <m:sSubSupPr>
                          <m:ctrlPr>
                            <a:rPr lang="en-US" sz="1800" b="0" i="1" smtClean="0">
                              <a:latin typeface="Cambria Math" panose="02040503050406030204" pitchFamily="18" charset="0"/>
                              <a:ea typeface="Cambria Math" panose="02040503050406030204" pitchFamily="18" charset="0"/>
                            </a:rPr>
                          </m:ctrlPr>
                        </m:sSubSupPr>
                        <m:e>
                          <m:r>
                            <a:rPr lang="en-US" sz="1800" i="1" dirty="0">
                              <a:latin typeface="Cambria Math" panose="02040503050406030204" pitchFamily="18" charset="0"/>
                            </a:rPr>
                            <m:t>ℤ</m:t>
                          </m:r>
                        </m:e>
                        <m:sub>
                          <m:r>
                            <a:rPr lang="en-US" sz="1800" b="0" i="1" smtClean="0">
                              <a:latin typeface="Cambria Math" panose="02040503050406030204" pitchFamily="18" charset="0"/>
                              <a:ea typeface="Cambria Math" panose="02040503050406030204" pitchFamily="18" charset="0"/>
                            </a:rPr>
                            <m:t>𝑞</m:t>
                          </m:r>
                        </m:sub>
                        <m:sup>
                          <m:r>
                            <a:rPr lang="en-US" sz="1800" i="1" dirty="0">
                              <a:latin typeface="Cambria Math" panose="02040503050406030204" pitchFamily="18" charset="0"/>
                            </a:rPr>
                            <m:t>𝑛</m:t>
                          </m:r>
                          <m:r>
                            <a:rPr lang="en-US" sz="1800" i="1" dirty="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𝑛</m:t>
                          </m:r>
                        </m:sup>
                      </m:sSubSup>
                    </m:oMath>
                  </m:oMathPara>
                </a14:m>
                <a:endParaRPr lang="el-GR" dirty="0"/>
              </a:p>
            </p:txBody>
          </p:sp>
        </mc:Choice>
        <mc:Fallback xmlns="">
          <p:sp>
            <p:nvSpPr>
              <p:cNvPr id="12" name="TextBox 11">
                <a:extLst>
                  <a:ext uri="{FF2B5EF4-FFF2-40B4-BE49-F238E27FC236}">
                    <a16:creationId xmlns:a16="http://schemas.microsoft.com/office/drawing/2014/main" id="{4EFFCA8A-834C-4CED-A7A9-288046CA1AD9}"/>
                  </a:ext>
                </a:extLst>
              </p:cNvPr>
              <p:cNvSpPr txBox="1">
                <a:spLocks noRot="1" noChangeAspect="1" noMove="1" noResize="1" noEditPoints="1" noAdjustHandles="1" noChangeArrowheads="1" noChangeShapeType="1" noTextEdit="1"/>
              </p:cNvSpPr>
              <p:nvPr/>
            </p:nvSpPr>
            <p:spPr>
              <a:xfrm>
                <a:off x="5414394" y="1113754"/>
                <a:ext cx="1363211" cy="390748"/>
              </a:xfrm>
              <a:prstGeom prst="rect">
                <a:avLst/>
              </a:prstGeom>
              <a:blipFill>
                <a:blip r:embed="rId9"/>
                <a:stretch>
                  <a:fillRect b="-1515"/>
                </a:stretch>
              </a:blipFill>
              <a:ln>
                <a:solidFill>
                  <a:srgbClr val="C00000"/>
                </a:solidFill>
              </a:ln>
            </p:spPr>
            <p:txBody>
              <a:bodyPr/>
              <a:lstStyle/>
              <a:p>
                <a:r>
                  <a:rPr lang="el-GR">
                    <a:noFill/>
                  </a:rPr>
                  <a:t> </a:t>
                </a:r>
              </a:p>
            </p:txBody>
          </p:sp>
        </mc:Fallback>
      </mc:AlternateContent>
      <p:cxnSp>
        <p:nvCxnSpPr>
          <p:cNvPr id="13" name="Straight Arrow Connector 12">
            <a:extLst>
              <a:ext uri="{FF2B5EF4-FFF2-40B4-BE49-F238E27FC236}">
                <a16:creationId xmlns:a16="http://schemas.microsoft.com/office/drawing/2014/main" id="{042B9735-814D-4EB1-A103-328A9D23A5F4}"/>
              </a:ext>
            </a:extLst>
          </p:cNvPr>
          <p:cNvCxnSpPr>
            <a:cxnSpLocks/>
          </p:cNvCxnSpPr>
          <p:nvPr/>
        </p:nvCxnSpPr>
        <p:spPr>
          <a:xfrm>
            <a:off x="4573398" y="2474752"/>
            <a:ext cx="30452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E67531-46A3-4998-91FA-6C78ACB0D03B}"/>
              </a:ext>
            </a:extLst>
          </p:cNvPr>
          <p:cNvCxnSpPr>
            <a:cxnSpLocks/>
          </p:cNvCxnSpPr>
          <p:nvPr/>
        </p:nvCxnSpPr>
        <p:spPr>
          <a:xfrm flipH="1">
            <a:off x="4573398" y="3432649"/>
            <a:ext cx="30452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71C93A0-B0CD-456C-ADD6-6EB2C1126DA3}"/>
              </a:ext>
            </a:extLst>
          </p:cNvPr>
          <p:cNvCxnSpPr>
            <a:cxnSpLocks/>
          </p:cNvCxnSpPr>
          <p:nvPr/>
        </p:nvCxnSpPr>
        <p:spPr>
          <a:xfrm flipH="1">
            <a:off x="4573398" y="4254450"/>
            <a:ext cx="30452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Office worker male outline">
            <a:extLst>
              <a:ext uri="{FF2B5EF4-FFF2-40B4-BE49-F238E27FC236}">
                <a16:creationId xmlns:a16="http://schemas.microsoft.com/office/drawing/2014/main" id="{8FF205A9-8E69-4E4A-BDC7-F025E15215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9994" y="5251328"/>
            <a:ext cx="914400" cy="914400"/>
          </a:xfrm>
          <a:prstGeom prst="rect">
            <a:avLst/>
          </a:prstGeom>
        </p:spPr>
      </p:pic>
      <p:cxnSp>
        <p:nvCxnSpPr>
          <p:cNvPr id="17" name="Straight Connector 16">
            <a:extLst>
              <a:ext uri="{FF2B5EF4-FFF2-40B4-BE49-F238E27FC236}">
                <a16:creationId xmlns:a16="http://schemas.microsoft.com/office/drawing/2014/main" id="{445A09A9-3888-49E1-B7B6-57A33EE4BE67}"/>
              </a:ext>
            </a:extLst>
          </p:cNvPr>
          <p:cNvCxnSpPr/>
          <p:nvPr/>
        </p:nvCxnSpPr>
        <p:spPr>
          <a:xfrm>
            <a:off x="3955906" y="5016133"/>
            <a:ext cx="428018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DDEEE6-89B1-4CD6-A6DC-814D8221172F}"/>
                  </a:ext>
                </a:extLst>
              </p:cNvPr>
              <p:cNvSpPr txBox="1"/>
              <p:nvPr/>
            </p:nvSpPr>
            <p:spPr>
              <a:xfrm>
                <a:off x="5147342" y="2043732"/>
                <a:ext cx="2198615" cy="4038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1" i="1" smtClean="0">
                              <a:solidFill>
                                <a:srgbClr val="C00000"/>
                              </a:solidFill>
                              <a:latin typeface="Cambria Math" panose="02040503050406030204" pitchFamily="18" charset="0"/>
                            </a:rPr>
                            <m:t>𝒃</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1" i="1" smtClean="0">
                              <a:solidFill>
                                <a:schemeClr val="accent5">
                                  <a:lumMod val="50000"/>
                                </a:schemeClr>
                              </a:solidFill>
                              <a:latin typeface="Cambria Math" panose="02040503050406030204" pitchFamily="18" charset="0"/>
                            </a:rPr>
                            <m:t>𝒔</m:t>
                          </m:r>
                        </m:e>
                        <m:sup>
                          <m:r>
                            <a:rPr lang="en-US" sz="2000" b="0" i="1" smtClean="0">
                              <a:latin typeface="Cambria Math" panose="02040503050406030204" pitchFamily="18" charset="0"/>
                            </a:rPr>
                            <m:t>𝑇</m:t>
                          </m:r>
                        </m:sup>
                      </m:sSup>
                      <m:r>
                        <a:rPr lang="en-US" sz="2000" b="1" i="1" smtClean="0">
                          <a:solidFill>
                            <a:schemeClr val="accent5">
                              <a:lumMod val="50000"/>
                            </a:schemeClr>
                          </a:solidFill>
                          <a:latin typeface="Cambria Math" panose="02040503050406030204" pitchFamily="18" charset="0"/>
                        </a:rPr>
                        <m:t>𝑨</m:t>
                      </m:r>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1" i="1" smtClean="0">
                              <a:latin typeface="Cambria Math" panose="02040503050406030204" pitchFamily="18" charset="0"/>
                            </a:rPr>
                            <m:t>𝒆</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𝑇</m:t>
                          </m:r>
                        </m:sup>
                      </m:sSubSup>
                    </m:oMath>
                  </m:oMathPara>
                </a14:m>
                <a:endParaRPr lang="en-US" sz="1800" dirty="0"/>
              </a:p>
            </p:txBody>
          </p:sp>
        </mc:Choice>
        <mc:Fallback xmlns="">
          <p:sp>
            <p:nvSpPr>
              <p:cNvPr id="19" name="TextBox 18">
                <a:extLst>
                  <a:ext uri="{FF2B5EF4-FFF2-40B4-BE49-F238E27FC236}">
                    <a16:creationId xmlns:a16="http://schemas.microsoft.com/office/drawing/2014/main" id="{61DDEEE6-89B1-4CD6-A6DC-814D8221172F}"/>
                  </a:ext>
                </a:extLst>
              </p:cNvPr>
              <p:cNvSpPr txBox="1">
                <a:spLocks noRot="1" noChangeAspect="1" noMove="1" noResize="1" noEditPoints="1" noAdjustHandles="1" noChangeArrowheads="1" noChangeShapeType="1" noTextEdit="1"/>
              </p:cNvSpPr>
              <p:nvPr/>
            </p:nvSpPr>
            <p:spPr>
              <a:xfrm>
                <a:off x="5147342" y="2043732"/>
                <a:ext cx="2198615" cy="403893"/>
              </a:xfrm>
              <a:prstGeom prst="rect">
                <a:avLst/>
              </a:prstGeom>
              <a:blipFill>
                <a:blip r:embed="rId12"/>
                <a:stretch>
                  <a:fillRect b="-1493"/>
                </a:stretch>
              </a:blipFill>
            </p:spPr>
            <p:txBody>
              <a:bodyPr/>
              <a:lstStyle/>
              <a:p>
                <a:r>
                  <a:rPr lang="el-GR">
                    <a:noFill/>
                  </a:rPr>
                  <a:t> </a:t>
                </a:r>
              </a:p>
            </p:txBody>
          </p:sp>
        </mc:Fallback>
      </mc:AlternateContent>
      <p:sp>
        <p:nvSpPr>
          <p:cNvPr id="20" name="TextBox 19">
            <a:extLst>
              <a:ext uri="{FF2B5EF4-FFF2-40B4-BE49-F238E27FC236}">
                <a16:creationId xmlns:a16="http://schemas.microsoft.com/office/drawing/2014/main" id="{BA320658-FDA2-4D74-A455-7AF41EA26016}"/>
              </a:ext>
            </a:extLst>
          </p:cNvPr>
          <p:cNvSpPr txBox="1"/>
          <p:nvPr/>
        </p:nvSpPr>
        <p:spPr>
          <a:xfrm>
            <a:off x="5305338" y="3426985"/>
            <a:ext cx="1662416" cy="276999"/>
          </a:xfrm>
          <a:prstGeom prst="rect">
            <a:avLst/>
          </a:prstGeom>
          <a:noFill/>
        </p:spPr>
        <p:txBody>
          <a:bodyPr wrap="square">
            <a:spAutoFit/>
          </a:bodyPr>
          <a:lstStyle/>
          <a:p>
            <a:pPr algn="ctr"/>
            <a:r>
              <a:rPr lang="en-US" sz="1200" dirty="0"/>
              <a:t>Ciphertext “preamble”</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0E68B0-7CCF-417C-AD1C-F627ACD8B56A}"/>
                  </a:ext>
                </a:extLst>
              </p:cNvPr>
              <p:cNvSpPr txBox="1"/>
              <p:nvPr/>
            </p:nvSpPr>
            <p:spPr>
              <a:xfrm>
                <a:off x="5192785" y="3078555"/>
                <a:ext cx="188752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0" smtClean="0">
                          <a:solidFill>
                            <a:srgbClr val="C00000"/>
                          </a:solidFill>
                          <a:latin typeface="Cambria Math" panose="02040503050406030204" pitchFamily="18" charset="0"/>
                        </a:rPr>
                        <m:t>𝐮</m:t>
                      </m:r>
                      <m:r>
                        <a:rPr lang="en-US" sz="1800" b="0" i="1" smtClean="0">
                          <a:latin typeface="Cambria Math" panose="02040503050406030204" pitchFamily="18" charset="0"/>
                        </a:rPr>
                        <m:t>=</m:t>
                      </m:r>
                      <m:r>
                        <a:rPr lang="en-US" sz="1800" b="1" i="1" smtClean="0">
                          <a:solidFill>
                            <a:schemeClr val="accent5">
                              <a:lumMod val="50000"/>
                            </a:schemeClr>
                          </a:solidFill>
                          <a:latin typeface="Cambria Math" panose="02040503050406030204" pitchFamily="18" charset="0"/>
                        </a:rPr>
                        <m:t>𝑨</m:t>
                      </m:r>
                      <m:r>
                        <a:rPr lang="en-US" sz="1800" b="1" i="1" smtClean="0">
                          <a:solidFill>
                            <a:schemeClr val="tx1"/>
                          </a:solidFill>
                          <a:latin typeface="Cambria Math" panose="02040503050406030204" pitchFamily="18" charset="0"/>
                        </a:rPr>
                        <m:t>𝒓</m:t>
                      </m:r>
                      <m:r>
                        <a:rPr lang="en-US" sz="1800" b="1" i="1" smtClean="0">
                          <a:solidFill>
                            <a:schemeClr val="tx1"/>
                          </a:solidFill>
                          <a:latin typeface="Cambria Math" panose="02040503050406030204" pitchFamily="18" charset="0"/>
                        </a:rPr>
                        <m:t>+</m:t>
                      </m:r>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𝒆</m:t>
                          </m:r>
                        </m:e>
                        <m:sub>
                          <m:r>
                            <a:rPr lang="en-US" sz="1800" b="1" i="1" smtClean="0">
                              <a:solidFill>
                                <a:schemeClr val="tx1"/>
                              </a:solidFill>
                              <a:latin typeface="Cambria Math" panose="02040503050406030204" pitchFamily="18" charset="0"/>
                            </a:rPr>
                            <m:t>𝟐</m:t>
                          </m:r>
                        </m:sub>
                      </m:sSub>
                    </m:oMath>
                  </m:oMathPara>
                </a14:m>
                <a:endParaRPr lang="en-US" sz="1800" b="1" dirty="0"/>
              </a:p>
            </p:txBody>
          </p:sp>
        </mc:Choice>
        <mc:Fallback xmlns="">
          <p:sp>
            <p:nvSpPr>
              <p:cNvPr id="21" name="TextBox 20">
                <a:extLst>
                  <a:ext uri="{FF2B5EF4-FFF2-40B4-BE49-F238E27FC236}">
                    <a16:creationId xmlns:a16="http://schemas.microsoft.com/office/drawing/2014/main" id="{190E68B0-7CCF-417C-AD1C-F627ACD8B56A}"/>
                  </a:ext>
                </a:extLst>
              </p:cNvPr>
              <p:cNvSpPr txBox="1">
                <a:spLocks noRot="1" noChangeAspect="1" noMove="1" noResize="1" noEditPoints="1" noAdjustHandles="1" noChangeArrowheads="1" noChangeShapeType="1" noTextEdit="1"/>
              </p:cNvSpPr>
              <p:nvPr/>
            </p:nvSpPr>
            <p:spPr>
              <a:xfrm>
                <a:off x="5192785" y="3078555"/>
                <a:ext cx="1887523" cy="369332"/>
              </a:xfrm>
              <a:prstGeom prst="rect">
                <a:avLst/>
              </a:prstGeom>
              <a:blipFill>
                <a:blip r:embed="rId1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A720DB4-F28A-40EE-BE99-B45CDBABDED8}"/>
                  </a:ext>
                </a:extLst>
              </p:cNvPr>
              <p:cNvSpPr txBox="1"/>
              <p:nvPr/>
            </p:nvSpPr>
            <p:spPr>
              <a:xfrm>
                <a:off x="5487447" y="2499654"/>
                <a:ext cx="1518407" cy="276999"/>
              </a:xfrm>
              <a:prstGeom prst="rect">
                <a:avLst/>
              </a:prstGeom>
              <a:noFill/>
            </p:spPr>
            <p:txBody>
              <a:bodyPr wrap="square">
                <a:spAutoFit/>
              </a:bodyPr>
              <a:lstStyle/>
              <a:p>
                <a:pPr algn="ctr"/>
                <a:r>
                  <a:rPr lang="en-US" sz="1200" dirty="0"/>
                  <a:t>public key </a:t>
                </a:r>
                <a14:m>
                  <m:oMath xmlns:m="http://schemas.openxmlformats.org/officeDocument/2006/math">
                    <m:r>
                      <a:rPr lang="en-US" sz="1200" b="0" i="1" smtClean="0">
                        <a:latin typeface="Cambria Math" panose="02040503050406030204" pitchFamily="18" charset="0"/>
                      </a:rPr>
                      <m:t>→(</m:t>
                    </m:r>
                    <m:r>
                      <a:rPr lang="en-US" sz="1200" b="0" i="1" smtClean="0">
                        <a:solidFill>
                          <a:schemeClr val="accent5">
                            <a:lumMod val="50000"/>
                          </a:schemeClr>
                        </a:solidFill>
                        <a:latin typeface="Cambria Math" panose="02040503050406030204" pitchFamily="18" charset="0"/>
                      </a:rPr>
                      <m:t>𝐴</m:t>
                    </m:r>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r>
                          <a:rPr lang="en-US" sz="1200" b="0" i="1" smtClean="0">
                            <a:solidFill>
                              <a:srgbClr val="C00000"/>
                            </a:solidFill>
                            <a:latin typeface="Cambria Math" panose="02040503050406030204" pitchFamily="18" charset="0"/>
                          </a:rPr>
                          <m:t>𝑏</m:t>
                        </m:r>
                      </m:e>
                      <m:sup>
                        <m:r>
                          <a:rPr lang="en-US" sz="1200" b="0" i="1" smtClean="0">
                            <a:latin typeface="Cambria Math" panose="02040503050406030204" pitchFamily="18" charset="0"/>
                          </a:rPr>
                          <m:t>𝑇</m:t>
                        </m:r>
                      </m:sup>
                    </m:sSup>
                    <m:r>
                      <a:rPr lang="en-US" sz="1200" b="0" i="1" smtClean="0">
                        <a:latin typeface="Cambria Math" panose="02040503050406030204" pitchFamily="18" charset="0"/>
                      </a:rPr>
                      <m:t>)</m:t>
                    </m:r>
                  </m:oMath>
                </a14:m>
                <a:endParaRPr lang="en-US" sz="1200" dirty="0"/>
              </a:p>
            </p:txBody>
          </p:sp>
        </mc:Choice>
        <mc:Fallback xmlns="">
          <p:sp>
            <p:nvSpPr>
              <p:cNvPr id="22" name="TextBox 21">
                <a:extLst>
                  <a:ext uri="{FF2B5EF4-FFF2-40B4-BE49-F238E27FC236}">
                    <a16:creationId xmlns:a16="http://schemas.microsoft.com/office/drawing/2014/main" id="{7A720DB4-F28A-40EE-BE99-B45CDBABDED8}"/>
                  </a:ext>
                </a:extLst>
              </p:cNvPr>
              <p:cNvSpPr txBox="1">
                <a:spLocks noRot="1" noChangeAspect="1" noMove="1" noResize="1" noEditPoints="1" noAdjustHandles="1" noChangeArrowheads="1" noChangeShapeType="1" noTextEdit="1"/>
              </p:cNvSpPr>
              <p:nvPr/>
            </p:nvSpPr>
            <p:spPr>
              <a:xfrm>
                <a:off x="5487447" y="2499654"/>
                <a:ext cx="1518407" cy="276999"/>
              </a:xfrm>
              <a:prstGeom prst="rect">
                <a:avLst/>
              </a:prstGeom>
              <a:blipFill>
                <a:blip r:embed="rId14"/>
                <a:stretch>
                  <a:fillRect b="-20000"/>
                </a:stretch>
              </a:blipFill>
            </p:spPr>
            <p:txBody>
              <a:bodyPr/>
              <a:lstStyle/>
              <a:p>
                <a:r>
                  <a:rPr lang="el-GR">
                    <a:noFill/>
                  </a:rPr>
                  <a:t> </a:t>
                </a:r>
              </a:p>
            </p:txBody>
          </p:sp>
        </mc:Fallback>
      </mc:AlternateContent>
      <p:sp>
        <p:nvSpPr>
          <p:cNvPr id="23" name="TextBox 22">
            <a:extLst>
              <a:ext uri="{FF2B5EF4-FFF2-40B4-BE49-F238E27FC236}">
                <a16:creationId xmlns:a16="http://schemas.microsoft.com/office/drawing/2014/main" id="{5EAD0496-1DD7-4B4B-860F-4034EA664A0A}"/>
              </a:ext>
            </a:extLst>
          </p:cNvPr>
          <p:cNvSpPr txBox="1"/>
          <p:nvPr/>
        </p:nvSpPr>
        <p:spPr>
          <a:xfrm>
            <a:off x="5305338" y="4261673"/>
            <a:ext cx="1662416" cy="276999"/>
          </a:xfrm>
          <a:prstGeom prst="rect">
            <a:avLst/>
          </a:prstGeom>
          <a:noFill/>
        </p:spPr>
        <p:txBody>
          <a:bodyPr wrap="square">
            <a:spAutoFit/>
          </a:bodyPr>
          <a:lstStyle/>
          <a:p>
            <a:pPr algn="ctr"/>
            <a:r>
              <a:rPr lang="en-US" sz="1200" dirty="0"/>
              <a:t>“payload”</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FCD2785-B6D8-4CF2-AE84-7D376B3DEE29}"/>
                  </a:ext>
                </a:extLst>
              </p:cNvPr>
              <p:cNvSpPr txBox="1"/>
              <p:nvPr/>
            </p:nvSpPr>
            <p:spPr>
              <a:xfrm>
                <a:off x="4556435" y="3876569"/>
                <a:ext cx="3380430" cy="374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𝑢</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Sup>
                        <m:sSupPr>
                          <m:ctrlPr>
                            <a:rPr lang="en-US" sz="1800" b="1" i="1" smtClean="0">
                              <a:latin typeface="Cambria Math" panose="02040503050406030204" pitchFamily="18" charset="0"/>
                            </a:rPr>
                          </m:ctrlPr>
                        </m:sSupPr>
                        <m:e>
                          <m:r>
                            <a:rPr lang="en-US" sz="1800" b="1" i="1" smtClean="0">
                              <a:solidFill>
                                <a:srgbClr val="C00000"/>
                              </a:solidFill>
                              <a:latin typeface="Cambria Math" panose="02040503050406030204" pitchFamily="18" charset="0"/>
                            </a:rPr>
                            <m:t>𝒃</m:t>
                          </m:r>
                        </m:e>
                        <m:sup>
                          <m:r>
                            <a:rPr lang="en-US" sz="1800" b="1" i="1" smtClean="0">
                              <a:latin typeface="Cambria Math" panose="02040503050406030204" pitchFamily="18" charset="0"/>
                            </a:rPr>
                            <m:t>𝑻</m:t>
                          </m:r>
                        </m:sup>
                      </m:sSup>
                      <m:r>
                        <a:rPr lang="en-US" sz="1800" b="1" i="1" smtClean="0">
                          <a:latin typeface="Cambria Math" panose="02040503050406030204" pitchFamily="18" charset="0"/>
                        </a:rPr>
                        <m:t>𝒓</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𝑒</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m:t>
                      </m:r>
                      <m:r>
                        <m:rPr>
                          <m:sty m:val="p"/>
                        </m:rPr>
                        <a:rPr lang="en-US" sz="1800" b="0" i="0" smtClean="0">
                          <a:latin typeface="Cambria Math" panose="02040503050406030204" pitchFamily="18" charset="0"/>
                        </a:rPr>
                        <m:t>bit</m:t>
                      </m:r>
                      <m:r>
                        <a:rPr lang="en-US" sz="1800" b="0" i="1" smtClean="0">
                          <a:latin typeface="Cambria Math" panose="02040503050406030204" pitchFamily="18" charset="0"/>
                          <a:ea typeface="Cambria Math" panose="02040503050406030204" pitchFamily="18" charset="0"/>
                        </a:rPr>
                        <m:t>∙</m:t>
                      </m:r>
                      <m:f>
                        <m:fPr>
                          <m:type m:val="lin"/>
                          <m:ctrlPr>
                            <a:rPr lang="en-US" sz="180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𝑞</m:t>
                          </m:r>
                        </m:num>
                        <m:den>
                          <m:r>
                            <a:rPr lang="en-US" sz="1800" b="0" i="1" smtClean="0">
                              <a:latin typeface="Cambria Math" panose="02040503050406030204" pitchFamily="18" charset="0"/>
                              <a:ea typeface="Cambria Math" panose="02040503050406030204" pitchFamily="18" charset="0"/>
                            </a:rPr>
                            <m:t>2</m:t>
                          </m:r>
                        </m:den>
                      </m:f>
                    </m:oMath>
                  </m:oMathPara>
                </a14:m>
                <a:endParaRPr lang="en-US" sz="1800" dirty="0"/>
              </a:p>
            </p:txBody>
          </p:sp>
        </mc:Choice>
        <mc:Fallback xmlns="">
          <p:sp>
            <p:nvSpPr>
              <p:cNvPr id="24" name="TextBox 23">
                <a:extLst>
                  <a:ext uri="{FF2B5EF4-FFF2-40B4-BE49-F238E27FC236}">
                    <a16:creationId xmlns:a16="http://schemas.microsoft.com/office/drawing/2014/main" id="{FFCD2785-B6D8-4CF2-AE84-7D376B3DEE29}"/>
                  </a:ext>
                </a:extLst>
              </p:cNvPr>
              <p:cNvSpPr txBox="1">
                <a:spLocks noRot="1" noChangeAspect="1" noMove="1" noResize="1" noEditPoints="1" noAdjustHandles="1" noChangeArrowheads="1" noChangeShapeType="1" noTextEdit="1"/>
              </p:cNvSpPr>
              <p:nvPr/>
            </p:nvSpPr>
            <p:spPr>
              <a:xfrm>
                <a:off x="4556435" y="3876569"/>
                <a:ext cx="3380430" cy="374270"/>
              </a:xfrm>
              <a:prstGeom prst="rect">
                <a:avLst/>
              </a:prstGeom>
              <a:blipFill>
                <a:blip r:embed="rId15"/>
                <a:stretch>
                  <a:fillRect t="-114754" r="-4144" b="-17704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274B030-C8C2-435D-95B4-5732935D4FB0}"/>
                  </a:ext>
                </a:extLst>
              </p:cNvPr>
              <p:cNvSpPr txBox="1"/>
              <p:nvPr/>
            </p:nvSpPr>
            <p:spPr>
              <a:xfrm>
                <a:off x="1562326" y="3830786"/>
                <a:ext cx="1736524"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𝑢</m:t>
                          </m:r>
                        </m:e>
                        <m:sup>
                          <m:r>
                            <a:rPr lang="en-US" sz="2000" b="0" i="1" smtClean="0">
                              <a:solidFill>
                                <a:srgbClr val="C00000"/>
                              </a:solidFill>
                              <a:latin typeface="Cambria Math" panose="02040503050406030204" pitchFamily="18" charset="0"/>
                            </a:rPr>
                            <m:t>′</m:t>
                          </m:r>
                        </m:sup>
                      </m:sSup>
                      <m:r>
                        <a:rPr lang="en-US" sz="2000" b="0" i="1" smtClean="0">
                          <a:latin typeface="Cambria Math" panose="02040503050406030204" pitchFamily="18" charset="0"/>
                        </a:rPr>
                        <m:t>− </m:t>
                      </m:r>
                      <m:sSup>
                        <m:sSupPr>
                          <m:ctrlPr>
                            <a:rPr lang="en-US" sz="2000" b="0" i="1" smtClean="0">
                              <a:latin typeface="Cambria Math" panose="02040503050406030204" pitchFamily="18" charset="0"/>
                            </a:rPr>
                          </m:ctrlPr>
                        </m:sSupPr>
                        <m:e>
                          <m:r>
                            <a:rPr lang="en-US" sz="2000" b="1" i="1" smtClean="0">
                              <a:solidFill>
                                <a:schemeClr val="accent5">
                                  <a:lumMod val="50000"/>
                                </a:schemeClr>
                              </a:solidFill>
                              <a:latin typeface="Cambria Math" panose="02040503050406030204" pitchFamily="18" charset="0"/>
                            </a:rPr>
                            <m:t>𝒔</m:t>
                          </m:r>
                        </m:e>
                        <m:sup>
                          <m:r>
                            <a:rPr lang="en-US" sz="2000" b="0" i="1" smtClean="0">
                              <a:latin typeface="Cambria Math" panose="02040503050406030204" pitchFamily="18" charset="0"/>
                            </a:rPr>
                            <m:t>𝑇</m:t>
                          </m:r>
                        </m:sup>
                      </m:sSup>
                      <m:r>
                        <a:rPr lang="en-US" sz="2000" b="1" i="0" smtClean="0">
                          <a:solidFill>
                            <a:srgbClr val="C00000"/>
                          </a:solidFill>
                          <a:latin typeface="Cambria Math" panose="02040503050406030204" pitchFamily="18" charset="0"/>
                        </a:rPr>
                        <m:t>𝐮</m:t>
                      </m:r>
                      <m:r>
                        <a:rPr lang="en-US" sz="2000" b="0" i="0" smtClean="0">
                          <a:solidFill>
                            <a:schemeClr val="accent5">
                              <a:lumMod val="50000"/>
                            </a:schemeClr>
                          </a:solidFill>
                          <a:latin typeface="Cambria Math" panose="02040503050406030204" pitchFamily="18" charset="0"/>
                        </a:rPr>
                        <m:t> </m:t>
                      </m:r>
                      <m:r>
                        <a:rPr lang="en-US" sz="2000" b="0" i="1" smtClean="0">
                          <a:solidFill>
                            <a:schemeClr val="tx1"/>
                          </a:solidFill>
                          <a:latin typeface="Cambria Math" panose="02040503050406030204" pitchFamily="18" charset="0"/>
                          <a:ea typeface="Cambria Math" panose="02040503050406030204" pitchFamily="18" charset="0"/>
                        </a:rPr>
                        <m:t>≈</m:t>
                      </m:r>
                    </m:oMath>
                  </m:oMathPara>
                </a14:m>
                <a:endParaRPr lang="en-US" sz="2000" b="0"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bit</m:t>
                      </m:r>
                      <m:r>
                        <a:rPr lang="en-US" sz="2000" b="0" i="1" smtClean="0">
                          <a:latin typeface="Cambria Math" panose="02040503050406030204" pitchFamily="18" charset="0"/>
                          <a:ea typeface="Cambria Math" panose="02040503050406030204" pitchFamily="18" charset="0"/>
                        </a:rPr>
                        <m:t>∙</m:t>
                      </m:r>
                      <m:f>
                        <m:fPr>
                          <m:type m:val="lin"/>
                          <m:ctrlPr>
                            <a:rPr lang="en-US" sz="200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𝑞</m:t>
                          </m:r>
                        </m:num>
                        <m:den>
                          <m:r>
                            <a:rPr lang="en-US" sz="2000" b="0" i="1" smtClean="0">
                              <a:latin typeface="Cambria Math" panose="02040503050406030204" pitchFamily="18" charset="0"/>
                              <a:ea typeface="Cambria Math" panose="02040503050406030204" pitchFamily="18" charset="0"/>
                            </a:rPr>
                            <m:t>2</m:t>
                          </m:r>
                        </m:den>
                      </m:f>
                    </m:oMath>
                  </m:oMathPara>
                </a14:m>
                <a:endParaRPr lang="en-US" sz="2000" dirty="0"/>
              </a:p>
            </p:txBody>
          </p:sp>
        </mc:Choice>
        <mc:Fallback xmlns="">
          <p:sp>
            <p:nvSpPr>
              <p:cNvPr id="25" name="TextBox 24">
                <a:extLst>
                  <a:ext uri="{FF2B5EF4-FFF2-40B4-BE49-F238E27FC236}">
                    <a16:creationId xmlns:a16="http://schemas.microsoft.com/office/drawing/2014/main" id="{A274B030-C8C2-435D-95B4-5732935D4FB0}"/>
                  </a:ext>
                </a:extLst>
              </p:cNvPr>
              <p:cNvSpPr txBox="1">
                <a:spLocks noRot="1" noChangeAspect="1" noMove="1" noResize="1" noEditPoints="1" noAdjustHandles="1" noChangeArrowheads="1" noChangeShapeType="1" noTextEdit="1"/>
              </p:cNvSpPr>
              <p:nvPr/>
            </p:nvSpPr>
            <p:spPr>
              <a:xfrm>
                <a:off x="1562326" y="3830786"/>
                <a:ext cx="1736524" cy="707886"/>
              </a:xfrm>
              <a:prstGeom prst="rect">
                <a:avLst/>
              </a:prstGeom>
              <a:blipFill>
                <a:blip r:embed="rId16"/>
                <a:stretch>
                  <a:fillRect t="-23077" r="-14386" b="-9914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E740572-7400-4320-976D-D5DFC7973E62}"/>
                  </a:ext>
                </a:extLst>
              </p:cNvPr>
              <p:cNvSpPr txBox="1"/>
              <p:nvPr/>
            </p:nvSpPr>
            <p:spPr>
              <a:xfrm>
                <a:off x="5416371" y="5212328"/>
                <a:ext cx="173652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solidFill>
                            <a:schemeClr val="accent5">
                              <a:lumMod val="50000"/>
                            </a:schemeClr>
                          </a:solidFill>
                          <a:latin typeface="Cambria Math" panose="02040503050406030204" pitchFamily="18" charset="0"/>
                        </a:rPr>
                        <m:t>𝐴</m:t>
                      </m:r>
                      <m:r>
                        <a:rPr lang="en-US" sz="2000" b="0" i="1" smtClean="0">
                          <a:latin typeface="Cambria Math" panose="02040503050406030204" pitchFamily="18" charset="0"/>
                        </a:rPr>
                        <m:t>,</m:t>
                      </m:r>
                      <m:r>
                        <a:rPr lang="en-US" sz="2000" b="0" i="1" smtClean="0">
                          <a:solidFill>
                            <a:srgbClr val="C00000"/>
                          </a:solidFill>
                          <a:latin typeface="Cambria Math" panose="02040503050406030204" pitchFamily="18" charset="0"/>
                        </a:rPr>
                        <m:t>𝑏</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𝑢</m:t>
                      </m:r>
                      <m:r>
                        <a:rPr lang="en-US" sz="2000" b="0" i="1" smtClean="0">
                          <a:solidFill>
                            <a:srgbClr val="C00000"/>
                          </a:solidFill>
                          <a:latin typeface="Cambria Math" panose="02040503050406030204" pitchFamily="18"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𝑢</m:t>
                          </m:r>
                        </m:e>
                        <m:sup>
                          <m:r>
                            <a:rPr lang="en-US" sz="2000" b="0" i="1" smtClean="0">
                              <a:solidFill>
                                <a:srgbClr val="C00000"/>
                              </a:solidFill>
                              <a:latin typeface="Cambria Math" panose="02040503050406030204" pitchFamily="18" charset="0"/>
                            </a:rPr>
                            <m:t>′</m:t>
                          </m:r>
                        </m:sup>
                      </m:sSup>
                      <m:r>
                        <a:rPr lang="en-US" sz="2000" b="0" i="1" smtClean="0">
                          <a:latin typeface="Cambria Math" panose="02040503050406030204" pitchFamily="18" charset="0"/>
                        </a:rPr>
                        <m:t>)</m:t>
                      </m:r>
                    </m:oMath>
                  </m:oMathPara>
                </a14:m>
                <a:endParaRPr lang="en-US" sz="2000" dirty="0"/>
              </a:p>
            </p:txBody>
          </p:sp>
        </mc:Choice>
        <mc:Fallback xmlns="">
          <p:sp>
            <p:nvSpPr>
              <p:cNvPr id="26" name="TextBox 25">
                <a:extLst>
                  <a:ext uri="{FF2B5EF4-FFF2-40B4-BE49-F238E27FC236}">
                    <a16:creationId xmlns:a16="http://schemas.microsoft.com/office/drawing/2014/main" id="{6E740572-7400-4320-976D-D5DFC7973E62}"/>
                  </a:ext>
                </a:extLst>
              </p:cNvPr>
              <p:cNvSpPr txBox="1">
                <a:spLocks noRot="1" noChangeAspect="1" noMove="1" noResize="1" noEditPoints="1" noAdjustHandles="1" noChangeArrowheads="1" noChangeShapeType="1" noTextEdit="1"/>
              </p:cNvSpPr>
              <p:nvPr/>
            </p:nvSpPr>
            <p:spPr>
              <a:xfrm>
                <a:off x="5416371" y="5212328"/>
                <a:ext cx="1736524" cy="400110"/>
              </a:xfrm>
              <a:prstGeom prst="rect">
                <a:avLst/>
              </a:prstGeom>
              <a:blipFill>
                <a:blip r:embed="rId17"/>
                <a:stretch>
                  <a:fillRect b="-15152"/>
                </a:stretch>
              </a:blipFill>
            </p:spPr>
            <p:txBody>
              <a:bodyPr/>
              <a:lstStyle/>
              <a:p>
                <a:r>
                  <a:rPr lang="el-GR">
                    <a:noFill/>
                  </a:rPr>
                  <a:t> </a:t>
                </a:r>
              </a:p>
            </p:txBody>
          </p:sp>
        </mc:Fallback>
      </mc:AlternateContent>
      <p:cxnSp>
        <p:nvCxnSpPr>
          <p:cNvPr id="28" name="Straight Arrow Connector 27">
            <a:extLst>
              <a:ext uri="{FF2B5EF4-FFF2-40B4-BE49-F238E27FC236}">
                <a16:creationId xmlns:a16="http://schemas.microsoft.com/office/drawing/2014/main" id="{8B03E686-3EC6-4BEA-AE53-42667495019D}"/>
              </a:ext>
            </a:extLst>
          </p:cNvPr>
          <p:cNvCxnSpPr/>
          <p:nvPr/>
        </p:nvCxnSpPr>
        <p:spPr>
          <a:xfrm>
            <a:off x="6284633" y="5612438"/>
            <a:ext cx="0" cy="309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AFE5CE5-2AB3-477A-8B79-AC35CBDD758D}"/>
              </a:ext>
            </a:extLst>
          </p:cNvPr>
          <p:cNvSpPr txBox="1"/>
          <p:nvPr/>
        </p:nvSpPr>
        <p:spPr>
          <a:xfrm>
            <a:off x="6244328" y="5586076"/>
            <a:ext cx="1177226" cy="276999"/>
          </a:xfrm>
          <a:prstGeom prst="rect">
            <a:avLst/>
          </a:prstGeom>
          <a:noFill/>
        </p:spPr>
        <p:txBody>
          <a:bodyPr wrap="square">
            <a:spAutoFit/>
          </a:bodyPr>
          <a:lstStyle/>
          <a:p>
            <a:r>
              <a:rPr lang="en-US" sz="1200" dirty="0"/>
              <a:t>LWE (HNF) x2</a:t>
            </a:r>
            <a:endParaRPr lang="el-GR" sz="1200"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C5E1C65-0094-4221-BA2A-028E4A203F67}"/>
                  </a:ext>
                </a:extLst>
              </p:cNvPr>
              <p:cNvSpPr txBox="1"/>
              <p:nvPr/>
            </p:nvSpPr>
            <p:spPr>
              <a:xfrm>
                <a:off x="5376066" y="5847632"/>
                <a:ext cx="173652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solidFill>
                            <a:schemeClr val="accent5">
                              <a:lumMod val="50000"/>
                            </a:schemeClr>
                          </a:solidFill>
                          <a:latin typeface="Cambria Math" panose="02040503050406030204" pitchFamily="18" charset="0"/>
                        </a:rPr>
                        <m:t>𝐴</m:t>
                      </m:r>
                      <m:r>
                        <a:rPr lang="en-US" sz="2000" b="0" i="1" smtClean="0">
                          <a:latin typeface="Cambria Math" panose="02040503050406030204" pitchFamily="18" charset="0"/>
                        </a:rPr>
                        <m:t>,</m:t>
                      </m:r>
                      <m:r>
                        <a:rPr lang="en-US" sz="2000" b="0" i="1" smtClean="0">
                          <a:solidFill>
                            <a:schemeClr val="accent5">
                              <a:lumMod val="50000"/>
                            </a:schemeClr>
                          </a:solidFill>
                          <a:latin typeface="Cambria Math" panose="02040503050406030204" pitchFamily="18" charset="0"/>
                        </a:rPr>
                        <m:t>𝑏</m:t>
                      </m:r>
                      <m:r>
                        <a:rPr lang="en-US" sz="2000" b="0" i="1" smtClean="0">
                          <a:solidFill>
                            <a:schemeClr val="accent5">
                              <a:lumMod val="50000"/>
                            </a:schemeClr>
                          </a:solidFill>
                          <a:latin typeface="Cambria Math" panose="02040503050406030204" pitchFamily="18" charset="0"/>
                        </a:rPr>
                        <m:t>,</m:t>
                      </m:r>
                      <m:r>
                        <a:rPr lang="en-US" sz="2000" b="0" i="1" smtClean="0">
                          <a:solidFill>
                            <a:schemeClr val="accent5">
                              <a:lumMod val="50000"/>
                            </a:schemeClr>
                          </a:solidFill>
                          <a:latin typeface="Cambria Math" panose="02040503050406030204" pitchFamily="18" charset="0"/>
                        </a:rPr>
                        <m:t>𝑢</m:t>
                      </m:r>
                      <m:r>
                        <a:rPr lang="en-US" sz="2000" b="0" i="1" smtClean="0">
                          <a:solidFill>
                            <a:schemeClr val="accent5">
                              <a:lumMod val="50000"/>
                            </a:schemeClr>
                          </a:solidFill>
                          <a:latin typeface="Cambria Math" panose="02040503050406030204" pitchFamily="18" charset="0"/>
                        </a:rPr>
                        <m:t>,</m:t>
                      </m:r>
                      <m:sSup>
                        <m:sSupPr>
                          <m:ctrlPr>
                            <a:rPr lang="en-US" sz="2000" b="0" i="1" smtClean="0">
                              <a:solidFill>
                                <a:schemeClr val="accent5">
                                  <a:lumMod val="50000"/>
                                </a:schemeClr>
                              </a:solidFill>
                              <a:latin typeface="Cambria Math" panose="02040503050406030204" pitchFamily="18" charset="0"/>
                            </a:rPr>
                          </m:ctrlPr>
                        </m:sSupPr>
                        <m:e>
                          <m:r>
                            <a:rPr lang="en-US" sz="2000" b="0" i="1" smtClean="0">
                              <a:solidFill>
                                <a:schemeClr val="accent5">
                                  <a:lumMod val="50000"/>
                                </a:schemeClr>
                              </a:solidFill>
                              <a:latin typeface="Cambria Math" panose="02040503050406030204" pitchFamily="18" charset="0"/>
                            </a:rPr>
                            <m:t>𝑢</m:t>
                          </m:r>
                        </m:e>
                        <m:sup>
                          <m:r>
                            <a:rPr lang="en-US" sz="2000" b="0" i="1" smtClean="0">
                              <a:solidFill>
                                <a:schemeClr val="accent5">
                                  <a:lumMod val="50000"/>
                                </a:schemeClr>
                              </a:solidFill>
                              <a:latin typeface="Cambria Math" panose="02040503050406030204" pitchFamily="18" charset="0"/>
                            </a:rPr>
                            <m:t>′</m:t>
                          </m:r>
                        </m:sup>
                      </m:sSup>
                      <m:r>
                        <a:rPr lang="en-US" sz="2000" b="0" i="1" smtClean="0">
                          <a:latin typeface="Cambria Math" panose="02040503050406030204" pitchFamily="18" charset="0"/>
                        </a:rPr>
                        <m:t>)</m:t>
                      </m:r>
                    </m:oMath>
                  </m:oMathPara>
                </a14:m>
                <a:endParaRPr lang="en-US" sz="2000" dirty="0"/>
              </a:p>
            </p:txBody>
          </p:sp>
        </mc:Choice>
        <mc:Fallback xmlns="">
          <p:sp>
            <p:nvSpPr>
              <p:cNvPr id="36" name="TextBox 35">
                <a:extLst>
                  <a:ext uri="{FF2B5EF4-FFF2-40B4-BE49-F238E27FC236}">
                    <a16:creationId xmlns:a16="http://schemas.microsoft.com/office/drawing/2014/main" id="{EC5E1C65-0094-4221-BA2A-028E4A203F67}"/>
                  </a:ext>
                </a:extLst>
              </p:cNvPr>
              <p:cNvSpPr txBox="1">
                <a:spLocks noRot="1" noChangeAspect="1" noMove="1" noResize="1" noEditPoints="1" noAdjustHandles="1" noChangeArrowheads="1" noChangeShapeType="1" noTextEdit="1"/>
              </p:cNvSpPr>
              <p:nvPr/>
            </p:nvSpPr>
            <p:spPr>
              <a:xfrm>
                <a:off x="5376066" y="5847632"/>
                <a:ext cx="1736524" cy="400110"/>
              </a:xfrm>
              <a:prstGeom prst="rect">
                <a:avLst/>
              </a:prstGeom>
              <a:blipFill>
                <a:blip r:embed="rId18"/>
                <a:stretch>
                  <a:fillRect b="-15152"/>
                </a:stretch>
              </a:blipFill>
            </p:spPr>
            <p:txBody>
              <a:bodyPr/>
              <a:lstStyle/>
              <a:p>
                <a:r>
                  <a:rPr lang="el-GR">
                    <a:noFill/>
                  </a:rPr>
                  <a:t> </a:t>
                </a:r>
              </a:p>
            </p:txBody>
          </p:sp>
        </mc:Fallback>
      </mc:AlternateContent>
      <p:sp>
        <p:nvSpPr>
          <p:cNvPr id="37" name="Arrow: Curved Left 36">
            <a:hlinkClick r:id="rId19" action="ppaction://hlinksldjump"/>
            <a:extLst>
              <a:ext uri="{FF2B5EF4-FFF2-40B4-BE49-F238E27FC236}">
                <a16:creationId xmlns:a16="http://schemas.microsoft.com/office/drawing/2014/main" id="{6CEB8F0B-25EE-43DA-A8DC-D357440A28F1}"/>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8" name="TextBox 37">
            <a:extLst>
              <a:ext uri="{FF2B5EF4-FFF2-40B4-BE49-F238E27FC236}">
                <a16:creationId xmlns:a16="http://schemas.microsoft.com/office/drawing/2014/main" id="{4DC95B83-ECF1-4DC4-AAF9-389A78627DB5}"/>
              </a:ext>
            </a:extLst>
          </p:cNvPr>
          <p:cNvSpPr txBox="1"/>
          <p:nvPr/>
        </p:nvSpPr>
        <p:spPr>
          <a:xfrm>
            <a:off x="8974242" y="2657982"/>
            <a:ext cx="3045204" cy="707886"/>
          </a:xfrm>
          <a:prstGeom prst="rect">
            <a:avLst/>
          </a:prstGeom>
          <a:noFill/>
        </p:spPr>
        <p:txBody>
          <a:bodyPr wrap="square">
            <a:spAutoFit/>
          </a:bodyPr>
          <a:lstStyle/>
          <a:p>
            <a:pPr algn="ctr"/>
            <a:r>
              <a:rPr lang="en-US" sz="2000" u="sng" dirty="0">
                <a:solidFill>
                  <a:srgbClr val="C00000"/>
                </a:solidFill>
              </a:rPr>
              <a:t>Practical limitations of LWE</a:t>
            </a:r>
            <a:r>
              <a:rPr lang="en-US" sz="2000" u="sng" dirty="0"/>
              <a:t> </a:t>
            </a:r>
          </a:p>
          <a:p>
            <a:pPr algn="ctr"/>
            <a:r>
              <a:rPr lang="en-US" sz="2000" dirty="0"/>
              <a:t>public data size, speed</a:t>
            </a:r>
          </a:p>
        </p:txBody>
      </p:sp>
      <p:sp>
        <p:nvSpPr>
          <p:cNvPr id="41" name="TextBox 40">
            <a:extLst>
              <a:ext uri="{FF2B5EF4-FFF2-40B4-BE49-F238E27FC236}">
                <a16:creationId xmlns:a16="http://schemas.microsoft.com/office/drawing/2014/main" id="{B3A171B3-936F-48B0-9A49-151F63E47C24}"/>
              </a:ext>
            </a:extLst>
          </p:cNvPr>
          <p:cNvSpPr txBox="1"/>
          <p:nvPr/>
        </p:nvSpPr>
        <p:spPr>
          <a:xfrm>
            <a:off x="9200465" y="4042099"/>
            <a:ext cx="2592758" cy="707886"/>
          </a:xfrm>
          <a:prstGeom prst="rect">
            <a:avLst/>
          </a:prstGeom>
          <a:noFill/>
        </p:spPr>
        <p:txBody>
          <a:bodyPr wrap="square">
            <a:spAutoFit/>
          </a:bodyPr>
          <a:lstStyle/>
          <a:p>
            <a:pPr algn="ctr"/>
            <a:r>
              <a:rPr lang="en-US" sz="2000" u="sng" dirty="0">
                <a:solidFill>
                  <a:srgbClr val="002060"/>
                </a:solidFill>
              </a:rPr>
              <a:t>Solution</a:t>
            </a:r>
            <a:r>
              <a:rPr lang="en-US" sz="2000" dirty="0"/>
              <a:t> </a:t>
            </a:r>
            <a:endParaRPr lang="en-US" sz="2000" b="0" i="1" dirty="0">
              <a:latin typeface="Cambria Math" panose="02040503050406030204" pitchFamily="18" charset="0"/>
            </a:endParaRPr>
          </a:p>
          <a:p>
            <a:pPr algn="ctr"/>
            <a:r>
              <a:rPr lang="en-US" sz="2000" dirty="0"/>
              <a:t>Use structured lattices</a:t>
            </a:r>
            <a:endParaRPr lang="el-GR" sz="2000" dirty="0"/>
          </a:p>
        </p:txBody>
      </p:sp>
      <p:cxnSp>
        <p:nvCxnSpPr>
          <p:cNvPr id="4" name="Straight Arrow Connector 3">
            <a:extLst>
              <a:ext uri="{FF2B5EF4-FFF2-40B4-BE49-F238E27FC236}">
                <a16:creationId xmlns:a16="http://schemas.microsoft.com/office/drawing/2014/main" id="{FAC883B0-737C-488F-AA3D-455CB3CC8B37}"/>
              </a:ext>
            </a:extLst>
          </p:cNvPr>
          <p:cNvCxnSpPr>
            <a:stCxn id="38" idx="2"/>
            <a:endCxn id="41" idx="0"/>
          </p:cNvCxnSpPr>
          <p:nvPr/>
        </p:nvCxnSpPr>
        <p:spPr>
          <a:xfrm>
            <a:off x="10496844" y="3365868"/>
            <a:ext cx="0" cy="67623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31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par>
                                <p:cTn id="46" presetID="22" presetClass="entr" presetSubtype="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up)">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up)">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up)">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up)">
                                      <p:cBhvr>
                                        <p:cTn id="72" dur="500"/>
                                        <p:tgtEl>
                                          <p:spTgt spid="4"/>
                                        </p:tgtEl>
                                      </p:cBhvr>
                                    </p:animEffect>
                                  </p:childTnLst>
                                </p:cTn>
                              </p:par>
                            </p:childTnLst>
                          </p:cTn>
                        </p:par>
                        <p:par>
                          <p:cTn id="73" fill="hold">
                            <p:stCondLst>
                              <p:cond delay="500"/>
                            </p:stCondLst>
                            <p:childTnLst>
                              <p:par>
                                <p:cTn id="74" presetID="22" presetClass="entr" presetSubtype="1" fill="hold" grpId="0"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wipe(up)">
                                      <p:cBhvr>
                                        <p:cTn id="7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9" grpId="0"/>
      <p:bldP spid="36" grpId="0"/>
      <p:bldP spid="38" grpId="0"/>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5160680" y="369589"/>
            <a:ext cx="1870640" cy="584775"/>
          </a:xfrm>
          <a:prstGeom prst="rect">
            <a:avLst/>
          </a:prstGeom>
          <a:noFill/>
        </p:spPr>
        <p:txBody>
          <a:bodyPr wrap="none" rtlCol="0">
            <a:spAutoFit/>
          </a:bodyPr>
          <a:lstStyle/>
          <a:p>
            <a:pPr algn="ctr"/>
            <a:r>
              <a:rPr lang="en-US" sz="3200" b="1" i="0" strike="noStrike" baseline="0" dirty="0"/>
              <a:t> Ring-LWE</a:t>
            </a:r>
            <a:endParaRPr lang="el-GR" sz="3200" b="1" i="0" strike="noStrike" baseline="0" dirty="0"/>
          </a:p>
        </p:txBody>
      </p:sp>
      <p:sp>
        <p:nvSpPr>
          <p:cNvPr id="9" name="Arrow: Curved Left 8">
            <a:hlinkClick r:id="rId3" action="ppaction://hlinksldjump"/>
            <a:extLst>
              <a:ext uri="{FF2B5EF4-FFF2-40B4-BE49-F238E27FC236}">
                <a16:creationId xmlns:a16="http://schemas.microsoft.com/office/drawing/2014/main" id="{680AF0F8-87ED-4E99-A051-181FE123D592}"/>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044337C-61AA-4D17-8C76-0A7E995B3E51}"/>
                  </a:ext>
                </a:extLst>
              </p:cNvPr>
              <p:cNvSpPr txBox="1"/>
              <p:nvPr/>
            </p:nvSpPr>
            <p:spPr>
              <a:xfrm>
                <a:off x="553163" y="954364"/>
                <a:ext cx="6478157" cy="444352"/>
              </a:xfrm>
              <a:prstGeom prst="rect">
                <a:avLst/>
              </a:prstGeom>
              <a:noFill/>
            </p:spPr>
            <p:txBody>
              <a:bodyPr wrap="square">
                <a:spAutoFit/>
              </a:bodyPr>
              <a:lstStyle/>
              <a:p>
                <a:pPr marL="342900" indent="-342900">
                  <a:buFont typeface="Wingdings" panose="05000000000000000000" pitchFamily="2" charset="2"/>
                  <a:buChar char="Ø"/>
                </a:pPr>
                <a:r>
                  <a:rPr lang="en-US" sz="2000" dirty="0"/>
                  <a:t>Change </a:t>
                </a:r>
                <a14:m>
                  <m:oMath xmlns:m="http://schemas.openxmlformats.org/officeDocument/2006/math">
                    <m:sSubSup>
                      <m:sSubSupPr>
                        <m:ctrlPr>
                          <a:rPr lang="en-US" sz="2000" i="1" smtClean="0">
                            <a:latin typeface="Cambria Math" panose="02040503050406030204" pitchFamily="18" charset="0"/>
                          </a:rPr>
                        </m:ctrlPr>
                      </m:sSubSupPr>
                      <m:e>
                        <m:r>
                          <a:rPr lang="en-US" sz="2000" i="1" smtClean="0">
                            <a:latin typeface="Cambria Math" panose="02040503050406030204" pitchFamily="18" charset="0"/>
                          </a:rPr>
                          <m:t>ℤ</m:t>
                        </m:r>
                      </m:e>
                      <m:sub>
                        <m:r>
                          <a:rPr lang="en-US" sz="2000" b="0" i="1" smtClean="0">
                            <a:latin typeface="Cambria Math" panose="02040503050406030204" pitchFamily="18" charset="0"/>
                          </a:rPr>
                          <m:t>𝑞</m:t>
                        </m:r>
                      </m:sub>
                      <m:sup>
                        <m:r>
                          <a:rPr lang="en-US" sz="2000" b="0" i="1" smtClean="0">
                            <a:latin typeface="Cambria Math" panose="02040503050406030204" pitchFamily="18" charset="0"/>
                          </a:rPr>
                          <m:t>𝑛</m:t>
                        </m:r>
                      </m:sup>
                    </m:sSubSup>
                  </m:oMath>
                </a14:m>
                <a:r>
                  <a:rPr lang="en-US" sz="2000" dirty="0"/>
                  <a:t> to </a:t>
                </a:r>
                <a14:m>
                  <m:oMath xmlns:m="http://schemas.openxmlformats.org/officeDocument/2006/math">
                    <m:sSub>
                      <m:sSubPr>
                        <m:ctrlPr>
                          <a:rPr lang="en-US" sz="2000" i="1" smtClean="0">
                            <a:solidFill>
                              <a:srgbClr val="002060"/>
                            </a:solidFill>
                            <a:latin typeface="Cambria Math" panose="02040503050406030204" pitchFamily="18" charset="0"/>
                          </a:rPr>
                        </m:ctrlPr>
                      </m:sSubPr>
                      <m:e>
                        <m:r>
                          <a:rPr lang="en-US" sz="2000" b="0" i="1" smtClean="0">
                            <a:solidFill>
                              <a:srgbClr val="002060"/>
                            </a:solidFill>
                            <a:latin typeface="Cambria Math" panose="02040503050406030204" pitchFamily="18" charset="0"/>
                          </a:rPr>
                          <m:t>𝑅</m:t>
                        </m:r>
                      </m:e>
                      <m:sub>
                        <m:r>
                          <a:rPr lang="en-US" sz="2000" b="0" i="1" smtClean="0">
                            <a:solidFill>
                              <a:srgbClr val="002060"/>
                            </a:solidFill>
                            <a:latin typeface="Cambria Math" panose="02040503050406030204" pitchFamily="18" charset="0"/>
                          </a:rPr>
                          <m:t>𝑞</m:t>
                        </m:r>
                      </m:sub>
                    </m:sSub>
                    <m:r>
                      <a:rPr lang="en-US" sz="2000" b="0" i="1" smtClean="0">
                        <a:solidFill>
                          <a:srgbClr val="002060"/>
                        </a:solidFill>
                        <a:latin typeface="Cambria Math" panose="02040503050406030204" pitchFamily="18" charset="0"/>
                      </a:rPr>
                      <m:t>≔</m:t>
                    </m:r>
                    <m:f>
                      <m:fPr>
                        <m:type m:val="lin"/>
                        <m:ctrlPr>
                          <a:rPr lang="en-US" sz="2000" b="0" i="1" smtClean="0">
                            <a:solidFill>
                              <a:srgbClr val="002060"/>
                            </a:solidFill>
                            <a:latin typeface="Cambria Math" panose="02040503050406030204" pitchFamily="18" charset="0"/>
                          </a:rPr>
                        </m:ctrlPr>
                      </m:fPr>
                      <m:num>
                        <m:r>
                          <a:rPr lang="en-US" sz="2000" b="0" i="1" smtClean="0">
                            <a:solidFill>
                              <a:srgbClr val="002060"/>
                            </a:solidFill>
                            <a:latin typeface="Cambria Math" panose="02040503050406030204" pitchFamily="18" charset="0"/>
                          </a:rPr>
                          <m:t>ℤ</m:t>
                        </m:r>
                        <m:r>
                          <a:rPr lang="en-US" sz="2000" b="0" i="1" baseline="-25000" smtClean="0">
                            <a:solidFill>
                              <a:srgbClr val="002060"/>
                            </a:solidFill>
                            <a:latin typeface="Cambria Math" panose="02040503050406030204" pitchFamily="18" charset="0"/>
                          </a:rPr>
                          <m:t>𝑞</m:t>
                        </m:r>
                        <m:r>
                          <a:rPr lang="en-US" sz="2000" b="0" i="1" smtClean="0">
                            <a:solidFill>
                              <a:srgbClr val="002060"/>
                            </a:solidFill>
                            <a:latin typeface="Cambria Math" panose="02040503050406030204" pitchFamily="18" charset="0"/>
                          </a:rPr>
                          <m:t>[</m:t>
                        </m:r>
                        <m:r>
                          <a:rPr lang="en-US" sz="2000" b="0" i="1" smtClean="0">
                            <a:solidFill>
                              <a:srgbClr val="002060"/>
                            </a:solidFill>
                            <a:latin typeface="Cambria Math" panose="02040503050406030204" pitchFamily="18" charset="0"/>
                          </a:rPr>
                          <m:t>𝑋</m:t>
                        </m:r>
                        <m:r>
                          <a:rPr lang="en-US" sz="2000" b="0" i="1" smtClean="0">
                            <a:solidFill>
                              <a:srgbClr val="002060"/>
                            </a:solidFill>
                            <a:latin typeface="Cambria Math" panose="02040503050406030204" pitchFamily="18" charset="0"/>
                          </a:rPr>
                          <m:t>]</m:t>
                        </m:r>
                      </m:num>
                      <m:den>
                        <m:d>
                          <m:dPr>
                            <m:begChr m:val="⟨"/>
                            <m:endChr m:val=""/>
                            <m:ctrlPr>
                              <a:rPr lang="en-US" sz="2000" b="0" i="1" smtClean="0">
                                <a:solidFill>
                                  <a:srgbClr val="002060"/>
                                </a:solidFill>
                                <a:latin typeface="Cambria Math" panose="02040503050406030204" pitchFamily="18" charset="0"/>
                              </a:rPr>
                            </m:ctrlPr>
                          </m:dPr>
                          <m:e>
                            <m:d>
                              <m:dPr>
                                <m:begChr m:val=""/>
                                <m:endChr m:val=""/>
                                <m:ctrlPr>
                                  <a:rPr lang="en-US" sz="2000" b="0" i="1" smtClean="0">
                                    <a:solidFill>
                                      <a:srgbClr val="002060"/>
                                    </a:solidFill>
                                    <a:latin typeface="Cambria Math" panose="02040503050406030204" pitchFamily="18" charset="0"/>
                                  </a:rPr>
                                </m:ctrlPr>
                              </m:dPr>
                              <m:e>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𝑋</m:t>
                                    </m:r>
                                  </m:e>
                                  <m:sup>
                                    <m:r>
                                      <a:rPr lang="en-US" sz="2000" i="1">
                                        <a:solidFill>
                                          <a:srgbClr val="002060"/>
                                        </a:solidFill>
                                        <a:latin typeface="Cambria Math" panose="02040503050406030204" pitchFamily="18" charset="0"/>
                                      </a:rPr>
                                      <m:t>𝑛</m:t>
                                    </m:r>
                                  </m:sup>
                                </m:sSup>
                                <m:r>
                                  <a:rPr lang="en-US" sz="2000" i="1">
                                    <a:solidFill>
                                      <a:srgbClr val="002060"/>
                                    </a:solidFill>
                                    <a:latin typeface="Cambria Math" panose="02040503050406030204" pitchFamily="18" charset="0"/>
                                  </a:rPr>
                                  <m:t>+</m:t>
                                </m:r>
                                <m:d>
                                  <m:dPr>
                                    <m:begChr m:val=""/>
                                    <m:endChr m:val="⟩"/>
                                    <m:ctrlPr>
                                      <a:rPr lang="en-US" sz="2000" b="0" i="1" smtClean="0">
                                        <a:solidFill>
                                          <a:srgbClr val="002060"/>
                                        </a:solidFill>
                                        <a:latin typeface="Cambria Math" panose="02040503050406030204" pitchFamily="18" charset="0"/>
                                      </a:rPr>
                                    </m:ctrlPr>
                                  </m:dPr>
                                  <m:e>
                                    <m:r>
                                      <a:rPr lang="en-US" sz="2000" b="0" i="1" smtClean="0">
                                        <a:solidFill>
                                          <a:srgbClr val="002060"/>
                                        </a:solidFill>
                                        <a:latin typeface="Cambria Math" panose="02040503050406030204" pitchFamily="18" charset="0"/>
                                      </a:rPr>
                                      <m:t>1</m:t>
                                    </m:r>
                                  </m:e>
                                </m:d>
                              </m:e>
                            </m:d>
                          </m:e>
                        </m:d>
                      </m:den>
                    </m:f>
                  </m:oMath>
                </a14:m>
                <a:r>
                  <a:rPr lang="en-US" sz="2000" dirty="0"/>
                  <a:t>, for </a:t>
                </a:r>
                <a14:m>
                  <m:oMath xmlns:m="http://schemas.openxmlformats.org/officeDocument/2006/math">
                    <m:r>
                      <a:rPr lang="en-US" sz="2000" b="0" i="1" smtClean="0">
                        <a:latin typeface="Cambria Math" panose="02040503050406030204" pitchFamily="18" charset="0"/>
                      </a:rPr>
                      <m:t>𝑛</m:t>
                    </m:r>
                  </m:oMath>
                </a14:m>
                <a:r>
                  <a:rPr lang="en-US" sz="2000" dirty="0"/>
                  <a:t> a power of 2.</a:t>
                </a:r>
              </a:p>
            </p:txBody>
          </p:sp>
        </mc:Choice>
        <mc:Fallback xmlns="">
          <p:sp>
            <p:nvSpPr>
              <p:cNvPr id="16" name="TextBox 15">
                <a:extLst>
                  <a:ext uri="{FF2B5EF4-FFF2-40B4-BE49-F238E27FC236}">
                    <a16:creationId xmlns:a16="http://schemas.microsoft.com/office/drawing/2014/main" id="{3044337C-61AA-4D17-8C76-0A7E995B3E51}"/>
                  </a:ext>
                </a:extLst>
              </p:cNvPr>
              <p:cNvSpPr txBox="1">
                <a:spLocks noRot="1" noChangeAspect="1" noMove="1" noResize="1" noEditPoints="1" noAdjustHandles="1" noChangeArrowheads="1" noChangeShapeType="1" noTextEdit="1"/>
              </p:cNvSpPr>
              <p:nvPr/>
            </p:nvSpPr>
            <p:spPr>
              <a:xfrm>
                <a:off x="553163" y="954364"/>
                <a:ext cx="6478157" cy="444352"/>
              </a:xfrm>
              <a:prstGeom prst="rect">
                <a:avLst/>
              </a:prstGeom>
              <a:blipFill>
                <a:blip r:embed="rId4"/>
                <a:stretch>
                  <a:fillRect l="-847" t="-156944" b="-23055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F58AFA4-ABA7-4E1F-AC68-5D5244F48BB1}"/>
                  </a:ext>
                </a:extLst>
              </p:cNvPr>
              <p:cNvSpPr txBox="1"/>
              <p:nvPr/>
            </p:nvSpPr>
            <p:spPr>
              <a:xfrm>
                <a:off x="915113" y="1395519"/>
                <a:ext cx="7314487" cy="426463"/>
              </a:xfrm>
              <a:prstGeom prst="rect">
                <a:avLst/>
              </a:prstGeom>
              <a:noFill/>
            </p:spPr>
            <p:txBody>
              <a:bodyPr wrap="square">
                <a:spAutoFit/>
              </a:bodyPr>
              <a:lstStyle/>
              <a:p>
                <a:pPr marL="342900" indent="-342900">
                  <a:buFont typeface="Wingdings" panose="05000000000000000000" pitchFamily="2" charset="2"/>
                  <a:buChar char="v"/>
                </a:pPr>
                <a:r>
                  <a:rPr lang="en-US" sz="2000" dirty="0"/>
                  <a:t>Elements of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𝑞</m:t>
                        </m:r>
                      </m:sub>
                    </m:sSub>
                    <m:r>
                      <a:rPr lang="en-US" sz="2000" b="0" i="0" smtClean="0">
                        <a:latin typeface="Cambria Math" panose="02040503050406030204" pitchFamily="18" charset="0"/>
                      </a:rPr>
                      <m:t> </m:t>
                    </m:r>
                  </m:oMath>
                </a14:m>
                <a:r>
                  <a:rPr lang="en-US" sz="2000" dirty="0"/>
                  <a:t>are </a:t>
                </a:r>
                <a14:m>
                  <m:oMath xmlns:m="http://schemas.openxmlformats.org/officeDocument/2006/math">
                    <m:r>
                      <m:rPr>
                        <m:sty m:val="p"/>
                      </m:rPr>
                      <a:rPr lang="en-US" sz="2000" b="0" i="0" smtClean="0">
                        <a:latin typeface="Cambria Math" panose="02040503050406030204" pitchFamily="18" charset="0"/>
                      </a:rPr>
                      <m:t>deg</m:t>
                    </m:r>
                    <m:r>
                      <a:rPr lang="en-US" sz="2000" b="0" i="1" smtClean="0">
                        <a:latin typeface="Cambria Math" panose="02040503050406030204" pitchFamily="18" charset="0"/>
                      </a:rPr>
                      <m:t>&lt;</m:t>
                    </m:r>
                    <m:r>
                      <a:rPr lang="en-US" sz="2000" b="0" i="1" smtClean="0">
                        <a:latin typeface="Cambria Math" panose="02040503050406030204" pitchFamily="18" charset="0"/>
                      </a:rPr>
                      <m:t>𝑛</m:t>
                    </m:r>
                  </m:oMath>
                </a14:m>
                <a:r>
                  <a:rPr lang="en-US" sz="2000" dirty="0"/>
                  <a:t> </a:t>
                </a:r>
                <a:r>
                  <a:rPr lang="en-US" sz="2000" dirty="0">
                    <a:solidFill>
                      <a:srgbClr val="002060"/>
                    </a:solidFill>
                  </a:rPr>
                  <a:t>polynomials</a:t>
                </a:r>
                <a:r>
                  <a:rPr lang="en-US" sz="2000" dirty="0"/>
                  <a:t> with </a:t>
                </a:r>
                <a14:m>
                  <m:oMath xmlns:m="http://schemas.openxmlformats.org/officeDocument/2006/math">
                    <m:r>
                      <m:rPr>
                        <m:sty m:val="p"/>
                      </m:rPr>
                      <a:rPr lang="en-US" sz="2000" b="0" i="0" smtClean="0">
                        <a:latin typeface="Cambria Math" panose="02040503050406030204" pitchFamily="18" charset="0"/>
                      </a:rPr>
                      <m:t>mod</m:t>
                    </m:r>
                    <m:r>
                      <a:rPr lang="en-US" sz="2000" b="0" i="1" smtClean="0">
                        <a:latin typeface="Cambria Math" panose="02040503050406030204" pitchFamily="18" charset="0"/>
                      </a:rPr>
                      <m:t> </m:t>
                    </m:r>
                    <m:r>
                      <a:rPr lang="en-US" sz="2000" b="0" i="1" smtClean="0">
                        <a:latin typeface="Cambria Math" panose="02040503050406030204" pitchFamily="18" charset="0"/>
                      </a:rPr>
                      <m:t>𝑞</m:t>
                    </m:r>
                  </m:oMath>
                </a14:m>
                <a:r>
                  <a:rPr lang="en-US" sz="2000" dirty="0"/>
                  <a:t> coefficients.</a:t>
                </a:r>
                <a:endParaRPr lang="en-US" sz="2000" baseline="-25000" dirty="0"/>
              </a:p>
            </p:txBody>
          </p:sp>
        </mc:Choice>
        <mc:Fallback xmlns="">
          <p:sp>
            <p:nvSpPr>
              <p:cNvPr id="17" name="TextBox 16">
                <a:extLst>
                  <a:ext uri="{FF2B5EF4-FFF2-40B4-BE49-F238E27FC236}">
                    <a16:creationId xmlns:a16="http://schemas.microsoft.com/office/drawing/2014/main" id="{0F58AFA4-ABA7-4E1F-AC68-5D5244F48BB1}"/>
                  </a:ext>
                </a:extLst>
              </p:cNvPr>
              <p:cNvSpPr txBox="1">
                <a:spLocks noRot="1" noChangeAspect="1" noMove="1" noResize="1" noEditPoints="1" noAdjustHandles="1" noChangeArrowheads="1" noChangeShapeType="1" noTextEdit="1"/>
              </p:cNvSpPr>
              <p:nvPr/>
            </p:nvSpPr>
            <p:spPr>
              <a:xfrm>
                <a:off x="915113" y="1395519"/>
                <a:ext cx="7314487" cy="426463"/>
              </a:xfrm>
              <a:prstGeom prst="rect">
                <a:avLst/>
              </a:prstGeom>
              <a:blipFill>
                <a:blip r:embed="rId5"/>
                <a:stretch>
                  <a:fillRect l="-750" t="-7143" r="-750" b="-20000"/>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73193F6-DA8C-43DE-88C4-012AA6CFF481}"/>
                  </a:ext>
                </a:extLst>
              </p:cNvPr>
              <p:cNvSpPr txBox="1"/>
              <p:nvPr/>
            </p:nvSpPr>
            <p:spPr>
              <a:xfrm>
                <a:off x="915113" y="1821982"/>
                <a:ext cx="6847763" cy="423770"/>
              </a:xfrm>
              <a:prstGeom prst="rect">
                <a:avLst/>
              </a:prstGeom>
              <a:noFill/>
            </p:spPr>
            <p:txBody>
              <a:bodyPr wrap="square">
                <a:spAutoFit/>
              </a:bodyPr>
              <a:lstStyle/>
              <a:p>
                <a:pPr marL="342900" indent="-342900">
                  <a:buFont typeface="Wingdings" panose="05000000000000000000" pitchFamily="2" charset="2"/>
                  <a:buChar char="v"/>
                </a:pPr>
                <a:r>
                  <a:rPr lang="en-US" sz="2000" dirty="0"/>
                  <a:t>Operations in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𝑞</m:t>
                        </m:r>
                      </m:sub>
                    </m:sSub>
                  </m:oMath>
                </a14:m>
                <a:r>
                  <a:rPr lang="en-US" sz="2000" dirty="0"/>
                  <a:t> are </a:t>
                </a:r>
                <a:r>
                  <a:rPr lang="en-US" sz="2000" dirty="0">
                    <a:solidFill>
                      <a:srgbClr val="002060"/>
                    </a:solidFill>
                  </a:rPr>
                  <a:t>very efficient</a:t>
                </a:r>
                <a:r>
                  <a:rPr lang="en-US" sz="2000" dirty="0"/>
                  <a:t> using FFT-like algorithms.</a:t>
                </a:r>
              </a:p>
            </p:txBody>
          </p:sp>
        </mc:Choice>
        <mc:Fallback xmlns="">
          <p:sp>
            <p:nvSpPr>
              <p:cNvPr id="20" name="TextBox 19">
                <a:extLst>
                  <a:ext uri="{FF2B5EF4-FFF2-40B4-BE49-F238E27FC236}">
                    <a16:creationId xmlns:a16="http://schemas.microsoft.com/office/drawing/2014/main" id="{173193F6-DA8C-43DE-88C4-012AA6CFF481}"/>
                  </a:ext>
                </a:extLst>
              </p:cNvPr>
              <p:cNvSpPr txBox="1">
                <a:spLocks noRot="1" noChangeAspect="1" noMove="1" noResize="1" noEditPoints="1" noAdjustHandles="1" noChangeArrowheads="1" noChangeShapeType="1" noTextEdit="1"/>
              </p:cNvSpPr>
              <p:nvPr/>
            </p:nvSpPr>
            <p:spPr>
              <a:xfrm>
                <a:off x="915113" y="1821982"/>
                <a:ext cx="6847763" cy="423770"/>
              </a:xfrm>
              <a:prstGeom prst="rect">
                <a:avLst/>
              </a:prstGeom>
              <a:blipFill>
                <a:blip r:embed="rId6"/>
                <a:stretch>
                  <a:fillRect l="-801" t="-7246" b="-2173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1115B63-3234-4BCE-A7A6-5B2FC5DF5AE6}"/>
                  </a:ext>
                </a:extLst>
              </p:cNvPr>
              <p:cNvSpPr txBox="1"/>
              <p:nvPr/>
            </p:nvSpPr>
            <p:spPr>
              <a:xfrm>
                <a:off x="553163" y="2514283"/>
                <a:ext cx="6847763" cy="731547"/>
              </a:xfrm>
              <a:prstGeom prst="rect">
                <a:avLst/>
              </a:prstGeom>
              <a:noFill/>
              <a:ln>
                <a:no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Search Ring-LWE</a:t>
                </a:r>
              </a:p>
              <a:p>
                <a:r>
                  <a:rPr lang="en-US" sz="2000" dirty="0"/>
                  <a:t>Find secret ring element </a:t>
                </a:r>
                <a14:m>
                  <m:oMath xmlns:m="http://schemas.openxmlformats.org/officeDocument/2006/math">
                    <m:r>
                      <a:rPr lang="en-US" sz="2000" b="1" i="1" smtClean="0">
                        <a:latin typeface="Cambria Math" panose="02040503050406030204" pitchFamily="18" charset="0"/>
                      </a:rPr>
                      <m:t>𝒔</m:t>
                    </m:r>
                    <m:r>
                      <a:rPr lang="en-US" sz="2000" b="0" i="1" smtClean="0">
                        <a:latin typeface="Cambria Math" panose="02040503050406030204" pitchFamily="18" charset="0"/>
                        <a:ea typeface="Cambria Math" panose="02040503050406030204" pitchFamily="18" charset="0"/>
                      </a:rPr>
                      <m:t>∈</m:t>
                    </m:r>
                    <m:sSub>
                      <m:sSubPr>
                        <m:ctrlPr>
                          <a:rPr lang="en-US" sz="2000" i="1" smtClean="0">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𝑅</m:t>
                        </m:r>
                      </m:e>
                      <m:sub>
                        <m:r>
                          <a:rPr lang="en-US" sz="2000" i="1">
                            <a:solidFill>
                              <a:schemeClr val="tx1"/>
                            </a:solidFill>
                            <a:latin typeface="Cambria Math" panose="02040503050406030204" pitchFamily="18" charset="0"/>
                          </a:rPr>
                          <m:t>𝑞</m:t>
                        </m:r>
                      </m:sub>
                    </m:sSub>
                  </m:oMath>
                </a14:m>
                <a:r>
                  <a:rPr lang="en-US" sz="2000" dirty="0"/>
                  <a:t>, given </a:t>
                </a:r>
                <a14:m>
                  <m:oMath xmlns:m="http://schemas.openxmlformats.org/officeDocument/2006/math">
                    <m:r>
                      <a:rPr lang="en-US" sz="2000" b="0" i="1" smtClean="0">
                        <a:latin typeface="Cambria Math" panose="02040503050406030204" pitchFamily="18" charset="0"/>
                      </a:rPr>
                      <m:t>𝑚</m:t>
                    </m:r>
                  </m:oMath>
                </a14:m>
                <a:r>
                  <a:rPr lang="en-US" sz="2000" dirty="0"/>
                  <a:t> independent samples</a:t>
                </a:r>
              </a:p>
            </p:txBody>
          </p:sp>
        </mc:Choice>
        <mc:Fallback xmlns="">
          <p:sp>
            <p:nvSpPr>
              <p:cNvPr id="21" name="TextBox 20">
                <a:extLst>
                  <a:ext uri="{FF2B5EF4-FFF2-40B4-BE49-F238E27FC236}">
                    <a16:creationId xmlns:a16="http://schemas.microsoft.com/office/drawing/2014/main" id="{51115B63-3234-4BCE-A7A6-5B2FC5DF5AE6}"/>
                  </a:ext>
                </a:extLst>
              </p:cNvPr>
              <p:cNvSpPr txBox="1">
                <a:spLocks noRot="1" noChangeAspect="1" noMove="1" noResize="1" noEditPoints="1" noAdjustHandles="1" noChangeArrowheads="1" noChangeShapeType="1" noTextEdit="1"/>
              </p:cNvSpPr>
              <p:nvPr/>
            </p:nvSpPr>
            <p:spPr>
              <a:xfrm>
                <a:off x="553163" y="2514283"/>
                <a:ext cx="6847763" cy="731547"/>
              </a:xfrm>
              <a:prstGeom prst="rect">
                <a:avLst/>
              </a:prstGeom>
              <a:blipFill>
                <a:blip r:embed="rId7"/>
                <a:stretch>
                  <a:fillRect l="-980" t="-4167" b="-11667"/>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423DAD1-5B4F-4C90-BD1E-2EE42E0A630B}"/>
                  </a:ext>
                </a:extLst>
              </p:cNvPr>
              <p:cNvSpPr txBox="1"/>
              <p:nvPr/>
            </p:nvSpPr>
            <p:spPr>
              <a:xfrm>
                <a:off x="1912077" y="3245830"/>
                <a:ext cx="3640508" cy="423770"/>
              </a:xfrm>
              <a:prstGeom prst="rect">
                <a:avLst/>
              </a:prstGeom>
              <a:noFill/>
              <a:ln>
                <a:noFill/>
              </a:ln>
            </p:spPr>
            <p:txBody>
              <a:bodyPr wrap="square">
                <a:spAutoFit/>
              </a:bodyPr>
              <a:lstStyle/>
              <a:p>
                <a14:m>
                  <m:oMath xmlns:m="http://schemas.openxmlformats.org/officeDocument/2006/math">
                    <m:sSub>
                      <m:sSubPr>
                        <m:ctrlPr>
                          <a:rPr lang="en-US" sz="2000" i="1" smtClean="0">
                            <a:solidFill>
                              <a:schemeClr val="accent5">
                                <a:lumMod val="50000"/>
                              </a:schemeClr>
                            </a:solidFill>
                            <a:latin typeface="Cambria Math" panose="02040503050406030204" pitchFamily="18" charset="0"/>
                          </a:rPr>
                        </m:ctrlPr>
                      </m:sSubPr>
                      <m:e>
                        <m:r>
                          <a:rPr lang="en-US" sz="2000" b="0" i="1" smtClean="0">
                            <a:solidFill>
                              <a:schemeClr val="accent5">
                                <a:lumMod val="50000"/>
                              </a:schemeClr>
                            </a:solidFill>
                            <a:latin typeface="Cambria Math" panose="02040503050406030204" pitchFamily="18" charset="0"/>
                          </a:rPr>
                          <m:t>𝑎</m:t>
                        </m:r>
                      </m:e>
                      <m:sub>
                        <m:r>
                          <a:rPr lang="en-US" sz="2000" b="0" i="1" smtClean="0">
                            <a:solidFill>
                              <a:schemeClr val="accent5">
                                <a:lumMod val="50000"/>
                              </a:schemeClr>
                            </a:solidFill>
                            <a:latin typeface="Cambria Math" panose="02040503050406030204" pitchFamily="18" charset="0"/>
                          </a:rPr>
                          <m:t>1</m:t>
                        </m:r>
                      </m:sub>
                    </m:sSub>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𝑞</m:t>
                        </m:r>
                      </m:sub>
                    </m:sSub>
                  </m:oMath>
                </a14:m>
                <a:r>
                  <a:rPr lang="en-US" sz="2000" dirty="0"/>
                  <a:t>, </a:t>
                </a:r>
                <a14:m>
                  <m:oMath xmlns:m="http://schemas.openxmlformats.org/officeDocument/2006/math">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  </m:t>
                        </m:r>
                        <m:r>
                          <a:rPr lang="en-US" sz="2000" b="0" i="1" smtClean="0">
                            <a:solidFill>
                              <a:srgbClr val="C00000"/>
                            </a:solidFill>
                            <a:latin typeface="Cambria Math" panose="02040503050406030204" pitchFamily="18" charset="0"/>
                          </a:rPr>
                          <m:t>𝑏</m:t>
                        </m:r>
                      </m:e>
                      <m:sub>
                        <m:r>
                          <a:rPr lang="en-US" sz="2000" b="0" i="1" smtClean="0">
                            <a:solidFill>
                              <a:srgbClr val="C00000"/>
                            </a:solidFill>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sSub>
                      <m:sSubPr>
                        <m:ctrlPr>
                          <a:rPr lang="en-US" sz="2000" b="0" i="1" smtClean="0">
                            <a:solidFill>
                              <a:schemeClr val="accent5">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5">
                                <a:lumMod val="50000"/>
                              </a:schemeClr>
                            </a:solidFill>
                            <a:latin typeface="Cambria Math" panose="02040503050406030204" pitchFamily="18" charset="0"/>
                            <a:ea typeface="Cambria Math" panose="02040503050406030204" pitchFamily="18" charset="0"/>
                          </a:rPr>
                          <m:t>𝑎</m:t>
                        </m:r>
                      </m:e>
                      <m:sub>
                        <m:r>
                          <a:rPr lang="en-US" sz="2000" b="0" i="1" smtClean="0">
                            <a:solidFill>
                              <a:schemeClr val="accent5">
                                <a:lumMod val="50000"/>
                              </a:schemeClr>
                            </a:solidFill>
                            <a:latin typeface="Cambria Math" panose="02040503050406030204" pitchFamily="18" charset="0"/>
                            <a:ea typeface="Cambria Math" panose="02040503050406030204" pitchFamily="18" charset="0"/>
                          </a:rPr>
                          <m:t>1</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𝑒</m:t>
                        </m:r>
                      </m:e>
                      <m:sub>
                        <m:r>
                          <a:rPr lang="en-US" sz="2000" b="0" i="1" smtClean="0">
                            <a:latin typeface="Cambria Math" panose="02040503050406030204" pitchFamily="18" charset="0"/>
                            <a:ea typeface="Cambria Math" panose="02040503050406030204" pitchFamily="18" charset="0"/>
                          </a:rPr>
                          <m:t>1</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𝑞</m:t>
                        </m:r>
                      </m:sub>
                    </m:sSub>
                  </m:oMath>
                </a14:m>
                <a:endParaRPr lang="en-US" sz="2000" dirty="0"/>
              </a:p>
            </p:txBody>
          </p:sp>
        </mc:Choice>
        <mc:Fallback xmlns="">
          <p:sp>
            <p:nvSpPr>
              <p:cNvPr id="22" name="TextBox 21">
                <a:extLst>
                  <a:ext uri="{FF2B5EF4-FFF2-40B4-BE49-F238E27FC236}">
                    <a16:creationId xmlns:a16="http://schemas.microsoft.com/office/drawing/2014/main" id="{6423DAD1-5B4F-4C90-BD1E-2EE42E0A630B}"/>
                  </a:ext>
                </a:extLst>
              </p:cNvPr>
              <p:cNvSpPr txBox="1">
                <a:spLocks noRot="1" noChangeAspect="1" noMove="1" noResize="1" noEditPoints="1" noAdjustHandles="1" noChangeArrowheads="1" noChangeShapeType="1" noTextEdit="1"/>
              </p:cNvSpPr>
              <p:nvPr/>
            </p:nvSpPr>
            <p:spPr>
              <a:xfrm>
                <a:off x="1912077" y="3245830"/>
                <a:ext cx="3640508" cy="423770"/>
              </a:xfrm>
              <a:prstGeom prst="rect">
                <a:avLst/>
              </a:prstGeom>
              <a:blipFill>
                <a:blip r:embed="rId8"/>
                <a:stretch>
                  <a:fillRect t="-5714" b="-20000"/>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B268712-44AC-4825-AFC8-9EA5DB669702}"/>
                  </a:ext>
                </a:extLst>
              </p:cNvPr>
              <p:cNvSpPr txBox="1"/>
              <p:nvPr/>
            </p:nvSpPr>
            <p:spPr>
              <a:xfrm>
                <a:off x="1912077" y="3657880"/>
                <a:ext cx="3640508" cy="423770"/>
              </a:xfrm>
              <a:prstGeom prst="rect">
                <a:avLst/>
              </a:prstGeom>
              <a:noFill/>
              <a:ln>
                <a:noFill/>
              </a:ln>
            </p:spPr>
            <p:txBody>
              <a:bodyPr wrap="square">
                <a:spAutoFit/>
              </a:bodyPr>
              <a:lstStyle/>
              <a:p>
                <a14:m>
                  <m:oMath xmlns:m="http://schemas.openxmlformats.org/officeDocument/2006/math">
                    <m:sSub>
                      <m:sSubPr>
                        <m:ctrlPr>
                          <a:rPr lang="en-US" sz="2000" i="1" smtClean="0">
                            <a:solidFill>
                              <a:schemeClr val="accent5">
                                <a:lumMod val="50000"/>
                              </a:schemeClr>
                            </a:solidFill>
                            <a:latin typeface="Cambria Math" panose="02040503050406030204" pitchFamily="18" charset="0"/>
                          </a:rPr>
                        </m:ctrlPr>
                      </m:sSubPr>
                      <m:e>
                        <m:r>
                          <a:rPr lang="en-US" sz="2000" b="0" i="1" smtClean="0">
                            <a:solidFill>
                              <a:schemeClr val="accent5">
                                <a:lumMod val="50000"/>
                              </a:schemeClr>
                            </a:solidFill>
                            <a:latin typeface="Cambria Math" panose="02040503050406030204" pitchFamily="18" charset="0"/>
                          </a:rPr>
                          <m:t>𝑎</m:t>
                        </m:r>
                      </m:e>
                      <m:sub>
                        <m:r>
                          <a:rPr lang="en-US" sz="2000" b="0" i="1" smtClean="0">
                            <a:solidFill>
                              <a:schemeClr val="accent5">
                                <a:lumMod val="50000"/>
                              </a:schemeClr>
                            </a:solidFill>
                            <a:latin typeface="Cambria Math" panose="02040503050406030204" pitchFamily="18" charset="0"/>
                          </a:rPr>
                          <m:t>2</m:t>
                        </m:r>
                      </m:sub>
                    </m:sSub>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𝑞</m:t>
                        </m:r>
                      </m:sub>
                    </m:sSub>
                  </m:oMath>
                </a14:m>
                <a:r>
                  <a:rPr lang="en-US" sz="2000" dirty="0"/>
                  <a:t>, </a:t>
                </a:r>
                <a14:m>
                  <m:oMath xmlns:m="http://schemas.openxmlformats.org/officeDocument/2006/math">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  </m:t>
                        </m:r>
                        <m:r>
                          <a:rPr lang="en-US" sz="2000" b="0" i="1" smtClean="0">
                            <a:solidFill>
                              <a:srgbClr val="C00000"/>
                            </a:solidFill>
                            <a:latin typeface="Cambria Math" panose="02040503050406030204" pitchFamily="18" charset="0"/>
                          </a:rPr>
                          <m:t>𝑏</m:t>
                        </m:r>
                      </m:e>
                      <m:sub>
                        <m:r>
                          <a:rPr lang="en-US" sz="2000" b="0" i="1" smtClean="0">
                            <a:solidFill>
                              <a:srgbClr val="C00000"/>
                            </a:solidFill>
                            <a:latin typeface="Cambria Math" panose="02040503050406030204" pitchFamily="18" charset="0"/>
                          </a:rPr>
                          <m:t>2</m:t>
                        </m:r>
                      </m:sub>
                    </m:sSub>
                    <m:r>
                      <a:rPr lang="en-US" sz="2000" b="0" i="1" smtClean="0">
                        <a:latin typeface="Cambria Math" panose="02040503050406030204" pitchFamily="18" charset="0"/>
                      </a:rPr>
                      <m:t>=</m:t>
                    </m:r>
                    <m:r>
                      <a:rPr lang="en-US" sz="2000" b="0" i="1" smtClean="0">
                        <a:latin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sSub>
                      <m:sSubPr>
                        <m:ctrlPr>
                          <a:rPr lang="en-US" sz="2000" b="0" i="1" smtClean="0">
                            <a:solidFill>
                              <a:schemeClr val="accent5">
                                <a:lumMod val="50000"/>
                              </a:schemeClr>
                            </a:solidFill>
                            <a:latin typeface="Cambria Math" panose="02040503050406030204" pitchFamily="18" charset="0"/>
                            <a:ea typeface="Cambria Math" panose="02040503050406030204" pitchFamily="18" charset="0"/>
                          </a:rPr>
                        </m:ctrlPr>
                      </m:sSubPr>
                      <m:e>
                        <m:r>
                          <a:rPr lang="en-US" sz="2000" b="0" i="1" smtClean="0">
                            <a:solidFill>
                              <a:schemeClr val="accent5">
                                <a:lumMod val="50000"/>
                              </a:schemeClr>
                            </a:solidFill>
                            <a:latin typeface="Cambria Math" panose="02040503050406030204" pitchFamily="18" charset="0"/>
                            <a:ea typeface="Cambria Math" panose="02040503050406030204" pitchFamily="18" charset="0"/>
                          </a:rPr>
                          <m:t>𝑎</m:t>
                        </m:r>
                      </m:e>
                      <m:sub>
                        <m:r>
                          <a:rPr lang="en-US" sz="2000" b="0" i="1" smtClean="0">
                            <a:solidFill>
                              <a:schemeClr val="accent5">
                                <a:lumMod val="50000"/>
                              </a:schemeClr>
                            </a:solidFill>
                            <a:latin typeface="Cambria Math" panose="02040503050406030204" pitchFamily="18" charset="0"/>
                            <a:ea typeface="Cambria Math" panose="02040503050406030204" pitchFamily="18" charset="0"/>
                          </a:rPr>
                          <m:t>2</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𝑒</m:t>
                        </m:r>
                      </m:e>
                      <m:sub>
                        <m:r>
                          <a:rPr lang="en-US" sz="2000" b="0" i="1" smtClean="0">
                            <a:latin typeface="Cambria Math" panose="02040503050406030204" pitchFamily="18" charset="0"/>
                            <a:ea typeface="Cambria Math" panose="02040503050406030204" pitchFamily="18" charset="0"/>
                          </a:rPr>
                          <m:t>2</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𝑞</m:t>
                        </m:r>
                      </m:sub>
                    </m:sSub>
                  </m:oMath>
                </a14:m>
                <a:endParaRPr lang="en-US" sz="2000" dirty="0"/>
              </a:p>
            </p:txBody>
          </p:sp>
        </mc:Choice>
        <mc:Fallback xmlns="">
          <p:sp>
            <p:nvSpPr>
              <p:cNvPr id="23" name="TextBox 22">
                <a:extLst>
                  <a:ext uri="{FF2B5EF4-FFF2-40B4-BE49-F238E27FC236}">
                    <a16:creationId xmlns:a16="http://schemas.microsoft.com/office/drawing/2014/main" id="{9B268712-44AC-4825-AFC8-9EA5DB669702}"/>
                  </a:ext>
                </a:extLst>
              </p:cNvPr>
              <p:cNvSpPr txBox="1">
                <a:spLocks noRot="1" noChangeAspect="1" noMove="1" noResize="1" noEditPoints="1" noAdjustHandles="1" noChangeArrowheads="1" noChangeShapeType="1" noTextEdit="1"/>
              </p:cNvSpPr>
              <p:nvPr/>
            </p:nvSpPr>
            <p:spPr>
              <a:xfrm>
                <a:off x="1912077" y="3657880"/>
                <a:ext cx="3640508" cy="423770"/>
              </a:xfrm>
              <a:prstGeom prst="rect">
                <a:avLst/>
              </a:prstGeom>
              <a:blipFill>
                <a:blip r:embed="rId9"/>
                <a:stretch>
                  <a:fillRect t="-5714" b="-20000"/>
                </a:stretch>
              </a:blipFill>
              <a:ln>
                <a:noFill/>
              </a:ln>
            </p:spPr>
            <p:txBody>
              <a:bodyPr/>
              <a:lstStyle/>
              <a:p>
                <a:r>
                  <a:rPr lang="el-GR">
                    <a:noFill/>
                  </a:rPr>
                  <a:t> </a:t>
                </a:r>
              </a:p>
            </p:txBody>
          </p:sp>
        </mc:Fallback>
      </mc:AlternateContent>
      <p:sp>
        <p:nvSpPr>
          <p:cNvPr id="24" name="TextBox 23">
            <a:extLst>
              <a:ext uri="{FF2B5EF4-FFF2-40B4-BE49-F238E27FC236}">
                <a16:creationId xmlns:a16="http://schemas.microsoft.com/office/drawing/2014/main" id="{3FCB8197-E284-4B44-A40F-87382F9F8B25}"/>
              </a:ext>
            </a:extLst>
          </p:cNvPr>
          <p:cNvSpPr txBox="1"/>
          <p:nvPr/>
        </p:nvSpPr>
        <p:spPr>
          <a:xfrm>
            <a:off x="2302602" y="4001037"/>
            <a:ext cx="259623" cy="400110"/>
          </a:xfrm>
          <a:prstGeom prst="rect">
            <a:avLst/>
          </a:prstGeom>
          <a:noFill/>
          <a:ln>
            <a:noFill/>
          </a:ln>
        </p:spPr>
        <p:txBody>
          <a:bodyPr wrap="square">
            <a:spAutoFit/>
          </a:bodyPr>
          <a:lstStyle/>
          <a:p>
            <a:r>
              <a:rPr lang="el-GR" sz="2000" b="1" i="0" dirty="0">
                <a:solidFill>
                  <a:srgbClr val="202122"/>
                </a:solidFill>
                <a:effectLst/>
                <a:latin typeface="Arial" panose="020B0604020202020204" pitchFamily="34" charset="0"/>
              </a:rPr>
              <a:t>⋮</a:t>
            </a:r>
            <a:endParaRPr lang="en-US" sz="2000" dirty="0"/>
          </a:p>
        </p:txBody>
      </p:sp>
      <p:sp>
        <p:nvSpPr>
          <p:cNvPr id="26" name="TextBox 25">
            <a:extLst>
              <a:ext uri="{FF2B5EF4-FFF2-40B4-BE49-F238E27FC236}">
                <a16:creationId xmlns:a16="http://schemas.microsoft.com/office/drawing/2014/main" id="{AA16E652-D080-4848-BCDF-F0B840DD145D}"/>
              </a:ext>
            </a:extLst>
          </p:cNvPr>
          <p:cNvSpPr txBox="1"/>
          <p:nvPr/>
        </p:nvSpPr>
        <p:spPr>
          <a:xfrm>
            <a:off x="3347124" y="4004015"/>
            <a:ext cx="259623" cy="400110"/>
          </a:xfrm>
          <a:prstGeom prst="rect">
            <a:avLst/>
          </a:prstGeom>
          <a:noFill/>
          <a:ln>
            <a:noFill/>
          </a:ln>
        </p:spPr>
        <p:txBody>
          <a:bodyPr wrap="square">
            <a:spAutoFit/>
          </a:bodyPr>
          <a:lstStyle/>
          <a:p>
            <a:r>
              <a:rPr lang="el-GR" sz="2000" b="1" i="0" dirty="0">
                <a:solidFill>
                  <a:srgbClr val="202122"/>
                </a:solidFill>
                <a:effectLst/>
                <a:latin typeface="Arial" panose="020B0604020202020204" pitchFamily="34" charset="0"/>
              </a:rPr>
              <a:t>⋮</a:t>
            </a:r>
            <a:endParaRPr lang="en-US" sz="2000"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A2BF23D-D307-4169-9F60-E0BC1603C4A7}"/>
                  </a:ext>
                </a:extLst>
              </p:cNvPr>
              <p:cNvSpPr txBox="1"/>
              <p:nvPr/>
            </p:nvSpPr>
            <p:spPr>
              <a:xfrm>
                <a:off x="553163" y="4344232"/>
                <a:ext cx="9814231" cy="444352"/>
              </a:xfrm>
              <a:prstGeom prst="rect">
                <a:avLst/>
              </a:prstGeom>
              <a:noFill/>
              <a:ln>
                <a:noFill/>
              </a:ln>
            </p:spPr>
            <p:txBody>
              <a:bodyPr wrap="square">
                <a:spAutoFit/>
              </a:bodyPr>
              <a:lstStyle/>
              <a:p>
                <a:r>
                  <a:rPr lang="en-US" sz="2000" dirty="0"/>
                  <a:t>where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𝑖</m:t>
                        </m:r>
                      </m:sub>
                    </m:sSub>
                    <m:r>
                      <a:rPr lang="en-US" sz="2000" i="1" smtClean="0">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𝜒</m:t>
                    </m:r>
                  </m:oMath>
                </a14:m>
                <a:r>
                  <a:rPr lang="el-GR" sz="2000" dirty="0"/>
                  <a:t>, </a:t>
                </a:r>
                <a:r>
                  <a:rPr lang="en-US" sz="2000" dirty="0"/>
                  <a:t>with </a:t>
                </a:r>
                <a14:m>
                  <m:oMath xmlns:m="http://schemas.openxmlformats.org/officeDocument/2006/math">
                    <m:r>
                      <a:rPr lang="el-GR" sz="2000" b="0" i="1" smtClean="0">
                        <a:latin typeface="Cambria Math" panose="02040503050406030204" pitchFamily="18" charset="0"/>
                      </a:rPr>
                      <m:t>𝜒</m:t>
                    </m:r>
                    <m:r>
                      <a:rPr lang="en-US" sz="2000" b="0" i="1" smtClean="0">
                        <a:latin typeface="Cambria Math" panose="02040503050406030204" pitchFamily="18" charset="0"/>
                      </a:rPr>
                      <m:t>=</m:t>
                    </m:r>
                  </m:oMath>
                </a14:m>
                <a:r>
                  <a:rPr lang="en-US" sz="2000" dirty="0"/>
                  <a:t> D</a:t>
                </a:r>
                <a:r>
                  <a:rPr lang="en-US" dirty="0"/>
                  <a:t>iscretized Gaussian in the canonical embedding of  </a:t>
                </a:r>
                <a14:m>
                  <m:oMath xmlns:m="http://schemas.openxmlformats.org/officeDocument/2006/math">
                    <m:r>
                      <a:rPr lang="en-US" sz="2000" b="0" i="1" smtClean="0">
                        <a:solidFill>
                          <a:srgbClr val="002060"/>
                        </a:solidFill>
                        <a:latin typeface="Cambria Math" panose="02040503050406030204" pitchFamily="18" charset="0"/>
                      </a:rPr>
                      <m:t>𝑅</m:t>
                    </m:r>
                    <m:r>
                      <a:rPr lang="en-US" sz="2000" i="1">
                        <a:solidFill>
                          <a:srgbClr val="002060"/>
                        </a:solidFill>
                        <a:latin typeface="Cambria Math" panose="02040503050406030204" pitchFamily="18" charset="0"/>
                      </a:rPr>
                      <m:t>≔</m:t>
                    </m:r>
                    <m:f>
                      <m:fPr>
                        <m:type m:val="lin"/>
                        <m:ctrlPr>
                          <a:rPr lang="en-US" sz="2000" i="1">
                            <a:solidFill>
                              <a:srgbClr val="002060"/>
                            </a:solidFill>
                            <a:latin typeface="Cambria Math" panose="02040503050406030204" pitchFamily="18" charset="0"/>
                          </a:rPr>
                        </m:ctrlPr>
                      </m:fPr>
                      <m:num>
                        <m:r>
                          <a:rPr lang="en-US" sz="2000" i="1">
                            <a:solidFill>
                              <a:srgbClr val="002060"/>
                            </a:solidFill>
                            <a:latin typeface="Cambria Math" panose="02040503050406030204" pitchFamily="18" charset="0"/>
                          </a:rPr>
                          <m:t>ℤ</m:t>
                        </m:r>
                        <m:d>
                          <m:dPr>
                            <m:begChr m:val="["/>
                            <m:endChr m:val="]"/>
                            <m:ctrlPr>
                              <a:rPr lang="en-US" sz="2000" i="1">
                                <a:solidFill>
                                  <a:srgbClr val="002060"/>
                                </a:solidFill>
                                <a:latin typeface="Cambria Math" panose="02040503050406030204" pitchFamily="18" charset="0"/>
                              </a:rPr>
                            </m:ctrlPr>
                          </m:dPr>
                          <m:e>
                            <m:r>
                              <a:rPr lang="en-US" sz="2000" i="1">
                                <a:solidFill>
                                  <a:srgbClr val="002060"/>
                                </a:solidFill>
                                <a:latin typeface="Cambria Math" panose="02040503050406030204" pitchFamily="18" charset="0"/>
                              </a:rPr>
                              <m:t>𝑋</m:t>
                            </m:r>
                          </m:e>
                        </m:d>
                      </m:num>
                      <m:den>
                        <m:d>
                          <m:dPr>
                            <m:begChr m:val="⟨"/>
                            <m:endChr m:val=""/>
                            <m:ctrlPr>
                              <a:rPr lang="en-US" sz="2000" i="1">
                                <a:solidFill>
                                  <a:srgbClr val="002060"/>
                                </a:solidFill>
                                <a:latin typeface="Cambria Math" panose="02040503050406030204" pitchFamily="18" charset="0"/>
                              </a:rPr>
                            </m:ctrlPr>
                          </m:dPr>
                          <m:e>
                            <m:d>
                              <m:dPr>
                                <m:begChr m:val=""/>
                                <m:endChr m:val=""/>
                                <m:ctrlPr>
                                  <a:rPr lang="en-US" sz="2000" i="1">
                                    <a:solidFill>
                                      <a:srgbClr val="002060"/>
                                    </a:solidFill>
                                    <a:latin typeface="Cambria Math" panose="02040503050406030204" pitchFamily="18" charset="0"/>
                                  </a:rPr>
                                </m:ctrlPr>
                              </m:dPr>
                              <m:e>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𝑋</m:t>
                                    </m:r>
                                  </m:e>
                                  <m:sup>
                                    <m:r>
                                      <a:rPr lang="en-US" sz="2000" i="1">
                                        <a:solidFill>
                                          <a:srgbClr val="002060"/>
                                        </a:solidFill>
                                        <a:latin typeface="Cambria Math" panose="02040503050406030204" pitchFamily="18" charset="0"/>
                                      </a:rPr>
                                      <m:t>𝑛</m:t>
                                    </m:r>
                                  </m:sup>
                                </m:sSup>
                                <m:r>
                                  <a:rPr lang="en-US" sz="2000" i="1">
                                    <a:solidFill>
                                      <a:srgbClr val="002060"/>
                                    </a:solidFill>
                                    <a:latin typeface="Cambria Math" panose="02040503050406030204" pitchFamily="18" charset="0"/>
                                  </a:rPr>
                                  <m:t>+</m:t>
                                </m:r>
                                <m:d>
                                  <m:dPr>
                                    <m:begChr m:val=""/>
                                    <m:endChr m:val="⟩"/>
                                    <m:ctrlPr>
                                      <a:rPr lang="en-US" sz="2000" i="1">
                                        <a:solidFill>
                                          <a:srgbClr val="002060"/>
                                        </a:solidFill>
                                        <a:latin typeface="Cambria Math" panose="02040503050406030204" pitchFamily="18" charset="0"/>
                                      </a:rPr>
                                    </m:ctrlPr>
                                  </m:dPr>
                                  <m:e>
                                    <m:r>
                                      <a:rPr lang="en-US" sz="2000" i="1">
                                        <a:solidFill>
                                          <a:srgbClr val="002060"/>
                                        </a:solidFill>
                                        <a:latin typeface="Cambria Math" panose="02040503050406030204" pitchFamily="18" charset="0"/>
                                      </a:rPr>
                                      <m:t>1</m:t>
                                    </m:r>
                                  </m:e>
                                </m:d>
                              </m:e>
                            </m:d>
                          </m:e>
                        </m:d>
                      </m:den>
                    </m:f>
                  </m:oMath>
                </a14:m>
                <a:r>
                  <a:rPr lang="en-US" sz="2000" dirty="0"/>
                  <a:t>.</a:t>
                </a:r>
              </a:p>
            </p:txBody>
          </p:sp>
        </mc:Choice>
        <mc:Fallback xmlns="">
          <p:sp>
            <p:nvSpPr>
              <p:cNvPr id="27" name="TextBox 26">
                <a:extLst>
                  <a:ext uri="{FF2B5EF4-FFF2-40B4-BE49-F238E27FC236}">
                    <a16:creationId xmlns:a16="http://schemas.microsoft.com/office/drawing/2014/main" id="{2A2BF23D-D307-4169-9F60-E0BC1603C4A7}"/>
                  </a:ext>
                </a:extLst>
              </p:cNvPr>
              <p:cNvSpPr txBox="1">
                <a:spLocks noRot="1" noChangeAspect="1" noMove="1" noResize="1" noEditPoints="1" noAdjustHandles="1" noChangeArrowheads="1" noChangeShapeType="1" noTextEdit="1"/>
              </p:cNvSpPr>
              <p:nvPr/>
            </p:nvSpPr>
            <p:spPr>
              <a:xfrm>
                <a:off x="553163" y="4344232"/>
                <a:ext cx="9814231" cy="444352"/>
              </a:xfrm>
              <a:prstGeom prst="rect">
                <a:avLst/>
              </a:prstGeom>
              <a:blipFill>
                <a:blip r:embed="rId10"/>
                <a:stretch>
                  <a:fillRect l="-683" t="-154795" r="-4286" b="-226027"/>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2A4500C-36C8-4ADC-A4D5-C7504DBEB2CA}"/>
                  </a:ext>
                </a:extLst>
              </p:cNvPr>
              <p:cNvSpPr txBox="1"/>
              <p:nvPr/>
            </p:nvSpPr>
            <p:spPr>
              <a:xfrm>
                <a:off x="553163" y="5218247"/>
                <a:ext cx="5705024" cy="731547"/>
              </a:xfrm>
              <a:prstGeom prst="rect">
                <a:avLst/>
              </a:prstGeom>
              <a:noFill/>
              <a:ln>
                <a:no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Decision Ring-LWE</a:t>
                </a:r>
              </a:p>
              <a:p>
                <a:r>
                  <a:rPr lang="en-US" sz="2000" dirty="0"/>
                  <a:t>Distinguish </a:t>
                </a:r>
                <a14:m>
                  <m:oMath xmlns:m="http://schemas.openxmlformats.org/officeDocument/2006/math">
                    <m:r>
                      <a:rPr lang="en-US" sz="2000" b="0" i="1" smtClean="0">
                        <a:latin typeface="Cambria Math" panose="02040503050406030204" pitchFamily="18" charset="0"/>
                      </a:rPr>
                      <m:t>(</m:t>
                    </m:r>
                    <m:sSub>
                      <m:sSubPr>
                        <m:ctrlPr>
                          <a:rPr lang="en-US" sz="2000" b="0" i="1" smtClean="0">
                            <a:solidFill>
                              <a:schemeClr val="accent5">
                                <a:lumMod val="50000"/>
                              </a:schemeClr>
                            </a:solidFill>
                            <a:latin typeface="Cambria Math" panose="02040503050406030204" pitchFamily="18" charset="0"/>
                          </a:rPr>
                        </m:ctrlPr>
                      </m:sSubPr>
                      <m:e>
                        <m:r>
                          <a:rPr lang="en-US" sz="2000" b="0" i="1" smtClean="0">
                            <a:solidFill>
                              <a:schemeClr val="accent5">
                                <a:lumMod val="50000"/>
                              </a:schemeClr>
                            </a:solidFill>
                            <a:latin typeface="Cambria Math" panose="02040503050406030204" pitchFamily="18" charset="0"/>
                          </a:rPr>
                          <m:t>𝑎</m:t>
                        </m:r>
                      </m:e>
                      <m:sub>
                        <m:r>
                          <a:rPr lang="en-US" sz="2000" b="0" i="1" smtClean="0">
                            <a:solidFill>
                              <a:schemeClr val="accent5">
                                <a:lumMod val="50000"/>
                              </a:schemeClr>
                            </a:solidFill>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𝑏</m:t>
                        </m:r>
                      </m:e>
                      <m:sub>
                        <m:r>
                          <a:rPr lang="en-US" sz="2000" b="0" i="1" smtClean="0">
                            <a:solidFill>
                              <a:srgbClr val="C00000"/>
                            </a:solidFill>
                            <a:latin typeface="Cambria Math" panose="02040503050406030204" pitchFamily="18" charset="0"/>
                          </a:rPr>
                          <m:t>𝑖</m:t>
                        </m:r>
                      </m:sub>
                    </m:sSub>
                    <m:r>
                      <a:rPr lang="en-US" sz="2000" b="0" i="1" smtClean="0">
                        <a:latin typeface="Cambria Math" panose="02040503050406030204" pitchFamily="18" charset="0"/>
                      </a:rPr>
                      <m:t>)</m:t>
                    </m:r>
                  </m:oMath>
                </a14:m>
                <a:r>
                  <a:rPr lang="en-US" sz="2000" dirty="0"/>
                  <a:t> from uniform </a:t>
                </a:r>
                <a14:m>
                  <m:oMath xmlns:m="http://schemas.openxmlformats.org/officeDocument/2006/math">
                    <m:r>
                      <a:rPr lang="en-US" sz="2000" i="1">
                        <a:latin typeface="Cambria Math" panose="02040503050406030204" pitchFamily="18" charset="0"/>
                      </a:rPr>
                      <m:t>(</m:t>
                    </m:r>
                    <m:sSub>
                      <m:sSubPr>
                        <m:ctrlPr>
                          <a:rPr lang="en-US" sz="2000" i="1" smtClean="0">
                            <a:solidFill>
                              <a:schemeClr val="accent5">
                                <a:lumMod val="50000"/>
                              </a:schemeClr>
                            </a:solidFill>
                            <a:latin typeface="Cambria Math" panose="02040503050406030204" pitchFamily="18" charset="0"/>
                          </a:rPr>
                        </m:ctrlPr>
                      </m:sSubPr>
                      <m:e>
                        <m:r>
                          <a:rPr lang="en-US" sz="2000" i="1">
                            <a:solidFill>
                              <a:schemeClr val="accent5">
                                <a:lumMod val="50000"/>
                              </a:schemeClr>
                            </a:solidFill>
                            <a:latin typeface="Cambria Math" panose="02040503050406030204" pitchFamily="18" charset="0"/>
                          </a:rPr>
                          <m:t>𝑎</m:t>
                        </m:r>
                      </m:e>
                      <m:sub>
                        <m:r>
                          <a:rPr lang="en-US" sz="2000" i="1">
                            <a:solidFill>
                              <a:schemeClr val="accent5">
                                <a:lumMod val="50000"/>
                              </a:schemeClr>
                            </a:solidFill>
                            <a:latin typeface="Cambria Math" panose="02040503050406030204" pitchFamily="18" charset="0"/>
                          </a:rPr>
                          <m:t>𝑖</m:t>
                        </m:r>
                      </m:sub>
                    </m:sSub>
                    <m:r>
                      <a:rPr lang="en-US" sz="2000" i="1" smtClean="0">
                        <a:solidFill>
                          <a:schemeClr val="tx1"/>
                        </a:solidFill>
                        <a:latin typeface="Cambria Math" panose="02040503050406030204" pitchFamily="18" charset="0"/>
                      </a:rPr>
                      <m:t>,</m:t>
                    </m:r>
                    <m:sSub>
                      <m:sSubPr>
                        <m:ctrlPr>
                          <a:rPr lang="en-US" sz="2000" i="1">
                            <a:solidFill>
                              <a:schemeClr val="accent5">
                                <a:lumMod val="50000"/>
                              </a:schemeClr>
                            </a:solidFill>
                            <a:latin typeface="Cambria Math" panose="02040503050406030204" pitchFamily="18" charset="0"/>
                          </a:rPr>
                        </m:ctrlPr>
                      </m:sSubPr>
                      <m:e>
                        <m:r>
                          <a:rPr lang="en-US" sz="2000" i="1">
                            <a:solidFill>
                              <a:schemeClr val="accent5">
                                <a:lumMod val="50000"/>
                              </a:schemeClr>
                            </a:solidFill>
                            <a:latin typeface="Cambria Math" panose="02040503050406030204" pitchFamily="18" charset="0"/>
                          </a:rPr>
                          <m:t>𝑏</m:t>
                        </m:r>
                      </m:e>
                      <m:sub>
                        <m:r>
                          <a:rPr lang="en-US" sz="2000" i="1">
                            <a:solidFill>
                              <a:schemeClr val="accent5">
                                <a:lumMod val="50000"/>
                              </a:schemeClr>
                            </a:solidFill>
                            <a:latin typeface="Cambria Math" panose="02040503050406030204" pitchFamily="18" charset="0"/>
                          </a:rPr>
                          <m:t>𝑖</m:t>
                        </m:r>
                      </m:sub>
                    </m:sSub>
                    <m:r>
                      <a:rPr lang="en-US" sz="2000" i="1">
                        <a:latin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𝑞</m:t>
                        </m:r>
                      </m:sub>
                    </m:sSub>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𝑅</m:t>
                        </m:r>
                      </m:e>
                      <m:sub>
                        <m:r>
                          <a:rPr lang="en-US" sz="2000" b="0" i="1" smtClean="0">
                            <a:latin typeface="Cambria Math" panose="02040503050406030204" pitchFamily="18" charset="0"/>
                            <a:ea typeface="Cambria Math" panose="02040503050406030204" pitchFamily="18" charset="0"/>
                          </a:rPr>
                          <m:t>𝑞</m:t>
                        </m:r>
                      </m:sub>
                    </m:sSub>
                  </m:oMath>
                </a14:m>
                <a:r>
                  <a:rPr lang="en-US" sz="2000" dirty="0"/>
                  <a:t>. </a:t>
                </a:r>
              </a:p>
            </p:txBody>
          </p:sp>
        </mc:Choice>
        <mc:Fallback xmlns="">
          <p:sp>
            <p:nvSpPr>
              <p:cNvPr id="28" name="TextBox 27">
                <a:extLst>
                  <a:ext uri="{FF2B5EF4-FFF2-40B4-BE49-F238E27FC236}">
                    <a16:creationId xmlns:a16="http://schemas.microsoft.com/office/drawing/2014/main" id="{F2A4500C-36C8-4ADC-A4D5-C7504DBEB2CA}"/>
                  </a:ext>
                </a:extLst>
              </p:cNvPr>
              <p:cNvSpPr txBox="1">
                <a:spLocks noRot="1" noChangeAspect="1" noMove="1" noResize="1" noEditPoints="1" noAdjustHandles="1" noChangeArrowheads="1" noChangeShapeType="1" noTextEdit="1"/>
              </p:cNvSpPr>
              <p:nvPr/>
            </p:nvSpPr>
            <p:spPr>
              <a:xfrm>
                <a:off x="553163" y="5218247"/>
                <a:ext cx="5705024" cy="731547"/>
              </a:xfrm>
              <a:prstGeom prst="rect">
                <a:avLst/>
              </a:prstGeom>
              <a:blipFill>
                <a:blip r:embed="rId11"/>
                <a:stretch>
                  <a:fillRect l="-1175" t="-4167" b="-11667"/>
                </a:stretch>
              </a:blipFill>
              <a:ln>
                <a:noFill/>
              </a:ln>
            </p:spPr>
            <p:txBody>
              <a:bodyPr/>
              <a:lstStyle/>
              <a:p>
                <a:r>
                  <a:rPr lang="el-GR">
                    <a:noFill/>
                  </a:rPr>
                  <a:t> </a:t>
                </a:r>
              </a:p>
            </p:txBody>
          </p:sp>
        </mc:Fallback>
      </mc:AlternateContent>
      <p:cxnSp>
        <p:nvCxnSpPr>
          <p:cNvPr id="14" name="Straight Connector 13">
            <a:extLst>
              <a:ext uri="{FF2B5EF4-FFF2-40B4-BE49-F238E27FC236}">
                <a16:creationId xmlns:a16="http://schemas.microsoft.com/office/drawing/2014/main" id="{79AFAC81-E44C-4C6D-8F8A-2CD611A1126F}"/>
              </a:ext>
            </a:extLst>
          </p:cNvPr>
          <p:cNvCxnSpPr/>
          <p:nvPr/>
        </p:nvCxnSpPr>
        <p:spPr>
          <a:xfrm>
            <a:off x="5739416" y="4697835"/>
            <a:ext cx="193785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F247E25-DFB7-4F70-BBA5-F480D1B47622}"/>
              </a:ext>
            </a:extLst>
          </p:cNvPr>
          <p:cNvCxnSpPr/>
          <p:nvPr/>
        </p:nvCxnSpPr>
        <p:spPr>
          <a:xfrm>
            <a:off x="6778305" y="4706224"/>
            <a:ext cx="562062" cy="4278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D1C8EE-1375-4FB7-B821-72BAC234E218}"/>
                  </a:ext>
                </a:extLst>
              </p:cNvPr>
              <p:cNvSpPr txBox="1"/>
              <p:nvPr/>
            </p:nvSpPr>
            <p:spPr>
              <a:xfrm>
                <a:off x="7340367" y="5142187"/>
                <a:ext cx="3842157" cy="646331"/>
              </a:xfrm>
              <a:prstGeom prst="rect">
                <a:avLst/>
              </a:prstGeom>
              <a:noFill/>
              <a:ln>
                <a:solidFill>
                  <a:srgbClr val="C00000"/>
                </a:solidFill>
              </a:ln>
            </p:spPr>
            <p:txBody>
              <a:bodyPr wrap="square" rtlCol="0">
                <a:spAutoFit/>
              </a:bodyPr>
              <a:lstStyle/>
              <a:p>
                <a:r>
                  <a:rPr lang="en-US" dirty="0"/>
                  <a:t>It is a </a:t>
                </a:r>
                <a:r>
                  <a:rPr lang="en-US" dirty="0">
                    <a:solidFill>
                      <a:srgbClr val="C00000"/>
                    </a:solidFill>
                  </a:rPr>
                  <a:t>homomorphism</a:t>
                </a:r>
                <a:r>
                  <a:rPr lang="en-US" dirty="0"/>
                  <a:t> into </a:t>
                </a:r>
                <a14:m>
                  <m:oMath xmlns:m="http://schemas.openxmlformats.org/officeDocument/2006/math">
                    <m:r>
                      <a:rPr lang="en-US" i="1" smtClean="0">
                        <a:latin typeface="Cambria Math" panose="02040503050406030204" pitchFamily="18" charset="0"/>
                      </a:rPr>
                      <m:t>ℂ</m:t>
                    </m:r>
                  </m:oMath>
                </a14:m>
                <a:r>
                  <a:rPr lang="en-US" dirty="0"/>
                  <a:t>, with which we define </a:t>
                </a:r>
                <a:r>
                  <a:rPr lang="en-US" dirty="0">
                    <a:solidFill>
                      <a:srgbClr val="C00000"/>
                    </a:solidFill>
                  </a:rPr>
                  <a:t>geometry</a:t>
                </a:r>
                <a:r>
                  <a:rPr lang="en-US" dirty="0"/>
                  <a:t> on the ring.</a:t>
                </a:r>
                <a:endParaRPr lang="el-GR" dirty="0"/>
              </a:p>
            </p:txBody>
          </p:sp>
        </mc:Choice>
        <mc:Fallback xmlns="">
          <p:sp>
            <p:nvSpPr>
              <p:cNvPr id="31" name="TextBox 30">
                <a:extLst>
                  <a:ext uri="{FF2B5EF4-FFF2-40B4-BE49-F238E27FC236}">
                    <a16:creationId xmlns:a16="http://schemas.microsoft.com/office/drawing/2014/main" id="{F7D1C8EE-1375-4FB7-B821-72BAC234E218}"/>
                  </a:ext>
                </a:extLst>
              </p:cNvPr>
              <p:cNvSpPr txBox="1">
                <a:spLocks noRot="1" noChangeAspect="1" noMove="1" noResize="1" noEditPoints="1" noAdjustHandles="1" noChangeArrowheads="1" noChangeShapeType="1" noTextEdit="1"/>
              </p:cNvSpPr>
              <p:nvPr/>
            </p:nvSpPr>
            <p:spPr>
              <a:xfrm>
                <a:off x="7340367" y="5142187"/>
                <a:ext cx="3842157" cy="646331"/>
              </a:xfrm>
              <a:prstGeom prst="rect">
                <a:avLst/>
              </a:prstGeom>
              <a:blipFill>
                <a:blip r:embed="rId12"/>
                <a:stretch>
                  <a:fillRect l="-1108" t="-4630" b="-12963"/>
                </a:stretch>
              </a:blipFill>
              <a:ln>
                <a:solidFill>
                  <a:srgbClr val="C00000"/>
                </a:solidFill>
              </a:ln>
            </p:spPr>
            <p:txBody>
              <a:bodyPr/>
              <a:lstStyle/>
              <a:p>
                <a:r>
                  <a:rPr lang="el-GR">
                    <a:noFill/>
                  </a:rPr>
                  <a:t> </a:t>
                </a:r>
              </a:p>
            </p:txBody>
          </p:sp>
        </mc:Fallback>
      </mc:AlternateContent>
    </p:spTree>
    <p:extLst>
      <p:ext uri="{BB962C8B-B14F-4D97-AF65-F5344CB8AC3E}">
        <p14:creationId xmlns:p14="http://schemas.microsoft.com/office/powerpoint/2010/main" val="407883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ntr" presetSubtype="1"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6" grpId="0"/>
      <p:bldP spid="27" grpId="0"/>
      <p:bldP spid="28" grpId="0"/>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5160680" y="369589"/>
            <a:ext cx="1870640" cy="584775"/>
          </a:xfrm>
          <a:prstGeom prst="rect">
            <a:avLst/>
          </a:prstGeom>
          <a:noFill/>
        </p:spPr>
        <p:txBody>
          <a:bodyPr wrap="none" rtlCol="0">
            <a:spAutoFit/>
          </a:bodyPr>
          <a:lstStyle/>
          <a:p>
            <a:pPr algn="ctr"/>
            <a:r>
              <a:rPr lang="en-US" sz="3200" b="1" i="0" strike="noStrike" baseline="0" dirty="0"/>
              <a:t> Ring-LWE</a:t>
            </a:r>
            <a:endParaRPr lang="el-GR" sz="3200" b="1" i="0" strike="noStrike" baseline="0" dirty="0"/>
          </a:p>
        </p:txBody>
      </p:sp>
      <p:sp>
        <p:nvSpPr>
          <p:cNvPr id="9" name="Arrow: Curved Left 8">
            <a:hlinkClick r:id="rId3" action="ppaction://hlinksldjump"/>
            <a:extLst>
              <a:ext uri="{FF2B5EF4-FFF2-40B4-BE49-F238E27FC236}">
                <a16:creationId xmlns:a16="http://schemas.microsoft.com/office/drawing/2014/main" id="{680AF0F8-87ED-4E99-A051-181FE123D592}"/>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8987D77-D3D9-4EAD-90BC-7E667C857A8D}"/>
                  </a:ext>
                </a:extLst>
              </p:cNvPr>
              <p:cNvSpPr txBox="1"/>
              <p:nvPr/>
            </p:nvSpPr>
            <p:spPr>
              <a:xfrm>
                <a:off x="695226" y="1592602"/>
                <a:ext cx="5705024" cy="1015663"/>
              </a:xfrm>
              <a:prstGeom prst="rect">
                <a:avLst/>
              </a:prstGeom>
              <a:noFill/>
              <a:ln>
                <a:no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Ideal Lattice </a:t>
                </a:r>
              </a:p>
              <a:p>
                <a:r>
                  <a:rPr lang="en-US" sz="2000" dirty="0"/>
                  <a:t>A lattice corresponding to an ideal </a:t>
                </a:r>
                <a14:m>
                  <m:oMath xmlns:m="http://schemas.openxmlformats.org/officeDocument/2006/math">
                    <m:r>
                      <a:rPr lang="en-US" sz="2000" b="0" i="1" smtClean="0">
                        <a:latin typeface="Cambria Math" panose="02040503050406030204" pitchFamily="18" charset="0"/>
                      </a:rPr>
                      <m:t>𝐼</m:t>
                    </m:r>
                  </m:oMath>
                </a14:m>
                <a:r>
                  <a:rPr lang="en-US" sz="2000" dirty="0"/>
                  <a:t> in a ring </a:t>
                </a:r>
                <a14:m>
                  <m:oMath xmlns:m="http://schemas.openxmlformats.org/officeDocument/2006/math">
                    <m:r>
                      <a:rPr lang="en-US" sz="2000" b="0" i="1" smtClean="0">
                        <a:latin typeface="Cambria Math" panose="02040503050406030204" pitchFamily="18" charset="0"/>
                      </a:rPr>
                      <m:t>𝑅</m:t>
                    </m:r>
                  </m:oMath>
                </a14:m>
                <a:r>
                  <a:rPr lang="en-US" sz="2000" dirty="0"/>
                  <a:t>, under some fixed choice of geometric embedding. </a:t>
                </a:r>
              </a:p>
            </p:txBody>
          </p:sp>
        </mc:Choice>
        <mc:Fallback xmlns="">
          <p:sp>
            <p:nvSpPr>
              <p:cNvPr id="32" name="TextBox 31">
                <a:extLst>
                  <a:ext uri="{FF2B5EF4-FFF2-40B4-BE49-F238E27FC236}">
                    <a16:creationId xmlns:a16="http://schemas.microsoft.com/office/drawing/2014/main" id="{18987D77-D3D9-4EAD-90BC-7E667C857A8D}"/>
                  </a:ext>
                </a:extLst>
              </p:cNvPr>
              <p:cNvSpPr txBox="1">
                <a:spLocks noRot="1" noChangeAspect="1" noMove="1" noResize="1" noEditPoints="1" noAdjustHandles="1" noChangeArrowheads="1" noChangeShapeType="1" noTextEdit="1"/>
              </p:cNvSpPr>
              <p:nvPr/>
            </p:nvSpPr>
            <p:spPr>
              <a:xfrm>
                <a:off x="695226" y="1592602"/>
                <a:ext cx="5705024" cy="1015663"/>
              </a:xfrm>
              <a:prstGeom prst="rect">
                <a:avLst/>
              </a:prstGeom>
              <a:blipFill>
                <a:blip r:embed="rId4"/>
                <a:stretch>
                  <a:fillRect l="-1068" t="-2994" b="-9581"/>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E6CFA21-3FA1-4899-A3CD-0FEF74124FC1}"/>
                  </a:ext>
                </a:extLst>
              </p:cNvPr>
              <p:cNvSpPr txBox="1"/>
              <p:nvPr/>
            </p:nvSpPr>
            <p:spPr>
              <a:xfrm>
                <a:off x="695226" y="2838942"/>
                <a:ext cx="5537303" cy="400110"/>
              </a:xfrm>
              <a:prstGeom prst="rect">
                <a:avLst/>
              </a:prstGeom>
              <a:noFill/>
              <a:ln>
                <a:noFill/>
              </a:ln>
            </p:spPr>
            <p:txBody>
              <a:bodyPr wrap="square">
                <a:spAutoFit/>
              </a:bodyPr>
              <a:lstStyle/>
              <a:p>
                <a:pPr marL="342900" indent="-342900">
                  <a:buFont typeface="Wingdings" panose="05000000000000000000" pitchFamily="2" charset="2"/>
                  <a:buChar char="v"/>
                </a:pPr>
                <a:r>
                  <a:rPr lang="en-US" sz="2000" dirty="0"/>
                  <a:t>Multiplicative closure of ideals </a:t>
                </a:r>
                <a14:m>
                  <m:oMath xmlns:m="http://schemas.openxmlformats.org/officeDocument/2006/math">
                    <m:r>
                      <a:rPr lang="en-US" sz="2000" b="0" i="1" smtClean="0">
                        <a:latin typeface="Cambria Math" panose="02040503050406030204" pitchFamily="18" charset="0"/>
                      </a:rPr>
                      <m:t>→</m:t>
                    </m:r>
                  </m:oMath>
                </a14:m>
                <a:r>
                  <a:rPr lang="en-US" sz="2000" dirty="0"/>
                  <a:t> Extra structure</a:t>
                </a:r>
              </a:p>
            </p:txBody>
          </p:sp>
        </mc:Choice>
        <mc:Fallback xmlns="">
          <p:sp>
            <p:nvSpPr>
              <p:cNvPr id="33" name="TextBox 32">
                <a:extLst>
                  <a:ext uri="{FF2B5EF4-FFF2-40B4-BE49-F238E27FC236}">
                    <a16:creationId xmlns:a16="http://schemas.microsoft.com/office/drawing/2014/main" id="{BE6CFA21-3FA1-4899-A3CD-0FEF74124FC1}"/>
                  </a:ext>
                </a:extLst>
              </p:cNvPr>
              <p:cNvSpPr txBox="1">
                <a:spLocks noRot="1" noChangeAspect="1" noMove="1" noResize="1" noEditPoints="1" noAdjustHandles="1" noChangeArrowheads="1" noChangeShapeType="1" noTextEdit="1"/>
              </p:cNvSpPr>
              <p:nvPr/>
            </p:nvSpPr>
            <p:spPr>
              <a:xfrm>
                <a:off x="695226" y="2838942"/>
                <a:ext cx="5537303" cy="400110"/>
              </a:xfrm>
              <a:prstGeom prst="rect">
                <a:avLst/>
              </a:prstGeom>
              <a:blipFill>
                <a:blip r:embed="rId5"/>
                <a:stretch>
                  <a:fillRect l="-991" t="-9231" r="-1101" b="-27692"/>
                </a:stretch>
              </a:blipFill>
              <a:ln>
                <a:noFill/>
              </a:ln>
            </p:spPr>
            <p:txBody>
              <a:bodyPr/>
              <a:lstStyle/>
              <a:p>
                <a:r>
                  <a:rPr lang="el-GR">
                    <a:noFill/>
                  </a:rPr>
                  <a:t> </a:t>
                </a:r>
              </a:p>
            </p:txBody>
          </p:sp>
        </mc:Fallback>
      </mc:AlternateContent>
      <p:sp>
        <p:nvSpPr>
          <p:cNvPr id="34" name="TextBox 33">
            <a:extLst>
              <a:ext uri="{FF2B5EF4-FFF2-40B4-BE49-F238E27FC236}">
                <a16:creationId xmlns:a16="http://schemas.microsoft.com/office/drawing/2014/main" id="{D5FB74FA-CA21-439C-AE11-5EFB6358B32E}"/>
              </a:ext>
            </a:extLst>
          </p:cNvPr>
          <p:cNvSpPr txBox="1"/>
          <p:nvPr/>
        </p:nvSpPr>
        <p:spPr>
          <a:xfrm>
            <a:off x="687983" y="4070536"/>
            <a:ext cx="5537303" cy="1323439"/>
          </a:xfrm>
          <a:prstGeom prst="rect">
            <a:avLst/>
          </a:prstGeom>
          <a:noFill/>
          <a:ln>
            <a:noFill/>
          </a:ln>
        </p:spPr>
        <p:txBody>
          <a:bodyPr wrap="square">
            <a:spAutoFit/>
          </a:bodyPr>
          <a:lstStyle/>
          <a:p>
            <a:pPr marL="342900" indent="-342900">
              <a:buFont typeface="Wingdings" panose="05000000000000000000" pitchFamily="2" charset="2"/>
              <a:buChar char="Ø"/>
            </a:pPr>
            <a:r>
              <a:rPr lang="en-US" sz="2000" b="1" u="sng" dirty="0">
                <a:solidFill>
                  <a:srgbClr val="002060"/>
                </a:solidFill>
              </a:rPr>
              <a:t>Problems in Ideal Lattices</a:t>
            </a:r>
          </a:p>
          <a:p>
            <a:r>
              <a:rPr lang="en-US" sz="2000" dirty="0"/>
              <a:t>Viewing ideals as lattices allows us to </a:t>
            </a:r>
            <a:r>
              <a:rPr lang="en-US" sz="2000" dirty="0">
                <a:solidFill>
                  <a:srgbClr val="002060"/>
                </a:solidFill>
              </a:rPr>
              <a:t>extend lattice problems to ideals</a:t>
            </a:r>
            <a:r>
              <a:rPr lang="en-US" sz="2000" dirty="0"/>
              <a:t> giving us the corresponding problems restricted to ideal lattices.</a:t>
            </a:r>
          </a:p>
        </p:txBody>
      </p:sp>
      <p:cxnSp>
        <p:nvCxnSpPr>
          <p:cNvPr id="5" name="Straight Arrow Connector 4">
            <a:extLst>
              <a:ext uri="{FF2B5EF4-FFF2-40B4-BE49-F238E27FC236}">
                <a16:creationId xmlns:a16="http://schemas.microsoft.com/office/drawing/2014/main" id="{F9D7E5B1-C2DC-469C-B9B8-73EC2DFD8ACB}"/>
              </a:ext>
            </a:extLst>
          </p:cNvPr>
          <p:cNvCxnSpPr>
            <a:stCxn id="34" idx="3"/>
          </p:cNvCxnSpPr>
          <p:nvPr/>
        </p:nvCxnSpPr>
        <p:spPr>
          <a:xfrm flipV="1">
            <a:off x="6225286" y="4362351"/>
            <a:ext cx="889233" cy="36990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87C19A1-74EB-414C-883F-837219F6671E}"/>
                  </a:ext>
                </a:extLst>
              </p:cNvPr>
              <p:cNvSpPr txBox="1"/>
              <p:nvPr/>
            </p:nvSpPr>
            <p:spPr>
              <a:xfrm>
                <a:off x="7114519" y="4117215"/>
                <a:ext cx="1275126" cy="400110"/>
              </a:xfrm>
              <a:prstGeom prst="rect">
                <a:avLst/>
              </a:prstGeom>
              <a:noFill/>
              <a:ln>
                <a:noFill/>
              </a:ln>
            </p:spPr>
            <p:txBody>
              <a:bodyPr wrap="square">
                <a:spAutoFit/>
              </a:bodyPr>
              <a:lstStyle/>
              <a:p>
                <a:r>
                  <a:rPr lang="en-US" sz="2000" dirty="0">
                    <a:solidFill>
                      <a:srgbClr val="002060"/>
                    </a:solidFill>
                  </a:rPr>
                  <a:t>Ideal-SVP</a:t>
                </a:r>
                <a14:m>
                  <m:oMath xmlns:m="http://schemas.openxmlformats.org/officeDocument/2006/math">
                    <m:r>
                      <m:rPr>
                        <m:sty m:val="p"/>
                      </m:rPr>
                      <a:rPr lang="el-GR" sz="2000" b="0" i="0" baseline="-25000" smtClean="0">
                        <a:solidFill>
                          <a:srgbClr val="002060"/>
                        </a:solidFill>
                        <a:latin typeface="Cambria Math" panose="02040503050406030204" pitchFamily="18" charset="0"/>
                      </a:rPr>
                      <m:t>γ</m:t>
                    </m:r>
                  </m:oMath>
                </a14:m>
                <a:endParaRPr lang="en-US" sz="2000" baseline="-25000" dirty="0">
                  <a:solidFill>
                    <a:srgbClr val="002060"/>
                  </a:solidFill>
                </a:endParaRPr>
              </a:p>
            </p:txBody>
          </p:sp>
        </mc:Choice>
        <mc:Fallback xmlns="">
          <p:sp>
            <p:nvSpPr>
              <p:cNvPr id="35" name="TextBox 34">
                <a:extLst>
                  <a:ext uri="{FF2B5EF4-FFF2-40B4-BE49-F238E27FC236}">
                    <a16:creationId xmlns:a16="http://schemas.microsoft.com/office/drawing/2014/main" id="{E87C19A1-74EB-414C-883F-837219F6671E}"/>
                  </a:ext>
                </a:extLst>
              </p:cNvPr>
              <p:cNvSpPr txBox="1">
                <a:spLocks noRot="1" noChangeAspect="1" noMove="1" noResize="1" noEditPoints="1" noAdjustHandles="1" noChangeArrowheads="1" noChangeShapeType="1" noTextEdit="1"/>
              </p:cNvSpPr>
              <p:nvPr/>
            </p:nvSpPr>
            <p:spPr>
              <a:xfrm>
                <a:off x="7114519" y="4117215"/>
                <a:ext cx="1275126" cy="400110"/>
              </a:xfrm>
              <a:prstGeom prst="rect">
                <a:avLst/>
              </a:prstGeom>
              <a:blipFill>
                <a:blip r:embed="rId6"/>
                <a:stretch>
                  <a:fillRect l="-4785" t="-7576" b="-25758"/>
                </a:stretch>
              </a:blipFill>
              <a:ln>
                <a:noFill/>
              </a:ln>
            </p:spPr>
            <p:txBody>
              <a:bodyPr/>
              <a:lstStyle/>
              <a:p>
                <a:r>
                  <a:rPr lang="el-GR">
                    <a:noFill/>
                  </a:rPr>
                  <a:t> </a:t>
                </a:r>
              </a:p>
            </p:txBody>
          </p:sp>
        </mc:Fallback>
      </mc:AlternateContent>
      <p:cxnSp>
        <p:nvCxnSpPr>
          <p:cNvPr id="36" name="Straight Arrow Connector 35">
            <a:extLst>
              <a:ext uri="{FF2B5EF4-FFF2-40B4-BE49-F238E27FC236}">
                <a16:creationId xmlns:a16="http://schemas.microsoft.com/office/drawing/2014/main" id="{66DE380B-53BA-4E10-AF23-7E9D8A634ADC}"/>
              </a:ext>
            </a:extLst>
          </p:cNvPr>
          <p:cNvCxnSpPr>
            <a:cxnSpLocks/>
            <a:stCxn id="34" idx="3"/>
          </p:cNvCxnSpPr>
          <p:nvPr/>
        </p:nvCxnSpPr>
        <p:spPr>
          <a:xfrm>
            <a:off x="6225286" y="4732256"/>
            <a:ext cx="889233" cy="6632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ED0B735-2F43-4137-B069-979C6325EC50}"/>
                  </a:ext>
                </a:extLst>
              </p:cNvPr>
              <p:cNvSpPr txBox="1"/>
              <p:nvPr/>
            </p:nvSpPr>
            <p:spPr>
              <a:xfrm>
                <a:off x="7114519" y="4609085"/>
                <a:ext cx="1424328" cy="400110"/>
              </a:xfrm>
              <a:prstGeom prst="rect">
                <a:avLst/>
              </a:prstGeom>
              <a:noFill/>
              <a:ln>
                <a:noFill/>
              </a:ln>
            </p:spPr>
            <p:txBody>
              <a:bodyPr wrap="square">
                <a:spAutoFit/>
              </a:bodyPr>
              <a:lstStyle/>
              <a:p>
                <a:r>
                  <a:rPr lang="en-US" sz="2000" dirty="0">
                    <a:solidFill>
                      <a:srgbClr val="002060"/>
                    </a:solidFill>
                  </a:rPr>
                  <a:t>Ideal-S</a:t>
                </a:r>
                <a:r>
                  <a:rPr lang="el-GR" sz="2000" dirty="0">
                    <a:solidFill>
                      <a:srgbClr val="002060"/>
                    </a:solidFill>
                  </a:rPr>
                  <a:t>Ι</a:t>
                </a:r>
                <a:r>
                  <a:rPr lang="en-US" sz="2000" dirty="0">
                    <a:solidFill>
                      <a:srgbClr val="002060"/>
                    </a:solidFill>
                  </a:rPr>
                  <a:t>VP</a:t>
                </a:r>
                <a14:m>
                  <m:oMath xmlns:m="http://schemas.openxmlformats.org/officeDocument/2006/math">
                    <m:r>
                      <m:rPr>
                        <m:sty m:val="p"/>
                      </m:rPr>
                      <a:rPr lang="el-GR" sz="2000" b="0" i="0" baseline="-25000" smtClean="0">
                        <a:solidFill>
                          <a:srgbClr val="002060"/>
                        </a:solidFill>
                        <a:latin typeface="Cambria Math" panose="02040503050406030204" pitchFamily="18" charset="0"/>
                      </a:rPr>
                      <m:t>γ</m:t>
                    </m:r>
                  </m:oMath>
                </a14:m>
                <a:endParaRPr lang="en-US" sz="2000" baseline="-25000" dirty="0">
                  <a:solidFill>
                    <a:srgbClr val="002060"/>
                  </a:solidFill>
                </a:endParaRPr>
              </a:p>
            </p:txBody>
          </p:sp>
        </mc:Choice>
        <mc:Fallback xmlns="">
          <p:sp>
            <p:nvSpPr>
              <p:cNvPr id="37" name="TextBox 36">
                <a:extLst>
                  <a:ext uri="{FF2B5EF4-FFF2-40B4-BE49-F238E27FC236}">
                    <a16:creationId xmlns:a16="http://schemas.microsoft.com/office/drawing/2014/main" id="{1ED0B735-2F43-4137-B069-979C6325EC50}"/>
                  </a:ext>
                </a:extLst>
              </p:cNvPr>
              <p:cNvSpPr txBox="1">
                <a:spLocks noRot="1" noChangeAspect="1" noMove="1" noResize="1" noEditPoints="1" noAdjustHandles="1" noChangeArrowheads="1" noChangeShapeType="1" noTextEdit="1"/>
              </p:cNvSpPr>
              <p:nvPr/>
            </p:nvSpPr>
            <p:spPr>
              <a:xfrm>
                <a:off x="7114519" y="4609085"/>
                <a:ext cx="1424328" cy="400110"/>
              </a:xfrm>
              <a:prstGeom prst="rect">
                <a:avLst/>
              </a:prstGeom>
              <a:blipFill>
                <a:blip r:embed="rId7"/>
                <a:stretch>
                  <a:fillRect l="-4274" t="-7576" b="-25758"/>
                </a:stretch>
              </a:blipFill>
              <a:ln>
                <a:noFill/>
              </a:ln>
            </p:spPr>
            <p:txBody>
              <a:bodyPr/>
              <a:lstStyle/>
              <a:p>
                <a:r>
                  <a:rPr lang="el-GR">
                    <a:noFill/>
                  </a:rPr>
                  <a:t> </a:t>
                </a:r>
              </a:p>
            </p:txBody>
          </p:sp>
        </mc:Fallback>
      </mc:AlternateContent>
      <p:cxnSp>
        <p:nvCxnSpPr>
          <p:cNvPr id="38" name="Straight Arrow Connector 37">
            <a:extLst>
              <a:ext uri="{FF2B5EF4-FFF2-40B4-BE49-F238E27FC236}">
                <a16:creationId xmlns:a16="http://schemas.microsoft.com/office/drawing/2014/main" id="{9B45B58F-85AA-4B14-A343-17C04559D468}"/>
              </a:ext>
            </a:extLst>
          </p:cNvPr>
          <p:cNvCxnSpPr>
            <a:cxnSpLocks/>
            <a:stCxn id="34" idx="3"/>
          </p:cNvCxnSpPr>
          <p:nvPr/>
        </p:nvCxnSpPr>
        <p:spPr>
          <a:xfrm>
            <a:off x="6225286" y="4732256"/>
            <a:ext cx="796954" cy="44361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BAC7324-8FB7-44A3-918C-D9E284DCD86D}"/>
                  </a:ext>
                </a:extLst>
              </p:cNvPr>
              <p:cNvSpPr txBox="1"/>
              <p:nvPr/>
            </p:nvSpPr>
            <p:spPr>
              <a:xfrm>
                <a:off x="7022240" y="5087843"/>
                <a:ext cx="1740714" cy="369332"/>
              </a:xfrm>
              <a:prstGeom prst="rect">
                <a:avLst/>
              </a:prstGeom>
              <a:noFill/>
            </p:spPr>
            <p:txBody>
              <a:bodyPr wrap="square">
                <a:spAutoFit/>
              </a:bodyPr>
              <a:lstStyle/>
              <a:p>
                <a:r>
                  <a:rPr lang="en-US" sz="1800" dirty="0">
                    <a:solidFill>
                      <a:srgbClr val="002060"/>
                    </a:solidFill>
                  </a:rPr>
                  <a:t>Ideal-GapSVP</a:t>
                </a:r>
                <a14:m>
                  <m:oMath xmlns:m="http://schemas.openxmlformats.org/officeDocument/2006/math">
                    <m:r>
                      <m:rPr>
                        <m:sty m:val="p"/>
                      </m:rPr>
                      <a:rPr lang="el-GR" sz="1800" b="0" i="0" baseline="-25000" smtClean="0">
                        <a:solidFill>
                          <a:srgbClr val="002060"/>
                        </a:solidFill>
                        <a:latin typeface="Cambria Math" panose="02040503050406030204" pitchFamily="18" charset="0"/>
                      </a:rPr>
                      <m:t>γ</m:t>
                    </m:r>
                  </m:oMath>
                </a14:m>
                <a:endParaRPr lang="en-US" sz="1800" baseline="-25000" dirty="0">
                  <a:solidFill>
                    <a:srgbClr val="002060"/>
                  </a:solidFill>
                </a:endParaRPr>
              </a:p>
            </p:txBody>
          </p:sp>
        </mc:Choice>
        <mc:Fallback xmlns="">
          <p:sp>
            <p:nvSpPr>
              <p:cNvPr id="41" name="TextBox 40">
                <a:extLst>
                  <a:ext uri="{FF2B5EF4-FFF2-40B4-BE49-F238E27FC236}">
                    <a16:creationId xmlns:a16="http://schemas.microsoft.com/office/drawing/2014/main" id="{ABAC7324-8FB7-44A3-918C-D9E284DCD86D}"/>
                  </a:ext>
                </a:extLst>
              </p:cNvPr>
              <p:cNvSpPr txBox="1">
                <a:spLocks noRot="1" noChangeAspect="1" noMove="1" noResize="1" noEditPoints="1" noAdjustHandles="1" noChangeArrowheads="1" noChangeShapeType="1" noTextEdit="1"/>
              </p:cNvSpPr>
              <p:nvPr/>
            </p:nvSpPr>
            <p:spPr>
              <a:xfrm>
                <a:off x="7022240" y="5087843"/>
                <a:ext cx="1740714" cy="369332"/>
              </a:xfrm>
              <a:prstGeom prst="rect">
                <a:avLst/>
              </a:prstGeom>
              <a:blipFill>
                <a:blip r:embed="rId8"/>
                <a:stretch>
                  <a:fillRect l="-3158" t="-10000" b="-26667"/>
                </a:stretch>
              </a:blipFill>
            </p:spPr>
            <p:txBody>
              <a:bodyPr/>
              <a:lstStyle/>
              <a:p>
                <a:r>
                  <a:rPr lang="el-GR">
                    <a:noFill/>
                  </a:rPr>
                  <a:t> </a:t>
                </a:r>
              </a:p>
            </p:txBody>
          </p:sp>
        </mc:Fallback>
      </mc:AlternateContent>
      <p:pic>
        <p:nvPicPr>
          <p:cNvPr id="19" name="Picture 18">
            <a:extLst>
              <a:ext uri="{FF2B5EF4-FFF2-40B4-BE49-F238E27FC236}">
                <a16:creationId xmlns:a16="http://schemas.microsoft.com/office/drawing/2014/main" id="{2F35529C-F98F-4D36-A832-75C9BB89C836}"/>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932358" y="1488890"/>
            <a:ext cx="4564416" cy="20801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0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7"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4104399" y="369589"/>
            <a:ext cx="3983206" cy="584775"/>
          </a:xfrm>
          <a:prstGeom prst="rect">
            <a:avLst/>
          </a:prstGeom>
          <a:noFill/>
        </p:spPr>
        <p:txBody>
          <a:bodyPr wrap="none" rtlCol="0">
            <a:spAutoFit/>
          </a:bodyPr>
          <a:lstStyle/>
          <a:p>
            <a:pPr algn="ctr"/>
            <a:r>
              <a:rPr lang="en-US" sz="3200" b="1" i="0" strike="noStrike" baseline="0" dirty="0"/>
              <a:t> Hardness of Ring-LWE</a:t>
            </a:r>
            <a:endParaRPr lang="el-GR" sz="3200" b="1" i="0" strike="noStrike" baseline="0" dirty="0"/>
          </a:p>
        </p:txBody>
      </p:sp>
      <p:pic>
        <p:nvPicPr>
          <p:cNvPr id="15" name="Picture 14">
            <a:extLst>
              <a:ext uri="{FF2B5EF4-FFF2-40B4-BE49-F238E27FC236}">
                <a16:creationId xmlns:a16="http://schemas.microsoft.com/office/drawing/2014/main" id="{3FF4CFE0-ECCF-4E8B-B366-BFA73275F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56" y="1675038"/>
            <a:ext cx="10899888" cy="1460888"/>
          </a:xfrm>
          <a:prstGeom prst="rect">
            <a:avLst/>
          </a:prstGeom>
          <a:ln>
            <a:noFill/>
          </a:ln>
          <a:effectLst>
            <a:outerShdw blurRad="190500" algn="tl" rotWithShape="0">
              <a:srgbClr val="000000">
                <a:alpha val="70000"/>
              </a:srgbClr>
            </a:outerShdw>
          </a:effectLst>
        </p:spPr>
      </p:pic>
      <p:sp>
        <p:nvSpPr>
          <p:cNvPr id="7" name="Oval 6">
            <a:extLst>
              <a:ext uri="{FF2B5EF4-FFF2-40B4-BE49-F238E27FC236}">
                <a16:creationId xmlns:a16="http://schemas.microsoft.com/office/drawing/2014/main" id="{680FED07-9A0F-4C71-A62E-4AB99B5A2CE6}"/>
              </a:ext>
            </a:extLst>
          </p:cNvPr>
          <p:cNvSpPr/>
          <p:nvPr/>
        </p:nvSpPr>
        <p:spPr>
          <a:xfrm>
            <a:off x="6416982" y="4306656"/>
            <a:ext cx="1586516" cy="68873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Search RLWE</a:t>
            </a:r>
            <a:endParaRPr lang="el-GR" sz="2000" b="1" dirty="0"/>
          </a:p>
        </p:txBody>
      </p:sp>
      <p:sp>
        <p:nvSpPr>
          <p:cNvPr id="10" name="Oval 9">
            <a:extLst>
              <a:ext uri="{FF2B5EF4-FFF2-40B4-BE49-F238E27FC236}">
                <a16:creationId xmlns:a16="http://schemas.microsoft.com/office/drawing/2014/main" id="{0A871904-F4E9-4336-8B73-F2B9545471BB}"/>
              </a:ext>
            </a:extLst>
          </p:cNvPr>
          <p:cNvSpPr/>
          <p:nvPr/>
        </p:nvSpPr>
        <p:spPr>
          <a:xfrm>
            <a:off x="9296117" y="4306656"/>
            <a:ext cx="1893728" cy="68873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Ideal-SVP</a:t>
            </a:r>
            <a:r>
              <a:rPr lang="el-GR" sz="2000" b="1" baseline="-16000" dirty="0"/>
              <a:t>γ</a:t>
            </a:r>
            <a:endParaRPr lang="el-GR" sz="2000" b="1" dirty="0"/>
          </a:p>
        </p:txBody>
      </p:sp>
      <p:cxnSp>
        <p:nvCxnSpPr>
          <p:cNvPr id="12" name="Straight Arrow Connector 11">
            <a:extLst>
              <a:ext uri="{FF2B5EF4-FFF2-40B4-BE49-F238E27FC236}">
                <a16:creationId xmlns:a16="http://schemas.microsoft.com/office/drawing/2014/main" id="{151C405F-9688-49AF-8943-D5A1E669CCF5}"/>
              </a:ext>
            </a:extLst>
          </p:cNvPr>
          <p:cNvCxnSpPr>
            <a:cxnSpLocks/>
            <a:stCxn id="7" idx="6"/>
            <a:endCxn id="10" idx="2"/>
          </p:cNvCxnSpPr>
          <p:nvPr/>
        </p:nvCxnSpPr>
        <p:spPr>
          <a:xfrm>
            <a:off x="8003498" y="4651024"/>
            <a:ext cx="129261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D4990A-D69F-4B5C-A738-759DF0D6347C}"/>
              </a:ext>
            </a:extLst>
          </p:cNvPr>
          <p:cNvSpPr txBox="1"/>
          <p:nvPr/>
        </p:nvSpPr>
        <p:spPr>
          <a:xfrm>
            <a:off x="1002155" y="4143192"/>
            <a:ext cx="2560104" cy="1015663"/>
          </a:xfrm>
          <a:prstGeom prst="rect">
            <a:avLst/>
          </a:prstGeom>
          <a:noFill/>
        </p:spPr>
        <p:txBody>
          <a:bodyPr wrap="square">
            <a:spAutoFit/>
          </a:bodyPr>
          <a:lstStyle/>
          <a:p>
            <a:pPr algn="ctr"/>
            <a:r>
              <a:rPr lang="en-US" sz="2000" u="sng" dirty="0"/>
              <a:t>Crypto</a:t>
            </a:r>
          </a:p>
          <a:p>
            <a:pPr algn="ctr"/>
            <a:r>
              <a:rPr lang="en-US" sz="2000" dirty="0"/>
              <a:t>Compact RLWE Cryptosystem</a:t>
            </a:r>
          </a:p>
        </p:txBody>
      </p:sp>
      <p:cxnSp>
        <p:nvCxnSpPr>
          <p:cNvPr id="14" name="Straight Arrow Connector 13">
            <a:extLst>
              <a:ext uri="{FF2B5EF4-FFF2-40B4-BE49-F238E27FC236}">
                <a16:creationId xmlns:a16="http://schemas.microsoft.com/office/drawing/2014/main" id="{31C457E1-D4B6-4A12-946B-8ABD6D31438B}"/>
              </a:ext>
            </a:extLst>
          </p:cNvPr>
          <p:cNvCxnSpPr>
            <a:cxnSpLocks/>
            <a:stCxn id="32" idx="6"/>
            <a:endCxn id="7" idx="2"/>
          </p:cNvCxnSpPr>
          <p:nvPr/>
        </p:nvCxnSpPr>
        <p:spPr>
          <a:xfrm>
            <a:off x="5727899" y="4651024"/>
            <a:ext cx="689083" cy="0"/>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3F5DFA6-5746-4546-B783-B1EDB945830A}"/>
              </a:ext>
            </a:extLst>
          </p:cNvPr>
          <p:cNvSpPr txBox="1"/>
          <p:nvPr/>
        </p:nvSpPr>
        <p:spPr>
          <a:xfrm>
            <a:off x="8003498" y="4287506"/>
            <a:ext cx="1232185" cy="707886"/>
          </a:xfrm>
          <a:prstGeom prst="rect">
            <a:avLst/>
          </a:prstGeom>
          <a:noFill/>
        </p:spPr>
        <p:txBody>
          <a:bodyPr wrap="square">
            <a:spAutoFit/>
          </a:bodyPr>
          <a:lstStyle/>
          <a:p>
            <a:pPr algn="ctr"/>
            <a:r>
              <a:rPr lang="en-US" sz="2000" dirty="0"/>
              <a:t>Quantum</a:t>
            </a:r>
          </a:p>
          <a:p>
            <a:pPr algn="ctr"/>
            <a:r>
              <a:rPr lang="en-US" sz="2000" dirty="0"/>
              <a:t>reduction</a:t>
            </a:r>
          </a:p>
        </p:txBody>
      </p:sp>
      <p:sp>
        <p:nvSpPr>
          <p:cNvPr id="32" name="Oval 31">
            <a:extLst>
              <a:ext uri="{FF2B5EF4-FFF2-40B4-BE49-F238E27FC236}">
                <a16:creationId xmlns:a16="http://schemas.microsoft.com/office/drawing/2014/main" id="{B1415A72-A2D8-4DCD-84FA-41EA4C7466B1}"/>
              </a:ext>
            </a:extLst>
          </p:cNvPr>
          <p:cNvSpPr/>
          <p:nvPr/>
        </p:nvSpPr>
        <p:spPr>
          <a:xfrm>
            <a:off x="3834170" y="4306656"/>
            <a:ext cx="1893729" cy="68873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Decisional RLWE</a:t>
            </a:r>
            <a:endParaRPr lang="el-GR" sz="2000" b="1" dirty="0"/>
          </a:p>
        </p:txBody>
      </p:sp>
      <p:cxnSp>
        <p:nvCxnSpPr>
          <p:cNvPr id="37" name="Straight Arrow Connector 36">
            <a:extLst>
              <a:ext uri="{FF2B5EF4-FFF2-40B4-BE49-F238E27FC236}">
                <a16:creationId xmlns:a16="http://schemas.microsoft.com/office/drawing/2014/main" id="{0B118DFA-6982-4678-BBB2-C296A6910911}"/>
              </a:ext>
            </a:extLst>
          </p:cNvPr>
          <p:cNvCxnSpPr>
            <a:cxnSpLocks/>
            <a:endCxn id="32" idx="2"/>
          </p:cNvCxnSpPr>
          <p:nvPr/>
        </p:nvCxnSpPr>
        <p:spPr>
          <a:xfrm>
            <a:off x="3514392" y="4651024"/>
            <a:ext cx="31977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5" name="Arrow: Curved Left 44">
            <a:hlinkClick r:id="rId4" action="ppaction://hlinksldjump"/>
            <a:extLst>
              <a:ext uri="{FF2B5EF4-FFF2-40B4-BE49-F238E27FC236}">
                <a16:creationId xmlns:a16="http://schemas.microsoft.com/office/drawing/2014/main" id="{FF8953B3-6E32-42F5-907D-AF03C55D921C}"/>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38154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p:bldP spid="26" grpId="0"/>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606E7D3-1CB3-4461-A255-F1B9665F1FAF}"/>
              </a:ext>
            </a:extLst>
          </p:cNvPr>
          <p:cNvSpPr txBox="1"/>
          <p:nvPr/>
        </p:nvSpPr>
        <p:spPr>
          <a:xfrm>
            <a:off x="4869742" y="369589"/>
            <a:ext cx="2452530" cy="584775"/>
          </a:xfrm>
          <a:prstGeom prst="rect">
            <a:avLst/>
          </a:prstGeom>
          <a:noFill/>
        </p:spPr>
        <p:txBody>
          <a:bodyPr wrap="none" rtlCol="0">
            <a:spAutoFit/>
          </a:bodyPr>
          <a:lstStyle/>
          <a:p>
            <a:pPr algn="ctr"/>
            <a:r>
              <a:rPr lang="en-US" sz="3200" b="1" i="0" strike="noStrike" baseline="0" dirty="0"/>
              <a:t>Module-LWE</a:t>
            </a:r>
            <a:endParaRPr lang="el-GR" sz="3200" b="1" i="0" strike="noStrike" baseline="0" dirty="0"/>
          </a:p>
        </p:txBody>
      </p:sp>
      <p:sp>
        <p:nvSpPr>
          <p:cNvPr id="10" name="Oval 9">
            <a:extLst>
              <a:ext uri="{FF2B5EF4-FFF2-40B4-BE49-F238E27FC236}">
                <a16:creationId xmlns:a16="http://schemas.microsoft.com/office/drawing/2014/main" id="{CDCD5B04-6CAD-4219-8627-ABDCE28C05FB}"/>
              </a:ext>
            </a:extLst>
          </p:cNvPr>
          <p:cNvSpPr/>
          <p:nvPr/>
        </p:nvSpPr>
        <p:spPr>
          <a:xfrm>
            <a:off x="5405328" y="5116115"/>
            <a:ext cx="1586516" cy="68873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Search MLWE</a:t>
            </a:r>
            <a:endParaRPr lang="el-GR" sz="2000" b="1" dirty="0"/>
          </a:p>
        </p:txBody>
      </p:sp>
      <p:sp>
        <p:nvSpPr>
          <p:cNvPr id="11" name="Oval 10">
            <a:extLst>
              <a:ext uri="{FF2B5EF4-FFF2-40B4-BE49-F238E27FC236}">
                <a16:creationId xmlns:a16="http://schemas.microsoft.com/office/drawing/2014/main" id="{CBB9EEE0-2E38-4C52-8B28-16F8F91E7CFF}"/>
              </a:ext>
            </a:extLst>
          </p:cNvPr>
          <p:cNvSpPr/>
          <p:nvPr/>
        </p:nvSpPr>
        <p:spPr>
          <a:xfrm>
            <a:off x="8284463" y="5116115"/>
            <a:ext cx="2358854" cy="68873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Module-SVP</a:t>
            </a:r>
            <a:r>
              <a:rPr lang="el-GR" sz="2000" b="1" baseline="-16000" dirty="0"/>
              <a:t>γ</a:t>
            </a:r>
            <a:endParaRPr lang="el-GR" sz="2000" b="1" dirty="0"/>
          </a:p>
        </p:txBody>
      </p:sp>
      <p:cxnSp>
        <p:nvCxnSpPr>
          <p:cNvPr id="12" name="Straight Arrow Connector 11">
            <a:extLst>
              <a:ext uri="{FF2B5EF4-FFF2-40B4-BE49-F238E27FC236}">
                <a16:creationId xmlns:a16="http://schemas.microsoft.com/office/drawing/2014/main" id="{0B2F2FF9-9079-46B2-9A37-DD22DC9746E4}"/>
              </a:ext>
            </a:extLst>
          </p:cNvPr>
          <p:cNvCxnSpPr>
            <a:cxnSpLocks/>
            <a:stCxn id="10" idx="6"/>
            <a:endCxn id="11" idx="2"/>
          </p:cNvCxnSpPr>
          <p:nvPr/>
        </p:nvCxnSpPr>
        <p:spPr>
          <a:xfrm>
            <a:off x="6991844" y="5460483"/>
            <a:ext cx="129261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8F4C80-4A3D-4BD2-8C21-3C4579A4B552}"/>
              </a:ext>
            </a:extLst>
          </p:cNvPr>
          <p:cNvSpPr txBox="1"/>
          <p:nvPr/>
        </p:nvSpPr>
        <p:spPr>
          <a:xfrm>
            <a:off x="1548683" y="5260428"/>
            <a:ext cx="1001922" cy="400110"/>
          </a:xfrm>
          <a:prstGeom prst="rect">
            <a:avLst/>
          </a:prstGeom>
          <a:noFill/>
        </p:spPr>
        <p:txBody>
          <a:bodyPr wrap="square">
            <a:spAutoFit/>
          </a:bodyPr>
          <a:lstStyle/>
          <a:p>
            <a:pPr algn="ctr"/>
            <a:r>
              <a:rPr lang="en-US" sz="2000" u="sng" dirty="0"/>
              <a:t>Crypto</a:t>
            </a:r>
          </a:p>
        </p:txBody>
      </p:sp>
      <p:cxnSp>
        <p:nvCxnSpPr>
          <p:cNvPr id="14" name="Straight Arrow Connector 13">
            <a:extLst>
              <a:ext uri="{FF2B5EF4-FFF2-40B4-BE49-F238E27FC236}">
                <a16:creationId xmlns:a16="http://schemas.microsoft.com/office/drawing/2014/main" id="{C25ED4DD-AD92-41ED-8498-F1B6AF565F32}"/>
              </a:ext>
            </a:extLst>
          </p:cNvPr>
          <p:cNvCxnSpPr>
            <a:cxnSpLocks/>
            <a:stCxn id="16" idx="6"/>
            <a:endCxn id="10" idx="2"/>
          </p:cNvCxnSpPr>
          <p:nvPr/>
        </p:nvCxnSpPr>
        <p:spPr>
          <a:xfrm>
            <a:off x="4716245" y="5460483"/>
            <a:ext cx="689083" cy="0"/>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949ACD-B53F-43C8-BEB4-169489E2D93C}"/>
              </a:ext>
            </a:extLst>
          </p:cNvPr>
          <p:cNvSpPr txBox="1"/>
          <p:nvPr/>
        </p:nvSpPr>
        <p:spPr>
          <a:xfrm>
            <a:off x="6991844" y="5096965"/>
            <a:ext cx="1232185" cy="707886"/>
          </a:xfrm>
          <a:prstGeom prst="rect">
            <a:avLst/>
          </a:prstGeom>
          <a:noFill/>
        </p:spPr>
        <p:txBody>
          <a:bodyPr wrap="square">
            <a:spAutoFit/>
          </a:bodyPr>
          <a:lstStyle/>
          <a:p>
            <a:pPr algn="ctr"/>
            <a:r>
              <a:rPr lang="en-US" sz="2000" dirty="0"/>
              <a:t>Quantum</a:t>
            </a:r>
          </a:p>
          <a:p>
            <a:pPr algn="ctr"/>
            <a:r>
              <a:rPr lang="en-US" sz="2000" dirty="0"/>
              <a:t>reduction</a:t>
            </a:r>
          </a:p>
        </p:txBody>
      </p:sp>
      <p:sp>
        <p:nvSpPr>
          <p:cNvPr id="16" name="Oval 15">
            <a:extLst>
              <a:ext uri="{FF2B5EF4-FFF2-40B4-BE49-F238E27FC236}">
                <a16:creationId xmlns:a16="http://schemas.microsoft.com/office/drawing/2014/main" id="{8276E4AA-8FF1-4561-B6DF-EC04885DE733}"/>
              </a:ext>
            </a:extLst>
          </p:cNvPr>
          <p:cNvSpPr/>
          <p:nvPr/>
        </p:nvSpPr>
        <p:spPr>
          <a:xfrm>
            <a:off x="2822516" y="5116115"/>
            <a:ext cx="1893729" cy="68873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Decisional MLWE</a:t>
            </a:r>
            <a:endParaRPr lang="el-GR" sz="2000" b="1" dirty="0"/>
          </a:p>
        </p:txBody>
      </p:sp>
      <p:cxnSp>
        <p:nvCxnSpPr>
          <p:cNvPr id="17" name="Straight Arrow Connector 16">
            <a:extLst>
              <a:ext uri="{FF2B5EF4-FFF2-40B4-BE49-F238E27FC236}">
                <a16:creationId xmlns:a16="http://schemas.microsoft.com/office/drawing/2014/main" id="{1D1BF5C6-0E22-43A9-BAB7-9FD2FE2594BF}"/>
              </a:ext>
            </a:extLst>
          </p:cNvPr>
          <p:cNvCxnSpPr>
            <a:cxnSpLocks/>
            <a:endCxn id="16" idx="2"/>
          </p:cNvCxnSpPr>
          <p:nvPr/>
        </p:nvCxnSpPr>
        <p:spPr>
          <a:xfrm>
            <a:off x="2502738" y="5460483"/>
            <a:ext cx="319778"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90C4F02-190F-493D-970F-877586E00001}"/>
              </a:ext>
            </a:extLst>
          </p:cNvPr>
          <p:cNvSpPr txBox="1"/>
          <p:nvPr/>
        </p:nvSpPr>
        <p:spPr>
          <a:xfrm>
            <a:off x="524674" y="1161433"/>
            <a:ext cx="3772083" cy="1015663"/>
          </a:xfrm>
          <a:prstGeom prst="rect">
            <a:avLst/>
          </a:prstGeom>
          <a:noFill/>
        </p:spPr>
        <p:txBody>
          <a:bodyPr wrap="square">
            <a:spAutoFit/>
          </a:bodyPr>
          <a:lstStyle/>
          <a:p>
            <a:pPr marL="342900" indent="-342900">
              <a:buFont typeface="Wingdings" panose="05000000000000000000" pitchFamily="2" charset="2"/>
              <a:buChar char="Ø"/>
            </a:pPr>
            <a:r>
              <a:rPr lang="en-US" sz="2000" b="1" u="sng" dirty="0">
                <a:solidFill>
                  <a:srgbClr val="002060"/>
                </a:solidFill>
              </a:rPr>
              <a:t>Module</a:t>
            </a:r>
          </a:p>
          <a:p>
            <a:r>
              <a:rPr lang="en-US" sz="2000" dirty="0"/>
              <a:t>An algebraic structure generalizing rings and vector spaces.</a:t>
            </a:r>
            <a:endParaRPr lang="el-GR" sz="2000" dirty="0"/>
          </a:p>
        </p:txBody>
      </p:sp>
      <p:sp>
        <p:nvSpPr>
          <p:cNvPr id="28" name="TextBox 27">
            <a:extLst>
              <a:ext uri="{FF2B5EF4-FFF2-40B4-BE49-F238E27FC236}">
                <a16:creationId xmlns:a16="http://schemas.microsoft.com/office/drawing/2014/main" id="{A4D7DC4B-64F4-421B-87F7-D0B33E7F10EB}"/>
              </a:ext>
            </a:extLst>
          </p:cNvPr>
          <p:cNvSpPr txBox="1"/>
          <p:nvPr/>
        </p:nvSpPr>
        <p:spPr>
          <a:xfrm>
            <a:off x="5630049" y="1161433"/>
            <a:ext cx="6362700" cy="1323439"/>
          </a:xfrm>
          <a:prstGeom prst="rect">
            <a:avLst/>
          </a:prstGeom>
          <a:noFill/>
        </p:spPr>
        <p:txBody>
          <a:bodyPr wrap="square">
            <a:spAutoFit/>
          </a:bodyPr>
          <a:lstStyle/>
          <a:p>
            <a:pPr marL="285750" indent="-285750" algn="l">
              <a:buFont typeface="Wingdings" panose="05000000000000000000" pitchFamily="2" charset="2"/>
              <a:buChar char="Ø"/>
            </a:pPr>
            <a:r>
              <a:rPr lang="en-US" sz="2000" b="1" u="sng" dirty="0">
                <a:solidFill>
                  <a:srgbClr val="002060"/>
                </a:solidFill>
              </a:rPr>
              <a:t>M</a:t>
            </a:r>
            <a:r>
              <a:rPr lang="en-US" sz="2000" b="1" i="0" u="sng" strike="noStrike" baseline="0" dirty="0">
                <a:solidFill>
                  <a:srgbClr val="002060"/>
                </a:solidFill>
              </a:rPr>
              <a:t>odule lattices</a:t>
            </a:r>
            <a:endParaRPr lang="en-US" sz="2000" dirty="0">
              <a:solidFill>
                <a:srgbClr val="002060"/>
              </a:solidFill>
            </a:endParaRPr>
          </a:p>
          <a:p>
            <a:pPr marL="342900" indent="-342900" algn="l">
              <a:buFontTx/>
              <a:buChar char="-"/>
            </a:pPr>
            <a:r>
              <a:rPr lang="en-US" sz="2000" dirty="0"/>
              <a:t>C</a:t>
            </a:r>
            <a:r>
              <a:rPr lang="en-US" sz="2000" b="0" i="0" u="none" strike="noStrike" baseline="0" dirty="0"/>
              <a:t>orrespond to finitely generated modules over the ring of integers of a number field </a:t>
            </a:r>
          </a:p>
          <a:p>
            <a:pPr marL="342900" indent="-342900" algn="l">
              <a:buFontTx/>
              <a:buChar char="-"/>
            </a:pPr>
            <a:r>
              <a:rPr lang="en-US" sz="2000" b="0" i="0" u="none" strike="noStrike" baseline="0" dirty="0"/>
              <a:t>Generalize both arbitrary lattices and ideal lattices.</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D0A8743-1F73-4125-95B6-546E22DE2C95}"/>
                  </a:ext>
                </a:extLst>
              </p:cNvPr>
              <p:cNvSpPr txBox="1"/>
              <p:nvPr/>
            </p:nvSpPr>
            <p:spPr>
              <a:xfrm>
                <a:off x="524674" y="2761236"/>
                <a:ext cx="5831618" cy="1764073"/>
              </a:xfrm>
              <a:prstGeom prst="rect">
                <a:avLst/>
              </a:prstGeom>
              <a:noFill/>
            </p:spPr>
            <p:txBody>
              <a:bodyPr wrap="square">
                <a:spAutoFit/>
              </a:bodyPr>
              <a:lstStyle/>
              <a:p>
                <a:pPr marL="285750" indent="-285750" algn="l">
                  <a:buFont typeface="Wingdings" panose="05000000000000000000" pitchFamily="2" charset="2"/>
                  <a:buChar char="Ø"/>
                </a:pPr>
                <a:r>
                  <a:rPr lang="en-US" sz="2000" b="1" u="sng" dirty="0">
                    <a:solidFill>
                      <a:srgbClr val="002060"/>
                    </a:solidFill>
                  </a:rPr>
                  <a:t>M</a:t>
                </a:r>
                <a:r>
                  <a:rPr lang="en-US" sz="2000" b="1" i="0" u="sng" strike="noStrike" baseline="0" dirty="0">
                    <a:solidFill>
                      <a:srgbClr val="002060"/>
                    </a:solidFill>
                  </a:rPr>
                  <a:t>odule-LWE</a:t>
                </a:r>
              </a:p>
              <a:p>
                <a:pPr algn="l"/>
                <a:r>
                  <a:rPr lang="en-US" sz="2000" b="0" i="0" u="none" strike="noStrike" baseline="0" dirty="0">
                    <a:latin typeface="SFRM1095"/>
                  </a:rPr>
                  <a:t>- For a secret,</a:t>
                </a:r>
                <a:r>
                  <a:rPr lang="en-US" sz="2000" b="0" i="0" u="none" strike="noStrike" dirty="0">
                    <a:latin typeface="SFRM1095"/>
                  </a:rPr>
                  <a:t> </a:t>
                </a:r>
                <a:r>
                  <a:rPr lang="en-US" sz="2000" dirty="0">
                    <a:latin typeface="SFRM1095"/>
                  </a:rPr>
                  <a:t>i</a:t>
                </a:r>
                <a:r>
                  <a:rPr lang="en-US" sz="2000" b="0" i="0" u="none" strike="noStrike" baseline="0" dirty="0">
                    <a:latin typeface="SFRM1095"/>
                  </a:rPr>
                  <a:t>t uses a vector </a:t>
                </a:r>
                <a14:m>
                  <m:oMath xmlns:m="http://schemas.openxmlformats.org/officeDocument/2006/math">
                    <m:r>
                      <a:rPr lang="en-US" sz="2000" b="1" i="1" u="none" strike="noStrike" baseline="0" smtClean="0">
                        <a:solidFill>
                          <a:srgbClr val="002060"/>
                        </a:solidFill>
                        <a:latin typeface="Cambria Math" panose="02040503050406030204" pitchFamily="18" charset="0"/>
                      </a:rPr>
                      <m:t>𝒔</m:t>
                    </m:r>
                    <m:r>
                      <a:rPr lang="en-US" sz="2000" b="0" i="1" u="none" strike="noStrike" baseline="0" smtClean="0">
                        <a:solidFill>
                          <a:srgbClr val="002060"/>
                        </a:solidFill>
                        <a:latin typeface="Cambria Math" panose="02040503050406030204" pitchFamily="18" charset="0"/>
                        <a:ea typeface="Cambria Math" panose="02040503050406030204" pitchFamily="18" charset="0"/>
                      </a:rPr>
                      <m:t>∈</m:t>
                    </m:r>
                    <m:sSubSup>
                      <m:sSubSupPr>
                        <m:ctrlPr>
                          <a:rPr lang="en-US" sz="2000" b="0" i="1" u="none" strike="noStrike" baseline="0" smtClean="0">
                            <a:solidFill>
                              <a:srgbClr val="002060"/>
                            </a:solidFill>
                            <a:latin typeface="Cambria Math" panose="02040503050406030204" pitchFamily="18" charset="0"/>
                            <a:ea typeface="Cambria Math" panose="02040503050406030204" pitchFamily="18" charset="0"/>
                          </a:rPr>
                        </m:ctrlPr>
                      </m:sSubSupPr>
                      <m:e>
                        <m:r>
                          <a:rPr lang="en-US" sz="2000" b="0" i="1" u="none" strike="noStrike" baseline="0" smtClean="0">
                            <a:solidFill>
                              <a:srgbClr val="002060"/>
                            </a:solidFill>
                            <a:latin typeface="Cambria Math" panose="02040503050406030204" pitchFamily="18" charset="0"/>
                            <a:ea typeface="Cambria Math" panose="02040503050406030204" pitchFamily="18" charset="0"/>
                          </a:rPr>
                          <m:t>𝑅</m:t>
                        </m:r>
                      </m:e>
                      <m:sub>
                        <m:r>
                          <a:rPr lang="en-US" sz="2000" b="0" i="1" u="none" strike="noStrike" baseline="0" smtClean="0">
                            <a:solidFill>
                              <a:srgbClr val="002060"/>
                            </a:solidFill>
                            <a:latin typeface="Cambria Math" panose="02040503050406030204" pitchFamily="18" charset="0"/>
                            <a:ea typeface="Cambria Math" panose="02040503050406030204" pitchFamily="18" charset="0"/>
                          </a:rPr>
                          <m:t>𝑞</m:t>
                        </m:r>
                      </m:sub>
                      <m:sup>
                        <m:r>
                          <a:rPr lang="en-US" sz="2000" b="0" i="1" u="none" strike="noStrike" baseline="0" smtClean="0">
                            <a:solidFill>
                              <a:srgbClr val="002060"/>
                            </a:solidFill>
                            <a:latin typeface="Cambria Math" panose="02040503050406030204" pitchFamily="18" charset="0"/>
                            <a:ea typeface="Cambria Math" panose="02040503050406030204" pitchFamily="18" charset="0"/>
                          </a:rPr>
                          <m:t>𝑘</m:t>
                        </m:r>
                      </m:sup>
                    </m:sSubSup>
                  </m:oMath>
                </a14:m>
                <a:r>
                  <a:rPr lang="en-US" sz="2000" b="0" i="0" u="none" strike="noStrike" baseline="0" dirty="0">
                    <a:latin typeface="SFRM1095"/>
                  </a:rPr>
                  <a:t> of ring elements.</a:t>
                </a:r>
              </a:p>
              <a:p>
                <a:pPr algn="l"/>
                <a:r>
                  <a:rPr lang="en-US" sz="2000" b="0" i="0" u="none" strike="noStrike" baseline="0" dirty="0">
                    <a:latin typeface="SFRM1095"/>
                  </a:rPr>
                  <a:t>- Its samples are of the form </a:t>
                </a:r>
                <a14:m>
                  <m:oMath xmlns:m="http://schemas.openxmlformats.org/officeDocument/2006/math">
                    <m:r>
                      <a:rPr lang="en-US" sz="2000" b="0" i="1" u="none" strike="noStrike" baseline="0" smtClean="0">
                        <a:solidFill>
                          <a:srgbClr val="002060"/>
                        </a:solidFill>
                        <a:latin typeface="Cambria Math" panose="02040503050406030204" pitchFamily="18" charset="0"/>
                      </a:rPr>
                      <m:t>(</m:t>
                    </m:r>
                    <m:r>
                      <a:rPr lang="en-US" sz="2000" b="1" i="1" u="none" strike="noStrike" baseline="0" smtClean="0">
                        <a:solidFill>
                          <a:srgbClr val="002060"/>
                        </a:solidFill>
                        <a:latin typeface="Cambria Math" panose="02040503050406030204" pitchFamily="18" charset="0"/>
                      </a:rPr>
                      <m:t>𝒂</m:t>
                    </m:r>
                    <m:r>
                      <a:rPr lang="en-US" sz="2000" b="0" i="1" u="none" strike="noStrike" baseline="0" smtClean="0">
                        <a:solidFill>
                          <a:srgbClr val="002060"/>
                        </a:solidFill>
                        <a:latin typeface="Cambria Math" panose="02040503050406030204" pitchFamily="18" charset="0"/>
                      </a:rPr>
                      <m:t>,</m:t>
                    </m:r>
                    <m:r>
                      <a:rPr lang="en-US" sz="2000" b="0" i="1" u="none" strike="noStrike" baseline="0" smtClean="0">
                        <a:solidFill>
                          <a:srgbClr val="002060"/>
                        </a:solidFill>
                        <a:latin typeface="Cambria Math" panose="02040503050406030204" pitchFamily="18" charset="0"/>
                      </a:rPr>
                      <m:t>𝑏</m:t>
                    </m:r>
                    <m:r>
                      <a:rPr lang="en-US" sz="2000" b="0" i="1" u="none" strike="noStrike" baseline="0" smtClean="0">
                        <a:solidFill>
                          <a:srgbClr val="002060"/>
                        </a:solidFill>
                        <a:latin typeface="Cambria Math" panose="02040503050406030204" pitchFamily="18" charset="0"/>
                      </a:rPr>
                      <m:t>)∈</m:t>
                    </m:r>
                    <m:sSubSup>
                      <m:sSubSupPr>
                        <m:ctrlPr>
                          <a:rPr lang="en-US" sz="2000" b="0" i="1" u="none" strike="noStrike" baseline="0" smtClean="0">
                            <a:solidFill>
                              <a:srgbClr val="002060"/>
                            </a:solidFill>
                            <a:latin typeface="Cambria Math" panose="02040503050406030204" pitchFamily="18" charset="0"/>
                            <a:ea typeface="Cambria Math" panose="02040503050406030204" pitchFamily="18" charset="0"/>
                          </a:rPr>
                        </m:ctrlPr>
                      </m:sSubSupPr>
                      <m:e>
                        <m:r>
                          <a:rPr lang="en-US" sz="2000" b="0" i="1" u="none" strike="noStrike" baseline="0" smtClean="0">
                            <a:solidFill>
                              <a:srgbClr val="002060"/>
                            </a:solidFill>
                            <a:latin typeface="Cambria Math" panose="02040503050406030204" pitchFamily="18" charset="0"/>
                            <a:ea typeface="Cambria Math" panose="02040503050406030204" pitchFamily="18" charset="0"/>
                          </a:rPr>
                          <m:t>𝑅</m:t>
                        </m:r>
                      </m:e>
                      <m:sub>
                        <m:r>
                          <a:rPr lang="en-US" sz="2000" b="0" i="1" u="none" strike="noStrike" baseline="0" smtClean="0">
                            <a:solidFill>
                              <a:srgbClr val="002060"/>
                            </a:solidFill>
                            <a:latin typeface="Cambria Math" panose="02040503050406030204" pitchFamily="18" charset="0"/>
                            <a:ea typeface="Cambria Math" panose="02040503050406030204" pitchFamily="18" charset="0"/>
                          </a:rPr>
                          <m:t>𝑞</m:t>
                        </m:r>
                      </m:sub>
                      <m:sup>
                        <m:r>
                          <a:rPr lang="en-US" sz="2000" b="0" i="1" u="none" strike="noStrike" baseline="0" smtClean="0">
                            <a:solidFill>
                              <a:srgbClr val="002060"/>
                            </a:solidFill>
                            <a:latin typeface="Cambria Math" panose="02040503050406030204" pitchFamily="18" charset="0"/>
                            <a:ea typeface="Cambria Math" panose="02040503050406030204" pitchFamily="18" charset="0"/>
                          </a:rPr>
                          <m:t>𝑘</m:t>
                        </m:r>
                      </m:sup>
                    </m:sSubSup>
                    <m:r>
                      <a:rPr lang="en-US" sz="2000" b="0" i="1" u="none" strike="noStrike" baseline="0" smtClean="0">
                        <a:solidFill>
                          <a:srgbClr val="002060"/>
                        </a:solidFill>
                        <a:latin typeface="Cambria Math" panose="02040503050406030204" pitchFamily="18" charset="0"/>
                        <a:ea typeface="Cambria Math" panose="02040503050406030204" pitchFamily="18" charset="0"/>
                      </a:rPr>
                      <m:t>×</m:t>
                    </m:r>
                    <m:sSub>
                      <m:sSubPr>
                        <m:ctrlPr>
                          <a:rPr lang="en-US" sz="2000" b="0" i="1" u="none" strike="noStrike" baseline="0" smtClean="0">
                            <a:solidFill>
                              <a:srgbClr val="002060"/>
                            </a:solidFill>
                            <a:latin typeface="Cambria Math" panose="02040503050406030204" pitchFamily="18" charset="0"/>
                            <a:ea typeface="Cambria Math" panose="02040503050406030204" pitchFamily="18" charset="0"/>
                          </a:rPr>
                        </m:ctrlPr>
                      </m:sSubPr>
                      <m:e>
                        <m:r>
                          <a:rPr lang="en-US" sz="2000" b="0" i="1" u="none" strike="noStrike" baseline="0" smtClean="0">
                            <a:solidFill>
                              <a:srgbClr val="002060"/>
                            </a:solidFill>
                            <a:latin typeface="Cambria Math" panose="02040503050406030204" pitchFamily="18" charset="0"/>
                            <a:ea typeface="Cambria Math" panose="02040503050406030204" pitchFamily="18" charset="0"/>
                          </a:rPr>
                          <m:t>𝑅</m:t>
                        </m:r>
                      </m:e>
                      <m:sub>
                        <m:r>
                          <a:rPr lang="en-US" sz="2000" b="0" i="1" u="none" strike="noStrike" baseline="0" smtClean="0">
                            <a:solidFill>
                              <a:srgbClr val="002060"/>
                            </a:solidFill>
                            <a:latin typeface="Cambria Math" panose="02040503050406030204" pitchFamily="18" charset="0"/>
                            <a:ea typeface="Cambria Math" panose="02040503050406030204" pitchFamily="18" charset="0"/>
                          </a:rPr>
                          <m:t>𝑞</m:t>
                        </m:r>
                      </m:sub>
                    </m:sSub>
                  </m:oMath>
                </a14:m>
                <a:r>
                  <a:rPr lang="en-US" sz="2000" b="0" i="0" u="none" strike="noStrike" baseline="0" dirty="0">
                    <a:latin typeface="SFRM1095"/>
                  </a:rPr>
                  <a:t>, </a:t>
                </a:r>
              </a:p>
              <a:p>
                <a:pPr algn="l"/>
                <a:r>
                  <a:rPr lang="en-US" sz="2000" b="0" i="0" u="none" strike="noStrike" baseline="0" dirty="0">
                    <a:latin typeface="SFRM1095"/>
                  </a:rPr>
                  <a:t>where either </a:t>
                </a:r>
                <a14:m>
                  <m:oMath xmlns:m="http://schemas.openxmlformats.org/officeDocument/2006/math">
                    <m:r>
                      <a:rPr lang="en-US" sz="2000" b="0" i="1" u="none" strike="noStrike" baseline="0" smtClean="0">
                        <a:solidFill>
                          <a:srgbClr val="002060"/>
                        </a:solidFill>
                        <a:latin typeface="Cambria Math" panose="02040503050406030204" pitchFamily="18" charset="0"/>
                      </a:rPr>
                      <m:t>𝑏</m:t>
                    </m:r>
                    <m:r>
                      <a:rPr lang="en-US" sz="2000" b="0" i="1" u="none" strike="noStrike" baseline="0" smtClean="0">
                        <a:solidFill>
                          <a:srgbClr val="002060"/>
                        </a:solidFill>
                        <a:latin typeface="Cambria Math" panose="02040503050406030204" pitchFamily="18" charset="0"/>
                      </a:rPr>
                      <m:t>=</m:t>
                    </m:r>
                    <m:d>
                      <m:dPr>
                        <m:begChr m:val="⟨"/>
                        <m:endChr m:val=""/>
                        <m:ctrlPr>
                          <a:rPr lang="en-US" sz="2000" b="0" i="1" u="none" strike="noStrike" baseline="0" dirty="0" smtClean="0">
                            <a:solidFill>
                              <a:srgbClr val="002060"/>
                            </a:solidFill>
                            <a:latin typeface="Cambria Math" panose="02040503050406030204" pitchFamily="18" charset="0"/>
                          </a:rPr>
                        </m:ctrlPr>
                      </m:dPr>
                      <m:e>
                        <m:d>
                          <m:dPr>
                            <m:begChr m:val=""/>
                            <m:endChr m:val=""/>
                            <m:ctrlPr>
                              <a:rPr lang="en-US" sz="2000" b="0" i="1" u="none" strike="noStrike" baseline="0" dirty="0" smtClean="0">
                                <a:solidFill>
                                  <a:srgbClr val="002060"/>
                                </a:solidFill>
                                <a:latin typeface="Cambria Math" panose="02040503050406030204" pitchFamily="18" charset="0"/>
                              </a:rPr>
                            </m:ctrlPr>
                          </m:dPr>
                          <m:e>
                            <m:r>
                              <a:rPr lang="en-US" sz="2000" b="1" i="1" u="none" strike="noStrike" baseline="0" dirty="0" smtClean="0">
                                <a:solidFill>
                                  <a:srgbClr val="002060"/>
                                </a:solidFill>
                                <a:latin typeface="Cambria Math" panose="02040503050406030204" pitchFamily="18" charset="0"/>
                              </a:rPr>
                              <m:t>𝒔</m:t>
                            </m:r>
                            <m:r>
                              <a:rPr lang="en-US" sz="2000" b="0" i="0" u="none" strike="noStrike" baseline="0" dirty="0" smtClean="0">
                                <a:solidFill>
                                  <a:srgbClr val="002060"/>
                                </a:solidFill>
                                <a:latin typeface="Cambria Math" panose="02040503050406030204" pitchFamily="18" charset="0"/>
                              </a:rPr>
                              <m:t>,</m:t>
                            </m:r>
                            <m:d>
                              <m:dPr>
                                <m:begChr m:val=""/>
                                <m:endChr m:val="⟩"/>
                                <m:ctrlPr>
                                  <a:rPr lang="en-US" sz="2000" b="0" i="1" u="none" strike="noStrike" baseline="0" dirty="0" smtClean="0">
                                    <a:solidFill>
                                      <a:srgbClr val="002060"/>
                                    </a:solidFill>
                                    <a:latin typeface="Cambria Math" panose="02040503050406030204" pitchFamily="18" charset="0"/>
                                  </a:rPr>
                                </m:ctrlPr>
                              </m:dPr>
                              <m:e>
                                <m:r>
                                  <m:rPr>
                                    <m:sty m:val="p"/>
                                  </m:rPr>
                                  <a:rPr lang="en-US" sz="2000" b="0" i="0" u="none" strike="noStrike" baseline="0" dirty="0" smtClean="0">
                                    <a:solidFill>
                                      <a:srgbClr val="002060"/>
                                    </a:solidFill>
                                    <a:latin typeface="Cambria Math" panose="02040503050406030204" pitchFamily="18" charset="0"/>
                                  </a:rPr>
                                  <m:t>a</m:t>
                                </m:r>
                              </m:e>
                            </m:d>
                          </m:e>
                        </m:d>
                      </m:e>
                    </m:d>
                    <m:r>
                      <a:rPr lang="en-US" sz="2000" b="0" i="0" u="none" strike="noStrike" baseline="0" dirty="0" smtClean="0">
                        <a:solidFill>
                          <a:srgbClr val="002060"/>
                        </a:solidFill>
                        <a:latin typeface="Cambria Math" panose="02040503050406030204" pitchFamily="18" charset="0"/>
                      </a:rPr>
                      <m:t>+</m:t>
                    </m:r>
                    <m:r>
                      <a:rPr lang="en-US" sz="2000" b="0" i="1" u="none" strike="noStrike" baseline="0" dirty="0" smtClean="0">
                        <a:solidFill>
                          <a:srgbClr val="002060"/>
                        </a:solidFill>
                        <a:latin typeface="Cambria Math" panose="02040503050406030204" pitchFamily="18" charset="0"/>
                      </a:rPr>
                      <m:t>𝑒</m:t>
                    </m:r>
                    <m:r>
                      <a:rPr lang="en-US" sz="2000" b="0" i="1" u="none" strike="noStrike" baseline="0" dirty="0" smtClean="0">
                        <a:solidFill>
                          <a:srgbClr val="002060"/>
                        </a:solidFill>
                        <a:latin typeface="Cambria Math" panose="02040503050406030204" pitchFamily="18" charset="0"/>
                      </a:rPr>
                      <m:t> </m:t>
                    </m:r>
                    <m:r>
                      <m:rPr>
                        <m:sty m:val="p"/>
                      </m:rPr>
                      <a:rPr lang="en-US" sz="2000" b="0" i="0" u="none" strike="noStrike" baseline="0" dirty="0" smtClean="0">
                        <a:solidFill>
                          <a:srgbClr val="002060"/>
                        </a:solidFill>
                        <a:latin typeface="Cambria Math" panose="02040503050406030204" pitchFamily="18" charset="0"/>
                      </a:rPr>
                      <m:t>mod</m:t>
                    </m:r>
                    <m:r>
                      <a:rPr lang="en-US" sz="2000" b="0" i="0" u="none" strike="noStrike" baseline="0" dirty="0" smtClean="0">
                        <a:solidFill>
                          <a:srgbClr val="002060"/>
                        </a:solidFill>
                        <a:latin typeface="Cambria Math" panose="02040503050406030204" pitchFamily="18" charset="0"/>
                      </a:rPr>
                      <m:t> </m:t>
                    </m:r>
                    <m:r>
                      <a:rPr lang="en-US" sz="2000" b="0" i="1" u="none" strike="noStrike" baseline="0" dirty="0" smtClean="0">
                        <a:solidFill>
                          <a:srgbClr val="002060"/>
                        </a:solidFill>
                        <a:latin typeface="Cambria Math" panose="02040503050406030204" pitchFamily="18" charset="0"/>
                      </a:rPr>
                      <m:t>𝑞</m:t>
                    </m:r>
                  </m:oMath>
                </a14:m>
                <a:r>
                  <a:rPr lang="en-US" sz="2000" b="0" i="0" u="none" strike="noStrike" baseline="0" dirty="0">
                    <a:latin typeface="SFRM1095"/>
                  </a:rPr>
                  <a:t>, for </a:t>
                </a:r>
                <a14:m>
                  <m:oMath xmlns:m="http://schemas.openxmlformats.org/officeDocument/2006/math">
                    <m:r>
                      <a:rPr lang="en-US" sz="2000" b="0" i="1" u="none" strike="noStrike" baseline="0" smtClean="0">
                        <a:latin typeface="Cambria Math" panose="02040503050406030204" pitchFamily="18" charset="0"/>
                      </a:rPr>
                      <m:t>𝑒</m:t>
                    </m:r>
                    <m:r>
                      <a:rPr lang="en-US" sz="2000" b="0" i="1" u="none" strike="noStrike" baseline="0" smtClean="0">
                        <a:latin typeface="Cambria Math" panose="02040503050406030204" pitchFamily="18" charset="0"/>
                        <a:ea typeface="Cambria Math" panose="02040503050406030204" pitchFamily="18" charset="0"/>
                      </a:rPr>
                      <m:t>←</m:t>
                    </m:r>
                    <m:r>
                      <a:rPr lang="el-GR" sz="2000" b="0" i="1" u="none" strike="noStrike" baseline="0" smtClean="0">
                        <a:latin typeface="Cambria Math" panose="02040503050406030204" pitchFamily="18" charset="0"/>
                        <a:ea typeface="Cambria Math" panose="02040503050406030204" pitchFamily="18" charset="0"/>
                      </a:rPr>
                      <m:t>𝜒</m:t>
                    </m:r>
                  </m:oMath>
                </a14:m>
                <a:endParaRPr lang="el-GR" sz="2000" b="0" i="0" u="none" strike="noStrike" baseline="0" dirty="0">
                  <a:latin typeface="CMMI10"/>
                </a:endParaRPr>
              </a:p>
              <a:p>
                <a:pPr algn="l"/>
                <a:r>
                  <a:rPr lang="en-US" sz="2000" b="0" i="0" u="none" strike="noStrike" baseline="0" dirty="0">
                    <a:latin typeface="SFRM1095"/>
                  </a:rPr>
                  <a:t>or </a:t>
                </a:r>
                <a14:m>
                  <m:oMath xmlns:m="http://schemas.openxmlformats.org/officeDocument/2006/math">
                    <m:r>
                      <a:rPr lang="en-US" sz="2000" b="0" i="1" u="none" strike="noStrike" baseline="0" smtClean="0">
                        <a:solidFill>
                          <a:srgbClr val="002060"/>
                        </a:solidFill>
                        <a:latin typeface="Cambria Math" panose="02040503050406030204" pitchFamily="18" charset="0"/>
                      </a:rPr>
                      <m:t>𝑏</m:t>
                    </m:r>
                    <m:r>
                      <a:rPr lang="en-US" sz="2000" b="0" i="1" u="none" strike="noStrike" baseline="0" smtClean="0">
                        <a:solidFill>
                          <a:srgbClr val="002060"/>
                        </a:solidFill>
                        <a:latin typeface="Cambria Math" panose="02040503050406030204" pitchFamily="18" charset="0"/>
                        <a:ea typeface="Cambria Math" panose="02040503050406030204" pitchFamily="18" charset="0"/>
                      </a:rPr>
                      <m:t>∈</m:t>
                    </m:r>
                    <m:sSub>
                      <m:sSubPr>
                        <m:ctrlPr>
                          <a:rPr lang="en-US" sz="2000" b="0" i="1" u="none" strike="noStrike" baseline="0" smtClean="0">
                            <a:solidFill>
                              <a:srgbClr val="002060"/>
                            </a:solidFill>
                            <a:latin typeface="Cambria Math" panose="02040503050406030204" pitchFamily="18" charset="0"/>
                            <a:ea typeface="Cambria Math" panose="02040503050406030204" pitchFamily="18" charset="0"/>
                          </a:rPr>
                        </m:ctrlPr>
                      </m:sSubPr>
                      <m:e>
                        <m:r>
                          <a:rPr lang="en-US" sz="2000" b="0" i="1" u="none" strike="noStrike" baseline="0" smtClean="0">
                            <a:solidFill>
                              <a:srgbClr val="002060"/>
                            </a:solidFill>
                            <a:latin typeface="Cambria Math" panose="02040503050406030204" pitchFamily="18" charset="0"/>
                            <a:ea typeface="Cambria Math" panose="02040503050406030204" pitchFamily="18" charset="0"/>
                          </a:rPr>
                          <m:t>𝑅</m:t>
                        </m:r>
                      </m:e>
                      <m:sub>
                        <m:r>
                          <a:rPr lang="en-US" sz="2000" b="0" i="1" u="none" strike="noStrike" baseline="0" smtClean="0">
                            <a:solidFill>
                              <a:srgbClr val="002060"/>
                            </a:solidFill>
                            <a:latin typeface="Cambria Math" panose="02040503050406030204" pitchFamily="18" charset="0"/>
                            <a:ea typeface="Cambria Math" panose="02040503050406030204" pitchFamily="18" charset="0"/>
                          </a:rPr>
                          <m:t>𝑞</m:t>
                        </m:r>
                      </m:sub>
                    </m:sSub>
                  </m:oMath>
                </a14:m>
                <a:r>
                  <a:rPr lang="en-US" sz="2000" b="0" i="0" u="none" strike="noStrike" baseline="0" dirty="0">
                    <a:latin typeface="SFRM1095"/>
                  </a:rPr>
                  <a:t> is uniformly random.</a:t>
                </a:r>
              </a:p>
            </p:txBody>
          </p:sp>
        </mc:Choice>
        <mc:Fallback xmlns="">
          <p:sp>
            <p:nvSpPr>
              <p:cNvPr id="29" name="TextBox 28">
                <a:extLst>
                  <a:ext uri="{FF2B5EF4-FFF2-40B4-BE49-F238E27FC236}">
                    <a16:creationId xmlns:a16="http://schemas.microsoft.com/office/drawing/2014/main" id="{4D0A8743-1F73-4125-95B6-546E22DE2C95}"/>
                  </a:ext>
                </a:extLst>
              </p:cNvPr>
              <p:cNvSpPr txBox="1">
                <a:spLocks noRot="1" noChangeAspect="1" noMove="1" noResize="1" noEditPoints="1" noAdjustHandles="1" noChangeArrowheads="1" noChangeShapeType="1" noTextEdit="1"/>
              </p:cNvSpPr>
              <p:nvPr/>
            </p:nvSpPr>
            <p:spPr>
              <a:xfrm>
                <a:off x="524674" y="2761236"/>
                <a:ext cx="5831618" cy="1764073"/>
              </a:xfrm>
              <a:prstGeom prst="rect">
                <a:avLst/>
              </a:prstGeom>
              <a:blipFill>
                <a:blip r:embed="rId3"/>
                <a:stretch>
                  <a:fillRect l="-1045" t="-2076" r="-522" b="-3840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B0CF882-5A20-4D90-AD4E-2A1F0177448D}"/>
                  </a:ext>
                </a:extLst>
              </p:cNvPr>
              <p:cNvSpPr txBox="1"/>
              <p:nvPr/>
            </p:nvSpPr>
            <p:spPr>
              <a:xfrm>
                <a:off x="7965517" y="3131571"/>
                <a:ext cx="3194774" cy="400110"/>
              </a:xfrm>
              <a:prstGeom prst="rect">
                <a:avLst/>
              </a:prstGeom>
              <a:noFill/>
            </p:spPr>
            <p:txBody>
              <a:bodyPr wrap="square">
                <a:spAutoFit/>
              </a:bodyPr>
              <a:lstStyle/>
              <a:p>
                <a14:m>
                  <m:oMath xmlns:m="http://schemas.openxmlformats.org/officeDocument/2006/math">
                    <m:r>
                      <a:rPr lang="en-US" sz="2000" b="0" i="1" smtClean="0">
                        <a:latin typeface="Cambria Math" panose="02040503050406030204" pitchFamily="18" charset="0"/>
                      </a:rPr>
                      <m:t>𝑘</m:t>
                    </m:r>
                  </m:oMath>
                </a14:m>
                <a:r>
                  <a:rPr lang="en-US" sz="2000" dirty="0"/>
                  <a:t>-dimensional LWE problem</a:t>
                </a:r>
                <a:endParaRPr lang="el-GR" sz="2000" dirty="0"/>
              </a:p>
            </p:txBody>
          </p:sp>
        </mc:Choice>
        <mc:Fallback xmlns="">
          <p:sp>
            <p:nvSpPr>
              <p:cNvPr id="32" name="TextBox 31">
                <a:extLst>
                  <a:ext uri="{FF2B5EF4-FFF2-40B4-BE49-F238E27FC236}">
                    <a16:creationId xmlns:a16="http://schemas.microsoft.com/office/drawing/2014/main" id="{FB0CF882-5A20-4D90-AD4E-2A1F0177448D}"/>
                  </a:ext>
                </a:extLst>
              </p:cNvPr>
              <p:cNvSpPr txBox="1">
                <a:spLocks noRot="1" noChangeAspect="1" noMove="1" noResize="1" noEditPoints="1" noAdjustHandles="1" noChangeArrowheads="1" noChangeShapeType="1" noTextEdit="1"/>
              </p:cNvSpPr>
              <p:nvPr/>
            </p:nvSpPr>
            <p:spPr>
              <a:xfrm>
                <a:off x="7965517" y="3131571"/>
                <a:ext cx="3194774" cy="400110"/>
              </a:xfrm>
              <a:prstGeom prst="rect">
                <a:avLst/>
              </a:prstGeom>
              <a:blipFill>
                <a:blip r:embed="rId4"/>
                <a:stretch>
                  <a:fillRect t="-9231" b="-27692"/>
                </a:stretch>
              </a:blipFill>
            </p:spPr>
            <p:txBody>
              <a:bodyPr/>
              <a:lstStyle/>
              <a:p>
                <a:r>
                  <a:rPr lang="el-GR">
                    <a:noFill/>
                  </a:rPr>
                  <a:t> </a:t>
                </a:r>
              </a:p>
            </p:txBody>
          </p:sp>
        </mc:Fallback>
      </mc:AlternateContent>
      <p:cxnSp>
        <p:nvCxnSpPr>
          <p:cNvPr id="30" name="Straight Arrow Connector 29">
            <a:extLst>
              <a:ext uri="{FF2B5EF4-FFF2-40B4-BE49-F238E27FC236}">
                <a16:creationId xmlns:a16="http://schemas.microsoft.com/office/drawing/2014/main" id="{93EDDFC2-557B-41F2-90B6-B41E61D52419}"/>
              </a:ext>
            </a:extLst>
          </p:cNvPr>
          <p:cNvCxnSpPr>
            <a:cxnSpLocks/>
            <a:endCxn id="32" idx="1"/>
          </p:cNvCxnSpPr>
          <p:nvPr/>
        </p:nvCxnSpPr>
        <p:spPr>
          <a:xfrm flipV="1">
            <a:off x="6096000" y="3331626"/>
            <a:ext cx="1869517" cy="25874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C1E5AA9-9538-4015-A39C-6DE1960DE622}"/>
                  </a:ext>
                </a:extLst>
              </p:cNvPr>
              <p:cNvSpPr txBox="1"/>
              <p:nvPr/>
            </p:nvSpPr>
            <p:spPr>
              <a:xfrm>
                <a:off x="7965517" y="3701961"/>
                <a:ext cx="90314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𝑅𝐿𝑊𝐸</m:t>
                      </m:r>
                    </m:oMath>
                  </m:oMathPara>
                </a14:m>
                <a:endParaRPr lang="el-GR" sz="2000" dirty="0"/>
              </a:p>
            </p:txBody>
          </p:sp>
        </mc:Choice>
        <mc:Fallback xmlns="">
          <p:sp>
            <p:nvSpPr>
              <p:cNvPr id="35" name="TextBox 34">
                <a:extLst>
                  <a:ext uri="{FF2B5EF4-FFF2-40B4-BE49-F238E27FC236}">
                    <a16:creationId xmlns:a16="http://schemas.microsoft.com/office/drawing/2014/main" id="{7C1E5AA9-9538-4015-A39C-6DE1960DE622}"/>
                  </a:ext>
                </a:extLst>
              </p:cNvPr>
              <p:cNvSpPr txBox="1">
                <a:spLocks noRot="1" noChangeAspect="1" noMove="1" noResize="1" noEditPoints="1" noAdjustHandles="1" noChangeArrowheads="1" noChangeShapeType="1" noTextEdit="1"/>
              </p:cNvSpPr>
              <p:nvPr/>
            </p:nvSpPr>
            <p:spPr>
              <a:xfrm>
                <a:off x="7965517" y="3701961"/>
                <a:ext cx="903146" cy="400110"/>
              </a:xfrm>
              <a:prstGeom prst="rect">
                <a:avLst/>
              </a:prstGeom>
              <a:blipFill>
                <a:blip r:embed="rId5"/>
                <a:stretch>
                  <a:fillRect/>
                </a:stretch>
              </a:blipFill>
            </p:spPr>
            <p:txBody>
              <a:bodyPr/>
              <a:lstStyle/>
              <a:p>
                <a:r>
                  <a:rPr lang="el-GR">
                    <a:noFill/>
                  </a:rPr>
                  <a:t> </a:t>
                </a:r>
              </a:p>
            </p:txBody>
          </p:sp>
        </mc:Fallback>
      </mc:AlternateContent>
      <p:cxnSp>
        <p:nvCxnSpPr>
          <p:cNvPr id="36" name="Straight Arrow Connector 35">
            <a:extLst>
              <a:ext uri="{FF2B5EF4-FFF2-40B4-BE49-F238E27FC236}">
                <a16:creationId xmlns:a16="http://schemas.microsoft.com/office/drawing/2014/main" id="{90282CAD-50CB-4E97-B947-8D840392B231}"/>
              </a:ext>
            </a:extLst>
          </p:cNvPr>
          <p:cNvCxnSpPr>
            <a:cxnSpLocks/>
            <a:endCxn id="35" idx="1"/>
          </p:cNvCxnSpPr>
          <p:nvPr/>
        </p:nvCxnSpPr>
        <p:spPr>
          <a:xfrm>
            <a:off x="6096000" y="3643273"/>
            <a:ext cx="1869517" cy="25874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0284F352-228B-4221-BD75-7E1B94D6EADE}"/>
                  </a:ext>
                </a:extLst>
              </p:cNvPr>
              <p:cNvSpPr txBox="1"/>
              <p:nvPr/>
            </p:nvSpPr>
            <p:spPr>
              <a:xfrm rot="506216">
                <a:off x="6680325" y="3763060"/>
                <a:ext cx="90314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𝑘</m:t>
                      </m:r>
                      <m:r>
                        <a:rPr lang="en-US" sz="2000" b="0" i="1" smtClean="0">
                          <a:latin typeface="Cambria Math" panose="02040503050406030204" pitchFamily="18" charset="0"/>
                        </a:rPr>
                        <m:t>=1</m:t>
                      </m:r>
                    </m:oMath>
                  </m:oMathPara>
                </a14:m>
                <a:endParaRPr lang="el-GR" sz="2000" dirty="0"/>
              </a:p>
            </p:txBody>
          </p:sp>
        </mc:Choice>
        <mc:Fallback xmlns="">
          <p:sp>
            <p:nvSpPr>
              <p:cNvPr id="44" name="TextBox 43">
                <a:extLst>
                  <a:ext uri="{FF2B5EF4-FFF2-40B4-BE49-F238E27FC236}">
                    <a16:creationId xmlns:a16="http://schemas.microsoft.com/office/drawing/2014/main" id="{0284F352-228B-4221-BD75-7E1B94D6EADE}"/>
                  </a:ext>
                </a:extLst>
              </p:cNvPr>
              <p:cNvSpPr txBox="1">
                <a:spLocks noRot="1" noChangeAspect="1" noMove="1" noResize="1" noEditPoints="1" noAdjustHandles="1" noChangeArrowheads="1" noChangeShapeType="1" noTextEdit="1"/>
              </p:cNvSpPr>
              <p:nvPr/>
            </p:nvSpPr>
            <p:spPr>
              <a:xfrm rot="506216">
                <a:off x="6680325" y="3763060"/>
                <a:ext cx="903146" cy="400110"/>
              </a:xfrm>
              <a:prstGeom prst="rect">
                <a:avLst/>
              </a:prstGeom>
              <a:blipFill>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FC4FBA3-6129-42EA-8686-D6A9FE0FE223}"/>
                  </a:ext>
                </a:extLst>
              </p:cNvPr>
              <p:cNvSpPr txBox="1"/>
              <p:nvPr/>
            </p:nvSpPr>
            <p:spPr>
              <a:xfrm rot="20990764">
                <a:off x="6709331" y="3084292"/>
                <a:ext cx="903146"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r>
                        <a:rPr lang="el-GR" sz="2000" dirty="0" smtClean="0">
                          <a:latin typeface="Cambria Math" panose="02040503050406030204" pitchFamily="18" charset="0"/>
                        </a:rPr>
                        <m:t>ℤ</m:t>
                      </m:r>
                    </m:oMath>
                  </m:oMathPara>
                </a14:m>
                <a:endParaRPr lang="el-GR" sz="2000" dirty="0"/>
              </a:p>
            </p:txBody>
          </p:sp>
        </mc:Choice>
        <mc:Fallback xmlns="">
          <p:sp>
            <p:nvSpPr>
              <p:cNvPr id="45" name="TextBox 44">
                <a:extLst>
                  <a:ext uri="{FF2B5EF4-FFF2-40B4-BE49-F238E27FC236}">
                    <a16:creationId xmlns:a16="http://schemas.microsoft.com/office/drawing/2014/main" id="{5FC4FBA3-6129-42EA-8686-D6A9FE0FE223}"/>
                  </a:ext>
                </a:extLst>
              </p:cNvPr>
              <p:cNvSpPr txBox="1">
                <a:spLocks noRot="1" noChangeAspect="1" noMove="1" noResize="1" noEditPoints="1" noAdjustHandles="1" noChangeArrowheads="1" noChangeShapeType="1" noTextEdit="1"/>
              </p:cNvSpPr>
              <p:nvPr/>
            </p:nvSpPr>
            <p:spPr>
              <a:xfrm rot="20990764">
                <a:off x="6709331" y="3084292"/>
                <a:ext cx="903146" cy="400110"/>
              </a:xfrm>
              <a:prstGeom prst="rect">
                <a:avLst/>
              </a:prstGeom>
              <a:blipFill>
                <a:blip r:embed="rId7"/>
                <a:stretch>
                  <a:fillRect/>
                </a:stretch>
              </a:blipFill>
            </p:spPr>
            <p:txBody>
              <a:bodyPr/>
              <a:lstStyle/>
              <a:p>
                <a:r>
                  <a:rPr lang="el-GR">
                    <a:noFill/>
                  </a:rPr>
                  <a:t> </a:t>
                </a:r>
              </a:p>
            </p:txBody>
          </p:sp>
        </mc:Fallback>
      </mc:AlternateContent>
      <p:sp>
        <p:nvSpPr>
          <p:cNvPr id="50" name="Arrow: Curved Left 49">
            <a:hlinkClick r:id="rId8" action="ppaction://hlinksldjump"/>
            <a:extLst>
              <a:ext uri="{FF2B5EF4-FFF2-40B4-BE49-F238E27FC236}">
                <a16:creationId xmlns:a16="http://schemas.microsoft.com/office/drawing/2014/main" id="{D28DBF72-DADC-4AB9-B29B-442650F09C1B}"/>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03480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par>
                          <p:cTn id="55" fill="hold">
                            <p:stCondLst>
                              <p:cond delay="25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par>
                          <p:cTn id="62" fill="hold">
                            <p:stCondLst>
                              <p:cond delay="3000"/>
                            </p:stCondLst>
                            <p:childTnLst>
                              <p:par>
                                <p:cTn id="63" presetID="22" presetClass="entr" presetSubtype="8"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5" grpId="0"/>
      <p:bldP spid="16" grpId="0" animBg="1"/>
      <p:bldP spid="28" grpId="0"/>
      <p:bldP spid="29" grpId="0"/>
      <p:bldP spid="32" grpId="0"/>
      <p:bldP spid="35" grpId="0"/>
      <p:bldP spid="44" grpId="0"/>
      <p:bldP spid="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5" name="Straight Arrow Connector 364" hidden="1">
            <a:extLst>
              <a:ext uri="{FF2B5EF4-FFF2-40B4-BE49-F238E27FC236}">
                <a16:creationId xmlns:a16="http://schemas.microsoft.com/office/drawing/2014/main" id="{6221FFB1-1377-47EF-8124-CA498B62A440}"/>
              </a:ext>
            </a:extLst>
          </p:cNvPr>
          <p:cNvCxnSpPr>
            <a:cxnSpLocks/>
          </p:cNvCxnSpPr>
          <p:nvPr/>
        </p:nvCxnSpPr>
        <p:spPr>
          <a:xfrm flipV="1">
            <a:off x="6487276" y="4623594"/>
            <a:ext cx="1040525" cy="29685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hidden="1">
            <a:extLst>
              <a:ext uri="{FF2B5EF4-FFF2-40B4-BE49-F238E27FC236}">
                <a16:creationId xmlns:a16="http://schemas.microsoft.com/office/drawing/2014/main" id="{BFDC4A1B-F4FA-45FA-A9E8-BAB691CEA92D}"/>
              </a:ext>
            </a:extLst>
          </p:cNvPr>
          <p:cNvCxnSpPr>
            <a:cxnSpLocks/>
          </p:cNvCxnSpPr>
          <p:nvPr/>
        </p:nvCxnSpPr>
        <p:spPr>
          <a:xfrm>
            <a:off x="6500440" y="4898935"/>
            <a:ext cx="601197" cy="66942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crossword puzzle, clipart&#10;&#10;Description automatically generated">
            <a:hlinkClick r:id="rId3"/>
            <a:extLst>
              <a:ext uri="{FF2B5EF4-FFF2-40B4-BE49-F238E27FC236}">
                <a16:creationId xmlns:a16="http://schemas.microsoft.com/office/drawing/2014/main" id="{47664633-AEDD-48C0-BD8D-D06B75C19C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246026" y="694310"/>
            <a:ext cx="5583906" cy="2529180"/>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4DB15280-33F3-4708-913C-C9A1B29BF43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099512" y="3765730"/>
            <a:ext cx="5876933" cy="2319802"/>
          </a:xfrm>
          <a:prstGeom prst="rect">
            <a:avLst/>
          </a:prstGeom>
        </p:spPr>
      </p:pic>
      <p:sp>
        <p:nvSpPr>
          <p:cNvPr id="15" name="TextBox 14">
            <a:extLst>
              <a:ext uri="{FF2B5EF4-FFF2-40B4-BE49-F238E27FC236}">
                <a16:creationId xmlns:a16="http://schemas.microsoft.com/office/drawing/2014/main" id="{3264CDD3-98DD-40C3-811B-773C1DDF070F}"/>
              </a:ext>
            </a:extLst>
          </p:cNvPr>
          <p:cNvSpPr txBox="1"/>
          <p:nvPr/>
        </p:nvSpPr>
        <p:spPr>
          <a:xfrm>
            <a:off x="635444" y="3044279"/>
            <a:ext cx="3998732" cy="769441"/>
          </a:xfrm>
          <a:prstGeom prst="rect">
            <a:avLst/>
          </a:prstGeom>
          <a:noFill/>
        </p:spPr>
        <p:txBody>
          <a:bodyPr wrap="square" rtlCol="0">
            <a:spAutoFit/>
          </a:bodyPr>
          <a:lstStyle/>
          <a:p>
            <a:pPr algn="ctr"/>
            <a:r>
              <a:rPr lang="en-US" sz="4400" b="1" dirty="0"/>
              <a:t>CRYSTALS-Kyber</a:t>
            </a:r>
            <a:endParaRPr lang="el-GR" sz="4400" b="1" dirty="0"/>
          </a:p>
        </p:txBody>
      </p:sp>
    </p:spTree>
    <p:extLst>
      <p:ext uri="{BB962C8B-B14F-4D97-AF65-F5344CB8AC3E}">
        <p14:creationId xmlns:p14="http://schemas.microsoft.com/office/powerpoint/2010/main" val="72655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460060-A3F5-49DC-946F-86A82E13B330}"/>
              </a:ext>
            </a:extLst>
          </p:cNvPr>
          <p:cNvSpPr txBox="1"/>
          <p:nvPr/>
        </p:nvSpPr>
        <p:spPr>
          <a:xfrm>
            <a:off x="1622415" y="412888"/>
            <a:ext cx="8943475" cy="584775"/>
          </a:xfrm>
          <a:prstGeom prst="rect">
            <a:avLst/>
          </a:prstGeom>
          <a:noFill/>
        </p:spPr>
        <p:txBody>
          <a:bodyPr wrap="none" rtlCol="0">
            <a:spAutoFit/>
          </a:bodyPr>
          <a:lstStyle/>
          <a:p>
            <a:pPr algn="ctr"/>
            <a:r>
              <a:rPr lang="en-US" sz="3200" b="1" dirty="0"/>
              <a:t>Computationally Hard Problems: Today and Beyond</a:t>
            </a:r>
            <a:endParaRPr lang="el-GR" sz="3200" b="1" dirty="0"/>
          </a:p>
        </p:txBody>
      </p:sp>
      <p:graphicFrame>
        <p:nvGraphicFramePr>
          <p:cNvPr id="2" name="Diagram 1">
            <a:extLst>
              <a:ext uri="{FF2B5EF4-FFF2-40B4-BE49-F238E27FC236}">
                <a16:creationId xmlns:a16="http://schemas.microsoft.com/office/drawing/2014/main" id="{D930E0D9-9789-4246-884F-1EDFCA364298}"/>
              </a:ext>
            </a:extLst>
          </p:cNvPr>
          <p:cNvGraphicFramePr/>
          <p:nvPr>
            <p:extLst>
              <p:ext uri="{D42A27DB-BD31-4B8C-83A1-F6EECF244321}">
                <p14:modId xmlns:p14="http://schemas.microsoft.com/office/powerpoint/2010/main" val="3761070337"/>
              </p:ext>
            </p:extLst>
          </p:nvPr>
        </p:nvGraphicFramePr>
        <p:xfrm>
          <a:off x="957521" y="1242414"/>
          <a:ext cx="10273262" cy="1413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hlinkClick r:id="rId8" action="ppaction://hlinksldjump"/>
            <a:extLst>
              <a:ext uri="{FF2B5EF4-FFF2-40B4-BE49-F238E27FC236}">
                <a16:creationId xmlns:a16="http://schemas.microsoft.com/office/drawing/2014/main" id="{10250A8D-88F5-4BD0-88DC-E17E2014DAA9}"/>
              </a:ext>
            </a:extLst>
          </p:cNvPr>
          <p:cNvSpPr/>
          <p:nvPr/>
        </p:nvSpPr>
        <p:spPr>
          <a:xfrm rot="5400000">
            <a:off x="5862407" y="2845052"/>
            <a:ext cx="463487" cy="429709"/>
          </a:xfrm>
          <a:prstGeom prst="rightArrow">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0" name="Diagram 9">
            <a:extLst>
              <a:ext uri="{FF2B5EF4-FFF2-40B4-BE49-F238E27FC236}">
                <a16:creationId xmlns:a16="http://schemas.microsoft.com/office/drawing/2014/main" id="{DC66B302-CF63-4EE2-B720-91F3F6B4E892}"/>
              </a:ext>
            </a:extLst>
          </p:cNvPr>
          <p:cNvGraphicFramePr/>
          <p:nvPr>
            <p:extLst>
              <p:ext uri="{D42A27DB-BD31-4B8C-83A1-F6EECF244321}">
                <p14:modId xmlns:p14="http://schemas.microsoft.com/office/powerpoint/2010/main" val="2475221144"/>
              </p:ext>
            </p:extLst>
          </p:nvPr>
        </p:nvGraphicFramePr>
        <p:xfrm>
          <a:off x="1254290" y="3515432"/>
          <a:ext cx="9679720" cy="26681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Rectangle: Rounded Corners 10">
            <a:extLst>
              <a:ext uri="{FF2B5EF4-FFF2-40B4-BE49-F238E27FC236}">
                <a16:creationId xmlns:a16="http://schemas.microsoft.com/office/drawing/2014/main" id="{94902760-EFB7-46C4-AE62-D8174D3B90D3}"/>
              </a:ext>
            </a:extLst>
          </p:cNvPr>
          <p:cNvSpPr/>
          <p:nvPr/>
        </p:nvSpPr>
        <p:spPr>
          <a:xfrm>
            <a:off x="738231" y="1102634"/>
            <a:ext cx="10771463" cy="1725528"/>
          </a:xfrm>
          <a:prstGeom prst="round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2961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Graphic spid="10" grpId="0">
        <p:bldAsOne/>
      </p:bldGraphic>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0E6190-093F-4FEE-9C2D-B8BE69481FDE}"/>
              </a:ext>
            </a:extLst>
          </p:cNvPr>
          <p:cNvSpPr txBox="1"/>
          <p:nvPr/>
        </p:nvSpPr>
        <p:spPr>
          <a:xfrm>
            <a:off x="4759327" y="369589"/>
            <a:ext cx="2673361" cy="584775"/>
          </a:xfrm>
          <a:prstGeom prst="rect">
            <a:avLst/>
          </a:prstGeom>
          <a:noFill/>
        </p:spPr>
        <p:txBody>
          <a:bodyPr wrap="none" rtlCol="0">
            <a:spAutoFit/>
          </a:bodyPr>
          <a:lstStyle/>
          <a:p>
            <a:pPr algn="ctr"/>
            <a:r>
              <a:rPr lang="en-US" sz="3200" b="1" dirty="0"/>
              <a:t>Creating Kyber</a:t>
            </a:r>
            <a:endParaRPr lang="el-GR" sz="3200" b="1" i="0" strike="noStrike" baseline="0" dirty="0"/>
          </a:p>
        </p:txBody>
      </p:sp>
      <p:sp>
        <p:nvSpPr>
          <p:cNvPr id="2" name="TextBox 1">
            <a:extLst>
              <a:ext uri="{FF2B5EF4-FFF2-40B4-BE49-F238E27FC236}">
                <a16:creationId xmlns:a16="http://schemas.microsoft.com/office/drawing/2014/main" id="{C9268AF4-DFCC-413C-8813-51791876530A}"/>
              </a:ext>
            </a:extLst>
          </p:cNvPr>
          <p:cNvSpPr txBox="1"/>
          <p:nvPr/>
        </p:nvSpPr>
        <p:spPr>
          <a:xfrm>
            <a:off x="9787010" y="2396664"/>
            <a:ext cx="1797698" cy="400110"/>
          </a:xfrm>
          <a:prstGeom prst="rect">
            <a:avLst/>
          </a:prstGeom>
          <a:noFill/>
        </p:spPr>
        <p:txBody>
          <a:bodyPr wrap="square" rtlCol="0">
            <a:spAutoFit/>
          </a:bodyPr>
          <a:lstStyle/>
          <a:p>
            <a:pPr algn="ctr"/>
            <a:r>
              <a:rPr lang="en-US" sz="2000" dirty="0"/>
              <a:t>IND-CCA2 KEM</a:t>
            </a:r>
            <a:endParaRPr lang="el-GR" sz="2000" dirty="0"/>
          </a:p>
        </p:txBody>
      </p:sp>
      <p:sp>
        <p:nvSpPr>
          <p:cNvPr id="8" name="TextBox 7">
            <a:extLst>
              <a:ext uri="{FF2B5EF4-FFF2-40B4-BE49-F238E27FC236}">
                <a16:creationId xmlns:a16="http://schemas.microsoft.com/office/drawing/2014/main" id="{C5BB7D3C-D082-476C-B12D-6FAC8C18D19E}"/>
              </a:ext>
            </a:extLst>
          </p:cNvPr>
          <p:cNvSpPr txBox="1"/>
          <p:nvPr/>
        </p:nvSpPr>
        <p:spPr>
          <a:xfrm>
            <a:off x="6862194" y="2396664"/>
            <a:ext cx="1496452" cy="400110"/>
          </a:xfrm>
          <a:prstGeom prst="rect">
            <a:avLst/>
          </a:prstGeom>
          <a:noFill/>
        </p:spPr>
        <p:txBody>
          <a:bodyPr wrap="square" rtlCol="0">
            <a:spAutoFit/>
          </a:bodyPr>
          <a:lstStyle/>
          <a:p>
            <a:pPr algn="ctr"/>
            <a:r>
              <a:rPr lang="en-US" sz="2000" dirty="0"/>
              <a:t>IND-CPA PKE</a:t>
            </a:r>
            <a:endParaRPr lang="el-GR" sz="2000" dirty="0"/>
          </a:p>
        </p:txBody>
      </p:sp>
      <p:cxnSp>
        <p:nvCxnSpPr>
          <p:cNvPr id="4" name="Straight Arrow Connector 3">
            <a:extLst>
              <a:ext uri="{FF2B5EF4-FFF2-40B4-BE49-F238E27FC236}">
                <a16:creationId xmlns:a16="http://schemas.microsoft.com/office/drawing/2014/main" id="{642954E1-57F7-43A4-8505-09E4F7410712}"/>
              </a:ext>
            </a:extLst>
          </p:cNvPr>
          <p:cNvCxnSpPr>
            <a:cxnSpLocks/>
            <a:stCxn id="8" idx="3"/>
            <a:endCxn id="2" idx="1"/>
          </p:cNvCxnSpPr>
          <p:nvPr/>
        </p:nvCxnSpPr>
        <p:spPr>
          <a:xfrm>
            <a:off x="8358646" y="2596719"/>
            <a:ext cx="14283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A8995CD-8F58-42E5-9A70-CEC2BD2110EA}"/>
              </a:ext>
            </a:extLst>
          </p:cNvPr>
          <p:cNvSpPr txBox="1"/>
          <p:nvPr/>
        </p:nvSpPr>
        <p:spPr>
          <a:xfrm>
            <a:off x="6807665" y="2917262"/>
            <a:ext cx="1605509" cy="400110"/>
          </a:xfrm>
          <a:prstGeom prst="rect">
            <a:avLst/>
          </a:prstGeom>
          <a:noFill/>
        </p:spPr>
        <p:txBody>
          <a:bodyPr wrap="square" rtlCol="0">
            <a:spAutoFit/>
          </a:bodyPr>
          <a:lstStyle/>
          <a:p>
            <a:pPr algn="ctr"/>
            <a:r>
              <a:rPr lang="en-US" sz="2000" dirty="0">
                <a:solidFill>
                  <a:srgbClr val="002060"/>
                </a:solidFill>
              </a:rPr>
              <a:t>Kyber.CPAPKE</a:t>
            </a:r>
            <a:endParaRPr lang="el-GR" sz="2000" dirty="0">
              <a:solidFill>
                <a:srgbClr val="002060"/>
              </a:solidFill>
            </a:endParaRPr>
          </a:p>
        </p:txBody>
      </p:sp>
      <p:sp>
        <p:nvSpPr>
          <p:cNvPr id="19" name="TextBox 18">
            <a:extLst>
              <a:ext uri="{FF2B5EF4-FFF2-40B4-BE49-F238E27FC236}">
                <a16:creationId xmlns:a16="http://schemas.microsoft.com/office/drawing/2014/main" id="{115A564A-FF6C-4334-A4C9-64BB0FE62EFE}"/>
              </a:ext>
            </a:extLst>
          </p:cNvPr>
          <p:cNvSpPr txBox="1"/>
          <p:nvPr/>
        </p:nvSpPr>
        <p:spPr>
          <a:xfrm>
            <a:off x="9787010" y="2917262"/>
            <a:ext cx="1701604" cy="400110"/>
          </a:xfrm>
          <a:prstGeom prst="rect">
            <a:avLst/>
          </a:prstGeom>
          <a:noFill/>
        </p:spPr>
        <p:txBody>
          <a:bodyPr wrap="square" rtlCol="0">
            <a:spAutoFit/>
          </a:bodyPr>
          <a:lstStyle/>
          <a:p>
            <a:pPr algn="ctr"/>
            <a:r>
              <a:rPr lang="en-US" sz="2000" dirty="0">
                <a:solidFill>
                  <a:srgbClr val="002060"/>
                </a:solidFill>
              </a:rPr>
              <a:t>Kyber.CCAKEM</a:t>
            </a:r>
            <a:endParaRPr lang="el-GR" sz="2000" dirty="0">
              <a:solidFill>
                <a:srgbClr val="002060"/>
              </a:solidFill>
            </a:endParaRPr>
          </a:p>
        </p:txBody>
      </p:sp>
      <p:cxnSp>
        <p:nvCxnSpPr>
          <p:cNvPr id="20" name="Straight Arrow Connector 19">
            <a:extLst>
              <a:ext uri="{FF2B5EF4-FFF2-40B4-BE49-F238E27FC236}">
                <a16:creationId xmlns:a16="http://schemas.microsoft.com/office/drawing/2014/main" id="{9624B095-A2BC-42B2-BAF4-71AD1CF22CE7}"/>
              </a:ext>
            </a:extLst>
          </p:cNvPr>
          <p:cNvCxnSpPr>
            <a:cxnSpLocks/>
            <a:stCxn id="15" idx="3"/>
            <a:endCxn id="19" idx="1"/>
          </p:cNvCxnSpPr>
          <p:nvPr/>
        </p:nvCxnSpPr>
        <p:spPr>
          <a:xfrm>
            <a:off x="8413174" y="3117317"/>
            <a:ext cx="13738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722620-BB51-4D86-9C45-C09F49B4C245}"/>
              </a:ext>
            </a:extLst>
          </p:cNvPr>
          <p:cNvCxnSpPr>
            <a:cxnSpLocks/>
            <a:endCxn id="25" idx="0"/>
          </p:cNvCxnSpPr>
          <p:nvPr/>
        </p:nvCxnSpPr>
        <p:spPr>
          <a:xfrm>
            <a:off x="9048804" y="3117317"/>
            <a:ext cx="0" cy="467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161EA52-95DF-4061-8EB4-0E4F1FCAADE1}"/>
              </a:ext>
            </a:extLst>
          </p:cNvPr>
          <p:cNvSpPr txBox="1"/>
          <p:nvPr/>
        </p:nvSpPr>
        <p:spPr>
          <a:xfrm>
            <a:off x="8246049" y="3585279"/>
            <a:ext cx="1605509" cy="400110"/>
          </a:xfrm>
          <a:prstGeom prst="rect">
            <a:avLst/>
          </a:prstGeom>
          <a:noFill/>
        </p:spPr>
        <p:txBody>
          <a:bodyPr wrap="square" rtlCol="0">
            <a:spAutoFit/>
          </a:bodyPr>
          <a:lstStyle/>
          <a:p>
            <a:pPr algn="ctr"/>
            <a:r>
              <a:rPr lang="en-US" sz="2000" dirty="0"/>
              <a:t>FO Transform</a:t>
            </a:r>
            <a:endParaRPr lang="el-GR" sz="2000" dirty="0"/>
          </a:p>
        </p:txBody>
      </p:sp>
      <p:sp>
        <p:nvSpPr>
          <p:cNvPr id="26" name="TextBox 25">
            <a:extLst>
              <a:ext uri="{FF2B5EF4-FFF2-40B4-BE49-F238E27FC236}">
                <a16:creationId xmlns:a16="http://schemas.microsoft.com/office/drawing/2014/main" id="{E51A82A8-C364-4D00-9AA0-40E85611CAB2}"/>
              </a:ext>
            </a:extLst>
          </p:cNvPr>
          <p:cNvSpPr txBox="1"/>
          <p:nvPr/>
        </p:nvSpPr>
        <p:spPr>
          <a:xfrm>
            <a:off x="0" y="0"/>
            <a:ext cx="2673360" cy="400110"/>
          </a:xfrm>
          <a:prstGeom prst="rect">
            <a:avLst/>
          </a:prstGeom>
          <a:noFill/>
        </p:spPr>
        <p:txBody>
          <a:bodyPr wrap="square" rtlCol="0">
            <a:spAutoFit/>
          </a:bodyPr>
          <a:lstStyle/>
          <a:p>
            <a:pPr algn="ctr"/>
            <a:r>
              <a:rPr lang="en-US" sz="2000" dirty="0"/>
              <a:t>*FO = Fujisaki-Okamoto</a:t>
            </a:r>
            <a:endParaRPr lang="el-GR" sz="2000" dirty="0"/>
          </a:p>
        </p:txBody>
      </p:sp>
      <p:sp>
        <p:nvSpPr>
          <p:cNvPr id="24" name="TextBox 23">
            <a:extLst>
              <a:ext uri="{FF2B5EF4-FFF2-40B4-BE49-F238E27FC236}">
                <a16:creationId xmlns:a16="http://schemas.microsoft.com/office/drawing/2014/main" id="{A8B41D8A-9A50-4834-87A0-82973D173840}"/>
              </a:ext>
            </a:extLst>
          </p:cNvPr>
          <p:cNvSpPr txBox="1"/>
          <p:nvPr/>
        </p:nvSpPr>
        <p:spPr>
          <a:xfrm>
            <a:off x="1076196" y="1748372"/>
            <a:ext cx="3602974" cy="400110"/>
          </a:xfrm>
          <a:prstGeom prst="rect">
            <a:avLst/>
          </a:prstGeom>
          <a:noFill/>
        </p:spPr>
        <p:txBody>
          <a:bodyPr wrap="none" rtlCol="0">
            <a:spAutoFit/>
          </a:bodyPr>
          <a:lstStyle/>
          <a:p>
            <a:pPr marL="285750" indent="-285750">
              <a:buFont typeface="Wingdings" panose="05000000000000000000" pitchFamily="2" charset="2"/>
              <a:buChar char="v"/>
            </a:pPr>
            <a:r>
              <a:rPr lang="en-US" sz="2000" dirty="0"/>
              <a:t>Compact </a:t>
            </a:r>
            <a:r>
              <a:rPr lang="en-US" sz="2000" dirty="0">
                <a:solidFill>
                  <a:srgbClr val="C00000"/>
                </a:solidFill>
              </a:rPr>
              <a:t>MLWE</a:t>
            </a:r>
            <a:r>
              <a:rPr lang="en-US" sz="2000" dirty="0"/>
              <a:t> Cryptosystem</a:t>
            </a:r>
            <a:endParaRPr lang="el-GR" sz="2000" dirty="0">
              <a:solidFill>
                <a:srgbClr val="C00000"/>
              </a:solidFill>
            </a:endParaRPr>
          </a:p>
        </p:txBody>
      </p:sp>
      <p:cxnSp>
        <p:nvCxnSpPr>
          <p:cNvPr id="28" name="Straight Arrow Connector 27">
            <a:extLst>
              <a:ext uri="{FF2B5EF4-FFF2-40B4-BE49-F238E27FC236}">
                <a16:creationId xmlns:a16="http://schemas.microsoft.com/office/drawing/2014/main" id="{0FD21B99-B0F1-48B3-AF53-E05FA3402FD9}"/>
              </a:ext>
            </a:extLst>
          </p:cNvPr>
          <p:cNvCxnSpPr>
            <a:cxnSpLocks/>
            <a:stCxn id="24" idx="3"/>
          </p:cNvCxnSpPr>
          <p:nvPr/>
        </p:nvCxnSpPr>
        <p:spPr>
          <a:xfrm>
            <a:off x="4679170" y="1948427"/>
            <a:ext cx="2207080" cy="108766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1E089AD-45F1-4FE4-BC1E-1A171CAE05EA}"/>
                  </a:ext>
                </a:extLst>
              </p:cNvPr>
              <p:cNvSpPr txBox="1"/>
              <p:nvPr/>
            </p:nvSpPr>
            <p:spPr>
              <a:xfrm>
                <a:off x="1076196" y="2501524"/>
                <a:ext cx="4378378" cy="436723"/>
              </a:xfrm>
              <a:prstGeom prst="rect">
                <a:avLst/>
              </a:prstGeom>
              <a:noFill/>
            </p:spPr>
            <p:txBody>
              <a:bodyPr wrap="none" rtlCol="0">
                <a:spAutoFit/>
              </a:bodyPr>
              <a:lstStyle/>
              <a:p>
                <a:pPr marL="342900" indent="-342900">
                  <a:buFont typeface="Wingdings" panose="05000000000000000000" pitchFamily="2" charset="2"/>
                  <a:buChar char="v"/>
                </a:pPr>
                <a:r>
                  <a:rPr lang="en-US" sz="2000" dirty="0"/>
                  <a:t>NTT in the ring </a:t>
                </a:r>
                <a14:m>
                  <m:oMath xmlns:m="http://schemas.openxmlformats.org/officeDocument/2006/math">
                    <m:r>
                      <m:rPr>
                        <m:sty m:val="p"/>
                      </m:rPr>
                      <a:rPr lang="en-US" sz="2000" b="0" i="0" smtClean="0">
                        <a:latin typeface="Cambria Math" panose="02040503050406030204" pitchFamily="18" charset="0"/>
                      </a:rPr>
                      <m:t>R</m:t>
                    </m:r>
                    <m:r>
                      <m:rPr>
                        <m:sty m:val="p"/>
                      </m:rPr>
                      <a:rPr lang="en-US" sz="2000" b="0" i="0" baseline="-25000" smtClean="0">
                        <a:latin typeface="Cambria Math" panose="02040503050406030204" pitchFamily="18" charset="0"/>
                      </a:rPr>
                      <m:t>q</m:t>
                    </m:r>
                    <m:f>
                      <m:fPr>
                        <m:type m:val="lin"/>
                        <m:ctrlPr>
                          <a:rPr lang="en-US" sz="2000" i="1" smtClean="0">
                            <a:latin typeface="Cambria Math" panose="02040503050406030204" pitchFamily="18" charset="0"/>
                          </a:rPr>
                        </m:ctrlPr>
                      </m:fPr>
                      <m:num>
                        <m:r>
                          <a:rPr lang="en-US" sz="2000" b="0" i="1" smtClean="0">
                            <a:latin typeface="Cambria Math" panose="02040503050406030204" pitchFamily="18" charset="0"/>
                          </a:rPr>
                          <m:t>=</m:t>
                        </m:r>
                        <m:r>
                          <a:rPr lang="en-US" sz="2000" i="1">
                            <a:latin typeface="Cambria Math" panose="02040503050406030204" pitchFamily="18" charset="0"/>
                          </a:rPr>
                          <m:t>ℤ</m:t>
                        </m:r>
                        <m:r>
                          <a:rPr lang="en-US" sz="2000" b="0" i="1" baseline="-25000" smtClean="0">
                            <a:latin typeface="Cambria Math" panose="02040503050406030204" pitchFamily="18" charset="0"/>
                          </a:rPr>
                          <m:t>𝑞</m:t>
                        </m:r>
                        <m:r>
                          <a:rPr lang="en-US" sz="2000" i="1">
                            <a:latin typeface="Cambria Math" panose="02040503050406030204" pitchFamily="18" charset="0"/>
                          </a:rPr>
                          <m:t>[</m:t>
                        </m:r>
                        <m:r>
                          <a:rPr lang="en-US" sz="2000" i="1">
                            <a:latin typeface="Cambria Math" panose="02040503050406030204" pitchFamily="18" charset="0"/>
                          </a:rPr>
                          <m:t>𝑋</m:t>
                        </m:r>
                        <m:r>
                          <a:rPr lang="en-US" sz="2000" i="1">
                            <a:latin typeface="Cambria Math" panose="02040503050406030204" pitchFamily="18" charset="0"/>
                          </a:rPr>
                          <m:t>]</m:t>
                        </m:r>
                      </m:num>
                      <m:den>
                        <m:d>
                          <m:dPr>
                            <m:begChr m:val="⟨"/>
                            <m:endChr m:val=""/>
                            <m:ctrlPr>
                              <a:rPr lang="en-US" sz="2000" i="1">
                                <a:latin typeface="Cambria Math" panose="02040503050406030204" pitchFamily="18" charset="0"/>
                              </a:rPr>
                            </m:ctrlPr>
                          </m:dPr>
                          <m:e>
                            <m:d>
                              <m:dPr>
                                <m:begChr m:val=""/>
                                <m:end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𝑋</m:t>
                                    </m:r>
                                  </m:e>
                                  <m:sup>
                                    <m:r>
                                      <a:rPr lang="en-US" sz="2000" i="1">
                                        <a:latin typeface="Cambria Math" panose="02040503050406030204" pitchFamily="18" charset="0"/>
                                      </a:rPr>
                                      <m:t>𝑛</m:t>
                                    </m:r>
                                  </m:sup>
                                </m:s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1</m:t>
                                    </m:r>
                                  </m:e>
                                </m:d>
                              </m:e>
                            </m:d>
                          </m:e>
                        </m:d>
                      </m:den>
                    </m:f>
                  </m:oMath>
                </a14:m>
                <a:endParaRPr lang="el-GR" sz="2000" dirty="0"/>
              </a:p>
            </p:txBody>
          </p:sp>
        </mc:Choice>
        <mc:Fallback xmlns="">
          <p:sp>
            <p:nvSpPr>
              <p:cNvPr id="32" name="TextBox 31">
                <a:extLst>
                  <a:ext uri="{FF2B5EF4-FFF2-40B4-BE49-F238E27FC236}">
                    <a16:creationId xmlns:a16="http://schemas.microsoft.com/office/drawing/2014/main" id="{11E089AD-45F1-4FE4-BC1E-1A171CAE05EA}"/>
                  </a:ext>
                </a:extLst>
              </p:cNvPr>
              <p:cNvSpPr txBox="1">
                <a:spLocks noRot="1" noChangeAspect="1" noMove="1" noResize="1" noEditPoints="1" noAdjustHandles="1" noChangeArrowheads="1" noChangeShapeType="1" noTextEdit="1"/>
              </p:cNvSpPr>
              <p:nvPr/>
            </p:nvSpPr>
            <p:spPr>
              <a:xfrm>
                <a:off x="1076196" y="2501524"/>
                <a:ext cx="4378378" cy="436723"/>
              </a:xfrm>
              <a:prstGeom prst="rect">
                <a:avLst/>
              </a:prstGeom>
              <a:blipFill>
                <a:blip r:embed="rId3"/>
                <a:stretch>
                  <a:fillRect l="-1253" t="-156944" r="-10864" b="-230556"/>
                </a:stretch>
              </a:blipFill>
            </p:spPr>
            <p:txBody>
              <a:bodyPr/>
              <a:lstStyle/>
              <a:p>
                <a:r>
                  <a:rPr lang="el-GR">
                    <a:noFill/>
                  </a:rPr>
                  <a:t> </a:t>
                </a:r>
              </a:p>
            </p:txBody>
          </p:sp>
        </mc:Fallback>
      </mc:AlternateContent>
      <p:cxnSp>
        <p:nvCxnSpPr>
          <p:cNvPr id="33" name="Straight Arrow Connector 32">
            <a:extLst>
              <a:ext uri="{FF2B5EF4-FFF2-40B4-BE49-F238E27FC236}">
                <a16:creationId xmlns:a16="http://schemas.microsoft.com/office/drawing/2014/main" id="{A3E6AFA3-6EFE-4CDF-BDE1-FBB72CE27F18}"/>
              </a:ext>
            </a:extLst>
          </p:cNvPr>
          <p:cNvCxnSpPr>
            <a:cxnSpLocks/>
          </p:cNvCxnSpPr>
          <p:nvPr/>
        </p:nvCxnSpPr>
        <p:spPr>
          <a:xfrm>
            <a:off x="5394879" y="2743289"/>
            <a:ext cx="1472482" cy="34716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44559E2-6949-4863-94E5-A34590E408CC}"/>
              </a:ext>
            </a:extLst>
          </p:cNvPr>
          <p:cNvSpPr txBox="1"/>
          <p:nvPr/>
        </p:nvSpPr>
        <p:spPr>
          <a:xfrm>
            <a:off x="1076196" y="3291289"/>
            <a:ext cx="3540456" cy="400110"/>
          </a:xfrm>
          <a:prstGeom prst="rect">
            <a:avLst/>
          </a:prstGeom>
          <a:noFill/>
        </p:spPr>
        <p:txBody>
          <a:bodyPr wrap="none" rtlCol="0">
            <a:spAutoFit/>
          </a:bodyPr>
          <a:lstStyle/>
          <a:p>
            <a:pPr marL="285750" indent="-285750">
              <a:buFont typeface="Wingdings" panose="05000000000000000000" pitchFamily="2" charset="2"/>
              <a:buChar char="v"/>
            </a:pPr>
            <a:r>
              <a:rPr lang="en-US" sz="2000" dirty="0"/>
              <a:t>Compression/Decompression</a:t>
            </a:r>
            <a:endParaRPr lang="el-GR" sz="2000" dirty="0"/>
          </a:p>
        </p:txBody>
      </p:sp>
      <p:cxnSp>
        <p:nvCxnSpPr>
          <p:cNvPr id="38" name="Straight Arrow Connector 37">
            <a:extLst>
              <a:ext uri="{FF2B5EF4-FFF2-40B4-BE49-F238E27FC236}">
                <a16:creationId xmlns:a16="http://schemas.microsoft.com/office/drawing/2014/main" id="{201F11DA-4FCC-4E4A-9393-879F2B2CA900}"/>
              </a:ext>
            </a:extLst>
          </p:cNvPr>
          <p:cNvCxnSpPr>
            <a:cxnSpLocks/>
            <a:stCxn id="37" idx="3"/>
          </p:cNvCxnSpPr>
          <p:nvPr/>
        </p:nvCxnSpPr>
        <p:spPr>
          <a:xfrm flipV="1">
            <a:off x="4616652" y="3149816"/>
            <a:ext cx="2268673" cy="34152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FA21E5D-48DC-4005-95CC-FE5882A08097}"/>
              </a:ext>
            </a:extLst>
          </p:cNvPr>
          <p:cNvCxnSpPr>
            <a:cxnSpLocks/>
            <a:stCxn id="41" idx="3"/>
          </p:cNvCxnSpPr>
          <p:nvPr/>
        </p:nvCxnSpPr>
        <p:spPr>
          <a:xfrm flipV="1">
            <a:off x="5236923" y="3213070"/>
            <a:ext cx="1648402" cy="102993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86BF97D-F790-4FBA-9DEB-AA6AC0E87C94}"/>
              </a:ext>
            </a:extLst>
          </p:cNvPr>
          <p:cNvGrpSpPr/>
          <p:nvPr/>
        </p:nvGrpSpPr>
        <p:grpSpPr>
          <a:xfrm>
            <a:off x="255952" y="4042947"/>
            <a:ext cx="6369062" cy="1024312"/>
            <a:chOff x="248300" y="3514013"/>
            <a:chExt cx="6369062" cy="1024312"/>
          </a:xfrm>
        </p:grpSpPr>
        <p:pic>
          <p:nvPicPr>
            <p:cNvPr id="47" name="Picture 46">
              <a:extLst>
                <a:ext uri="{FF2B5EF4-FFF2-40B4-BE49-F238E27FC236}">
                  <a16:creationId xmlns:a16="http://schemas.microsoft.com/office/drawing/2014/main" id="{E1BE2FC8-1F31-4FD9-8088-C585D97E3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00" y="3822844"/>
              <a:ext cx="6369062" cy="715481"/>
            </a:xfrm>
            <a:prstGeom prst="rect">
              <a:avLst/>
            </a:prstGeom>
          </p:spPr>
        </p:pic>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8927605-BCD5-4C71-9563-1B1CAA74C0C6}"/>
                    </a:ext>
                  </a:extLst>
                </p:cNvPr>
                <p:cNvSpPr txBox="1"/>
                <p:nvPr/>
              </p:nvSpPr>
              <p:spPr>
                <a:xfrm>
                  <a:off x="1059732" y="3514013"/>
                  <a:ext cx="4169539" cy="400110"/>
                </a:xfrm>
                <a:prstGeom prst="rect">
                  <a:avLst/>
                </a:prstGeom>
                <a:noFill/>
              </p:spPr>
              <p:txBody>
                <a:bodyPr wrap="none" rtlCol="0">
                  <a:spAutoFit/>
                </a:bodyPr>
                <a:lstStyle/>
                <a:p>
                  <a:pPr marL="285750" indent="-285750">
                    <a:buFont typeface="Wingdings" panose="05000000000000000000" pitchFamily="2" charset="2"/>
                    <a:buChar char="v"/>
                  </a:pPr>
                  <a14:m>
                    <m:oMath xmlns:m="http://schemas.openxmlformats.org/officeDocument/2006/math">
                      <m:r>
                        <a:rPr lang="el-GR" sz="2000" b="0" i="1" smtClean="0">
                          <a:latin typeface="Cambria Math" panose="02040503050406030204" pitchFamily="18" charset="0"/>
                        </a:rPr>
                        <m:t>𝜒</m:t>
                      </m:r>
                      <m:r>
                        <a:rPr lang="el-GR" sz="2000" b="0" i="1" smtClean="0">
                          <a:latin typeface="Cambria Math" panose="02040503050406030204" pitchFamily="18" charset="0"/>
                        </a:rPr>
                        <m:t>=</m:t>
                      </m:r>
                    </m:oMath>
                  </a14:m>
                  <a:r>
                    <a:rPr lang="en-US" sz="2000" dirty="0"/>
                    <a:t> Centered Binomial Distribution</a:t>
                  </a:r>
                  <a:endParaRPr lang="el-GR" sz="2000" dirty="0"/>
                </a:p>
              </p:txBody>
            </p:sp>
          </mc:Choice>
          <mc:Fallback xmlns="">
            <p:sp>
              <p:nvSpPr>
                <p:cNvPr id="41" name="TextBox 40">
                  <a:extLst>
                    <a:ext uri="{FF2B5EF4-FFF2-40B4-BE49-F238E27FC236}">
                      <a16:creationId xmlns:a16="http://schemas.microsoft.com/office/drawing/2014/main" id="{E8927605-BCD5-4C71-9563-1B1CAA74C0C6}"/>
                    </a:ext>
                  </a:extLst>
                </p:cNvPr>
                <p:cNvSpPr txBox="1">
                  <a:spLocks noRot="1" noChangeAspect="1" noMove="1" noResize="1" noEditPoints="1" noAdjustHandles="1" noChangeArrowheads="1" noChangeShapeType="1" noTextEdit="1"/>
                </p:cNvSpPr>
                <p:nvPr/>
              </p:nvSpPr>
              <p:spPr>
                <a:xfrm>
                  <a:off x="1059732" y="3514013"/>
                  <a:ext cx="4169539" cy="400110"/>
                </a:xfrm>
                <a:prstGeom prst="rect">
                  <a:avLst/>
                </a:prstGeom>
                <a:blipFill>
                  <a:blip r:embed="rId5"/>
                  <a:stretch>
                    <a:fillRect l="-1316" t="-7576" r="-877" b="-25758"/>
                  </a:stretch>
                </a:blipFill>
              </p:spPr>
              <p:txBody>
                <a:bodyPr/>
                <a:lstStyle/>
                <a:p>
                  <a:r>
                    <a:rPr lang="el-GR">
                      <a:noFill/>
                    </a:rPr>
                    <a:t> </a:t>
                  </a:r>
                </a:p>
              </p:txBody>
            </p:sp>
          </mc:Fallback>
        </mc:AlternateContent>
      </p:grpSp>
      <p:sp>
        <p:nvSpPr>
          <p:cNvPr id="70" name="Arrow: Curved Left 69">
            <a:hlinkClick r:id="rId6" action="ppaction://hlinksldjump"/>
            <a:extLst>
              <a:ext uri="{FF2B5EF4-FFF2-40B4-BE49-F238E27FC236}">
                <a16:creationId xmlns:a16="http://schemas.microsoft.com/office/drawing/2014/main" id="{34FF3588-DD23-4CC4-860E-F53A4FC94B0C}"/>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0334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left)">
                                      <p:cBhvr>
                                        <p:cTn id="66" dur="500"/>
                                        <p:tgtEl>
                                          <p:spTgt spid="55"/>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9" grpId="0"/>
      <p:bldP spid="25" grpId="0"/>
      <p:bldP spid="26" grpId="0"/>
      <p:bldP spid="24" grpId="0"/>
      <p:bldP spid="32"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0E6190-093F-4FEE-9C2D-B8BE69481FDE}"/>
              </a:ext>
            </a:extLst>
          </p:cNvPr>
          <p:cNvSpPr txBox="1"/>
          <p:nvPr/>
        </p:nvSpPr>
        <p:spPr>
          <a:xfrm>
            <a:off x="4089884" y="369589"/>
            <a:ext cx="4012253" cy="584775"/>
          </a:xfrm>
          <a:prstGeom prst="rect">
            <a:avLst/>
          </a:prstGeom>
          <a:noFill/>
        </p:spPr>
        <p:txBody>
          <a:bodyPr wrap="none" rtlCol="0">
            <a:spAutoFit/>
          </a:bodyPr>
          <a:lstStyle/>
          <a:p>
            <a:pPr algn="ctr"/>
            <a:r>
              <a:rPr lang="en-US" sz="3200" b="1" i="0" strike="noStrike" baseline="0" dirty="0"/>
              <a:t>Kyber’s Performance I</a:t>
            </a:r>
            <a:endParaRPr lang="el-GR" sz="3200" b="1" i="0" strike="noStrike" baseline="0" dirty="0"/>
          </a:p>
        </p:txBody>
      </p:sp>
      <p:pic>
        <p:nvPicPr>
          <p:cNvPr id="3" name="Picture 2">
            <a:extLst>
              <a:ext uri="{FF2B5EF4-FFF2-40B4-BE49-F238E27FC236}">
                <a16:creationId xmlns:a16="http://schemas.microsoft.com/office/drawing/2014/main" id="{8C7ACD3C-5B5E-4341-8938-953854461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30" y="1149789"/>
            <a:ext cx="10589339" cy="2844486"/>
          </a:xfrm>
          <a:prstGeom prst="rect">
            <a:avLst/>
          </a:prstGeom>
        </p:spPr>
      </p:pic>
      <p:sp>
        <p:nvSpPr>
          <p:cNvPr id="9" name="TextBox 8">
            <a:extLst>
              <a:ext uri="{FF2B5EF4-FFF2-40B4-BE49-F238E27FC236}">
                <a16:creationId xmlns:a16="http://schemas.microsoft.com/office/drawing/2014/main" id="{67758448-504E-468E-A555-2041DBD16335}"/>
              </a:ext>
            </a:extLst>
          </p:cNvPr>
          <p:cNvSpPr txBox="1"/>
          <p:nvPr/>
        </p:nvSpPr>
        <p:spPr>
          <a:xfrm>
            <a:off x="4141281" y="4276622"/>
            <a:ext cx="3909439" cy="958404"/>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Faster than previous</a:t>
            </a:r>
          </a:p>
          <a:p>
            <a:pPr marL="342900" indent="-342900">
              <a:lnSpc>
                <a:spcPct val="150000"/>
              </a:lnSpc>
              <a:buFont typeface="Wingdings" panose="05000000000000000000" pitchFamily="2" charset="2"/>
              <a:buChar char="Ø"/>
            </a:pPr>
            <a:r>
              <a:rPr lang="en-US" sz="2400" dirty="0"/>
              <a:t>Bigger keys than previous </a:t>
            </a:r>
            <a:endParaRPr lang="el-GR" sz="2400" dirty="0"/>
          </a:p>
        </p:txBody>
      </p:sp>
      <p:sp>
        <p:nvSpPr>
          <p:cNvPr id="10" name="Arrow: Curved Left 9">
            <a:hlinkClick r:id="rId4" action="ppaction://hlinksldjump"/>
            <a:extLst>
              <a:ext uri="{FF2B5EF4-FFF2-40B4-BE49-F238E27FC236}">
                <a16:creationId xmlns:a16="http://schemas.microsoft.com/office/drawing/2014/main" id="{4274F41D-A899-41C5-8AE7-D9C5E28A18EC}"/>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352015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0E6190-093F-4FEE-9C2D-B8BE69481FDE}"/>
              </a:ext>
            </a:extLst>
          </p:cNvPr>
          <p:cNvSpPr txBox="1"/>
          <p:nvPr/>
        </p:nvSpPr>
        <p:spPr>
          <a:xfrm>
            <a:off x="4089884" y="369589"/>
            <a:ext cx="4012252" cy="584775"/>
          </a:xfrm>
          <a:prstGeom prst="rect">
            <a:avLst/>
          </a:prstGeom>
          <a:noFill/>
        </p:spPr>
        <p:txBody>
          <a:bodyPr wrap="none" rtlCol="0">
            <a:spAutoFit/>
          </a:bodyPr>
          <a:lstStyle/>
          <a:p>
            <a:pPr algn="ctr"/>
            <a:r>
              <a:rPr lang="en-US" sz="3200" b="1" i="0" strike="noStrike" baseline="0" dirty="0"/>
              <a:t>Kyber’s Performance I</a:t>
            </a:r>
            <a:r>
              <a:rPr lang="en-US" sz="3200" b="1" dirty="0"/>
              <a:t>I</a:t>
            </a:r>
            <a:endParaRPr lang="el-GR" sz="3200" b="1" i="0" strike="noStrike" baseline="0" dirty="0"/>
          </a:p>
        </p:txBody>
      </p:sp>
      <p:pic>
        <p:nvPicPr>
          <p:cNvPr id="5" name="Picture 4">
            <a:extLst>
              <a:ext uri="{FF2B5EF4-FFF2-40B4-BE49-F238E27FC236}">
                <a16:creationId xmlns:a16="http://schemas.microsoft.com/office/drawing/2014/main" id="{0D17D9E3-0401-478A-8A2A-7513C1489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117" y="1071810"/>
            <a:ext cx="7843765" cy="5270305"/>
          </a:xfrm>
          <a:prstGeom prst="rect">
            <a:avLst/>
          </a:prstGeom>
        </p:spPr>
      </p:pic>
      <p:cxnSp>
        <p:nvCxnSpPr>
          <p:cNvPr id="11" name="Straight Arrow Connector 10">
            <a:extLst>
              <a:ext uri="{FF2B5EF4-FFF2-40B4-BE49-F238E27FC236}">
                <a16:creationId xmlns:a16="http://schemas.microsoft.com/office/drawing/2014/main" id="{66B7348F-27C8-477B-8B9C-0D50A530F64B}"/>
              </a:ext>
            </a:extLst>
          </p:cNvPr>
          <p:cNvCxnSpPr>
            <a:cxnSpLocks/>
          </p:cNvCxnSpPr>
          <p:nvPr/>
        </p:nvCxnSpPr>
        <p:spPr>
          <a:xfrm flipH="1" flipV="1">
            <a:off x="4037127" y="4104206"/>
            <a:ext cx="557617" cy="47057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Arrow: Curved Left 16">
            <a:hlinkClick r:id="rId4" action="ppaction://hlinksldjump"/>
            <a:extLst>
              <a:ext uri="{FF2B5EF4-FFF2-40B4-BE49-F238E27FC236}">
                <a16:creationId xmlns:a16="http://schemas.microsoft.com/office/drawing/2014/main" id="{AB04BB69-9719-413E-ACF4-B0CA8B6A821D}"/>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18899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0E6190-093F-4FEE-9C2D-B8BE69481FDE}"/>
              </a:ext>
            </a:extLst>
          </p:cNvPr>
          <p:cNvSpPr txBox="1"/>
          <p:nvPr/>
        </p:nvSpPr>
        <p:spPr>
          <a:xfrm>
            <a:off x="4651735" y="369589"/>
            <a:ext cx="2888548" cy="584775"/>
          </a:xfrm>
          <a:prstGeom prst="rect">
            <a:avLst/>
          </a:prstGeom>
          <a:noFill/>
        </p:spPr>
        <p:txBody>
          <a:bodyPr wrap="none" rtlCol="0">
            <a:spAutoFit/>
          </a:bodyPr>
          <a:lstStyle/>
          <a:p>
            <a:pPr algn="ctr"/>
            <a:r>
              <a:rPr lang="en-US" sz="3200" b="1" i="0" strike="noStrike" baseline="0" dirty="0"/>
              <a:t>Kyber’s </a:t>
            </a:r>
            <a:r>
              <a:rPr lang="en-US" sz="3200" b="1" dirty="0"/>
              <a:t>Security</a:t>
            </a:r>
            <a:endParaRPr lang="el-GR" sz="3200" b="1" i="0" strike="noStrike" baseline="0" dirty="0"/>
          </a:p>
        </p:txBody>
      </p:sp>
      <p:sp>
        <p:nvSpPr>
          <p:cNvPr id="8" name="Oval 7">
            <a:extLst>
              <a:ext uri="{FF2B5EF4-FFF2-40B4-BE49-F238E27FC236}">
                <a16:creationId xmlns:a16="http://schemas.microsoft.com/office/drawing/2014/main" id="{49D3FE56-38CB-4D97-A212-65DCBA4820C4}"/>
              </a:ext>
            </a:extLst>
          </p:cNvPr>
          <p:cNvSpPr/>
          <p:nvPr/>
        </p:nvSpPr>
        <p:spPr>
          <a:xfrm>
            <a:off x="5415197" y="1147498"/>
            <a:ext cx="1586516" cy="68873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Search MLWE</a:t>
            </a:r>
            <a:endParaRPr lang="el-GR" sz="2000" b="1" dirty="0"/>
          </a:p>
        </p:txBody>
      </p:sp>
      <p:sp>
        <p:nvSpPr>
          <p:cNvPr id="9" name="Oval 8">
            <a:extLst>
              <a:ext uri="{FF2B5EF4-FFF2-40B4-BE49-F238E27FC236}">
                <a16:creationId xmlns:a16="http://schemas.microsoft.com/office/drawing/2014/main" id="{6E691B99-B576-453F-92DA-1B8F2C4FD663}"/>
              </a:ext>
            </a:extLst>
          </p:cNvPr>
          <p:cNvSpPr/>
          <p:nvPr/>
        </p:nvSpPr>
        <p:spPr>
          <a:xfrm>
            <a:off x="8294332" y="1147498"/>
            <a:ext cx="2297468" cy="68873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Module-SVP</a:t>
            </a:r>
            <a:r>
              <a:rPr lang="el-GR" sz="2000" b="1" baseline="-16000" dirty="0"/>
              <a:t>γ</a:t>
            </a:r>
            <a:endParaRPr lang="el-GR" sz="2000" b="1" dirty="0"/>
          </a:p>
        </p:txBody>
      </p:sp>
      <p:cxnSp>
        <p:nvCxnSpPr>
          <p:cNvPr id="10" name="Straight Arrow Connector 9">
            <a:extLst>
              <a:ext uri="{FF2B5EF4-FFF2-40B4-BE49-F238E27FC236}">
                <a16:creationId xmlns:a16="http://schemas.microsoft.com/office/drawing/2014/main" id="{BE6D5EAC-DD6B-40EA-B6CD-92499A5AE6FF}"/>
              </a:ext>
            </a:extLst>
          </p:cNvPr>
          <p:cNvCxnSpPr>
            <a:cxnSpLocks/>
            <a:stCxn id="8" idx="6"/>
            <a:endCxn id="9" idx="2"/>
          </p:cNvCxnSpPr>
          <p:nvPr/>
        </p:nvCxnSpPr>
        <p:spPr>
          <a:xfrm>
            <a:off x="7001713" y="1491866"/>
            <a:ext cx="1292619"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55777A-DB00-466D-946E-4EC81F24F82A}"/>
              </a:ext>
            </a:extLst>
          </p:cNvPr>
          <p:cNvSpPr txBox="1"/>
          <p:nvPr/>
        </p:nvSpPr>
        <p:spPr>
          <a:xfrm>
            <a:off x="1600199" y="1282236"/>
            <a:ext cx="817063" cy="400110"/>
          </a:xfrm>
          <a:prstGeom prst="rect">
            <a:avLst/>
          </a:prstGeom>
          <a:noFill/>
        </p:spPr>
        <p:txBody>
          <a:bodyPr wrap="square">
            <a:spAutoFit/>
          </a:bodyPr>
          <a:lstStyle/>
          <a:p>
            <a:pPr algn="ctr"/>
            <a:r>
              <a:rPr lang="en-US" sz="2000" dirty="0"/>
              <a:t>Kyber</a:t>
            </a:r>
          </a:p>
        </p:txBody>
      </p:sp>
      <p:cxnSp>
        <p:nvCxnSpPr>
          <p:cNvPr id="12" name="Straight Arrow Connector 11">
            <a:extLst>
              <a:ext uri="{FF2B5EF4-FFF2-40B4-BE49-F238E27FC236}">
                <a16:creationId xmlns:a16="http://schemas.microsoft.com/office/drawing/2014/main" id="{86C63E4F-FBD5-490C-AE0D-728BCE8CACF3}"/>
              </a:ext>
            </a:extLst>
          </p:cNvPr>
          <p:cNvCxnSpPr>
            <a:cxnSpLocks/>
            <a:stCxn id="14" idx="6"/>
            <a:endCxn id="8" idx="2"/>
          </p:cNvCxnSpPr>
          <p:nvPr/>
        </p:nvCxnSpPr>
        <p:spPr>
          <a:xfrm>
            <a:off x="4726114" y="1491866"/>
            <a:ext cx="689083" cy="0"/>
          </a:xfrm>
          <a:prstGeom prst="straightConnector1">
            <a:avLst/>
          </a:prstGeom>
          <a:ln w="28575">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A65C48-394E-44AB-8473-2DBE53A1D4C3}"/>
              </a:ext>
            </a:extLst>
          </p:cNvPr>
          <p:cNvSpPr txBox="1"/>
          <p:nvPr/>
        </p:nvSpPr>
        <p:spPr>
          <a:xfrm>
            <a:off x="7001713" y="1128348"/>
            <a:ext cx="1232185" cy="707886"/>
          </a:xfrm>
          <a:prstGeom prst="rect">
            <a:avLst/>
          </a:prstGeom>
          <a:noFill/>
        </p:spPr>
        <p:txBody>
          <a:bodyPr wrap="square">
            <a:spAutoFit/>
          </a:bodyPr>
          <a:lstStyle/>
          <a:p>
            <a:pPr algn="ctr"/>
            <a:r>
              <a:rPr lang="en-US" sz="2000" dirty="0"/>
              <a:t>Quantum</a:t>
            </a:r>
          </a:p>
          <a:p>
            <a:pPr algn="ctr"/>
            <a:r>
              <a:rPr lang="en-US" sz="2000" dirty="0"/>
              <a:t>reduction</a:t>
            </a:r>
          </a:p>
        </p:txBody>
      </p:sp>
      <p:sp>
        <p:nvSpPr>
          <p:cNvPr id="14" name="Oval 13">
            <a:extLst>
              <a:ext uri="{FF2B5EF4-FFF2-40B4-BE49-F238E27FC236}">
                <a16:creationId xmlns:a16="http://schemas.microsoft.com/office/drawing/2014/main" id="{9A8F36EB-0DD3-43BB-A0C6-531006186AEB}"/>
              </a:ext>
            </a:extLst>
          </p:cNvPr>
          <p:cNvSpPr/>
          <p:nvPr/>
        </p:nvSpPr>
        <p:spPr>
          <a:xfrm>
            <a:off x="2832385" y="1147498"/>
            <a:ext cx="1893729" cy="68873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Decisional MLWE</a:t>
            </a:r>
            <a:endParaRPr lang="el-GR" sz="2000" b="1" dirty="0"/>
          </a:p>
        </p:txBody>
      </p:sp>
      <p:cxnSp>
        <p:nvCxnSpPr>
          <p:cNvPr id="15" name="Straight Arrow Connector 14">
            <a:extLst>
              <a:ext uri="{FF2B5EF4-FFF2-40B4-BE49-F238E27FC236}">
                <a16:creationId xmlns:a16="http://schemas.microsoft.com/office/drawing/2014/main" id="{DE2588BE-C079-4AA1-94AC-95D6B52BE7E4}"/>
              </a:ext>
            </a:extLst>
          </p:cNvPr>
          <p:cNvCxnSpPr>
            <a:cxnSpLocks/>
            <a:stCxn id="11" idx="3"/>
            <a:endCxn id="14" idx="2"/>
          </p:cNvCxnSpPr>
          <p:nvPr/>
        </p:nvCxnSpPr>
        <p:spPr>
          <a:xfrm>
            <a:off x="2417262" y="1482291"/>
            <a:ext cx="415123" cy="9575"/>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8A99002-C10E-4F11-A219-BF57713D7383}"/>
              </a:ext>
            </a:extLst>
          </p:cNvPr>
          <p:cNvSpPr txBox="1"/>
          <p:nvPr/>
        </p:nvSpPr>
        <p:spPr>
          <a:xfrm>
            <a:off x="1626818" y="2221153"/>
            <a:ext cx="4304861" cy="400110"/>
          </a:xfrm>
          <a:prstGeom prst="rect">
            <a:avLst/>
          </a:prstGeom>
          <a:noFill/>
        </p:spPr>
        <p:txBody>
          <a:bodyPr wrap="square">
            <a:spAutoFit/>
          </a:bodyPr>
          <a:lstStyle/>
          <a:p>
            <a:pPr marL="342900" indent="-342900">
              <a:buFont typeface="Wingdings" panose="05000000000000000000" pitchFamily="2" charset="2"/>
              <a:buChar char="Ø"/>
            </a:pPr>
            <a:r>
              <a:rPr lang="en-US" sz="2000" dirty="0"/>
              <a:t>Extra algebraic structure of MLWE</a:t>
            </a:r>
          </a:p>
        </p:txBody>
      </p:sp>
      <p:sp>
        <p:nvSpPr>
          <p:cNvPr id="23" name="TextBox 22">
            <a:extLst>
              <a:ext uri="{FF2B5EF4-FFF2-40B4-BE49-F238E27FC236}">
                <a16:creationId xmlns:a16="http://schemas.microsoft.com/office/drawing/2014/main" id="{381EF8C5-E2D8-4F98-88D4-EABB975F4CD0}"/>
              </a:ext>
            </a:extLst>
          </p:cNvPr>
          <p:cNvSpPr txBox="1"/>
          <p:nvPr/>
        </p:nvSpPr>
        <p:spPr>
          <a:xfrm>
            <a:off x="1626819" y="2759960"/>
            <a:ext cx="4564256" cy="400110"/>
          </a:xfrm>
          <a:prstGeom prst="rect">
            <a:avLst/>
          </a:prstGeom>
          <a:noFill/>
        </p:spPr>
        <p:txBody>
          <a:bodyPr wrap="square">
            <a:spAutoFit/>
          </a:bodyPr>
          <a:lstStyle/>
          <a:p>
            <a:pPr marL="342900" indent="-342900">
              <a:buFont typeface="Wingdings" panose="05000000000000000000" pitchFamily="2" charset="2"/>
              <a:buChar char="Ø"/>
            </a:pPr>
            <a:r>
              <a:rPr lang="en-US" sz="2000" dirty="0"/>
              <a:t>Attacking the underlying LWE problem</a:t>
            </a:r>
          </a:p>
        </p:txBody>
      </p:sp>
      <p:sp>
        <p:nvSpPr>
          <p:cNvPr id="20" name="Rectangle: Rounded Corners 19">
            <a:extLst>
              <a:ext uri="{FF2B5EF4-FFF2-40B4-BE49-F238E27FC236}">
                <a16:creationId xmlns:a16="http://schemas.microsoft.com/office/drawing/2014/main" id="{58C9A0F2-32A9-4FF6-8244-DDF480278247}"/>
              </a:ext>
            </a:extLst>
          </p:cNvPr>
          <p:cNvSpPr/>
          <p:nvPr/>
        </p:nvSpPr>
        <p:spPr>
          <a:xfrm>
            <a:off x="4726114" y="1102634"/>
            <a:ext cx="5936293" cy="775455"/>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4" name="Straight Arrow Connector 23">
            <a:extLst>
              <a:ext uri="{FF2B5EF4-FFF2-40B4-BE49-F238E27FC236}">
                <a16:creationId xmlns:a16="http://schemas.microsoft.com/office/drawing/2014/main" id="{19452FE8-BB2F-4859-9207-F69FFD2C324E}"/>
              </a:ext>
            </a:extLst>
          </p:cNvPr>
          <p:cNvCxnSpPr>
            <a:stCxn id="14" idx="4"/>
            <a:endCxn id="22" idx="0"/>
          </p:cNvCxnSpPr>
          <p:nvPr/>
        </p:nvCxnSpPr>
        <p:spPr>
          <a:xfrm flipH="1">
            <a:off x="3779249" y="1836234"/>
            <a:ext cx="1" cy="384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3BEEA4-D0F8-4867-83F3-9B0F05FD16BD}"/>
              </a:ext>
            </a:extLst>
          </p:cNvPr>
          <p:cNvCxnSpPr>
            <a:cxnSpLocks/>
          </p:cNvCxnSpPr>
          <p:nvPr/>
        </p:nvCxnSpPr>
        <p:spPr>
          <a:xfrm flipH="1">
            <a:off x="6191074" y="2748036"/>
            <a:ext cx="208397" cy="211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B104B64-2A1E-4532-BB88-2CCF106DF524}"/>
              </a:ext>
            </a:extLst>
          </p:cNvPr>
          <p:cNvSpPr txBox="1"/>
          <p:nvPr/>
        </p:nvSpPr>
        <p:spPr>
          <a:xfrm>
            <a:off x="6399472" y="2547981"/>
            <a:ext cx="1635463" cy="400110"/>
          </a:xfrm>
          <a:prstGeom prst="rect">
            <a:avLst/>
          </a:prstGeom>
          <a:noFill/>
        </p:spPr>
        <p:txBody>
          <a:bodyPr wrap="square">
            <a:spAutoFit/>
          </a:bodyPr>
          <a:lstStyle/>
          <a:p>
            <a:r>
              <a:rPr lang="en-US" sz="2000" dirty="0">
                <a:solidFill>
                  <a:srgbClr val="C00000"/>
                </a:solidFill>
              </a:rPr>
              <a:t>primal attack</a:t>
            </a:r>
          </a:p>
        </p:txBody>
      </p:sp>
      <p:sp>
        <p:nvSpPr>
          <p:cNvPr id="37" name="TextBox 36">
            <a:extLst>
              <a:ext uri="{FF2B5EF4-FFF2-40B4-BE49-F238E27FC236}">
                <a16:creationId xmlns:a16="http://schemas.microsoft.com/office/drawing/2014/main" id="{0F263D13-F4E3-40ED-B8EC-21EE85CA49D6}"/>
              </a:ext>
            </a:extLst>
          </p:cNvPr>
          <p:cNvSpPr txBox="1"/>
          <p:nvPr/>
        </p:nvSpPr>
        <p:spPr>
          <a:xfrm>
            <a:off x="6552262" y="2984425"/>
            <a:ext cx="1329882" cy="400110"/>
          </a:xfrm>
          <a:prstGeom prst="rect">
            <a:avLst/>
          </a:prstGeom>
          <a:noFill/>
        </p:spPr>
        <p:txBody>
          <a:bodyPr wrap="square">
            <a:spAutoFit/>
          </a:bodyPr>
          <a:lstStyle/>
          <a:p>
            <a:r>
              <a:rPr lang="en-US" sz="2000" dirty="0">
                <a:solidFill>
                  <a:srgbClr val="C00000"/>
                </a:solidFill>
              </a:rPr>
              <a:t>dual attack</a:t>
            </a:r>
          </a:p>
        </p:txBody>
      </p:sp>
      <p:cxnSp>
        <p:nvCxnSpPr>
          <p:cNvPr id="38" name="Straight Arrow Connector 37">
            <a:extLst>
              <a:ext uri="{FF2B5EF4-FFF2-40B4-BE49-F238E27FC236}">
                <a16:creationId xmlns:a16="http://schemas.microsoft.com/office/drawing/2014/main" id="{8E7F4C66-B8C3-4BA8-B8E2-7D35F05C3EBC}"/>
              </a:ext>
            </a:extLst>
          </p:cNvPr>
          <p:cNvCxnSpPr>
            <a:cxnSpLocks/>
          </p:cNvCxnSpPr>
          <p:nvPr/>
        </p:nvCxnSpPr>
        <p:spPr>
          <a:xfrm flipH="1" flipV="1">
            <a:off x="6186614" y="2996350"/>
            <a:ext cx="367228" cy="188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7B8A9E9-C01D-43C1-8F45-999A3A007633}"/>
              </a:ext>
            </a:extLst>
          </p:cNvPr>
          <p:cNvSpPr txBox="1"/>
          <p:nvPr/>
        </p:nvSpPr>
        <p:spPr>
          <a:xfrm>
            <a:off x="8294332" y="2543669"/>
            <a:ext cx="3005639" cy="646331"/>
          </a:xfrm>
          <a:prstGeom prst="rect">
            <a:avLst/>
          </a:prstGeom>
          <a:noFill/>
        </p:spPr>
        <p:txBody>
          <a:bodyPr wrap="square">
            <a:spAutoFit/>
          </a:bodyPr>
          <a:lstStyle/>
          <a:p>
            <a:r>
              <a:rPr lang="en-US" dirty="0"/>
              <a:t>(BKZ algorithm with sieving or enumeration as SVP oracle)</a:t>
            </a:r>
          </a:p>
        </p:txBody>
      </p:sp>
      <p:cxnSp>
        <p:nvCxnSpPr>
          <p:cNvPr id="47" name="Straight Arrow Connector 46">
            <a:extLst>
              <a:ext uri="{FF2B5EF4-FFF2-40B4-BE49-F238E27FC236}">
                <a16:creationId xmlns:a16="http://schemas.microsoft.com/office/drawing/2014/main" id="{6B309DC3-3FCB-4113-A08E-470BE0279126}"/>
              </a:ext>
            </a:extLst>
          </p:cNvPr>
          <p:cNvCxnSpPr>
            <a:cxnSpLocks/>
            <a:stCxn id="46" idx="1"/>
          </p:cNvCxnSpPr>
          <p:nvPr/>
        </p:nvCxnSpPr>
        <p:spPr>
          <a:xfrm flipH="1" flipV="1">
            <a:off x="7882144" y="2759960"/>
            <a:ext cx="412188" cy="1068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E4A5CE5-EFD8-4C57-9851-606B814A0BA8}"/>
              </a:ext>
            </a:extLst>
          </p:cNvPr>
          <p:cNvCxnSpPr>
            <a:cxnSpLocks/>
            <a:stCxn id="46" idx="1"/>
            <a:endCxn id="37" idx="3"/>
          </p:cNvCxnSpPr>
          <p:nvPr/>
        </p:nvCxnSpPr>
        <p:spPr>
          <a:xfrm flipH="1">
            <a:off x="7882144" y="2866835"/>
            <a:ext cx="412188" cy="317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71412595-83E5-46BF-82CC-A4B63B4BC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378" y="3770954"/>
            <a:ext cx="7553243" cy="1886808"/>
          </a:xfrm>
          <a:prstGeom prst="rect">
            <a:avLst/>
          </a:prstGeom>
        </p:spPr>
      </p:pic>
      <p:sp>
        <p:nvSpPr>
          <p:cNvPr id="64" name="Left Brace 63">
            <a:extLst>
              <a:ext uri="{FF2B5EF4-FFF2-40B4-BE49-F238E27FC236}">
                <a16:creationId xmlns:a16="http://schemas.microsoft.com/office/drawing/2014/main" id="{36A9A141-674D-4DEA-867F-EBFE8BD2BFF9}"/>
              </a:ext>
            </a:extLst>
          </p:cNvPr>
          <p:cNvSpPr/>
          <p:nvPr/>
        </p:nvSpPr>
        <p:spPr>
          <a:xfrm>
            <a:off x="1156264" y="1102634"/>
            <a:ext cx="651034" cy="2245567"/>
          </a:xfrm>
          <a:prstGeom prst="leftBrace">
            <a:avLst>
              <a:gd name="adj1" fmla="val 92515"/>
              <a:gd name="adj2"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5" name="TextBox 64">
            <a:extLst>
              <a:ext uri="{FF2B5EF4-FFF2-40B4-BE49-F238E27FC236}">
                <a16:creationId xmlns:a16="http://schemas.microsoft.com/office/drawing/2014/main" id="{7488E4DE-3CE2-4711-B430-26EB4CB837FA}"/>
              </a:ext>
            </a:extLst>
          </p:cNvPr>
          <p:cNvSpPr txBox="1"/>
          <p:nvPr/>
        </p:nvSpPr>
        <p:spPr>
          <a:xfrm>
            <a:off x="0" y="1867210"/>
            <a:ext cx="1067593" cy="707886"/>
          </a:xfrm>
          <a:prstGeom prst="rect">
            <a:avLst/>
          </a:prstGeom>
          <a:noFill/>
        </p:spPr>
        <p:txBody>
          <a:bodyPr wrap="square">
            <a:spAutoFit/>
          </a:bodyPr>
          <a:lstStyle/>
          <a:p>
            <a:r>
              <a:rPr lang="en-US" sz="2000" dirty="0"/>
              <a:t>Analysis</a:t>
            </a:r>
          </a:p>
          <a:p>
            <a:r>
              <a:rPr lang="en-US" sz="2000" dirty="0"/>
              <a:t>(part of)</a:t>
            </a:r>
          </a:p>
        </p:txBody>
      </p:sp>
      <p:sp>
        <p:nvSpPr>
          <p:cNvPr id="66" name="TextBox 65">
            <a:extLst>
              <a:ext uri="{FF2B5EF4-FFF2-40B4-BE49-F238E27FC236}">
                <a16:creationId xmlns:a16="http://schemas.microsoft.com/office/drawing/2014/main" id="{056791AB-B5C7-46C4-976C-CA280C778AC9}"/>
              </a:ext>
            </a:extLst>
          </p:cNvPr>
          <p:cNvSpPr txBox="1"/>
          <p:nvPr/>
        </p:nvSpPr>
        <p:spPr>
          <a:xfrm>
            <a:off x="751759" y="4214853"/>
            <a:ext cx="1240097" cy="400110"/>
          </a:xfrm>
          <a:prstGeom prst="rect">
            <a:avLst/>
          </a:prstGeom>
          <a:noFill/>
        </p:spPr>
        <p:txBody>
          <a:bodyPr wrap="square">
            <a:spAutoFit/>
          </a:bodyPr>
          <a:lstStyle/>
          <a:p>
            <a:r>
              <a:rPr lang="en-US" sz="2000" dirty="0">
                <a:solidFill>
                  <a:srgbClr val="C00000"/>
                </a:solidFill>
              </a:rPr>
              <a:t>Kyber512</a:t>
            </a:r>
          </a:p>
        </p:txBody>
      </p:sp>
      <p:cxnSp>
        <p:nvCxnSpPr>
          <p:cNvPr id="69" name="Straight Arrow Connector 68">
            <a:extLst>
              <a:ext uri="{FF2B5EF4-FFF2-40B4-BE49-F238E27FC236}">
                <a16:creationId xmlns:a16="http://schemas.microsoft.com/office/drawing/2014/main" id="{0C17F1BC-4BCD-4BFB-B3C5-391FF1227AF7}"/>
              </a:ext>
            </a:extLst>
          </p:cNvPr>
          <p:cNvCxnSpPr>
            <a:cxnSpLocks/>
            <a:stCxn id="66" idx="3"/>
          </p:cNvCxnSpPr>
          <p:nvPr/>
        </p:nvCxnSpPr>
        <p:spPr>
          <a:xfrm>
            <a:off x="1991856" y="4414908"/>
            <a:ext cx="130501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08CA94A-19C8-4959-A8CE-810A3F5979BA}"/>
              </a:ext>
            </a:extLst>
          </p:cNvPr>
          <p:cNvSpPr txBox="1"/>
          <p:nvPr/>
        </p:nvSpPr>
        <p:spPr>
          <a:xfrm>
            <a:off x="751759" y="4684665"/>
            <a:ext cx="1240097" cy="400110"/>
          </a:xfrm>
          <a:prstGeom prst="rect">
            <a:avLst/>
          </a:prstGeom>
          <a:noFill/>
        </p:spPr>
        <p:txBody>
          <a:bodyPr wrap="square">
            <a:spAutoFit/>
          </a:bodyPr>
          <a:lstStyle/>
          <a:p>
            <a:r>
              <a:rPr lang="en-US" sz="2000" dirty="0">
                <a:solidFill>
                  <a:srgbClr val="C00000"/>
                </a:solidFill>
              </a:rPr>
              <a:t>Kyber768</a:t>
            </a:r>
          </a:p>
        </p:txBody>
      </p:sp>
      <p:cxnSp>
        <p:nvCxnSpPr>
          <p:cNvPr id="72" name="Straight Arrow Connector 71">
            <a:extLst>
              <a:ext uri="{FF2B5EF4-FFF2-40B4-BE49-F238E27FC236}">
                <a16:creationId xmlns:a16="http://schemas.microsoft.com/office/drawing/2014/main" id="{D5698012-269A-4EE8-A980-988A3E9F8F1D}"/>
              </a:ext>
            </a:extLst>
          </p:cNvPr>
          <p:cNvCxnSpPr>
            <a:cxnSpLocks/>
            <a:stCxn id="71" idx="3"/>
          </p:cNvCxnSpPr>
          <p:nvPr/>
        </p:nvCxnSpPr>
        <p:spPr>
          <a:xfrm>
            <a:off x="1991856" y="4884720"/>
            <a:ext cx="130501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91996F0A-8502-4EAF-B327-CA9485E7DE2F}"/>
              </a:ext>
            </a:extLst>
          </p:cNvPr>
          <p:cNvSpPr txBox="1"/>
          <p:nvPr/>
        </p:nvSpPr>
        <p:spPr>
          <a:xfrm>
            <a:off x="699539" y="5187606"/>
            <a:ext cx="1305016" cy="400110"/>
          </a:xfrm>
          <a:prstGeom prst="rect">
            <a:avLst/>
          </a:prstGeom>
          <a:noFill/>
        </p:spPr>
        <p:txBody>
          <a:bodyPr wrap="square">
            <a:spAutoFit/>
          </a:bodyPr>
          <a:lstStyle/>
          <a:p>
            <a:r>
              <a:rPr lang="en-US" sz="2000" dirty="0">
                <a:solidFill>
                  <a:srgbClr val="C00000"/>
                </a:solidFill>
              </a:rPr>
              <a:t>Kyber1024</a:t>
            </a:r>
          </a:p>
        </p:txBody>
      </p:sp>
      <p:cxnSp>
        <p:nvCxnSpPr>
          <p:cNvPr id="74" name="Straight Arrow Connector 73">
            <a:extLst>
              <a:ext uri="{FF2B5EF4-FFF2-40B4-BE49-F238E27FC236}">
                <a16:creationId xmlns:a16="http://schemas.microsoft.com/office/drawing/2014/main" id="{DA14FA24-1702-4956-B3E2-0CCC5D0D0A5D}"/>
              </a:ext>
            </a:extLst>
          </p:cNvPr>
          <p:cNvCxnSpPr>
            <a:cxnSpLocks/>
            <a:stCxn id="73" idx="3"/>
          </p:cNvCxnSpPr>
          <p:nvPr/>
        </p:nvCxnSpPr>
        <p:spPr>
          <a:xfrm>
            <a:off x="2004555" y="5387661"/>
            <a:ext cx="1305016"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6" name="Arrow: Curved Left 75">
            <a:hlinkClick r:id="rId4" action="ppaction://hlinksldjump"/>
            <a:extLst>
              <a:ext uri="{FF2B5EF4-FFF2-40B4-BE49-F238E27FC236}">
                <a16:creationId xmlns:a16="http://schemas.microsoft.com/office/drawing/2014/main" id="{A8048C38-DC63-4DC9-9975-2F1A5C93801A}"/>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57" name="Rectangle: Rounded Corners 56">
            <a:extLst>
              <a:ext uri="{FF2B5EF4-FFF2-40B4-BE49-F238E27FC236}">
                <a16:creationId xmlns:a16="http://schemas.microsoft.com/office/drawing/2014/main" id="{F07B3D93-DCF3-4DF4-BFF4-7DC6ACA20345}"/>
              </a:ext>
            </a:extLst>
          </p:cNvPr>
          <p:cNvSpPr/>
          <p:nvPr/>
        </p:nvSpPr>
        <p:spPr>
          <a:xfrm>
            <a:off x="7825450" y="2556616"/>
            <a:ext cx="3368406" cy="775455"/>
          </a:xfrm>
          <a:prstGeom prst="roundRect">
            <a:avLst>
              <a:gd name="adj" fmla="val 12340"/>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7424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right)">
                                      <p:cBhvr>
                                        <p:cTn id="19" dur="500"/>
                                        <p:tgtEl>
                                          <p:spTgt spid="3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right)">
                                      <p:cBhvr>
                                        <p:cTn id="22" dur="500"/>
                                        <p:tgtEl>
                                          <p:spTgt spid="37"/>
                                        </p:tgtEl>
                                      </p:cBhvr>
                                    </p:animEffect>
                                  </p:childTnLst>
                                </p:cTn>
                              </p:par>
                            </p:childTnLst>
                          </p:cTn>
                        </p:par>
                        <p:par>
                          <p:cTn id="23" fill="hold">
                            <p:stCondLst>
                              <p:cond delay="500"/>
                            </p:stCondLst>
                            <p:childTnLst>
                              <p:par>
                                <p:cTn id="24" presetID="22" presetClass="entr" presetSubtype="2"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right)">
                                      <p:cBhvr>
                                        <p:cTn id="26" dur="500"/>
                                        <p:tgtEl>
                                          <p:spTgt spid="38"/>
                                        </p:tgtEl>
                                      </p:cBhvr>
                                    </p:animEffect>
                                  </p:childTnLst>
                                </p:cTn>
                              </p:par>
                              <p:par>
                                <p:cTn id="27" presetID="22" presetClass="entr" presetSubtype="2"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right)">
                                      <p:cBhvr>
                                        <p:cTn id="34" dur="500"/>
                                        <p:tgtEl>
                                          <p:spTgt spid="46"/>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right)">
                                      <p:cBhvr>
                                        <p:cTn id="38" dur="500"/>
                                        <p:tgtEl>
                                          <p:spTgt spid="47"/>
                                        </p:tgtEl>
                                      </p:cBhvr>
                                    </p:animEffect>
                                  </p:childTnLst>
                                </p:cTn>
                              </p:par>
                              <p:par>
                                <p:cTn id="39" presetID="2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right)">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right)">
                                      <p:cBhvr>
                                        <p:cTn id="46" dur="500"/>
                                        <p:tgtEl>
                                          <p:spTgt spid="6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wipe(right)">
                                      <p:cBhvr>
                                        <p:cTn id="50" dur="500"/>
                                        <p:tgtEl>
                                          <p:spTgt spid="65"/>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up)">
                                      <p:cBhvr>
                                        <p:cTn id="54" dur="500"/>
                                        <p:tgtEl>
                                          <p:spTgt spid="6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wipe(left)">
                                      <p:cBhvr>
                                        <p:cTn id="59" dur="500"/>
                                        <p:tgtEl>
                                          <p:spTgt spid="6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wipe(left)">
                                      <p:cBhvr>
                                        <p:cTn id="62" dur="500"/>
                                        <p:tgtEl>
                                          <p:spTgt spid="71"/>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wipe(left)">
                                      <p:cBhvr>
                                        <p:cTn id="65" dur="500"/>
                                        <p:tgtEl>
                                          <p:spTgt spid="73"/>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wipe(left)">
                                      <p:cBhvr>
                                        <p:cTn id="69" dur="500"/>
                                        <p:tgtEl>
                                          <p:spTgt spid="69"/>
                                        </p:tgtEl>
                                      </p:cBhvr>
                                    </p:animEffect>
                                  </p:childTnLst>
                                </p:cTn>
                              </p:par>
                              <p:par>
                                <p:cTn id="70" presetID="22" presetClass="entr" presetSubtype="8" fill="hold"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wipe(left)">
                                      <p:cBhvr>
                                        <p:cTn id="72" dur="500"/>
                                        <p:tgtEl>
                                          <p:spTgt spid="72"/>
                                        </p:tgtEl>
                                      </p:cBhvr>
                                    </p:animEffect>
                                  </p:childTnLst>
                                </p:cTn>
                              </p:par>
                              <p:par>
                                <p:cTn id="73" presetID="22" presetClass="entr" presetSubtype="8"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wipe(left)">
                                      <p:cBhvr>
                                        <p:cTn id="7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4" grpId="0"/>
      <p:bldP spid="37" grpId="0"/>
      <p:bldP spid="46" grpId="0"/>
      <p:bldP spid="64" grpId="0" animBg="1"/>
      <p:bldP spid="65" grpId="0"/>
      <p:bldP spid="66" grpId="0"/>
      <p:bldP spid="71" grpId="0"/>
      <p:bldP spid="7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0E6190-093F-4FEE-9C2D-B8BE69481FDE}"/>
              </a:ext>
            </a:extLst>
          </p:cNvPr>
          <p:cNvSpPr txBox="1"/>
          <p:nvPr/>
        </p:nvSpPr>
        <p:spPr>
          <a:xfrm>
            <a:off x="2563641" y="369589"/>
            <a:ext cx="7064755" cy="584775"/>
          </a:xfrm>
          <a:prstGeom prst="rect">
            <a:avLst/>
          </a:prstGeom>
          <a:noFill/>
        </p:spPr>
        <p:txBody>
          <a:bodyPr wrap="none" rtlCol="0">
            <a:spAutoFit/>
          </a:bodyPr>
          <a:lstStyle/>
          <a:p>
            <a:pPr algn="ctr"/>
            <a:r>
              <a:rPr lang="en-US" sz="3200" b="1" dirty="0"/>
              <a:t>Real world application: X25519Kyber768</a:t>
            </a:r>
            <a:endParaRPr lang="el-GR" sz="3200" b="1" i="0" strike="noStrike" baseline="0" dirty="0"/>
          </a:p>
        </p:txBody>
      </p:sp>
      <p:pic>
        <p:nvPicPr>
          <p:cNvPr id="3" name="Picture 2">
            <a:extLst>
              <a:ext uri="{FF2B5EF4-FFF2-40B4-BE49-F238E27FC236}">
                <a16:creationId xmlns:a16="http://schemas.microsoft.com/office/drawing/2014/main" id="{4D358181-9B11-4315-822C-6163528B2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4452927"/>
            <a:ext cx="11226800" cy="1650000"/>
          </a:xfrm>
          <a:prstGeom prst="rect">
            <a:avLst/>
          </a:prstGeom>
        </p:spPr>
      </p:pic>
      <p:pic>
        <p:nvPicPr>
          <p:cNvPr id="5" name="Picture 4">
            <a:extLst>
              <a:ext uri="{FF2B5EF4-FFF2-40B4-BE49-F238E27FC236}">
                <a16:creationId xmlns:a16="http://schemas.microsoft.com/office/drawing/2014/main" id="{CF5443D1-7EA8-4762-B8BF-42C3D86AC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787" y="1024020"/>
            <a:ext cx="2442400" cy="3359251"/>
          </a:xfrm>
          <a:prstGeom prst="rect">
            <a:avLst/>
          </a:prstGeom>
        </p:spPr>
      </p:pic>
      <p:sp>
        <p:nvSpPr>
          <p:cNvPr id="14" name="TextBox 13">
            <a:extLst>
              <a:ext uri="{FF2B5EF4-FFF2-40B4-BE49-F238E27FC236}">
                <a16:creationId xmlns:a16="http://schemas.microsoft.com/office/drawing/2014/main" id="{2094C2B0-CA95-4B72-A40A-C72CEE42A67E}"/>
              </a:ext>
            </a:extLst>
          </p:cNvPr>
          <p:cNvSpPr txBox="1"/>
          <p:nvPr/>
        </p:nvSpPr>
        <p:spPr>
          <a:xfrm>
            <a:off x="754802" y="1476616"/>
            <a:ext cx="6153324" cy="707886"/>
          </a:xfrm>
          <a:prstGeom prst="rect">
            <a:avLst/>
          </a:prstGeom>
          <a:noFill/>
          <a:ln>
            <a:solidFill>
              <a:srgbClr val="002060"/>
            </a:solidFill>
          </a:ln>
        </p:spPr>
        <p:txBody>
          <a:bodyPr wrap="square">
            <a:spAutoFit/>
          </a:bodyPr>
          <a:lstStyle/>
          <a:p>
            <a:pPr marL="342900" indent="-342900">
              <a:buFont typeface="Wingdings" panose="05000000000000000000" pitchFamily="2" charset="2"/>
              <a:buChar char="Ø"/>
            </a:pPr>
            <a:r>
              <a:rPr lang="en-US" sz="2000" dirty="0">
                <a:solidFill>
                  <a:srgbClr val="002060"/>
                </a:solidFill>
              </a:rPr>
              <a:t>X25519Kyber728</a:t>
            </a:r>
            <a:r>
              <a:rPr lang="en-US" sz="2000" dirty="0"/>
              <a:t> is a hybrid post-quantum key exchange protocol designed for use in TLS 1.3.</a:t>
            </a:r>
          </a:p>
        </p:txBody>
      </p:sp>
      <p:sp>
        <p:nvSpPr>
          <p:cNvPr id="19" name="TextBox 18">
            <a:extLst>
              <a:ext uri="{FF2B5EF4-FFF2-40B4-BE49-F238E27FC236}">
                <a16:creationId xmlns:a16="http://schemas.microsoft.com/office/drawing/2014/main" id="{82E244F4-A2CA-4038-9C4C-6C65A86DC939}"/>
              </a:ext>
            </a:extLst>
          </p:cNvPr>
          <p:cNvSpPr txBox="1"/>
          <p:nvPr/>
        </p:nvSpPr>
        <p:spPr>
          <a:xfrm>
            <a:off x="754802" y="2822679"/>
            <a:ext cx="6153324" cy="400110"/>
          </a:xfrm>
          <a:prstGeom prst="rect">
            <a:avLst/>
          </a:prstGeom>
          <a:noFill/>
        </p:spPr>
        <p:txBody>
          <a:bodyPr wrap="square">
            <a:spAutoFit/>
          </a:bodyPr>
          <a:lstStyle/>
          <a:p>
            <a:pPr marL="342900" indent="-342900">
              <a:buFont typeface="Wingdings" panose="05000000000000000000" pitchFamily="2" charset="2"/>
              <a:buChar char="Ø"/>
            </a:pPr>
            <a:r>
              <a:rPr lang="en-US" sz="2000" dirty="0"/>
              <a:t>Security is achieved if either component is secure.</a:t>
            </a:r>
            <a:endParaRPr lang="el-GR" sz="2000" dirty="0"/>
          </a:p>
        </p:txBody>
      </p:sp>
      <p:sp>
        <p:nvSpPr>
          <p:cNvPr id="29" name="TextBox 28">
            <a:extLst>
              <a:ext uri="{FF2B5EF4-FFF2-40B4-BE49-F238E27FC236}">
                <a16:creationId xmlns:a16="http://schemas.microsoft.com/office/drawing/2014/main" id="{BB3C31BA-792E-4ADB-82F5-97FF5B8082C0}"/>
              </a:ext>
            </a:extLst>
          </p:cNvPr>
          <p:cNvSpPr txBox="1"/>
          <p:nvPr/>
        </p:nvSpPr>
        <p:spPr>
          <a:xfrm>
            <a:off x="754802" y="3649237"/>
            <a:ext cx="6153324" cy="707886"/>
          </a:xfrm>
          <a:prstGeom prst="rect">
            <a:avLst/>
          </a:prstGeom>
          <a:noFill/>
        </p:spPr>
        <p:txBody>
          <a:bodyPr wrap="square">
            <a:spAutoFit/>
          </a:bodyPr>
          <a:lstStyle/>
          <a:p>
            <a:pPr marL="342900" indent="-342900">
              <a:buFont typeface="Wingdings" panose="05000000000000000000" pitchFamily="2" charset="2"/>
              <a:buChar char="Ø"/>
            </a:pPr>
            <a:r>
              <a:rPr lang="en-US" sz="2000" dirty="0"/>
              <a:t>Actively used in Google Chrome (from Chrome 116 onwards) and can be enabled in "chrome://flags:</a:t>
            </a:r>
            <a:endParaRPr lang="el-GR" sz="2000" dirty="0"/>
          </a:p>
        </p:txBody>
      </p:sp>
      <p:sp>
        <p:nvSpPr>
          <p:cNvPr id="30" name="Arrow: Curved Left 29">
            <a:hlinkClick r:id="rId5" action="ppaction://hlinksldjump"/>
            <a:extLst>
              <a:ext uri="{FF2B5EF4-FFF2-40B4-BE49-F238E27FC236}">
                <a16:creationId xmlns:a16="http://schemas.microsoft.com/office/drawing/2014/main" id="{1912EC39-1E72-4FEF-A654-AB342A98EBF2}"/>
              </a:ext>
            </a:extLst>
          </p:cNvPr>
          <p:cNvSpPr/>
          <p:nvPr/>
        </p:nvSpPr>
        <p:spPr>
          <a:xfrm>
            <a:off x="11737345" y="6266052"/>
            <a:ext cx="390525" cy="266700"/>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16479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1"/>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9" name="Freeform: Shape 38">
            <a:extLst>
              <a:ext uri="{FF2B5EF4-FFF2-40B4-BE49-F238E27FC236}">
                <a16:creationId xmlns:a16="http://schemas.microsoft.com/office/drawing/2014/main" id="{9492846D-3313-4645-907D-6F817231AAF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6" name="Straight Connector 5">
            <a:extLst>
              <a:ext uri="{FF2B5EF4-FFF2-40B4-BE49-F238E27FC236}">
                <a16:creationId xmlns:a16="http://schemas.microsoft.com/office/drawing/2014/main" id="{BC11BF8B-78DE-4D6D-9B4B-24F3E754862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460060-A3F5-49DC-946F-86A82E13B330}"/>
              </a:ext>
            </a:extLst>
          </p:cNvPr>
          <p:cNvSpPr txBox="1"/>
          <p:nvPr/>
        </p:nvSpPr>
        <p:spPr>
          <a:xfrm>
            <a:off x="3002897" y="412888"/>
            <a:ext cx="6182526" cy="584775"/>
          </a:xfrm>
          <a:prstGeom prst="rect">
            <a:avLst/>
          </a:prstGeom>
          <a:noFill/>
        </p:spPr>
        <p:txBody>
          <a:bodyPr wrap="none" rtlCol="0">
            <a:spAutoFit/>
          </a:bodyPr>
          <a:lstStyle/>
          <a:p>
            <a:pPr algn="ctr"/>
            <a:r>
              <a:rPr lang="en-US" sz="3200" b="1" dirty="0"/>
              <a:t>NIST’s Post-Quantum Competition </a:t>
            </a:r>
            <a:endParaRPr lang="el-GR" sz="3200" b="1" dirty="0"/>
          </a:p>
        </p:txBody>
      </p:sp>
      <p:sp>
        <p:nvSpPr>
          <p:cNvPr id="9" name="TextBox 8">
            <a:extLst>
              <a:ext uri="{FF2B5EF4-FFF2-40B4-BE49-F238E27FC236}">
                <a16:creationId xmlns:a16="http://schemas.microsoft.com/office/drawing/2014/main" id="{E97EFDDC-8A9D-4A41-8EC0-A5D975DCB9EA}"/>
              </a:ext>
            </a:extLst>
          </p:cNvPr>
          <p:cNvSpPr txBox="1"/>
          <p:nvPr/>
        </p:nvSpPr>
        <p:spPr>
          <a:xfrm>
            <a:off x="235852" y="1162092"/>
            <a:ext cx="6067367" cy="307777"/>
          </a:xfrm>
          <a:prstGeom prst="rect">
            <a:avLst/>
          </a:prstGeom>
          <a:noFill/>
        </p:spPr>
        <p:txBody>
          <a:bodyPr wrap="none" lIns="0" tIns="0" rIns="0" bIns="0" rtlCol="0">
            <a:spAutoFit/>
          </a:bodyPr>
          <a:lstStyle/>
          <a:p>
            <a:pPr marL="342900" indent="-342900" algn="l">
              <a:buFont typeface="Wingdings" panose="05000000000000000000" pitchFamily="2" charset="2"/>
              <a:buChar char="q"/>
            </a:pPr>
            <a:r>
              <a:rPr lang="en-US" sz="2000" b="1" kern="0" dirty="0">
                <a:solidFill>
                  <a:schemeClr val="tx1">
                    <a:lumMod val="10000"/>
                  </a:schemeClr>
                </a:solidFill>
                <a:latin typeface="Calibri" panose="020F0502020204030204" pitchFamily="34" charset="0"/>
                <a:cs typeface="Calibri" panose="020F0502020204030204" pitchFamily="34" charset="0"/>
              </a:rPr>
              <a:t>National Institute of Standards and Technology (NIST)</a:t>
            </a:r>
            <a:endParaRPr lang="el-GR" sz="2000" b="1" kern="0" dirty="0">
              <a:solidFill>
                <a:schemeClr val="tx1">
                  <a:lumMod val="10000"/>
                </a:schemeClr>
              </a:solidFill>
              <a:latin typeface="Calibri" panose="020F0502020204030204" pitchFamily="34" charset="0"/>
              <a:cs typeface="Calibri" panose="020F0502020204030204" pitchFamily="34" charset="0"/>
            </a:endParaRPr>
          </a:p>
        </p:txBody>
      </p:sp>
      <p:graphicFrame>
        <p:nvGraphicFramePr>
          <p:cNvPr id="10" name="Γράφημα 5">
            <a:extLst>
              <a:ext uri="{FF2B5EF4-FFF2-40B4-BE49-F238E27FC236}">
                <a16:creationId xmlns:a16="http://schemas.microsoft.com/office/drawing/2014/main" id="{6025290B-BBE2-46D0-9627-1E4C17F06C53}"/>
              </a:ext>
            </a:extLst>
          </p:cNvPr>
          <p:cNvGraphicFramePr/>
          <p:nvPr>
            <p:extLst>
              <p:ext uri="{D42A27DB-BD31-4B8C-83A1-F6EECF244321}">
                <p14:modId xmlns:p14="http://schemas.microsoft.com/office/powerpoint/2010/main" val="196376449"/>
              </p:ext>
            </p:extLst>
          </p:nvPr>
        </p:nvGraphicFramePr>
        <p:xfrm>
          <a:off x="1281911" y="3644013"/>
          <a:ext cx="4198121" cy="2719342"/>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D7BD2A8-878E-4B8A-84BC-C0C2BBA30CB5}"/>
              </a:ext>
            </a:extLst>
          </p:cNvPr>
          <p:cNvSpPr txBox="1"/>
          <p:nvPr/>
        </p:nvSpPr>
        <p:spPr>
          <a:xfrm flipH="1">
            <a:off x="1945556" y="3479584"/>
            <a:ext cx="2870832" cy="246221"/>
          </a:xfrm>
          <a:prstGeom prst="rect">
            <a:avLst/>
          </a:prstGeom>
          <a:noFill/>
        </p:spPr>
        <p:txBody>
          <a:bodyPr wrap="square" lIns="0" tIns="0" rIns="0" bIns="0" rtlCol="0">
            <a:spAutoFit/>
          </a:bodyPr>
          <a:lstStyle/>
          <a:p>
            <a:pPr algn="ctr"/>
            <a:r>
              <a:rPr lang="en-US" sz="1600" b="1" kern="0" dirty="0">
                <a:latin typeface="Calibri" panose="020F0502020204030204" pitchFamily="34" charset="0"/>
                <a:cs typeface="Calibri" panose="020F0502020204030204" pitchFamily="34" charset="0"/>
              </a:rPr>
              <a:t>Final Candidates of </a:t>
            </a:r>
            <a:r>
              <a:rPr lang="el-GR" sz="1600" b="1" kern="0" dirty="0">
                <a:solidFill>
                  <a:srgbClr val="203864"/>
                </a:solidFill>
                <a:latin typeface="Calibri" panose="020F0502020204030204" pitchFamily="34" charset="0"/>
                <a:cs typeface="Calibri" panose="020F0502020204030204" pitchFamily="34" charset="0"/>
              </a:rPr>
              <a:t>1</a:t>
            </a:r>
            <a:r>
              <a:rPr lang="en-US" sz="1600" b="1" kern="0" baseline="30000" dirty="0">
                <a:solidFill>
                  <a:srgbClr val="203864"/>
                </a:solidFill>
                <a:latin typeface="Calibri" panose="020F0502020204030204" pitchFamily="34" charset="0"/>
                <a:cs typeface="Calibri" panose="020F0502020204030204" pitchFamily="34" charset="0"/>
              </a:rPr>
              <a:t>st</a:t>
            </a:r>
            <a:r>
              <a:rPr lang="el-GR" sz="1600" b="1" kern="0" dirty="0">
                <a:latin typeface="Calibri" panose="020F0502020204030204" pitchFamily="34" charset="0"/>
                <a:cs typeface="Calibri" panose="020F0502020204030204" pitchFamily="34" charset="0"/>
              </a:rPr>
              <a:t> </a:t>
            </a:r>
            <a:r>
              <a:rPr lang="en-US" sz="1600" b="1" kern="0" dirty="0">
                <a:latin typeface="Calibri" panose="020F0502020204030204" pitchFamily="34" charset="0"/>
                <a:cs typeface="Calibri" panose="020F0502020204030204" pitchFamily="34" charset="0"/>
              </a:rPr>
              <a:t>round</a:t>
            </a:r>
            <a:endParaRPr lang="el-GR" sz="1600" b="1" kern="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F0AAC2EA-1CFA-4733-B509-728E70AA45C2}"/>
              </a:ext>
            </a:extLst>
          </p:cNvPr>
          <p:cNvSpPr txBox="1"/>
          <p:nvPr/>
        </p:nvSpPr>
        <p:spPr>
          <a:xfrm>
            <a:off x="6711970" y="2614593"/>
            <a:ext cx="2401326" cy="369332"/>
          </a:xfrm>
          <a:prstGeom prst="rect">
            <a:avLst/>
          </a:prstGeom>
          <a:noFill/>
        </p:spPr>
        <p:txBody>
          <a:bodyPr wrap="square">
            <a:spAutoFit/>
          </a:bodyPr>
          <a:lstStyle/>
          <a:p>
            <a:r>
              <a:rPr lang="el-GR" sz="1800" kern="0" dirty="0">
                <a:solidFill>
                  <a:schemeClr val="tx1">
                    <a:lumMod val="10000"/>
                  </a:schemeClr>
                </a:solidFill>
                <a:latin typeface="Calibri" panose="020F0502020204030204" pitchFamily="34" charset="0"/>
                <a:cs typeface="Calibri" panose="020F0502020204030204" pitchFamily="34" charset="0"/>
              </a:rPr>
              <a:t>(</a:t>
            </a:r>
            <a:r>
              <a:rPr lang="en-US" sz="1800" b="1" kern="0" dirty="0">
                <a:solidFill>
                  <a:srgbClr val="203864"/>
                </a:solidFill>
                <a:latin typeface="Calibri" panose="020F0502020204030204" pitchFamily="34" charset="0"/>
                <a:cs typeface="Calibri" panose="020F0502020204030204" pitchFamily="34" charset="0"/>
              </a:rPr>
              <a:t>2024</a:t>
            </a:r>
            <a:r>
              <a:rPr lang="el-GR" sz="1800" kern="0" dirty="0">
                <a:solidFill>
                  <a:schemeClr val="tx1">
                    <a:lumMod val="10000"/>
                  </a:schemeClr>
                </a:solidFill>
                <a:latin typeface="Calibri" panose="020F0502020204030204" pitchFamily="34" charset="0"/>
                <a:cs typeface="Calibri" panose="020F0502020204030204" pitchFamily="34" charset="0"/>
              </a:rPr>
              <a:t>) </a:t>
            </a:r>
            <a:r>
              <a:rPr lang="en-US" kern="0" dirty="0">
                <a:solidFill>
                  <a:schemeClr val="tx1">
                    <a:lumMod val="10000"/>
                  </a:schemeClr>
                </a:solidFill>
                <a:latin typeface="Calibri" panose="020F0502020204030204" pitchFamily="34" charset="0"/>
                <a:cs typeface="Calibri" panose="020F0502020204030204" pitchFamily="34" charset="0"/>
              </a:rPr>
              <a:t>Standardization</a:t>
            </a:r>
            <a:endParaRPr lang="el-GR" sz="1800" kern="0" dirty="0">
              <a:solidFill>
                <a:schemeClr val="tx1">
                  <a:lumMod val="10000"/>
                </a:scheme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74FFBB7-80AD-4473-A7DC-F30F5FB91BDF}"/>
              </a:ext>
            </a:extLst>
          </p:cNvPr>
          <p:cNvSpPr txBox="1"/>
          <p:nvPr/>
        </p:nvSpPr>
        <p:spPr>
          <a:xfrm>
            <a:off x="1341422" y="1699773"/>
            <a:ext cx="4198121" cy="1477328"/>
          </a:xfrm>
          <a:prstGeom prst="rect">
            <a:avLst/>
          </a:prstGeom>
          <a:noFill/>
        </p:spPr>
        <p:txBody>
          <a:bodyPr wrap="square">
            <a:spAutoFit/>
          </a:bodyPr>
          <a:lstStyle/>
          <a:p>
            <a:pPr algn="l"/>
            <a:r>
              <a:rPr lang="en-US" b="1" u="sng" kern="0" dirty="0">
                <a:solidFill>
                  <a:schemeClr val="tx1">
                    <a:lumMod val="10000"/>
                  </a:schemeClr>
                </a:solidFill>
                <a:latin typeface="Calibri" panose="020F0502020204030204" pitchFamily="34" charset="0"/>
                <a:cs typeface="Calibri" panose="020F0502020204030204" pitchFamily="34" charset="0"/>
              </a:rPr>
              <a:t>NIST’s Competition (</a:t>
            </a:r>
            <a:r>
              <a:rPr lang="en-US" b="1" u="sng" kern="0" dirty="0">
                <a:solidFill>
                  <a:srgbClr val="203864"/>
                </a:solidFill>
                <a:latin typeface="Calibri" panose="020F0502020204030204" pitchFamily="34" charset="0"/>
                <a:cs typeface="Calibri" panose="020F0502020204030204" pitchFamily="34" charset="0"/>
              </a:rPr>
              <a:t>2016</a:t>
            </a:r>
            <a:r>
              <a:rPr lang="en-US" b="1" u="sng" kern="0" dirty="0">
                <a:solidFill>
                  <a:schemeClr val="tx1">
                    <a:lumMod val="10000"/>
                  </a:schemeClr>
                </a:solidFill>
                <a:latin typeface="Calibri" panose="020F0502020204030204" pitchFamily="34" charset="0"/>
                <a:cs typeface="Calibri" panose="020F0502020204030204" pitchFamily="34" charset="0"/>
              </a:rPr>
              <a:t>)</a:t>
            </a:r>
          </a:p>
          <a:p>
            <a:pPr algn="l"/>
            <a:r>
              <a:rPr lang="en-US" kern="0" dirty="0">
                <a:solidFill>
                  <a:schemeClr val="tx1">
                    <a:lumMod val="10000"/>
                  </a:schemeClr>
                </a:solidFill>
                <a:latin typeface="Calibri" panose="020F0502020204030204" pitchFamily="34" charset="0"/>
                <a:cs typeface="Calibri" panose="020F0502020204030204" pitchFamily="34" charset="0"/>
              </a:rPr>
              <a:t>New post-quantum standards for:</a:t>
            </a:r>
          </a:p>
          <a:p>
            <a:pPr marL="285750" indent="-285750" algn="l">
              <a:buFontTx/>
              <a:buChar char="-"/>
            </a:pPr>
            <a:r>
              <a:rPr lang="en-US" kern="0" dirty="0">
                <a:solidFill>
                  <a:schemeClr val="tx1">
                    <a:lumMod val="10000"/>
                  </a:schemeClr>
                </a:solidFill>
                <a:latin typeface="Calibri" panose="020F0502020204030204" pitchFamily="34" charset="0"/>
                <a:cs typeface="Calibri" panose="020F0502020204030204" pitchFamily="34" charset="0"/>
              </a:rPr>
              <a:t>Public-Key Encryption (PKE)</a:t>
            </a:r>
          </a:p>
          <a:p>
            <a:pPr marL="285750" indent="-285750" algn="l">
              <a:buFontTx/>
              <a:buChar char="-"/>
            </a:pPr>
            <a:r>
              <a:rPr lang="en-US" kern="0" dirty="0">
                <a:solidFill>
                  <a:schemeClr val="tx1">
                    <a:lumMod val="10000"/>
                  </a:schemeClr>
                </a:solidFill>
                <a:latin typeface="Calibri" panose="020F0502020204030204" pitchFamily="34" charset="0"/>
                <a:cs typeface="Calibri" panose="020F0502020204030204" pitchFamily="34" charset="0"/>
              </a:rPr>
              <a:t>Key Encapsulation Mechanisms (KEM)</a:t>
            </a:r>
          </a:p>
          <a:p>
            <a:pPr marL="285750" indent="-285750" algn="l">
              <a:buFontTx/>
              <a:buChar char="-"/>
            </a:pPr>
            <a:r>
              <a:rPr lang="en-US" kern="0" dirty="0">
                <a:solidFill>
                  <a:schemeClr val="tx1">
                    <a:lumMod val="10000"/>
                  </a:schemeClr>
                </a:solidFill>
                <a:latin typeface="Calibri" panose="020F0502020204030204" pitchFamily="34" charset="0"/>
                <a:cs typeface="Calibri" panose="020F0502020204030204" pitchFamily="34" charset="0"/>
              </a:rPr>
              <a:t>Digital Signatures</a:t>
            </a:r>
          </a:p>
        </p:txBody>
      </p:sp>
      <p:sp>
        <p:nvSpPr>
          <p:cNvPr id="20" name="TextBox 19">
            <a:extLst>
              <a:ext uri="{FF2B5EF4-FFF2-40B4-BE49-F238E27FC236}">
                <a16:creationId xmlns:a16="http://schemas.microsoft.com/office/drawing/2014/main" id="{EF774D42-B9B3-4EDF-95C0-4E10C05B89B8}"/>
              </a:ext>
            </a:extLst>
          </p:cNvPr>
          <p:cNvSpPr txBox="1"/>
          <p:nvPr/>
        </p:nvSpPr>
        <p:spPr>
          <a:xfrm>
            <a:off x="6711970" y="2195463"/>
            <a:ext cx="4424143" cy="369332"/>
          </a:xfrm>
          <a:prstGeom prst="rect">
            <a:avLst/>
          </a:prstGeom>
          <a:noFill/>
        </p:spPr>
        <p:txBody>
          <a:bodyPr wrap="square">
            <a:spAutoFit/>
          </a:bodyPr>
          <a:lstStyle/>
          <a:p>
            <a:r>
              <a:rPr lang="en-US" kern="0" dirty="0">
                <a:latin typeface="Calibri" panose="020F0502020204030204" pitchFamily="34" charset="0"/>
                <a:cs typeface="Calibri" panose="020F0502020204030204" pitchFamily="34" charset="0"/>
              </a:rPr>
              <a:t>(</a:t>
            </a:r>
            <a:r>
              <a:rPr lang="el-GR" b="1" kern="0" dirty="0">
                <a:solidFill>
                  <a:srgbClr val="203864"/>
                </a:solidFill>
                <a:latin typeface="Calibri" panose="020F0502020204030204" pitchFamily="34" charset="0"/>
                <a:cs typeface="Calibri" panose="020F0502020204030204" pitchFamily="34" charset="0"/>
              </a:rPr>
              <a:t>202</a:t>
            </a:r>
            <a:r>
              <a:rPr lang="en-US" b="1" kern="0" dirty="0">
                <a:solidFill>
                  <a:srgbClr val="203864"/>
                </a:solidFill>
                <a:latin typeface="Calibri" panose="020F0502020204030204" pitchFamily="34" charset="0"/>
                <a:cs typeface="Calibri" panose="020F0502020204030204" pitchFamily="34" charset="0"/>
              </a:rPr>
              <a:t>3</a:t>
            </a:r>
            <a:r>
              <a:rPr lang="el-GR" kern="0" dirty="0">
                <a:solidFill>
                  <a:schemeClr val="tx1">
                    <a:lumMod val="10000"/>
                  </a:schemeClr>
                </a:solidFill>
                <a:latin typeface="Calibri" panose="020F0502020204030204" pitchFamily="34" charset="0"/>
                <a:cs typeface="Calibri" panose="020F0502020204030204" pitchFamily="34" charset="0"/>
              </a:rPr>
              <a:t>) </a:t>
            </a:r>
            <a:r>
              <a:rPr lang="en-US" kern="0" dirty="0">
                <a:latin typeface="Calibri" panose="020F0502020204030204" pitchFamily="34" charset="0"/>
                <a:cs typeface="Calibri" panose="020F0502020204030204" pitchFamily="34" charset="0"/>
              </a:rPr>
              <a:t>Finalist for general encryption: </a:t>
            </a:r>
            <a:r>
              <a:rPr lang="en-US" b="1" kern="0" dirty="0">
                <a:solidFill>
                  <a:srgbClr val="C00000"/>
                </a:solidFill>
                <a:latin typeface="Calibri" panose="020F0502020204030204" pitchFamily="34" charset="0"/>
                <a:cs typeface="Calibri" panose="020F0502020204030204" pitchFamily="34" charset="0"/>
              </a:rPr>
              <a:t>Kyber</a:t>
            </a:r>
            <a:endParaRPr lang="el-GR" b="1" kern="0" dirty="0">
              <a:solidFill>
                <a:srgbClr val="C0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9769521-FCD4-41B4-8614-8D56272C9695}"/>
              </a:ext>
            </a:extLst>
          </p:cNvPr>
          <p:cNvSpPr txBox="1"/>
          <p:nvPr/>
        </p:nvSpPr>
        <p:spPr>
          <a:xfrm>
            <a:off x="7478727" y="3645769"/>
            <a:ext cx="2890631" cy="369332"/>
          </a:xfrm>
          <a:prstGeom prst="rect">
            <a:avLst/>
          </a:prstGeom>
          <a:noFill/>
        </p:spPr>
        <p:txBody>
          <a:bodyPr wrap="square">
            <a:spAutoFit/>
          </a:bodyPr>
          <a:lstStyle/>
          <a:p>
            <a:pPr algn="ctr"/>
            <a:r>
              <a:rPr lang="en-US" dirty="0">
                <a:solidFill>
                  <a:srgbClr val="C00000"/>
                </a:solidFill>
              </a:rPr>
              <a:t>KEM </a:t>
            </a:r>
            <a:r>
              <a:rPr lang="en-US" dirty="0"/>
              <a:t>based on</a:t>
            </a:r>
            <a:r>
              <a:rPr lang="en-US" dirty="0">
                <a:solidFill>
                  <a:srgbClr val="C00000"/>
                </a:solidFill>
              </a:rPr>
              <a:t> Module-LWE</a:t>
            </a:r>
            <a:endParaRPr lang="el-GR" dirty="0">
              <a:solidFill>
                <a:srgbClr val="C00000"/>
              </a:solidFill>
            </a:endParaRPr>
          </a:p>
        </p:txBody>
      </p:sp>
      <p:cxnSp>
        <p:nvCxnSpPr>
          <p:cNvPr id="5" name="Straight Arrow Connector 4">
            <a:extLst>
              <a:ext uri="{FF2B5EF4-FFF2-40B4-BE49-F238E27FC236}">
                <a16:creationId xmlns:a16="http://schemas.microsoft.com/office/drawing/2014/main" id="{E44CB319-3606-4F40-A15A-3362D3B0102A}"/>
              </a:ext>
            </a:extLst>
          </p:cNvPr>
          <p:cNvCxnSpPr>
            <a:cxnSpLocks/>
          </p:cNvCxnSpPr>
          <p:nvPr/>
        </p:nvCxnSpPr>
        <p:spPr>
          <a:xfrm flipH="1">
            <a:off x="9087632" y="2490640"/>
            <a:ext cx="1490887" cy="11551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CDA92E2-D5AD-486C-BCB2-3555E9A70473}"/>
              </a:ext>
            </a:extLst>
          </p:cNvPr>
          <p:cNvSpPr txBox="1"/>
          <p:nvPr/>
        </p:nvSpPr>
        <p:spPr>
          <a:xfrm>
            <a:off x="8369810" y="4415928"/>
            <a:ext cx="2351053" cy="646331"/>
          </a:xfrm>
          <a:prstGeom prst="rect">
            <a:avLst/>
          </a:prstGeom>
          <a:noFill/>
        </p:spPr>
        <p:txBody>
          <a:bodyPr wrap="square">
            <a:spAutoFit/>
          </a:bodyPr>
          <a:lstStyle/>
          <a:p>
            <a:pPr algn="ctr"/>
            <a:r>
              <a:rPr lang="en-US" dirty="0">
                <a:solidFill>
                  <a:srgbClr val="C00000"/>
                </a:solidFill>
              </a:rPr>
              <a:t>Learning With Errors </a:t>
            </a:r>
          </a:p>
          <a:p>
            <a:pPr algn="ctr"/>
            <a:r>
              <a:rPr lang="en-US" dirty="0"/>
              <a:t>in</a:t>
            </a:r>
            <a:r>
              <a:rPr lang="en-US" dirty="0">
                <a:solidFill>
                  <a:srgbClr val="C00000"/>
                </a:solidFill>
              </a:rPr>
              <a:t> module lattices</a:t>
            </a:r>
            <a:endParaRPr lang="el-GR" dirty="0">
              <a:solidFill>
                <a:srgbClr val="C00000"/>
              </a:solidFill>
            </a:endParaRPr>
          </a:p>
        </p:txBody>
      </p:sp>
      <p:cxnSp>
        <p:nvCxnSpPr>
          <p:cNvPr id="26" name="Straight Arrow Connector 25">
            <a:extLst>
              <a:ext uri="{FF2B5EF4-FFF2-40B4-BE49-F238E27FC236}">
                <a16:creationId xmlns:a16="http://schemas.microsoft.com/office/drawing/2014/main" id="{6AADC83D-1F08-4E93-ADB8-CDA40D4C9C28}"/>
              </a:ext>
            </a:extLst>
          </p:cNvPr>
          <p:cNvCxnSpPr>
            <a:cxnSpLocks/>
            <a:endCxn id="25" idx="0"/>
          </p:cNvCxnSpPr>
          <p:nvPr/>
        </p:nvCxnSpPr>
        <p:spPr>
          <a:xfrm>
            <a:off x="9545337" y="3956063"/>
            <a:ext cx="0" cy="459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57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D6FA05E3-298D-44CC-903E-62260EC548F2}"/>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cxnSp>
        <p:nvCxnSpPr>
          <p:cNvPr id="18" name="Straight Connector 17">
            <a:extLst>
              <a:ext uri="{FF2B5EF4-FFF2-40B4-BE49-F238E27FC236}">
                <a16:creationId xmlns:a16="http://schemas.microsoft.com/office/drawing/2014/main" id="{C3D008B5-A762-449C-927E-068B477900AD}"/>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Screen3" descr="Monitor with solid fill">
            <a:extLst>
              <a:ext uri="{FF2B5EF4-FFF2-40B4-BE49-F238E27FC236}">
                <a16:creationId xmlns:a16="http://schemas.microsoft.com/office/drawing/2014/main" id="{A488243E-8435-449B-8B85-F8067338F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0213" y="1609330"/>
            <a:ext cx="3611243" cy="2756837"/>
          </a:xfrm>
          <a:prstGeom prst="rect">
            <a:avLst/>
          </a:prstGeom>
        </p:spPr>
      </p:pic>
      <p:pic>
        <p:nvPicPr>
          <p:cNvPr id="9" name="Screen2" descr="Monitor with solid fill">
            <a:extLst>
              <a:ext uri="{FF2B5EF4-FFF2-40B4-BE49-F238E27FC236}">
                <a16:creationId xmlns:a16="http://schemas.microsoft.com/office/drawing/2014/main" id="{888B9819-7BE3-4457-BD68-11C7555300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0377" y="1609328"/>
            <a:ext cx="3611243" cy="2756837"/>
          </a:xfrm>
          <a:prstGeom prst="rect">
            <a:avLst/>
          </a:prstGeom>
        </p:spPr>
      </p:pic>
      <p:graphicFrame>
        <p:nvGraphicFramePr>
          <p:cNvPr id="12" name="Diagram 11">
            <a:extLst>
              <a:ext uri="{FF2B5EF4-FFF2-40B4-BE49-F238E27FC236}">
                <a16:creationId xmlns:a16="http://schemas.microsoft.com/office/drawing/2014/main" id="{F92DA565-2D93-4466-BF5E-22F1CCD43F8D}"/>
              </a:ext>
            </a:extLst>
          </p:cNvPr>
          <p:cNvGraphicFramePr/>
          <p:nvPr>
            <p:extLst>
              <p:ext uri="{D42A27DB-BD31-4B8C-83A1-F6EECF244321}">
                <p14:modId xmlns:p14="http://schemas.microsoft.com/office/powerpoint/2010/main" val="2795090043"/>
              </p:ext>
            </p:extLst>
          </p:nvPr>
        </p:nvGraphicFramePr>
        <p:xfrm>
          <a:off x="250541" y="4551786"/>
          <a:ext cx="3611243" cy="669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 12">
            <a:extLst>
              <a:ext uri="{FF2B5EF4-FFF2-40B4-BE49-F238E27FC236}">
                <a16:creationId xmlns:a16="http://schemas.microsoft.com/office/drawing/2014/main" id="{6D562BB2-AEE9-41A1-A3E6-46BB0400DF3D}"/>
              </a:ext>
            </a:extLst>
          </p:cNvPr>
          <p:cNvGraphicFramePr/>
          <p:nvPr>
            <p:extLst>
              <p:ext uri="{D42A27DB-BD31-4B8C-83A1-F6EECF244321}">
                <p14:modId xmlns:p14="http://schemas.microsoft.com/office/powerpoint/2010/main" val="4079986460"/>
              </p:ext>
            </p:extLst>
          </p:nvPr>
        </p:nvGraphicFramePr>
        <p:xfrm>
          <a:off x="8330213" y="4550833"/>
          <a:ext cx="3611243" cy="6690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4" name="Diagram 13">
            <a:extLst>
              <a:ext uri="{FF2B5EF4-FFF2-40B4-BE49-F238E27FC236}">
                <a16:creationId xmlns:a16="http://schemas.microsoft.com/office/drawing/2014/main" id="{4CFD3800-4B70-4428-85DE-3D30EE1D6AC2}"/>
              </a:ext>
            </a:extLst>
          </p:cNvPr>
          <p:cNvGraphicFramePr/>
          <p:nvPr>
            <p:extLst>
              <p:ext uri="{D42A27DB-BD31-4B8C-83A1-F6EECF244321}">
                <p14:modId xmlns:p14="http://schemas.microsoft.com/office/powerpoint/2010/main" val="1977140725"/>
              </p:ext>
            </p:extLst>
          </p:nvPr>
        </p:nvGraphicFramePr>
        <p:xfrm>
          <a:off x="4290377" y="4550833"/>
          <a:ext cx="3611243" cy="66903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5" name="Screen1" descr="Monitor with solid fill">
            <a:extLst>
              <a:ext uri="{FF2B5EF4-FFF2-40B4-BE49-F238E27FC236}">
                <a16:creationId xmlns:a16="http://schemas.microsoft.com/office/drawing/2014/main" id="{24700972-1CF6-4A98-9726-27E6315AD720}"/>
              </a:ext>
            </a:extLst>
          </p:cNvPr>
          <p:cNvSpPr/>
          <p:nvPr/>
        </p:nvSpPr>
        <p:spPr>
          <a:xfrm>
            <a:off x="551478" y="2011368"/>
            <a:ext cx="3009369" cy="1952759"/>
          </a:xfrm>
          <a:custGeom>
            <a:avLst/>
            <a:gdLst>
              <a:gd name="connsiteX0" fmla="*/ 2783667 w 3009369"/>
              <a:gd name="connsiteY0" fmla="*/ 1435853 h 1952759"/>
              <a:gd name="connsiteX1" fmla="*/ 225703 w 3009369"/>
              <a:gd name="connsiteY1" fmla="*/ 1435853 h 1952759"/>
              <a:gd name="connsiteX2" fmla="*/ 225703 w 3009369"/>
              <a:gd name="connsiteY2" fmla="*/ 172302 h 1952759"/>
              <a:gd name="connsiteX3" fmla="*/ 2783667 w 3009369"/>
              <a:gd name="connsiteY3" fmla="*/ 172302 h 1952759"/>
              <a:gd name="connsiteX4" fmla="*/ 2783667 w 3009369"/>
              <a:gd name="connsiteY4" fmla="*/ 1435853 h 1952759"/>
              <a:gd name="connsiteX5" fmla="*/ 2858901 w 3009369"/>
              <a:gd name="connsiteY5" fmla="*/ 0 h 1952759"/>
              <a:gd name="connsiteX6" fmla="*/ 150468 w 3009369"/>
              <a:gd name="connsiteY6" fmla="*/ 0 h 1952759"/>
              <a:gd name="connsiteX7" fmla="*/ 0 w 3009369"/>
              <a:gd name="connsiteY7" fmla="*/ 114868 h 1952759"/>
              <a:gd name="connsiteX8" fmla="*/ 0 w 3009369"/>
              <a:gd name="connsiteY8" fmla="*/ 1493287 h 1952759"/>
              <a:gd name="connsiteX9" fmla="*/ 150468 w 3009369"/>
              <a:gd name="connsiteY9" fmla="*/ 1608155 h 1952759"/>
              <a:gd name="connsiteX10" fmla="*/ 1203748 w 3009369"/>
              <a:gd name="connsiteY10" fmla="*/ 1608155 h 1952759"/>
              <a:gd name="connsiteX11" fmla="*/ 1203748 w 3009369"/>
              <a:gd name="connsiteY11" fmla="*/ 1780457 h 1952759"/>
              <a:gd name="connsiteX12" fmla="*/ 827577 w 3009369"/>
              <a:gd name="connsiteY12" fmla="*/ 1780457 h 1952759"/>
              <a:gd name="connsiteX13" fmla="*/ 827577 w 3009369"/>
              <a:gd name="connsiteY13" fmla="*/ 1952760 h 1952759"/>
              <a:gd name="connsiteX14" fmla="*/ 2181793 w 3009369"/>
              <a:gd name="connsiteY14" fmla="*/ 1952760 h 1952759"/>
              <a:gd name="connsiteX15" fmla="*/ 2181793 w 3009369"/>
              <a:gd name="connsiteY15" fmla="*/ 1780457 h 1952759"/>
              <a:gd name="connsiteX16" fmla="*/ 1805622 w 3009369"/>
              <a:gd name="connsiteY16" fmla="*/ 1780457 h 1952759"/>
              <a:gd name="connsiteX17" fmla="*/ 1805622 w 3009369"/>
              <a:gd name="connsiteY17" fmla="*/ 1608155 h 1952759"/>
              <a:gd name="connsiteX18" fmla="*/ 2858901 w 3009369"/>
              <a:gd name="connsiteY18" fmla="*/ 1608155 h 1952759"/>
              <a:gd name="connsiteX19" fmla="*/ 3009369 w 3009369"/>
              <a:gd name="connsiteY19" fmla="*/ 1493287 h 1952759"/>
              <a:gd name="connsiteX20" fmla="*/ 3009369 w 3009369"/>
              <a:gd name="connsiteY20" fmla="*/ 114868 h 1952759"/>
              <a:gd name="connsiteX21" fmla="*/ 2858901 w 3009369"/>
              <a:gd name="connsiteY21" fmla="*/ 0 h 195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9369" h="1952759">
                <a:moveTo>
                  <a:pt x="2783667" y="1435853"/>
                </a:moveTo>
                <a:lnTo>
                  <a:pt x="225703" y="1435853"/>
                </a:lnTo>
                <a:lnTo>
                  <a:pt x="225703" y="172302"/>
                </a:lnTo>
                <a:lnTo>
                  <a:pt x="2783667" y="172302"/>
                </a:lnTo>
                <a:lnTo>
                  <a:pt x="2783667" y="1435853"/>
                </a:lnTo>
                <a:close/>
                <a:moveTo>
                  <a:pt x="2858901" y="0"/>
                </a:moveTo>
                <a:lnTo>
                  <a:pt x="150468" y="0"/>
                </a:lnTo>
                <a:cubicBezTo>
                  <a:pt x="67711" y="0"/>
                  <a:pt x="0" y="51691"/>
                  <a:pt x="0" y="114868"/>
                </a:cubicBezTo>
                <a:lnTo>
                  <a:pt x="0" y="1493287"/>
                </a:lnTo>
                <a:cubicBezTo>
                  <a:pt x="0" y="1556464"/>
                  <a:pt x="67711" y="1608155"/>
                  <a:pt x="150468" y="1608155"/>
                </a:cubicBezTo>
                <a:lnTo>
                  <a:pt x="1203748" y="1608155"/>
                </a:lnTo>
                <a:lnTo>
                  <a:pt x="1203748" y="1780457"/>
                </a:lnTo>
                <a:lnTo>
                  <a:pt x="827577" y="1780457"/>
                </a:lnTo>
                <a:lnTo>
                  <a:pt x="827577" y="1952760"/>
                </a:lnTo>
                <a:lnTo>
                  <a:pt x="2181793" y="1952760"/>
                </a:lnTo>
                <a:lnTo>
                  <a:pt x="2181793" y="1780457"/>
                </a:lnTo>
                <a:lnTo>
                  <a:pt x="1805622" y="1780457"/>
                </a:lnTo>
                <a:lnTo>
                  <a:pt x="1805622" y="1608155"/>
                </a:lnTo>
                <a:lnTo>
                  <a:pt x="2858901" y="1608155"/>
                </a:lnTo>
                <a:cubicBezTo>
                  <a:pt x="2941658" y="1608155"/>
                  <a:pt x="3009369" y="1556464"/>
                  <a:pt x="3009369" y="1493287"/>
                </a:cubicBezTo>
                <a:lnTo>
                  <a:pt x="3009369" y="114868"/>
                </a:lnTo>
                <a:cubicBezTo>
                  <a:pt x="3009369" y="51691"/>
                  <a:pt x="2941658" y="0"/>
                  <a:pt x="2858901" y="0"/>
                </a:cubicBezTo>
                <a:close/>
              </a:path>
            </a:pathLst>
          </a:custGeom>
          <a:solidFill>
            <a:schemeClr val="tx1"/>
          </a:solidFill>
          <a:ln w="37604" cap="flat">
            <a:noFill/>
            <a:prstDash val="solid"/>
            <a:miter/>
          </a:ln>
        </p:spPr>
        <p:txBody>
          <a:bodyPr rtlCol="0" anchor="ctr"/>
          <a:lstStyle/>
          <a:p>
            <a:endParaRPr lang="el-GR" dirty="0"/>
          </a:p>
        </p:txBody>
      </p:sp>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A241904C-7E0C-4D24-B872-BEC274E5A7E8}"/>
                  </a:ext>
                </a:extLst>
              </p:cNvPr>
              <p:cNvGraphicFramePr>
                <a:graphicFrameLocks noChangeAspect="1"/>
              </p:cNvGraphicFramePr>
              <p:nvPr>
                <p:extLst>
                  <p:ext uri="{D42A27DB-BD31-4B8C-83A1-F6EECF244321}">
                    <p14:modId xmlns:p14="http://schemas.microsoft.com/office/powerpoint/2010/main" val="2134800013"/>
                  </p:ext>
                </p:extLst>
              </p:nvPr>
            </p:nvGraphicFramePr>
            <p:xfrm>
              <a:off x="781050" y="2182203"/>
              <a:ext cx="2550318" cy="1262081"/>
            </p:xfrm>
            <a:graphic>
              <a:graphicData uri="http://schemas.microsoft.com/office/powerpoint/2016/sectionzoom">
                <psez:sectionZm>
                  <psez:sectionZmObj sectionId="{4BA7453C-122D-4F70-BF91-6342E6FEEECC}">
                    <psez:zmPr id="{2B8639A9-8884-405D-B7D4-41164C7C5E6A}" transitionDur="1000">
                      <p166:blipFill xmlns:p166="http://schemas.microsoft.com/office/powerpoint/2016/6/main">
                        <a:blip r:embed="rId20"/>
                        <a:stretch>
                          <a:fillRect/>
                        </a:stretch>
                      </p166:blipFill>
                      <p166:spPr xmlns:p166="http://schemas.microsoft.com/office/powerpoint/2016/6/main">
                        <a:xfrm>
                          <a:off x="0" y="0"/>
                          <a:ext cx="2550318" cy="1262081"/>
                        </a:xfrm>
                        <a:prstGeom prst="rect">
                          <a:avLst/>
                        </a:prstGeom>
                        <a:ln w="3175">
                          <a:solidFill>
                            <a:prstClr val="ltGray"/>
                          </a:solidFill>
                        </a:ln>
                      </p166:spPr>
                    </psez:zmPr>
                  </psez:sectionZmObj>
                </psez:sectionZm>
              </a:graphicData>
            </a:graphic>
          </p:graphicFrame>
        </mc:Choice>
        <mc:Fallback xmlns="">
          <p:pic>
            <p:nvPicPr>
              <p:cNvPr id="3" name="Section Zoom 2">
                <a:hlinkClick r:id="rId21" action="ppaction://hlinksldjump"/>
                <a:extLst>
                  <a:ext uri="{FF2B5EF4-FFF2-40B4-BE49-F238E27FC236}">
                    <a16:creationId xmlns:a16="http://schemas.microsoft.com/office/drawing/2014/main" id="{A241904C-7E0C-4D24-B872-BEC274E5A7E8}"/>
                  </a:ext>
                </a:extLst>
              </p:cNvPr>
              <p:cNvPicPr>
                <a:picLocks noGrp="1" noRot="1" noChangeAspect="1" noMove="1" noResize="1" noEditPoints="1" noAdjustHandles="1" noChangeArrowheads="1" noChangeShapeType="1"/>
              </p:cNvPicPr>
              <p:nvPr/>
            </p:nvPicPr>
            <p:blipFill>
              <a:blip r:embed="rId22"/>
              <a:stretch>
                <a:fillRect/>
              </a:stretch>
            </p:blipFill>
            <p:spPr>
              <a:xfrm>
                <a:off x="781050" y="2182203"/>
                <a:ext cx="2550318" cy="1262081"/>
              </a:xfrm>
              <a:prstGeom prst="rect">
                <a:avLst/>
              </a:prstGeom>
              <a:ln w="3175">
                <a:solidFill>
                  <a:prstClr val="ltGray"/>
                </a:solidFill>
              </a:ln>
            </p:spPr>
          </p:pic>
        </mc:Fallback>
      </mc:AlternateContent>
      <p:sp>
        <p:nvSpPr>
          <p:cNvPr id="20" name="Freeform: Shape 19">
            <a:extLst>
              <a:ext uri="{FF2B5EF4-FFF2-40B4-BE49-F238E27FC236}">
                <a16:creationId xmlns:a16="http://schemas.microsoft.com/office/drawing/2014/main" id="{C103A132-34CB-4599-A16E-A406B3567997}"/>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21" name="Straight Connector 20">
            <a:extLst>
              <a:ext uri="{FF2B5EF4-FFF2-40B4-BE49-F238E27FC236}">
                <a16:creationId xmlns:a16="http://schemas.microsoft.com/office/drawing/2014/main" id="{86F5FEFE-4705-4734-81A8-A066BBD345C3}"/>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7AC01227-B253-483C-9203-A5B663C7C881}"/>
                  </a:ext>
                </a:extLst>
              </p:cNvPr>
              <p:cNvGraphicFramePr>
                <a:graphicFrameLocks noChangeAspect="1"/>
              </p:cNvGraphicFramePr>
              <p:nvPr>
                <p:extLst>
                  <p:ext uri="{D42A27DB-BD31-4B8C-83A1-F6EECF244321}">
                    <p14:modId xmlns:p14="http://schemas.microsoft.com/office/powerpoint/2010/main" val="711741905"/>
                  </p:ext>
                </p:extLst>
              </p:nvPr>
            </p:nvGraphicFramePr>
            <p:xfrm>
              <a:off x="4820839" y="2182203"/>
              <a:ext cx="2550318" cy="1262081"/>
            </p:xfrm>
            <a:graphic>
              <a:graphicData uri="http://schemas.microsoft.com/office/powerpoint/2016/sectionzoom">
                <psez:sectionZm>
                  <psez:sectionZmObj sectionId="{166D8D40-C1CE-4B18-B2A9-6589C787BE08}">
                    <psez:zmPr id="{E0A70909-E950-421F-B49A-D139508067A5}" transitionDur="1000">
                      <p166:blipFill xmlns:p166="http://schemas.microsoft.com/office/powerpoint/2016/6/main">
                        <a:blip r:embed="rId23"/>
                        <a:stretch>
                          <a:fillRect/>
                        </a:stretch>
                      </p166:blipFill>
                      <p166:spPr xmlns:p166="http://schemas.microsoft.com/office/powerpoint/2016/6/main">
                        <a:xfrm>
                          <a:off x="0" y="0"/>
                          <a:ext cx="2550318" cy="1262081"/>
                        </a:xfrm>
                        <a:prstGeom prst="rect">
                          <a:avLst/>
                        </a:prstGeom>
                        <a:ln w="3175">
                          <a:solidFill>
                            <a:prstClr val="ltGray"/>
                          </a:solidFill>
                        </a:ln>
                      </p166:spPr>
                    </psez:zmPr>
                  </psez:sectionZmObj>
                </psez:sectionZm>
              </a:graphicData>
            </a:graphic>
          </p:graphicFrame>
        </mc:Choice>
        <mc:Fallback xmlns="">
          <p:pic>
            <p:nvPicPr>
              <p:cNvPr id="5" name="Section Zoom 4">
                <a:hlinkClick r:id="rId24" action="ppaction://hlinksldjump"/>
                <a:extLst>
                  <a:ext uri="{FF2B5EF4-FFF2-40B4-BE49-F238E27FC236}">
                    <a16:creationId xmlns:a16="http://schemas.microsoft.com/office/drawing/2014/main" id="{7AC01227-B253-483C-9203-A5B663C7C881}"/>
                  </a:ext>
                </a:extLst>
              </p:cNvPr>
              <p:cNvPicPr>
                <a:picLocks noGrp="1" noRot="1" noChangeAspect="1" noMove="1" noResize="1" noEditPoints="1" noAdjustHandles="1" noChangeArrowheads="1" noChangeShapeType="1"/>
              </p:cNvPicPr>
              <p:nvPr/>
            </p:nvPicPr>
            <p:blipFill>
              <a:blip r:embed="rId25"/>
              <a:stretch>
                <a:fillRect/>
              </a:stretch>
            </p:blipFill>
            <p:spPr>
              <a:xfrm>
                <a:off x="4820839" y="2182203"/>
                <a:ext cx="2550318" cy="1262081"/>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D794EDB5-474D-4791-8E9F-BC51FE2ABA0E}"/>
                  </a:ext>
                </a:extLst>
              </p:cNvPr>
              <p:cNvGraphicFramePr>
                <a:graphicFrameLocks noChangeAspect="1"/>
              </p:cNvGraphicFramePr>
              <p:nvPr>
                <p:extLst>
                  <p:ext uri="{D42A27DB-BD31-4B8C-83A1-F6EECF244321}">
                    <p14:modId xmlns:p14="http://schemas.microsoft.com/office/powerpoint/2010/main" val="2148270778"/>
                  </p:ext>
                </p:extLst>
              </p:nvPr>
            </p:nvGraphicFramePr>
            <p:xfrm>
              <a:off x="8860675" y="2182203"/>
              <a:ext cx="2550318" cy="1246797"/>
            </p:xfrm>
            <a:graphic>
              <a:graphicData uri="http://schemas.microsoft.com/office/powerpoint/2016/sectionzoom">
                <psez:sectionZm>
                  <psez:sectionZmObj sectionId="{12D48236-2C45-4770-9B68-9F218D8ACCB8}">
                    <psez:zmPr id="{B37A09F4-28B7-4E70-B0C2-F32A42C2D42B}" transitionDur="1000">
                      <p166:blipFill xmlns:p166="http://schemas.microsoft.com/office/powerpoint/2016/6/main">
                        <a:blip r:embed="rId26"/>
                        <a:stretch>
                          <a:fillRect/>
                        </a:stretch>
                      </p166:blipFill>
                      <p166:spPr xmlns:p166="http://schemas.microsoft.com/office/powerpoint/2016/6/main">
                        <a:xfrm>
                          <a:off x="0" y="0"/>
                          <a:ext cx="2550318" cy="1246797"/>
                        </a:xfrm>
                        <a:prstGeom prst="rect">
                          <a:avLst/>
                        </a:prstGeom>
                        <a:ln w="3175">
                          <a:solidFill>
                            <a:prstClr val="ltGray"/>
                          </a:solidFill>
                        </a:ln>
                      </p166:spPr>
                    </psez:zmPr>
                  </psez:sectionZmObj>
                </psez:sectionZm>
              </a:graphicData>
            </a:graphic>
          </p:graphicFrame>
        </mc:Choice>
        <mc:Fallback xmlns="">
          <p:pic>
            <p:nvPicPr>
              <p:cNvPr id="10" name="Section Zoom 9">
                <a:hlinkClick r:id="rId27" action="ppaction://hlinksldjump"/>
                <a:extLst>
                  <a:ext uri="{FF2B5EF4-FFF2-40B4-BE49-F238E27FC236}">
                    <a16:creationId xmlns:a16="http://schemas.microsoft.com/office/drawing/2014/main" id="{D794EDB5-474D-4791-8E9F-BC51FE2ABA0E}"/>
                  </a:ext>
                </a:extLst>
              </p:cNvPr>
              <p:cNvPicPr>
                <a:picLocks noGrp="1" noRot="1" noChangeAspect="1" noMove="1" noResize="1" noEditPoints="1" noAdjustHandles="1" noChangeArrowheads="1" noChangeShapeType="1"/>
              </p:cNvPicPr>
              <p:nvPr/>
            </p:nvPicPr>
            <p:blipFill>
              <a:blip r:embed="rId28"/>
              <a:stretch>
                <a:fillRect/>
              </a:stretch>
            </p:blipFill>
            <p:spPr>
              <a:xfrm>
                <a:off x="8860675" y="2182203"/>
                <a:ext cx="2550318" cy="1246797"/>
              </a:xfrm>
              <a:prstGeom prst="rect">
                <a:avLst/>
              </a:prstGeom>
              <a:ln w="3175">
                <a:solidFill>
                  <a:prstClr val="ltGray"/>
                </a:solidFill>
              </a:ln>
            </p:spPr>
          </p:pic>
        </mc:Fallback>
      </mc:AlternateContent>
    </p:spTree>
    <p:extLst>
      <p:ext uri="{BB962C8B-B14F-4D97-AF65-F5344CB8AC3E}">
        <p14:creationId xmlns:p14="http://schemas.microsoft.com/office/powerpoint/2010/main" val="359013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CC3C81-BA32-4029-9793-0A4E88E237AE}"/>
              </a:ext>
            </a:extLst>
          </p:cNvPr>
          <p:cNvSpPr txBox="1"/>
          <p:nvPr/>
        </p:nvSpPr>
        <p:spPr>
          <a:xfrm>
            <a:off x="3888757" y="419100"/>
            <a:ext cx="4414478" cy="584775"/>
          </a:xfrm>
          <a:prstGeom prst="rect">
            <a:avLst/>
          </a:prstGeom>
          <a:noFill/>
        </p:spPr>
        <p:txBody>
          <a:bodyPr wrap="none" rtlCol="0">
            <a:spAutoFit/>
          </a:bodyPr>
          <a:lstStyle/>
          <a:p>
            <a:pPr algn="ctr"/>
            <a:r>
              <a:rPr lang="en-US" sz="3200" b="1" i="0" strike="noStrike" baseline="0" dirty="0"/>
              <a:t>Symmetric Cryptosystem</a:t>
            </a:r>
            <a:endParaRPr lang="el-GR" sz="3200" b="1" i="0" strike="noStrike" baseline="0" dirty="0"/>
          </a:p>
        </p:txBody>
      </p:sp>
      <p:sp>
        <p:nvSpPr>
          <p:cNvPr id="2" name="Freeform: Shape 1">
            <a:extLst>
              <a:ext uri="{FF2B5EF4-FFF2-40B4-BE49-F238E27FC236}">
                <a16:creationId xmlns:a16="http://schemas.microsoft.com/office/drawing/2014/main" id="{919C5562-1710-C1F9-72AC-5F02AE59418A}"/>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 name="Freeform: Shape 2">
            <a:extLst>
              <a:ext uri="{FF2B5EF4-FFF2-40B4-BE49-F238E27FC236}">
                <a16:creationId xmlns:a16="http://schemas.microsoft.com/office/drawing/2014/main" id="{07DFA4EB-1CEC-E574-435A-4AAA443A753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4" name="Straight Connector 3">
            <a:extLst>
              <a:ext uri="{FF2B5EF4-FFF2-40B4-BE49-F238E27FC236}">
                <a16:creationId xmlns:a16="http://schemas.microsoft.com/office/drawing/2014/main" id="{3F2F9280-A8C7-16AF-5892-D14B192D28E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2D64EE-EA73-2CD6-7BFD-8BFE1B6B9B83}"/>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descr="Back with solid fill">
            <a:hlinkClick r:id="rId3" action="ppaction://hlinksldjump"/>
            <a:extLst>
              <a:ext uri="{FF2B5EF4-FFF2-40B4-BE49-F238E27FC236}">
                <a16:creationId xmlns:a16="http://schemas.microsoft.com/office/drawing/2014/main" id="{30051EC8-D835-4ED9-8935-CF4CE3BDC0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grpSp>
        <p:nvGrpSpPr>
          <p:cNvPr id="6" name="Group 5">
            <a:extLst>
              <a:ext uri="{FF2B5EF4-FFF2-40B4-BE49-F238E27FC236}">
                <a16:creationId xmlns:a16="http://schemas.microsoft.com/office/drawing/2014/main" id="{E8B6BC8D-C7CE-4B1B-968D-334F7F4A7946}"/>
              </a:ext>
            </a:extLst>
          </p:cNvPr>
          <p:cNvGrpSpPr/>
          <p:nvPr/>
        </p:nvGrpSpPr>
        <p:grpSpPr>
          <a:xfrm>
            <a:off x="1894114" y="2840954"/>
            <a:ext cx="8403772" cy="2109549"/>
            <a:chOff x="1894114" y="2840954"/>
            <a:chExt cx="8403772" cy="2109549"/>
          </a:xfrm>
        </p:grpSpPr>
        <p:pic>
          <p:nvPicPr>
            <p:cNvPr id="8" name="Graphic 7" descr="Office worker female with solid fill">
              <a:extLst>
                <a:ext uri="{FF2B5EF4-FFF2-40B4-BE49-F238E27FC236}">
                  <a16:creationId xmlns:a16="http://schemas.microsoft.com/office/drawing/2014/main" id="{3632741B-C9A1-4E31-ADEB-69ED70596F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8472" y="3442395"/>
              <a:ext cx="914400" cy="914400"/>
            </a:xfrm>
            <a:prstGeom prst="rect">
              <a:avLst/>
            </a:prstGeom>
          </p:spPr>
        </p:pic>
        <p:pic>
          <p:nvPicPr>
            <p:cNvPr id="10" name="Graphic 9" descr="Office worker male with solid fill">
              <a:extLst>
                <a:ext uri="{FF2B5EF4-FFF2-40B4-BE49-F238E27FC236}">
                  <a16:creationId xmlns:a16="http://schemas.microsoft.com/office/drawing/2014/main" id="{7A1EA099-9B3A-40DC-98C1-0DDDE888A0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49121" y="3442395"/>
              <a:ext cx="914400" cy="914400"/>
            </a:xfrm>
            <a:prstGeom prst="rect">
              <a:avLst/>
            </a:prstGeom>
          </p:spPr>
        </p:pic>
        <p:pic>
          <p:nvPicPr>
            <p:cNvPr id="11" name="Graphic 10" descr="Document outline">
              <a:extLst>
                <a:ext uri="{FF2B5EF4-FFF2-40B4-BE49-F238E27FC236}">
                  <a16:creationId xmlns:a16="http://schemas.microsoft.com/office/drawing/2014/main" id="{2B2ACBBA-D00B-41A5-8217-4842CF395A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92930" y="3772606"/>
              <a:ext cx="369332" cy="369332"/>
            </a:xfrm>
            <a:prstGeom prst="rect">
              <a:avLst/>
            </a:prstGeom>
          </p:spPr>
        </p:pic>
        <p:pic>
          <p:nvPicPr>
            <p:cNvPr id="12" name="Graphic 11" descr="Key with solid fill">
              <a:extLst>
                <a:ext uri="{FF2B5EF4-FFF2-40B4-BE49-F238E27FC236}">
                  <a16:creationId xmlns:a16="http://schemas.microsoft.com/office/drawing/2014/main" id="{018FEA5B-0CBC-4CDB-A4A8-E88B1B47EF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82322" y="4482501"/>
              <a:ext cx="268716" cy="268716"/>
            </a:xfrm>
            <a:prstGeom prst="rect">
              <a:avLst/>
            </a:prstGeom>
          </p:spPr>
        </p:pic>
        <p:grpSp>
          <p:nvGrpSpPr>
            <p:cNvPr id="13" name="Group 12">
              <a:extLst>
                <a:ext uri="{FF2B5EF4-FFF2-40B4-BE49-F238E27FC236}">
                  <a16:creationId xmlns:a16="http://schemas.microsoft.com/office/drawing/2014/main" id="{4D52E646-E64D-49B4-8163-DB573E8F959C}"/>
                </a:ext>
              </a:extLst>
            </p:cNvPr>
            <p:cNvGrpSpPr/>
            <p:nvPr/>
          </p:nvGrpSpPr>
          <p:grpSpPr>
            <a:xfrm>
              <a:off x="3869839" y="3772606"/>
              <a:ext cx="1281166" cy="369332"/>
              <a:chOff x="2426450" y="3446749"/>
              <a:chExt cx="1281166" cy="369332"/>
            </a:xfrm>
          </p:grpSpPr>
          <p:pic>
            <p:nvPicPr>
              <p:cNvPr id="14" name="Graphic 13" descr="Lock with solid fill">
                <a:extLst>
                  <a:ext uri="{FF2B5EF4-FFF2-40B4-BE49-F238E27FC236}">
                    <a16:creationId xmlns:a16="http://schemas.microsoft.com/office/drawing/2014/main" id="{7827D77C-9D6A-4941-96BF-BCAF1008F9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10275" y="3556909"/>
                <a:ext cx="197341" cy="184666"/>
              </a:xfrm>
              <a:prstGeom prst="rect">
                <a:avLst/>
              </a:prstGeom>
            </p:spPr>
          </p:pic>
          <p:sp>
            <p:nvSpPr>
              <p:cNvPr id="15" name="TextBox 14">
                <a:extLst>
                  <a:ext uri="{FF2B5EF4-FFF2-40B4-BE49-F238E27FC236}">
                    <a16:creationId xmlns:a16="http://schemas.microsoft.com/office/drawing/2014/main" id="{99D376E2-DF42-4A99-9BA9-95F67FEF5912}"/>
                  </a:ext>
                </a:extLst>
              </p:cNvPr>
              <p:cNvSpPr txBox="1"/>
              <p:nvPr/>
            </p:nvSpPr>
            <p:spPr>
              <a:xfrm>
                <a:off x="2426450" y="3446749"/>
                <a:ext cx="1281165" cy="369332"/>
              </a:xfrm>
              <a:prstGeom prst="rect">
                <a:avLst/>
              </a:prstGeom>
              <a:noFill/>
              <a:ln>
                <a:solidFill>
                  <a:schemeClr val="accent5">
                    <a:lumMod val="75000"/>
                  </a:schemeClr>
                </a:solidFill>
              </a:ln>
            </p:spPr>
            <p:txBody>
              <a:bodyPr wrap="square" rtlCol="0">
                <a:spAutoFit/>
              </a:bodyPr>
              <a:lstStyle/>
              <a:p>
                <a:r>
                  <a:rPr lang="en-US" dirty="0">
                    <a:solidFill>
                      <a:srgbClr val="0070C0"/>
                    </a:solidFill>
                  </a:rPr>
                  <a:t>Encryption</a:t>
                </a:r>
                <a:endParaRPr lang="el-GR" dirty="0">
                  <a:solidFill>
                    <a:srgbClr val="0070C0"/>
                  </a:solidFill>
                </a:endParaRPr>
              </a:p>
            </p:txBody>
          </p:sp>
        </p:grpSp>
        <p:cxnSp>
          <p:nvCxnSpPr>
            <p:cNvPr id="16" name="Straight Arrow Connector 15">
              <a:extLst>
                <a:ext uri="{FF2B5EF4-FFF2-40B4-BE49-F238E27FC236}">
                  <a16:creationId xmlns:a16="http://schemas.microsoft.com/office/drawing/2014/main" id="{90BCABA6-E631-491E-A6AF-3BF4F7E30A07}"/>
                </a:ext>
              </a:extLst>
            </p:cNvPr>
            <p:cNvCxnSpPr>
              <a:cxnSpLocks/>
              <a:stCxn id="11" idx="3"/>
              <a:endCxn id="15" idx="1"/>
            </p:cNvCxnSpPr>
            <p:nvPr/>
          </p:nvCxnSpPr>
          <p:spPr>
            <a:xfrm>
              <a:off x="3262262" y="3957272"/>
              <a:ext cx="6075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6882269-D075-4030-847D-FE9C3259E2BB}"/>
                </a:ext>
              </a:extLst>
            </p:cNvPr>
            <p:cNvCxnSpPr>
              <a:cxnSpLocks/>
              <a:stCxn id="15" idx="3"/>
              <a:endCxn id="25" idx="1"/>
            </p:cNvCxnSpPr>
            <p:nvPr/>
          </p:nvCxnSpPr>
          <p:spPr>
            <a:xfrm>
              <a:off x="5151004" y="3957272"/>
              <a:ext cx="1677347" cy="8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734EBFA-6B2F-48FF-A547-85487D5E63E0}"/>
                </a:ext>
              </a:extLst>
            </p:cNvPr>
            <p:cNvGrpSpPr/>
            <p:nvPr/>
          </p:nvGrpSpPr>
          <p:grpSpPr>
            <a:xfrm>
              <a:off x="5732014" y="3516787"/>
              <a:ext cx="382007" cy="440485"/>
              <a:chOff x="5731090" y="4107934"/>
              <a:chExt cx="382007" cy="440485"/>
            </a:xfrm>
          </p:grpSpPr>
          <p:pic>
            <p:nvPicPr>
              <p:cNvPr id="19" name="Graphic 18" descr="Document outline">
                <a:extLst>
                  <a:ext uri="{FF2B5EF4-FFF2-40B4-BE49-F238E27FC236}">
                    <a16:creationId xmlns:a16="http://schemas.microsoft.com/office/drawing/2014/main" id="{F3B6289C-9D94-4BD5-BD43-5D04E5BC541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1090" y="4107934"/>
                <a:ext cx="369332" cy="369332"/>
              </a:xfrm>
              <a:prstGeom prst="rect">
                <a:avLst/>
              </a:prstGeom>
            </p:spPr>
          </p:pic>
          <p:pic>
            <p:nvPicPr>
              <p:cNvPr id="20" name="Graphic 19" descr="Lock with solid fill">
                <a:extLst>
                  <a:ext uri="{FF2B5EF4-FFF2-40B4-BE49-F238E27FC236}">
                    <a16:creationId xmlns:a16="http://schemas.microsoft.com/office/drawing/2014/main" id="{000E4258-ACC6-4954-96CA-FC5734840B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15756" y="4363753"/>
                <a:ext cx="197341" cy="184666"/>
              </a:xfrm>
              <a:prstGeom prst="rect">
                <a:avLst/>
              </a:prstGeom>
            </p:spPr>
          </p:pic>
        </p:grpSp>
        <p:pic>
          <p:nvPicPr>
            <p:cNvPr id="22" name="Graphic 21" descr="Document outline">
              <a:extLst>
                <a:ext uri="{FF2B5EF4-FFF2-40B4-BE49-F238E27FC236}">
                  <a16:creationId xmlns:a16="http://schemas.microsoft.com/office/drawing/2014/main" id="{0B8E7773-CE39-4C50-96BF-EDC5D2A751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29731" y="3780876"/>
              <a:ext cx="369332" cy="369332"/>
            </a:xfrm>
            <a:prstGeom prst="rect">
              <a:avLst/>
            </a:prstGeom>
          </p:spPr>
        </p:pic>
        <p:cxnSp>
          <p:nvCxnSpPr>
            <p:cNvPr id="23" name="Straight Arrow Connector 22">
              <a:extLst>
                <a:ext uri="{FF2B5EF4-FFF2-40B4-BE49-F238E27FC236}">
                  <a16:creationId xmlns:a16="http://schemas.microsoft.com/office/drawing/2014/main" id="{E8642221-6D8A-4E12-983B-C0A44DE201D1}"/>
                </a:ext>
              </a:extLst>
            </p:cNvPr>
            <p:cNvCxnSpPr>
              <a:cxnSpLocks/>
              <a:stCxn id="25" idx="3"/>
              <a:endCxn id="22" idx="1"/>
            </p:cNvCxnSpPr>
            <p:nvPr/>
          </p:nvCxnSpPr>
          <p:spPr>
            <a:xfrm>
              <a:off x="8144869" y="3965542"/>
              <a:ext cx="7848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B4F7DAB-E9FF-400F-8446-D968EFD40C93}"/>
                </a:ext>
              </a:extLst>
            </p:cNvPr>
            <p:cNvGrpSpPr/>
            <p:nvPr/>
          </p:nvGrpSpPr>
          <p:grpSpPr>
            <a:xfrm>
              <a:off x="6828351" y="3780876"/>
              <a:ext cx="1316518" cy="369332"/>
              <a:chOff x="7299564" y="3780876"/>
              <a:chExt cx="1316518" cy="369332"/>
            </a:xfrm>
          </p:grpSpPr>
          <p:sp>
            <p:nvSpPr>
              <p:cNvPr id="25" name="TextBox 24">
                <a:extLst>
                  <a:ext uri="{FF2B5EF4-FFF2-40B4-BE49-F238E27FC236}">
                    <a16:creationId xmlns:a16="http://schemas.microsoft.com/office/drawing/2014/main" id="{BCB12F43-9D2A-43EE-9D90-C883B2DE58C9}"/>
                  </a:ext>
                </a:extLst>
              </p:cNvPr>
              <p:cNvSpPr txBox="1"/>
              <p:nvPr/>
            </p:nvSpPr>
            <p:spPr>
              <a:xfrm>
                <a:off x="7299564" y="3780876"/>
                <a:ext cx="1316518" cy="369332"/>
              </a:xfrm>
              <a:prstGeom prst="rect">
                <a:avLst/>
              </a:prstGeom>
              <a:noFill/>
              <a:ln>
                <a:solidFill>
                  <a:schemeClr val="accent6">
                    <a:lumMod val="50000"/>
                  </a:schemeClr>
                </a:solidFill>
              </a:ln>
            </p:spPr>
            <p:txBody>
              <a:bodyPr wrap="square" rtlCol="0">
                <a:spAutoFit/>
              </a:bodyPr>
              <a:lstStyle/>
              <a:p>
                <a:r>
                  <a:rPr lang="en-US" dirty="0">
                    <a:solidFill>
                      <a:schemeClr val="accent6">
                        <a:lumMod val="50000"/>
                      </a:schemeClr>
                    </a:solidFill>
                  </a:rPr>
                  <a:t>Decryption</a:t>
                </a:r>
                <a:endParaRPr lang="el-GR" dirty="0">
                  <a:solidFill>
                    <a:schemeClr val="accent6">
                      <a:lumMod val="50000"/>
                    </a:schemeClr>
                  </a:solidFill>
                </a:endParaRPr>
              </a:p>
            </p:txBody>
          </p:sp>
          <p:pic>
            <p:nvPicPr>
              <p:cNvPr id="26" name="Graphic 25" descr="Unlock with solid fill">
                <a:extLst>
                  <a:ext uri="{FF2B5EF4-FFF2-40B4-BE49-F238E27FC236}">
                    <a16:creationId xmlns:a16="http://schemas.microsoft.com/office/drawing/2014/main" id="{8CCC10FE-0945-4DD4-B18C-F14C511E804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28546" y="3886563"/>
                <a:ext cx="184665" cy="184665"/>
              </a:xfrm>
              <a:prstGeom prst="rect">
                <a:avLst/>
              </a:prstGeom>
            </p:spPr>
          </p:pic>
        </p:grpSp>
        <p:sp>
          <p:nvSpPr>
            <p:cNvPr id="27" name="TextBox 26">
              <a:extLst>
                <a:ext uri="{FF2B5EF4-FFF2-40B4-BE49-F238E27FC236}">
                  <a16:creationId xmlns:a16="http://schemas.microsoft.com/office/drawing/2014/main" id="{3EB1406E-942C-43A2-8FF0-7185458045FD}"/>
                </a:ext>
              </a:extLst>
            </p:cNvPr>
            <p:cNvSpPr txBox="1"/>
            <p:nvPr/>
          </p:nvSpPr>
          <p:spPr>
            <a:xfrm>
              <a:off x="5412505" y="4658115"/>
              <a:ext cx="1008349" cy="292388"/>
            </a:xfrm>
            <a:prstGeom prst="rect">
              <a:avLst/>
            </a:prstGeom>
            <a:noFill/>
          </p:spPr>
          <p:txBody>
            <a:bodyPr wrap="square" rtlCol="0">
              <a:spAutoFit/>
            </a:bodyPr>
            <a:lstStyle/>
            <a:p>
              <a:pPr algn="ctr"/>
              <a:r>
                <a:rPr lang="en-US" sz="1300" dirty="0">
                  <a:solidFill>
                    <a:srgbClr val="FF3300"/>
                  </a:solidFill>
                </a:rPr>
                <a:t>Shared Key</a:t>
              </a:r>
              <a:endParaRPr lang="el-GR" sz="1300" dirty="0">
                <a:solidFill>
                  <a:srgbClr val="FF3300"/>
                </a:solidFill>
              </a:endParaRPr>
            </a:p>
          </p:txBody>
        </p:sp>
        <p:cxnSp>
          <p:nvCxnSpPr>
            <p:cNvPr id="29" name="Straight Connector 28">
              <a:extLst>
                <a:ext uri="{FF2B5EF4-FFF2-40B4-BE49-F238E27FC236}">
                  <a16:creationId xmlns:a16="http://schemas.microsoft.com/office/drawing/2014/main" id="{5CAA96F5-D014-41D0-B21E-79F72F594813}"/>
                </a:ext>
              </a:extLst>
            </p:cNvPr>
            <p:cNvCxnSpPr>
              <a:cxnSpLocks/>
              <a:stCxn id="12" idx="0"/>
              <a:endCxn id="15" idx="2"/>
            </p:cNvCxnSpPr>
            <p:nvPr/>
          </p:nvCxnSpPr>
          <p:spPr>
            <a:xfrm flipH="1" flipV="1">
              <a:off x="4510422" y="4141938"/>
              <a:ext cx="1406258" cy="340563"/>
            </a:xfrm>
            <a:prstGeom prst="straightConnector1">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14E864CF-4578-4B82-8188-822131D8B3F4}"/>
                </a:ext>
              </a:extLst>
            </p:cNvPr>
            <p:cNvCxnSpPr>
              <a:cxnSpLocks/>
              <a:stCxn id="12" idx="0"/>
              <a:endCxn id="25" idx="2"/>
            </p:cNvCxnSpPr>
            <p:nvPr/>
          </p:nvCxnSpPr>
          <p:spPr>
            <a:xfrm flipV="1">
              <a:off x="5916680" y="4150208"/>
              <a:ext cx="1569930" cy="332293"/>
            </a:xfrm>
            <a:prstGeom prst="straightConnector1">
              <a:avLst/>
            </a:prstGeom>
            <a:ln w="952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1E197B94-A895-4923-A44F-EC3790C6F4CF}"/>
                </a:ext>
              </a:extLst>
            </p:cNvPr>
            <p:cNvSpPr txBox="1"/>
            <p:nvPr/>
          </p:nvSpPr>
          <p:spPr>
            <a:xfrm>
              <a:off x="2892930" y="3030094"/>
              <a:ext cx="369332" cy="369332"/>
            </a:xfrm>
            <a:prstGeom prst="rect">
              <a:avLst/>
            </a:prstGeom>
            <a:noFill/>
          </p:spPr>
          <p:txBody>
            <a:bodyPr wrap="square" rtlCol="0">
              <a:spAutoFit/>
            </a:bodyPr>
            <a:lstStyle/>
            <a:p>
              <a:r>
                <a:rPr lang="en-US" dirty="0">
                  <a:solidFill>
                    <a:srgbClr val="FF0066"/>
                  </a:solidFill>
                </a:rPr>
                <a:t>m</a:t>
              </a:r>
              <a:endParaRPr lang="el-GR" dirty="0">
                <a:solidFill>
                  <a:srgbClr val="FF0066"/>
                </a:solidFill>
              </a:endParaRPr>
            </a:p>
          </p:txBody>
        </p:sp>
        <p:sp>
          <p:nvSpPr>
            <p:cNvPr id="32" name="TextBox 31">
              <a:extLst>
                <a:ext uri="{FF2B5EF4-FFF2-40B4-BE49-F238E27FC236}">
                  <a16:creationId xmlns:a16="http://schemas.microsoft.com/office/drawing/2014/main" id="{FB5433B6-8579-4EAF-AF74-7C67751156CD}"/>
                </a:ext>
              </a:extLst>
            </p:cNvPr>
            <p:cNvSpPr txBox="1"/>
            <p:nvPr/>
          </p:nvSpPr>
          <p:spPr>
            <a:xfrm>
              <a:off x="5551679" y="3030094"/>
              <a:ext cx="852015" cy="369332"/>
            </a:xfrm>
            <a:prstGeom prst="rect">
              <a:avLst/>
            </a:prstGeom>
            <a:noFill/>
          </p:spPr>
          <p:txBody>
            <a:bodyPr wrap="square" rtlCol="0">
              <a:spAutoFit/>
            </a:bodyPr>
            <a:lstStyle/>
            <a:p>
              <a:pPr algn="ctr"/>
              <a:r>
                <a:rPr lang="en-US" dirty="0">
                  <a:solidFill>
                    <a:schemeClr val="accent5">
                      <a:lumMod val="75000"/>
                    </a:schemeClr>
                  </a:solidFill>
                </a:rPr>
                <a:t>E</a:t>
              </a:r>
              <a:r>
                <a:rPr lang="en-US" baseline="-25000" dirty="0">
                  <a:solidFill>
                    <a:srgbClr val="FF3300"/>
                  </a:solidFill>
                </a:rPr>
                <a:t>k</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endParaRPr lang="el-GR" dirty="0">
                <a:solidFill>
                  <a:schemeClr val="accent5">
                    <a:lumMod val="75000"/>
                  </a:schemeClr>
                </a:solidFill>
              </a:endParaRPr>
            </a:p>
          </p:txBody>
        </p:sp>
        <p:cxnSp>
          <p:nvCxnSpPr>
            <p:cNvPr id="33" name="Straight Arrow Connector 32">
              <a:extLst>
                <a:ext uri="{FF2B5EF4-FFF2-40B4-BE49-F238E27FC236}">
                  <a16:creationId xmlns:a16="http://schemas.microsoft.com/office/drawing/2014/main" id="{ABDF1025-5E71-423B-A079-AE71E5087482}"/>
                </a:ext>
              </a:extLst>
            </p:cNvPr>
            <p:cNvCxnSpPr>
              <a:cxnSpLocks/>
              <a:stCxn id="31" idx="3"/>
              <a:endCxn id="32" idx="1"/>
            </p:cNvCxnSpPr>
            <p:nvPr/>
          </p:nvCxnSpPr>
          <p:spPr>
            <a:xfrm>
              <a:off x="3262262" y="3214760"/>
              <a:ext cx="22894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22041E-A271-4004-AC24-CFFB9A2306A7}"/>
                </a:ext>
              </a:extLst>
            </p:cNvPr>
            <p:cNvSpPr txBox="1"/>
            <p:nvPr/>
          </p:nvSpPr>
          <p:spPr>
            <a:xfrm>
              <a:off x="4219148" y="2840954"/>
              <a:ext cx="510014" cy="369332"/>
            </a:xfrm>
            <a:prstGeom prst="rect">
              <a:avLst/>
            </a:prstGeom>
            <a:noFill/>
          </p:spPr>
          <p:txBody>
            <a:bodyPr wrap="square" rtlCol="0">
              <a:spAutoFit/>
            </a:bodyPr>
            <a:lstStyle/>
            <a:p>
              <a:pPr algn="ctr"/>
              <a:r>
                <a:rPr lang="en-US" dirty="0">
                  <a:solidFill>
                    <a:schemeClr val="accent5">
                      <a:lumMod val="75000"/>
                    </a:schemeClr>
                  </a:solidFill>
                </a:rPr>
                <a:t>E</a:t>
              </a:r>
              <a:r>
                <a:rPr lang="en-US" baseline="-25000" dirty="0">
                  <a:solidFill>
                    <a:srgbClr val="FF3300"/>
                  </a:solidFill>
                </a:rPr>
                <a:t>k</a:t>
              </a:r>
              <a:endParaRPr lang="el-GR" baseline="-25000" dirty="0">
                <a:solidFill>
                  <a:srgbClr val="FF3300"/>
                </a:solidFill>
              </a:endParaRPr>
            </a:p>
          </p:txBody>
        </p:sp>
        <p:sp>
          <p:nvSpPr>
            <p:cNvPr id="35" name="TextBox 34">
              <a:extLst>
                <a:ext uri="{FF2B5EF4-FFF2-40B4-BE49-F238E27FC236}">
                  <a16:creationId xmlns:a16="http://schemas.microsoft.com/office/drawing/2014/main" id="{8DBDBD9C-4DF6-45A9-A58C-7D6287B25B17}"/>
                </a:ext>
              </a:extLst>
            </p:cNvPr>
            <p:cNvSpPr txBox="1"/>
            <p:nvPr/>
          </p:nvSpPr>
          <p:spPr>
            <a:xfrm>
              <a:off x="8613212" y="3025620"/>
              <a:ext cx="1177644" cy="369332"/>
            </a:xfrm>
            <a:prstGeom prst="rect">
              <a:avLst/>
            </a:prstGeom>
            <a:noFill/>
          </p:spPr>
          <p:txBody>
            <a:bodyPr wrap="square" rtlCol="0">
              <a:spAutoFit/>
            </a:bodyPr>
            <a:lstStyle/>
            <a:p>
              <a:r>
                <a:rPr lang="en-US" dirty="0">
                  <a:solidFill>
                    <a:schemeClr val="accent6">
                      <a:lumMod val="50000"/>
                    </a:schemeClr>
                  </a:solidFill>
                </a:rPr>
                <a:t>D</a:t>
              </a:r>
              <a:r>
                <a:rPr lang="en-US" baseline="-25000" dirty="0">
                  <a:solidFill>
                    <a:srgbClr val="FF3300"/>
                  </a:solidFill>
                </a:rPr>
                <a:t>k</a:t>
              </a:r>
              <a:r>
                <a:rPr lang="en-US" dirty="0">
                  <a:solidFill>
                    <a:schemeClr val="accent6">
                      <a:lumMod val="50000"/>
                    </a:schemeClr>
                  </a:solidFill>
                </a:rPr>
                <a:t>(</a:t>
              </a:r>
              <a:r>
                <a:rPr lang="en-US" dirty="0">
                  <a:solidFill>
                    <a:schemeClr val="accent5">
                      <a:lumMod val="75000"/>
                    </a:schemeClr>
                  </a:solidFill>
                </a:rPr>
                <a:t>E</a:t>
              </a:r>
              <a:r>
                <a:rPr lang="en-US" baseline="-25000" dirty="0">
                  <a:solidFill>
                    <a:srgbClr val="FF3300"/>
                  </a:solidFill>
                </a:rPr>
                <a:t>k</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r>
                <a:rPr lang="en-US" dirty="0">
                  <a:solidFill>
                    <a:schemeClr val="accent6">
                      <a:lumMod val="50000"/>
                    </a:schemeClr>
                  </a:solidFill>
                </a:rPr>
                <a:t>)</a:t>
              </a:r>
              <a:endParaRPr lang="el-GR" dirty="0">
                <a:solidFill>
                  <a:schemeClr val="accent6">
                    <a:lumMod val="50000"/>
                  </a:schemeClr>
                </a:solidFill>
              </a:endParaRPr>
            </a:p>
          </p:txBody>
        </p:sp>
        <p:cxnSp>
          <p:nvCxnSpPr>
            <p:cNvPr id="36" name="Straight Arrow Connector 35">
              <a:extLst>
                <a:ext uri="{FF2B5EF4-FFF2-40B4-BE49-F238E27FC236}">
                  <a16:creationId xmlns:a16="http://schemas.microsoft.com/office/drawing/2014/main" id="{E2F2FE84-42B0-4B54-9E06-150E7B8A84C3}"/>
                </a:ext>
              </a:extLst>
            </p:cNvPr>
            <p:cNvCxnSpPr>
              <a:cxnSpLocks/>
              <a:stCxn id="32" idx="3"/>
              <a:endCxn id="35" idx="1"/>
            </p:cNvCxnSpPr>
            <p:nvPr/>
          </p:nvCxnSpPr>
          <p:spPr>
            <a:xfrm flipV="1">
              <a:off x="6403694" y="3210286"/>
              <a:ext cx="2209518" cy="4474"/>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D19BB25-5B68-4A2C-A4A4-3CF6FA961231}"/>
                </a:ext>
              </a:extLst>
            </p:cNvPr>
            <p:cNvSpPr txBox="1"/>
            <p:nvPr/>
          </p:nvSpPr>
          <p:spPr>
            <a:xfrm>
              <a:off x="7205967" y="2854876"/>
              <a:ext cx="510014" cy="369332"/>
            </a:xfrm>
            <a:prstGeom prst="rect">
              <a:avLst/>
            </a:prstGeom>
            <a:noFill/>
          </p:spPr>
          <p:txBody>
            <a:bodyPr wrap="square" rtlCol="0">
              <a:spAutoFit/>
            </a:bodyPr>
            <a:lstStyle/>
            <a:p>
              <a:pPr algn="ctr"/>
              <a:r>
                <a:rPr lang="en-US" dirty="0">
                  <a:solidFill>
                    <a:schemeClr val="accent6">
                      <a:lumMod val="50000"/>
                    </a:schemeClr>
                  </a:solidFill>
                </a:rPr>
                <a:t>D</a:t>
              </a:r>
              <a:r>
                <a:rPr lang="en-US" baseline="-25000" dirty="0">
                  <a:solidFill>
                    <a:srgbClr val="FF3300"/>
                  </a:solidFill>
                </a:rPr>
                <a:t>k</a:t>
              </a:r>
              <a:endParaRPr lang="el-GR" baseline="-25000" dirty="0">
                <a:solidFill>
                  <a:srgbClr val="FF3300"/>
                </a:solidFill>
              </a:endParaRPr>
            </a:p>
          </p:txBody>
        </p:sp>
        <p:pic>
          <p:nvPicPr>
            <p:cNvPr id="70" name="Graphic 69" descr="Key with solid fill">
              <a:extLst>
                <a:ext uri="{FF2B5EF4-FFF2-40B4-BE49-F238E27FC236}">
                  <a16:creationId xmlns:a16="http://schemas.microsoft.com/office/drawing/2014/main" id="{B5C663C9-CD7F-40D6-BDCE-3AFF4B0CA9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894114" y="3382429"/>
              <a:ext cx="268716" cy="268716"/>
            </a:xfrm>
            <a:prstGeom prst="rect">
              <a:avLst/>
            </a:prstGeom>
          </p:spPr>
        </p:pic>
        <p:pic>
          <p:nvPicPr>
            <p:cNvPr id="71" name="Graphic 70" descr="Key with solid fill">
              <a:extLst>
                <a:ext uri="{FF2B5EF4-FFF2-40B4-BE49-F238E27FC236}">
                  <a16:creationId xmlns:a16="http://schemas.microsoft.com/office/drawing/2014/main" id="{D521F013-4E34-4F54-805E-701C63E108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29170" y="3382429"/>
              <a:ext cx="268716" cy="268716"/>
            </a:xfrm>
            <a:prstGeom prst="rect">
              <a:avLst/>
            </a:prstGeom>
          </p:spPr>
        </p:pic>
        <p:cxnSp>
          <p:nvCxnSpPr>
            <p:cNvPr id="72" name="Connector: Elbow 71">
              <a:extLst>
                <a:ext uri="{FF2B5EF4-FFF2-40B4-BE49-F238E27FC236}">
                  <a16:creationId xmlns:a16="http://schemas.microsoft.com/office/drawing/2014/main" id="{EFB4B6A8-CE3A-4025-BC87-6861E2C3DF13}"/>
                </a:ext>
              </a:extLst>
            </p:cNvPr>
            <p:cNvCxnSpPr>
              <a:cxnSpLocks/>
              <a:stCxn id="10" idx="2"/>
              <a:endCxn id="12" idx="3"/>
            </p:cNvCxnSpPr>
            <p:nvPr/>
          </p:nvCxnSpPr>
          <p:spPr>
            <a:xfrm rot="5400000">
              <a:off x="7748648" y="2659186"/>
              <a:ext cx="260064" cy="3655283"/>
            </a:xfrm>
            <a:prstGeom prst="bentConnector2">
              <a:avLst/>
            </a:prstGeom>
            <a:ln>
              <a:solidFill>
                <a:srgbClr val="FF5E36"/>
              </a:solidFill>
              <a:tailEnd type="none"/>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51F9CBBA-A3EA-42BF-B943-0665167808D4}"/>
                </a:ext>
              </a:extLst>
            </p:cNvPr>
            <p:cNvCxnSpPr>
              <a:cxnSpLocks/>
              <a:stCxn id="8" idx="2"/>
              <a:endCxn id="12" idx="1"/>
            </p:cNvCxnSpPr>
            <p:nvPr/>
          </p:nvCxnSpPr>
          <p:spPr>
            <a:xfrm rot="16200000" flipH="1">
              <a:off x="4003965" y="2838502"/>
              <a:ext cx="260064" cy="3296650"/>
            </a:xfrm>
            <a:prstGeom prst="bentConnector2">
              <a:avLst/>
            </a:prstGeom>
            <a:ln>
              <a:solidFill>
                <a:srgbClr val="FF5E36"/>
              </a:solidFill>
              <a:tailEnd type="none"/>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3DB9BD73-035E-422C-988D-E6AA4C33BE67}"/>
              </a:ext>
            </a:extLst>
          </p:cNvPr>
          <p:cNvSpPr txBox="1"/>
          <p:nvPr/>
        </p:nvSpPr>
        <p:spPr>
          <a:xfrm>
            <a:off x="2902357" y="1327892"/>
            <a:ext cx="6387285" cy="646331"/>
          </a:xfrm>
          <a:prstGeom prst="rect">
            <a:avLst/>
          </a:prstGeom>
          <a:noFill/>
          <a:ln>
            <a:noFill/>
          </a:ln>
        </p:spPr>
        <p:txBody>
          <a:bodyPr wrap="square">
            <a:spAutoFit/>
          </a:bodyPr>
          <a:lstStyle/>
          <a:p>
            <a:pPr marL="285750" indent="-285750">
              <a:buFont typeface="Wingdings" panose="05000000000000000000" pitchFamily="2" charset="2"/>
              <a:buChar char="Ø"/>
            </a:pPr>
            <a:r>
              <a:rPr lang="en-US" dirty="0"/>
              <a:t>One </a:t>
            </a:r>
            <a:r>
              <a:rPr lang="en-US" dirty="0">
                <a:solidFill>
                  <a:srgbClr val="FF3300"/>
                </a:solidFill>
              </a:rPr>
              <a:t>shared</a:t>
            </a:r>
            <a:r>
              <a:rPr lang="en-US" dirty="0"/>
              <a:t> </a:t>
            </a:r>
            <a:r>
              <a:rPr lang="en-US" dirty="0">
                <a:solidFill>
                  <a:srgbClr val="FF3300"/>
                </a:solidFill>
              </a:rPr>
              <a:t>key </a:t>
            </a:r>
            <a:r>
              <a:rPr lang="en-US" dirty="0"/>
              <a:t> is used for both encryption and decryption.</a:t>
            </a:r>
            <a:endParaRPr lang="en-US" dirty="0">
              <a:solidFill>
                <a:srgbClr val="FF3300"/>
              </a:solidFill>
            </a:endParaRPr>
          </a:p>
          <a:p>
            <a:pPr marL="285750" indent="-285750">
              <a:buFont typeface="Wingdings" panose="05000000000000000000" pitchFamily="2" charset="2"/>
              <a:buChar char="Ø"/>
            </a:pPr>
            <a:r>
              <a:rPr lang="en-US" dirty="0"/>
              <a:t>The shared key is agreed upon </a:t>
            </a:r>
            <a:r>
              <a:rPr lang="en-US" dirty="0">
                <a:solidFill>
                  <a:srgbClr val="FF0000"/>
                </a:solidFill>
              </a:rPr>
              <a:t>beforehand</a:t>
            </a:r>
            <a:r>
              <a:rPr lang="en-US" dirty="0"/>
              <a:t>.</a:t>
            </a:r>
          </a:p>
        </p:txBody>
      </p:sp>
    </p:spTree>
    <p:extLst>
      <p:ext uri="{BB962C8B-B14F-4D97-AF65-F5344CB8AC3E}">
        <p14:creationId xmlns:p14="http://schemas.microsoft.com/office/powerpoint/2010/main" val="390085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CC3C81-BA32-4029-9793-0A4E88E237AE}"/>
              </a:ext>
            </a:extLst>
          </p:cNvPr>
          <p:cNvSpPr txBox="1"/>
          <p:nvPr/>
        </p:nvSpPr>
        <p:spPr>
          <a:xfrm>
            <a:off x="3441978" y="419100"/>
            <a:ext cx="5308056" cy="584775"/>
          </a:xfrm>
          <a:prstGeom prst="rect">
            <a:avLst/>
          </a:prstGeom>
          <a:noFill/>
        </p:spPr>
        <p:txBody>
          <a:bodyPr wrap="none" rtlCol="0">
            <a:spAutoFit/>
          </a:bodyPr>
          <a:lstStyle/>
          <a:p>
            <a:pPr algn="ctr"/>
            <a:r>
              <a:rPr lang="en-US" sz="3200" b="1" dirty="0"/>
              <a:t>Public-Key Encryption Scheme</a:t>
            </a:r>
            <a:endParaRPr lang="el-GR" sz="3200" b="1" i="0" strike="noStrike" baseline="0" dirty="0"/>
          </a:p>
        </p:txBody>
      </p:sp>
      <p:sp>
        <p:nvSpPr>
          <p:cNvPr id="10" name="TextBox 9">
            <a:extLst>
              <a:ext uri="{FF2B5EF4-FFF2-40B4-BE49-F238E27FC236}">
                <a16:creationId xmlns:a16="http://schemas.microsoft.com/office/drawing/2014/main" id="{FC1FEE01-E3B5-4723-B706-674F3E01DDF9}"/>
              </a:ext>
            </a:extLst>
          </p:cNvPr>
          <p:cNvSpPr txBox="1"/>
          <p:nvPr/>
        </p:nvSpPr>
        <p:spPr>
          <a:xfrm>
            <a:off x="2902583" y="1193319"/>
            <a:ext cx="6387285" cy="1200329"/>
          </a:xfrm>
          <a:prstGeom prst="rect">
            <a:avLst/>
          </a:prstGeom>
          <a:noFill/>
          <a:ln>
            <a:noFill/>
          </a:ln>
        </p:spPr>
        <p:txBody>
          <a:bodyPr wrap="square">
            <a:spAutoFit/>
          </a:bodyPr>
          <a:lstStyle/>
          <a:p>
            <a:pPr marL="285750" indent="-285750">
              <a:buFont typeface="Wingdings" panose="05000000000000000000" pitchFamily="2" charset="2"/>
              <a:buChar char="Ø"/>
            </a:pPr>
            <a:r>
              <a:rPr lang="en-US" dirty="0">
                <a:solidFill>
                  <a:prstClr val="black"/>
                </a:solidFill>
              </a:rPr>
              <a:t>PKE consist of three algorithms: </a:t>
            </a:r>
            <a:r>
              <a:rPr lang="en-US" dirty="0">
                <a:solidFill>
                  <a:srgbClr val="767171"/>
                </a:solidFill>
              </a:rPr>
              <a:t>KeyGen(·)</a:t>
            </a:r>
            <a:r>
              <a:rPr lang="en-US" dirty="0">
                <a:solidFill>
                  <a:prstClr val="black"/>
                </a:solidFill>
              </a:rPr>
              <a:t>, </a:t>
            </a:r>
            <a:r>
              <a:rPr lang="en-US" dirty="0">
                <a:solidFill>
                  <a:srgbClr val="0070C0"/>
                </a:solidFill>
              </a:rPr>
              <a:t>Enc(·)</a:t>
            </a:r>
            <a:r>
              <a:rPr lang="en-US" dirty="0">
                <a:solidFill>
                  <a:prstClr val="black"/>
                </a:solidFill>
              </a:rPr>
              <a:t>, </a:t>
            </a:r>
            <a:r>
              <a:rPr lang="en-US" dirty="0">
                <a:solidFill>
                  <a:srgbClr val="385723"/>
                </a:solidFill>
              </a:rPr>
              <a:t>Dec(·)</a:t>
            </a:r>
            <a:endParaRPr lang="en-US" dirty="0"/>
          </a:p>
          <a:p>
            <a:pPr marL="285750" indent="-285750">
              <a:buFont typeface="Wingdings" panose="05000000000000000000" pitchFamily="2" charset="2"/>
              <a:buChar char="Ø"/>
            </a:pPr>
            <a:r>
              <a:rPr lang="en-US" dirty="0"/>
              <a:t>Two different keys are used for encryption and decryption:</a:t>
            </a:r>
          </a:p>
          <a:p>
            <a:pPr marL="742950" lvl="1" indent="-285750">
              <a:buFont typeface="Wingdings" panose="05000000000000000000" pitchFamily="2" charset="2"/>
              <a:buChar char="v"/>
            </a:pPr>
            <a:r>
              <a:rPr lang="en-US" dirty="0"/>
              <a:t>A</a:t>
            </a:r>
            <a:r>
              <a:rPr lang="el-GR" dirty="0"/>
              <a:t> </a:t>
            </a:r>
            <a:r>
              <a:rPr lang="en-US" b="1" dirty="0">
                <a:solidFill>
                  <a:srgbClr val="7030A0"/>
                </a:solidFill>
              </a:rPr>
              <a:t>private key</a:t>
            </a:r>
            <a:endParaRPr lang="el-GR" b="1" dirty="0">
              <a:solidFill>
                <a:srgbClr val="7030A0"/>
              </a:solidFill>
            </a:endParaRPr>
          </a:p>
          <a:p>
            <a:pPr marL="742950" lvl="1" indent="-285750">
              <a:buFont typeface="Wingdings" panose="05000000000000000000" pitchFamily="2" charset="2"/>
              <a:buChar char="v"/>
            </a:pPr>
            <a:r>
              <a:rPr lang="en-US" dirty="0"/>
              <a:t>A</a:t>
            </a:r>
            <a:r>
              <a:rPr lang="el-GR" dirty="0"/>
              <a:t> </a:t>
            </a:r>
            <a:r>
              <a:rPr lang="en-US" b="1" dirty="0">
                <a:solidFill>
                  <a:srgbClr val="FF3300"/>
                </a:solidFill>
              </a:rPr>
              <a:t>public key</a:t>
            </a:r>
          </a:p>
        </p:txBody>
      </p:sp>
      <p:sp>
        <p:nvSpPr>
          <p:cNvPr id="2" name="Freeform: Shape 1">
            <a:extLst>
              <a:ext uri="{FF2B5EF4-FFF2-40B4-BE49-F238E27FC236}">
                <a16:creationId xmlns:a16="http://schemas.microsoft.com/office/drawing/2014/main" id="{919C5562-1710-C1F9-72AC-5F02AE59418A}"/>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 name="Freeform: Shape 2">
            <a:extLst>
              <a:ext uri="{FF2B5EF4-FFF2-40B4-BE49-F238E27FC236}">
                <a16:creationId xmlns:a16="http://schemas.microsoft.com/office/drawing/2014/main" id="{07DFA4EB-1CEC-E574-435A-4AAA443A753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4" name="Straight Connector 3">
            <a:extLst>
              <a:ext uri="{FF2B5EF4-FFF2-40B4-BE49-F238E27FC236}">
                <a16:creationId xmlns:a16="http://schemas.microsoft.com/office/drawing/2014/main" id="{3F2F9280-A8C7-16AF-5892-D14B192D28E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2D64EE-EA73-2CD6-7BFD-8BFE1B6B9B83}"/>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Graphic 39" descr="Back with solid fill">
            <a:hlinkClick r:id="rId3" action="ppaction://hlinksldjump"/>
            <a:extLst>
              <a:ext uri="{FF2B5EF4-FFF2-40B4-BE49-F238E27FC236}">
                <a16:creationId xmlns:a16="http://schemas.microsoft.com/office/drawing/2014/main" id="{000E3EB3-1B46-4561-A676-8FBECF0265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pic>
        <p:nvPicPr>
          <p:cNvPr id="55" name="Graphic 54" descr="Key with solid fill" hidden="1">
            <a:extLst>
              <a:ext uri="{FF2B5EF4-FFF2-40B4-BE49-F238E27FC236}">
                <a16:creationId xmlns:a16="http://schemas.microsoft.com/office/drawing/2014/main" id="{0C70DFA6-254F-4C81-89B9-6F4B57C01E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39352" y="3372694"/>
            <a:ext cx="268716" cy="268716"/>
          </a:xfrm>
          <a:prstGeom prst="rect">
            <a:avLst/>
          </a:prstGeom>
        </p:spPr>
      </p:pic>
      <p:pic>
        <p:nvPicPr>
          <p:cNvPr id="56" name="Graphic 55" descr="Key with solid fill" hidden="1">
            <a:extLst>
              <a:ext uri="{FF2B5EF4-FFF2-40B4-BE49-F238E27FC236}">
                <a16:creationId xmlns:a16="http://schemas.microsoft.com/office/drawing/2014/main" id="{20F64FDF-FC2A-4FD0-B8F6-60F107084D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9352" y="3572769"/>
            <a:ext cx="268716" cy="268716"/>
          </a:xfrm>
          <a:prstGeom prst="rect">
            <a:avLst/>
          </a:prstGeom>
        </p:spPr>
      </p:pic>
      <p:grpSp>
        <p:nvGrpSpPr>
          <p:cNvPr id="7" name="Group 6">
            <a:extLst>
              <a:ext uri="{FF2B5EF4-FFF2-40B4-BE49-F238E27FC236}">
                <a16:creationId xmlns:a16="http://schemas.microsoft.com/office/drawing/2014/main" id="{5B6D76B7-D57E-4C64-83CA-AD192CDACB5D}"/>
              </a:ext>
            </a:extLst>
          </p:cNvPr>
          <p:cNvGrpSpPr/>
          <p:nvPr/>
        </p:nvGrpSpPr>
        <p:grpSpPr>
          <a:xfrm>
            <a:off x="1309290" y="2732370"/>
            <a:ext cx="9573418" cy="2880839"/>
            <a:chOff x="2028472" y="2849106"/>
            <a:chExt cx="9573418" cy="2880839"/>
          </a:xfrm>
        </p:grpSpPr>
        <p:pic>
          <p:nvPicPr>
            <p:cNvPr id="12" name="Graphic 11" descr="Office worker female with solid fill">
              <a:extLst>
                <a:ext uri="{FF2B5EF4-FFF2-40B4-BE49-F238E27FC236}">
                  <a16:creationId xmlns:a16="http://schemas.microsoft.com/office/drawing/2014/main" id="{6972BD3C-936C-46B6-82ED-12A6ED2857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28472" y="3442395"/>
              <a:ext cx="914400" cy="914400"/>
            </a:xfrm>
            <a:prstGeom prst="rect">
              <a:avLst/>
            </a:prstGeom>
          </p:spPr>
        </p:pic>
        <p:pic>
          <p:nvPicPr>
            <p:cNvPr id="13" name="Graphic 12" descr="Office worker male with solid fill">
              <a:extLst>
                <a:ext uri="{FF2B5EF4-FFF2-40B4-BE49-F238E27FC236}">
                  <a16:creationId xmlns:a16="http://schemas.microsoft.com/office/drawing/2014/main" id="{34A23FC0-E294-4C51-B7F4-67AFE946A3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49121" y="3442395"/>
              <a:ext cx="914400" cy="914400"/>
            </a:xfrm>
            <a:prstGeom prst="rect">
              <a:avLst/>
            </a:prstGeom>
          </p:spPr>
        </p:pic>
        <p:pic>
          <p:nvPicPr>
            <p:cNvPr id="14" name="Graphic 13" descr="Document outline">
              <a:extLst>
                <a:ext uri="{FF2B5EF4-FFF2-40B4-BE49-F238E27FC236}">
                  <a16:creationId xmlns:a16="http://schemas.microsoft.com/office/drawing/2014/main" id="{78B30982-D96D-4658-BABE-2659753F1D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92930" y="3772606"/>
              <a:ext cx="369332" cy="369332"/>
            </a:xfrm>
            <a:prstGeom prst="rect">
              <a:avLst/>
            </a:prstGeom>
          </p:spPr>
        </p:pic>
        <p:pic>
          <p:nvPicPr>
            <p:cNvPr id="16" name="Graphic 15" descr="Key with solid fill">
              <a:extLst>
                <a:ext uri="{FF2B5EF4-FFF2-40B4-BE49-F238E27FC236}">
                  <a16:creationId xmlns:a16="http://schemas.microsoft.com/office/drawing/2014/main" id="{DF0ADC79-C538-4FC1-98EE-E105B492903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75762" y="4483133"/>
              <a:ext cx="268716" cy="268716"/>
            </a:xfrm>
            <a:prstGeom prst="rect">
              <a:avLst/>
            </a:prstGeom>
          </p:spPr>
        </p:pic>
        <p:grpSp>
          <p:nvGrpSpPr>
            <p:cNvPr id="17" name="Group 16">
              <a:extLst>
                <a:ext uri="{FF2B5EF4-FFF2-40B4-BE49-F238E27FC236}">
                  <a16:creationId xmlns:a16="http://schemas.microsoft.com/office/drawing/2014/main" id="{E073F80E-3D86-45CD-832A-6AE2773C80D5}"/>
                </a:ext>
              </a:extLst>
            </p:cNvPr>
            <p:cNvGrpSpPr/>
            <p:nvPr/>
          </p:nvGrpSpPr>
          <p:grpSpPr>
            <a:xfrm>
              <a:off x="3869839" y="3772606"/>
              <a:ext cx="1281166" cy="369332"/>
              <a:chOff x="2426450" y="3446749"/>
              <a:chExt cx="1281166" cy="369332"/>
            </a:xfrm>
          </p:grpSpPr>
          <p:pic>
            <p:nvPicPr>
              <p:cNvPr id="43" name="Graphic 42" descr="Lock with solid fill">
                <a:extLst>
                  <a:ext uri="{FF2B5EF4-FFF2-40B4-BE49-F238E27FC236}">
                    <a16:creationId xmlns:a16="http://schemas.microsoft.com/office/drawing/2014/main" id="{D238D8DD-AC68-4665-8936-BAC421085EE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510275" y="3556909"/>
                <a:ext cx="197341" cy="184666"/>
              </a:xfrm>
              <a:prstGeom prst="rect">
                <a:avLst/>
              </a:prstGeom>
            </p:spPr>
          </p:pic>
          <p:sp>
            <p:nvSpPr>
              <p:cNvPr id="44" name="TextBox 43">
                <a:extLst>
                  <a:ext uri="{FF2B5EF4-FFF2-40B4-BE49-F238E27FC236}">
                    <a16:creationId xmlns:a16="http://schemas.microsoft.com/office/drawing/2014/main" id="{23A6B517-994D-462D-BC21-1690F487ACAB}"/>
                  </a:ext>
                </a:extLst>
              </p:cNvPr>
              <p:cNvSpPr txBox="1"/>
              <p:nvPr/>
            </p:nvSpPr>
            <p:spPr>
              <a:xfrm>
                <a:off x="2426450" y="3446749"/>
                <a:ext cx="1281165" cy="369332"/>
              </a:xfrm>
              <a:prstGeom prst="rect">
                <a:avLst/>
              </a:prstGeom>
              <a:noFill/>
              <a:ln>
                <a:solidFill>
                  <a:schemeClr val="accent5">
                    <a:lumMod val="75000"/>
                  </a:schemeClr>
                </a:solidFill>
              </a:ln>
            </p:spPr>
            <p:txBody>
              <a:bodyPr wrap="square" rtlCol="0">
                <a:spAutoFit/>
              </a:bodyPr>
              <a:lstStyle/>
              <a:p>
                <a:r>
                  <a:rPr lang="en-US" dirty="0">
                    <a:solidFill>
                      <a:srgbClr val="0070C0"/>
                    </a:solidFill>
                  </a:rPr>
                  <a:t>Encryption</a:t>
                </a:r>
                <a:endParaRPr lang="el-GR" dirty="0">
                  <a:solidFill>
                    <a:srgbClr val="0070C0"/>
                  </a:solidFill>
                </a:endParaRPr>
              </a:p>
            </p:txBody>
          </p:sp>
        </p:grpSp>
        <p:cxnSp>
          <p:nvCxnSpPr>
            <p:cNvPr id="19" name="Straight Arrow Connector 18">
              <a:extLst>
                <a:ext uri="{FF2B5EF4-FFF2-40B4-BE49-F238E27FC236}">
                  <a16:creationId xmlns:a16="http://schemas.microsoft.com/office/drawing/2014/main" id="{1B22A9C1-25F1-45F7-91F7-EFE233E7958A}"/>
                </a:ext>
              </a:extLst>
            </p:cNvPr>
            <p:cNvCxnSpPr>
              <a:cxnSpLocks/>
              <a:stCxn id="14" idx="3"/>
              <a:endCxn id="44" idx="1"/>
            </p:cNvCxnSpPr>
            <p:nvPr/>
          </p:nvCxnSpPr>
          <p:spPr>
            <a:xfrm>
              <a:off x="3262262" y="3957272"/>
              <a:ext cx="6075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67C845E-270F-4D22-BF96-597B874CFE75}"/>
                </a:ext>
              </a:extLst>
            </p:cNvPr>
            <p:cNvCxnSpPr>
              <a:cxnSpLocks/>
              <a:stCxn id="44" idx="3"/>
              <a:endCxn id="37" idx="1"/>
            </p:cNvCxnSpPr>
            <p:nvPr/>
          </p:nvCxnSpPr>
          <p:spPr>
            <a:xfrm>
              <a:off x="5151004" y="3957272"/>
              <a:ext cx="1677347" cy="8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31855EA-68D3-4F8A-912D-2044BE6AFE55}"/>
                </a:ext>
              </a:extLst>
            </p:cNvPr>
            <p:cNvGrpSpPr/>
            <p:nvPr/>
          </p:nvGrpSpPr>
          <p:grpSpPr>
            <a:xfrm>
              <a:off x="5732014" y="3516787"/>
              <a:ext cx="382007" cy="440485"/>
              <a:chOff x="5731090" y="4107934"/>
              <a:chExt cx="382007" cy="440485"/>
            </a:xfrm>
          </p:grpSpPr>
          <p:pic>
            <p:nvPicPr>
              <p:cNvPr id="41" name="Graphic 40" descr="Document outline">
                <a:extLst>
                  <a:ext uri="{FF2B5EF4-FFF2-40B4-BE49-F238E27FC236}">
                    <a16:creationId xmlns:a16="http://schemas.microsoft.com/office/drawing/2014/main" id="{0007BF59-C085-499A-ACD3-4DE6D63553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31090" y="4107934"/>
                <a:ext cx="369332" cy="369332"/>
              </a:xfrm>
              <a:prstGeom prst="rect">
                <a:avLst/>
              </a:prstGeom>
            </p:spPr>
          </p:pic>
          <p:pic>
            <p:nvPicPr>
              <p:cNvPr id="42" name="Graphic 41" descr="Lock with solid fill">
                <a:extLst>
                  <a:ext uri="{FF2B5EF4-FFF2-40B4-BE49-F238E27FC236}">
                    <a16:creationId xmlns:a16="http://schemas.microsoft.com/office/drawing/2014/main" id="{9B496581-CF33-4AFD-ABF2-4A14A5DBA9C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15756" y="4363753"/>
                <a:ext cx="197341" cy="184666"/>
              </a:xfrm>
              <a:prstGeom prst="rect">
                <a:avLst/>
              </a:prstGeom>
            </p:spPr>
          </p:pic>
        </p:grpSp>
        <p:pic>
          <p:nvPicPr>
            <p:cNvPr id="22" name="Graphic 21" descr="Key with solid fill">
              <a:extLst>
                <a:ext uri="{FF2B5EF4-FFF2-40B4-BE49-F238E27FC236}">
                  <a16:creationId xmlns:a16="http://schemas.microsoft.com/office/drawing/2014/main" id="{95CC19D4-C305-4FE9-83EC-696E3C5BE4A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374095" y="4479232"/>
              <a:ext cx="268716" cy="268716"/>
            </a:xfrm>
            <a:prstGeom prst="rect">
              <a:avLst/>
            </a:prstGeom>
          </p:spPr>
        </p:pic>
        <p:pic>
          <p:nvPicPr>
            <p:cNvPr id="23" name="Graphic 22" descr="Document outline">
              <a:extLst>
                <a:ext uri="{FF2B5EF4-FFF2-40B4-BE49-F238E27FC236}">
                  <a16:creationId xmlns:a16="http://schemas.microsoft.com/office/drawing/2014/main" id="{2464FFFE-83F7-46A4-8194-273688C299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29731" y="3780876"/>
              <a:ext cx="369332" cy="369332"/>
            </a:xfrm>
            <a:prstGeom prst="rect">
              <a:avLst/>
            </a:prstGeom>
          </p:spPr>
        </p:pic>
        <p:cxnSp>
          <p:nvCxnSpPr>
            <p:cNvPr id="24" name="Straight Arrow Connector 23">
              <a:extLst>
                <a:ext uri="{FF2B5EF4-FFF2-40B4-BE49-F238E27FC236}">
                  <a16:creationId xmlns:a16="http://schemas.microsoft.com/office/drawing/2014/main" id="{59804A73-E602-4E85-9A35-3E2FB6D6D935}"/>
                </a:ext>
              </a:extLst>
            </p:cNvPr>
            <p:cNvCxnSpPr>
              <a:cxnSpLocks/>
              <a:stCxn id="37" idx="3"/>
              <a:endCxn id="23" idx="1"/>
            </p:cNvCxnSpPr>
            <p:nvPr/>
          </p:nvCxnSpPr>
          <p:spPr>
            <a:xfrm>
              <a:off x="8144869" y="3965542"/>
              <a:ext cx="7848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88CEFD47-5CEB-447D-BFE9-FFCFBECE2ED8}"/>
                </a:ext>
              </a:extLst>
            </p:cNvPr>
            <p:cNvGrpSpPr/>
            <p:nvPr/>
          </p:nvGrpSpPr>
          <p:grpSpPr>
            <a:xfrm>
              <a:off x="6828351" y="3780876"/>
              <a:ext cx="1316518" cy="369332"/>
              <a:chOff x="7299564" y="3780876"/>
              <a:chExt cx="1316518" cy="369332"/>
            </a:xfrm>
          </p:grpSpPr>
          <p:sp>
            <p:nvSpPr>
              <p:cNvPr id="37" name="TextBox 36">
                <a:extLst>
                  <a:ext uri="{FF2B5EF4-FFF2-40B4-BE49-F238E27FC236}">
                    <a16:creationId xmlns:a16="http://schemas.microsoft.com/office/drawing/2014/main" id="{6AB16E48-FDB1-49CF-9868-C2B0DD0E1F39}"/>
                  </a:ext>
                </a:extLst>
              </p:cNvPr>
              <p:cNvSpPr txBox="1"/>
              <p:nvPr/>
            </p:nvSpPr>
            <p:spPr>
              <a:xfrm>
                <a:off x="7299564" y="3780876"/>
                <a:ext cx="1316518" cy="369332"/>
              </a:xfrm>
              <a:prstGeom prst="rect">
                <a:avLst/>
              </a:prstGeom>
              <a:noFill/>
              <a:ln>
                <a:solidFill>
                  <a:schemeClr val="accent6">
                    <a:lumMod val="50000"/>
                  </a:schemeClr>
                </a:solidFill>
              </a:ln>
            </p:spPr>
            <p:txBody>
              <a:bodyPr wrap="square" rtlCol="0">
                <a:spAutoFit/>
              </a:bodyPr>
              <a:lstStyle/>
              <a:p>
                <a:r>
                  <a:rPr lang="en-US" dirty="0">
                    <a:solidFill>
                      <a:schemeClr val="accent6">
                        <a:lumMod val="50000"/>
                      </a:schemeClr>
                    </a:solidFill>
                  </a:rPr>
                  <a:t>Decryption</a:t>
                </a:r>
                <a:endParaRPr lang="el-GR" dirty="0">
                  <a:solidFill>
                    <a:schemeClr val="accent6">
                      <a:lumMod val="50000"/>
                    </a:schemeClr>
                  </a:solidFill>
                </a:endParaRPr>
              </a:p>
            </p:txBody>
          </p:sp>
          <p:pic>
            <p:nvPicPr>
              <p:cNvPr id="38" name="Graphic 37" descr="Unlock with solid fill">
                <a:extLst>
                  <a:ext uri="{FF2B5EF4-FFF2-40B4-BE49-F238E27FC236}">
                    <a16:creationId xmlns:a16="http://schemas.microsoft.com/office/drawing/2014/main" id="{F03049C0-3006-47B1-9501-9B384B7A958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428546" y="3886563"/>
                <a:ext cx="184665" cy="184665"/>
              </a:xfrm>
              <a:prstGeom prst="rect">
                <a:avLst/>
              </a:prstGeom>
            </p:spPr>
          </p:pic>
        </p:grpSp>
        <p:sp>
          <p:nvSpPr>
            <p:cNvPr id="26" name="TextBox 25">
              <a:extLst>
                <a:ext uri="{FF2B5EF4-FFF2-40B4-BE49-F238E27FC236}">
                  <a16:creationId xmlns:a16="http://schemas.microsoft.com/office/drawing/2014/main" id="{D6E7E9A0-709F-43D9-AF4B-73DD99323A9D}"/>
                </a:ext>
              </a:extLst>
            </p:cNvPr>
            <p:cNvSpPr txBox="1"/>
            <p:nvPr/>
          </p:nvSpPr>
          <p:spPr>
            <a:xfrm>
              <a:off x="3550708" y="4727701"/>
              <a:ext cx="1918826" cy="292388"/>
            </a:xfrm>
            <a:prstGeom prst="rect">
              <a:avLst/>
            </a:prstGeom>
            <a:noFill/>
          </p:spPr>
          <p:txBody>
            <a:bodyPr wrap="square" rtlCol="0">
              <a:spAutoFit/>
            </a:bodyPr>
            <a:lstStyle/>
            <a:p>
              <a:pPr algn="ctr"/>
              <a:r>
                <a:rPr lang="en-US" sz="1300" dirty="0">
                  <a:solidFill>
                    <a:srgbClr val="FF3300"/>
                  </a:solidFill>
                </a:rPr>
                <a:t>Public Key</a:t>
              </a:r>
              <a:r>
                <a:rPr lang="el-GR" sz="1300" dirty="0">
                  <a:solidFill>
                    <a:srgbClr val="FF3300"/>
                  </a:solidFill>
                </a:rPr>
                <a:t> (</a:t>
              </a:r>
              <a:r>
                <a:rPr lang="en-US" sz="1300" dirty="0">
                  <a:solidFill>
                    <a:srgbClr val="FF3300"/>
                  </a:solidFill>
                </a:rPr>
                <a:t>Bob</a:t>
              </a:r>
              <a:r>
                <a:rPr lang="el-GR" sz="1300" dirty="0">
                  <a:solidFill>
                    <a:srgbClr val="FF3300"/>
                  </a:solidFill>
                </a:rPr>
                <a:t>)</a:t>
              </a:r>
            </a:p>
          </p:txBody>
        </p:sp>
        <p:sp>
          <p:nvSpPr>
            <p:cNvPr id="27" name="TextBox 26">
              <a:extLst>
                <a:ext uri="{FF2B5EF4-FFF2-40B4-BE49-F238E27FC236}">
                  <a16:creationId xmlns:a16="http://schemas.microsoft.com/office/drawing/2014/main" id="{81D5EFA4-A666-4A47-9174-B197A59A08C6}"/>
                </a:ext>
              </a:extLst>
            </p:cNvPr>
            <p:cNvSpPr txBox="1"/>
            <p:nvPr/>
          </p:nvSpPr>
          <p:spPr>
            <a:xfrm>
              <a:off x="6809745" y="4731994"/>
              <a:ext cx="1353730" cy="292388"/>
            </a:xfrm>
            <a:prstGeom prst="rect">
              <a:avLst/>
            </a:prstGeom>
            <a:noFill/>
          </p:spPr>
          <p:txBody>
            <a:bodyPr wrap="square" rtlCol="0">
              <a:spAutoFit/>
            </a:bodyPr>
            <a:lstStyle/>
            <a:p>
              <a:pPr algn="ctr"/>
              <a:r>
                <a:rPr lang="en-US" sz="1300" dirty="0">
                  <a:solidFill>
                    <a:srgbClr val="7030A0"/>
                  </a:solidFill>
                </a:rPr>
                <a:t>Private Key </a:t>
              </a:r>
              <a:r>
                <a:rPr lang="el-GR" sz="1300" dirty="0">
                  <a:solidFill>
                    <a:srgbClr val="7030A0"/>
                  </a:solidFill>
                </a:rPr>
                <a:t>(</a:t>
              </a:r>
              <a:r>
                <a:rPr lang="en-US" sz="1300" dirty="0">
                  <a:solidFill>
                    <a:srgbClr val="7030A0"/>
                  </a:solidFill>
                </a:rPr>
                <a:t>Bob</a:t>
              </a:r>
              <a:r>
                <a:rPr lang="el-GR" sz="1300" dirty="0">
                  <a:solidFill>
                    <a:srgbClr val="7030A0"/>
                  </a:solidFill>
                </a:rPr>
                <a:t>)</a:t>
              </a:r>
            </a:p>
          </p:txBody>
        </p:sp>
        <p:cxnSp>
          <p:nvCxnSpPr>
            <p:cNvPr id="28" name="Straight Connector 27">
              <a:extLst>
                <a:ext uri="{FF2B5EF4-FFF2-40B4-BE49-F238E27FC236}">
                  <a16:creationId xmlns:a16="http://schemas.microsoft.com/office/drawing/2014/main" id="{5C8B0590-49BA-4E22-A97A-ACA0CE9B1043}"/>
                </a:ext>
              </a:extLst>
            </p:cNvPr>
            <p:cNvCxnSpPr>
              <a:cxnSpLocks/>
              <a:stCxn id="16" idx="0"/>
              <a:endCxn id="44" idx="2"/>
            </p:cNvCxnSpPr>
            <p:nvPr/>
          </p:nvCxnSpPr>
          <p:spPr>
            <a:xfrm flipV="1">
              <a:off x="4510120" y="4141938"/>
              <a:ext cx="302" cy="341195"/>
            </a:xfrm>
            <a:prstGeom prst="line">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4957502B-70E1-4858-92FD-CBC60C09407F}"/>
                </a:ext>
              </a:extLst>
            </p:cNvPr>
            <p:cNvCxnSpPr>
              <a:cxnSpLocks/>
            </p:cNvCxnSpPr>
            <p:nvPr/>
          </p:nvCxnSpPr>
          <p:spPr>
            <a:xfrm flipV="1">
              <a:off x="7486610" y="4146412"/>
              <a:ext cx="0" cy="304168"/>
            </a:xfrm>
            <a:prstGeom prst="line">
              <a:avLst/>
            </a:prstGeom>
            <a:ln w="952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TextBox 29">
              <a:extLst>
                <a:ext uri="{FF2B5EF4-FFF2-40B4-BE49-F238E27FC236}">
                  <a16:creationId xmlns:a16="http://schemas.microsoft.com/office/drawing/2014/main" id="{6622DA5A-7A41-4CB8-B48E-6D4223A65F0B}"/>
                </a:ext>
              </a:extLst>
            </p:cNvPr>
            <p:cNvSpPr txBox="1"/>
            <p:nvPr/>
          </p:nvSpPr>
          <p:spPr>
            <a:xfrm>
              <a:off x="2892930" y="3021944"/>
              <a:ext cx="369332" cy="369332"/>
            </a:xfrm>
            <a:prstGeom prst="rect">
              <a:avLst/>
            </a:prstGeom>
            <a:noFill/>
          </p:spPr>
          <p:txBody>
            <a:bodyPr wrap="square" rtlCol="0">
              <a:spAutoFit/>
            </a:bodyPr>
            <a:lstStyle/>
            <a:p>
              <a:r>
                <a:rPr lang="en-US" dirty="0">
                  <a:solidFill>
                    <a:srgbClr val="FF0066"/>
                  </a:solidFill>
                </a:rPr>
                <a:t>m</a:t>
              </a:r>
              <a:endParaRPr lang="el-GR" dirty="0">
                <a:solidFill>
                  <a:srgbClr val="FF0066"/>
                </a:solidFill>
              </a:endParaRPr>
            </a:p>
          </p:txBody>
        </p:sp>
        <p:cxnSp>
          <p:nvCxnSpPr>
            <p:cNvPr id="32" name="Straight Arrow Connector 31">
              <a:extLst>
                <a:ext uri="{FF2B5EF4-FFF2-40B4-BE49-F238E27FC236}">
                  <a16:creationId xmlns:a16="http://schemas.microsoft.com/office/drawing/2014/main" id="{928EAF48-236D-4820-8284-A69B29518D31}"/>
                </a:ext>
              </a:extLst>
            </p:cNvPr>
            <p:cNvCxnSpPr>
              <a:cxnSpLocks/>
              <a:stCxn id="30" idx="3"/>
              <a:endCxn id="66" idx="1"/>
            </p:cNvCxnSpPr>
            <p:nvPr/>
          </p:nvCxnSpPr>
          <p:spPr>
            <a:xfrm>
              <a:off x="3262262" y="3206610"/>
              <a:ext cx="1986911" cy="3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4BA305C-C895-4C4D-8F79-36014FBF37C7}"/>
                </a:ext>
              </a:extLst>
            </p:cNvPr>
            <p:cNvSpPr txBox="1"/>
            <p:nvPr/>
          </p:nvSpPr>
          <p:spPr>
            <a:xfrm>
              <a:off x="3835661" y="2849106"/>
              <a:ext cx="1150373" cy="369332"/>
            </a:xfrm>
            <a:prstGeom prst="rect">
              <a:avLst/>
            </a:prstGeom>
            <a:noFill/>
          </p:spPr>
          <p:txBody>
            <a:bodyPr wrap="square" rtlCol="0">
              <a:spAutoFit/>
            </a:bodyPr>
            <a:lstStyle/>
            <a:p>
              <a:pPr algn="ctr"/>
              <a:r>
                <a:rPr lang="en-US" dirty="0">
                  <a:solidFill>
                    <a:schemeClr val="accent5">
                      <a:lumMod val="75000"/>
                    </a:schemeClr>
                  </a:solidFill>
                </a:rPr>
                <a:t>Enc(</a:t>
              </a:r>
              <a:r>
                <a:rPr lang="en-US" dirty="0">
                  <a:solidFill>
                    <a:srgbClr val="FF3300"/>
                  </a:solidFill>
                </a:rPr>
                <a:t>pk</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endParaRPr lang="el-GR" baseline="-25000" dirty="0">
                <a:solidFill>
                  <a:srgbClr val="FF3300"/>
                </a:solidFill>
              </a:endParaRPr>
            </a:p>
          </p:txBody>
        </p:sp>
        <p:cxnSp>
          <p:nvCxnSpPr>
            <p:cNvPr id="35" name="Straight Arrow Connector 34">
              <a:extLst>
                <a:ext uri="{FF2B5EF4-FFF2-40B4-BE49-F238E27FC236}">
                  <a16:creationId xmlns:a16="http://schemas.microsoft.com/office/drawing/2014/main" id="{BE55C7E8-894B-43B2-A654-A538D93188F0}"/>
                </a:ext>
              </a:extLst>
            </p:cNvPr>
            <p:cNvCxnSpPr>
              <a:cxnSpLocks/>
              <a:stCxn id="66" idx="3"/>
              <a:endCxn id="76" idx="1"/>
            </p:cNvCxnSpPr>
            <p:nvPr/>
          </p:nvCxnSpPr>
          <p:spPr>
            <a:xfrm>
              <a:off x="6584186" y="3209837"/>
              <a:ext cx="1826717" cy="840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893440E-C504-4806-B8B7-5D771E342614}"/>
                </a:ext>
              </a:extLst>
            </p:cNvPr>
            <p:cNvSpPr txBox="1"/>
            <p:nvPr/>
          </p:nvSpPr>
          <p:spPr>
            <a:xfrm>
              <a:off x="6961997" y="2849106"/>
              <a:ext cx="1049225" cy="369332"/>
            </a:xfrm>
            <a:prstGeom prst="rect">
              <a:avLst/>
            </a:prstGeom>
            <a:noFill/>
          </p:spPr>
          <p:txBody>
            <a:bodyPr wrap="square" rtlCol="0">
              <a:spAutoFit/>
            </a:bodyPr>
            <a:lstStyle/>
            <a:p>
              <a:pPr algn="ctr"/>
              <a:r>
                <a:rPr lang="en-US" dirty="0">
                  <a:solidFill>
                    <a:schemeClr val="accent6">
                      <a:lumMod val="50000"/>
                    </a:schemeClr>
                  </a:solidFill>
                </a:rPr>
                <a:t>Dec(</a:t>
              </a:r>
              <a:r>
                <a:rPr lang="en-US" dirty="0">
                  <a:solidFill>
                    <a:srgbClr val="7030A0"/>
                  </a:solidFill>
                </a:rPr>
                <a:t>sk</a:t>
              </a:r>
              <a:r>
                <a:rPr lang="en-US" dirty="0">
                  <a:solidFill>
                    <a:schemeClr val="accent6">
                      <a:lumMod val="50000"/>
                    </a:schemeClr>
                  </a:solidFill>
                </a:rPr>
                <a:t>,</a:t>
              </a:r>
              <a:r>
                <a:rPr lang="en-US" dirty="0">
                  <a:solidFill>
                    <a:srgbClr val="0070C0"/>
                  </a:solidFill>
                </a:rPr>
                <a:t>c</a:t>
              </a:r>
              <a:r>
                <a:rPr lang="en-US" dirty="0">
                  <a:solidFill>
                    <a:schemeClr val="accent6">
                      <a:lumMod val="50000"/>
                    </a:schemeClr>
                  </a:solidFill>
                </a:rPr>
                <a:t>)</a:t>
              </a:r>
              <a:endParaRPr lang="el-GR" baseline="-25000" dirty="0">
                <a:solidFill>
                  <a:srgbClr val="7030A0"/>
                </a:solidFill>
              </a:endParaRPr>
            </a:p>
          </p:txBody>
        </p:sp>
        <p:cxnSp>
          <p:nvCxnSpPr>
            <p:cNvPr id="47" name="Connector: Elbow 46">
              <a:extLst>
                <a:ext uri="{FF2B5EF4-FFF2-40B4-BE49-F238E27FC236}">
                  <a16:creationId xmlns:a16="http://schemas.microsoft.com/office/drawing/2014/main" id="{E001D732-8AB3-4341-B56C-074EF24B9F53}"/>
                </a:ext>
              </a:extLst>
            </p:cNvPr>
            <p:cNvCxnSpPr>
              <a:cxnSpLocks/>
              <a:stCxn id="13" idx="2"/>
              <a:endCxn id="27" idx="3"/>
            </p:cNvCxnSpPr>
            <p:nvPr/>
          </p:nvCxnSpPr>
          <p:spPr>
            <a:xfrm rot="5400000">
              <a:off x="8674202" y="3846068"/>
              <a:ext cx="521393" cy="1542846"/>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49987F4-DA4F-4A0B-BDAA-DB7E14B3FDC9}"/>
                </a:ext>
              </a:extLst>
            </p:cNvPr>
            <p:cNvCxnSpPr>
              <a:cxnSpLocks/>
              <a:stCxn id="13" idx="2"/>
              <a:endCxn id="26" idx="2"/>
            </p:cNvCxnSpPr>
            <p:nvPr/>
          </p:nvCxnSpPr>
          <p:spPr>
            <a:xfrm rot="5400000">
              <a:off x="6776574" y="2090342"/>
              <a:ext cx="663294" cy="5196200"/>
            </a:xfrm>
            <a:prstGeom prst="bentConnector3">
              <a:avLst>
                <a:gd name="adj1" fmla="val 163184"/>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8566939-6B7E-4ABB-9403-1DD1F1BD8D41}"/>
                </a:ext>
              </a:extLst>
            </p:cNvPr>
            <p:cNvSpPr txBox="1"/>
            <p:nvPr/>
          </p:nvSpPr>
          <p:spPr>
            <a:xfrm>
              <a:off x="8450497" y="5437557"/>
              <a:ext cx="1255824" cy="292388"/>
            </a:xfrm>
            <a:prstGeom prst="rect">
              <a:avLst/>
            </a:prstGeom>
            <a:noFill/>
          </p:spPr>
          <p:txBody>
            <a:bodyPr wrap="square" rtlCol="0">
              <a:spAutoFit/>
            </a:bodyPr>
            <a:lstStyle/>
            <a:p>
              <a:pPr algn="r"/>
              <a:r>
                <a:rPr lang="en-US" sz="1300" dirty="0">
                  <a:solidFill>
                    <a:srgbClr val="FF3300"/>
                  </a:solidFill>
                </a:rPr>
                <a:t>Publish pk</a:t>
              </a:r>
              <a:r>
                <a:rPr lang="el-GR" sz="1300" dirty="0">
                  <a:solidFill>
                    <a:srgbClr val="FF3300"/>
                  </a:solidFill>
                </a:rPr>
                <a:t> </a:t>
              </a:r>
            </a:p>
          </p:txBody>
        </p:sp>
        <p:pic>
          <p:nvPicPr>
            <p:cNvPr id="53" name="Graphic 52" descr="Key with solid fill">
              <a:extLst>
                <a:ext uri="{FF2B5EF4-FFF2-40B4-BE49-F238E27FC236}">
                  <a16:creationId xmlns:a16="http://schemas.microsoft.com/office/drawing/2014/main" id="{F574B6D4-7FDD-416E-8422-85EAC15EEB2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29163" y="3368821"/>
              <a:ext cx="268716" cy="268716"/>
            </a:xfrm>
            <a:prstGeom prst="rect">
              <a:avLst/>
            </a:prstGeom>
          </p:spPr>
        </p:pic>
        <p:pic>
          <p:nvPicPr>
            <p:cNvPr id="54" name="Graphic 53" descr="Key with solid fill">
              <a:extLst>
                <a:ext uri="{FF2B5EF4-FFF2-40B4-BE49-F238E27FC236}">
                  <a16:creationId xmlns:a16="http://schemas.microsoft.com/office/drawing/2014/main" id="{D4AF1EC4-96F3-46AA-BC2E-B34D8A6B2DC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029163" y="3567095"/>
              <a:ext cx="268716" cy="268716"/>
            </a:xfrm>
            <a:prstGeom prst="rect">
              <a:avLst/>
            </a:prstGeom>
          </p:spPr>
        </p:pic>
        <p:sp>
          <p:nvSpPr>
            <p:cNvPr id="66" name="TextBox 65">
              <a:extLst>
                <a:ext uri="{FF2B5EF4-FFF2-40B4-BE49-F238E27FC236}">
                  <a16:creationId xmlns:a16="http://schemas.microsoft.com/office/drawing/2014/main" id="{9B30A261-D39E-4C56-82A4-F3A0571D6DEB}"/>
                </a:ext>
              </a:extLst>
            </p:cNvPr>
            <p:cNvSpPr txBox="1"/>
            <p:nvPr/>
          </p:nvSpPr>
          <p:spPr>
            <a:xfrm>
              <a:off x="5249173" y="3025171"/>
              <a:ext cx="1335013" cy="369332"/>
            </a:xfrm>
            <a:prstGeom prst="rect">
              <a:avLst/>
            </a:prstGeom>
            <a:noFill/>
          </p:spPr>
          <p:txBody>
            <a:bodyPr wrap="square" rtlCol="0">
              <a:spAutoFit/>
            </a:bodyPr>
            <a:lstStyle/>
            <a:p>
              <a:pPr algn="ctr"/>
              <a:r>
                <a:rPr lang="en-US" dirty="0">
                  <a:solidFill>
                    <a:schemeClr val="accent5">
                      <a:lumMod val="75000"/>
                    </a:schemeClr>
                  </a:solidFill>
                </a:rPr>
                <a:t>Enc(</a:t>
              </a:r>
              <a:r>
                <a:rPr lang="en-US" dirty="0">
                  <a:solidFill>
                    <a:srgbClr val="FF3300"/>
                  </a:solidFill>
                </a:rPr>
                <a:t>pk</a:t>
              </a:r>
              <a:r>
                <a:rPr lang="en-US" dirty="0">
                  <a:solidFill>
                    <a:schemeClr val="accent5">
                      <a:lumMod val="75000"/>
                    </a:schemeClr>
                  </a:solidFill>
                </a:rPr>
                <a:t>,</a:t>
              </a:r>
              <a:r>
                <a:rPr lang="en-US" dirty="0">
                  <a:solidFill>
                    <a:srgbClr val="FF0066"/>
                  </a:solidFill>
                </a:rPr>
                <a:t>m</a:t>
              </a:r>
              <a:r>
                <a:rPr lang="en-US" dirty="0">
                  <a:solidFill>
                    <a:schemeClr val="accent5">
                      <a:lumMod val="75000"/>
                    </a:schemeClr>
                  </a:solidFill>
                </a:rPr>
                <a:t>)</a:t>
              </a:r>
              <a:r>
                <a:rPr lang="en-US" dirty="0">
                  <a:solidFill>
                    <a:srgbClr val="0070C0"/>
                  </a:solidFill>
                </a:rPr>
                <a:t>=c</a:t>
              </a:r>
              <a:endParaRPr lang="el-GR" baseline="-25000" dirty="0">
                <a:solidFill>
                  <a:srgbClr val="0070C0"/>
                </a:solidFill>
              </a:endParaRPr>
            </a:p>
          </p:txBody>
        </p:sp>
        <p:sp>
          <p:nvSpPr>
            <p:cNvPr id="76" name="TextBox 75">
              <a:extLst>
                <a:ext uri="{FF2B5EF4-FFF2-40B4-BE49-F238E27FC236}">
                  <a16:creationId xmlns:a16="http://schemas.microsoft.com/office/drawing/2014/main" id="{6CC8F4F7-FB1A-466E-8182-11369A9EDB0E}"/>
                </a:ext>
              </a:extLst>
            </p:cNvPr>
            <p:cNvSpPr txBox="1"/>
            <p:nvPr/>
          </p:nvSpPr>
          <p:spPr>
            <a:xfrm>
              <a:off x="8410903" y="3033574"/>
              <a:ext cx="1335012" cy="369332"/>
            </a:xfrm>
            <a:prstGeom prst="rect">
              <a:avLst/>
            </a:prstGeom>
            <a:noFill/>
          </p:spPr>
          <p:txBody>
            <a:bodyPr wrap="square" rtlCol="0">
              <a:spAutoFit/>
            </a:bodyPr>
            <a:lstStyle/>
            <a:p>
              <a:pPr algn="ctr"/>
              <a:r>
                <a:rPr lang="en-US" dirty="0">
                  <a:solidFill>
                    <a:schemeClr val="accent6">
                      <a:lumMod val="50000"/>
                    </a:schemeClr>
                  </a:solidFill>
                </a:rPr>
                <a:t>Dec(</a:t>
              </a:r>
              <a:r>
                <a:rPr lang="en-US" dirty="0">
                  <a:solidFill>
                    <a:srgbClr val="7030A0"/>
                  </a:solidFill>
                </a:rPr>
                <a:t>sk</a:t>
              </a:r>
              <a:r>
                <a:rPr lang="en-US" dirty="0">
                  <a:solidFill>
                    <a:schemeClr val="accent6">
                      <a:lumMod val="50000"/>
                    </a:schemeClr>
                  </a:solidFill>
                </a:rPr>
                <a:t>,</a:t>
              </a:r>
              <a:r>
                <a:rPr lang="en-US" dirty="0">
                  <a:solidFill>
                    <a:srgbClr val="0070C0"/>
                  </a:solidFill>
                </a:rPr>
                <a:t>c</a:t>
              </a:r>
              <a:r>
                <a:rPr lang="en-US" dirty="0">
                  <a:solidFill>
                    <a:schemeClr val="accent6">
                      <a:lumMod val="50000"/>
                    </a:schemeClr>
                  </a:solidFill>
                </a:rPr>
                <a:t>)=</a:t>
              </a:r>
              <a:r>
                <a:rPr lang="en-US" dirty="0">
                  <a:solidFill>
                    <a:srgbClr val="FF0066"/>
                  </a:solidFill>
                </a:rPr>
                <a:t>m</a:t>
              </a:r>
              <a:endParaRPr lang="el-GR" baseline="-25000" dirty="0">
                <a:solidFill>
                  <a:srgbClr val="FF0066"/>
                </a:solidFill>
              </a:endParaRPr>
            </a:p>
          </p:txBody>
        </p:sp>
        <p:sp>
          <p:nvSpPr>
            <p:cNvPr id="80" name="Right Brace 79">
              <a:extLst>
                <a:ext uri="{FF2B5EF4-FFF2-40B4-BE49-F238E27FC236}">
                  <a16:creationId xmlns:a16="http://schemas.microsoft.com/office/drawing/2014/main" id="{E5B4CB8D-3293-4053-97D9-A4372F1AE9AF}"/>
                </a:ext>
              </a:extLst>
            </p:cNvPr>
            <p:cNvSpPr/>
            <p:nvPr/>
          </p:nvSpPr>
          <p:spPr>
            <a:xfrm>
              <a:off x="10230122" y="3402906"/>
              <a:ext cx="283248" cy="377970"/>
            </a:xfrm>
            <a:prstGeom prst="rightBrace">
              <a:avLst>
                <a:gd name="adj1" fmla="val 33360"/>
                <a:gd name="adj2" fmla="val 50000"/>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1" name="TextBox 80">
              <a:extLst>
                <a:ext uri="{FF2B5EF4-FFF2-40B4-BE49-F238E27FC236}">
                  <a16:creationId xmlns:a16="http://schemas.microsoft.com/office/drawing/2014/main" id="{AE9B1FDE-46A3-4171-A007-A17B0CCFBE62}"/>
                </a:ext>
              </a:extLst>
            </p:cNvPr>
            <p:cNvSpPr txBox="1"/>
            <p:nvPr/>
          </p:nvSpPr>
          <p:spPr>
            <a:xfrm>
              <a:off x="10498838" y="3403274"/>
              <a:ext cx="1103052" cy="369332"/>
            </a:xfrm>
            <a:prstGeom prst="rect">
              <a:avLst/>
            </a:prstGeom>
            <a:noFill/>
          </p:spPr>
          <p:txBody>
            <a:bodyPr wrap="square" rtlCol="0">
              <a:spAutoFit/>
            </a:bodyPr>
            <a:lstStyle/>
            <a:p>
              <a:pPr algn="ctr"/>
              <a:r>
                <a:rPr lang="en-US" dirty="0">
                  <a:solidFill>
                    <a:schemeClr val="bg2">
                      <a:lumMod val="50000"/>
                    </a:schemeClr>
                  </a:solidFill>
                </a:rPr>
                <a:t>KeyGen(·)</a:t>
              </a:r>
              <a:endParaRPr lang="el-GR" baseline="-25000" dirty="0">
                <a:solidFill>
                  <a:schemeClr val="bg2">
                    <a:lumMod val="50000"/>
                  </a:schemeClr>
                </a:solidFill>
              </a:endParaRPr>
            </a:p>
          </p:txBody>
        </p:sp>
      </p:grpSp>
      <p:sp>
        <p:nvSpPr>
          <p:cNvPr id="83" name="Right Brace 82" hidden="1">
            <a:extLst>
              <a:ext uri="{FF2B5EF4-FFF2-40B4-BE49-F238E27FC236}">
                <a16:creationId xmlns:a16="http://schemas.microsoft.com/office/drawing/2014/main" id="{9080776F-A83A-461A-B17D-05FEBABECDE8}"/>
              </a:ext>
            </a:extLst>
          </p:cNvPr>
          <p:cNvSpPr/>
          <p:nvPr/>
        </p:nvSpPr>
        <p:spPr>
          <a:xfrm flipH="1">
            <a:off x="1581772" y="3417193"/>
            <a:ext cx="283248" cy="377970"/>
          </a:xfrm>
          <a:prstGeom prst="rightBrace">
            <a:avLst>
              <a:gd name="adj1" fmla="val 33360"/>
              <a:gd name="adj2" fmla="val 50000"/>
            </a:avLst>
          </a:prstGeom>
          <a:ln>
            <a:solidFill>
              <a:srgbClr val="00000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4" name="TextBox 83" hidden="1">
            <a:extLst>
              <a:ext uri="{FF2B5EF4-FFF2-40B4-BE49-F238E27FC236}">
                <a16:creationId xmlns:a16="http://schemas.microsoft.com/office/drawing/2014/main" id="{0F8973A9-9A1A-4EF8-A1EE-3018391BF60A}"/>
              </a:ext>
            </a:extLst>
          </p:cNvPr>
          <p:cNvSpPr txBox="1"/>
          <p:nvPr/>
        </p:nvSpPr>
        <p:spPr>
          <a:xfrm>
            <a:off x="478720" y="3403374"/>
            <a:ext cx="1103052" cy="369332"/>
          </a:xfrm>
          <a:prstGeom prst="rect">
            <a:avLst/>
          </a:prstGeom>
          <a:noFill/>
          <a:ln>
            <a:noFill/>
          </a:ln>
        </p:spPr>
        <p:txBody>
          <a:bodyPr wrap="square" rtlCol="0">
            <a:spAutoFit/>
          </a:bodyPr>
          <a:lstStyle/>
          <a:p>
            <a:pPr algn="ctr"/>
            <a:r>
              <a:rPr lang="en-US" dirty="0">
                <a:solidFill>
                  <a:srgbClr val="999999"/>
                </a:solidFill>
              </a:rPr>
              <a:t>KeyGen(·)</a:t>
            </a:r>
            <a:endParaRPr lang="el-GR" baseline="-25000" dirty="0">
              <a:solidFill>
                <a:srgbClr val="999999"/>
              </a:solidFill>
            </a:endParaRPr>
          </a:p>
        </p:txBody>
      </p:sp>
    </p:spTree>
    <p:extLst>
      <p:ext uri="{BB962C8B-B14F-4D97-AF65-F5344CB8AC3E}">
        <p14:creationId xmlns:p14="http://schemas.microsoft.com/office/powerpoint/2010/main" val="3173401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CC3C81-BA32-4029-9793-0A4E88E237AE}"/>
              </a:ext>
            </a:extLst>
          </p:cNvPr>
          <p:cNvSpPr txBox="1"/>
          <p:nvPr/>
        </p:nvSpPr>
        <p:spPr>
          <a:xfrm>
            <a:off x="3427738" y="419100"/>
            <a:ext cx="5336525" cy="584775"/>
          </a:xfrm>
          <a:prstGeom prst="rect">
            <a:avLst/>
          </a:prstGeom>
          <a:noFill/>
        </p:spPr>
        <p:txBody>
          <a:bodyPr wrap="none" rtlCol="0">
            <a:spAutoFit/>
          </a:bodyPr>
          <a:lstStyle/>
          <a:p>
            <a:pPr algn="ctr"/>
            <a:r>
              <a:rPr lang="en-US" sz="3200" b="1" i="0" strike="noStrike" baseline="0" dirty="0"/>
              <a:t>Key Encapsulation</a:t>
            </a:r>
            <a:r>
              <a:rPr lang="en-US" sz="3200" b="1" dirty="0"/>
              <a:t> Mechanism</a:t>
            </a:r>
            <a:endParaRPr lang="el-GR" sz="3200" b="1" i="0" strike="noStrike" baseline="0" dirty="0"/>
          </a:p>
        </p:txBody>
      </p:sp>
      <p:sp>
        <p:nvSpPr>
          <p:cNvPr id="2" name="Freeform: Shape 1">
            <a:extLst>
              <a:ext uri="{FF2B5EF4-FFF2-40B4-BE49-F238E27FC236}">
                <a16:creationId xmlns:a16="http://schemas.microsoft.com/office/drawing/2014/main" id="{919C5562-1710-C1F9-72AC-5F02AE59418A}"/>
              </a:ext>
            </a:extLst>
          </p:cNvPr>
          <p:cNvSpPr/>
          <p:nvPr/>
        </p:nvSpPr>
        <p:spPr>
          <a:xfrm flipH="1">
            <a:off x="8551492" y="6629390"/>
            <a:ext cx="3640508" cy="241537"/>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rgbClr val="FFC000"/>
                </a:solidFill>
              </a:rPr>
              <a:t>Florias Papadopoulos</a:t>
            </a:r>
            <a:endParaRPr lang="el-GR" sz="1200" dirty="0">
              <a:solidFill>
                <a:srgbClr val="FFC000"/>
              </a:solidFill>
            </a:endParaRPr>
          </a:p>
        </p:txBody>
      </p:sp>
      <p:sp>
        <p:nvSpPr>
          <p:cNvPr id="3" name="Freeform: Shape 2">
            <a:extLst>
              <a:ext uri="{FF2B5EF4-FFF2-40B4-BE49-F238E27FC236}">
                <a16:creationId xmlns:a16="http://schemas.microsoft.com/office/drawing/2014/main" id="{07DFA4EB-1CEC-E574-435A-4AAA443A753D}"/>
              </a:ext>
            </a:extLst>
          </p:cNvPr>
          <p:cNvSpPr/>
          <p:nvPr/>
        </p:nvSpPr>
        <p:spPr>
          <a:xfrm>
            <a:off x="0" y="6642095"/>
            <a:ext cx="3640508" cy="228840"/>
          </a:xfrm>
          <a:custGeom>
            <a:avLst/>
            <a:gdLst>
              <a:gd name="connsiteX0" fmla="*/ 0 w 3640508"/>
              <a:gd name="connsiteY0" fmla="*/ 0 h 241537"/>
              <a:gd name="connsiteX1" fmla="*/ 3440485 w 3640508"/>
              <a:gd name="connsiteY1" fmla="*/ 0 h 241537"/>
              <a:gd name="connsiteX2" fmla="*/ 3640508 w 3640508"/>
              <a:gd name="connsiteY2" fmla="*/ 241531 h 241537"/>
              <a:gd name="connsiteX3" fmla="*/ 3640508 w 3640508"/>
              <a:gd name="connsiteY3" fmla="*/ 241537 h 241537"/>
              <a:gd name="connsiteX4" fmla="*/ 0 w 3640508"/>
              <a:gd name="connsiteY4" fmla="*/ 241537 h 24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08" h="241537">
                <a:moveTo>
                  <a:pt x="0" y="0"/>
                </a:moveTo>
                <a:lnTo>
                  <a:pt x="3440485" y="0"/>
                </a:lnTo>
                <a:lnTo>
                  <a:pt x="3640508" y="241531"/>
                </a:lnTo>
                <a:lnTo>
                  <a:pt x="3640508" y="241537"/>
                </a:lnTo>
                <a:lnTo>
                  <a:pt x="0" y="241537"/>
                </a:lnTo>
                <a:close/>
              </a:path>
            </a:pathLst>
          </a:custGeom>
          <a:solidFill>
            <a:schemeClr val="accent1">
              <a:lumMod val="5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200" dirty="0">
                <a:solidFill>
                  <a:schemeClr val="accent4"/>
                </a:solidFill>
              </a:rPr>
              <a:t>Cryptography Based on Learning With Errors</a:t>
            </a:r>
            <a:endParaRPr lang="el-GR" sz="1200" dirty="0">
              <a:solidFill>
                <a:schemeClr val="accent4"/>
              </a:solidFill>
            </a:endParaRPr>
          </a:p>
        </p:txBody>
      </p:sp>
      <p:cxnSp>
        <p:nvCxnSpPr>
          <p:cNvPr id="4" name="Straight Connector 3">
            <a:extLst>
              <a:ext uri="{FF2B5EF4-FFF2-40B4-BE49-F238E27FC236}">
                <a16:creationId xmlns:a16="http://schemas.microsoft.com/office/drawing/2014/main" id="{3F2F9280-A8C7-16AF-5892-D14B192D28E5}"/>
              </a:ext>
            </a:extLst>
          </p:cNvPr>
          <p:cNvCxnSpPr>
            <a:cxnSpLocks/>
          </p:cNvCxnSpPr>
          <p:nvPr/>
        </p:nvCxnSpPr>
        <p:spPr>
          <a:xfrm>
            <a:off x="3440483" y="6642094"/>
            <a:ext cx="200025" cy="22884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2D64EE-EA73-2CD6-7BFD-8BFE1B6B9B83}"/>
              </a:ext>
            </a:extLst>
          </p:cNvPr>
          <p:cNvCxnSpPr>
            <a:cxnSpLocks/>
          </p:cNvCxnSpPr>
          <p:nvPr/>
        </p:nvCxnSpPr>
        <p:spPr>
          <a:xfrm flipH="1">
            <a:off x="8551492" y="6629396"/>
            <a:ext cx="200025" cy="24153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descr="Back with solid fill">
            <a:hlinkClick r:id="rId3" action="ppaction://hlinksldjump"/>
            <a:extLst>
              <a:ext uri="{FF2B5EF4-FFF2-40B4-BE49-F238E27FC236}">
                <a16:creationId xmlns:a16="http://schemas.microsoft.com/office/drawing/2014/main" id="{5D31B840-F68B-4A0B-A524-95F56F6318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sp>
        <p:nvSpPr>
          <p:cNvPr id="8" name="TextBox 7">
            <a:extLst>
              <a:ext uri="{FF2B5EF4-FFF2-40B4-BE49-F238E27FC236}">
                <a16:creationId xmlns:a16="http://schemas.microsoft.com/office/drawing/2014/main" id="{ADCB6280-1CD0-443E-ABB3-CD8EBB1864F0}"/>
              </a:ext>
            </a:extLst>
          </p:cNvPr>
          <p:cNvSpPr txBox="1"/>
          <p:nvPr/>
        </p:nvSpPr>
        <p:spPr>
          <a:xfrm>
            <a:off x="2824176" y="1267461"/>
            <a:ext cx="6543647" cy="646331"/>
          </a:xfrm>
          <a:prstGeom prst="rect">
            <a:avLst/>
          </a:prstGeom>
          <a:noFill/>
          <a:ln>
            <a:noFill/>
          </a:ln>
        </p:spPr>
        <p:txBody>
          <a:bodyPr wrap="square">
            <a:spAutoFit/>
          </a:bodyPr>
          <a:lstStyle/>
          <a:p>
            <a:pPr marL="285750" indent="-285750">
              <a:buFont typeface="Wingdings" panose="05000000000000000000" pitchFamily="2" charset="2"/>
              <a:buChar char="Ø"/>
            </a:pPr>
            <a:r>
              <a:rPr lang="en-US" dirty="0">
                <a:solidFill>
                  <a:prstClr val="black"/>
                </a:solidFill>
              </a:rPr>
              <a:t>KEM consist of three algorithms: </a:t>
            </a:r>
            <a:r>
              <a:rPr lang="en-US" dirty="0">
                <a:solidFill>
                  <a:srgbClr val="767171"/>
                </a:solidFill>
              </a:rPr>
              <a:t>KeyGen(·)</a:t>
            </a:r>
            <a:r>
              <a:rPr lang="en-US" dirty="0">
                <a:solidFill>
                  <a:prstClr val="black"/>
                </a:solidFill>
              </a:rPr>
              <a:t>, </a:t>
            </a:r>
            <a:r>
              <a:rPr lang="en-US" dirty="0">
                <a:solidFill>
                  <a:srgbClr val="0070C0"/>
                </a:solidFill>
              </a:rPr>
              <a:t>Encaps(·)</a:t>
            </a:r>
            <a:r>
              <a:rPr lang="en-US" dirty="0">
                <a:solidFill>
                  <a:prstClr val="black"/>
                </a:solidFill>
              </a:rPr>
              <a:t>, </a:t>
            </a:r>
            <a:r>
              <a:rPr lang="en-US" dirty="0">
                <a:solidFill>
                  <a:srgbClr val="385723"/>
                </a:solidFill>
              </a:rPr>
              <a:t>Decaps(·)</a:t>
            </a:r>
          </a:p>
          <a:p>
            <a:pPr marL="285750" indent="-285750">
              <a:buFont typeface="Wingdings" panose="05000000000000000000" pitchFamily="2" charset="2"/>
              <a:buChar char="Ø"/>
            </a:pPr>
            <a:r>
              <a:rPr lang="en-US" sz="1800" b="0" i="0" u="none" strike="noStrike" baseline="0" dirty="0">
                <a:solidFill>
                  <a:srgbClr val="000000"/>
                </a:solidFill>
                <a:latin typeface="Nimbus Roman No9 L"/>
              </a:rPr>
              <a:t>A KEM is used to establish a </a:t>
            </a:r>
            <a:r>
              <a:rPr lang="en-US" sz="1800" b="0" i="0" u="none" strike="noStrike" baseline="0" dirty="0">
                <a:solidFill>
                  <a:schemeClr val="accent4">
                    <a:lumMod val="75000"/>
                  </a:schemeClr>
                </a:solidFill>
                <a:latin typeface="Nimbus Roman No9 L"/>
              </a:rPr>
              <a:t>shared secret key</a:t>
            </a:r>
            <a:r>
              <a:rPr lang="en-US" sz="1800" b="0" i="0" u="none" strike="noStrike" baseline="0" dirty="0">
                <a:latin typeface="Nimbus Roman No9 L"/>
              </a:rPr>
              <a:t>.</a:t>
            </a:r>
          </a:p>
        </p:txBody>
      </p:sp>
      <p:pic>
        <p:nvPicPr>
          <p:cNvPr id="42" name="Graphic 41" descr="Key with solid fill" hidden="1">
            <a:extLst>
              <a:ext uri="{FF2B5EF4-FFF2-40B4-BE49-F238E27FC236}">
                <a16:creationId xmlns:a16="http://schemas.microsoft.com/office/drawing/2014/main" id="{CAA09C10-F7B3-466A-9A2D-34DD838907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39352" y="3372694"/>
            <a:ext cx="268716" cy="268716"/>
          </a:xfrm>
          <a:prstGeom prst="rect">
            <a:avLst/>
          </a:prstGeom>
        </p:spPr>
      </p:pic>
      <p:pic>
        <p:nvPicPr>
          <p:cNvPr id="43" name="Graphic 42" descr="Key with solid fill" hidden="1">
            <a:extLst>
              <a:ext uri="{FF2B5EF4-FFF2-40B4-BE49-F238E27FC236}">
                <a16:creationId xmlns:a16="http://schemas.microsoft.com/office/drawing/2014/main" id="{EC1EEA65-1161-43CC-8B66-48F016091C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39352" y="3572769"/>
            <a:ext cx="268716" cy="268716"/>
          </a:xfrm>
          <a:prstGeom prst="rect">
            <a:avLst/>
          </a:prstGeom>
        </p:spPr>
      </p:pic>
      <p:sp>
        <p:nvSpPr>
          <p:cNvPr id="48" name="Right Brace 47" hidden="1">
            <a:extLst>
              <a:ext uri="{FF2B5EF4-FFF2-40B4-BE49-F238E27FC236}">
                <a16:creationId xmlns:a16="http://schemas.microsoft.com/office/drawing/2014/main" id="{F68E22DB-8E70-4EDF-963D-0C8205AD830D}"/>
              </a:ext>
            </a:extLst>
          </p:cNvPr>
          <p:cNvSpPr/>
          <p:nvPr/>
        </p:nvSpPr>
        <p:spPr>
          <a:xfrm flipH="1">
            <a:off x="1581772" y="3417193"/>
            <a:ext cx="283248" cy="377970"/>
          </a:xfrm>
          <a:prstGeom prst="rightBrace">
            <a:avLst>
              <a:gd name="adj1" fmla="val 33360"/>
              <a:gd name="adj2" fmla="val 50000"/>
            </a:avLst>
          </a:prstGeom>
          <a:ln>
            <a:solidFill>
              <a:srgbClr val="000000">
                <a:alpha val="4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9" name="TextBox 48" hidden="1">
            <a:extLst>
              <a:ext uri="{FF2B5EF4-FFF2-40B4-BE49-F238E27FC236}">
                <a16:creationId xmlns:a16="http://schemas.microsoft.com/office/drawing/2014/main" id="{2A947E39-E85A-4C1E-88D3-B45ACDE1495E}"/>
              </a:ext>
            </a:extLst>
          </p:cNvPr>
          <p:cNvSpPr txBox="1"/>
          <p:nvPr/>
        </p:nvSpPr>
        <p:spPr>
          <a:xfrm>
            <a:off x="478720" y="3403374"/>
            <a:ext cx="1103052" cy="369332"/>
          </a:xfrm>
          <a:prstGeom prst="rect">
            <a:avLst/>
          </a:prstGeom>
          <a:noFill/>
          <a:ln>
            <a:noFill/>
          </a:ln>
        </p:spPr>
        <p:txBody>
          <a:bodyPr wrap="square" rtlCol="0">
            <a:spAutoFit/>
          </a:bodyPr>
          <a:lstStyle/>
          <a:p>
            <a:pPr algn="ctr"/>
            <a:r>
              <a:rPr lang="en-US" dirty="0">
                <a:solidFill>
                  <a:srgbClr val="999999"/>
                </a:solidFill>
              </a:rPr>
              <a:t>KeyGen(·)</a:t>
            </a:r>
            <a:endParaRPr lang="el-GR" baseline="-25000" dirty="0">
              <a:solidFill>
                <a:srgbClr val="999999"/>
              </a:solidFill>
            </a:endParaRPr>
          </a:p>
        </p:txBody>
      </p:sp>
      <p:grpSp>
        <p:nvGrpSpPr>
          <p:cNvPr id="81" name="Group 80">
            <a:extLst>
              <a:ext uri="{FF2B5EF4-FFF2-40B4-BE49-F238E27FC236}">
                <a16:creationId xmlns:a16="http://schemas.microsoft.com/office/drawing/2014/main" id="{B928A2A9-239F-491F-945B-1574A43CCA41}"/>
              </a:ext>
            </a:extLst>
          </p:cNvPr>
          <p:cNvGrpSpPr/>
          <p:nvPr/>
        </p:nvGrpSpPr>
        <p:grpSpPr>
          <a:xfrm>
            <a:off x="1254202" y="2178921"/>
            <a:ext cx="9683593" cy="3149289"/>
            <a:chOff x="1692913" y="2274443"/>
            <a:chExt cx="9683593" cy="3149289"/>
          </a:xfrm>
        </p:grpSpPr>
        <p:pic>
          <p:nvPicPr>
            <p:cNvPr id="10" name="Graphic 9" descr="Office worker female with solid fill">
              <a:extLst>
                <a:ext uri="{FF2B5EF4-FFF2-40B4-BE49-F238E27FC236}">
                  <a16:creationId xmlns:a16="http://schemas.microsoft.com/office/drawing/2014/main" id="{89CE3282-C103-49D5-8EBD-30566BD8E0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92913" y="3281185"/>
              <a:ext cx="914400" cy="914400"/>
            </a:xfrm>
            <a:prstGeom prst="rect">
              <a:avLst/>
            </a:prstGeom>
          </p:spPr>
        </p:pic>
        <p:pic>
          <p:nvPicPr>
            <p:cNvPr id="11" name="Graphic 10" descr="Office worker male with solid fill">
              <a:extLst>
                <a:ext uri="{FF2B5EF4-FFF2-40B4-BE49-F238E27FC236}">
                  <a16:creationId xmlns:a16="http://schemas.microsoft.com/office/drawing/2014/main" id="{E286D546-3AD5-4179-A2E8-118ADBF130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23737" y="3281185"/>
              <a:ext cx="914400" cy="914400"/>
            </a:xfrm>
            <a:prstGeom prst="rect">
              <a:avLst/>
            </a:prstGeom>
          </p:spPr>
        </p:pic>
        <p:pic>
          <p:nvPicPr>
            <p:cNvPr id="13" name="Graphic 12" descr="Key with solid fill">
              <a:extLst>
                <a:ext uri="{FF2B5EF4-FFF2-40B4-BE49-F238E27FC236}">
                  <a16:creationId xmlns:a16="http://schemas.microsoft.com/office/drawing/2014/main" id="{2371DB56-0184-4962-90B1-1D1B92665EA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40203" y="4321923"/>
              <a:ext cx="268716" cy="268716"/>
            </a:xfrm>
            <a:prstGeom prst="rect">
              <a:avLst/>
            </a:prstGeom>
          </p:spPr>
        </p:pic>
        <p:grpSp>
          <p:nvGrpSpPr>
            <p:cNvPr id="14" name="Group 13">
              <a:extLst>
                <a:ext uri="{FF2B5EF4-FFF2-40B4-BE49-F238E27FC236}">
                  <a16:creationId xmlns:a16="http://schemas.microsoft.com/office/drawing/2014/main" id="{ECFF8633-7230-45DE-94E0-70BEAEFFAD16}"/>
                </a:ext>
              </a:extLst>
            </p:cNvPr>
            <p:cNvGrpSpPr/>
            <p:nvPr/>
          </p:nvGrpSpPr>
          <p:grpSpPr>
            <a:xfrm>
              <a:off x="3534280" y="3611396"/>
              <a:ext cx="1281166" cy="369332"/>
              <a:chOff x="2426450" y="3446749"/>
              <a:chExt cx="1281166" cy="369332"/>
            </a:xfrm>
          </p:grpSpPr>
          <p:pic>
            <p:nvPicPr>
              <p:cNvPr id="15" name="Graphic 14" descr="Lock with solid fill">
                <a:extLst>
                  <a:ext uri="{FF2B5EF4-FFF2-40B4-BE49-F238E27FC236}">
                    <a16:creationId xmlns:a16="http://schemas.microsoft.com/office/drawing/2014/main" id="{DE6AC76B-A110-40F3-99B0-8B846FA0C4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510275" y="3556909"/>
                <a:ext cx="197341" cy="184666"/>
              </a:xfrm>
              <a:prstGeom prst="rect">
                <a:avLst/>
              </a:prstGeom>
            </p:spPr>
          </p:pic>
          <p:sp>
            <p:nvSpPr>
              <p:cNvPr id="16" name="TextBox 15">
                <a:extLst>
                  <a:ext uri="{FF2B5EF4-FFF2-40B4-BE49-F238E27FC236}">
                    <a16:creationId xmlns:a16="http://schemas.microsoft.com/office/drawing/2014/main" id="{DB50B7FA-0275-44DE-9FF6-F0B11E65BCEA}"/>
                  </a:ext>
                </a:extLst>
              </p:cNvPr>
              <p:cNvSpPr txBox="1"/>
              <p:nvPr/>
            </p:nvSpPr>
            <p:spPr>
              <a:xfrm>
                <a:off x="2426450" y="3446749"/>
                <a:ext cx="1281165" cy="369332"/>
              </a:xfrm>
              <a:prstGeom prst="rect">
                <a:avLst/>
              </a:prstGeom>
              <a:noFill/>
              <a:ln>
                <a:solidFill>
                  <a:schemeClr val="accent5">
                    <a:lumMod val="75000"/>
                  </a:schemeClr>
                </a:solidFill>
              </a:ln>
            </p:spPr>
            <p:txBody>
              <a:bodyPr wrap="square" rtlCol="0">
                <a:spAutoFit/>
              </a:bodyPr>
              <a:lstStyle/>
              <a:p>
                <a:r>
                  <a:rPr lang="en-US" dirty="0">
                    <a:solidFill>
                      <a:srgbClr val="0070C0"/>
                    </a:solidFill>
                  </a:rPr>
                  <a:t>Encryption</a:t>
                </a:r>
                <a:endParaRPr lang="el-GR" dirty="0">
                  <a:solidFill>
                    <a:srgbClr val="0070C0"/>
                  </a:solidFill>
                </a:endParaRPr>
              </a:p>
            </p:txBody>
          </p:sp>
        </p:grpSp>
        <p:cxnSp>
          <p:nvCxnSpPr>
            <p:cNvPr id="17" name="Straight Arrow Connector 16">
              <a:extLst>
                <a:ext uri="{FF2B5EF4-FFF2-40B4-BE49-F238E27FC236}">
                  <a16:creationId xmlns:a16="http://schemas.microsoft.com/office/drawing/2014/main" id="{3F98EFA0-7E34-416A-AEB6-EE75DA9C3BA7}"/>
                </a:ext>
              </a:extLst>
            </p:cNvPr>
            <p:cNvCxnSpPr>
              <a:cxnSpLocks/>
              <a:endCxn id="16" idx="1"/>
            </p:cNvCxnSpPr>
            <p:nvPr/>
          </p:nvCxnSpPr>
          <p:spPr>
            <a:xfrm>
              <a:off x="2926703" y="3796062"/>
              <a:ext cx="6075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01B8D20-F8D0-452A-8887-7C225EC08FF4}"/>
                </a:ext>
              </a:extLst>
            </p:cNvPr>
            <p:cNvCxnSpPr>
              <a:cxnSpLocks/>
              <a:stCxn id="16" idx="3"/>
              <a:endCxn id="26" idx="1"/>
            </p:cNvCxnSpPr>
            <p:nvPr/>
          </p:nvCxnSpPr>
          <p:spPr>
            <a:xfrm>
              <a:off x="4815445" y="3796062"/>
              <a:ext cx="1677347" cy="8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D266ED8-F0D0-414B-8CC2-4D6C387F7D0E}"/>
                </a:ext>
              </a:extLst>
            </p:cNvPr>
            <p:cNvGrpSpPr/>
            <p:nvPr/>
          </p:nvGrpSpPr>
          <p:grpSpPr>
            <a:xfrm>
              <a:off x="5396455" y="3355577"/>
              <a:ext cx="382007" cy="440485"/>
              <a:chOff x="5731090" y="4107934"/>
              <a:chExt cx="382007" cy="440485"/>
            </a:xfrm>
            <a:solidFill>
              <a:srgbClr val="2E75B6"/>
            </a:solidFill>
          </p:grpSpPr>
          <p:pic>
            <p:nvPicPr>
              <p:cNvPr id="20" name="Graphic 19" descr="Document outline">
                <a:extLst>
                  <a:ext uri="{FF2B5EF4-FFF2-40B4-BE49-F238E27FC236}">
                    <a16:creationId xmlns:a16="http://schemas.microsoft.com/office/drawing/2014/main" id="{1D54AB0B-4515-4E2F-9DB6-5F3E95CB1DE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731090" y="4107934"/>
                <a:ext cx="369332" cy="369332"/>
              </a:xfrm>
              <a:prstGeom prst="rect">
                <a:avLst/>
              </a:prstGeom>
            </p:spPr>
          </p:pic>
          <p:pic>
            <p:nvPicPr>
              <p:cNvPr id="21" name="Graphic 20" descr="Lock with solid fill">
                <a:extLst>
                  <a:ext uri="{FF2B5EF4-FFF2-40B4-BE49-F238E27FC236}">
                    <a16:creationId xmlns:a16="http://schemas.microsoft.com/office/drawing/2014/main" id="{FFA1054F-4137-48AD-B874-155A2F709C4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15756" y="4363753"/>
                <a:ext cx="197341" cy="184666"/>
              </a:xfrm>
              <a:prstGeom prst="rect">
                <a:avLst/>
              </a:prstGeom>
            </p:spPr>
          </p:pic>
        </p:grpSp>
        <p:pic>
          <p:nvPicPr>
            <p:cNvPr id="22" name="Graphic 21" descr="Key with solid fill">
              <a:extLst>
                <a:ext uri="{FF2B5EF4-FFF2-40B4-BE49-F238E27FC236}">
                  <a16:creationId xmlns:a16="http://schemas.microsoft.com/office/drawing/2014/main" id="{DF4429DB-576E-4420-B038-6685619CC4F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38536" y="4318022"/>
              <a:ext cx="268716" cy="268716"/>
            </a:xfrm>
            <a:prstGeom prst="rect">
              <a:avLst/>
            </a:prstGeom>
          </p:spPr>
        </p:pic>
        <p:cxnSp>
          <p:nvCxnSpPr>
            <p:cNvPr id="24" name="Straight Arrow Connector 23">
              <a:extLst>
                <a:ext uri="{FF2B5EF4-FFF2-40B4-BE49-F238E27FC236}">
                  <a16:creationId xmlns:a16="http://schemas.microsoft.com/office/drawing/2014/main" id="{E16CE201-9858-4562-AD58-938E2C2F7819}"/>
                </a:ext>
              </a:extLst>
            </p:cNvPr>
            <p:cNvCxnSpPr>
              <a:cxnSpLocks/>
              <a:stCxn id="27" idx="3"/>
              <a:endCxn id="61" idx="1"/>
            </p:cNvCxnSpPr>
            <p:nvPr/>
          </p:nvCxnSpPr>
          <p:spPr>
            <a:xfrm flipV="1">
              <a:off x="7806439" y="3813889"/>
              <a:ext cx="633550" cy="37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B449973-F78A-4A8F-BE26-33ED5F9C620E}"/>
                </a:ext>
              </a:extLst>
            </p:cNvPr>
            <p:cNvGrpSpPr/>
            <p:nvPr/>
          </p:nvGrpSpPr>
          <p:grpSpPr>
            <a:xfrm>
              <a:off x="6492792" y="3619666"/>
              <a:ext cx="1316518" cy="369332"/>
              <a:chOff x="7299564" y="3780876"/>
              <a:chExt cx="1316518" cy="369332"/>
            </a:xfrm>
          </p:grpSpPr>
          <p:sp>
            <p:nvSpPr>
              <p:cNvPr id="26" name="TextBox 25">
                <a:extLst>
                  <a:ext uri="{FF2B5EF4-FFF2-40B4-BE49-F238E27FC236}">
                    <a16:creationId xmlns:a16="http://schemas.microsoft.com/office/drawing/2014/main" id="{8BEE19FA-8CF1-4049-8EAA-4E2E184632D7}"/>
                  </a:ext>
                </a:extLst>
              </p:cNvPr>
              <p:cNvSpPr txBox="1"/>
              <p:nvPr/>
            </p:nvSpPr>
            <p:spPr>
              <a:xfrm>
                <a:off x="7299564" y="3780876"/>
                <a:ext cx="1316518" cy="369332"/>
              </a:xfrm>
              <a:prstGeom prst="rect">
                <a:avLst/>
              </a:prstGeom>
              <a:noFill/>
              <a:ln>
                <a:solidFill>
                  <a:schemeClr val="accent6">
                    <a:lumMod val="50000"/>
                  </a:schemeClr>
                </a:solidFill>
              </a:ln>
            </p:spPr>
            <p:txBody>
              <a:bodyPr wrap="square" rtlCol="0">
                <a:spAutoFit/>
              </a:bodyPr>
              <a:lstStyle/>
              <a:p>
                <a:r>
                  <a:rPr lang="en-US" dirty="0">
                    <a:solidFill>
                      <a:schemeClr val="accent6">
                        <a:lumMod val="50000"/>
                      </a:schemeClr>
                    </a:solidFill>
                  </a:rPr>
                  <a:t>Decryption</a:t>
                </a:r>
                <a:endParaRPr lang="el-GR" dirty="0">
                  <a:solidFill>
                    <a:schemeClr val="accent6">
                      <a:lumMod val="50000"/>
                    </a:schemeClr>
                  </a:solidFill>
                </a:endParaRPr>
              </a:p>
            </p:txBody>
          </p:sp>
          <p:pic>
            <p:nvPicPr>
              <p:cNvPr id="27" name="Graphic 26" descr="Unlock with solid fill">
                <a:extLst>
                  <a:ext uri="{FF2B5EF4-FFF2-40B4-BE49-F238E27FC236}">
                    <a16:creationId xmlns:a16="http://schemas.microsoft.com/office/drawing/2014/main" id="{13A440A3-1BAD-4268-ADBE-52613264151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428546" y="3886563"/>
                <a:ext cx="184665" cy="184665"/>
              </a:xfrm>
              <a:prstGeom prst="rect">
                <a:avLst/>
              </a:prstGeom>
            </p:spPr>
          </p:pic>
        </p:grpSp>
        <p:sp>
          <p:nvSpPr>
            <p:cNvPr id="28" name="TextBox 27">
              <a:extLst>
                <a:ext uri="{FF2B5EF4-FFF2-40B4-BE49-F238E27FC236}">
                  <a16:creationId xmlns:a16="http://schemas.microsoft.com/office/drawing/2014/main" id="{6AEF3029-AAE9-41CF-B970-8B854D50CB3D}"/>
                </a:ext>
              </a:extLst>
            </p:cNvPr>
            <p:cNvSpPr txBox="1"/>
            <p:nvPr/>
          </p:nvSpPr>
          <p:spPr>
            <a:xfrm>
              <a:off x="3215149" y="4566491"/>
              <a:ext cx="1918826" cy="292388"/>
            </a:xfrm>
            <a:prstGeom prst="rect">
              <a:avLst/>
            </a:prstGeom>
            <a:noFill/>
          </p:spPr>
          <p:txBody>
            <a:bodyPr wrap="square" rtlCol="0">
              <a:spAutoFit/>
            </a:bodyPr>
            <a:lstStyle/>
            <a:p>
              <a:pPr algn="ctr"/>
              <a:r>
                <a:rPr lang="en-US" sz="1300" dirty="0">
                  <a:solidFill>
                    <a:srgbClr val="FF3300"/>
                  </a:solidFill>
                </a:rPr>
                <a:t>Public Key</a:t>
              </a:r>
              <a:r>
                <a:rPr lang="el-GR" sz="1300" dirty="0">
                  <a:solidFill>
                    <a:srgbClr val="FF3300"/>
                  </a:solidFill>
                </a:rPr>
                <a:t> (</a:t>
              </a:r>
              <a:r>
                <a:rPr lang="en-US" sz="1300" dirty="0">
                  <a:solidFill>
                    <a:srgbClr val="FF3300"/>
                  </a:solidFill>
                </a:rPr>
                <a:t>Bob</a:t>
              </a:r>
              <a:r>
                <a:rPr lang="el-GR" sz="1300" dirty="0">
                  <a:solidFill>
                    <a:srgbClr val="FF3300"/>
                  </a:solidFill>
                </a:rPr>
                <a:t>)</a:t>
              </a:r>
            </a:p>
          </p:txBody>
        </p:sp>
        <p:sp>
          <p:nvSpPr>
            <p:cNvPr id="29" name="TextBox 28">
              <a:extLst>
                <a:ext uri="{FF2B5EF4-FFF2-40B4-BE49-F238E27FC236}">
                  <a16:creationId xmlns:a16="http://schemas.microsoft.com/office/drawing/2014/main" id="{86C221D8-A5E2-4A2D-B0A2-3B62453D4C3B}"/>
                </a:ext>
              </a:extLst>
            </p:cNvPr>
            <p:cNvSpPr txBox="1"/>
            <p:nvPr/>
          </p:nvSpPr>
          <p:spPr>
            <a:xfrm>
              <a:off x="6474186" y="4570784"/>
              <a:ext cx="1353730" cy="292388"/>
            </a:xfrm>
            <a:prstGeom prst="rect">
              <a:avLst/>
            </a:prstGeom>
            <a:noFill/>
          </p:spPr>
          <p:txBody>
            <a:bodyPr wrap="square" rtlCol="0">
              <a:spAutoFit/>
            </a:bodyPr>
            <a:lstStyle/>
            <a:p>
              <a:pPr algn="ctr"/>
              <a:r>
                <a:rPr lang="en-US" sz="1300" dirty="0">
                  <a:solidFill>
                    <a:srgbClr val="7030A0"/>
                  </a:solidFill>
                </a:rPr>
                <a:t>Private Key </a:t>
              </a:r>
              <a:r>
                <a:rPr lang="el-GR" sz="1300" dirty="0">
                  <a:solidFill>
                    <a:srgbClr val="7030A0"/>
                  </a:solidFill>
                </a:rPr>
                <a:t>(</a:t>
              </a:r>
              <a:r>
                <a:rPr lang="en-US" sz="1300" dirty="0">
                  <a:solidFill>
                    <a:srgbClr val="7030A0"/>
                  </a:solidFill>
                </a:rPr>
                <a:t>Bob</a:t>
              </a:r>
              <a:r>
                <a:rPr lang="el-GR" sz="1300" dirty="0">
                  <a:solidFill>
                    <a:srgbClr val="7030A0"/>
                  </a:solidFill>
                </a:rPr>
                <a:t>)</a:t>
              </a:r>
            </a:p>
          </p:txBody>
        </p:sp>
        <p:cxnSp>
          <p:nvCxnSpPr>
            <p:cNvPr id="30" name="Straight Connector 29">
              <a:extLst>
                <a:ext uri="{FF2B5EF4-FFF2-40B4-BE49-F238E27FC236}">
                  <a16:creationId xmlns:a16="http://schemas.microsoft.com/office/drawing/2014/main" id="{9AEC1361-2305-44DD-97FB-C565E1B1FF39}"/>
                </a:ext>
              </a:extLst>
            </p:cNvPr>
            <p:cNvCxnSpPr>
              <a:cxnSpLocks/>
              <a:stCxn id="13" idx="0"/>
              <a:endCxn id="16" idx="2"/>
            </p:cNvCxnSpPr>
            <p:nvPr/>
          </p:nvCxnSpPr>
          <p:spPr>
            <a:xfrm flipV="1">
              <a:off x="4174561" y="3980728"/>
              <a:ext cx="302" cy="341195"/>
            </a:xfrm>
            <a:prstGeom prst="line">
              <a:avLst/>
            </a:prstGeom>
            <a:ln w="9525"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A5595EDC-7861-48CD-B900-15CFDB14BF06}"/>
                </a:ext>
              </a:extLst>
            </p:cNvPr>
            <p:cNvCxnSpPr>
              <a:cxnSpLocks/>
            </p:cNvCxnSpPr>
            <p:nvPr/>
          </p:nvCxnSpPr>
          <p:spPr>
            <a:xfrm flipV="1">
              <a:off x="7151051" y="3985202"/>
              <a:ext cx="0" cy="304168"/>
            </a:xfrm>
            <a:prstGeom prst="line">
              <a:avLst/>
            </a:prstGeom>
            <a:ln w="952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9F1D29E7-9272-4702-8290-89686CD18933}"/>
                </a:ext>
              </a:extLst>
            </p:cNvPr>
            <p:cNvCxnSpPr>
              <a:cxnSpLocks/>
              <a:endCxn id="44" idx="1"/>
            </p:cNvCxnSpPr>
            <p:nvPr/>
          </p:nvCxnSpPr>
          <p:spPr>
            <a:xfrm flipV="1">
              <a:off x="2926703" y="3039986"/>
              <a:ext cx="1831306" cy="5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7A69418-65D3-4BE5-8E4F-8325C8AAFC35}"/>
                </a:ext>
              </a:extLst>
            </p:cNvPr>
            <p:cNvSpPr txBox="1"/>
            <p:nvPr/>
          </p:nvSpPr>
          <p:spPr>
            <a:xfrm>
              <a:off x="3209952" y="2687896"/>
              <a:ext cx="1440524" cy="369332"/>
            </a:xfrm>
            <a:prstGeom prst="rect">
              <a:avLst/>
            </a:prstGeom>
            <a:noFill/>
          </p:spPr>
          <p:txBody>
            <a:bodyPr wrap="square" rtlCol="0">
              <a:spAutoFit/>
            </a:bodyPr>
            <a:lstStyle/>
            <a:p>
              <a:pPr algn="ctr"/>
              <a:r>
                <a:rPr lang="en-US" dirty="0">
                  <a:solidFill>
                    <a:schemeClr val="accent5">
                      <a:lumMod val="75000"/>
                    </a:schemeClr>
                  </a:solidFill>
                </a:rPr>
                <a:t>Encaps(</a:t>
              </a:r>
              <a:r>
                <a:rPr lang="en-US" dirty="0">
                  <a:solidFill>
                    <a:srgbClr val="FF3300"/>
                  </a:solidFill>
                </a:rPr>
                <a:t>pk</a:t>
              </a:r>
              <a:r>
                <a:rPr lang="en-US" dirty="0">
                  <a:solidFill>
                    <a:schemeClr val="accent5">
                      <a:lumMod val="75000"/>
                    </a:schemeClr>
                  </a:solidFill>
                </a:rPr>
                <a:t>)</a:t>
              </a:r>
              <a:endParaRPr lang="el-GR" baseline="-25000" dirty="0">
                <a:solidFill>
                  <a:srgbClr val="FF3300"/>
                </a:solidFill>
              </a:endParaRPr>
            </a:p>
          </p:txBody>
        </p:sp>
        <p:cxnSp>
          <p:nvCxnSpPr>
            <p:cNvPr id="35" name="Straight Arrow Connector 34">
              <a:extLst>
                <a:ext uri="{FF2B5EF4-FFF2-40B4-BE49-F238E27FC236}">
                  <a16:creationId xmlns:a16="http://schemas.microsoft.com/office/drawing/2014/main" id="{52E3509F-C0D9-4A76-8E89-59356130E430}"/>
                </a:ext>
              </a:extLst>
            </p:cNvPr>
            <p:cNvCxnSpPr>
              <a:cxnSpLocks/>
              <a:stCxn id="44" idx="3"/>
              <a:endCxn id="45" idx="1"/>
            </p:cNvCxnSpPr>
            <p:nvPr/>
          </p:nvCxnSpPr>
          <p:spPr>
            <a:xfrm flipV="1">
              <a:off x="6404232" y="3037133"/>
              <a:ext cx="1444318" cy="285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991662A-845D-4F72-999C-C99DBA21F48A}"/>
                </a:ext>
              </a:extLst>
            </p:cNvPr>
            <p:cNvSpPr txBox="1"/>
            <p:nvPr/>
          </p:nvSpPr>
          <p:spPr>
            <a:xfrm>
              <a:off x="6452364" y="2687896"/>
              <a:ext cx="1354075" cy="369332"/>
            </a:xfrm>
            <a:prstGeom prst="rect">
              <a:avLst/>
            </a:prstGeom>
            <a:noFill/>
          </p:spPr>
          <p:txBody>
            <a:bodyPr wrap="square" rtlCol="0">
              <a:spAutoFit/>
            </a:bodyPr>
            <a:lstStyle/>
            <a:p>
              <a:pPr algn="ctr"/>
              <a:r>
                <a:rPr lang="en-US" dirty="0">
                  <a:solidFill>
                    <a:schemeClr val="accent6">
                      <a:lumMod val="50000"/>
                    </a:schemeClr>
                  </a:solidFill>
                </a:rPr>
                <a:t>Decaps(</a:t>
              </a:r>
              <a:r>
                <a:rPr lang="en-US" dirty="0">
                  <a:solidFill>
                    <a:srgbClr val="7030A0"/>
                  </a:solidFill>
                </a:rPr>
                <a:t>sk</a:t>
              </a:r>
              <a:r>
                <a:rPr lang="en-US" dirty="0">
                  <a:solidFill>
                    <a:schemeClr val="accent6">
                      <a:lumMod val="50000"/>
                    </a:schemeClr>
                  </a:solidFill>
                </a:rPr>
                <a:t>,</a:t>
              </a:r>
              <a:r>
                <a:rPr lang="en-US" dirty="0">
                  <a:solidFill>
                    <a:srgbClr val="0070C0"/>
                  </a:solidFill>
                </a:rPr>
                <a:t>c</a:t>
              </a:r>
              <a:r>
                <a:rPr lang="en-US" dirty="0">
                  <a:solidFill>
                    <a:schemeClr val="accent6">
                      <a:lumMod val="50000"/>
                    </a:schemeClr>
                  </a:solidFill>
                </a:rPr>
                <a:t>)</a:t>
              </a:r>
              <a:endParaRPr lang="el-GR" baseline="-25000" dirty="0">
                <a:solidFill>
                  <a:srgbClr val="7030A0"/>
                </a:solidFill>
              </a:endParaRPr>
            </a:p>
          </p:txBody>
        </p:sp>
        <p:cxnSp>
          <p:nvCxnSpPr>
            <p:cNvPr id="37" name="Connector: Elbow 36">
              <a:extLst>
                <a:ext uri="{FF2B5EF4-FFF2-40B4-BE49-F238E27FC236}">
                  <a16:creationId xmlns:a16="http://schemas.microsoft.com/office/drawing/2014/main" id="{4BF6D62A-7D4B-4D97-B324-7C5193532D9B}"/>
                </a:ext>
              </a:extLst>
            </p:cNvPr>
            <p:cNvCxnSpPr>
              <a:cxnSpLocks/>
              <a:stCxn id="11" idx="2"/>
              <a:endCxn id="29" idx="3"/>
            </p:cNvCxnSpPr>
            <p:nvPr/>
          </p:nvCxnSpPr>
          <p:spPr>
            <a:xfrm rot="5400000">
              <a:off x="8393731" y="3629771"/>
              <a:ext cx="521393" cy="1653021"/>
            </a:xfrm>
            <a:prstGeom prst="bentConnector2">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BB956384-58EF-4FE8-9800-5FB576229477}"/>
                </a:ext>
              </a:extLst>
            </p:cNvPr>
            <p:cNvCxnSpPr>
              <a:cxnSpLocks/>
              <a:stCxn id="11" idx="2"/>
              <a:endCxn id="28" idx="2"/>
            </p:cNvCxnSpPr>
            <p:nvPr/>
          </p:nvCxnSpPr>
          <p:spPr>
            <a:xfrm rot="5400000">
              <a:off x="6496103" y="1874045"/>
              <a:ext cx="663294" cy="5306375"/>
            </a:xfrm>
            <a:prstGeom prst="bentConnector3">
              <a:avLst>
                <a:gd name="adj1" fmla="val 134464"/>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EE83679-B9BD-43BF-898D-19693CE67736}"/>
                </a:ext>
              </a:extLst>
            </p:cNvPr>
            <p:cNvSpPr txBox="1"/>
            <p:nvPr/>
          </p:nvSpPr>
          <p:spPr>
            <a:xfrm>
              <a:off x="8188432" y="5131344"/>
              <a:ext cx="1255824" cy="292388"/>
            </a:xfrm>
            <a:prstGeom prst="rect">
              <a:avLst/>
            </a:prstGeom>
            <a:noFill/>
          </p:spPr>
          <p:txBody>
            <a:bodyPr wrap="square" rtlCol="0">
              <a:spAutoFit/>
            </a:bodyPr>
            <a:lstStyle/>
            <a:p>
              <a:pPr algn="r"/>
              <a:r>
                <a:rPr lang="en-US" sz="1300" dirty="0">
                  <a:solidFill>
                    <a:srgbClr val="FF3300"/>
                  </a:solidFill>
                </a:rPr>
                <a:t>Publish pk</a:t>
              </a:r>
              <a:r>
                <a:rPr lang="el-GR" sz="1300" dirty="0">
                  <a:solidFill>
                    <a:srgbClr val="FF3300"/>
                  </a:solidFill>
                </a:rPr>
                <a:t> </a:t>
              </a:r>
            </a:p>
          </p:txBody>
        </p:sp>
        <p:pic>
          <p:nvPicPr>
            <p:cNvPr id="40" name="Graphic 39" descr="Key with solid fill">
              <a:extLst>
                <a:ext uri="{FF2B5EF4-FFF2-40B4-BE49-F238E27FC236}">
                  <a16:creationId xmlns:a16="http://schemas.microsoft.com/office/drawing/2014/main" id="{EA61572D-B843-4783-82FA-0E556F812E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03779" y="3202131"/>
              <a:ext cx="268716" cy="268716"/>
            </a:xfrm>
            <a:prstGeom prst="rect">
              <a:avLst/>
            </a:prstGeom>
          </p:spPr>
        </p:pic>
        <p:pic>
          <p:nvPicPr>
            <p:cNvPr id="41" name="Graphic 40" descr="Key with solid fill">
              <a:extLst>
                <a:ext uri="{FF2B5EF4-FFF2-40B4-BE49-F238E27FC236}">
                  <a16:creationId xmlns:a16="http://schemas.microsoft.com/office/drawing/2014/main" id="{6AB51638-BCB1-48C0-9133-FF35FF56016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803779" y="3400405"/>
              <a:ext cx="268716" cy="268716"/>
            </a:xfrm>
            <a:prstGeom prst="rect">
              <a:avLst/>
            </a:prstGeom>
          </p:spPr>
        </p:pic>
        <p:sp>
          <p:nvSpPr>
            <p:cNvPr id="44" name="TextBox 43">
              <a:extLst>
                <a:ext uri="{FF2B5EF4-FFF2-40B4-BE49-F238E27FC236}">
                  <a16:creationId xmlns:a16="http://schemas.microsoft.com/office/drawing/2014/main" id="{9F05FB2F-0C4F-4AD1-BA00-60CC2EAC1300}"/>
                </a:ext>
              </a:extLst>
            </p:cNvPr>
            <p:cNvSpPr txBox="1"/>
            <p:nvPr/>
          </p:nvSpPr>
          <p:spPr>
            <a:xfrm>
              <a:off x="4758009" y="2855320"/>
              <a:ext cx="1646223" cy="369332"/>
            </a:xfrm>
            <a:prstGeom prst="rect">
              <a:avLst/>
            </a:prstGeom>
            <a:noFill/>
          </p:spPr>
          <p:txBody>
            <a:bodyPr wrap="square" rtlCol="0">
              <a:spAutoFit/>
            </a:bodyPr>
            <a:lstStyle/>
            <a:p>
              <a:pPr algn="ctr"/>
              <a:r>
                <a:rPr lang="en-US" dirty="0">
                  <a:solidFill>
                    <a:schemeClr val="accent5">
                      <a:lumMod val="75000"/>
                    </a:schemeClr>
                  </a:solidFill>
                </a:rPr>
                <a:t>Enc(</a:t>
              </a:r>
              <a:r>
                <a:rPr lang="en-US" dirty="0">
                  <a:solidFill>
                    <a:srgbClr val="FF3300"/>
                  </a:solidFill>
                </a:rPr>
                <a:t>pk</a:t>
              </a:r>
              <a:r>
                <a:rPr lang="en-US" dirty="0">
                  <a:solidFill>
                    <a:schemeClr val="accent5">
                      <a:lumMod val="75000"/>
                    </a:schemeClr>
                  </a:solidFill>
                </a:rPr>
                <a:t>)</a:t>
              </a:r>
              <a:r>
                <a:rPr lang="en-US" dirty="0">
                  <a:solidFill>
                    <a:srgbClr val="0070C0"/>
                  </a:solidFill>
                </a:rPr>
                <a:t>=(c,</a:t>
              </a:r>
              <a:r>
                <a:rPr lang="en-US" dirty="0">
                  <a:solidFill>
                    <a:schemeClr val="accent4">
                      <a:lumMod val="75000"/>
                    </a:schemeClr>
                  </a:solidFill>
                </a:rPr>
                <a:t>K</a:t>
              </a:r>
              <a:r>
                <a:rPr lang="en-US" dirty="0">
                  <a:solidFill>
                    <a:srgbClr val="0070C0"/>
                  </a:solidFill>
                </a:rPr>
                <a:t>)</a:t>
              </a:r>
              <a:endParaRPr lang="el-GR" baseline="-25000" dirty="0">
                <a:solidFill>
                  <a:srgbClr val="0070C0"/>
                </a:solidFill>
              </a:endParaRPr>
            </a:p>
          </p:txBody>
        </p:sp>
        <p:sp>
          <p:nvSpPr>
            <p:cNvPr id="45" name="TextBox 44">
              <a:extLst>
                <a:ext uri="{FF2B5EF4-FFF2-40B4-BE49-F238E27FC236}">
                  <a16:creationId xmlns:a16="http://schemas.microsoft.com/office/drawing/2014/main" id="{B20C333E-84C4-4E82-A99A-613D278B52AD}"/>
                </a:ext>
              </a:extLst>
            </p:cNvPr>
            <p:cNvSpPr txBox="1"/>
            <p:nvPr/>
          </p:nvSpPr>
          <p:spPr>
            <a:xfrm>
              <a:off x="7848550" y="2852467"/>
              <a:ext cx="1592863" cy="369332"/>
            </a:xfrm>
            <a:prstGeom prst="rect">
              <a:avLst/>
            </a:prstGeom>
            <a:noFill/>
          </p:spPr>
          <p:txBody>
            <a:bodyPr wrap="square" rtlCol="0">
              <a:spAutoFit/>
            </a:bodyPr>
            <a:lstStyle/>
            <a:p>
              <a:pPr algn="ctr"/>
              <a:r>
                <a:rPr lang="en-US" dirty="0">
                  <a:solidFill>
                    <a:schemeClr val="accent6">
                      <a:lumMod val="50000"/>
                    </a:schemeClr>
                  </a:solidFill>
                </a:rPr>
                <a:t>Decaps(</a:t>
              </a:r>
              <a:r>
                <a:rPr lang="en-US" dirty="0">
                  <a:solidFill>
                    <a:srgbClr val="7030A0"/>
                  </a:solidFill>
                </a:rPr>
                <a:t>sk</a:t>
              </a:r>
              <a:r>
                <a:rPr lang="en-US" dirty="0">
                  <a:solidFill>
                    <a:schemeClr val="accent6">
                      <a:lumMod val="50000"/>
                    </a:schemeClr>
                  </a:solidFill>
                </a:rPr>
                <a:t>,</a:t>
              </a:r>
              <a:r>
                <a:rPr lang="en-US" dirty="0">
                  <a:solidFill>
                    <a:srgbClr val="0070C0"/>
                  </a:solidFill>
                </a:rPr>
                <a:t>c</a:t>
              </a:r>
              <a:r>
                <a:rPr lang="en-US" dirty="0">
                  <a:solidFill>
                    <a:schemeClr val="accent6">
                      <a:lumMod val="50000"/>
                    </a:schemeClr>
                  </a:solidFill>
                </a:rPr>
                <a:t>)=</a:t>
              </a:r>
              <a:r>
                <a:rPr lang="en-US" dirty="0">
                  <a:solidFill>
                    <a:schemeClr val="accent4">
                      <a:lumMod val="75000"/>
                    </a:schemeClr>
                  </a:solidFill>
                </a:rPr>
                <a:t>K</a:t>
              </a:r>
              <a:endParaRPr lang="el-GR" baseline="-25000" dirty="0">
                <a:solidFill>
                  <a:schemeClr val="accent4">
                    <a:lumMod val="75000"/>
                  </a:schemeClr>
                </a:solidFill>
              </a:endParaRPr>
            </a:p>
          </p:txBody>
        </p:sp>
        <p:sp>
          <p:nvSpPr>
            <p:cNvPr id="46" name="Right Brace 45">
              <a:extLst>
                <a:ext uri="{FF2B5EF4-FFF2-40B4-BE49-F238E27FC236}">
                  <a16:creationId xmlns:a16="http://schemas.microsoft.com/office/drawing/2014/main" id="{81D99C13-91FB-432C-816A-E914AEAA1B47}"/>
                </a:ext>
              </a:extLst>
            </p:cNvPr>
            <p:cNvSpPr/>
            <p:nvPr/>
          </p:nvSpPr>
          <p:spPr>
            <a:xfrm>
              <a:off x="10004738" y="3236216"/>
              <a:ext cx="283248" cy="377970"/>
            </a:xfrm>
            <a:prstGeom prst="rightBrace">
              <a:avLst>
                <a:gd name="adj1" fmla="val 33360"/>
                <a:gd name="adj2" fmla="val 50000"/>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7" name="TextBox 46">
              <a:extLst>
                <a:ext uri="{FF2B5EF4-FFF2-40B4-BE49-F238E27FC236}">
                  <a16:creationId xmlns:a16="http://schemas.microsoft.com/office/drawing/2014/main" id="{D721E43E-846A-4D03-AF8D-165A1F9D270F}"/>
                </a:ext>
              </a:extLst>
            </p:cNvPr>
            <p:cNvSpPr txBox="1"/>
            <p:nvPr/>
          </p:nvSpPr>
          <p:spPr>
            <a:xfrm>
              <a:off x="10273454" y="3236584"/>
              <a:ext cx="1103052" cy="369332"/>
            </a:xfrm>
            <a:prstGeom prst="rect">
              <a:avLst/>
            </a:prstGeom>
            <a:noFill/>
          </p:spPr>
          <p:txBody>
            <a:bodyPr wrap="square" rtlCol="0">
              <a:spAutoFit/>
            </a:bodyPr>
            <a:lstStyle/>
            <a:p>
              <a:pPr algn="ctr"/>
              <a:r>
                <a:rPr lang="en-US" dirty="0">
                  <a:solidFill>
                    <a:schemeClr val="bg2">
                      <a:lumMod val="50000"/>
                    </a:schemeClr>
                  </a:solidFill>
                </a:rPr>
                <a:t>KeyGen(·)</a:t>
              </a:r>
              <a:endParaRPr lang="el-GR" baseline="-25000" dirty="0">
                <a:solidFill>
                  <a:schemeClr val="bg2">
                    <a:lumMod val="50000"/>
                  </a:schemeClr>
                </a:solidFill>
              </a:endParaRPr>
            </a:p>
          </p:txBody>
        </p:sp>
        <p:pic>
          <p:nvPicPr>
            <p:cNvPr id="56" name="Graphic 55" descr="Key with solid fill">
              <a:extLst>
                <a:ext uri="{FF2B5EF4-FFF2-40B4-BE49-F238E27FC236}">
                  <a16:creationId xmlns:a16="http://schemas.microsoft.com/office/drawing/2014/main" id="{3E5D7B32-EF9A-4FC6-A99A-AF87BA72ACA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302126" y="2274443"/>
              <a:ext cx="580877" cy="580877"/>
            </a:xfrm>
            <a:prstGeom prst="rect">
              <a:avLst/>
            </a:prstGeom>
          </p:spPr>
        </p:pic>
        <p:cxnSp>
          <p:nvCxnSpPr>
            <p:cNvPr id="58" name="Straight Connector 57">
              <a:extLst>
                <a:ext uri="{FF2B5EF4-FFF2-40B4-BE49-F238E27FC236}">
                  <a16:creationId xmlns:a16="http://schemas.microsoft.com/office/drawing/2014/main" id="{D86C63AD-EDD5-4F8E-A642-5B8D6EE06D93}"/>
                </a:ext>
              </a:extLst>
            </p:cNvPr>
            <p:cNvCxnSpPr/>
            <p:nvPr/>
          </p:nvCxnSpPr>
          <p:spPr>
            <a:xfrm flipH="1">
              <a:off x="5679791" y="3134440"/>
              <a:ext cx="203212" cy="271445"/>
            </a:xfrm>
            <a:prstGeom prst="line">
              <a:avLst/>
            </a:prstGeom>
            <a:ln>
              <a:solidFill>
                <a:srgbClr val="2E75B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C2ECEEF-1088-4F97-88D2-A6C810222DA5}"/>
                </a:ext>
              </a:extLst>
            </p:cNvPr>
            <p:cNvCxnSpPr/>
            <p:nvPr/>
          </p:nvCxnSpPr>
          <p:spPr>
            <a:xfrm flipH="1" flipV="1">
              <a:off x="5778462" y="2687896"/>
              <a:ext cx="255029" cy="23064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61" name="Graphic 60" descr="Key with solid fill">
              <a:extLst>
                <a:ext uri="{FF2B5EF4-FFF2-40B4-BE49-F238E27FC236}">
                  <a16:creationId xmlns:a16="http://schemas.microsoft.com/office/drawing/2014/main" id="{BC0F1E57-D10C-4593-8C38-90794BC487D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439989" y="3523450"/>
              <a:ext cx="580877" cy="580877"/>
            </a:xfrm>
            <a:prstGeom prst="rect">
              <a:avLst/>
            </a:prstGeom>
          </p:spPr>
        </p:pic>
      </p:grpSp>
      <p:sp>
        <p:nvSpPr>
          <p:cNvPr id="80" name="TextBox 79">
            <a:extLst>
              <a:ext uri="{FF2B5EF4-FFF2-40B4-BE49-F238E27FC236}">
                <a16:creationId xmlns:a16="http://schemas.microsoft.com/office/drawing/2014/main" id="{75981A1D-B961-4753-B2E7-01A0A9726628}"/>
              </a:ext>
            </a:extLst>
          </p:cNvPr>
          <p:cNvSpPr txBox="1"/>
          <p:nvPr/>
        </p:nvSpPr>
        <p:spPr>
          <a:xfrm>
            <a:off x="378168" y="5349120"/>
            <a:ext cx="3833597" cy="923330"/>
          </a:xfrm>
          <a:prstGeom prst="rect">
            <a:avLst/>
          </a:prstGeom>
          <a:noFill/>
          <a:ln>
            <a:solidFill>
              <a:srgbClr val="C00000"/>
            </a:solidFill>
          </a:ln>
        </p:spPr>
        <p:txBody>
          <a:bodyPr wrap="square">
            <a:spAutoFit/>
          </a:bodyPr>
          <a:lstStyle/>
          <a:p>
            <a:r>
              <a:rPr lang="en-US" u="sng" dirty="0">
                <a:latin typeface="Nimbus Roman No9 L"/>
              </a:rPr>
              <a:t>Not safe</a:t>
            </a:r>
            <a:r>
              <a:rPr lang="en-US" dirty="0">
                <a:latin typeface="Nimbus Roman No9 L"/>
              </a:rPr>
              <a:t> from </a:t>
            </a:r>
          </a:p>
          <a:p>
            <a:pPr marL="285750" indent="-285750">
              <a:buFontTx/>
              <a:buChar char="-"/>
            </a:pPr>
            <a:r>
              <a:rPr lang="en-US" sz="1800" b="0" i="0" u="none" strike="noStrike" baseline="0" dirty="0">
                <a:solidFill>
                  <a:srgbClr val="002060"/>
                </a:solidFill>
                <a:latin typeface="SFRM1095"/>
              </a:rPr>
              <a:t>Man-in-the-Middle attacks (MitM)</a:t>
            </a:r>
          </a:p>
          <a:p>
            <a:pPr marL="285750" indent="-285750">
              <a:buFontTx/>
              <a:buChar char="-"/>
            </a:pPr>
            <a:r>
              <a:rPr lang="en-US" sz="1800" b="0" i="0" u="none" strike="noStrike" baseline="0" dirty="0">
                <a:solidFill>
                  <a:srgbClr val="002060"/>
                </a:solidFill>
                <a:latin typeface="SFRM1095"/>
              </a:rPr>
              <a:t>Impersonation attacks</a:t>
            </a:r>
          </a:p>
        </p:txBody>
      </p:sp>
      <p:sp>
        <p:nvSpPr>
          <p:cNvPr id="121" name="TextBox 120">
            <a:extLst>
              <a:ext uri="{FF2B5EF4-FFF2-40B4-BE49-F238E27FC236}">
                <a16:creationId xmlns:a16="http://schemas.microsoft.com/office/drawing/2014/main" id="{313E2A4F-AF59-4A00-BE3C-71C022B23DFE}"/>
              </a:ext>
            </a:extLst>
          </p:cNvPr>
          <p:cNvSpPr txBox="1"/>
          <p:nvPr/>
        </p:nvSpPr>
        <p:spPr>
          <a:xfrm>
            <a:off x="4565901" y="5626119"/>
            <a:ext cx="4292878" cy="369332"/>
          </a:xfrm>
          <a:prstGeom prst="rect">
            <a:avLst/>
          </a:prstGeom>
          <a:noFill/>
        </p:spPr>
        <p:txBody>
          <a:bodyPr wrap="square">
            <a:spAutoFit/>
          </a:bodyPr>
          <a:lstStyle/>
          <a:p>
            <a:r>
              <a:rPr lang="en-US" dirty="0">
                <a:solidFill>
                  <a:srgbClr val="002060"/>
                </a:solidFill>
                <a:latin typeface="SFRM1095"/>
              </a:rPr>
              <a:t>Authenticated Key Exchange (AKE)</a:t>
            </a:r>
            <a:r>
              <a:rPr lang="en-US" dirty="0">
                <a:solidFill>
                  <a:srgbClr val="203864"/>
                </a:solidFill>
                <a:latin typeface="SFRM1095"/>
              </a:rPr>
              <a:t> </a:t>
            </a:r>
            <a:r>
              <a:rPr lang="en-US" dirty="0">
                <a:latin typeface="SFRM1095"/>
              </a:rPr>
              <a:t>protocols</a:t>
            </a:r>
            <a:endParaRPr lang="en-US" sz="1800" b="0" i="0" u="none" strike="noStrike" baseline="0" dirty="0">
              <a:latin typeface="SFRM1095"/>
            </a:endParaRPr>
          </a:p>
        </p:txBody>
      </p:sp>
      <p:cxnSp>
        <p:nvCxnSpPr>
          <p:cNvPr id="123" name="Straight Arrow Connector 122">
            <a:extLst>
              <a:ext uri="{FF2B5EF4-FFF2-40B4-BE49-F238E27FC236}">
                <a16:creationId xmlns:a16="http://schemas.microsoft.com/office/drawing/2014/main" id="{49A4DFE9-DBFC-4033-BF2D-BAF47F1AC141}"/>
              </a:ext>
            </a:extLst>
          </p:cNvPr>
          <p:cNvCxnSpPr>
            <a:stCxn id="80" idx="3"/>
            <a:endCxn id="121" idx="1"/>
          </p:cNvCxnSpPr>
          <p:nvPr/>
        </p:nvCxnSpPr>
        <p:spPr>
          <a:xfrm>
            <a:off x="4211765" y="5810785"/>
            <a:ext cx="354136"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042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ipe(left)">
                                      <p:cBhvr>
                                        <p:cTn id="11" dur="500"/>
                                        <p:tgtEl>
                                          <p:spTgt spid="1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wipe(left)">
                                      <p:cBhvr>
                                        <p:cTn id="15"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3120</TotalTime>
  <Words>4346</Words>
  <Application>Microsoft Office PowerPoint</Application>
  <PresentationFormat>Widescreen</PresentationFormat>
  <Paragraphs>637</Paragraphs>
  <Slides>44</Slides>
  <Notes>44</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44</vt:i4>
      </vt:variant>
    </vt:vector>
  </HeadingPairs>
  <TitlesOfParts>
    <vt:vector size="62" baseType="lpstr">
      <vt:lpstr>-apple-system</vt:lpstr>
      <vt:lpstr>Arial</vt:lpstr>
      <vt:lpstr>Arial Nova</vt:lpstr>
      <vt:lpstr>Calibri</vt:lpstr>
      <vt:lpstr>Calibri Light</vt:lpstr>
      <vt:lpstr>Cambria Math</vt:lpstr>
      <vt:lpstr>CMBX10</vt:lpstr>
      <vt:lpstr>CMMI10</vt:lpstr>
      <vt:lpstr>CMR10</vt:lpstr>
      <vt:lpstr>CMR8</vt:lpstr>
      <vt:lpstr>CMSSI10</vt:lpstr>
      <vt:lpstr>CMSY10</vt:lpstr>
      <vt:lpstr>Google Sans</vt:lpstr>
      <vt:lpstr>Nimbus Roman No9 L</vt:lpstr>
      <vt:lpstr>SFRM1095</vt:lpstr>
      <vt:lpstr>SFTI1095</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Florias Pap</dc:creator>
  <cp:lastModifiedBy>Florias Pap</cp:lastModifiedBy>
  <cp:revision>180</cp:revision>
  <dcterms:created xsi:type="dcterms:W3CDTF">2023-12-14T19:19:19Z</dcterms:created>
  <dcterms:modified xsi:type="dcterms:W3CDTF">2024-03-15T21:43:49Z</dcterms:modified>
</cp:coreProperties>
</file>