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6.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5.xml" ContentType="application/vnd.openxmlformats-officedocument.presentationml.notesSlide+xml"/>
  <Override PartName="/ppt/media/image129.jpg" ContentType="image/png"/>
  <Override PartName="/ppt/tags/tag3.xml" ContentType="application/vnd.openxmlformats-officedocument.presentationml.tags+xml"/>
  <Override PartName="/ppt/tags/tag4.xml" ContentType="application/vnd.openxmlformats-officedocument.presentationml.tags+xml"/>
  <Override PartName="/ppt/notesSlides/notesSlide4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260.xml" ContentType="application/vnd.openxmlformats-officedocument.presentationml.slide+xml"/>
  <Override PartName="/ppt/charts/chart210.xml" ContentType="application/vnd.openxmlformats-officedocument.drawingml.chart+xml"/>
  <Override PartName="/ppt/charts/colors210.xml" ContentType="application/vnd.ms-office.chartcolorstyle+xml"/>
  <Override PartName="/ppt/charts/style2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60" r:id="rId2"/>
    <p:sldMasterId id="2147483679" r:id="rId3"/>
    <p:sldMasterId id="2147483697" r:id="rId4"/>
  </p:sldMasterIdLst>
  <p:notesMasterIdLst>
    <p:notesMasterId r:id="rId54"/>
  </p:notesMasterIdLst>
  <p:sldIdLst>
    <p:sldId id="258" r:id="rId5"/>
    <p:sldId id="341" r:id="rId6"/>
    <p:sldId id="364" r:id="rId7"/>
    <p:sldId id="293" r:id="rId8"/>
    <p:sldId id="261" r:id="rId9"/>
    <p:sldId id="262" r:id="rId10"/>
    <p:sldId id="263" r:id="rId11"/>
    <p:sldId id="269" r:id="rId12"/>
    <p:sldId id="270" r:id="rId13"/>
    <p:sldId id="272" r:id="rId14"/>
    <p:sldId id="273" r:id="rId15"/>
    <p:sldId id="290" r:id="rId16"/>
    <p:sldId id="289" r:id="rId17"/>
    <p:sldId id="295" r:id="rId18"/>
    <p:sldId id="276" r:id="rId19"/>
    <p:sldId id="278" r:id="rId20"/>
    <p:sldId id="279" r:id="rId21"/>
    <p:sldId id="280" r:id="rId22"/>
    <p:sldId id="282" r:id="rId23"/>
    <p:sldId id="283" r:id="rId24"/>
    <p:sldId id="368" r:id="rId25"/>
    <p:sldId id="325" r:id="rId26"/>
    <p:sldId id="335" r:id="rId27"/>
    <p:sldId id="337" r:id="rId28"/>
    <p:sldId id="333" r:id="rId29"/>
    <p:sldId id="334" r:id="rId30"/>
    <p:sldId id="367" r:id="rId31"/>
    <p:sldId id="324" r:id="rId32"/>
    <p:sldId id="327" r:id="rId33"/>
    <p:sldId id="329" r:id="rId34"/>
    <p:sldId id="330" r:id="rId35"/>
    <p:sldId id="369" r:id="rId36"/>
    <p:sldId id="370" r:id="rId37"/>
    <p:sldId id="372" r:id="rId38"/>
    <p:sldId id="373" r:id="rId39"/>
    <p:sldId id="374" r:id="rId40"/>
    <p:sldId id="376" r:id="rId41"/>
    <p:sldId id="339" r:id="rId42"/>
    <p:sldId id="285" r:id="rId43"/>
    <p:sldId id="286" r:id="rId44"/>
    <p:sldId id="287" r:id="rId45"/>
    <p:sldId id="288" r:id="rId46"/>
    <p:sldId id="363" r:id="rId47"/>
    <p:sldId id="365" r:id="rId48"/>
    <p:sldId id="349" r:id="rId49"/>
    <p:sldId id="350" r:id="rId50"/>
    <p:sldId id="351" r:id="rId51"/>
    <p:sldId id="352" r:id="rId52"/>
    <p:sldId id="353" r:id="rId5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irst Page" id="{AA5C84CD-8BF9-4976-AD5A-8F2CAD6C9210}">
          <p14:sldIdLst>
            <p14:sldId id="258"/>
          </p14:sldIdLst>
        </p14:section>
        <p14:section name="Κρυπτογραφία" id="{34972DD4-CFAD-43F7-B166-CB5203D5C55B}">
          <p14:sldIdLst>
            <p14:sldId id="341"/>
            <p14:sldId id="364"/>
            <p14:sldId id="293"/>
            <p14:sldId id="261"/>
            <p14:sldId id="262"/>
            <p14:sldId id="263"/>
            <p14:sldId id="269"/>
            <p14:sldId id="270"/>
            <p14:sldId id="272"/>
            <p14:sldId id="273"/>
            <p14:sldId id="290"/>
            <p14:sldId id="289"/>
          </p14:sldIdLst>
        </p14:section>
        <p14:section name="Κβαντικοί Υπολογιστές" id="{F55D14FD-A982-41E8-A973-10CE2496192E}">
          <p14:sldIdLst>
            <p14:sldId id="295"/>
            <p14:sldId id="276"/>
            <p14:sldId id="278"/>
            <p14:sldId id="279"/>
            <p14:sldId id="280"/>
            <p14:sldId id="282"/>
            <p14:sldId id="283"/>
          </p14:sldIdLst>
        </p14:section>
        <p14:section name="Code-based Cryptography" id="{0F463D1F-CADF-421E-B6A4-BFFB38827875}">
          <p14:sldIdLst>
            <p14:sldId id="368"/>
            <p14:sldId id="325"/>
            <p14:sldId id="335"/>
            <p14:sldId id="337"/>
            <p14:sldId id="333"/>
            <p14:sldId id="334"/>
          </p14:sldIdLst>
        </p14:section>
        <p14:section name="Hash-Based Cryptography" id="{3F43DFF4-C183-4D08-89DB-1E4307921A28}">
          <p14:sldIdLst>
            <p14:sldId id="367"/>
            <p14:sldId id="324"/>
            <p14:sldId id="327"/>
            <p14:sldId id="329"/>
            <p14:sldId id="330"/>
          </p14:sldIdLst>
        </p14:section>
        <p14:section name="Lattice-based Cryptography" id="{A585E164-BCD4-4584-9B03-98AA3ABB37BA}">
          <p14:sldIdLst>
            <p14:sldId id="369"/>
            <p14:sldId id="370"/>
            <p14:sldId id="372"/>
            <p14:sldId id="373"/>
            <p14:sldId id="374"/>
            <p14:sldId id="376"/>
          </p14:sldIdLst>
        </p14:section>
        <p14:section name="Μια ματιά στο μέλλον" id="{078291C5-5120-4EA9-A404-396150EDD282}">
          <p14:sldIdLst>
            <p14:sldId id="339"/>
            <p14:sldId id="285"/>
            <p14:sldId id="286"/>
            <p14:sldId id="287"/>
            <p14:sldId id="288"/>
          </p14:sldIdLst>
        </p14:section>
        <p14:section name="End" id="{49AF678C-6297-4D02-8438-B7CF19F254D8}">
          <p14:sldIdLst>
            <p14:sldId id="363"/>
            <p14:sldId id="365"/>
          </p14:sldIdLst>
        </p14:section>
        <p14:section name="Efarmoges" id="{787F8469-7A28-434F-B033-24507752828E}">
          <p14:sldIdLst>
            <p14:sldId id="349"/>
            <p14:sldId id="350"/>
            <p14:sldId id="351"/>
            <p14:sldId id="352"/>
            <p14:sldId id="3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D"/>
    <a:srgbClr val="FF0066"/>
    <a:srgbClr val="FF3300"/>
    <a:srgbClr val="F2F2F2"/>
    <a:srgbClr val="262626"/>
    <a:srgbClr val="EDECEC"/>
    <a:srgbClr val="2E2E2E"/>
    <a:srgbClr val="3333FF"/>
    <a:srgbClr val="47D96D"/>
    <a:srgbClr val="2DF3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37" autoAdjust="0"/>
    <p:restoredTop sz="75659" autoAdjust="0"/>
  </p:normalViewPr>
  <p:slideViewPr>
    <p:cSldViewPr snapToGrid="0">
      <p:cViewPr varScale="1">
        <p:scale>
          <a:sx n="86" d="100"/>
          <a:sy n="86" d="100"/>
        </p:scale>
        <p:origin x="1962" y="90"/>
      </p:cViewPr>
      <p:guideLst/>
    </p:cSldViewPr>
  </p:slideViewPr>
  <p:outlineViewPr>
    <p:cViewPr>
      <p:scale>
        <a:sx n="33" d="100"/>
        <a:sy n="33" d="100"/>
      </p:scale>
      <p:origin x="0" y="-324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210.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210.xml"/><Relationship Id="rId1" Type="http://schemas.microsoft.com/office/2011/relationships/chartStyle" Target="style210.xml"/></Relationships>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Column1</c:v>
                </c:pt>
              </c:strCache>
            </c:strRef>
          </c:tx>
          <c:spPr>
            <a:solidFill>
              <a:schemeClr val="accent4"/>
            </a:solidFill>
            <a:ln>
              <a:noFill/>
            </a:ln>
            <a:effectLst/>
          </c:spPr>
          <c:dPt>
            <c:idx val="0"/>
            <c:bubble3D val="0"/>
            <c:spPr>
              <a:solidFill>
                <a:schemeClr val="accent4">
                  <a:tint val="35000"/>
                </a:schemeClr>
              </a:solidFill>
              <a:ln>
                <a:noFill/>
              </a:ln>
              <a:effectLst/>
            </c:spPr>
            <c:extLst>
              <c:ext xmlns:c16="http://schemas.microsoft.com/office/drawing/2014/chart" uri="{C3380CC4-5D6E-409C-BE32-E72D297353CC}">
                <c16:uniqueId val="{00000001-3D04-4A7E-89C3-97CEF8971C2D}"/>
              </c:ext>
            </c:extLst>
          </c:dPt>
          <c:dPt>
            <c:idx val="1"/>
            <c:bubble3D val="0"/>
            <c:spPr>
              <a:solidFill>
                <a:schemeClr val="accent4">
                  <a:tint val="39000"/>
                </a:schemeClr>
              </a:solidFill>
              <a:ln>
                <a:noFill/>
              </a:ln>
              <a:effectLst/>
            </c:spPr>
            <c:extLst>
              <c:ext xmlns:c16="http://schemas.microsoft.com/office/drawing/2014/chart" uri="{C3380CC4-5D6E-409C-BE32-E72D297353CC}">
                <c16:uniqueId val="{00000003-3D04-4A7E-89C3-97CEF8971C2D}"/>
              </c:ext>
            </c:extLst>
          </c:dPt>
          <c:dPt>
            <c:idx val="2"/>
            <c:bubble3D val="0"/>
            <c:spPr>
              <a:solidFill>
                <a:schemeClr val="accent4">
                  <a:tint val="43000"/>
                </a:schemeClr>
              </a:solidFill>
              <a:ln>
                <a:noFill/>
              </a:ln>
              <a:effectLst/>
            </c:spPr>
            <c:extLst>
              <c:ext xmlns:c16="http://schemas.microsoft.com/office/drawing/2014/chart" uri="{C3380CC4-5D6E-409C-BE32-E72D297353CC}">
                <c16:uniqueId val="{00000005-3D04-4A7E-89C3-97CEF8971C2D}"/>
              </c:ext>
            </c:extLst>
          </c:dPt>
          <c:dPt>
            <c:idx val="3"/>
            <c:bubble3D val="0"/>
            <c:spPr>
              <a:solidFill>
                <a:schemeClr val="accent4">
                  <a:tint val="47000"/>
                </a:schemeClr>
              </a:solidFill>
              <a:ln>
                <a:noFill/>
              </a:ln>
              <a:effectLst/>
            </c:spPr>
            <c:extLst>
              <c:ext xmlns:c16="http://schemas.microsoft.com/office/drawing/2014/chart" uri="{C3380CC4-5D6E-409C-BE32-E72D297353CC}">
                <c16:uniqueId val="{00000007-3D04-4A7E-89C3-97CEF8971C2D}"/>
              </c:ext>
            </c:extLst>
          </c:dPt>
          <c:dPt>
            <c:idx val="4"/>
            <c:bubble3D val="0"/>
            <c:spPr>
              <a:solidFill>
                <a:schemeClr val="accent4">
                  <a:tint val="52000"/>
                </a:schemeClr>
              </a:solidFill>
              <a:ln>
                <a:noFill/>
              </a:ln>
              <a:effectLst/>
            </c:spPr>
            <c:extLst>
              <c:ext xmlns:c16="http://schemas.microsoft.com/office/drawing/2014/chart" uri="{C3380CC4-5D6E-409C-BE32-E72D297353CC}">
                <c16:uniqueId val="{00000009-3D04-4A7E-89C3-97CEF8971C2D}"/>
              </c:ext>
            </c:extLst>
          </c:dPt>
          <c:dPt>
            <c:idx val="5"/>
            <c:bubble3D val="0"/>
            <c:spPr>
              <a:solidFill>
                <a:schemeClr val="accent4">
                  <a:tint val="56000"/>
                </a:schemeClr>
              </a:solidFill>
              <a:ln>
                <a:noFill/>
              </a:ln>
              <a:effectLst/>
            </c:spPr>
            <c:extLst>
              <c:ext xmlns:c16="http://schemas.microsoft.com/office/drawing/2014/chart" uri="{C3380CC4-5D6E-409C-BE32-E72D297353CC}">
                <c16:uniqueId val="{0000000B-3D04-4A7E-89C3-97CEF8971C2D}"/>
              </c:ext>
            </c:extLst>
          </c:dPt>
          <c:dPt>
            <c:idx val="6"/>
            <c:bubble3D val="0"/>
            <c:spPr>
              <a:solidFill>
                <a:schemeClr val="accent4">
                  <a:tint val="60000"/>
                </a:schemeClr>
              </a:solidFill>
              <a:ln>
                <a:noFill/>
              </a:ln>
              <a:effectLst/>
            </c:spPr>
            <c:extLst>
              <c:ext xmlns:c16="http://schemas.microsoft.com/office/drawing/2014/chart" uri="{C3380CC4-5D6E-409C-BE32-E72D297353CC}">
                <c16:uniqueId val="{0000000D-3D04-4A7E-89C3-97CEF8971C2D}"/>
              </c:ext>
            </c:extLst>
          </c:dPt>
          <c:dPt>
            <c:idx val="7"/>
            <c:bubble3D val="0"/>
            <c:spPr>
              <a:solidFill>
                <a:schemeClr val="accent4">
                  <a:tint val="64000"/>
                </a:schemeClr>
              </a:solidFill>
              <a:ln>
                <a:noFill/>
              </a:ln>
              <a:effectLst/>
            </c:spPr>
            <c:extLst>
              <c:ext xmlns:c16="http://schemas.microsoft.com/office/drawing/2014/chart" uri="{C3380CC4-5D6E-409C-BE32-E72D297353CC}">
                <c16:uniqueId val="{0000000F-3D04-4A7E-89C3-97CEF8971C2D}"/>
              </c:ext>
            </c:extLst>
          </c:dPt>
          <c:dPt>
            <c:idx val="8"/>
            <c:bubble3D val="0"/>
            <c:spPr>
              <a:solidFill>
                <a:schemeClr val="accent4">
                  <a:tint val="69000"/>
                </a:schemeClr>
              </a:solidFill>
              <a:ln>
                <a:noFill/>
              </a:ln>
              <a:effectLst/>
            </c:spPr>
            <c:extLst>
              <c:ext xmlns:c16="http://schemas.microsoft.com/office/drawing/2014/chart" uri="{C3380CC4-5D6E-409C-BE32-E72D297353CC}">
                <c16:uniqueId val="{00000011-3D04-4A7E-89C3-97CEF8971C2D}"/>
              </c:ext>
            </c:extLst>
          </c:dPt>
          <c:dPt>
            <c:idx val="9"/>
            <c:bubble3D val="0"/>
            <c:spPr>
              <a:solidFill>
                <a:schemeClr val="accent4">
                  <a:tint val="73000"/>
                </a:schemeClr>
              </a:solidFill>
              <a:ln>
                <a:noFill/>
              </a:ln>
              <a:effectLst/>
            </c:spPr>
            <c:extLst>
              <c:ext xmlns:c16="http://schemas.microsoft.com/office/drawing/2014/chart" uri="{C3380CC4-5D6E-409C-BE32-E72D297353CC}">
                <c16:uniqueId val="{00000013-3D04-4A7E-89C3-97CEF8971C2D}"/>
              </c:ext>
            </c:extLst>
          </c:dPt>
          <c:dPt>
            <c:idx val="10"/>
            <c:bubble3D val="0"/>
            <c:spPr>
              <a:solidFill>
                <a:schemeClr val="accent4">
                  <a:tint val="77000"/>
                </a:schemeClr>
              </a:solidFill>
              <a:ln>
                <a:noFill/>
              </a:ln>
              <a:effectLst/>
            </c:spPr>
            <c:extLst>
              <c:ext xmlns:c16="http://schemas.microsoft.com/office/drawing/2014/chart" uri="{C3380CC4-5D6E-409C-BE32-E72D297353CC}">
                <c16:uniqueId val="{00000015-3D04-4A7E-89C3-97CEF8971C2D}"/>
              </c:ext>
            </c:extLst>
          </c:dPt>
          <c:dPt>
            <c:idx val="11"/>
            <c:bubble3D val="0"/>
            <c:spPr>
              <a:solidFill>
                <a:schemeClr val="accent4">
                  <a:tint val="81000"/>
                </a:schemeClr>
              </a:solidFill>
              <a:ln>
                <a:noFill/>
              </a:ln>
              <a:effectLst/>
            </c:spPr>
            <c:extLst>
              <c:ext xmlns:c16="http://schemas.microsoft.com/office/drawing/2014/chart" uri="{C3380CC4-5D6E-409C-BE32-E72D297353CC}">
                <c16:uniqueId val="{00000017-3D04-4A7E-89C3-97CEF8971C2D}"/>
              </c:ext>
            </c:extLst>
          </c:dPt>
          <c:dPt>
            <c:idx val="12"/>
            <c:bubble3D val="0"/>
            <c:spPr>
              <a:solidFill>
                <a:schemeClr val="accent4">
                  <a:tint val="86000"/>
                </a:schemeClr>
              </a:solidFill>
              <a:ln>
                <a:noFill/>
              </a:ln>
              <a:effectLst/>
            </c:spPr>
            <c:extLst>
              <c:ext xmlns:c16="http://schemas.microsoft.com/office/drawing/2014/chart" uri="{C3380CC4-5D6E-409C-BE32-E72D297353CC}">
                <c16:uniqueId val="{00000019-3D04-4A7E-89C3-97CEF8971C2D}"/>
              </c:ext>
            </c:extLst>
          </c:dPt>
          <c:dPt>
            <c:idx val="13"/>
            <c:bubble3D val="0"/>
            <c:spPr>
              <a:solidFill>
                <a:schemeClr val="accent4">
                  <a:tint val="90000"/>
                </a:schemeClr>
              </a:solidFill>
              <a:ln>
                <a:noFill/>
              </a:ln>
              <a:effectLst/>
            </c:spPr>
            <c:extLst>
              <c:ext xmlns:c16="http://schemas.microsoft.com/office/drawing/2014/chart" uri="{C3380CC4-5D6E-409C-BE32-E72D297353CC}">
                <c16:uniqueId val="{0000001B-3D04-4A7E-89C3-97CEF8971C2D}"/>
              </c:ext>
            </c:extLst>
          </c:dPt>
          <c:dPt>
            <c:idx val="14"/>
            <c:bubble3D val="0"/>
            <c:spPr>
              <a:solidFill>
                <a:schemeClr val="accent4">
                  <a:tint val="94000"/>
                </a:schemeClr>
              </a:solidFill>
              <a:ln>
                <a:noFill/>
              </a:ln>
              <a:effectLst/>
            </c:spPr>
            <c:extLst>
              <c:ext xmlns:c16="http://schemas.microsoft.com/office/drawing/2014/chart" uri="{C3380CC4-5D6E-409C-BE32-E72D297353CC}">
                <c16:uniqueId val="{0000001D-3D04-4A7E-89C3-97CEF8971C2D}"/>
              </c:ext>
            </c:extLst>
          </c:dPt>
          <c:dPt>
            <c:idx val="15"/>
            <c:bubble3D val="0"/>
            <c:spPr>
              <a:solidFill>
                <a:schemeClr val="accent4">
                  <a:tint val="98000"/>
                </a:schemeClr>
              </a:solidFill>
              <a:ln>
                <a:noFill/>
              </a:ln>
              <a:effectLst/>
            </c:spPr>
            <c:extLst>
              <c:ext xmlns:c16="http://schemas.microsoft.com/office/drawing/2014/chart" uri="{C3380CC4-5D6E-409C-BE32-E72D297353CC}">
                <c16:uniqueId val="{0000001F-3D04-4A7E-89C3-97CEF8971C2D}"/>
              </c:ext>
            </c:extLst>
          </c:dPt>
          <c:dPt>
            <c:idx val="16"/>
            <c:bubble3D val="0"/>
            <c:spPr>
              <a:solidFill>
                <a:schemeClr val="accent4">
                  <a:shade val="97000"/>
                </a:schemeClr>
              </a:solidFill>
              <a:ln>
                <a:noFill/>
              </a:ln>
              <a:effectLst/>
            </c:spPr>
            <c:extLst>
              <c:ext xmlns:c16="http://schemas.microsoft.com/office/drawing/2014/chart" uri="{C3380CC4-5D6E-409C-BE32-E72D297353CC}">
                <c16:uniqueId val="{00000021-3D04-4A7E-89C3-97CEF8971C2D}"/>
              </c:ext>
            </c:extLst>
          </c:dPt>
          <c:dPt>
            <c:idx val="17"/>
            <c:bubble3D val="0"/>
            <c:spPr>
              <a:solidFill>
                <a:schemeClr val="accent4">
                  <a:shade val="93000"/>
                </a:schemeClr>
              </a:solidFill>
              <a:ln>
                <a:noFill/>
              </a:ln>
              <a:effectLst/>
            </c:spPr>
            <c:extLst>
              <c:ext xmlns:c16="http://schemas.microsoft.com/office/drawing/2014/chart" uri="{C3380CC4-5D6E-409C-BE32-E72D297353CC}">
                <c16:uniqueId val="{00000023-3D04-4A7E-89C3-97CEF8971C2D}"/>
              </c:ext>
            </c:extLst>
          </c:dPt>
          <c:dPt>
            <c:idx val="18"/>
            <c:bubble3D val="0"/>
            <c:spPr>
              <a:solidFill>
                <a:schemeClr val="accent4">
                  <a:shade val="89000"/>
                </a:schemeClr>
              </a:solidFill>
              <a:ln>
                <a:noFill/>
              </a:ln>
              <a:effectLst/>
            </c:spPr>
            <c:extLst>
              <c:ext xmlns:c16="http://schemas.microsoft.com/office/drawing/2014/chart" uri="{C3380CC4-5D6E-409C-BE32-E72D297353CC}">
                <c16:uniqueId val="{00000025-3D04-4A7E-89C3-97CEF8971C2D}"/>
              </c:ext>
            </c:extLst>
          </c:dPt>
          <c:dPt>
            <c:idx val="19"/>
            <c:bubble3D val="0"/>
            <c:spPr>
              <a:solidFill>
                <a:schemeClr val="accent4">
                  <a:shade val="85000"/>
                </a:schemeClr>
              </a:solidFill>
              <a:ln>
                <a:noFill/>
              </a:ln>
              <a:effectLst/>
            </c:spPr>
            <c:extLst>
              <c:ext xmlns:c16="http://schemas.microsoft.com/office/drawing/2014/chart" uri="{C3380CC4-5D6E-409C-BE32-E72D297353CC}">
                <c16:uniqueId val="{00000027-3D04-4A7E-89C3-97CEF8971C2D}"/>
              </c:ext>
            </c:extLst>
          </c:dPt>
          <c:dPt>
            <c:idx val="20"/>
            <c:bubble3D val="0"/>
            <c:spPr>
              <a:solidFill>
                <a:schemeClr val="accent4">
                  <a:shade val="80000"/>
                </a:schemeClr>
              </a:solidFill>
              <a:ln>
                <a:noFill/>
              </a:ln>
              <a:effectLst/>
            </c:spPr>
            <c:extLst>
              <c:ext xmlns:c16="http://schemas.microsoft.com/office/drawing/2014/chart" uri="{C3380CC4-5D6E-409C-BE32-E72D297353CC}">
                <c16:uniqueId val="{00000029-3D04-4A7E-89C3-97CEF8971C2D}"/>
              </c:ext>
            </c:extLst>
          </c:dPt>
          <c:dPt>
            <c:idx val="21"/>
            <c:bubble3D val="0"/>
            <c:spPr>
              <a:solidFill>
                <a:schemeClr val="accent4">
                  <a:shade val="76000"/>
                </a:schemeClr>
              </a:solidFill>
              <a:ln>
                <a:noFill/>
              </a:ln>
              <a:effectLst/>
            </c:spPr>
            <c:extLst>
              <c:ext xmlns:c16="http://schemas.microsoft.com/office/drawing/2014/chart" uri="{C3380CC4-5D6E-409C-BE32-E72D297353CC}">
                <c16:uniqueId val="{0000002B-3D04-4A7E-89C3-97CEF8971C2D}"/>
              </c:ext>
            </c:extLst>
          </c:dPt>
          <c:dPt>
            <c:idx val="22"/>
            <c:bubble3D val="0"/>
            <c:spPr>
              <a:solidFill>
                <a:schemeClr val="accent4">
                  <a:shade val="72000"/>
                </a:schemeClr>
              </a:solidFill>
              <a:ln>
                <a:noFill/>
              </a:ln>
              <a:effectLst/>
            </c:spPr>
            <c:extLst>
              <c:ext xmlns:c16="http://schemas.microsoft.com/office/drawing/2014/chart" uri="{C3380CC4-5D6E-409C-BE32-E72D297353CC}">
                <c16:uniqueId val="{0000002D-3D04-4A7E-89C3-97CEF8971C2D}"/>
              </c:ext>
            </c:extLst>
          </c:dPt>
          <c:dPt>
            <c:idx val="23"/>
            <c:bubble3D val="0"/>
            <c:spPr>
              <a:solidFill>
                <a:schemeClr val="accent4">
                  <a:shade val="68000"/>
                </a:schemeClr>
              </a:solidFill>
              <a:ln>
                <a:noFill/>
              </a:ln>
              <a:effectLst/>
            </c:spPr>
            <c:extLst>
              <c:ext xmlns:c16="http://schemas.microsoft.com/office/drawing/2014/chart" uri="{C3380CC4-5D6E-409C-BE32-E72D297353CC}">
                <c16:uniqueId val="{0000002F-3D04-4A7E-89C3-97CEF8971C2D}"/>
              </c:ext>
            </c:extLst>
          </c:dPt>
          <c:dPt>
            <c:idx val="24"/>
            <c:bubble3D val="0"/>
            <c:spPr>
              <a:solidFill>
                <a:schemeClr val="accent4">
                  <a:shade val="63000"/>
                </a:schemeClr>
              </a:solidFill>
              <a:ln>
                <a:noFill/>
              </a:ln>
              <a:effectLst/>
            </c:spPr>
            <c:extLst>
              <c:ext xmlns:c16="http://schemas.microsoft.com/office/drawing/2014/chart" uri="{C3380CC4-5D6E-409C-BE32-E72D297353CC}">
                <c16:uniqueId val="{00000031-3D04-4A7E-89C3-97CEF8971C2D}"/>
              </c:ext>
            </c:extLst>
          </c:dPt>
          <c:dPt>
            <c:idx val="25"/>
            <c:bubble3D val="0"/>
            <c:spPr>
              <a:solidFill>
                <a:schemeClr val="accent4">
                  <a:shade val="59000"/>
                </a:schemeClr>
              </a:solidFill>
              <a:ln>
                <a:noFill/>
              </a:ln>
              <a:effectLst/>
            </c:spPr>
            <c:extLst>
              <c:ext xmlns:c16="http://schemas.microsoft.com/office/drawing/2014/chart" uri="{C3380CC4-5D6E-409C-BE32-E72D297353CC}">
                <c16:uniqueId val="{00000033-3D04-4A7E-89C3-97CEF8971C2D}"/>
              </c:ext>
            </c:extLst>
          </c:dPt>
          <c:dPt>
            <c:idx val="26"/>
            <c:bubble3D val="0"/>
            <c:spPr>
              <a:solidFill>
                <a:schemeClr val="accent4">
                  <a:shade val="55000"/>
                </a:schemeClr>
              </a:solidFill>
              <a:ln>
                <a:noFill/>
              </a:ln>
              <a:effectLst/>
            </c:spPr>
            <c:extLst>
              <c:ext xmlns:c16="http://schemas.microsoft.com/office/drawing/2014/chart" uri="{C3380CC4-5D6E-409C-BE32-E72D297353CC}">
                <c16:uniqueId val="{00000035-3D04-4A7E-89C3-97CEF8971C2D}"/>
              </c:ext>
            </c:extLst>
          </c:dPt>
          <c:dPt>
            <c:idx val="27"/>
            <c:bubble3D val="0"/>
            <c:spPr>
              <a:solidFill>
                <a:schemeClr val="accent4">
                  <a:shade val="51000"/>
                </a:schemeClr>
              </a:solidFill>
              <a:ln>
                <a:noFill/>
              </a:ln>
              <a:effectLst/>
            </c:spPr>
            <c:extLst>
              <c:ext xmlns:c16="http://schemas.microsoft.com/office/drawing/2014/chart" uri="{C3380CC4-5D6E-409C-BE32-E72D297353CC}">
                <c16:uniqueId val="{00000037-3D04-4A7E-89C3-97CEF8971C2D}"/>
              </c:ext>
            </c:extLst>
          </c:dPt>
          <c:dPt>
            <c:idx val="28"/>
            <c:bubble3D val="0"/>
            <c:spPr>
              <a:noFill/>
              <a:ln>
                <a:noFill/>
              </a:ln>
              <a:effectLst/>
            </c:spPr>
            <c:extLst>
              <c:ext xmlns:c16="http://schemas.microsoft.com/office/drawing/2014/chart" uri="{C3380CC4-5D6E-409C-BE32-E72D297353CC}">
                <c16:uniqueId val="{00000001-224C-4F26-A4E5-40133F1D3D1E}"/>
              </c:ext>
            </c:extLst>
          </c:dPt>
          <c:dPt>
            <c:idx val="29"/>
            <c:bubble3D val="0"/>
            <c:spPr>
              <a:noFill/>
              <a:ln>
                <a:noFill/>
              </a:ln>
              <a:effectLst/>
            </c:spPr>
            <c:extLst>
              <c:ext xmlns:c16="http://schemas.microsoft.com/office/drawing/2014/chart" uri="{C3380CC4-5D6E-409C-BE32-E72D297353CC}">
                <c16:uniqueId val="{00000001-1BBD-4BD8-AE2F-4C0A4A050078}"/>
              </c:ext>
            </c:extLst>
          </c:dPt>
          <c:dPt>
            <c:idx val="30"/>
            <c:bubble3D val="0"/>
            <c:spPr>
              <a:noFill/>
              <a:ln>
                <a:noFill/>
              </a:ln>
              <a:effectLst/>
            </c:spPr>
            <c:extLst>
              <c:ext xmlns:c16="http://schemas.microsoft.com/office/drawing/2014/chart" uri="{C3380CC4-5D6E-409C-BE32-E72D297353CC}">
                <c16:uniqueId val="{00000001-133B-4C04-A0AA-C888FCF9D898}"/>
              </c:ext>
            </c:extLst>
          </c:dPt>
          <c:dPt>
            <c:idx val="31"/>
            <c:bubble3D val="0"/>
            <c:spPr>
              <a:noFill/>
              <a:ln>
                <a:noFill/>
              </a:ln>
              <a:effectLst/>
            </c:spPr>
            <c:extLst>
              <c:ext xmlns:c16="http://schemas.microsoft.com/office/drawing/2014/chart" uri="{C3380CC4-5D6E-409C-BE32-E72D297353CC}">
                <c16:uniqueId val="{00000001-F076-4E12-A30D-EC29AAEBB3E3}"/>
              </c:ext>
            </c:extLst>
          </c:dPt>
          <c:dLbls>
            <c:delete val="1"/>
          </c:dLbls>
          <c:cat>
            <c:numRef>
              <c:f>Sheet1!$A$2:$A$33</c:f>
              <c:numCache>
                <c:formatCode>General</c:formatCode>
                <c:ptCount val="32"/>
              </c:numCache>
            </c:numRef>
          </c:cat>
          <c:val>
            <c:numRef>
              <c:f>Sheet1!$B$2:$B$33</c:f>
              <c:numCache>
                <c:formatCode>General</c:formatCode>
                <c:ptCount val="3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numCache>
            </c:numRef>
          </c:val>
          <c:extLst>
            <c:ext xmlns:c16="http://schemas.microsoft.com/office/drawing/2014/chart" uri="{C3380CC4-5D6E-409C-BE32-E72D297353CC}">
              <c16:uniqueId val="{00000000-B370-4027-BF4D-B586B9CC366D}"/>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olors210.xml><?xml version="1.0" encoding="utf-8"?>
<cs:colorStyle xmlns:cs="http://schemas.microsoft.com/office/drawing/2012/chartStyle" xmlns:a="http://schemas.openxmlformats.org/drawingml/2006/main" meth="withinLinearReversed" id="24">
  <a:schemeClr val="accent4"/>
</cs:colorStyle>
</file>

<file path=ppt/charts/style2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000860-6D26-4B5D-92F9-48F059A72506}" type="doc">
      <dgm:prSet loTypeId="urn:microsoft.com/office/officeart/2005/8/layout/orgChart1" loCatId="hierarchy" qsTypeId="urn:microsoft.com/office/officeart/2005/8/quickstyle/simple5" qsCatId="simple" csTypeId="urn:microsoft.com/office/officeart/2005/8/colors/accent0_1" csCatId="mainScheme" phldr="1"/>
      <dgm:spPr/>
      <dgm:t>
        <a:bodyPr/>
        <a:lstStyle/>
        <a:p>
          <a:endParaRPr lang="el-GR"/>
        </a:p>
      </dgm:t>
    </dgm:pt>
    <dgm:pt modelId="{0467833F-5087-4C64-B0B9-93E3F90B35EF}">
      <dgm:prSet custT="1"/>
      <dgm:spPr>
        <a:solidFill>
          <a:schemeClr val="bg1">
            <a:lumMod val="95000"/>
          </a:schemeClr>
        </a:solidFill>
        <a:ln>
          <a:solidFill>
            <a:schemeClr val="tx1"/>
          </a:solidFill>
        </a:ln>
      </dgm:spPr>
      <dgm:t>
        <a:bodyPr/>
        <a:lstStyle/>
        <a:p>
          <a:r>
            <a:rPr lang="el-GR" sz="1800" b="1" cap="none" spc="0" baseline="0" dirty="0">
              <a:ln w="0"/>
              <a:solidFill>
                <a:schemeClr val="tx1"/>
              </a:solidFill>
              <a:effectLst/>
            </a:rPr>
            <a:t>Κρυπτολογία</a:t>
          </a:r>
        </a:p>
      </dgm:t>
    </dgm:pt>
    <dgm:pt modelId="{53AB0BA5-0D9A-4D12-9FFB-13F0B4FCD4F7}" type="parTrans" cxnId="{296284D2-C51A-4437-B6B0-A310766303B0}">
      <dgm:prSet/>
      <dgm:spPr/>
      <dgm:t>
        <a:bodyPr/>
        <a:lstStyle/>
        <a:p>
          <a:endParaRPr lang="el-GR" b="0" cap="none" spc="0">
            <a:ln w="0"/>
            <a:solidFill>
              <a:srgbClr val="1C1C1C"/>
            </a:solidFill>
            <a:effectLst>
              <a:outerShdw blurRad="38100" dist="19050" dir="2700000" algn="tl" rotWithShape="0">
                <a:schemeClr val="dk1">
                  <a:alpha val="40000"/>
                </a:schemeClr>
              </a:outerShdw>
            </a:effectLst>
          </a:endParaRPr>
        </a:p>
      </dgm:t>
    </dgm:pt>
    <dgm:pt modelId="{074BC659-8A5D-46C2-8921-7988C1766722}" type="sibTrans" cxnId="{296284D2-C51A-4437-B6B0-A310766303B0}">
      <dgm:prSet/>
      <dgm:spPr/>
      <dgm:t>
        <a:bodyPr/>
        <a:lstStyle/>
        <a:p>
          <a:endParaRPr lang="el-GR" b="0" cap="none" spc="0">
            <a:ln w="0"/>
            <a:solidFill>
              <a:srgbClr val="1C1C1C"/>
            </a:solidFill>
            <a:effectLst>
              <a:outerShdw blurRad="38100" dist="19050" dir="2700000" algn="tl" rotWithShape="0">
                <a:schemeClr val="dk1">
                  <a:alpha val="40000"/>
                </a:schemeClr>
              </a:outerShdw>
            </a:effectLst>
          </a:endParaRPr>
        </a:p>
      </dgm:t>
    </dgm:pt>
    <dgm:pt modelId="{C071F352-27A6-401B-B206-3FA36C5D9621}">
      <dgm:prSet custT="1"/>
      <dgm:spPr>
        <a:solidFill>
          <a:schemeClr val="bg1">
            <a:lumMod val="95000"/>
          </a:schemeClr>
        </a:solidFill>
        <a:ln>
          <a:solidFill>
            <a:schemeClr val="tx1"/>
          </a:solidFill>
        </a:ln>
      </dgm:spPr>
      <dgm:t>
        <a:bodyPr/>
        <a:lstStyle/>
        <a:p>
          <a:r>
            <a:rPr lang="el-GR" sz="1800" b="1" cap="none" spc="0" baseline="0" dirty="0">
              <a:ln w="0"/>
              <a:solidFill>
                <a:schemeClr val="tx1"/>
              </a:solidFill>
              <a:effectLst/>
            </a:rPr>
            <a:t>Κρυπτογραφία</a:t>
          </a:r>
        </a:p>
      </dgm:t>
    </dgm:pt>
    <dgm:pt modelId="{F538FF5F-FCCC-4767-91B7-86D43BBD6D91}" type="parTrans" cxnId="{C06FD755-7700-4F4F-9832-BE7BE60A9BD4}">
      <dgm:prSet/>
      <dgm:spPr/>
      <dgm:t>
        <a:bodyPr/>
        <a:lstStyle/>
        <a:p>
          <a:endParaRPr lang="el-GR" b="0" cap="none" spc="0">
            <a:ln w="0"/>
            <a:solidFill>
              <a:srgbClr val="1C1C1C"/>
            </a:solidFill>
            <a:effectLst>
              <a:outerShdw blurRad="38100" dist="19050" dir="2700000" algn="tl" rotWithShape="0">
                <a:schemeClr val="dk1">
                  <a:alpha val="40000"/>
                </a:schemeClr>
              </a:outerShdw>
            </a:effectLst>
          </a:endParaRPr>
        </a:p>
      </dgm:t>
    </dgm:pt>
    <dgm:pt modelId="{972E82C2-9E79-476B-BCF7-37224CC41413}" type="sibTrans" cxnId="{C06FD755-7700-4F4F-9832-BE7BE60A9BD4}">
      <dgm:prSet/>
      <dgm:spPr/>
      <dgm:t>
        <a:bodyPr/>
        <a:lstStyle/>
        <a:p>
          <a:endParaRPr lang="el-GR" b="0" cap="none" spc="0">
            <a:ln w="0"/>
            <a:solidFill>
              <a:srgbClr val="1C1C1C"/>
            </a:solidFill>
            <a:effectLst>
              <a:outerShdw blurRad="38100" dist="19050" dir="2700000" algn="tl" rotWithShape="0">
                <a:schemeClr val="dk1">
                  <a:alpha val="40000"/>
                </a:schemeClr>
              </a:outerShdw>
            </a:effectLst>
          </a:endParaRPr>
        </a:p>
      </dgm:t>
    </dgm:pt>
    <dgm:pt modelId="{1907E3AA-920F-491B-BD6A-91E8072D838F}">
      <dgm:prSet custT="1"/>
      <dgm:spPr>
        <a:solidFill>
          <a:schemeClr val="bg1">
            <a:lumMod val="95000"/>
          </a:schemeClr>
        </a:solidFill>
        <a:ln>
          <a:solidFill>
            <a:schemeClr val="tx1"/>
          </a:solidFill>
        </a:ln>
      </dgm:spPr>
      <dgm:t>
        <a:bodyPr/>
        <a:lstStyle/>
        <a:p>
          <a:r>
            <a:rPr lang="el-GR" sz="1800" b="0" cap="none" spc="0" baseline="0" dirty="0">
              <a:ln w="0"/>
              <a:effectLst>
                <a:outerShdw blurRad="38100" dist="38100" dir="2700000" algn="tl">
                  <a:srgbClr val="000000">
                    <a:alpha val="43137"/>
                  </a:srgbClr>
                </a:outerShdw>
              </a:effectLst>
            </a:rPr>
            <a:t> </a:t>
          </a:r>
          <a:r>
            <a:rPr lang="el-GR" sz="1800" b="1" cap="none" spc="0" baseline="0" dirty="0">
              <a:ln w="0"/>
              <a:solidFill>
                <a:schemeClr val="tx1"/>
              </a:solidFill>
              <a:effectLst/>
            </a:rPr>
            <a:t>Κρυπτανάλυση</a:t>
          </a:r>
          <a:endParaRPr lang="el-GR" sz="1800" b="0" cap="none" spc="0" baseline="0" dirty="0">
            <a:ln w="0"/>
            <a:solidFill>
              <a:schemeClr val="tx1"/>
            </a:solidFill>
            <a:effectLst/>
          </a:endParaRPr>
        </a:p>
      </dgm:t>
    </dgm:pt>
    <dgm:pt modelId="{0492B196-B55E-496B-9568-DD3F6301B775}" type="parTrans" cxnId="{01671E40-FA8E-4E67-8D7D-78F7866033BE}">
      <dgm:prSet/>
      <dgm:spPr/>
      <dgm:t>
        <a:bodyPr/>
        <a:lstStyle/>
        <a:p>
          <a:endParaRPr lang="el-GR"/>
        </a:p>
      </dgm:t>
    </dgm:pt>
    <dgm:pt modelId="{45BF87DF-6E93-4738-A07C-DB0C40C92622}" type="sibTrans" cxnId="{01671E40-FA8E-4E67-8D7D-78F7866033BE}">
      <dgm:prSet/>
      <dgm:spPr/>
      <dgm:t>
        <a:bodyPr/>
        <a:lstStyle/>
        <a:p>
          <a:endParaRPr lang="el-GR"/>
        </a:p>
      </dgm:t>
    </dgm:pt>
    <dgm:pt modelId="{BAF6214F-8C09-4ECA-83BF-C52004534ED7}" type="pres">
      <dgm:prSet presAssocID="{79000860-6D26-4B5D-92F9-48F059A72506}" presName="hierChild1" presStyleCnt="0">
        <dgm:presLayoutVars>
          <dgm:orgChart val="1"/>
          <dgm:chPref val="1"/>
          <dgm:dir/>
          <dgm:animOne val="branch"/>
          <dgm:animLvl val="lvl"/>
          <dgm:resizeHandles/>
        </dgm:presLayoutVars>
      </dgm:prSet>
      <dgm:spPr/>
    </dgm:pt>
    <dgm:pt modelId="{8A167B6F-8060-4AD1-9610-B62AE4F4EB3B}" type="pres">
      <dgm:prSet presAssocID="{0467833F-5087-4C64-B0B9-93E3F90B35EF}" presName="hierRoot1" presStyleCnt="0">
        <dgm:presLayoutVars>
          <dgm:hierBranch val="init"/>
        </dgm:presLayoutVars>
      </dgm:prSet>
      <dgm:spPr/>
    </dgm:pt>
    <dgm:pt modelId="{BCAB8300-2134-4AED-BD85-A615D490F908}" type="pres">
      <dgm:prSet presAssocID="{0467833F-5087-4C64-B0B9-93E3F90B35EF}" presName="rootComposite1" presStyleCnt="0"/>
      <dgm:spPr/>
    </dgm:pt>
    <dgm:pt modelId="{661B5F75-8A99-4F00-8C30-23C5F9C48590}" type="pres">
      <dgm:prSet presAssocID="{0467833F-5087-4C64-B0B9-93E3F90B35EF}" presName="rootText1" presStyleLbl="node0" presStyleIdx="0" presStyleCnt="1" custLinFactNeighborX="3979" custLinFactNeighborY="-9597">
        <dgm:presLayoutVars>
          <dgm:chPref val="3"/>
        </dgm:presLayoutVars>
      </dgm:prSet>
      <dgm:spPr/>
    </dgm:pt>
    <dgm:pt modelId="{099F7A38-8A80-49AC-BE17-0C80D566D371}" type="pres">
      <dgm:prSet presAssocID="{0467833F-5087-4C64-B0B9-93E3F90B35EF}" presName="rootConnector1" presStyleLbl="node1" presStyleIdx="0" presStyleCnt="0"/>
      <dgm:spPr/>
    </dgm:pt>
    <dgm:pt modelId="{A083FC4F-647B-487E-A010-6740C5BEC0DE}" type="pres">
      <dgm:prSet presAssocID="{0467833F-5087-4C64-B0B9-93E3F90B35EF}" presName="hierChild2" presStyleCnt="0"/>
      <dgm:spPr/>
    </dgm:pt>
    <dgm:pt modelId="{B5E752A5-97D3-4A69-8F25-A4556573056D}" type="pres">
      <dgm:prSet presAssocID="{F538FF5F-FCCC-4767-91B7-86D43BBD6D91}" presName="Name37" presStyleLbl="parChTrans1D2" presStyleIdx="0" presStyleCnt="2"/>
      <dgm:spPr/>
    </dgm:pt>
    <dgm:pt modelId="{E0C63D1B-8A8A-421C-8176-1920BC4E58FA}" type="pres">
      <dgm:prSet presAssocID="{C071F352-27A6-401B-B206-3FA36C5D9621}" presName="hierRoot2" presStyleCnt="0">
        <dgm:presLayoutVars>
          <dgm:hierBranch val="init"/>
        </dgm:presLayoutVars>
      </dgm:prSet>
      <dgm:spPr/>
    </dgm:pt>
    <dgm:pt modelId="{89214112-F7BA-478B-985A-6DEEE94083CF}" type="pres">
      <dgm:prSet presAssocID="{C071F352-27A6-401B-B206-3FA36C5D9621}" presName="rootComposite" presStyleCnt="0"/>
      <dgm:spPr/>
    </dgm:pt>
    <dgm:pt modelId="{C8E2AC11-32E7-4218-8053-8E373B18464B}" type="pres">
      <dgm:prSet presAssocID="{C071F352-27A6-401B-B206-3FA36C5D9621}" presName="rootText" presStyleLbl="node2" presStyleIdx="0" presStyleCnt="2" custLinFactNeighborX="-785">
        <dgm:presLayoutVars>
          <dgm:chPref val="3"/>
        </dgm:presLayoutVars>
      </dgm:prSet>
      <dgm:spPr/>
    </dgm:pt>
    <dgm:pt modelId="{E2505E6E-C98C-41EC-B0C2-AE62A7B216DB}" type="pres">
      <dgm:prSet presAssocID="{C071F352-27A6-401B-B206-3FA36C5D9621}" presName="rootConnector" presStyleLbl="node2" presStyleIdx="0" presStyleCnt="2"/>
      <dgm:spPr/>
    </dgm:pt>
    <dgm:pt modelId="{211313A1-D20A-4043-B3D8-7D84E2C5EBD6}" type="pres">
      <dgm:prSet presAssocID="{C071F352-27A6-401B-B206-3FA36C5D9621}" presName="hierChild4" presStyleCnt="0"/>
      <dgm:spPr/>
    </dgm:pt>
    <dgm:pt modelId="{7F70B66D-8055-445D-8402-C687D5CB898D}" type="pres">
      <dgm:prSet presAssocID="{C071F352-27A6-401B-B206-3FA36C5D9621}" presName="hierChild5" presStyleCnt="0"/>
      <dgm:spPr/>
    </dgm:pt>
    <dgm:pt modelId="{1D026C7E-DAA8-41CE-9046-A7E31ABFB1AB}" type="pres">
      <dgm:prSet presAssocID="{0492B196-B55E-496B-9568-DD3F6301B775}" presName="Name37" presStyleLbl="parChTrans1D2" presStyleIdx="1" presStyleCnt="2"/>
      <dgm:spPr/>
    </dgm:pt>
    <dgm:pt modelId="{294A27A5-3ED4-4E7E-BC0D-7D5BC9FFB2D3}" type="pres">
      <dgm:prSet presAssocID="{1907E3AA-920F-491B-BD6A-91E8072D838F}" presName="hierRoot2" presStyleCnt="0">
        <dgm:presLayoutVars>
          <dgm:hierBranch val="init"/>
        </dgm:presLayoutVars>
      </dgm:prSet>
      <dgm:spPr/>
    </dgm:pt>
    <dgm:pt modelId="{490692D4-2E39-4B81-A4C0-B53FF6C1032C}" type="pres">
      <dgm:prSet presAssocID="{1907E3AA-920F-491B-BD6A-91E8072D838F}" presName="rootComposite" presStyleCnt="0"/>
      <dgm:spPr/>
    </dgm:pt>
    <dgm:pt modelId="{57B63061-47CC-4AF2-879E-3ABDFDA39C6A}" type="pres">
      <dgm:prSet presAssocID="{1907E3AA-920F-491B-BD6A-91E8072D838F}" presName="rootText" presStyleLbl="node2" presStyleIdx="1" presStyleCnt="2">
        <dgm:presLayoutVars>
          <dgm:chPref val="3"/>
        </dgm:presLayoutVars>
      </dgm:prSet>
      <dgm:spPr/>
    </dgm:pt>
    <dgm:pt modelId="{547A780D-3362-4669-A3B3-3674E136F78F}" type="pres">
      <dgm:prSet presAssocID="{1907E3AA-920F-491B-BD6A-91E8072D838F}" presName="rootConnector" presStyleLbl="node2" presStyleIdx="1" presStyleCnt="2"/>
      <dgm:spPr/>
    </dgm:pt>
    <dgm:pt modelId="{4489B6F9-C94C-4126-8B75-4CC1F867C8B3}" type="pres">
      <dgm:prSet presAssocID="{1907E3AA-920F-491B-BD6A-91E8072D838F}" presName="hierChild4" presStyleCnt="0"/>
      <dgm:spPr/>
    </dgm:pt>
    <dgm:pt modelId="{8C32D3BC-DF98-403D-ACC6-F67CA342E59F}" type="pres">
      <dgm:prSet presAssocID="{1907E3AA-920F-491B-BD6A-91E8072D838F}" presName="hierChild5" presStyleCnt="0"/>
      <dgm:spPr/>
    </dgm:pt>
    <dgm:pt modelId="{65560F21-738F-48B5-A09E-6722E2D78FED}" type="pres">
      <dgm:prSet presAssocID="{0467833F-5087-4C64-B0B9-93E3F90B35EF}" presName="hierChild3" presStyleCnt="0"/>
      <dgm:spPr/>
    </dgm:pt>
  </dgm:ptLst>
  <dgm:cxnLst>
    <dgm:cxn modelId="{6CE4F23B-AB46-4C8A-8494-7F04423318C9}" type="presOf" srcId="{0492B196-B55E-496B-9568-DD3F6301B775}" destId="{1D026C7E-DAA8-41CE-9046-A7E31ABFB1AB}" srcOrd="0" destOrd="0" presId="urn:microsoft.com/office/officeart/2005/8/layout/orgChart1"/>
    <dgm:cxn modelId="{01671E40-FA8E-4E67-8D7D-78F7866033BE}" srcId="{0467833F-5087-4C64-B0B9-93E3F90B35EF}" destId="{1907E3AA-920F-491B-BD6A-91E8072D838F}" srcOrd="1" destOrd="0" parTransId="{0492B196-B55E-496B-9568-DD3F6301B775}" sibTransId="{45BF87DF-6E93-4738-A07C-DB0C40C92622}"/>
    <dgm:cxn modelId="{453C1F55-B7DC-446B-8DE8-A627ED189F31}" type="presOf" srcId="{1907E3AA-920F-491B-BD6A-91E8072D838F}" destId="{57B63061-47CC-4AF2-879E-3ABDFDA39C6A}" srcOrd="0" destOrd="0" presId="urn:microsoft.com/office/officeart/2005/8/layout/orgChart1"/>
    <dgm:cxn modelId="{C06FD755-7700-4F4F-9832-BE7BE60A9BD4}" srcId="{0467833F-5087-4C64-B0B9-93E3F90B35EF}" destId="{C071F352-27A6-401B-B206-3FA36C5D9621}" srcOrd="0" destOrd="0" parTransId="{F538FF5F-FCCC-4767-91B7-86D43BBD6D91}" sibTransId="{972E82C2-9E79-476B-BCF7-37224CC41413}"/>
    <dgm:cxn modelId="{54842858-57C9-4310-A321-F738D62AB83B}" type="presOf" srcId="{0467833F-5087-4C64-B0B9-93E3F90B35EF}" destId="{099F7A38-8A80-49AC-BE17-0C80D566D371}" srcOrd="1" destOrd="0" presId="urn:microsoft.com/office/officeart/2005/8/layout/orgChart1"/>
    <dgm:cxn modelId="{F01D70B3-244E-4CDA-AF6D-9178A0AD29B7}" type="presOf" srcId="{C071F352-27A6-401B-B206-3FA36C5D9621}" destId="{C8E2AC11-32E7-4218-8053-8E373B18464B}" srcOrd="0" destOrd="0" presId="urn:microsoft.com/office/officeart/2005/8/layout/orgChart1"/>
    <dgm:cxn modelId="{463ECCCE-7138-4816-8BBB-63ED68F03E2F}" type="presOf" srcId="{C071F352-27A6-401B-B206-3FA36C5D9621}" destId="{E2505E6E-C98C-41EC-B0C2-AE62A7B216DB}" srcOrd="1" destOrd="0" presId="urn:microsoft.com/office/officeart/2005/8/layout/orgChart1"/>
    <dgm:cxn modelId="{296284D2-C51A-4437-B6B0-A310766303B0}" srcId="{79000860-6D26-4B5D-92F9-48F059A72506}" destId="{0467833F-5087-4C64-B0B9-93E3F90B35EF}" srcOrd="0" destOrd="0" parTransId="{53AB0BA5-0D9A-4D12-9FFB-13F0B4FCD4F7}" sibTransId="{074BC659-8A5D-46C2-8921-7988C1766722}"/>
    <dgm:cxn modelId="{151E29D3-7BA9-437B-916C-6E706435FF24}" type="presOf" srcId="{1907E3AA-920F-491B-BD6A-91E8072D838F}" destId="{547A780D-3362-4669-A3B3-3674E136F78F}" srcOrd="1" destOrd="0" presId="urn:microsoft.com/office/officeart/2005/8/layout/orgChart1"/>
    <dgm:cxn modelId="{3AD79AE9-D8BC-40C1-B9B3-AB5CAC95F15F}" type="presOf" srcId="{F538FF5F-FCCC-4767-91B7-86D43BBD6D91}" destId="{B5E752A5-97D3-4A69-8F25-A4556573056D}" srcOrd="0" destOrd="0" presId="urn:microsoft.com/office/officeart/2005/8/layout/orgChart1"/>
    <dgm:cxn modelId="{B04AF6EB-73D4-4F35-9671-4FCF624C3356}" type="presOf" srcId="{79000860-6D26-4B5D-92F9-48F059A72506}" destId="{BAF6214F-8C09-4ECA-83BF-C52004534ED7}" srcOrd="0" destOrd="0" presId="urn:microsoft.com/office/officeart/2005/8/layout/orgChart1"/>
    <dgm:cxn modelId="{3DE9F1F2-DAA5-4E14-ABAF-0BB21DB64FFD}" type="presOf" srcId="{0467833F-5087-4C64-B0B9-93E3F90B35EF}" destId="{661B5F75-8A99-4F00-8C30-23C5F9C48590}" srcOrd="0" destOrd="0" presId="urn:microsoft.com/office/officeart/2005/8/layout/orgChart1"/>
    <dgm:cxn modelId="{3F14A434-70CA-4874-9346-5C7ACE929E3D}" type="presParOf" srcId="{BAF6214F-8C09-4ECA-83BF-C52004534ED7}" destId="{8A167B6F-8060-4AD1-9610-B62AE4F4EB3B}" srcOrd="0" destOrd="0" presId="urn:microsoft.com/office/officeart/2005/8/layout/orgChart1"/>
    <dgm:cxn modelId="{DB541FD1-D882-47BD-8F72-0042DD5172A8}" type="presParOf" srcId="{8A167B6F-8060-4AD1-9610-B62AE4F4EB3B}" destId="{BCAB8300-2134-4AED-BD85-A615D490F908}" srcOrd="0" destOrd="0" presId="urn:microsoft.com/office/officeart/2005/8/layout/orgChart1"/>
    <dgm:cxn modelId="{F644360F-1357-47A8-87EC-160F0E7A8562}" type="presParOf" srcId="{BCAB8300-2134-4AED-BD85-A615D490F908}" destId="{661B5F75-8A99-4F00-8C30-23C5F9C48590}" srcOrd="0" destOrd="0" presId="urn:microsoft.com/office/officeart/2005/8/layout/orgChart1"/>
    <dgm:cxn modelId="{39731C63-BA87-4127-9714-4E76CC08137B}" type="presParOf" srcId="{BCAB8300-2134-4AED-BD85-A615D490F908}" destId="{099F7A38-8A80-49AC-BE17-0C80D566D371}" srcOrd="1" destOrd="0" presId="urn:microsoft.com/office/officeart/2005/8/layout/orgChart1"/>
    <dgm:cxn modelId="{4574665D-C8D9-4DE3-AF4A-01531F260F84}" type="presParOf" srcId="{8A167B6F-8060-4AD1-9610-B62AE4F4EB3B}" destId="{A083FC4F-647B-487E-A010-6740C5BEC0DE}" srcOrd="1" destOrd="0" presId="urn:microsoft.com/office/officeart/2005/8/layout/orgChart1"/>
    <dgm:cxn modelId="{269D1FC9-7B56-4E4E-8054-2ED13F307FAB}" type="presParOf" srcId="{A083FC4F-647B-487E-A010-6740C5BEC0DE}" destId="{B5E752A5-97D3-4A69-8F25-A4556573056D}" srcOrd="0" destOrd="0" presId="urn:microsoft.com/office/officeart/2005/8/layout/orgChart1"/>
    <dgm:cxn modelId="{74356053-8187-4903-B9F3-C6A5B7CDE263}" type="presParOf" srcId="{A083FC4F-647B-487E-A010-6740C5BEC0DE}" destId="{E0C63D1B-8A8A-421C-8176-1920BC4E58FA}" srcOrd="1" destOrd="0" presId="urn:microsoft.com/office/officeart/2005/8/layout/orgChart1"/>
    <dgm:cxn modelId="{1D4F4F33-07ED-491A-AFE4-7786566F9BE2}" type="presParOf" srcId="{E0C63D1B-8A8A-421C-8176-1920BC4E58FA}" destId="{89214112-F7BA-478B-985A-6DEEE94083CF}" srcOrd="0" destOrd="0" presId="urn:microsoft.com/office/officeart/2005/8/layout/orgChart1"/>
    <dgm:cxn modelId="{EB99BF70-6D8E-4A5B-A502-6FBD05D5C5B5}" type="presParOf" srcId="{89214112-F7BA-478B-985A-6DEEE94083CF}" destId="{C8E2AC11-32E7-4218-8053-8E373B18464B}" srcOrd="0" destOrd="0" presId="urn:microsoft.com/office/officeart/2005/8/layout/orgChart1"/>
    <dgm:cxn modelId="{FF99B8E2-C118-4258-8B2A-2F522BEC0439}" type="presParOf" srcId="{89214112-F7BA-478B-985A-6DEEE94083CF}" destId="{E2505E6E-C98C-41EC-B0C2-AE62A7B216DB}" srcOrd="1" destOrd="0" presId="urn:microsoft.com/office/officeart/2005/8/layout/orgChart1"/>
    <dgm:cxn modelId="{9C5FCF7A-81D1-4293-A3F3-9191570CD9CC}" type="presParOf" srcId="{E0C63D1B-8A8A-421C-8176-1920BC4E58FA}" destId="{211313A1-D20A-4043-B3D8-7D84E2C5EBD6}" srcOrd="1" destOrd="0" presId="urn:microsoft.com/office/officeart/2005/8/layout/orgChart1"/>
    <dgm:cxn modelId="{F5E777E4-2C40-4B12-B6A9-F564DEB284B7}" type="presParOf" srcId="{E0C63D1B-8A8A-421C-8176-1920BC4E58FA}" destId="{7F70B66D-8055-445D-8402-C687D5CB898D}" srcOrd="2" destOrd="0" presId="urn:microsoft.com/office/officeart/2005/8/layout/orgChart1"/>
    <dgm:cxn modelId="{A2B09CA7-4EAF-4794-B4B3-3D3A0FB0536D}" type="presParOf" srcId="{A083FC4F-647B-487E-A010-6740C5BEC0DE}" destId="{1D026C7E-DAA8-41CE-9046-A7E31ABFB1AB}" srcOrd="2" destOrd="0" presId="urn:microsoft.com/office/officeart/2005/8/layout/orgChart1"/>
    <dgm:cxn modelId="{06EF7A20-E4C1-472E-A0DD-7BD25DE4A1CA}" type="presParOf" srcId="{A083FC4F-647B-487E-A010-6740C5BEC0DE}" destId="{294A27A5-3ED4-4E7E-BC0D-7D5BC9FFB2D3}" srcOrd="3" destOrd="0" presId="urn:microsoft.com/office/officeart/2005/8/layout/orgChart1"/>
    <dgm:cxn modelId="{3EDED053-B33F-49A8-BC7A-1F0166EC00BC}" type="presParOf" srcId="{294A27A5-3ED4-4E7E-BC0D-7D5BC9FFB2D3}" destId="{490692D4-2E39-4B81-A4C0-B53FF6C1032C}" srcOrd="0" destOrd="0" presId="urn:microsoft.com/office/officeart/2005/8/layout/orgChart1"/>
    <dgm:cxn modelId="{59F3E083-539F-4587-8409-376F03038FA3}" type="presParOf" srcId="{490692D4-2E39-4B81-A4C0-B53FF6C1032C}" destId="{57B63061-47CC-4AF2-879E-3ABDFDA39C6A}" srcOrd="0" destOrd="0" presId="urn:microsoft.com/office/officeart/2005/8/layout/orgChart1"/>
    <dgm:cxn modelId="{BA8C0228-21FA-47D3-BD47-804D396746B1}" type="presParOf" srcId="{490692D4-2E39-4B81-A4C0-B53FF6C1032C}" destId="{547A780D-3362-4669-A3B3-3674E136F78F}" srcOrd="1" destOrd="0" presId="urn:microsoft.com/office/officeart/2005/8/layout/orgChart1"/>
    <dgm:cxn modelId="{A0161CB0-D5D0-4172-9B9D-A3A37CA98FD1}" type="presParOf" srcId="{294A27A5-3ED4-4E7E-BC0D-7D5BC9FFB2D3}" destId="{4489B6F9-C94C-4126-8B75-4CC1F867C8B3}" srcOrd="1" destOrd="0" presId="urn:microsoft.com/office/officeart/2005/8/layout/orgChart1"/>
    <dgm:cxn modelId="{455344A7-B270-4926-B2E7-006CBA9646F5}" type="presParOf" srcId="{294A27A5-3ED4-4E7E-BC0D-7D5BC9FFB2D3}" destId="{8C32D3BC-DF98-403D-ACC6-F67CA342E59F}" srcOrd="2" destOrd="0" presId="urn:microsoft.com/office/officeart/2005/8/layout/orgChart1"/>
    <dgm:cxn modelId="{17252104-26FC-48E2-BF14-389F6DF38CE7}" type="presParOf" srcId="{8A167B6F-8060-4AD1-9610-B62AE4F4EB3B}" destId="{65560F21-738F-48B5-A09E-6722E2D78FE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C80CD5-F5DB-4DD6-9F54-D0908F78191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B0F6CD30-C494-40C9-81DC-741CCEBB0EBE}">
      <dgm:prSet custT="1"/>
      <dgm:spPr/>
      <dgm:t>
        <a:bodyPr/>
        <a:lstStyle/>
        <a:p>
          <a:r>
            <a:rPr lang="el-GR" sz="1800" b="1" baseline="0" dirty="0">
              <a:solidFill>
                <a:schemeClr val="tx1"/>
              </a:solidFill>
            </a:rPr>
            <a:t>Βασικό αντικείμενο Κρυπτογραφίας</a:t>
          </a:r>
          <a:endParaRPr lang="el-GR" sz="1800" b="1" dirty="0">
            <a:solidFill>
              <a:schemeClr val="tx1"/>
            </a:solidFill>
          </a:endParaRPr>
        </a:p>
      </dgm:t>
    </dgm:pt>
    <dgm:pt modelId="{63930D23-80EB-46A0-A795-B9791C475B17}" type="parTrans" cxnId="{5E2CE3C9-0A62-44E4-AAF8-96C23E949DE4}">
      <dgm:prSet/>
      <dgm:spPr/>
      <dgm:t>
        <a:bodyPr/>
        <a:lstStyle/>
        <a:p>
          <a:endParaRPr lang="el-GR" sz="1600"/>
        </a:p>
      </dgm:t>
    </dgm:pt>
    <dgm:pt modelId="{76E64346-20D8-4787-A086-7474AB8AE9EA}" type="sibTrans" cxnId="{5E2CE3C9-0A62-44E4-AAF8-96C23E949DE4}">
      <dgm:prSet/>
      <dgm:spPr/>
      <dgm:t>
        <a:bodyPr/>
        <a:lstStyle/>
        <a:p>
          <a:endParaRPr lang="el-GR" sz="1600"/>
        </a:p>
      </dgm:t>
    </dgm:pt>
    <dgm:pt modelId="{128D8DB7-116B-4F25-B6AA-C99848FB0DD2}">
      <dgm:prSet custT="1"/>
      <dgm:spPr/>
      <dgm:t>
        <a:bodyPr/>
        <a:lstStyle/>
        <a:p>
          <a:r>
            <a:rPr lang="el-GR" sz="1800" b="0" baseline="0" dirty="0"/>
            <a:t>Η ασφάλεια των πληροφοριών και γενικώς η εξασφάλιση της επικοινωνίας μέσω </a:t>
          </a:r>
          <a:r>
            <a:rPr lang="el-GR" sz="1800" b="0" i="0" u="sng" baseline="0" dirty="0">
              <a:solidFill>
                <a:srgbClr val="FF0000"/>
              </a:solidFill>
            </a:rPr>
            <a:t>μη ασφαλών</a:t>
          </a:r>
          <a:r>
            <a:rPr lang="el-GR" sz="1800" b="0" u="none" baseline="0" dirty="0"/>
            <a:t> διαύλων.</a:t>
          </a:r>
          <a:endParaRPr lang="el-GR" sz="1800" u="none" dirty="0"/>
        </a:p>
      </dgm:t>
    </dgm:pt>
    <dgm:pt modelId="{E490473F-1D85-45E6-A45A-E284A2E6C498}" type="parTrans" cxnId="{714BC48E-87A7-4E7F-B50D-3C5D25C7D306}">
      <dgm:prSet/>
      <dgm:spPr/>
      <dgm:t>
        <a:bodyPr/>
        <a:lstStyle/>
        <a:p>
          <a:endParaRPr lang="el-GR" sz="1600"/>
        </a:p>
      </dgm:t>
    </dgm:pt>
    <dgm:pt modelId="{F1725B68-5773-4C08-9B9F-5B2C183B66B4}" type="sibTrans" cxnId="{714BC48E-87A7-4E7F-B50D-3C5D25C7D306}">
      <dgm:prSet/>
      <dgm:spPr/>
      <dgm:t>
        <a:bodyPr/>
        <a:lstStyle/>
        <a:p>
          <a:endParaRPr lang="el-GR" sz="1600"/>
        </a:p>
      </dgm:t>
    </dgm:pt>
    <dgm:pt modelId="{0E9B5503-B07B-4B51-B863-ACBC3BE1CC12}" type="pres">
      <dgm:prSet presAssocID="{02C80CD5-F5DB-4DD6-9F54-D0908F78191A}" presName="vert0" presStyleCnt="0">
        <dgm:presLayoutVars>
          <dgm:dir/>
          <dgm:animOne val="branch"/>
          <dgm:animLvl val="lvl"/>
        </dgm:presLayoutVars>
      </dgm:prSet>
      <dgm:spPr/>
    </dgm:pt>
    <dgm:pt modelId="{0767E8AF-654E-4F82-830A-17F6B9E00359}" type="pres">
      <dgm:prSet presAssocID="{B0F6CD30-C494-40C9-81DC-741CCEBB0EBE}" presName="thickLine" presStyleLbl="alignNode1" presStyleIdx="0" presStyleCnt="1"/>
      <dgm:spPr/>
    </dgm:pt>
    <dgm:pt modelId="{C5E24B20-DE1D-4FA5-890C-7BB3F2835D0F}" type="pres">
      <dgm:prSet presAssocID="{B0F6CD30-C494-40C9-81DC-741CCEBB0EBE}" presName="horz1" presStyleCnt="0"/>
      <dgm:spPr/>
    </dgm:pt>
    <dgm:pt modelId="{E346F1FC-57BF-4670-98AB-330FE593AD4C}" type="pres">
      <dgm:prSet presAssocID="{B0F6CD30-C494-40C9-81DC-741CCEBB0EBE}" presName="tx1" presStyleLbl="revTx" presStyleIdx="0" presStyleCnt="2" custScaleX="162405" custLinFactNeighborX="-1704" custLinFactNeighborY="-1353"/>
      <dgm:spPr/>
    </dgm:pt>
    <dgm:pt modelId="{F27EFAB1-3757-48DD-920F-9BC0BC1866E1}" type="pres">
      <dgm:prSet presAssocID="{B0F6CD30-C494-40C9-81DC-741CCEBB0EBE}" presName="vert1" presStyleCnt="0"/>
      <dgm:spPr/>
    </dgm:pt>
    <dgm:pt modelId="{4A3662F4-B0EF-445F-8ADB-4C2BFA5CBF45}" type="pres">
      <dgm:prSet presAssocID="{128D8DB7-116B-4F25-B6AA-C99848FB0DD2}" presName="vertSpace2a" presStyleCnt="0"/>
      <dgm:spPr/>
    </dgm:pt>
    <dgm:pt modelId="{C987BC30-E84D-46A7-AEAE-F88A967DC112}" type="pres">
      <dgm:prSet presAssocID="{128D8DB7-116B-4F25-B6AA-C99848FB0DD2}" presName="horz2" presStyleCnt="0"/>
      <dgm:spPr/>
    </dgm:pt>
    <dgm:pt modelId="{4FCFB360-5DF9-4950-A967-861768655AC5}" type="pres">
      <dgm:prSet presAssocID="{128D8DB7-116B-4F25-B6AA-C99848FB0DD2}" presName="horzSpace2" presStyleCnt="0"/>
      <dgm:spPr/>
    </dgm:pt>
    <dgm:pt modelId="{99632AEA-E8A2-441D-87D6-305449E13C02}" type="pres">
      <dgm:prSet presAssocID="{128D8DB7-116B-4F25-B6AA-C99848FB0DD2}" presName="tx2" presStyleLbl="revTx" presStyleIdx="1" presStyleCnt="2" custScaleX="95513" custScaleY="103386"/>
      <dgm:spPr/>
    </dgm:pt>
    <dgm:pt modelId="{10F9BF44-B3E8-4FE6-8A89-4D71BADF8FAB}" type="pres">
      <dgm:prSet presAssocID="{128D8DB7-116B-4F25-B6AA-C99848FB0DD2}" presName="vert2" presStyleCnt="0"/>
      <dgm:spPr/>
    </dgm:pt>
    <dgm:pt modelId="{6F284A47-4DF2-4A90-9978-A629A2BFED24}" type="pres">
      <dgm:prSet presAssocID="{128D8DB7-116B-4F25-B6AA-C99848FB0DD2}" presName="thinLine2b" presStyleLbl="callout" presStyleIdx="0" presStyleCnt="1"/>
      <dgm:spPr/>
    </dgm:pt>
    <dgm:pt modelId="{AF7E1C81-9400-41F9-A591-DB54AD011831}" type="pres">
      <dgm:prSet presAssocID="{128D8DB7-116B-4F25-B6AA-C99848FB0DD2}" presName="vertSpace2b" presStyleCnt="0"/>
      <dgm:spPr/>
    </dgm:pt>
  </dgm:ptLst>
  <dgm:cxnLst>
    <dgm:cxn modelId="{B3DDB744-5A35-45B0-BC1E-236E0D374C84}" type="presOf" srcId="{B0F6CD30-C494-40C9-81DC-741CCEBB0EBE}" destId="{E346F1FC-57BF-4670-98AB-330FE593AD4C}" srcOrd="0" destOrd="0" presId="urn:microsoft.com/office/officeart/2008/layout/LinedList"/>
    <dgm:cxn modelId="{714BC48E-87A7-4E7F-B50D-3C5D25C7D306}" srcId="{B0F6CD30-C494-40C9-81DC-741CCEBB0EBE}" destId="{128D8DB7-116B-4F25-B6AA-C99848FB0DD2}" srcOrd="0" destOrd="0" parTransId="{E490473F-1D85-45E6-A45A-E284A2E6C498}" sibTransId="{F1725B68-5773-4C08-9B9F-5B2C183B66B4}"/>
    <dgm:cxn modelId="{B4C6DAC7-6490-4ED9-A816-7DF392BEE76A}" type="presOf" srcId="{02C80CD5-F5DB-4DD6-9F54-D0908F78191A}" destId="{0E9B5503-B07B-4B51-B863-ACBC3BE1CC12}" srcOrd="0" destOrd="0" presId="urn:microsoft.com/office/officeart/2008/layout/LinedList"/>
    <dgm:cxn modelId="{5E2CE3C9-0A62-44E4-AAF8-96C23E949DE4}" srcId="{02C80CD5-F5DB-4DD6-9F54-D0908F78191A}" destId="{B0F6CD30-C494-40C9-81DC-741CCEBB0EBE}" srcOrd="0" destOrd="0" parTransId="{63930D23-80EB-46A0-A795-B9791C475B17}" sibTransId="{76E64346-20D8-4787-A086-7474AB8AE9EA}"/>
    <dgm:cxn modelId="{9A83E1CA-DEC9-495D-A238-8FB64D17378D}" type="presOf" srcId="{128D8DB7-116B-4F25-B6AA-C99848FB0DD2}" destId="{99632AEA-E8A2-441D-87D6-305449E13C02}" srcOrd="0" destOrd="0" presId="urn:microsoft.com/office/officeart/2008/layout/LinedList"/>
    <dgm:cxn modelId="{BD3878F0-FADF-4379-AA6D-AAD601F5FA5C}" type="presParOf" srcId="{0E9B5503-B07B-4B51-B863-ACBC3BE1CC12}" destId="{0767E8AF-654E-4F82-830A-17F6B9E00359}" srcOrd="0" destOrd="0" presId="urn:microsoft.com/office/officeart/2008/layout/LinedList"/>
    <dgm:cxn modelId="{8678FEFC-E986-46B6-B450-5591B34FE4A3}" type="presParOf" srcId="{0E9B5503-B07B-4B51-B863-ACBC3BE1CC12}" destId="{C5E24B20-DE1D-4FA5-890C-7BB3F2835D0F}" srcOrd="1" destOrd="0" presId="urn:microsoft.com/office/officeart/2008/layout/LinedList"/>
    <dgm:cxn modelId="{C1C5201D-50EA-445F-A853-64BCD25816A4}" type="presParOf" srcId="{C5E24B20-DE1D-4FA5-890C-7BB3F2835D0F}" destId="{E346F1FC-57BF-4670-98AB-330FE593AD4C}" srcOrd="0" destOrd="0" presId="urn:microsoft.com/office/officeart/2008/layout/LinedList"/>
    <dgm:cxn modelId="{F7ABA165-E48A-4E46-BD53-D97754427955}" type="presParOf" srcId="{C5E24B20-DE1D-4FA5-890C-7BB3F2835D0F}" destId="{F27EFAB1-3757-48DD-920F-9BC0BC1866E1}" srcOrd="1" destOrd="0" presId="urn:microsoft.com/office/officeart/2008/layout/LinedList"/>
    <dgm:cxn modelId="{36AFA315-5557-4254-B083-1332C0574AB8}" type="presParOf" srcId="{F27EFAB1-3757-48DD-920F-9BC0BC1866E1}" destId="{4A3662F4-B0EF-445F-8ADB-4C2BFA5CBF45}" srcOrd="0" destOrd="0" presId="urn:microsoft.com/office/officeart/2008/layout/LinedList"/>
    <dgm:cxn modelId="{CB6DD54A-FA38-4967-A183-ED6EDE683B18}" type="presParOf" srcId="{F27EFAB1-3757-48DD-920F-9BC0BC1866E1}" destId="{C987BC30-E84D-46A7-AEAE-F88A967DC112}" srcOrd="1" destOrd="0" presId="urn:microsoft.com/office/officeart/2008/layout/LinedList"/>
    <dgm:cxn modelId="{F0C26ED4-35B1-4DC7-8580-B0C70150EFB2}" type="presParOf" srcId="{C987BC30-E84D-46A7-AEAE-F88A967DC112}" destId="{4FCFB360-5DF9-4950-A967-861768655AC5}" srcOrd="0" destOrd="0" presId="urn:microsoft.com/office/officeart/2008/layout/LinedList"/>
    <dgm:cxn modelId="{4AF9E2C6-F686-4445-9813-86855D079B6C}" type="presParOf" srcId="{C987BC30-E84D-46A7-AEAE-F88A967DC112}" destId="{99632AEA-E8A2-441D-87D6-305449E13C02}" srcOrd="1" destOrd="0" presId="urn:microsoft.com/office/officeart/2008/layout/LinedList"/>
    <dgm:cxn modelId="{3E11DB0F-AF8E-458F-9CAD-996A0D9B81CB}" type="presParOf" srcId="{C987BC30-E84D-46A7-AEAE-F88A967DC112}" destId="{10F9BF44-B3E8-4FE6-8A89-4D71BADF8FAB}" srcOrd="2" destOrd="0" presId="urn:microsoft.com/office/officeart/2008/layout/LinedList"/>
    <dgm:cxn modelId="{3760803E-7753-40EE-961E-21B3DBFC606A}" type="presParOf" srcId="{F27EFAB1-3757-48DD-920F-9BC0BC1866E1}" destId="{6F284A47-4DF2-4A90-9978-A629A2BFED24}" srcOrd="2" destOrd="0" presId="urn:microsoft.com/office/officeart/2008/layout/LinedList"/>
    <dgm:cxn modelId="{E634A640-4791-49A5-8B66-653AD4ACB789}" type="presParOf" srcId="{F27EFAB1-3757-48DD-920F-9BC0BC1866E1}" destId="{AF7E1C81-9400-41F9-A591-DB54AD011831}" srcOrd="3"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000860-6D26-4B5D-92F9-48F059A72506}" type="doc">
      <dgm:prSet loTypeId="urn:microsoft.com/office/officeart/2005/8/layout/orgChart1" loCatId="hierarchy" qsTypeId="urn:microsoft.com/office/officeart/2005/8/quickstyle/simple5" qsCatId="simple" csTypeId="urn:microsoft.com/office/officeart/2005/8/colors/accent0_1" csCatId="mainScheme" phldr="1"/>
      <dgm:spPr/>
      <dgm:t>
        <a:bodyPr/>
        <a:lstStyle/>
        <a:p>
          <a:endParaRPr lang="el-GR"/>
        </a:p>
      </dgm:t>
    </dgm:pt>
    <dgm:pt modelId="{0467833F-5087-4C64-B0B9-93E3F90B35EF}">
      <dgm:prSet custT="1"/>
      <dgm:spPr>
        <a:solidFill>
          <a:schemeClr val="bg1">
            <a:lumMod val="95000"/>
          </a:schemeClr>
        </a:solidFill>
        <a:ln>
          <a:solidFill>
            <a:schemeClr val="tx1"/>
          </a:solidFill>
        </a:ln>
      </dgm:spPr>
      <dgm:t>
        <a:bodyPr/>
        <a:lstStyle/>
        <a:p>
          <a:r>
            <a:rPr lang="el-GR" sz="1800" b="1" cap="none" spc="0" baseline="0" dirty="0">
              <a:ln w="0"/>
              <a:solidFill>
                <a:schemeClr val="tx1"/>
              </a:solidFill>
              <a:effectLst/>
            </a:rPr>
            <a:t>Κρυπτολογία</a:t>
          </a:r>
        </a:p>
      </dgm:t>
    </dgm:pt>
    <dgm:pt modelId="{53AB0BA5-0D9A-4D12-9FFB-13F0B4FCD4F7}" type="parTrans" cxnId="{296284D2-C51A-4437-B6B0-A310766303B0}">
      <dgm:prSet/>
      <dgm:spPr/>
      <dgm:t>
        <a:bodyPr/>
        <a:lstStyle/>
        <a:p>
          <a:endParaRPr lang="el-GR" b="0" cap="none" spc="0">
            <a:ln w="0"/>
            <a:solidFill>
              <a:srgbClr val="1C1C1C"/>
            </a:solidFill>
            <a:effectLst>
              <a:outerShdw blurRad="38100" dist="19050" dir="2700000" algn="tl" rotWithShape="0">
                <a:schemeClr val="dk1">
                  <a:alpha val="40000"/>
                </a:schemeClr>
              </a:outerShdw>
            </a:effectLst>
          </a:endParaRPr>
        </a:p>
      </dgm:t>
    </dgm:pt>
    <dgm:pt modelId="{074BC659-8A5D-46C2-8921-7988C1766722}" type="sibTrans" cxnId="{296284D2-C51A-4437-B6B0-A310766303B0}">
      <dgm:prSet/>
      <dgm:spPr/>
      <dgm:t>
        <a:bodyPr/>
        <a:lstStyle/>
        <a:p>
          <a:endParaRPr lang="el-GR" b="0" cap="none" spc="0">
            <a:ln w="0"/>
            <a:solidFill>
              <a:srgbClr val="1C1C1C"/>
            </a:solidFill>
            <a:effectLst>
              <a:outerShdw blurRad="38100" dist="19050" dir="2700000" algn="tl" rotWithShape="0">
                <a:schemeClr val="dk1">
                  <a:alpha val="40000"/>
                </a:schemeClr>
              </a:outerShdw>
            </a:effectLst>
          </a:endParaRPr>
        </a:p>
      </dgm:t>
    </dgm:pt>
    <dgm:pt modelId="{C071F352-27A6-401B-B206-3FA36C5D9621}">
      <dgm:prSet custT="1"/>
      <dgm:spPr>
        <a:solidFill>
          <a:schemeClr val="bg1">
            <a:lumMod val="95000"/>
          </a:schemeClr>
        </a:solidFill>
        <a:ln>
          <a:solidFill>
            <a:schemeClr val="tx1"/>
          </a:solidFill>
        </a:ln>
      </dgm:spPr>
      <dgm:t>
        <a:bodyPr/>
        <a:lstStyle/>
        <a:p>
          <a:r>
            <a:rPr lang="el-GR" sz="1800" b="1" cap="none" spc="0" baseline="0" dirty="0">
              <a:ln w="0"/>
              <a:solidFill>
                <a:schemeClr val="tx1"/>
              </a:solidFill>
              <a:effectLst/>
            </a:rPr>
            <a:t>Κρυπτογραφία</a:t>
          </a:r>
        </a:p>
      </dgm:t>
    </dgm:pt>
    <dgm:pt modelId="{F538FF5F-FCCC-4767-91B7-86D43BBD6D91}" type="parTrans" cxnId="{C06FD755-7700-4F4F-9832-BE7BE60A9BD4}">
      <dgm:prSet/>
      <dgm:spPr/>
      <dgm:t>
        <a:bodyPr/>
        <a:lstStyle/>
        <a:p>
          <a:endParaRPr lang="el-GR" b="0" cap="none" spc="0">
            <a:ln w="0"/>
            <a:solidFill>
              <a:srgbClr val="1C1C1C"/>
            </a:solidFill>
            <a:effectLst>
              <a:outerShdw blurRad="38100" dist="19050" dir="2700000" algn="tl" rotWithShape="0">
                <a:schemeClr val="dk1">
                  <a:alpha val="40000"/>
                </a:schemeClr>
              </a:outerShdw>
            </a:effectLst>
          </a:endParaRPr>
        </a:p>
      </dgm:t>
    </dgm:pt>
    <dgm:pt modelId="{972E82C2-9E79-476B-BCF7-37224CC41413}" type="sibTrans" cxnId="{C06FD755-7700-4F4F-9832-BE7BE60A9BD4}">
      <dgm:prSet/>
      <dgm:spPr/>
      <dgm:t>
        <a:bodyPr/>
        <a:lstStyle/>
        <a:p>
          <a:endParaRPr lang="el-GR" b="0" cap="none" spc="0">
            <a:ln w="0"/>
            <a:solidFill>
              <a:srgbClr val="1C1C1C"/>
            </a:solidFill>
            <a:effectLst>
              <a:outerShdw blurRad="38100" dist="19050" dir="2700000" algn="tl" rotWithShape="0">
                <a:schemeClr val="dk1">
                  <a:alpha val="40000"/>
                </a:schemeClr>
              </a:outerShdw>
            </a:effectLst>
          </a:endParaRPr>
        </a:p>
      </dgm:t>
    </dgm:pt>
    <dgm:pt modelId="{1907E3AA-920F-491B-BD6A-91E8072D838F}">
      <dgm:prSet custT="1"/>
      <dgm:spPr>
        <a:solidFill>
          <a:schemeClr val="bg1">
            <a:lumMod val="95000"/>
          </a:schemeClr>
        </a:solidFill>
        <a:ln>
          <a:solidFill>
            <a:schemeClr val="tx1"/>
          </a:solidFill>
        </a:ln>
      </dgm:spPr>
      <dgm:t>
        <a:bodyPr/>
        <a:lstStyle/>
        <a:p>
          <a:r>
            <a:rPr lang="el-GR" sz="1800" b="0" cap="none" spc="0" baseline="0" dirty="0">
              <a:ln w="0"/>
              <a:effectLst>
                <a:outerShdw blurRad="38100" dist="38100" dir="2700000" algn="tl">
                  <a:srgbClr val="000000">
                    <a:alpha val="43137"/>
                  </a:srgbClr>
                </a:outerShdw>
              </a:effectLst>
            </a:rPr>
            <a:t> </a:t>
          </a:r>
          <a:r>
            <a:rPr lang="el-GR" sz="1800" b="1" cap="none" spc="0" baseline="0" dirty="0">
              <a:ln w="0"/>
              <a:solidFill>
                <a:schemeClr val="tx1"/>
              </a:solidFill>
              <a:effectLst/>
            </a:rPr>
            <a:t>Κρυπτανάλυση</a:t>
          </a:r>
          <a:endParaRPr lang="el-GR" sz="1800" b="0" cap="none" spc="0" baseline="0" dirty="0">
            <a:ln w="0"/>
            <a:solidFill>
              <a:schemeClr val="tx1"/>
            </a:solidFill>
            <a:effectLst/>
          </a:endParaRPr>
        </a:p>
      </dgm:t>
    </dgm:pt>
    <dgm:pt modelId="{0492B196-B55E-496B-9568-DD3F6301B775}" type="parTrans" cxnId="{01671E40-FA8E-4E67-8D7D-78F7866033BE}">
      <dgm:prSet/>
      <dgm:spPr/>
      <dgm:t>
        <a:bodyPr/>
        <a:lstStyle/>
        <a:p>
          <a:endParaRPr lang="el-GR"/>
        </a:p>
      </dgm:t>
    </dgm:pt>
    <dgm:pt modelId="{45BF87DF-6E93-4738-A07C-DB0C40C92622}" type="sibTrans" cxnId="{01671E40-FA8E-4E67-8D7D-78F7866033BE}">
      <dgm:prSet/>
      <dgm:spPr/>
      <dgm:t>
        <a:bodyPr/>
        <a:lstStyle/>
        <a:p>
          <a:endParaRPr lang="el-GR"/>
        </a:p>
      </dgm:t>
    </dgm:pt>
    <dgm:pt modelId="{3AC4CD72-1C4E-4188-B291-83C1488985C3}">
      <dgm:prSet custT="1"/>
      <dgm:spPr>
        <a:solidFill>
          <a:schemeClr val="bg1">
            <a:lumMod val="95000"/>
          </a:schemeClr>
        </a:solidFill>
        <a:ln>
          <a:solidFill>
            <a:schemeClr val="tx1"/>
          </a:solidFill>
        </a:ln>
      </dgm:spPr>
      <dgm:t>
        <a:bodyPr/>
        <a:lstStyle/>
        <a:p>
          <a:r>
            <a:rPr lang="el-GR" sz="1800" b="1" cap="none" spc="0" baseline="0" dirty="0">
              <a:ln w="0"/>
              <a:solidFill>
                <a:schemeClr val="tx1"/>
              </a:solidFill>
              <a:effectLst/>
            </a:rPr>
            <a:t>Συμμετρική Κρυπτογραφία</a:t>
          </a:r>
        </a:p>
      </dgm:t>
    </dgm:pt>
    <dgm:pt modelId="{77DD842C-1353-4E36-AD3E-039A1167093F}" type="parTrans" cxnId="{90CC10F6-ED66-4C14-B9AF-3437B9666DF5}">
      <dgm:prSet/>
      <dgm:spPr/>
      <dgm:t>
        <a:bodyPr/>
        <a:lstStyle/>
        <a:p>
          <a:endParaRPr lang="el-GR"/>
        </a:p>
      </dgm:t>
    </dgm:pt>
    <dgm:pt modelId="{AD31C083-CFE7-4C2A-A535-16A216F71A3E}" type="sibTrans" cxnId="{90CC10F6-ED66-4C14-B9AF-3437B9666DF5}">
      <dgm:prSet/>
      <dgm:spPr/>
      <dgm:t>
        <a:bodyPr/>
        <a:lstStyle/>
        <a:p>
          <a:endParaRPr lang="el-GR"/>
        </a:p>
      </dgm:t>
    </dgm:pt>
    <dgm:pt modelId="{73783096-6493-490D-BF06-7624042D1548}">
      <dgm:prSet custT="1"/>
      <dgm:spPr>
        <a:solidFill>
          <a:schemeClr val="bg1">
            <a:lumMod val="95000"/>
          </a:schemeClr>
        </a:solidFill>
        <a:ln>
          <a:solidFill>
            <a:schemeClr val="tx1"/>
          </a:solidFill>
        </a:ln>
      </dgm:spPr>
      <dgm:t>
        <a:bodyPr/>
        <a:lstStyle/>
        <a:p>
          <a:r>
            <a:rPr lang="el-GR" sz="1800" b="1" cap="none" spc="0" baseline="0" dirty="0">
              <a:ln w="0"/>
              <a:solidFill>
                <a:schemeClr val="tx1"/>
              </a:solidFill>
              <a:effectLst/>
            </a:rPr>
            <a:t>Ασύμμετρη Κρυπτογραφία</a:t>
          </a:r>
        </a:p>
      </dgm:t>
    </dgm:pt>
    <dgm:pt modelId="{236F4149-8D70-4F31-8E11-D6E1ABF39B34}" type="parTrans" cxnId="{FBF74A55-91A7-4DBB-B1CD-1E2BF7ED020A}">
      <dgm:prSet/>
      <dgm:spPr/>
      <dgm:t>
        <a:bodyPr/>
        <a:lstStyle/>
        <a:p>
          <a:endParaRPr lang="el-GR"/>
        </a:p>
      </dgm:t>
    </dgm:pt>
    <dgm:pt modelId="{CABF54A8-F4F5-4E62-81AF-27CEEA90FB0D}" type="sibTrans" cxnId="{FBF74A55-91A7-4DBB-B1CD-1E2BF7ED020A}">
      <dgm:prSet/>
      <dgm:spPr/>
      <dgm:t>
        <a:bodyPr/>
        <a:lstStyle/>
        <a:p>
          <a:endParaRPr lang="el-GR"/>
        </a:p>
      </dgm:t>
    </dgm:pt>
    <dgm:pt modelId="{BAF6214F-8C09-4ECA-83BF-C52004534ED7}" type="pres">
      <dgm:prSet presAssocID="{79000860-6D26-4B5D-92F9-48F059A72506}" presName="hierChild1" presStyleCnt="0">
        <dgm:presLayoutVars>
          <dgm:orgChart val="1"/>
          <dgm:chPref val="1"/>
          <dgm:dir/>
          <dgm:animOne val="branch"/>
          <dgm:animLvl val="lvl"/>
          <dgm:resizeHandles/>
        </dgm:presLayoutVars>
      </dgm:prSet>
      <dgm:spPr/>
    </dgm:pt>
    <dgm:pt modelId="{8A167B6F-8060-4AD1-9610-B62AE4F4EB3B}" type="pres">
      <dgm:prSet presAssocID="{0467833F-5087-4C64-B0B9-93E3F90B35EF}" presName="hierRoot1" presStyleCnt="0">
        <dgm:presLayoutVars>
          <dgm:hierBranch/>
        </dgm:presLayoutVars>
      </dgm:prSet>
      <dgm:spPr/>
    </dgm:pt>
    <dgm:pt modelId="{BCAB8300-2134-4AED-BD85-A615D490F908}" type="pres">
      <dgm:prSet presAssocID="{0467833F-5087-4C64-B0B9-93E3F90B35EF}" presName="rootComposite1" presStyleCnt="0"/>
      <dgm:spPr/>
    </dgm:pt>
    <dgm:pt modelId="{661B5F75-8A99-4F00-8C30-23C5F9C48590}" type="pres">
      <dgm:prSet presAssocID="{0467833F-5087-4C64-B0B9-93E3F90B35EF}" presName="rootText1" presStyleLbl="node0" presStyleIdx="0" presStyleCnt="1" custLinFactNeighborX="3979" custLinFactNeighborY="-9597">
        <dgm:presLayoutVars>
          <dgm:chPref val="3"/>
        </dgm:presLayoutVars>
      </dgm:prSet>
      <dgm:spPr/>
    </dgm:pt>
    <dgm:pt modelId="{099F7A38-8A80-49AC-BE17-0C80D566D371}" type="pres">
      <dgm:prSet presAssocID="{0467833F-5087-4C64-B0B9-93E3F90B35EF}" presName="rootConnector1" presStyleLbl="node1" presStyleIdx="0" presStyleCnt="0"/>
      <dgm:spPr/>
    </dgm:pt>
    <dgm:pt modelId="{A083FC4F-647B-487E-A010-6740C5BEC0DE}" type="pres">
      <dgm:prSet presAssocID="{0467833F-5087-4C64-B0B9-93E3F90B35EF}" presName="hierChild2" presStyleCnt="0"/>
      <dgm:spPr/>
    </dgm:pt>
    <dgm:pt modelId="{0BD54E80-C331-4D26-9001-57B04FC042C9}" type="pres">
      <dgm:prSet presAssocID="{F538FF5F-FCCC-4767-91B7-86D43BBD6D91}" presName="Name35" presStyleLbl="parChTrans1D2" presStyleIdx="0" presStyleCnt="2"/>
      <dgm:spPr/>
    </dgm:pt>
    <dgm:pt modelId="{E0C63D1B-8A8A-421C-8176-1920BC4E58FA}" type="pres">
      <dgm:prSet presAssocID="{C071F352-27A6-401B-B206-3FA36C5D9621}" presName="hierRoot2" presStyleCnt="0">
        <dgm:presLayoutVars>
          <dgm:hierBranch/>
        </dgm:presLayoutVars>
      </dgm:prSet>
      <dgm:spPr/>
    </dgm:pt>
    <dgm:pt modelId="{89214112-F7BA-478B-985A-6DEEE94083CF}" type="pres">
      <dgm:prSet presAssocID="{C071F352-27A6-401B-B206-3FA36C5D9621}" presName="rootComposite" presStyleCnt="0"/>
      <dgm:spPr/>
    </dgm:pt>
    <dgm:pt modelId="{C8E2AC11-32E7-4218-8053-8E373B18464B}" type="pres">
      <dgm:prSet presAssocID="{C071F352-27A6-401B-B206-3FA36C5D9621}" presName="rootText" presStyleLbl="node2" presStyleIdx="0" presStyleCnt="2" custLinFactNeighborX="-785">
        <dgm:presLayoutVars>
          <dgm:chPref val="3"/>
        </dgm:presLayoutVars>
      </dgm:prSet>
      <dgm:spPr/>
    </dgm:pt>
    <dgm:pt modelId="{E2505E6E-C98C-41EC-B0C2-AE62A7B216DB}" type="pres">
      <dgm:prSet presAssocID="{C071F352-27A6-401B-B206-3FA36C5D9621}" presName="rootConnector" presStyleLbl="node2" presStyleIdx="0" presStyleCnt="2"/>
      <dgm:spPr/>
    </dgm:pt>
    <dgm:pt modelId="{211313A1-D20A-4043-B3D8-7D84E2C5EBD6}" type="pres">
      <dgm:prSet presAssocID="{C071F352-27A6-401B-B206-3FA36C5D9621}" presName="hierChild4" presStyleCnt="0"/>
      <dgm:spPr/>
    </dgm:pt>
    <dgm:pt modelId="{4A73A0CC-3292-4671-8244-9372FC3B0810}" type="pres">
      <dgm:prSet presAssocID="{77DD842C-1353-4E36-AD3E-039A1167093F}" presName="Name35" presStyleLbl="parChTrans1D3" presStyleIdx="0" presStyleCnt="2"/>
      <dgm:spPr/>
    </dgm:pt>
    <dgm:pt modelId="{3F046B87-44A5-432B-A18C-8599AD4612D2}" type="pres">
      <dgm:prSet presAssocID="{3AC4CD72-1C4E-4188-B291-83C1488985C3}" presName="hierRoot2" presStyleCnt="0">
        <dgm:presLayoutVars>
          <dgm:hierBranch/>
        </dgm:presLayoutVars>
      </dgm:prSet>
      <dgm:spPr/>
    </dgm:pt>
    <dgm:pt modelId="{C80AAB12-18E0-4F6E-87C0-82F8FFD7F598}" type="pres">
      <dgm:prSet presAssocID="{3AC4CD72-1C4E-4188-B291-83C1488985C3}" presName="rootComposite" presStyleCnt="0"/>
      <dgm:spPr/>
    </dgm:pt>
    <dgm:pt modelId="{AE823254-CC7F-4C2A-841D-4079E7D92AB7}" type="pres">
      <dgm:prSet presAssocID="{3AC4CD72-1C4E-4188-B291-83C1488985C3}" presName="rootText" presStyleLbl="node3" presStyleIdx="0" presStyleCnt="2">
        <dgm:presLayoutVars>
          <dgm:chPref val="3"/>
        </dgm:presLayoutVars>
      </dgm:prSet>
      <dgm:spPr/>
    </dgm:pt>
    <dgm:pt modelId="{E00E7D02-7DFA-4D32-937A-645ED1EE36C8}" type="pres">
      <dgm:prSet presAssocID="{3AC4CD72-1C4E-4188-B291-83C1488985C3}" presName="rootConnector" presStyleLbl="node3" presStyleIdx="0" presStyleCnt="2"/>
      <dgm:spPr/>
    </dgm:pt>
    <dgm:pt modelId="{3ED4DDE8-AEC5-4ECA-A21B-9F6CAF6F49E8}" type="pres">
      <dgm:prSet presAssocID="{3AC4CD72-1C4E-4188-B291-83C1488985C3}" presName="hierChild4" presStyleCnt="0"/>
      <dgm:spPr/>
    </dgm:pt>
    <dgm:pt modelId="{AF1A5078-238A-460B-8075-E1575FDFA3EF}" type="pres">
      <dgm:prSet presAssocID="{3AC4CD72-1C4E-4188-B291-83C1488985C3}" presName="hierChild5" presStyleCnt="0"/>
      <dgm:spPr/>
    </dgm:pt>
    <dgm:pt modelId="{3EAB9304-516F-4D5E-90BD-4AA6605DA831}" type="pres">
      <dgm:prSet presAssocID="{236F4149-8D70-4F31-8E11-D6E1ABF39B34}" presName="Name35" presStyleLbl="parChTrans1D3" presStyleIdx="1" presStyleCnt="2"/>
      <dgm:spPr/>
    </dgm:pt>
    <dgm:pt modelId="{654F6B15-1468-41BC-95D8-17D2EBBFDC53}" type="pres">
      <dgm:prSet presAssocID="{73783096-6493-490D-BF06-7624042D1548}" presName="hierRoot2" presStyleCnt="0">
        <dgm:presLayoutVars>
          <dgm:hierBranch/>
        </dgm:presLayoutVars>
      </dgm:prSet>
      <dgm:spPr/>
    </dgm:pt>
    <dgm:pt modelId="{D7109FD2-44AC-4913-8133-7F1AEE6CB77C}" type="pres">
      <dgm:prSet presAssocID="{73783096-6493-490D-BF06-7624042D1548}" presName="rootComposite" presStyleCnt="0"/>
      <dgm:spPr/>
    </dgm:pt>
    <dgm:pt modelId="{A7421B32-5E8E-48C4-A417-E97EF3FF0051}" type="pres">
      <dgm:prSet presAssocID="{73783096-6493-490D-BF06-7624042D1548}" presName="rootText" presStyleLbl="node3" presStyleIdx="1" presStyleCnt="2">
        <dgm:presLayoutVars>
          <dgm:chPref val="3"/>
        </dgm:presLayoutVars>
      </dgm:prSet>
      <dgm:spPr/>
    </dgm:pt>
    <dgm:pt modelId="{4F1FBA5A-F5EB-4276-904E-B802046F003D}" type="pres">
      <dgm:prSet presAssocID="{73783096-6493-490D-BF06-7624042D1548}" presName="rootConnector" presStyleLbl="node3" presStyleIdx="1" presStyleCnt="2"/>
      <dgm:spPr/>
    </dgm:pt>
    <dgm:pt modelId="{597F73E0-BDC9-4BAF-9248-C0E3250B94A8}" type="pres">
      <dgm:prSet presAssocID="{73783096-6493-490D-BF06-7624042D1548}" presName="hierChild4" presStyleCnt="0"/>
      <dgm:spPr/>
    </dgm:pt>
    <dgm:pt modelId="{EF0F8165-C66C-4CBA-B272-D79A2348E5EE}" type="pres">
      <dgm:prSet presAssocID="{73783096-6493-490D-BF06-7624042D1548}" presName="hierChild5" presStyleCnt="0"/>
      <dgm:spPr/>
    </dgm:pt>
    <dgm:pt modelId="{7F70B66D-8055-445D-8402-C687D5CB898D}" type="pres">
      <dgm:prSet presAssocID="{C071F352-27A6-401B-B206-3FA36C5D9621}" presName="hierChild5" presStyleCnt="0"/>
      <dgm:spPr/>
    </dgm:pt>
    <dgm:pt modelId="{0E81D840-4195-492D-9FD4-C8EA2796F0EF}" type="pres">
      <dgm:prSet presAssocID="{0492B196-B55E-496B-9568-DD3F6301B775}" presName="Name35" presStyleLbl="parChTrans1D2" presStyleIdx="1" presStyleCnt="2"/>
      <dgm:spPr/>
    </dgm:pt>
    <dgm:pt modelId="{356322ED-802C-4B14-9642-ECC1E93834C8}" type="pres">
      <dgm:prSet presAssocID="{1907E3AA-920F-491B-BD6A-91E8072D838F}" presName="hierRoot2" presStyleCnt="0">
        <dgm:presLayoutVars>
          <dgm:hierBranch/>
        </dgm:presLayoutVars>
      </dgm:prSet>
      <dgm:spPr/>
    </dgm:pt>
    <dgm:pt modelId="{E4CD9027-FDD8-4093-943D-88263E8C35CA}" type="pres">
      <dgm:prSet presAssocID="{1907E3AA-920F-491B-BD6A-91E8072D838F}" presName="rootComposite" presStyleCnt="0"/>
      <dgm:spPr/>
    </dgm:pt>
    <dgm:pt modelId="{611B643B-BB81-46F5-9672-6EC727C95FF2}" type="pres">
      <dgm:prSet presAssocID="{1907E3AA-920F-491B-BD6A-91E8072D838F}" presName="rootText" presStyleLbl="node2" presStyleIdx="1" presStyleCnt="2">
        <dgm:presLayoutVars>
          <dgm:chPref val="3"/>
        </dgm:presLayoutVars>
      </dgm:prSet>
      <dgm:spPr/>
    </dgm:pt>
    <dgm:pt modelId="{DF60C8A8-9CFF-47B3-B6BB-D51F045893B9}" type="pres">
      <dgm:prSet presAssocID="{1907E3AA-920F-491B-BD6A-91E8072D838F}" presName="rootConnector" presStyleLbl="node2" presStyleIdx="1" presStyleCnt="2"/>
      <dgm:spPr/>
    </dgm:pt>
    <dgm:pt modelId="{9936B61F-4D4F-4FCA-9D71-3E5B9ACA87DB}" type="pres">
      <dgm:prSet presAssocID="{1907E3AA-920F-491B-BD6A-91E8072D838F}" presName="hierChild4" presStyleCnt="0"/>
      <dgm:spPr/>
    </dgm:pt>
    <dgm:pt modelId="{554279DD-BE20-4CE5-8FAA-D0728B136A10}" type="pres">
      <dgm:prSet presAssocID="{1907E3AA-920F-491B-BD6A-91E8072D838F}" presName="hierChild5" presStyleCnt="0"/>
      <dgm:spPr/>
    </dgm:pt>
    <dgm:pt modelId="{65560F21-738F-48B5-A09E-6722E2D78FED}" type="pres">
      <dgm:prSet presAssocID="{0467833F-5087-4C64-B0B9-93E3F90B35EF}" presName="hierChild3" presStyleCnt="0"/>
      <dgm:spPr/>
    </dgm:pt>
  </dgm:ptLst>
  <dgm:cxnLst>
    <dgm:cxn modelId="{C4606307-C015-42C4-9329-8C2D3C91915A}" type="presOf" srcId="{0492B196-B55E-496B-9568-DD3F6301B775}" destId="{0E81D840-4195-492D-9FD4-C8EA2796F0EF}" srcOrd="0" destOrd="0" presId="urn:microsoft.com/office/officeart/2005/8/layout/orgChart1"/>
    <dgm:cxn modelId="{24FD5508-21D5-4C35-A447-1281747812A0}" type="presOf" srcId="{73783096-6493-490D-BF06-7624042D1548}" destId="{A7421B32-5E8E-48C4-A417-E97EF3FF0051}" srcOrd="0" destOrd="0" presId="urn:microsoft.com/office/officeart/2005/8/layout/orgChart1"/>
    <dgm:cxn modelId="{5F235F31-48E0-4870-91F7-4D5701DEA5A4}" type="presOf" srcId="{236F4149-8D70-4F31-8E11-D6E1ABF39B34}" destId="{3EAB9304-516F-4D5E-90BD-4AA6605DA831}" srcOrd="0" destOrd="0" presId="urn:microsoft.com/office/officeart/2005/8/layout/orgChart1"/>
    <dgm:cxn modelId="{3FEE6B36-1387-4DAF-A577-6C622788D9A3}" type="presOf" srcId="{73783096-6493-490D-BF06-7624042D1548}" destId="{4F1FBA5A-F5EB-4276-904E-B802046F003D}" srcOrd="1" destOrd="0" presId="urn:microsoft.com/office/officeart/2005/8/layout/orgChart1"/>
    <dgm:cxn modelId="{01671E40-FA8E-4E67-8D7D-78F7866033BE}" srcId="{0467833F-5087-4C64-B0B9-93E3F90B35EF}" destId="{1907E3AA-920F-491B-BD6A-91E8072D838F}" srcOrd="1" destOrd="0" parTransId="{0492B196-B55E-496B-9568-DD3F6301B775}" sibTransId="{45BF87DF-6E93-4738-A07C-DB0C40C92622}"/>
    <dgm:cxn modelId="{15C12D64-4202-4722-A116-483B2CFAD2AE}" type="presOf" srcId="{3AC4CD72-1C4E-4188-B291-83C1488985C3}" destId="{E00E7D02-7DFA-4D32-937A-645ED1EE36C8}" srcOrd="1" destOrd="0" presId="urn:microsoft.com/office/officeart/2005/8/layout/orgChart1"/>
    <dgm:cxn modelId="{FBF74A55-91A7-4DBB-B1CD-1E2BF7ED020A}" srcId="{C071F352-27A6-401B-B206-3FA36C5D9621}" destId="{73783096-6493-490D-BF06-7624042D1548}" srcOrd="1" destOrd="0" parTransId="{236F4149-8D70-4F31-8E11-D6E1ABF39B34}" sibTransId="{CABF54A8-F4F5-4E62-81AF-27CEEA90FB0D}"/>
    <dgm:cxn modelId="{C06FD755-7700-4F4F-9832-BE7BE60A9BD4}" srcId="{0467833F-5087-4C64-B0B9-93E3F90B35EF}" destId="{C071F352-27A6-401B-B206-3FA36C5D9621}" srcOrd="0" destOrd="0" parTransId="{F538FF5F-FCCC-4767-91B7-86D43BBD6D91}" sibTransId="{972E82C2-9E79-476B-BCF7-37224CC41413}"/>
    <dgm:cxn modelId="{54842858-57C9-4310-A321-F738D62AB83B}" type="presOf" srcId="{0467833F-5087-4C64-B0B9-93E3F90B35EF}" destId="{099F7A38-8A80-49AC-BE17-0C80D566D371}" srcOrd="1" destOrd="0" presId="urn:microsoft.com/office/officeart/2005/8/layout/orgChart1"/>
    <dgm:cxn modelId="{0E8B5B8E-767F-4159-802B-2D82B1E322BA}" type="presOf" srcId="{77DD842C-1353-4E36-AD3E-039A1167093F}" destId="{4A73A0CC-3292-4671-8244-9372FC3B0810}" srcOrd="0" destOrd="0" presId="urn:microsoft.com/office/officeart/2005/8/layout/orgChart1"/>
    <dgm:cxn modelId="{5B93429F-4FE3-4FE0-83C0-1474E1F3B39D}" type="presOf" srcId="{1907E3AA-920F-491B-BD6A-91E8072D838F}" destId="{611B643B-BB81-46F5-9672-6EC727C95FF2}" srcOrd="0" destOrd="0" presId="urn:microsoft.com/office/officeart/2005/8/layout/orgChart1"/>
    <dgm:cxn modelId="{726D36A6-78E6-4013-8633-FB2C7609D4E6}" type="presOf" srcId="{F538FF5F-FCCC-4767-91B7-86D43BBD6D91}" destId="{0BD54E80-C331-4D26-9001-57B04FC042C9}" srcOrd="0" destOrd="0" presId="urn:microsoft.com/office/officeart/2005/8/layout/orgChart1"/>
    <dgm:cxn modelId="{C56BBAA7-506F-4B0D-AB5B-67DACCCEF7DE}" type="presOf" srcId="{1907E3AA-920F-491B-BD6A-91E8072D838F}" destId="{DF60C8A8-9CFF-47B3-B6BB-D51F045893B9}" srcOrd="1" destOrd="0" presId="urn:microsoft.com/office/officeart/2005/8/layout/orgChart1"/>
    <dgm:cxn modelId="{F01D70B3-244E-4CDA-AF6D-9178A0AD29B7}" type="presOf" srcId="{C071F352-27A6-401B-B206-3FA36C5D9621}" destId="{C8E2AC11-32E7-4218-8053-8E373B18464B}" srcOrd="0" destOrd="0" presId="urn:microsoft.com/office/officeart/2005/8/layout/orgChart1"/>
    <dgm:cxn modelId="{71A4E7C0-19E5-48D5-8536-7DA5815C4B70}" type="presOf" srcId="{3AC4CD72-1C4E-4188-B291-83C1488985C3}" destId="{AE823254-CC7F-4C2A-841D-4079E7D92AB7}" srcOrd="0" destOrd="0" presId="urn:microsoft.com/office/officeart/2005/8/layout/orgChart1"/>
    <dgm:cxn modelId="{463ECCCE-7138-4816-8BBB-63ED68F03E2F}" type="presOf" srcId="{C071F352-27A6-401B-B206-3FA36C5D9621}" destId="{E2505E6E-C98C-41EC-B0C2-AE62A7B216DB}" srcOrd="1" destOrd="0" presId="urn:microsoft.com/office/officeart/2005/8/layout/orgChart1"/>
    <dgm:cxn modelId="{296284D2-C51A-4437-B6B0-A310766303B0}" srcId="{79000860-6D26-4B5D-92F9-48F059A72506}" destId="{0467833F-5087-4C64-B0B9-93E3F90B35EF}" srcOrd="0" destOrd="0" parTransId="{53AB0BA5-0D9A-4D12-9FFB-13F0B4FCD4F7}" sibTransId="{074BC659-8A5D-46C2-8921-7988C1766722}"/>
    <dgm:cxn modelId="{B04AF6EB-73D4-4F35-9671-4FCF624C3356}" type="presOf" srcId="{79000860-6D26-4B5D-92F9-48F059A72506}" destId="{BAF6214F-8C09-4ECA-83BF-C52004534ED7}" srcOrd="0" destOrd="0" presId="urn:microsoft.com/office/officeart/2005/8/layout/orgChart1"/>
    <dgm:cxn modelId="{3DE9F1F2-DAA5-4E14-ABAF-0BB21DB64FFD}" type="presOf" srcId="{0467833F-5087-4C64-B0B9-93E3F90B35EF}" destId="{661B5F75-8A99-4F00-8C30-23C5F9C48590}" srcOrd="0" destOrd="0" presId="urn:microsoft.com/office/officeart/2005/8/layout/orgChart1"/>
    <dgm:cxn modelId="{90CC10F6-ED66-4C14-B9AF-3437B9666DF5}" srcId="{C071F352-27A6-401B-B206-3FA36C5D9621}" destId="{3AC4CD72-1C4E-4188-B291-83C1488985C3}" srcOrd="0" destOrd="0" parTransId="{77DD842C-1353-4E36-AD3E-039A1167093F}" sibTransId="{AD31C083-CFE7-4C2A-A535-16A216F71A3E}"/>
    <dgm:cxn modelId="{3F14A434-70CA-4874-9346-5C7ACE929E3D}" type="presParOf" srcId="{BAF6214F-8C09-4ECA-83BF-C52004534ED7}" destId="{8A167B6F-8060-4AD1-9610-B62AE4F4EB3B}" srcOrd="0" destOrd="0" presId="urn:microsoft.com/office/officeart/2005/8/layout/orgChart1"/>
    <dgm:cxn modelId="{DB541FD1-D882-47BD-8F72-0042DD5172A8}" type="presParOf" srcId="{8A167B6F-8060-4AD1-9610-B62AE4F4EB3B}" destId="{BCAB8300-2134-4AED-BD85-A615D490F908}" srcOrd="0" destOrd="0" presId="urn:microsoft.com/office/officeart/2005/8/layout/orgChart1"/>
    <dgm:cxn modelId="{F644360F-1357-47A8-87EC-160F0E7A8562}" type="presParOf" srcId="{BCAB8300-2134-4AED-BD85-A615D490F908}" destId="{661B5F75-8A99-4F00-8C30-23C5F9C48590}" srcOrd="0" destOrd="0" presId="urn:microsoft.com/office/officeart/2005/8/layout/orgChart1"/>
    <dgm:cxn modelId="{39731C63-BA87-4127-9714-4E76CC08137B}" type="presParOf" srcId="{BCAB8300-2134-4AED-BD85-A615D490F908}" destId="{099F7A38-8A80-49AC-BE17-0C80D566D371}" srcOrd="1" destOrd="0" presId="urn:microsoft.com/office/officeart/2005/8/layout/orgChart1"/>
    <dgm:cxn modelId="{4574665D-C8D9-4DE3-AF4A-01531F260F84}" type="presParOf" srcId="{8A167B6F-8060-4AD1-9610-B62AE4F4EB3B}" destId="{A083FC4F-647B-487E-A010-6740C5BEC0DE}" srcOrd="1" destOrd="0" presId="urn:microsoft.com/office/officeart/2005/8/layout/orgChart1"/>
    <dgm:cxn modelId="{AE058A1C-7B54-45E0-AC2A-786AB32557D7}" type="presParOf" srcId="{A083FC4F-647B-487E-A010-6740C5BEC0DE}" destId="{0BD54E80-C331-4D26-9001-57B04FC042C9}" srcOrd="0" destOrd="0" presId="urn:microsoft.com/office/officeart/2005/8/layout/orgChart1"/>
    <dgm:cxn modelId="{74356053-8187-4903-B9F3-C6A5B7CDE263}" type="presParOf" srcId="{A083FC4F-647B-487E-A010-6740C5BEC0DE}" destId="{E0C63D1B-8A8A-421C-8176-1920BC4E58FA}" srcOrd="1" destOrd="0" presId="urn:microsoft.com/office/officeart/2005/8/layout/orgChart1"/>
    <dgm:cxn modelId="{1D4F4F33-07ED-491A-AFE4-7786566F9BE2}" type="presParOf" srcId="{E0C63D1B-8A8A-421C-8176-1920BC4E58FA}" destId="{89214112-F7BA-478B-985A-6DEEE94083CF}" srcOrd="0" destOrd="0" presId="urn:microsoft.com/office/officeart/2005/8/layout/orgChart1"/>
    <dgm:cxn modelId="{EB99BF70-6D8E-4A5B-A502-6FBD05D5C5B5}" type="presParOf" srcId="{89214112-F7BA-478B-985A-6DEEE94083CF}" destId="{C8E2AC11-32E7-4218-8053-8E373B18464B}" srcOrd="0" destOrd="0" presId="urn:microsoft.com/office/officeart/2005/8/layout/orgChart1"/>
    <dgm:cxn modelId="{FF99B8E2-C118-4258-8B2A-2F522BEC0439}" type="presParOf" srcId="{89214112-F7BA-478B-985A-6DEEE94083CF}" destId="{E2505E6E-C98C-41EC-B0C2-AE62A7B216DB}" srcOrd="1" destOrd="0" presId="urn:microsoft.com/office/officeart/2005/8/layout/orgChart1"/>
    <dgm:cxn modelId="{9C5FCF7A-81D1-4293-A3F3-9191570CD9CC}" type="presParOf" srcId="{E0C63D1B-8A8A-421C-8176-1920BC4E58FA}" destId="{211313A1-D20A-4043-B3D8-7D84E2C5EBD6}" srcOrd="1" destOrd="0" presId="urn:microsoft.com/office/officeart/2005/8/layout/orgChart1"/>
    <dgm:cxn modelId="{54BBF5CD-5FE2-47EC-925E-94FA94364345}" type="presParOf" srcId="{211313A1-D20A-4043-B3D8-7D84E2C5EBD6}" destId="{4A73A0CC-3292-4671-8244-9372FC3B0810}" srcOrd="0" destOrd="0" presId="urn:microsoft.com/office/officeart/2005/8/layout/orgChart1"/>
    <dgm:cxn modelId="{79C3E0A4-8FCD-4ED7-9B22-36ACB03DDC0E}" type="presParOf" srcId="{211313A1-D20A-4043-B3D8-7D84E2C5EBD6}" destId="{3F046B87-44A5-432B-A18C-8599AD4612D2}" srcOrd="1" destOrd="0" presId="urn:microsoft.com/office/officeart/2005/8/layout/orgChart1"/>
    <dgm:cxn modelId="{0B6DE9A2-115D-4FD2-8F8D-9E9A48CD8AD0}" type="presParOf" srcId="{3F046B87-44A5-432B-A18C-8599AD4612D2}" destId="{C80AAB12-18E0-4F6E-87C0-82F8FFD7F598}" srcOrd="0" destOrd="0" presId="urn:microsoft.com/office/officeart/2005/8/layout/orgChart1"/>
    <dgm:cxn modelId="{42BDFEC5-1204-43FF-A5AE-8C2DD7A260BC}" type="presParOf" srcId="{C80AAB12-18E0-4F6E-87C0-82F8FFD7F598}" destId="{AE823254-CC7F-4C2A-841D-4079E7D92AB7}" srcOrd="0" destOrd="0" presId="urn:microsoft.com/office/officeart/2005/8/layout/orgChart1"/>
    <dgm:cxn modelId="{96A635D7-A4B6-4127-B43F-2C56C2D34655}" type="presParOf" srcId="{C80AAB12-18E0-4F6E-87C0-82F8FFD7F598}" destId="{E00E7D02-7DFA-4D32-937A-645ED1EE36C8}" srcOrd="1" destOrd="0" presId="urn:microsoft.com/office/officeart/2005/8/layout/orgChart1"/>
    <dgm:cxn modelId="{9C1FF32B-C105-4794-8E8F-6AE6803E6D8F}" type="presParOf" srcId="{3F046B87-44A5-432B-A18C-8599AD4612D2}" destId="{3ED4DDE8-AEC5-4ECA-A21B-9F6CAF6F49E8}" srcOrd="1" destOrd="0" presId="urn:microsoft.com/office/officeart/2005/8/layout/orgChart1"/>
    <dgm:cxn modelId="{648809F2-E3E3-44FA-92A9-88E80452D948}" type="presParOf" srcId="{3F046B87-44A5-432B-A18C-8599AD4612D2}" destId="{AF1A5078-238A-460B-8075-E1575FDFA3EF}" srcOrd="2" destOrd="0" presId="urn:microsoft.com/office/officeart/2005/8/layout/orgChart1"/>
    <dgm:cxn modelId="{6B88BBA2-C4EB-4BC0-A2FF-0C22F0973BD1}" type="presParOf" srcId="{211313A1-D20A-4043-B3D8-7D84E2C5EBD6}" destId="{3EAB9304-516F-4D5E-90BD-4AA6605DA831}" srcOrd="2" destOrd="0" presId="urn:microsoft.com/office/officeart/2005/8/layout/orgChart1"/>
    <dgm:cxn modelId="{D369D722-5AAD-47B8-8A71-8BFDB7AB0EF5}" type="presParOf" srcId="{211313A1-D20A-4043-B3D8-7D84E2C5EBD6}" destId="{654F6B15-1468-41BC-95D8-17D2EBBFDC53}" srcOrd="3" destOrd="0" presId="urn:microsoft.com/office/officeart/2005/8/layout/orgChart1"/>
    <dgm:cxn modelId="{D141EFF2-41B9-4BFF-8C49-E368600B59F6}" type="presParOf" srcId="{654F6B15-1468-41BC-95D8-17D2EBBFDC53}" destId="{D7109FD2-44AC-4913-8133-7F1AEE6CB77C}" srcOrd="0" destOrd="0" presId="urn:microsoft.com/office/officeart/2005/8/layout/orgChart1"/>
    <dgm:cxn modelId="{912452AA-7B11-4595-92D4-DADC88CC5235}" type="presParOf" srcId="{D7109FD2-44AC-4913-8133-7F1AEE6CB77C}" destId="{A7421B32-5E8E-48C4-A417-E97EF3FF0051}" srcOrd="0" destOrd="0" presId="urn:microsoft.com/office/officeart/2005/8/layout/orgChart1"/>
    <dgm:cxn modelId="{41910284-C9D1-4862-8805-A72E2ECE185B}" type="presParOf" srcId="{D7109FD2-44AC-4913-8133-7F1AEE6CB77C}" destId="{4F1FBA5A-F5EB-4276-904E-B802046F003D}" srcOrd="1" destOrd="0" presId="urn:microsoft.com/office/officeart/2005/8/layout/orgChart1"/>
    <dgm:cxn modelId="{EDF32423-3B3A-460E-8449-10406691C7AA}" type="presParOf" srcId="{654F6B15-1468-41BC-95D8-17D2EBBFDC53}" destId="{597F73E0-BDC9-4BAF-9248-C0E3250B94A8}" srcOrd="1" destOrd="0" presId="urn:microsoft.com/office/officeart/2005/8/layout/orgChart1"/>
    <dgm:cxn modelId="{F957D9F0-2BA1-4329-906E-7E1394CCB789}" type="presParOf" srcId="{654F6B15-1468-41BC-95D8-17D2EBBFDC53}" destId="{EF0F8165-C66C-4CBA-B272-D79A2348E5EE}" srcOrd="2" destOrd="0" presId="urn:microsoft.com/office/officeart/2005/8/layout/orgChart1"/>
    <dgm:cxn modelId="{F5E777E4-2C40-4B12-B6A9-F564DEB284B7}" type="presParOf" srcId="{E0C63D1B-8A8A-421C-8176-1920BC4E58FA}" destId="{7F70B66D-8055-445D-8402-C687D5CB898D}" srcOrd="2" destOrd="0" presId="urn:microsoft.com/office/officeart/2005/8/layout/orgChart1"/>
    <dgm:cxn modelId="{56162F00-6039-4165-9415-FA4EE4D69947}" type="presParOf" srcId="{A083FC4F-647B-487E-A010-6740C5BEC0DE}" destId="{0E81D840-4195-492D-9FD4-C8EA2796F0EF}" srcOrd="2" destOrd="0" presId="urn:microsoft.com/office/officeart/2005/8/layout/orgChart1"/>
    <dgm:cxn modelId="{4F2768CA-FB80-4036-BF24-0B1036C420AD}" type="presParOf" srcId="{A083FC4F-647B-487E-A010-6740C5BEC0DE}" destId="{356322ED-802C-4B14-9642-ECC1E93834C8}" srcOrd="3" destOrd="0" presId="urn:microsoft.com/office/officeart/2005/8/layout/orgChart1"/>
    <dgm:cxn modelId="{6E067199-BFAE-4A44-8957-8BBD6029D25B}" type="presParOf" srcId="{356322ED-802C-4B14-9642-ECC1E93834C8}" destId="{E4CD9027-FDD8-4093-943D-88263E8C35CA}" srcOrd="0" destOrd="0" presId="urn:microsoft.com/office/officeart/2005/8/layout/orgChart1"/>
    <dgm:cxn modelId="{09ADA504-45AE-4FF4-92D5-105622D90819}" type="presParOf" srcId="{E4CD9027-FDD8-4093-943D-88263E8C35CA}" destId="{611B643B-BB81-46F5-9672-6EC727C95FF2}" srcOrd="0" destOrd="0" presId="urn:microsoft.com/office/officeart/2005/8/layout/orgChart1"/>
    <dgm:cxn modelId="{BCDBE26B-0923-40D5-90FE-4F2AE5FF2E3A}" type="presParOf" srcId="{E4CD9027-FDD8-4093-943D-88263E8C35CA}" destId="{DF60C8A8-9CFF-47B3-B6BB-D51F045893B9}" srcOrd="1" destOrd="0" presId="urn:microsoft.com/office/officeart/2005/8/layout/orgChart1"/>
    <dgm:cxn modelId="{84DDECDA-8A96-4D3F-873A-DCAF413A0A42}" type="presParOf" srcId="{356322ED-802C-4B14-9642-ECC1E93834C8}" destId="{9936B61F-4D4F-4FCA-9D71-3E5B9ACA87DB}" srcOrd="1" destOrd="0" presId="urn:microsoft.com/office/officeart/2005/8/layout/orgChart1"/>
    <dgm:cxn modelId="{24266B78-F9CF-4375-93CB-7206E0C61CA6}" type="presParOf" srcId="{356322ED-802C-4B14-9642-ECC1E93834C8}" destId="{554279DD-BE20-4CE5-8FAA-D0728B136A10}" srcOrd="2" destOrd="0" presId="urn:microsoft.com/office/officeart/2005/8/layout/orgChart1"/>
    <dgm:cxn modelId="{17252104-26FC-48E2-BF14-389F6DF38CE7}" type="presParOf" srcId="{8A167B6F-8060-4AD1-9610-B62AE4F4EB3B}" destId="{65560F21-738F-48B5-A09E-6722E2D78FE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E26E89-2D37-4CE5-8749-3699A38AF8FC}" type="doc">
      <dgm:prSet loTypeId="urn:microsoft.com/office/officeart/2008/layout/LinedList" loCatId="hierarchy" qsTypeId="urn:microsoft.com/office/officeart/2005/8/quickstyle/simple5" qsCatId="simple" csTypeId="urn:microsoft.com/office/officeart/2005/8/colors/accent0_1" csCatId="mainScheme" phldr="1"/>
      <dgm:spPr/>
      <dgm:t>
        <a:bodyPr/>
        <a:lstStyle/>
        <a:p>
          <a:endParaRPr lang="el-GR"/>
        </a:p>
      </dgm:t>
    </dgm:pt>
    <dgm:pt modelId="{1D1527CA-92D7-418F-9902-D57CF44ABDC5}">
      <dgm:prSet custT="1"/>
      <dgm:spPr/>
      <dgm:t>
        <a:bodyPr/>
        <a:lstStyle/>
        <a:p>
          <a:r>
            <a:rPr lang="el-GR" sz="1600" dirty="0"/>
            <a:t>Πόσες προσπάθειες χρειάζονται για την εύρεση ενός στοιχείου σε μια μη δομημένη βάση N δεδομένων ?</a:t>
          </a:r>
        </a:p>
      </dgm:t>
    </dgm:pt>
    <dgm:pt modelId="{1493A54D-FAC1-4E50-BDAD-B0558F306EA0}" type="parTrans" cxnId="{69B4FE0A-3438-496A-BFFB-12BD6F1B97D2}">
      <dgm:prSet/>
      <dgm:spPr/>
      <dgm:t>
        <a:bodyPr/>
        <a:lstStyle/>
        <a:p>
          <a:endParaRPr lang="el-GR"/>
        </a:p>
      </dgm:t>
    </dgm:pt>
    <dgm:pt modelId="{50EF9EFC-50BC-4296-A292-F050D66C47E8}" type="sibTrans" cxnId="{69B4FE0A-3438-496A-BFFB-12BD6F1B97D2}">
      <dgm:prSet/>
      <dgm:spPr/>
      <dgm:t>
        <a:bodyPr/>
        <a:lstStyle/>
        <a:p>
          <a:endParaRPr lang="el-GR"/>
        </a:p>
      </dgm:t>
    </dgm:pt>
    <dgm:pt modelId="{1CBD28E2-F5E1-4FEB-8FE6-B483C5D36FA5}">
      <dgm:prSet custT="1"/>
      <dgm:spPr/>
      <dgm:t>
        <a:bodyPr/>
        <a:lstStyle/>
        <a:p>
          <a:pPr algn="ctr"/>
          <a:r>
            <a:rPr lang="el-GR" sz="1600" dirty="0"/>
            <a:t>Κλασσικός Υπολογιστής</a:t>
          </a:r>
        </a:p>
      </dgm:t>
    </dgm:pt>
    <dgm:pt modelId="{BAC70C4E-E5D5-43AB-8D1B-11F203D86BF6}" type="parTrans" cxnId="{89B1CB74-E9F3-401A-BACB-2E73038AF1AF}">
      <dgm:prSet/>
      <dgm:spPr/>
      <dgm:t>
        <a:bodyPr/>
        <a:lstStyle/>
        <a:p>
          <a:endParaRPr lang="el-GR"/>
        </a:p>
      </dgm:t>
    </dgm:pt>
    <dgm:pt modelId="{5A56F546-8C43-422E-B04F-9BE3FD577E64}" type="sibTrans" cxnId="{89B1CB74-E9F3-401A-BACB-2E73038AF1AF}">
      <dgm:prSet/>
      <dgm:spPr/>
      <dgm:t>
        <a:bodyPr/>
        <a:lstStyle/>
        <a:p>
          <a:endParaRPr lang="el-GR"/>
        </a:p>
      </dgm:t>
    </dgm:pt>
    <dgm:pt modelId="{4A39E6F9-FA52-438E-B77E-52D9F7916ED8}">
      <dgm:prSet custT="1"/>
      <dgm:spPr/>
      <dgm:t>
        <a:bodyPr anchor="ctr"/>
        <a:lstStyle/>
        <a:p>
          <a:r>
            <a:rPr lang="el-GR" sz="1400" dirty="0"/>
            <a:t>Κατά μέσο όρο </a:t>
          </a:r>
          <a:r>
            <a:rPr lang="el-GR" sz="1400" b="1" dirty="0"/>
            <a:t>N/2</a:t>
          </a:r>
          <a:r>
            <a:rPr lang="el-GR" sz="1400" dirty="0"/>
            <a:t> (τυχαία επιλογή)</a:t>
          </a:r>
        </a:p>
      </dgm:t>
    </dgm:pt>
    <dgm:pt modelId="{2909670E-B95C-4D05-AEE7-E101ADA00407}" type="parTrans" cxnId="{F094907F-5E6D-4B8D-A23F-47B3133AA32A}">
      <dgm:prSet/>
      <dgm:spPr/>
      <dgm:t>
        <a:bodyPr/>
        <a:lstStyle/>
        <a:p>
          <a:endParaRPr lang="el-GR"/>
        </a:p>
      </dgm:t>
    </dgm:pt>
    <dgm:pt modelId="{02007D15-C53D-42BB-BE3D-188B7A4BE836}" type="sibTrans" cxnId="{F094907F-5E6D-4B8D-A23F-47B3133AA32A}">
      <dgm:prSet/>
      <dgm:spPr/>
      <dgm:t>
        <a:bodyPr/>
        <a:lstStyle/>
        <a:p>
          <a:endParaRPr lang="el-GR"/>
        </a:p>
      </dgm:t>
    </dgm:pt>
    <dgm:pt modelId="{CE3E65E0-411A-4DF2-86BD-0F4E03946784}">
      <dgm:prSet custT="1"/>
      <dgm:spPr/>
      <dgm:t>
        <a:bodyPr/>
        <a:lstStyle/>
        <a:p>
          <a:pPr algn="ctr"/>
          <a:r>
            <a:rPr lang="el-GR" sz="1600" dirty="0"/>
            <a:t>Κβαντικός Υπολογιστής</a:t>
          </a:r>
        </a:p>
      </dgm:t>
    </dgm:pt>
    <dgm:pt modelId="{1F1290EC-127A-425E-99C0-59F5F1087D9D}" type="parTrans" cxnId="{81279D86-60F5-4353-A134-BA156B3EA63B}">
      <dgm:prSet/>
      <dgm:spPr/>
      <dgm:t>
        <a:bodyPr/>
        <a:lstStyle/>
        <a:p>
          <a:endParaRPr lang="el-GR"/>
        </a:p>
      </dgm:t>
    </dgm:pt>
    <dgm:pt modelId="{FC333C90-B743-476F-A5F1-F40E548481A7}" type="sibTrans" cxnId="{81279D86-60F5-4353-A134-BA156B3EA63B}">
      <dgm:prSet/>
      <dgm:spPr/>
      <dgm:t>
        <a:bodyPr/>
        <a:lstStyle/>
        <a:p>
          <a:endParaRPr lang="el-GR"/>
        </a:p>
      </dgm:t>
    </dgm:pt>
    <dgm:pt modelId="{CDCC6F73-4344-4D12-96E7-46A2517C164E}">
      <dgm:prSet custT="1"/>
      <dgm:spPr/>
      <dgm:t>
        <a:bodyPr anchor="ctr"/>
        <a:lstStyle/>
        <a:p>
          <a:r>
            <a:rPr lang="el-GR" sz="1400" dirty="0"/>
            <a:t>Περίπου</a:t>
          </a:r>
          <a:r>
            <a:rPr lang="en-US" sz="1400" dirty="0"/>
            <a:t> </a:t>
          </a:r>
          <a:r>
            <a:rPr lang="en-US" sz="1400" b="1" dirty="0"/>
            <a:t>√N</a:t>
          </a:r>
          <a:r>
            <a:rPr lang="el-GR" sz="1400" dirty="0"/>
            <a:t> (αλγόριθμος του</a:t>
          </a:r>
          <a:r>
            <a:rPr lang="en-US" sz="1400" dirty="0"/>
            <a:t> Grover)</a:t>
          </a:r>
          <a:r>
            <a:rPr lang="el-GR" sz="1400" dirty="0"/>
            <a:t> </a:t>
          </a:r>
        </a:p>
      </dgm:t>
    </dgm:pt>
    <dgm:pt modelId="{E5EBFB29-0C1D-41AF-BB7A-D1C3D650CD06}" type="parTrans" cxnId="{4AE620D3-1F25-4FCD-A33C-20AA82A5E0CF}">
      <dgm:prSet/>
      <dgm:spPr/>
      <dgm:t>
        <a:bodyPr/>
        <a:lstStyle/>
        <a:p>
          <a:endParaRPr lang="el-GR"/>
        </a:p>
      </dgm:t>
    </dgm:pt>
    <dgm:pt modelId="{AD3F90DA-7863-46D0-B6C3-03AFED9DAE10}" type="sibTrans" cxnId="{4AE620D3-1F25-4FCD-A33C-20AA82A5E0CF}">
      <dgm:prSet/>
      <dgm:spPr/>
      <dgm:t>
        <a:bodyPr/>
        <a:lstStyle/>
        <a:p>
          <a:endParaRPr lang="el-GR"/>
        </a:p>
      </dgm:t>
    </dgm:pt>
    <dgm:pt modelId="{0AB5E939-F323-46D1-AA54-E1950CD5A27F}" type="pres">
      <dgm:prSet presAssocID="{34E26E89-2D37-4CE5-8749-3699A38AF8FC}" presName="vert0" presStyleCnt="0">
        <dgm:presLayoutVars>
          <dgm:dir/>
          <dgm:animOne val="branch"/>
          <dgm:animLvl val="lvl"/>
        </dgm:presLayoutVars>
      </dgm:prSet>
      <dgm:spPr/>
    </dgm:pt>
    <dgm:pt modelId="{7A9FA6F7-3A6C-4879-8C0C-9ACCDA1E09CA}" type="pres">
      <dgm:prSet presAssocID="{1D1527CA-92D7-418F-9902-D57CF44ABDC5}" presName="thickLine" presStyleLbl="alignNode1" presStyleIdx="0" presStyleCnt="1"/>
      <dgm:spPr/>
    </dgm:pt>
    <dgm:pt modelId="{6BFF8D46-A78E-4388-8B04-91CF63085730}" type="pres">
      <dgm:prSet presAssocID="{1D1527CA-92D7-418F-9902-D57CF44ABDC5}" presName="horz1" presStyleCnt="0"/>
      <dgm:spPr/>
    </dgm:pt>
    <dgm:pt modelId="{602A4DB9-1309-41A3-8297-9F6C8988CD29}" type="pres">
      <dgm:prSet presAssocID="{1D1527CA-92D7-418F-9902-D57CF44ABDC5}" presName="tx1" presStyleLbl="revTx" presStyleIdx="0" presStyleCnt="5" custScaleX="209308"/>
      <dgm:spPr/>
    </dgm:pt>
    <dgm:pt modelId="{4ED52050-0BD4-4267-A9CB-1B45ED99C739}" type="pres">
      <dgm:prSet presAssocID="{1D1527CA-92D7-418F-9902-D57CF44ABDC5}" presName="vert1" presStyleCnt="0"/>
      <dgm:spPr/>
    </dgm:pt>
    <dgm:pt modelId="{5A4AA773-DF71-47D5-924E-FD0F9916353E}" type="pres">
      <dgm:prSet presAssocID="{1CBD28E2-F5E1-4FEB-8FE6-B483C5D36FA5}" presName="vertSpace2a" presStyleCnt="0"/>
      <dgm:spPr/>
    </dgm:pt>
    <dgm:pt modelId="{D058BFB4-28B6-4C63-AE63-E073851491B5}" type="pres">
      <dgm:prSet presAssocID="{1CBD28E2-F5E1-4FEB-8FE6-B483C5D36FA5}" presName="horz2" presStyleCnt="0"/>
      <dgm:spPr/>
    </dgm:pt>
    <dgm:pt modelId="{9C00CF01-50CF-41C9-90CF-C77F0B56F684}" type="pres">
      <dgm:prSet presAssocID="{1CBD28E2-F5E1-4FEB-8FE6-B483C5D36FA5}" presName="horzSpace2" presStyleCnt="0"/>
      <dgm:spPr/>
    </dgm:pt>
    <dgm:pt modelId="{A40C346A-7BB1-40A4-9BAC-1D2C0F366E77}" type="pres">
      <dgm:prSet presAssocID="{1CBD28E2-F5E1-4FEB-8FE6-B483C5D36FA5}" presName="tx2" presStyleLbl="revTx" presStyleIdx="1" presStyleCnt="5" custScaleX="80310"/>
      <dgm:spPr/>
    </dgm:pt>
    <dgm:pt modelId="{927E9CFB-07B8-4AD5-BD2E-B8516C7047A7}" type="pres">
      <dgm:prSet presAssocID="{1CBD28E2-F5E1-4FEB-8FE6-B483C5D36FA5}" presName="vert2" presStyleCnt="0"/>
      <dgm:spPr/>
    </dgm:pt>
    <dgm:pt modelId="{44348193-496C-471E-B80F-5B7D37785487}" type="pres">
      <dgm:prSet presAssocID="{4A39E6F9-FA52-438E-B77E-52D9F7916ED8}" presName="horz3" presStyleCnt="0"/>
      <dgm:spPr/>
    </dgm:pt>
    <dgm:pt modelId="{BF026AE2-0331-4181-84D0-0275A8A66807}" type="pres">
      <dgm:prSet presAssocID="{4A39E6F9-FA52-438E-B77E-52D9F7916ED8}" presName="horzSpace3" presStyleCnt="0"/>
      <dgm:spPr/>
    </dgm:pt>
    <dgm:pt modelId="{90D45681-B6FA-46D5-9AF5-D05AC7127D10}" type="pres">
      <dgm:prSet presAssocID="{4A39E6F9-FA52-438E-B77E-52D9F7916ED8}" presName="tx3" presStyleLbl="revTx" presStyleIdx="2" presStyleCnt="5" custScaleX="150948"/>
      <dgm:spPr/>
    </dgm:pt>
    <dgm:pt modelId="{0E27B2DE-7F01-4D6C-A3DC-C4A933AA97E0}" type="pres">
      <dgm:prSet presAssocID="{4A39E6F9-FA52-438E-B77E-52D9F7916ED8}" presName="vert3" presStyleCnt="0"/>
      <dgm:spPr/>
    </dgm:pt>
    <dgm:pt modelId="{2597A1F1-D2BD-4EB6-B22F-EFD40489AA1F}" type="pres">
      <dgm:prSet presAssocID="{1CBD28E2-F5E1-4FEB-8FE6-B483C5D36FA5}" presName="thinLine2b" presStyleLbl="callout" presStyleIdx="0" presStyleCnt="2"/>
      <dgm:spPr/>
    </dgm:pt>
    <dgm:pt modelId="{41B593C8-DD24-457E-93A1-A949D8BEE322}" type="pres">
      <dgm:prSet presAssocID="{1CBD28E2-F5E1-4FEB-8FE6-B483C5D36FA5}" presName="vertSpace2b" presStyleCnt="0"/>
      <dgm:spPr/>
    </dgm:pt>
    <dgm:pt modelId="{2B429346-8285-42CE-B2AA-6C7B2ED23A71}" type="pres">
      <dgm:prSet presAssocID="{CE3E65E0-411A-4DF2-86BD-0F4E03946784}" presName="horz2" presStyleCnt="0"/>
      <dgm:spPr/>
    </dgm:pt>
    <dgm:pt modelId="{E7A3AE18-3800-4D8C-9EF1-CB08243D0C3A}" type="pres">
      <dgm:prSet presAssocID="{CE3E65E0-411A-4DF2-86BD-0F4E03946784}" presName="horzSpace2" presStyleCnt="0"/>
      <dgm:spPr/>
    </dgm:pt>
    <dgm:pt modelId="{E6BBCAA6-C478-4B2A-93E7-5ED6D6478DCB}" type="pres">
      <dgm:prSet presAssocID="{CE3E65E0-411A-4DF2-86BD-0F4E03946784}" presName="tx2" presStyleLbl="revTx" presStyleIdx="3" presStyleCnt="5" custScaleX="82027"/>
      <dgm:spPr/>
    </dgm:pt>
    <dgm:pt modelId="{A5A57754-7FA8-4359-BC14-0A722FF5A4E7}" type="pres">
      <dgm:prSet presAssocID="{CE3E65E0-411A-4DF2-86BD-0F4E03946784}" presName="vert2" presStyleCnt="0"/>
      <dgm:spPr/>
    </dgm:pt>
    <dgm:pt modelId="{A2296989-38DD-470F-BCB0-D4B9DB4B2683}" type="pres">
      <dgm:prSet presAssocID="{CDCC6F73-4344-4D12-96E7-46A2517C164E}" presName="horz3" presStyleCnt="0"/>
      <dgm:spPr/>
    </dgm:pt>
    <dgm:pt modelId="{DC650515-D28D-4F75-AD38-0A160D48216F}" type="pres">
      <dgm:prSet presAssocID="{CDCC6F73-4344-4D12-96E7-46A2517C164E}" presName="horzSpace3" presStyleCnt="0"/>
      <dgm:spPr/>
    </dgm:pt>
    <dgm:pt modelId="{15D79243-B08D-428F-8F2C-A93214167F15}" type="pres">
      <dgm:prSet presAssocID="{CDCC6F73-4344-4D12-96E7-46A2517C164E}" presName="tx3" presStyleLbl="revTx" presStyleIdx="4" presStyleCnt="5" custScaleX="146750"/>
      <dgm:spPr/>
    </dgm:pt>
    <dgm:pt modelId="{8CF713FD-D0C4-4087-8C9F-F2B21C25C611}" type="pres">
      <dgm:prSet presAssocID="{CDCC6F73-4344-4D12-96E7-46A2517C164E}" presName="vert3" presStyleCnt="0"/>
      <dgm:spPr/>
    </dgm:pt>
    <dgm:pt modelId="{275B6505-FC5A-4418-9318-E0DA5548B1CE}" type="pres">
      <dgm:prSet presAssocID="{CE3E65E0-411A-4DF2-86BD-0F4E03946784}" presName="thinLine2b" presStyleLbl="callout" presStyleIdx="1" presStyleCnt="2"/>
      <dgm:spPr/>
    </dgm:pt>
    <dgm:pt modelId="{410D0AD9-201D-443E-AB10-D0D071D6E8DE}" type="pres">
      <dgm:prSet presAssocID="{CE3E65E0-411A-4DF2-86BD-0F4E03946784}" presName="vertSpace2b" presStyleCnt="0"/>
      <dgm:spPr/>
    </dgm:pt>
  </dgm:ptLst>
  <dgm:cxnLst>
    <dgm:cxn modelId="{69B4FE0A-3438-496A-BFFB-12BD6F1B97D2}" srcId="{34E26E89-2D37-4CE5-8749-3699A38AF8FC}" destId="{1D1527CA-92D7-418F-9902-D57CF44ABDC5}" srcOrd="0" destOrd="0" parTransId="{1493A54D-FAC1-4E50-BDAD-B0558F306EA0}" sibTransId="{50EF9EFC-50BC-4296-A292-F050D66C47E8}"/>
    <dgm:cxn modelId="{5D774B25-A455-447B-80FA-084A2D5D4A11}" type="presOf" srcId="{34E26E89-2D37-4CE5-8749-3699A38AF8FC}" destId="{0AB5E939-F323-46D1-AA54-E1950CD5A27F}" srcOrd="0" destOrd="0" presId="urn:microsoft.com/office/officeart/2008/layout/LinedList"/>
    <dgm:cxn modelId="{6B17A72C-A9E5-4200-AC3B-FDE55720F037}" type="presOf" srcId="{CE3E65E0-411A-4DF2-86BD-0F4E03946784}" destId="{E6BBCAA6-C478-4B2A-93E7-5ED6D6478DCB}" srcOrd="0" destOrd="0" presId="urn:microsoft.com/office/officeart/2008/layout/LinedList"/>
    <dgm:cxn modelId="{AA6A254B-1933-4EE8-A78E-70ED4013D1A0}" type="presOf" srcId="{1CBD28E2-F5E1-4FEB-8FE6-B483C5D36FA5}" destId="{A40C346A-7BB1-40A4-9BAC-1D2C0F366E77}" srcOrd="0" destOrd="0" presId="urn:microsoft.com/office/officeart/2008/layout/LinedList"/>
    <dgm:cxn modelId="{8F80EF6D-E129-4AA4-812A-C00D1F3E9FF5}" type="presOf" srcId="{4A39E6F9-FA52-438E-B77E-52D9F7916ED8}" destId="{90D45681-B6FA-46D5-9AF5-D05AC7127D10}" srcOrd="0" destOrd="0" presId="urn:microsoft.com/office/officeart/2008/layout/LinedList"/>
    <dgm:cxn modelId="{89B1CB74-E9F3-401A-BACB-2E73038AF1AF}" srcId="{1D1527CA-92D7-418F-9902-D57CF44ABDC5}" destId="{1CBD28E2-F5E1-4FEB-8FE6-B483C5D36FA5}" srcOrd="0" destOrd="0" parTransId="{BAC70C4E-E5D5-43AB-8D1B-11F203D86BF6}" sibTransId="{5A56F546-8C43-422E-B04F-9BE3FD577E64}"/>
    <dgm:cxn modelId="{545D397B-3F7F-4ACB-83CD-744CA94EE9D6}" type="presOf" srcId="{CDCC6F73-4344-4D12-96E7-46A2517C164E}" destId="{15D79243-B08D-428F-8F2C-A93214167F15}" srcOrd="0" destOrd="0" presId="urn:microsoft.com/office/officeart/2008/layout/LinedList"/>
    <dgm:cxn modelId="{F094907F-5E6D-4B8D-A23F-47B3133AA32A}" srcId="{1CBD28E2-F5E1-4FEB-8FE6-B483C5D36FA5}" destId="{4A39E6F9-FA52-438E-B77E-52D9F7916ED8}" srcOrd="0" destOrd="0" parTransId="{2909670E-B95C-4D05-AEE7-E101ADA00407}" sibTransId="{02007D15-C53D-42BB-BE3D-188B7A4BE836}"/>
    <dgm:cxn modelId="{81279D86-60F5-4353-A134-BA156B3EA63B}" srcId="{1D1527CA-92D7-418F-9902-D57CF44ABDC5}" destId="{CE3E65E0-411A-4DF2-86BD-0F4E03946784}" srcOrd="1" destOrd="0" parTransId="{1F1290EC-127A-425E-99C0-59F5F1087D9D}" sibTransId="{FC333C90-B743-476F-A5F1-F40E548481A7}"/>
    <dgm:cxn modelId="{19E8E8CF-3965-41E0-9FA3-925C47FEB253}" type="presOf" srcId="{1D1527CA-92D7-418F-9902-D57CF44ABDC5}" destId="{602A4DB9-1309-41A3-8297-9F6C8988CD29}" srcOrd="0" destOrd="0" presId="urn:microsoft.com/office/officeart/2008/layout/LinedList"/>
    <dgm:cxn modelId="{4AE620D3-1F25-4FCD-A33C-20AA82A5E0CF}" srcId="{CE3E65E0-411A-4DF2-86BD-0F4E03946784}" destId="{CDCC6F73-4344-4D12-96E7-46A2517C164E}" srcOrd="0" destOrd="0" parTransId="{E5EBFB29-0C1D-41AF-BB7A-D1C3D650CD06}" sibTransId="{AD3F90DA-7863-46D0-B6C3-03AFED9DAE10}"/>
    <dgm:cxn modelId="{3C619441-A274-400B-84F9-63D5996B255E}" type="presParOf" srcId="{0AB5E939-F323-46D1-AA54-E1950CD5A27F}" destId="{7A9FA6F7-3A6C-4879-8C0C-9ACCDA1E09CA}" srcOrd="0" destOrd="0" presId="urn:microsoft.com/office/officeart/2008/layout/LinedList"/>
    <dgm:cxn modelId="{FF1D85AA-4B42-4F0A-BDB3-89E5C7673291}" type="presParOf" srcId="{0AB5E939-F323-46D1-AA54-E1950CD5A27F}" destId="{6BFF8D46-A78E-4388-8B04-91CF63085730}" srcOrd="1" destOrd="0" presId="urn:microsoft.com/office/officeart/2008/layout/LinedList"/>
    <dgm:cxn modelId="{76EA5908-8800-472B-BFAF-5F80E36B2099}" type="presParOf" srcId="{6BFF8D46-A78E-4388-8B04-91CF63085730}" destId="{602A4DB9-1309-41A3-8297-9F6C8988CD29}" srcOrd="0" destOrd="0" presId="urn:microsoft.com/office/officeart/2008/layout/LinedList"/>
    <dgm:cxn modelId="{FAA28440-0363-4036-8C62-0BEF80965837}" type="presParOf" srcId="{6BFF8D46-A78E-4388-8B04-91CF63085730}" destId="{4ED52050-0BD4-4267-A9CB-1B45ED99C739}" srcOrd="1" destOrd="0" presId="urn:microsoft.com/office/officeart/2008/layout/LinedList"/>
    <dgm:cxn modelId="{14AF93D5-CA85-43AF-90BE-BCDC3E64F8D4}" type="presParOf" srcId="{4ED52050-0BD4-4267-A9CB-1B45ED99C739}" destId="{5A4AA773-DF71-47D5-924E-FD0F9916353E}" srcOrd="0" destOrd="0" presId="urn:microsoft.com/office/officeart/2008/layout/LinedList"/>
    <dgm:cxn modelId="{A95A72DC-13BA-4FF2-88E1-8AADC34936B7}" type="presParOf" srcId="{4ED52050-0BD4-4267-A9CB-1B45ED99C739}" destId="{D058BFB4-28B6-4C63-AE63-E073851491B5}" srcOrd="1" destOrd="0" presId="urn:microsoft.com/office/officeart/2008/layout/LinedList"/>
    <dgm:cxn modelId="{A1ED4990-2661-4023-91D5-69CCAADAEFF9}" type="presParOf" srcId="{D058BFB4-28B6-4C63-AE63-E073851491B5}" destId="{9C00CF01-50CF-41C9-90CF-C77F0B56F684}" srcOrd="0" destOrd="0" presId="urn:microsoft.com/office/officeart/2008/layout/LinedList"/>
    <dgm:cxn modelId="{FEEBAFB1-6ADA-4D13-889C-5DAB808F47B2}" type="presParOf" srcId="{D058BFB4-28B6-4C63-AE63-E073851491B5}" destId="{A40C346A-7BB1-40A4-9BAC-1D2C0F366E77}" srcOrd="1" destOrd="0" presId="urn:microsoft.com/office/officeart/2008/layout/LinedList"/>
    <dgm:cxn modelId="{FD2479EF-AE81-4952-A83E-75F8C18D588A}" type="presParOf" srcId="{D058BFB4-28B6-4C63-AE63-E073851491B5}" destId="{927E9CFB-07B8-4AD5-BD2E-B8516C7047A7}" srcOrd="2" destOrd="0" presId="urn:microsoft.com/office/officeart/2008/layout/LinedList"/>
    <dgm:cxn modelId="{25ADB8E2-2040-4824-AB0D-B725E396ED02}" type="presParOf" srcId="{927E9CFB-07B8-4AD5-BD2E-B8516C7047A7}" destId="{44348193-496C-471E-B80F-5B7D37785487}" srcOrd="0" destOrd="0" presId="urn:microsoft.com/office/officeart/2008/layout/LinedList"/>
    <dgm:cxn modelId="{E291D42A-C966-4167-A2A8-999885BD4EFB}" type="presParOf" srcId="{44348193-496C-471E-B80F-5B7D37785487}" destId="{BF026AE2-0331-4181-84D0-0275A8A66807}" srcOrd="0" destOrd="0" presId="urn:microsoft.com/office/officeart/2008/layout/LinedList"/>
    <dgm:cxn modelId="{8DF2B6A6-181A-4DF0-B195-F4850B4E68A1}" type="presParOf" srcId="{44348193-496C-471E-B80F-5B7D37785487}" destId="{90D45681-B6FA-46D5-9AF5-D05AC7127D10}" srcOrd="1" destOrd="0" presId="urn:microsoft.com/office/officeart/2008/layout/LinedList"/>
    <dgm:cxn modelId="{ADC0B8C8-4876-410D-97DF-9A9860992013}" type="presParOf" srcId="{44348193-496C-471E-B80F-5B7D37785487}" destId="{0E27B2DE-7F01-4D6C-A3DC-C4A933AA97E0}" srcOrd="2" destOrd="0" presId="urn:microsoft.com/office/officeart/2008/layout/LinedList"/>
    <dgm:cxn modelId="{CE9F96B8-E9BF-4869-BE2E-F7C3F5906FF7}" type="presParOf" srcId="{4ED52050-0BD4-4267-A9CB-1B45ED99C739}" destId="{2597A1F1-D2BD-4EB6-B22F-EFD40489AA1F}" srcOrd="2" destOrd="0" presId="urn:microsoft.com/office/officeart/2008/layout/LinedList"/>
    <dgm:cxn modelId="{31190CAE-01B9-4334-91B2-C3D096106CE4}" type="presParOf" srcId="{4ED52050-0BD4-4267-A9CB-1B45ED99C739}" destId="{41B593C8-DD24-457E-93A1-A949D8BEE322}" srcOrd="3" destOrd="0" presId="urn:microsoft.com/office/officeart/2008/layout/LinedList"/>
    <dgm:cxn modelId="{98580727-F493-4488-9452-DD3BF56CD7C7}" type="presParOf" srcId="{4ED52050-0BD4-4267-A9CB-1B45ED99C739}" destId="{2B429346-8285-42CE-B2AA-6C7B2ED23A71}" srcOrd="4" destOrd="0" presId="urn:microsoft.com/office/officeart/2008/layout/LinedList"/>
    <dgm:cxn modelId="{CD8CA7DA-E5F0-4D5F-AC12-D4DE71925797}" type="presParOf" srcId="{2B429346-8285-42CE-B2AA-6C7B2ED23A71}" destId="{E7A3AE18-3800-4D8C-9EF1-CB08243D0C3A}" srcOrd="0" destOrd="0" presId="urn:microsoft.com/office/officeart/2008/layout/LinedList"/>
    <dgm:cxn modelId="{A00C5231-ACED-4BE5-801A-691DD414757B}" type="presParOf" srcId="{2B429346-8285-42CE-B2AA-6C7B2ED23A71}" destId="{E6BBCAA6-C478-4B2A-93E7-5ED6D6478DCB}" srcOrd="1" destOrd="0" presId="urn:microsoft.com/office/officeart/2008/layout/LinedList"/>
    <dgm:cxn modelId="{EACF4ED2-7D68-493D-AC8E-48221384752A}" type="presParOf" srcId="{2B429346-8285-42CE-B2AA-6C7B2ED23A71}" destId="{A5A57754-7FA8-4359-BC14-0A722FF5A4E7}" srcOrd="2" destOrd="0" presId="urn:microsoft.com/office/officeart/2008/layout/LinedList"/>
    <dgm:cxn modelId="{E66ACD4E-C857-4AAE-8D2C-CE59E34F623E}" type="presParOf" srcId="{A5A57754-7FA8-4359-BC14-0A722FF5A4E7}" destId="{A2296989-38DD-470F-BCB0-D4B9DB4B2683}" srcOrd="0" destOrd="0" presId="urn:microsoft.com/office/officeart/2008/layout/LinedList"/>
    <dgm:cxn modelId="{A9A41571-638E-4B55-BDAD-52987C317718}" type="presParOf" srcId="{A2296989-38DD-470F-BCB0-D4B9DB4B2683}" destId="{DC650515-D28D-4F75-AD38-0A160D48216F}" srcOrd="0" destOrd="0" presId="urn:microsoft.com/office/officeart/2008/layout/LinedList"/>
    <dgm:cxn modelId="{D0911711-4668-4DA4-B5F6-C1B635D2B3E3}" type="presParOf" srcId="{A2296989-38DD-470F-BCB0-D4B9DB4B2683}" destId="{15D79243-B08D-428F-8F2C-A93214167F15}" srcOrd="1" destOrd="0" presId="urn:microsoft.com/office/officeart/2008/layout/LinedList"/>
    <dgm:cxn modelId="{CCB9D7B1-DFF0-4701-BF07-A779DBE14D40}" type="presParOf" srcId="{A2296989-38DD-470F-BCB0-D4B9DB4B2683}" destId="{8CF713FD-D0C4-4087-8C9F-F2B21C25C611}" srcOrd="2" destOrd="0" presId="urn:microsoft.com/office/officeart/2008/layout/LinedList"/>
    <dgm:cxn modelId="{46624C9E-764A-4329-91AC-6302F3E66D37}" type="presParOf" srcId="{4ED52050-0BD4-4267-A9CB-1B45ED99C739}" destId="{275B6505-FC5A-4418-9318-E0DA5548B1CE}" srcOrd="5" destOrd="0" presId="urn:microsoft.com/office/officeart/2008/layout/LinedList"/>
    <dgm:cxn modelId="{CC9F969F-5C35-45FD-9E31-2F235A73B200}" type="presParOf" srcId="{4ED52050-0BD4-4267-A9CB-1B45ED99C739}" destId="{410D0AD9-201D-443E-AB10-D0D071D6E8DE}"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C80CD5-F5DB-4DD6-9F54-D0908F78191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B0F6CD30-C494-40C9-81DC-741CCEBB0EBE}">
      <dgm:prSet custT="1"/>
      <dgm:spPr/>
      <dgm:t>
        <a:bodyPr/>
        <a:lstStyle/>
        <a:p>
          <a:r>
            <a:rPr lang="el-GR" sz="1600" b="1" baseline="0" dirty="0">
              <a:solidFill>
                <a:schemeClr val="accent1">
                  <a:lumMod val="50000"/>
                </a:schemeClr>
              </a:solidFill>
            </a:rPr>
            <a:t>Βασικό αντικείμενο Θεωρίας Κωδίκων</a:t>
          </a:r>
          <a:endParaRPr lang="el-GR" sz="1600" b="1" dirty="0">
            <a:solidFill>
              <a:schemeClr val="accent1">
                <a:lumMod val="50000"/>
              </a:schemeClr>
            </a:solidFill>
          </a:endParaRPr>
        </a:p>
      </dgm:t>
    </dgm:pt>
    <dgm:pt modelId="{63930D23-80EB-46A0-A795-B9791C475B17}" type="parTrans" cxnId="{5E2CE3C9-0A62-44E4-AAF8-96C23E949DE4}">
      <dgm:prSet/>
      <dgm:spPr/>
      <dgm:t>
        <a:bodyPr/>
        <a:lstStyle/>
        <a:p>
          <a:endParaRPr lang="el-GR" sz="1600"/>
        </a:p>
      </dgm:t>
    </dgm:pt>
    <dgm:pt modelId="{76E64346-20D8-4787-A086-7474AB8AE9EA}" type="sibTrans" cxnId="{5E2CE3C9-0A62-44E4-AAF8-96C23E949DE4}">
      <dgm:prSet/>
      <dgm:spPr/>
      <dgm:t>
        <a:bodyPr/>
        <a:lstStyle/>
        <a:p>
          <a:endParaRPr lang="el-GR" sz="1600"/>
        </a:p>
      </dgm:t>
    </dgm:pt>
    <dgm:pt modelId="{128D8DB7-116B-4F25-B6AA-C99848FB0DD2}">
      <dgm:prSet custT="1"/>
      <dgm:spPr/>
      <dgm:t>
        <a:bodyPr/>
        <a:lstStyle/>
        <a:p>
          <a:r>
            <a:rPr lang="el-GR" sz="1600" u="none" dirty="0">
              <a:solidFill>
                <a:schemeClr val="accent1">
                  <a:lumMod val="50000"/>
                </a:schemeClr>
              </a:solidFill>
            </a:rPr>
            <a:t>Κωδικοποίηση</a:t>
          </a:r>
          <a:r>
            <a:rPr lang="el-GR" sz="1600" u="none" dirty="0"/>
            <a:t> της πληροφορίας με τέτοιον τρόπο, ώστε αν μικρό πλήθος αλλοιώσεων έχει εισχωρήσει σ’ ένα μήνυμα, η </a:t>
          </a:r>
          <a:r>
            <a:rPr lang="el-GR" sz="1600" u="none" dirty="0">
              <a:solidFill>
                <a:schemeClr val="accent1">
                  <a:lumMod val="50000"/>
                </a:schemeClr>
              </a:solidFill>
            </a:rPr>
            <a:t>αποκωδικοποίηση</a:t>
          </a:r>
          <a:r>
            <a:rPr lang="el-GR" sz="1600" u="none" dirty="0"/>
            <a:t> του να τις διορθώνει.</a:t>
          </a:r>
        </a:p>
      </dgm:t>
    </dgm:pt>
    <dgm:pt modelId="{E490473F-1D85-45E6-A45A-E284A2E6C498}" type="parTrans" cxnId="{714BC48E-87A7-4E7F-B50D-3C5D25C7D306}">
      <dgm:prSet/>
      <dgm:spPr/>
      <dgm:t>
        <a:bodyPr/>
        <a:lstStyle/>
        <a:p>
          <a:endParaRPr lang="el-GR" sz="1600"/>
        </a:p>
      </dgm:t>
    </dgm:pt>
    <dgm:pt modelId="{F1725B68-5773-4C08-9B9F-5B2C183B66B4}" type="sibTrans" cxnId="{714BC48E-87A7-4E7F-B50D-3C5D25C7D306}">
      <dgm:prSet/>
      <dgm:spPr/>
      <dgm:t>
        <a:bodyPr/>
        <a:lstStyle/>
        <a:p>
          <a:endParaRPr lang="el-GR" sz="1600"/>
        </a:p>
      </dgm:t>
    </dgm:pt>
    <dgm:pt modelId="{0E9B5503-B07B-4B51-B863-ACBC3BE1CC12}" type="pres">
      <dgm:prSet presAssocID="{02C80CD5-F5DB-4DD6-9F54-D0908F78191A}" presName="vert0" presStyleCnt="0">
        <dgm:presLayoutVars>
          <dgm:dir/>
          <dgm:animOne val="branch"/>
          <dgm:animLvl val="lvl"/>
        </dgm:presLayoutVars>
      </dgm:prSet>
      <dgm:spPr/>
    </dgm:pt>
    <dgm:pt modelId="{0767E8AF-654E-4F82-830A-17F6B9E00359}" type="pres">
      <dgm:prSet presAssocID="{B0F6CD30-C494-40C9-81DC-741CCEBB0EBE}" presName="thickLine" presStyleLbl="alignNode1" presStyleIdx="0" presStyleCnt="1"/>
      <dgm:spPr/>
    </dgm:pt>
    <dgm:pt modelId="{C5E24B20-DE1D-4FA5-890C-7BB3F2835D0F}" type="pres">
      <dgm:prSet presAssocID="{B0F6CD30-C494-40C9-81DC-741CCEBB0EBE}" presName="horz1" presStyleCnt="0"/>
      <dgm:spPr/>
    </dgm:pt>
    <dgm:pt modelId="{E346F1FC-57BF-4670-98AB-330FE593AD4C}" type="pres">
      <dgm:prSet presAssocID="{B0F6CD30-C494-40C9-81DC-741CCEBB0EBE}" presName="tx1" presStyleLbl="revTx" presStyleIdx="0" presStyleCnt="2" custScaleX="132753"/>
      <dgm:spPr/>
    </dgm:pt>
    <dgm:pt modelId="{F27EFAB1-3757-48DD-920F-9BC0BC1866E1}" type="pres">
      <dgm:prSet presAssocID="{B0F6CD30-C494-40C9-81DC-741CCEBB0EBE}" presName="vert1" presStyleCnt="0"/>
      <dgm:spPr/>
    </dgm:pt>
    <dgm:pt modelId="{4A3662F4-B0EF-445F-8ADB-4C2BFA5CBF45}" type="pres">
      <dgm:prSet presAssocID="{128D8DB7-116B-4F25-B6AA-C99848FB0DD2}" presName="vertSpace2a" presStyleCnt="0"/>
      <dgm:spPr/>
    </dgm:pt>
    <dgm:pt modelId="{C987BC30-E84D-46A7-AEAE-F88A967DC112}" type="pres">
      <dgm:prSet presAssocID="{128D8DB7-116B-4F25-B6AA-C99848FB0DD2}" presName="horz2" presStyleCnt="0"/>
      <dgm:spPr/>
    </dgm:pt>
    <dgm:pt modelId="{4FCFB360-5DF9-4950-A967-861768655AC5}" type="pres">
      <dgm:prSet presAssocID="{128D8DB7-116B-4F25-B6AA-C99848FB0DD2}" presName="horzSpace2" presStyleCnt="0"/>
      <dgm:spPr/>
    </dgm:pt>
    <dgm:pt modelId="{99632AEA-E8A2-441D-87D6-305449E13C02}" type="pres">
      <dgm:prSet presAssocID="{128D8DB7-116B-4F25-B6AA-C99848FB0DD2}" presName="tx2" presStyleLbl="revTx" presStyleIdx="1" presStyleCnt="2" custScaleY="110108"/>
      <dgm:spPr/>
    </dgm:pt>
    <dgm:pt modelId="{10F9BF44-B3E8-4FE6-8A89-4D71BADF8FAB}" type="pres">
      <dgm:prSet presAssocID="{128D8DB7-116B-4F25-B6AA-C99848FB0DD2}" presName="vert2" presStyleCnt="0"/>
      <dgm:spPr/>
    </dgm:pt>
    <dgm:pt modelId="{6F284A47-4DF2-4A90-9978-A629A2BFED24}" type="pres">
      <dgm:prSet presAssocID="{128D8DB7-116B-4F25-B6AA-C99848FB0DD2}" presName="thinLine2b" presStyleLbl="callout" presStyleIdx="0" presStyleCnt="1"/>
      <dgm:spPr/>
    </dgm:pt>
    <dgm:pt modelId="{AF7E1C81-9400-41F9-A591-DB54AD011831}" type="pres">
      <dgm:prSet presAssocID="{128D8DB7-116B-4F25-B6AA-C99848FB0DD2}" presName="vertSpace2b" presStyleCnt="0"/>
      <dgm:spPr/>
    </dgm:pt>
  </dgm:ptLst>
  <dgm:cxnLst>
    <dgm:cxn modelId="{B3DDB744-5A35-45B0-BC1E-236E0D374C84}" type="presOf" srcId="{B0F6CD30-C494-40C9-81DC-741CCEBB0EBE}" destId="{E346F1FC-57BF-4670-98AB-330FE593AD4C}" srcOrd="0" destOrd="0" presId="urn:microsoft.com/office/officeart/2008/layout/LinedList"/>
    <dgm:cxn modelId="{714BC48E-87A7-4E7F-B50D-3C5D25C7D306}" srcId="{B0F6CD30-C494-40C9-81DC-741CCEBB0EBE}" destId="{128D8DB7-116B-4F25-B6AA-C99848FB0DD2}" srcOrd="0" destOrd="0" parTransId="{E490473F-1D85-45E6-A45A-E284A2E6C498}" sibTransId="{F1725B68-5773-4C08-9B9F-5B2C183B66B4}"/>
    <dgm:cxn modelId="{B4C6DAC7-6490-4ED9-A816-7DF392BEE76A}" type="presOf" srcId="{02C80CD5-F5DB-4DD6-9F54-D0908F78191A}" destId="{0E9B5503-B07B-4B51-B863-ACBC3BE1CC12}" srcOrd="0" destOrd="0" presId="urn:microsoft.com/office/officeart/2008/layout/LinedList"/>
    <dgm:cxn modelId="{5E2CE3C9-0A62-44E4-AAF8-96C23E949DE4}" srcId="{02C80CD5-F5DB-4DD6-9F54-D0908F78191A}" destId="{B0F6CD30-C494-40C9-81DC-741CCEBB0EBE}" srcOrd="0" destOrd="0" parTransId="{63930D23-80EB-46A0-A795-B9791C475B17}" sibTransId="{76E64346-20D8-4787-A086-7474AB8AE9EA}"/>
    <dgm:cxn modelId="{9A83E1CA-DEC9-495D-A238-8FB64D17378D}" type="presOf" srcId="{128D8DB7-116B-4F25-B6AA-C99848FB0DD2}" destId="{99632AEA-E8A2-441D-87D6-305449E13C02}" srcOrd="0" destOrd="0" presId="urn:microsoft.com/office/officeart/2008/layout/LinedList"/>
    <dgm:cxn modelId="{BD3878F0-FADF-4379-AA6D-AAD601F5FA5C}" type="presParOf" srcId="{0E9B5503-B07B-4B51-B863-ACBC3BE1CC12}" destId="{0767E8AF-654E-4F82-830A-17F6B9E00359}" srcOrd="0" destOrd="0" presId="urn:microsoft.com/office/officeart/2008/layout/LinedList"/>
    <dgm:cxn modelId="{8678FEFC-E986-46B6-B450-5591B34FE4A3}" type="presParOf" srcId="{0E9B5503-B07B-4B51-B863-ACBC3BE1CC12}" destId="{C5E24B20-DE1D-4FA5-890C-7BB3F2835D0F}" srcOrd="1" destOrd="0" presId="urn:microsoft.com/office/officeart/2008/layout/LinedList"/>
    <dgm:cxn modelId="{C1C5201D-50EA-445F-A853-64BCD25816A4}" type="presParOf" srcId="{C5E24B20-DE1D-4FA5-890C-7BB3F2835D0F}" destId="{E346F1FC-57BF-4670-98AB-330FE593AD4C}" srcOrd="0" destOrd="0" presId="urn:microsoft.com/office/officeart/2008/layout/LinedList"/>
    <dgm:cxn modelId="{F7ABA165-E48A-4E46-BD53-D97754427955}" type="presParOf" srcId="{C5E24B20-DE1D-4FA5-890C-7BB3F2835D0F}" destId="{F27EFAB1-3757-48DD-920F-9BC0BC1866E1}" srcOrd="1" destOrd="0" presId="urn:microsoft.com/office/officeart/2008/layout/LinedList"/>
    <dgm:cxn modelId="{36AFA315-5557-4254-B083-1332C0574AB8}" type="presParOf" srcId="{F27EFAB1-3757-48DD-920F-9BC0BC1866E1}" destId="{4A3662F4-B0EF-445F-8ADB-4C2BFA5CBF45}" srcOrd="0" destOrd="0" presId="urn:microsoft.com/office/officeart/2008/layout/LinedList"/>
    <dgm:cxn modelId="{CB6DD54A-FA38-4967-A183-ED6EDE683B18}" type="presParOf" srcId="{F27EFAB1-3757-48DD-920F-9BC0BC1866E1}" destId="{C987BC30-E84D-46A7-AEAE-F88A967DC112}" srcOrd="1" destOrd="0" presId="urn:microsoft.com/office/officeart/2008/layout/LinedList"/>
    <dgm:cxn modelId="{F0C26ED4-35B1-4DC7-8580-B0C70150EFB2}" type="presParOf" srcId="{C987BC30-E84D-46A7-AEAE-F88A967DC112}" destId="{4FCFB360-5DF9-4950-A967-861768655AC5}" srcOrd="0" destOrd="0" presId="urn:microsoft.com/office/officeart/2008/layout/LinedList"/>
    <dgm:cxn modelId="{4AF9E2C6-F686-4445-9813-86855D079B6C}" type="presParOf" srcId="{C987BC30-E84D-46A7-AEAE-F88A967DC112}" destId="{99632AEA-E8A2-441D-87D6-305449E13C02}" srcOrd="1" destOrd="0" presId="urn:microsoft.com/office/officeart/2008/layout/LinedList"/>
    <dgm:cxn modelId="{3E11DB0F-AF8E-458F-9CAD-996A0D9B81CB}" type="presParOf" srcId="{C987BC30-E84D-46A7-AEAE-F88A967DC112}" destId="{10F9BF44-B3E8-4FE6-8A89-4D71BADF8FAB}" srcOrd="2" destOrd="0" presId="urn:microsoft.com/office/officeart/2008/layout/LinedList"/>
    <dgm:cxn modelId="{3760803E-7753-40EE-961E-21B3DBFC606A}" type="presParOf" srcId="{F27EFAB1-3757-48DD-920F-9BC0BC1866E1}" destId="{6F284A47-4DF2-4A90-9978-A629A2BFED24}" srcOrd="2" destOrd="0" presId="urn:microsoft.com/office/officeart/2008/layout/LinedList"/>
    <dgm:cxn modelId="{E634A640-4791-49A5-8B66-653AD4ACB789}" type="presParOf" srcId="{F27EFAB1-3757-48DD-920F-9BC0BC1866E1}" destId="{AF7E1C81-9400-41F9-A591-DB54AD011831}"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3059FC-AB38-4463-A12E-652D197316E9}"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l-GR"/>
        </a:p>
      </dgm:t>
    </dgm:pt>
    <dgm:pt modelId="{B033F660-0D68-468C-8D2E-895B7AAF54F5}">
      <dgm:prSet custT="1"/>
      <dgm:spPr/>
      <dgm:t>
        <a:bodyPr/>
        <a:lstStyle/>
        <a:p>
          <a:r>
            <a:rPr lang="el-GR" sz="2400" b="1" u="none" dirty="0">
              <a:solidFill>
                <a:schemeClr val="accent5">
                  <a:lumMod val="50000"/>
                </a:schemeClr>
              </a:solidFill>
              <a:latin typeface="Calibri" panose="020F0502020204030204" pitchFamily="34" charset="0"/>
              <a:cs typeface="Calibri" panose="020F0502020204030204" pitchFamily="34" charset="0"/>
            </a:rPr>
            <a:t>Ασφάλεια</a:t>
          </a:r>
        </a:p>
      </dgm:t>
    </dgm:pt>
    <dgm:pt modelId="{82B5AE0E-A4DF-42E2-86B4-A0F4FDE09E56}" type="parTrans" cxnId="{0A8A46BA-26F1-460E-97B9-342E9D866B55}">
      <dgm:prSet/>
      <dgm:spPr/>
      <dgm:t>
        <a:bodyPr/>
        <a:lstStyle/>
        <a:p>
          <a:endParaRPr lang="el-GR"/>
        </a:p>
      </dgm:t>
    </dgm:pt>
    <dgm:pt modelId="{D792DAC2-FACC-48BC-8164-39719FD4738B}" type="sibTrans" cxnId="{0A8A46BA-26F1-460E-97B9-342E9D866B55}">
      <dgm:prSet/>
      <dgm:spPr/>
      <dgm:t>
        <a:bodyPr/>
        <a:lstStyle/>
        <a:p>
          <a:endParaRPr lang="el-GR"/>
        </a:p>
      </dgm:t>
    </dgm:pt>
    <dgm:pt modelId="{FF251838-59C2-4E0E-A185-C6C238164BED}">
      <dgm:prSet custT="1"/>
      <dgm:spPr/>
      <dgm:t>
        <a:bodyPr/>
        <a:lstStyle/>
        <a:p>
          <a:r>
            <a:rPr lang="el-GR" sz="1800" dirty="0">
              <a:latin typeface="Calibri" panose="020F0502020204030204" pitchFamily="34" charset="0"/>
              <a:cs typeface="Calibri" panose="020F0502020204030204" pitchFamily="34" charset="0"/>
            </a:rPr>
            <a:t>Κβαντικός Αλγόριθμος </a:t>
          </a:r>
          <a:r>
            <a:rPr lang="en-US" sz="1800" dirty="0">
              <a:latin typeface="Calibri" panose="020F0502020204030204" pitchFamily="34" charset="0"/>
              <a:cs typeface="Calibri" panose="020F0502020204030204" pitchFamily="34" charset="0"/>
            </a:rPr>
            <a:t>Grover </a:t>
          </a:r>
          <a:endParaRPr lang="el-GR" sz="1800" dirty="0">
            <a:latin typeface="Calibri" panose="020F0502020204030204" pitchFamily="34" charset="0"/>
            <a:cs typeface="Calibri" panose="020F0502020204030204" pitchFamily="34" charset="0"/>
          </a:endParaRPr>
        </a:p>
      </dgm:t>
    </dgm:pt>
    <dgm:pt modelId="{D90F42EF-2CDB-4CF0-AE7F-16BA05F06033}" type="parTrans" cxnId="{A91290DE-8FA5-41F1-BFC4-ECFCFD475E92}">
      <dgm:prSet/>
      <dgm:spPr/>
      <dgm:t>
        <a:bodyPr/>
        <a:lstStyle/>
        <a:p>
          <a:endParaRPr lang="el-GR"/>
        </a:p>
      </dgm:t>
    </dgm:pt>
    <dgm:pt modelId="{FA2A9134-E3D2-4AD3-9B40-14799EA36012}" type="sibTrans" cxnId="{A91290DE-8FA5-41F1-BFC4-ECFCFD475E92}">
      <dgm:prSet/>
      <dgm:spPr/>
      <dgm:t>
        <a:bodyPr/>
        <a:lstStyle/>
        <a:p>
          <a:endParaRPr lang="el-GR"/>
        </a:p>
      </dgm:t>
    </dgm:pt>
    <dgm:pt modelId="{5AA87327-29CF-4E5F-B791-1C960626F404}">
      <dgm:prSet custT="1"/>
      <dgm:spPr/>
      <dgm:t>
        <a:bodyPr/>
        <a:lstStyle/>
        <a:p>
          <a:r>
            <a:rPr lang="el-GR" sz="1600" dirty="0">
              <a:latin typeface="Calibri" panose="020F0502020204030204" pitchFamily="34" charset="0"/>
              <a:cs typeface="Calibri" panose="020F0502020204030204" pitchFamily="34" charset="0"/>
            </a:rPr>
            <a:t>Προσφέρει παρόμοιες</a:t>
          </a:r>
          <a:r>
            <a:rPr lang="el-GR" sz="1600" dirty="0">
              <a:solidFill>
                <a:schemeClr val="accent2"/>
              </a:solidFill>
              <a:latin typeface="Calibri" panose="020F0502020204030204" pitchFamily="34" charset="0"/>
              <a:cs typeface="Calibri" panose="020F0502020204030204" pitchFamily="34" charset="0"/>
            </a:rPr>
            <a:t> </a:t>
          </a:r>
          <a:r>
            <a:rPr lang="el-GR" sz="1600" dirty="0">
              <a:solidFill>
                <a:srgbClr val="002060"/>
              </a:solidFill>
              <a:latin typeface="Calibri" panose="020F0502020204030204" pitchFamily="34" charset="0"/>
              <a:cs typeface="Calibri" panose="020F0502020204030204" pitchFamily="34" charset="0"/>
            </a:rPr>
            <a:t>ταχύτητες </a:t>
          </a:r>
          <a:r>
            <a:rPr lang="el-GR" sz="1600" dirty="0">
              <a:latin typeface="Calibri" panose="020F0502020204030204" pitchFamily="34" charset="0"/>
              <a:cs typeface="Calibri" panose="020F0502020204030204" pitchFamily="34" charset="0"/>
            </a:rPr>
            <a:t>με ήδη γνωστούς αλγορίθμους.</a:t>
          </a:r>
        </a:p>
      </dgm:t>
    </dgm:pt>
    <dgm:pt modelId="{9F9950A1-8031-4544-8F75-F5BFBBC0D618}" type="parTrans" cxnId="{360BA92C-4EA4-42A0-B78B-CEE08BBB2FE1}">
      <dgm:prSet/>
      <dgm:spPr/>
      <dgm:t>
        <a:bodyPr/>
        <a:lstStyle/>
        <a:p>
          <a:endParaRPr lang="el-GR"/>
        </a:p>
      </dgm:t>
    </dgm:pt>
    <dgm:pt modelId="{62FDB438-BA5B-46A0-AEF7-2A0AC520EC74}" type="sibTrans" cxnId="{360BA92C-4EA4-42A0-B78B-CEE08BBB2FE1}">
      <dgm:prSet/>
      <dgm:spPr/>
      <dgm:t>
        <a:bodyPr/>
        <a:lstStyle/>
        <a:p>
          <a:endParaRPr lang="el-GR"/>
        </a:p>
      </dgm:t>
    </dgm:pt>
    <dgm:pt modelId="{851E5FDD-2F80-4B2C-A044-4FB98C5561AA}">
      <dgm:prSet custT="1"/>
      <dgm:spPr/>
      <dgm:t>
        <a:bodyPr/>
        <a:lstStyle/>
        <a:p>
          <a:r>
            <a:rPr lang="el-GR" sz="1800" dirty="0">
              <a:latin typeface="Calibri" panose="020F0502020204030204" pitchFamily="34" charset="0"/>
              <a:cs typeface="Calibri" panose="020F0502020204030204" pitchFamily="34" charset="0"/>
            </a:rPr>
            <a:t>Κβαντικός Αλγόριθμος </a:t>
          </a:r>
          <a:r>
            <a:rPr lang="en-US" sz="1800" dirty="0">
              <a:latin typeface="Calibri" panose="020F0502020204030204" pitchFamily="34" charset="0"/>
              <a:cs typeface="Calibri" panose="020F0502020204030204" pitchFamily="34" charset="0"/>
            </a:rPr>
            <a:t>Shor </a:t>
          </a:r>
          <a:endParaRPr lang="el-GR" sz="1800" dirty="0">
            <a:latin typeface="Calibri" panose="020F0502020204030204" pitchFamily="34" charset="0"/>
            <a:cs typeface="Calibri" panose="020F0502020204030204" pitchFamily="34" charset="0"/>
          </a:endParaRPr>
        </a:p>
      </dgm:t>
    </dgm:pt>
    <dgm:pt modelId="{ACB10332-FAA5-42B1-9864-62BA2F7A9B1A}" type="parTrans" cxnId="{0707767D-4CA0-498E-A9DE-324338B514CD}">
      <dgm:prSet/>
      <dgm:spPr/>
      <dgm:t>
        <a:bodyPr/>
        <a:lstStyle/>
        <a:p>
          <a:endParaRPr lang="el-GR"/>
        </a:p>
      </dgm:t>
    </dgm:pt>
    <dgm:pt modelId="{7E1D7EF4-E190-4826-94A1-6B09A753730B}" type="sibTrans" cxnId="{0707767D-4CA0-498E-A9DE-324338B514CD}">
      <dgm:prSet/>
      <dgm:spPr/>
      <dgm:t>
        <a:bodyPr/>
        <a:lstStyle/>
        <a:p>
          <a:endParaRPr lang="el-GR"/>
        </a:p>
      </dgm:t>
    </dgm:pt>
    <dgm:pt modelId="{6B481972-D14F-45DC-9092-333339C0E881}">
      <dgm:prSet custT="1"/>
      <dgm:spPr/>
      <dgm:t>
        <a:bodyPr/>
        <a:lstStyle/>
        <a:p>
          <a:r>
            <a:rPr lang="el-GR" sz="1600" dirty="0">
              <a:latin typeface="Calibri" panose="020F0502020204030204" pitchFamily="34" charset="0"/>
              <a:cs typeface="Calibri" panose="020F0502020204030204" pitchFamily="34" charset="0"/>
            </a:rPr>
            <a:t>Δεν έχει βρεθεί κάποιος τρόπος χρήσης του.</a:t>
          </a:r>
        </a:p>
      </dgm:t>
    </dgm:pt>
    <dgm:pt modelId="{283011DB-CA7C-465D-AB7B-8D939E03EE9B}" type="parTrans" cxnId="{C3A97FE3-49A2-4DF4-9072-ABC4EA9E2A73}">
      <dgm:prSet/>
      <dgm:spPr/>
      <dgm:t>
        <a:bodyPr/>
        <a:lstStyle/>
        <a:p>
          <a:endParaRPr lang="el-GR"/>
        </a:p>
      </dgm:t>
    </dgm:pt>
    <dgm:pt modelId="{1EC6F502-86F4-4B1F-8BD1-A7910B8A5AAE}" type="sibTrans" cxnId="{C3A97FE3-49A2-4DF4-9072-ABC4EA9E2A73}">
      <dgm:prSet/>
      <dgm:spPr/>
      <dgm:t>
        <a:bodyPr/>
        <a:lstStyle/>
        <a:p>
          <a:endParaRPr lang="el-GR"/>
        </a:p>
      </dgm:t>
    </dgm:pt>
    <dgm:pt modelId="{AA8E5D0D-2758-4541-BA31-6338909D4DA1}" type="pres">
      <dgm:prSet presAssocID="{613059FC-AB38-4463-A12E-652D197316E9}" presName="vert0" presStyleCnt="0">
        <dgm:presLayoutVars>
          <dgm:dir/>
          <dgm:animOne val="branch"/>
          <dgm:animLvl val="lvl"/>
        </dgm:presLayoutVars>
      </dgm:prSet>
      <dgm:spPr/>
    </dgm:pt>
    <dgm:pt modelId="{E59E078E-4CFD-439A-A174-19BEFA1AC208}" type="pres">
      <dgm:prSet presAssocID="{B033F660-0D68-468C-8D2E-895B7AAF54F5}" presName="thickLine" presStyleLbl="alignNode1" presStyleIdx="0" presStyleCnt="1"/>
      <dgm:spPr/>
    </dgm:pt>
    <dgm:pt modelId="{37DC0563-80CE-45EB-9532-90ED7F065394}" type="pres">
      <dgm:prSet presAssocID="{B033F660-0D68-468C-8D2E-895B7AAF54F5}" presName="horz1" presStyleCnt="0"/>
      <dgm:spPr/>
    </dgm:pt>
    <dgm:pt modelId="{4D353876-3CAD-4CCB-AD47-CD0A49EFE0D5}" type="pres">
      <dgm:prSet presAssocID="{B033F660-0D68-468C-8D2E-895B7AAF54F5}" presName="tx1" presStyleLbl="revTx" presStyleIdx="0" presStyleCnt="5"/>
      <dgm:spPr/>
    </dgm:pt>
    <dgm:pt modelId="{0F504FFD-0148-41C0-9974-D14B4D0DFE18}" type="pres">
      <dgm:prSet presAssocID="{B033F660-0D68-468C-8D2E-895B7AAF54F5}" presName="vert1" presStyleCnt="0"/>
      <dgm:spPr/>
    </dgm:pt>
    <dgm:pt modelId="{AAA00C25-F173-4457-A17D-E8E9C53552AF}" type="pres">
      <dgm:prSet presAssocID="{FF251838-59C2-4E0E-A185-C6C238164BED}" presName="vertSpace2a" presStyleCnt="0"/>
      <dgm:spPr/>
    </dgm:pt>
    <dgm:pt modelId="{3F5A00F0-8823-42A3-9034-EA82AF07F37C}" type="pres">
      <dgm:prSet presAssocID="{FF251838-59C2-4E0E-A185-C6C238164BED}" presName="horz2" presStyleCnt="0"/>
      <dgm:spPr/>
    </dgm:pt>
    <dgm:pt modelId="{E2CAF7B6-D7B1-4BE5-A31E-06FFDE35FBD8}" type="pres">
      <dgm:prSet presAssocID="{FF251838-59C2-4E0E-A185-C6C238164BED}" presName="horzSpace2" presStyleCnt="0"/>
      <dgm:spPr/>
    </dgm:pt>
    <dgm:pt modelId="{89AD0F55-3141-4FB5-8894-552B70340A38}" type="pres">
      <dgm:prSet presAssocID="{FF251838-59C2-4E0E-A185-C6C238164BED}" presName="tx2" presStyleLbl="revTx" presStyleIdx="1" presStyleCnt="5"/>
      <dgm:spPr/>
    </dgm:pt>
    <dgm:pt modelId="{48271F65-A747-4D8A-94F3-3DADFA3A0767}" type="pres">
      <dgm:prSet presAssocID="{FF251838-59C2-4E0E-A185-C6C238164BED}" presName="vert2" presStyleCnt="0"/>
      <dgm:spPr/>
    </dgm:pt>
    <dgm:pt modelId="{700693B7-F382-4366-BC48-EB7AD551A10C}" type="pres">
      <dgm:prSet presAssocID="{5AA87327-29CF-4E5F-B791-1C960626F404}" presName="horz3" presStyleCnt="0"/>
      <dgm:spPr/>
    </dgm:pt>
    <dgm:pt modelId="{0B58573E-8ED6-4216-AF6C-F10E850DD0B5}" type="pres">
      <dgm:prSet presAssocID="{5AA87327-29CF-4E5F-B791-1C960626F404}" presName="horzSpace3" presStyleCnt="0"/>
      <dgm:spPr/>
    </dgm:pt>
    <dgm:pt modelId="{8C6CDFB1-E7CA-4A44-B3D2-D9EE8B6E1E58}" type="pres">
      <dgm:prSet presAssocID="{5AA87327-29CF-4E5F-B791-1C960626F404}" presName="tx3" presStyleLbl="revTx" presStyleIdx="2" presStyleCnt="5"/>
      <dgm:spPr/>
    </dgm:pt>
    <dgm:pt modelId="{860763E8-D564-4642-8DC0-F7D1DDCEBA5D}" type="pres">
      <dgm:prSet presAssocID="{5AA87327-29CF-4E5F-B791-1C960626F404}" presName="vert3" presStyleCnt="0"/>
      <dgm:spPr/>
    </dgm:pt>
    <dgm:pt modelId="{918BD03B-96C7-4C5E-ACEA-7707C51D3A12}" type="pres">
      <dgm:prSet presAssocID="{FF251838-59C2-4E0E-A185-C6C238164BED}" presName="thinLine2b" presStyleLbl="callout" presStyleIdx="0" presStyleCnt="2"/>
      <dgm:spPr/>
    </dgm:pt>
    <dgm:pt modelId="{CC8B3747-EA5A-40BC-86B6-C095345BC4AD}" type="pres">
      <dgm:prSet presAssocID="{FF251838-59C2-4E0E-A185-C6C238164BED}" presName="vertSpace2b" presStyleCnt="0"/>
      <dgm:spPr/>
    </dgm:pt>
    <dgm:pt modelId="{83F915B5-E809-4745-A7DF-0A10F336AD33}" type="pres">
      <dgm:prSet presAssocID="{851E5FDD-2F80-4B2C-A044-4FB98C5561AA}" presName="horz2" presStyleCnt="0"/>
      <dgm:spPr/>
    </dgm:pt>
    <dgm:pt modelId="{08123BF3-21AF-40AD-9CF6-1AC1A342316D}" type="pres">
      <dgm:prSet presAssocID="{851E5FDD-2F80-4B2C-A044-4FB98C5561AA}" presName="horzSpace2" presStyleCnt="0"/>
      <dgm:spPr/>
    </dgm:pt>
    <dgm:pt modelId="{6FAD9BDC-4BFB-4FF5-B2F3-526969EB7D31}" type="pres">
      <dgm:prSet presAssocID="{851E5FDD-2F80-4B2C-A044-4FB98C5561AA}" presName="tx2" presStyleLbl="revTx" presStyleIdx="3" presStyleCnt="5"/>
      <dgm:spPr/>
    </dgm:pt>
    <dgm:pt modelId="{28DB6EF0-DC25-4E89-9C84-E8D2252A4A25}" type="pres">
      <dgm:prSet presAssocID="{851E5FDD-2F80-4B2C-A044-4FB98C5561AA}" presName="vert2" presStyleCnt="0"/>
      <dgm:spPr/>
    </dgm:pt>
    <dgm:pt modelId="{3CDB5917-4922-4437-BAA8-6098FE4EB2A3}" type="pres">
      <dgm:prSet presAssocID="{6B481972-D14F-45DC-9092-333339C0E881}" presName="horz3" presStyleCnt="0"/>
      <dgm:spPr/>
    </dgm:pt>
    <dgm:pt modelId="{652CD20F-9893-4A29-AD61-DD5BB17B0654}" type="pres">
      <dgm:prSet presAssocID="{6B481972-D14F-45DC-9092-333339C0E881}" presName="horzSpace3" presStyleCnt="0"/>
      <dgm:spPr/>
    </dgm:pt>
    <dgm:pt modelId="{8C9B57AF-AA1C-42BE-99E7-62DCCEF9DEC1}" type="pres">
      <dgm:prSet presAssocID="{6B481972-D14F-45DC-9092-333339C0E881}" presName="tx3" presStyleLbl="revTx" presStyleIdx="4" presStyleCnt="5"/>
      <dgm:spPr/>
    </dgm:pt>
    <dgm:pt modelId="{99AA4268-862C-4AD7-9251-4BBA6A2AF191}" type="pres">
      <dgm:prSet presAssocID="{6B481972-D14F-45DC-9092-333339C0E881}" presName="vert3" presStyleCnt="0"/>
      <dgm:spPr/>
    </dgm:pt>
    <dgm:pt modelId="{EE3F788E-835F-4105-9C47-9010C6006C4D}" type="pres">
      <dgm:prSet presAssocID="{851E5FDD-2F80-4B2C-A044-4FB98C5561AA}" presName="thinLine2b" presStyleLbl="callout" presStyleIdx="1" presStyleCnt="2" custLinFactY="148" custLinFactNeighborY="100000"/>
      <dgm:spPr/>
    </dgm:pt>
    <dgm:pt modelId="{64BEE711-5962-485D-BE9C-A0E06F433196}" type="pres">
      <dgm:prSet presAssocID="{851E5FDD-2F80-4B2C-A044-4FB98C5561AA}" presName="vertSpace2b" presStyleCnt="0"/>
      <dgm:spPr/>
    </dgm:pt>
  </dgm:ptLst>
  <dgm:cxnLst>
    <dgm:cxn modelId="{360BA92C-4EA4-42A0-B78B-CEE08BBB2FE1}" srcId="{FF251838-59C2-4E0E-A185-C6C238164BED}" destId="{5AA87327-29CF-4E5F-B791-1C960626F404}" srcOrd="0" destOrd="0" parTransId="{9F9950A1-8031-4544-8F75-F5BFBBC0D618}" sibTransId="{62FDB438-BA5B-46A0-AEF7-2A0AC520EC74}"/>
    <dgm:cxn modelId="{557A5362-9C7E-476F-A766-BFFB154533B2}" type="presOf" srcId="{B033F660-0D68-468C-8D2E-895B7AAF54F5}" destId="{4D353876-3CAD-4CCB-AD47-CD0A49EFE0D5}" srcOrd="0" destOrd="0" presId="urn:microsoft.com/office/officeart/2008/layout/LinedList"/>
    <dgm:cxn modelId="{8A65834F-60C7-4EC3-BA6F-5A39F224AE88}" type="presOf" srcId="{FF251838-59C2-4E0E-A185-C6C238164BED}" destId="{89AD0F55-3141-4FB5-8894-552B70340A38}" srcOrd="0" destOrd="0" presId="urn:microsoft.com/office/officeart/2008/layout/LinedList"/>
    <dgm:cxn modelId="{0707767D-4CA0-498E-A9DE-324338B514CD}" srcId="{B033F660-0D68-468C-8D2E-895B7AAF54F5}" destId="{851E5FDD-2F80-4B2C-A044-4FB98C5561AA}" srcOrd="1" destOrd="0" parTransId="{ACB10332-FAA5-42B1-9864-62BA2F7A9B1A}" sibTransId="{7E1D7EF4-E190-4826-94A1-6B09A753730B}"/>
    <dgm:cxn modelId="{666D20AC-DD84-4E91-8403-68AC4ADBECB7}" type="presOf" srcId="{5AA87327-29CF-4E5F-B791-1C960626F404}" destId="{8C6CDFB1-E7CA-4A44-B3D2-D9EE8B6E1E58}" srcOrd="0" destOrd="0" presId="urn:microsoft.com/office/officeart/2008/layout/LinedList"/>
    <dgm:cxn modelId="{0A8A46BA-26F1-460E-97B9-342E9D866B55}" srcId="{613059FC-AB38-4463-A12E-652D197316E9}" destId="{B033F660-0D68-468C-8D2E-895B7AAF54F5}" srcOrd="0" destOrd="0" parTransId="{82B5AE0E-A4DF-42E2-86B4-A0F4FDE09E56}" sibTransId="{D792DAC2-FACC-48BC-8164-39719FD4738B}"/>
    <dgm:cxn modelId="{1A0C88BD-9E72-4686-B3CF-FAAF7BE1B564}" type="presOf" srcId="{6B481972-D14F-45DC-9092-333339C0E881}" destId="{8C9B57AF-AA1C-42BE-99E7-62DCCEF9DEC1}" srcOrd="0" destOrd="0" presId="urn:microsoft.com/office/officeart/2008/layout/LinedList"/>
    <dgm:cxn modelId="{A44E85D4-BC4A-4648-918A-FD6EA552C587}" type="presOf" srcId="{851E5FDD-2F80-4B2C-A044-4FB98C5561AA}" destId="{6FAD9BDC-4BFB-4FF5-B2F3-526969EB7D31}" srcOrd="0" destOrd="0" presId="urn:microsoft.com/office/officeart/2008/layout/LinedList"/>
    <dgm:cxn modelId="{461F35D7-3FB1-4154-9A48-FD18566C5574}" type="presOf" srcId="{613059FC-AB38-4463-A12E-652D197316E9}" destId="{AA8E5D0D-2758-4541-BA31-6338909D4DA1}" srcOrd="0" destOrd="0" presId="urn:microsoft.com/office/officeart/2008/layout/LinedList"/>
    <dgm:cxn modelId="{A91290DE-8FA5-41F1-BFC4-ECFCFD475E92}" srcId="{B033F660-0D68-468C-8D2E-895B7AAF54F5}" destId="{FF251838-59C2-4E0E-A185-C6C238164BED}" srcOrd="0" destOrd="0" parTransId="{D90F42EF-2CDB-4CF0-AE7F-16BA05F06033}" sibTransId="{FA2A9134-E3D2-4AD3-9B40-14799EA36012}"/>
    <dgm:cxn modelId="{C3A97FE3-49A2-4DF4-9072-ABC4EA9E2A73}" srcId="{851E5FDD-2F80-4B2C-A044-4FB98C5561AA}" destId="{6B481972-D14F-45DC-9092-333339C0E881}" srcOrd="0" destOrd="0" parTransId="{283011DB-CA7C-465D-AB7B-8D939E03EE9B}" sibTransId="{1EC6F502-86F4-4B1F-8BD1-A7910B8A5AAE}"/>
    <dgm:cxn modelId="{82D7F44F-82AE-482B-9211-86C99B4E8330}" type="presParOf" srcId="{AA8E5D0D-2758-4541-BA31-6338909D4DA1}" destId="{E59E078E-4CFD-439A-A174-19BEFA1AC208}" srcOrd="0" destOrd="0" presId="urn:microsoft.com/office/officeart/2008/layout/LinedList"/>
    <dgm:cxn modelId="{F1DEB412-3013-434D-9CE9-E7534FFCE984}" type="presParOf" srcId="{AA8E5D0D-2758-4541-BA31-6338909D4DA1}" destId="{37DC0563-80CE-45EB-9532-90ED7F065394}" srcOrd="1" destOrd="0" presId="urn:microsoft.com/office/officeart/2008/layout/LinedList"/>
    <dgm:cxn modelId="{F21D7195-6D7F-4BE0-84D6-E8A5E2BCEEE2}" type="presParOf" srcId="{37DC0563-80CE-45EB-9532-90ED7F065394}" destId="{4D353876-3CAD-4CCB-AD47-CD0A49EFE0D5}" srcOrd="0" destOrd="0" presId="urn:microsoft.com/office/officeart/2008/layout/LinedList"/>
    <dgm:cxn modelId="{23D44888-2260-4A88-B386-437F8BEB8215}" type="presParOf" srcId="{37DC0563-80CE-45EB-9532-90ED7F065394}" destId="{0F504FFD-0148-41C0-9974-D14B4D0DFE18}" srcOrd="1" destOrd="0" presId="urn:microsoft.com/office/officeart/2008/layout/LinedList"/>
    <dgm:cxn modelId="{A31940E1-A1CA-475A-8718-3EE2A556544E}" type="presParOf" srcId="{0F504FFD-0148-41C0-9974-D14B4D0DFE18}" destId="{AAA00C25-F173-4457-A17D-E8E9C53552AF}" srcOrd="0" destOrd="0" presId="urn:microsoft.com/office/officeart/2008/layout/LinedList"/>
    <dgm:cxn modelId="{8107531F-A82F-453E-8EB2-7424C5AFD37F}" type="presParOf" srcId="{0F504FFD-0148-41C0-9974-D14B4D0DFE18}" destId="{3F5A00F0-8823-42A3-9034-EA82AF07F37C}" srcOrd="1" destOrd="0" presId="urn:microsoft.com/office/officeart/2008/layout/LinedList"/>
    <dgm:cxn modelId="{0236CAA9-7836-42FB-ABB1-0D0129F2F6BD}" type="presParOf" srcId="{3F5A00F0-8823-42A3-9034-EA82AF07F37C}" destId="{E2CAF7B6-D7B1-4BE5-A31E-06FFDE35FBD8}" srcOrd="0" destOrd="0" presId="urn:microsoft.com/office/officeart/2008/layout/LinedList"/>
    <dgm:cxn modelId="{041724F3-B421-4B86-B49C-3FB3C6575C4B}" type="presParOf" srcId="{3F5A00F0-8823-42A3-9034-EA82AF07F37C}" destId="{89AD0F55-3141-4FB5-8894-552B70340A38}" srcOrd="1" destOrd="0" presId="urn:microsoft.com/office/officeart/2008/layout/LinedList"/>
    <dgm:cxn modelId="{7EAEBB61-35A9-4388-BA47-19703491D0D5}" type="presParOf" srcId="{3F5A00F0-8823-42A3-9034-EA82AF07F37C}" destId="{48271F65-A747-4D8A-94F3-3DADFA3A0767}" srcOrd="2" destOrd="0" presId="urn:microsoft.com/office/officeart/2008/layout/LinedList"/>
    <dgm:cxn modelId="{0A9EF3CB-E3B7-4490-92F7-0D1207F6ABA5}" type="presParOf" srcId="{48271F65-A747-4D8A-94F3-3DADFA3A0767}" destId="{700693B7-F382-4366-BC48-EB7AD551A10C}" srcOrd="0" destOrd="0" presId="urn:microsoft.com/office/officeart/2008/layout/LinedList"/>
    <dgm:cxn modelId="{5649CB46-B616-4449-BD13-0C2C17CCDF8D}" type="presParOf" srcId="{700693B7-F382-4366-BC48-EB7AD551A10C}" destId="{0B58573E-8ED6-4216-AF6C-F10E850DD0B5}" srcOrd="0" destOrd="0" presId="urn:microsoft.com/office/officeart/2008/layout/LinedList"/>
    <dgm:cxn modelId="{2E263C54-F8B6-42CB-8461-80B9D8214D6D}" type="presParOf" srcId="{700693B7-F382-4366-BC48-EB7AD551A10C}" destId="{8C6CDFB1-E7CA-4A44-B3D2-D9EE8B6E1E58}" srcOrd="1" destOrd="0" presId="urn:microsoft.com/office/officeart/2008/layout/LinedList"/>
    <dgm:cxn modelId="{6A1E5EAD-4A6C-45C7-B483-B8590C4392BB}" type="presParOf" srcId="{700693B7-F382-4366-BC48-EB7AD551A10C}" destId="{860763E8-D564-4642-8DC0-F7D1DDCEBA5D}" srcOrd="2" destOrd="0" presId="urn:microsoft.com/office/officeart/2008/layout/LinedList"/>
    <dgm:cxn modelId="{AD188E38-711B-4946-A3C9-BB1AB24F697F}" type="presParOf" srcId="{0F504FFD-0148-41C0-9974-D14B4D0DFE18}" destId="{918BD03B-96C7-4C5E-ACEA-7707C51D3A12}" srcOrd="2" destOrd="0" presId="urn:microsoft.com/office/officeart/2008/layout/LinedList"/>
    <dgm:cxn modelId="{2256538C-35FA-40A8-A8F6-539AD804294F}" type="presParOf" srcId="{0F504FFD-0148-41C0-9974-D14B4D0DFE18}" destId="{CC8B3747-EA5A-40BC-86B6-C095345BC4AD}" srcOrd="3" destOrd="0" presId="urn:microsoft.com/office/officeart/2008/layout/LinedList"/>
    <dgm:cxn modelId="{2000C776-208B-41E3-9970-6A8B965B852C}" type="presParOf" srcId="{0F504FFD-0148-41C0-9974-D14B4D0DFE18}" destId="{83F915B5-E809-4745-A7DF-0A10F336AD33}" srcOrd="4" destOrd="0" presId="urn:microsoft.com/office/officeart/2008/layout/LinedList"/>
    <dgm:cxn modelId="{C17E0652-6B04-4A26-9A44-666EE83F01CA}" type="presParOf" srcId="{83F915B5-E809-4745-A7DF-0A10F336AD33}" destId="{08123BF3-21AF-40AD-9CF6-1AC1A342316D}" srcOrd="0" destOrd="0" presId="urn:microsoft.com/office/officeart/2008/layout/LinedList"/>
    <dgm:cxn modelId="{9ED569C3-9AB3-4947-8087-A7A4BC14A5B5}" type="presParOf" srcId="{83F915B5-E809-4745-A7DF-0A10F336AD33}" destId="{6FAD9BDC-4BFB-4FF5-B2F3-526969EB7D31}" srcOrd="1" destOrd="0" presId="urn:microsoft.com/office/officeart/2008/layout/LinedList"/>
    <dgm:cxn modelId="{DA9A98B3-2379-43C9-8F4C-E1B21B5DDE8B}" type="presParOf" srcId="{83F915B5-E809-4745-A7DF-0A10F336AD33}" destId="{28DB6EF0-DC25-4E89-9C84-E8D2252A4A25}" srcOrd="2" destOrd="0" presId="urn:microsoft.com/office/officeart/2008/layout/LinedList"/>
    <dgm:cxn modelId="{AE367A0E-5B24-40EF-B809-7B2D41212DFB}" type="presParOf" srcId="{28DB6EF0-DC25-4E89-9C84-E8D2252A4A25}" destId="{3CDB5917-4922-4437-BAA8-6098FE4EB2A3}" srcOrd="0" destOrd="0" presId="urn:microsoft.com/office/officeart/2008/layout/LinedList"/>
    <dgm:cxn modelId="{2A7FDE68-FDDD-488F-B275-5369550F64D0}" type="presParOf" srcId="{3CDB5917-4922-4437-BAA8-6098FE4EB2A3}" destId="{652CD20F-9893-4A29-AD61-DD5BB17B0654}" srcOrd="0" destOrd="0" presId="urn:microsoft.com/office/officeart/2008/layout/LinedList"/>
    <dgm:cxn modelId="{582E84BA-E841-49E2-B613-1F14DD7A40C5}" type="presParOf" srcId="{3CDB5917-4922-4437-BAA8-6098FE4EB2A3}" destId="{8C9B57AF-AA1C-42BE-99E7-62DCCEF9DEC1}" srcOrd="1" destOrd="0" presId="urn:microsoft.com/office/officeart/2008/layout/LinedList"/>
    <dgm:cxn modelId="{E5DA5FD4-FC5B-434A-AD1A-A1E672FDCD36}" type="presParOf" srcId="{3CDB5917-4922-4437-BAA8-6098FE4EB2A3}" destId="{99AA4268-862C-4AD7-9251-4BBA6A2AF191}" srcOrd="2" destOrd="0" presId="urn:microsoft.com/office/officeart/2008/layout/LinedList"/>
    <dgm:cxn modelId="{31B13F2E-82BF-4914-844F-2BBB3D73D3EB}" type="presParOf" srcId="{0F504FFD-0148-41C0-9974-D14B4D0DFE18}" destId="{EE3F788E-835F-4105-9C47-9010C6006C4D}" srcOrd="5" destOrd="0" presId="urn:microsoft.com/office/officeart/2008/layout/LinedList"/>
    <dgm:cxn modelId="{E5B8BC80-D251-4D50-AD9E-F385C5178074}" type="presParOf" srcId="{0F504FFD-0148-41C0-9974-D14B4D0DFE18}" destId="{64BEE711-5962-485D-BE9C-A0E06F433196}"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4385B3-32B4-4BD1-A86B-8AEE2C942AFC}" type="doc">
      <dgm:prSet loTypeId="urn:microsoft.com/office/officeart/2005/8/layout/orgChart1" loCatId="hierarchy" qsTypeId="urn:microsoft.com/office/officeart/2005/8/quickstyle/simple5" qsCatId="simple" csTypeId="urn:microsoft.com/office/officeart/2005/8/colors/colorful5" csCatId="colorful" phldr="1"/>
      <dgm:spPr/>
      <dgm:t>
        <a:bodyPr/>
        <a:lstStyle/>
        <a:p>
          <a:endParaRPr lang="el-GR"/>
        </a:p>
      </dgm:t>
    </dgm:pt>
    <dgm:pt modelId="{C6F8F4F0-21B1-43EF-ABB6-2473042715B9}">
      <dgm:prSet/>
      <dgm:spPr>
        <a:solidFill>
          <a:schemeClr val="accent1">
            <a:lumMod val="75000"/>
          </a:schemeClr>
        </a:solidFill>
      </dgm:spPr>
      <dgm:t>
        <a:bodyPr/>
        <a:lstStyle/>
        <a:p>
          <a:r>
            <a:rPr lang="el-GR" b="0" dirty="0">
              <a:solidFill>
                <a:schemeClr val="bg1"/>
              </a:solidFill>
              <a:effectLst/>
              <a:latin typeface="Calibri" panose="020F0502020204030204" pitchFamily="34" charset="0"/>
              <a:cs typeface="Calibri" panose="020F0502020204030204" pitchFamily="34" charset="0"/>
            </a:rPr>
            <a:t>Σύγχρονα σχήματα υπογραφής</a:t>
          </a:r>
        </a:p>
      </dgm:t>
    </dgm:pt>
    <dgm:pt modelId="{117551FC-B25E-45F3-B18B-EA2C43632F0E}" type="parTrans" cxnId="{4A726D69-0030-4182-954C-31517839AB83}">
      <dgm:prSet/>
      <dgm:spPr/>
      <dgm:t>
        <a:bodyPr/>
        <a:lstStyle/>
        <a:p>
          <a:endParaRPr lang="el-GR"/>
        </a:p>
      </dgm:t>
    </dgm:pt>
    <dgm:pt modelId="{BCB0D687-24F8-4AF7-BC61-25B17FBEEE1B}" type="sibTrans" cxnId="{4A726D69-0030-4182-954C-31517839AB83}">
      <dgm:prSet/>
      <dgm:spPr/>
      <dgm:t>
        <a:bodyPr/>
        <a:lstStyle/>
        <a:p>
          <a:endParaRPr lang="el-GR"/>
        </a:p>
      </dgm:t>
    </dgm:pt>
    <dgm:pt modelId="{2552CFEC-9126-4699-9BF6-41755EA174FA}">
      <dgm:prSet custT="1"/>
      <dgm:spPr>
        <a:solidFill>
          <a:srgbClr val="00B050"/>
        </a:solidFill>
      </dgm:spPr>
      <dgm:t>
        <a:bodyPr/>
        <a:lstStyle/>
        <a:p>
          <a:r>
            <a:rPr lang="en-US" sz="1600" dirty="0">
              <a:effectLst/>
              <a:latin typeface="Calibri" panose="020F0502020204030204" pitchFamily="34" charset="0"/>
              <a:cs typeface="Calibri" panose="020F0502020204030204" pitchFamily="34" charset="0"/>
            </a:rPr>
            <a:t>RSA</a:t>
          </a:r>
          <a:r>
            <a:rPr lang="en-US" sz="1600" dirty="0">
              <a:latin typeface="Calibri" panose="020F0502020204030204" pitchFamily="34" charset="0"/>
              <a:cs typeface="Calibri" panose="020F0502020204030204" pitchFamily="34" charset="0"/>
            </a:rPr>
            <a:t> </a:t>
          </a:r>
          <a:endParaRPr lang="el-GR" sz="1600" dirty="0">
            <a:latin typeface="Calibri" panose="020F0502020204030204" pitchFamily="34" charset="0"/>
            <a:cs typeface="Calibri" panose="020F0502020204030204" pitchFamily="34" charset="0"/>
          </a:endParaRPr>
        </a:p>
      </dgm:t>
    </dgm:pt>
    <dgm:pt modelId="{01DB02B1-FA1C-4F51-BA49-CEB06750A513}" type="parTrans" cxnId="{5A65C422-57C9-4B2B-ADBC-6FBE1D7BB070}">
      <dgm:prSet/>
      <dgm:spPr>
        <a:ln>
          <a:solidFill>
            <a:schemeClr val="accent6">
              <a:lumMod val="50000"/>
            </a:schemeClr>
          </a:solidFill>
        </a:ln>
      </dgm:spPr>
      <dgm:t>
        <a:bodyPr/>
        <a:lstStyle/>
        <a:p>
          <a:endParaRPr lang="el-GR"/>
        </a:p>
      </dgm:t>
    </dgm:pt>
    <dgm:pt modelId="{E2906694-3E24-46A8-9BD4-325333B580F0}" type="sibTrans" cxnId="{5A65C422-57C9-4B2B-ADBC-6FBE1D7BB070}">
      <dgm:prSet/>
      <dgm:spPr/>
      <dgm:t>
        <a:bodyPr/>
        <a:lstStyle/>
        <a:p>
          <a:endParaRPr lang="el-GR"/>
        </a:p>
      </dgm:t>
    </dgm:pt>
    <dgm:pt modelId="{0B2FB6A2-AC16-4578-9723-39988076DE89}">
      <dgm:prSet custT="1"/>
      <dgm:spPr>
        <a:solidFill>
          <a:srgbClr val="00B050"/>
        </a:solidFill>
      </dgm:spPr>
      <dgm:t>
        <a:bodyPr/>
        <a:lstStyle/>
        <a:p>
          <a:r>
            <a:rPr lang="en-US" sz="1600" dirty="0">
              <a:effectLst/>
              <a:latin typeface="Calibri" panose="020F0502020204030204" pitchFamily="34" charset="0"/>
              <a:cs typeface="Calibri" panose="020F0502020204030204" pitchFamily="34" charset="0"/>
            </a:rPr>
            <a:t>DSA</a:t>
          </a:r>
          <a:endParaRPr lang="el-GR" sz="1600" dirty="0">
            <a:effectLst/>
            <a:latin typeface="Calibri" panose="020F0502020204030204" pitchFamily="34" charset="0"/>
            <a:cs typeface="Calibri" panose="020F0502020204030204" pitchFamily="34" charset="0"/>
          </a:endParaRPr>
        </a:p>
      </dgm:t>
    </dgm:pt>
    <dgm:pt modelId="{6AF6C9B3-DCAB-47D6-9F7F-13C5A4743E3A}" type="parTrans" cxnId="{297BF9B6-FE2C-472C-A0B8-46A845CE79EE}">
      <dgm:prSet/>
      <dgm:spPr>
        <a:ln>
          <a:solidFill>
            <a:schemeClr val="accent6">
              <a:lumMod val="50000"/>
            </a:schemeClr>
          </a:solidFill>
        </a:ln>
      </dgm:spPr>
      <dgm:t>
        <a:bodyPr/>
        <a:lstStyle/>
        <a:p>
          <a:endParaRPr lang="el-GR"/>
        </a:p>
      </dgm:t>
    </dgm:pt>
    <dgm:pt modelId="{4662C444-86A1-44D7-ACD8-B8026A9F5721}" type="sibTrans" cxnId="{297BF9B6-FE2C-472C-A0B8-46A845CE79EE}">
      <dgm:prSet/>
      <dgm:spPr/>
      <dgm:t>
        <a:bodyPr/>
        <a:lstStyle/>
        <a:p>
          <a:endParaRPr lang="el-GR"/>
        </a:p>
      </dgm:t>
    </dgm:pt>
    <dgm:pt modelId="{5735A55E-EBF7-4E19-80A5-227F2E386C2A}">
      <dgm:prSet custT="1"/>
      <dgm:spPr>
        <a:solidFill>
          <a:srgbClr val="00B050"/>
        </a:solidFill>
      </dgm:spPr>
      <dgm:t>
        <a:bodyPr/>
        <a:lstStyle/>
        <a:p>
          <a:r>
            <a:rPr lang="en-US" sz="1600" dirty="0">
              <a:effectLst/>
              <a:latin typeface="Calibri" panose="020F0502020204030204" pitchFamily="34" charset="0"/>
              <a:cs typeface="Calibri" panose="020F0502020204030204" pitchFamily="34" charset="0"/>
            </a:rPr>
            <a:t>ECDSA</a:t>
          </a:r>
          <a:r>
            <a:rPr lang="en-US" sz="1600" dirty="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 </a:t>
          </a:r>
        </a:p>
      </dgm:t>
    </dgm:pt>
    <dgm:pt modelId="{232C6399-1BE4-49D3-90E5-34F224B20F94}" type="parTrans" cxnId="{847F664D-C645-41FD-AE1F-BBFAB54F9DC1}">
      <dgm:prSet/>
      <dgm:spPr>
        <a:ln>
          <a:solidFill>
            <a:schemeClr val="accent6">
              <a:lumMod val="50000"/>
            </a:schemeClr>
          </a:solidFill>
        </a:ln>
      </dgm:spPr>
      <dgm:t>
        <a:bodyPr/>
        <a:lstStyle/>
        <a:p>
          <a:endParaRPr lang="el-GR"/>
        </a:p>
      </dgm:t>
    </dgm:pt>
    <dgm:pt modelId="{7D7369E6-96CA-4EB7-B853-12D7AA0861EE}" type="sibTrans" cxnId="{847F664D-C645-41FD-AE1F-BBFAB54F9DC1}">
      <dgm:prSet/>
      <dgm:spPr/>
      <dgm:t>
        <a:bodyPr/>
        <a:lstStyle/>
        <a:p>
          <a:endParaRPr lang="el-GR"/>
        </a:p>
      </dgm:t>
    </dgm:pt>
    <dgm:pt modelId="{012D72CD-4F8B-4DBD-ABB9-DC2244CF8AE2}" type="pres">
      <dgm:prSet presAssocID="{AD4385B3-32B4-4BD1-A86B-8AEE2C942AFC}" presName="hierChild1" presStyleCnt="0">
        <dgm:presLayoutVars>
          <dgm:orgChart val="1"/>
          <dgm:chPref val="1"/>
          <dgm:dir/>
          <dgm:animOne val="branch"/>
          <dgm:animLvl val="lvl"/>
          <dgm:resizeHandles/>
        </dgm:presLayoutVars>
      </dgm:prSet>
      <dgm:spPr/>
    </dgm:pt>
    <dgm:pt modelId="{D2682922-8BBE-4D06-B952-A41E573A2AEE}" type="pres">
      <dgm:prSet presAssocID="{C6F8F4F0-21B1-43EF-ABB6-2473042715B9}" presName="hierRoot1" presStyleCnt="0">
        <dgm:presLayoutVars>
          <dgm:hierBranch val="init"/>
        </dgm:presLayoutVars>
      </dgm:prSet>
      <dgm:spPr/>
    </dgm:pt>
    <dgm:pt modelId="{D81DED76-A8F2-49B0-8407-0777795CEACF}" type="pres">
      <dgm:prSet presAssocID="{C6F8F4F0-21B1-43EF-ABB6-2473042715B9}" presName="rootComposite1" presStyleCnt="0"/>
      <dgm:spPr/>
    </dgm:pt>
    <dgm:pt modelId="{946177D8-60FB-4B1A-9908-6DCC815E00A7}" type="pres">
      <dgm:prSet presAssocID="{C6F8F4F0-21B1-43EF-ABB6-2473042715B9}" presName="rootText1" presStyleLbl="node0" presStyleIdx="0" presStyleCnt="1">
        <dgm:presLayoutVars>
          <dgm:chPref val="3"/>
        </dgm:presLayoutVars>
      </dgm:prSet>
      <dgm:spPr/>
    </dgm:pt>
    <dgm:pt modelId="{D994AB8E-B4C5-4B5F-AC83-1F3703DB9869}" type="pres">
      <dgm:prSet presAssocID="{C6F8F4F0-21B1-43EF-ABB6-2473042715B9}" presName="rootConnector1" presStyleLbl="node1" presStyleIdx="0" presStyleCnt="0"/>
      <dgm:spPr/>
    </dgm:pt>
    <dgm:pt modelId="{C0D7BFB2-2425-4CDB-A4AD-082AAF3B58B0}" type="pres">
      <dgm:prSet presAssocID="{C6F8F4F0-21B1-43EF-ABB6-2473042715B9}" presName="hierChild2" presStyleCnt="0"/>
      <dgm:spPr/>
    </dgm:pt>
    <dgm:pt modelId="{5AC8F22F-DF62-42B6-B6D8-16DDCE47A4A1}" type="pres">
      <dgm:prSet presAssocID="{01DB02B1-FA1C-4F51-BA49-CEB06750A513}" presName="Name37" presStyleLbl="parChTrans1D2" presStyleIdx="0" presStyleCnt="3"/>
      <dgm:spPr/>
    </dgm:pt>
    <dgm:pt modelId="{02D91D68-C518-4C81-B447-1095D8FF0669}" type="pres">
      <dgm:prSet presAssocID="{2552CFEC-9126-4699-9BF6-41755EA174FA}" presName="hierRoot2" presStyleCnt="0">
        <dgm:presLayoutVars>
          <dgm:hierBranch val="init"/>
        </dgm:presLayoutVars>
      </dgm:prSet>
      <dgm:spPr/>
    </dgm:pt>
    <dgm:pt modelId="{C45AB237-4C1A-4F29-847E-6B135AD6D65E}" type="pres">
      <dgm:prSet presAssocID="{2552CFEC-9126-4699-9BF6-41755EA174FA}" presName="rootComposite" presStyleCnt="0"/>
      <dgm:spPr/>
    </dgm:pt>
    <dgm:pt modelId="{D7ADA55F-8955-4186-8D35-E65936DD7E23}" type="pres">
      <dgm:prSet presAssocID="{2552CFEC-9126-4699-9BF6-41755EA174FA}" presName="rootText" presStyleLbl="node2" presStyleIdx="0" presStyleCnt="3">
        <dgm:presLayoutVars>
          <dgm:chPref val="3"/>
        </dgm:presLayoutVars>
      </dgm:prSet>
      <dgm:spPr/>
    </dgm:pt>
    <dgm:pt modelId="{F9E09BB8-D3CB-4BBD-9C72-02084A393222}" type="pres">
      <dgm:prSet presAssocID="{2552CFEC-9126-4699-9BF6-41755EA174FA}" presName="rootConnector" presStyleLbl="node2" presStyleIdx="0" presStyleCnt="3"/>
      <dgm:spPr/>
    </dgm:pt>
    <dgm:pt modelId="{6E92E9EE-F815-4491-AC0D-8E04A29471C8}" type="pres">
      <dgm:prSet presAssocID="{2552CFEC-9126-4699-9BF6-41755EA174FA}" presName="hierChild4" presStyleCnt="0"/>
      <dgm:spPr/>
    </dgm:pt>
    <dgm:pt modelId="{6E37F32C-D099-42FC-B3D9-4F081D082DAD}" type="pres">
      <dgm:prSet presAssocID="{2552CFEC-9126-4699-9BF6-41755EA174FA}" presName="hierChild5" presStyleCnt="0"/>
      <dgm:spPr/>
    </dgm:pt>
    <dgm:pt modelId="{6035F25D-9D7F-4B69-ACD9-E0A735F97035}" type="pres">
      <dgm:prSet presAssocID="{6AF6C9B3-DCAB-47D6-9F7F-13C5A4743E3A}" presName="Name37" presStyleLbl="parChTrans1D2" presStyleIdx="1" presStyleCnt="3"/>
      <dgm:spPr/>
    </dgm:pt>
    <dgm:pt modelId="{7BD96EA4-598E-4D95-A788-A028053F3613}" type="pres">
      <dgm:prSet presAssocID="{0B2FB6A2-AC16-4578-9723-39988076DE89}" presName="hierRoot2" presStyleCnt="0">
        <dgm:presLayoutVars>
          <dgm:hierBranch val="init"/>
        </dgm:presLayoutVars>
      </dgm:prSet>
      <dgm:spPr/>
    </dgm:pt>
    <dgm:pt modelId="{89C85BF6-CBB3-4177-B7BA-5C11EA539108}" type="pres">
      <dgm:prSet presAssocID="{0B2FB6A2-AC16-4578-9723-39988076DE89}" presName="rootComposite" presStyleCnt="0"/>
      <dgm:spPr/>
    </dgm:pt>
    <dgm:pt modelId="{2E645241-0DDE-4BE7-B682-FA85D34DB8FA}" type="pres">
      <dgm:prSet presAssocID="{0B2FB6A2-AC16-4578-9723-39988076DE89}" presName="rootText" presStyleLbl="node2" presStyleIdx="1" presStyleCnt="3">
        <dgm:presLayoutVars>
          <dgm:chPref val="3"/>
        </dgm:presLayoutVars>
      </dgm:prSet>
      <dgm:spPr/>
    </dgm:pt>
    <dgm:pt modelId="{BF2570F5-70F2-4D54-A7FA-B0331496E8A0}" type="pres">
      <dgm:prSet presAssocID="{0B2FB6A2-AC16-4578-9723-39988076DE89}" presName="rootConnector" presStyleLbl="node2" presStyleIdx="1" presStyleCnt="3"/>
      <dgm:spPr/>
    </dgm:pt>
    <dgm:pt modelId="{40884BB2-F01F-4559-B806-953CDC08D65E}" type="pres">
      <dgm:prSet presAssocID="{0B2FB6A2-AC16-4578-9723-39988076DE89}" presName="hierChild4" presStyleCnt="0"/>
      <dgm:spPr/>
    </dgm:pt>
    <dgm:pt modelId="{03744305-E41A-4D85-938C-4E6A10028D31}" type="pres">
      <dgm:prSet presAssocID="{0B2FB6A2-AC16-4578-9723-39988076DE89}" presName="hierChild5" presStyleCnt="0"/>
      <dgm:spPr/>
    </dgm:pt>
    <dgm:pt modelId="{1117A624-6174-4DA7-A0BB-C4AD15C9926C}" type="pres">
      <dgm:prSet presAssocID="{232C6399-1BE4-49D3-90E5-34F224B20F94}" presName="Name37" presStyleLbl="parChTrans1D2" presStyleIdx="2" presStyleCnt="3"/>
      <dgm:spPr/>
    </dgm:pt>
    <dgm:pt modelId="{13F73696-2144-4B09-9012-EFB4B79BE721}" type="pres">
      <dgm:prSet presAssocID="{5735A55E-EBF7-4E19-80A5-227F2E386C2A}" presName="hierRoot2" presStyleCnt="0">
        <dgm:presLayoutVars>
          <dgm:hierBranch val="init"/>
        </dgm:presLayoutVars>
      </dgm:prSet>
      <dgm:spPr/>
    </dgm:pt>
    <dgm:pt modelId="{2AD5E335-547D-4766-81FD-498E2B35A671}" type="pres">
      <dgm:prSet presAssocID="{5735A55E-EBF7-4E19-80A5-227F2E386C2A}" presName="rootComposite" presStyleCnt="0"/>
      <dgm:spPr/>
    </dgm:pt>
    <dgm:pt modelId="{0DDCC1E1-378F-45EC-B4AC-BA82D9972FB3}" type="pres">
      <dgm:prSet presAssocID="{5735A55E-EBF7-4E19-80A5-227F2E386C2A}" presName="rootText" presStyleLbl="node2" presStyleIdx="2" presStyleCnt="3">
        <dgm:presLayoutVars>
          <dgm:chPref val="3"/>
        </dgm:presLayoutVars>
      </dgm:prSet>
      <dgm:spPr/>
    </dgm:pt>
    <dgm:pt modelId="{08359B66-84E7-4521-9D10-90F992C733BE}" type="pres">
      <dgm:prSet presAssocID="{5735A55E-EBF7-4E19-80A5-227F2E386C2A}" presName="rootConnector" presStyleLbl="node2" presStyleIdx="2" presStyleCnt="3"/>
      <dgm:spPr/>
    </dgm:pt>
    <dgm:pt modelId="{9C105112-A0E9-4B50-8A3D-67780DB3162C}" type="pres">
      <dgm:prSet presAssocID="{5735A55E-EBF7-4E19-80A5-227F2E386C2A}" presName="hierChild4" presStyleCnt="0"/>
      <dgm:spPr/>
    </dgm:pt>
    <dgm:pt modelId="{AE6E1CCD-ADF0-4871-A3CB-DC03B134FCD2}" type="pres">
      <dgm:prSet presAssocID="{5735A55E-EBF7-4E19-80A5-227F2E386C2A}" presName="hierChild5" presStyleCnt="0"/>
      <dgm:spPr/>
    </dgm:pt>
    <dgm:pt modelId="{A45F69C9-7DCB-4B23-B751-955D7212F386}" type="pres">
      <dgm:prSet presAssocID="{C6F8F4F0-21B1-43EF-ABB6-2473042715B9}" presName="hierChild3" presStyleCnt="0"/>
      <dgm:spPr/>
    </dgm:pt>
  </dgm:ptLst>
  <dgm:cxnLst>
    <dgm:cxn modelId="{61C7B50B-0065-4F0F-8EDA-F99F8D1430E5}" type="presOf" srcId="{5735A55E-EBF7-4E19-80A5-227F2E386C2A}" destId="{0DDCC1E1-378F-45EC-B4AC-BA82D9972FB3}" srcOrd="0" destOrd="0" presId="urn:microsoft.com/office/officeart/2005/8/layout/orgChart1"/>
    <dgm:cxn modelId="{2F77D90B-1349-45A6-842F-1E9751780EF5}" type="presOf" srcId="{2552CFEC-9126-4699-9BF6-41755EA174FA}" destId="{F9E09BB8-D3CB-4BBD-9C72-02084A393222}" srcOrd="1" destOrd="0" presId="urn:microsoft.com/office/officeart/2005/8/layout/orgChart1"/>
    <dgm:cxn modelId="{94A46816-BA24-4CED-A9B2-2D464EB87673}" type="presOf" srcId="{C6F8F4F0-21B1-43EF-ABB6-2473042715B9}" destId="{946177D8-60FB-4B1A-9908-6DCC815E00A7}" srcOrd="0" destOrd="0" presId="urn:microsoft.com/office/officeart/2005/8/layout/orgChart1"/>
    <dgm:cxn modelId="{5A65C422-57C9-4B2B-ADBC-6FBE1D7BB070}" srcId="{C6F8F4F0-21B1-43EF-ABB6-2473042715B9}" destId="{2552CFEC-9126-4699-9BF6-41755EA174FA}" srcOrd="0" destOrd="0" parTransId="{01DB02B1-FA1C-4F51-BA49-CEB06750A513}" sibTransId="{E2906694-3E24-46A8-9BD4-325333B580F0}"/>
    <dgm:cxn modelId="{ECA12D23-C0DA-4593-9269-AF5AB71BF21A}" type="presOf" srcId="{232C6399-1BE4-49D3-90E5-34F224B20F94}" destId="{1117A624-6174-4DA7-A0BB-C4AD15C9926C}" srcOrd="0" destOrd="0" presId="urn:microsoft.com/office/officeart/2005/8/layout/orgChart1"/>
    <dgm:cxn modelId="{579D7928-8437-47E1-AFA1-23D93551F4F9}" type="presOf" srcId="{2552CFEC-9126-4699-9BF6-41755EA174FA}" destId="{D7ADA55F-8955-4186-8D35-E65936DD7E23}" srcOrd="0" destOrd="0" presId="urn:microsoft.com/office/officeart/2005/8/layout/orgChart1"/>
    <dgm:cxn modelId="{F07F032D-165B-498C-AF48-67E500E8A62C}" type="presOf" srcId="{AD4385B3-32B4-4BD1-A86B-8AEE2C942AFC}" destId="{012D72CD-4F8B-4DBD-ABB9-DC2244CF8AE2}" srcOrd="0" destOrd="0" presId="urn:microsoft.com/office/officeart/2005/8/layout/orgChart1"/>
    <dgm:cxn modelId="{C3BFCD44-9617-46C9-82DC-D10FDE5112A1}" type="presOf" srcId="{C6F8F4F0-21B1-43EF-ABB6-2473042715B9}" destId="{D994AB8E-B4C5-4B5F-AC83-1F3703DB9869}" srcOrd="1" destOrd="0" presId="urn:microsoft.com/office/officeart/2005/8/layout/orgChart1"/>
    <dgm:cxn modelId="{4A726D69-0030-4182-954C-31517839AB83}" srcId="{AD4385B3-32B4-4BD1-A86B-8AEE2C942AFC}" destId="{C6F8F4F0-21B1-43EF-ABB6-2473042715B9}" srcOrd="0" destOrd="0" parTransId="{117551FC-B25E-45F3-B18B-EA2C43632F0E}" sibTransId="{BCB0D687-24F8-4AF7-BC61-25B17FBEEE1B}"/>
    <dgm:cxn modelId="{847F664D-C645-41FD-AE1F-BBFAB54F9DC1}" srcId="{C6F8F4F0-21B1-43EF-ABB6-2473042715B9}" destId="{5735A55E-EBF7-4E19-80A5-227F2E386C2A}" srcOrd="2" destOrd="0" parTransId="{232C6399-1BE4-49D3-90E5-34F224B20F94}" sibTransId="{7D7369E6-96CA-4EB7-B853-12D7AA0861EE}"/>
    <dgm:cxn modelId="{3B4BD352-9839-41C2-87B9-2CF2982B36A3}" type="presOf" srcId="{0B2FB6A2-AC16-4578-9723-39988076DE89}" destId="{2E645241-0DDE-4BE7-B682-FA85D34DB8FA}" srcOrd="0" destOrd="0" presId="urn:microsoft.com/office/officeart/2005/8/layout/orgChart1"/>
    <dgm:cxn modelId="{0C3EF65A-C8D9-40D9-A086-E202F222FBFF}" type="presOf" srcId="{0B2FB6A2-AC16-4578-9723-39988076DE89}" destId="{BF2570F5-70F2-4D54-A7FA-B0331496E8A0}" srcOrd="1" destOrd="0" presId="urn:microsoft.com/office/officeart/2005/8/layout/orgChart1"/>
    <dgm:cxn modelId="{1544B793-5467-4620-AD84-04D946E9B7A4}" type="presOf" srcId="{6AF6C9B3-DCAB-47D6-9F7F-13C5A4743E3A}" destId="{6035F25D-9D7F-4B69-ACD9-E0A735F97035}" srcOrd="0" destOrd="0" presId="urn:microsoft.com/office/officeart/2005/8/layout/orgChart1"/>
    <dgm:cxn modelId="{297BF9B6-FE2C-472C-A0B8-46A845CE79EE}" srcId="{C6F8F4F0-21B1-43EF-ABB6-2473042715B9}" destId="{0B2FB6A2-AC16-4578-9723-39988076DE89}" srcOrd="1" destOrd="0" parTransId="{6AF6C9B3-DCAB-47D6-9F7F-13C5A4743E3A}" sibTransId="{4662C444-86A1-44D7-ACD8-B8026A9F5721}"/>
    <dgm:cxn modelId="{60F245E7-9054-4D01-BD79-D8BA40213918}" type="presOf" srcId="{01DB02B1-FA1C-4F51-BA49-CEB06750A513}" destId="{5AC8F22F-DF62-42B6-B6D8-16DDCE47A4A1}" srcOrd="0" destOrd="0" presId="urn:microsoft.com/office/officeart/2005/8/layout/orgChart1"/>
    <dgm:cxn modelId="{532C1FEB-A1DD-417C-BDE4-3F0489D202B2}" type="presOf" srcId="{5735A55E-EBF7-4E19-80A5-227F2E386C2A}" destId="{08359B66-84E7-4521-9D10-90F992C733BE}" srcOrd="1" destOrd="0" presId="urn:microsoft.com/office/officeart/2005/8/layout/orgChart1"/>
    <dgm:cxn modelId="{60B4F62C-CBDA-419B-A8AB-E9FCD894B932}" type="presParOf" srcId="{012D72CD-4F8B-4DBD-ABB9-DC2244CF8AE2}" destId="{D2682922-8BBE-4D06-B952-A41E573A2AEE}" srcOrd="0" destOrd="0" presId="urn:microsoft.com/office/officeart/2005/8/layout/orgChart1"/>
    <dgm:cxn modelId="{AC30FF78-BE2A-4D57-88D3-63AD996B3E07}" type="presParOf" srcId="{D2682922-8BBE-4D06-B952-A41E573A2AEE}" destId="{D81DED76-A8F2-49B0-8407-0777795CEACF}" srcOrd="0" destOrd="0" presId="urn:microsoft.com/office/officeart/2005/8/layout/orgChart1"/>
    <dgm:cxn modelId="{BB2FB701-B25B-4A85-8586-AFC5F54970B9}" type="presParOf" srcId="{D81DED76-A8F2-49B0-8407-0777795CEACF}" destId="{946177D8-60FB-4B1A-9908-6DCC815E00A7}" srcOrd="0" destOrd="0" presId="urn:microsoft.com/office/officeart/2005/8/layout/orgChart1"/>
    <dgm:cxn modelId="{9EA3BF34-1B8E-47C5-BBDE-81C1E2ED9549}" type="presParOf" srcId="{D81DED76-A8F2-49B0-8407-0777795CEACF}" destId="{D994AB8E-B4C5-4B5F-AC83-1F3703DB9869}" srcOrd="1" destOrd="0" presId="urn:microsoft.com/office/officeart/2005/8/layout/orgChart1"/>
    <dgm:cxn modelId="{8B35C91A-8A9F-4609-A3DA-38A0BF00476C}" type="presParOf" srcId="{D2682922-8BBE-4D06-B952-A41E573A2AEE}" destId="{C0D7BFB2-2425-4CDB-A4AD-082AAF3B58B0}" srcOrd="1" destOrd="0" presId="urn:microsoft.com/office/officeart/2005/8/layout/orgChart1"/>
    <dgm:cxn modelId="{DBF0B9E9-2A58-486B-861E-D7953762B9BD}" type="presParOf" srcId="{C0D7BFB2-2425-4CDB-A4AD-082AAF3B58B0}" destId="{5AC8F22F-DF62-42B6-B6D8-16DDCE47A4A1}" srcOrd="0" destOrd="0" presId="urn:microsoft.com/office/officeart/2005/8/layout/orgChart1"/>
    <dgm:cxn modelId="{E83EC4CD-2195-4236-BD5D-61E3BE03D30E}" type="presParOf" srcId="{C0D7BFB2-2425-4CDB-A4AD-082AAF3B58B0}" destId="{02D91D68-C518-4C81-B447-1095D8FF0669}" srcOrd="1" destOrd="0" presId="urn:microsoft.com/office/officeart/2005/8/layout/orgChart1"/>
    <dgm:cxn modelId="{738B24BD-869C-4241-897C-AE2ECB632815}" type="presParOf" srcId="{02D91D68-C518-4C81-B447-1095D8FF0669}" destId="{C45AB237-4C1A-4F29-847E-6B135AD6D65E}" srcOrd="0" destOrd="0" presId="urn:microsoft.com/office/officeart/2005/8/layout/orgChart1"/>
    <dgm:cxn modelId="{6EB3E44E-1C93-4C41-8298-521B869C7B94}" type="presParOf" srcId="{C45AB237-4C1A-4F29-847E-6B135AD6D65E}" destId="{D7ADA55F-8955-4186-8D35-E65936DD7E23}" srcOrd="0" destOrd="0" presId="urn:microsoft.com/office/officeart/2005/8/layout/orgChart1"/>
    <dgm:cxn modelId="{316A5C29-27DF-4ADE-B04A-78097776FE3E}" type="presParOf" srcId="{C45AB237-4C1A-4F29-847E-6B135AD6D65E}" destId="{F9E09BB8-D3CB-4BBD-9C72-02084A393222}" srcOrd="1" destOrd="0" presId="urn:microsoft.com/office/officeart/2005/8/layout/orgChart1"/>
    <dgm:cxn modelId="{CBBD2D4F-3CB0-49D9-A418-31BEBC347326}" type="presParOf" srcId="{02D91D68-C518-4C81-B447-1095D8FF0669}" destId="{6E92E9EE-F815-4491-AC0D-8E04A29471C8}" srcOrd="1" destOrd="0" presId="urn:microsoft.com/office/officeart/2005/8/layout/orgChart1"/>
    <dgm:cxn modelId="{15233FCE-DEA2-4F98-B854-1DC7A403B090}" type="presParOf" srcId="{02D91D68-C518-4C81-B447-1095D8FF0669}" destId="{6E37F32C-D099-42FC-B3D9-4F081D082DAD}" srcOrd="2" destOrd="0" presId="urn:microsoft.com/office/officeart/2005/8/layout/orgChart1"/>
    <dgm:cxn modelId="{759FFF41-FD3C-46BD-B7FD-F4F8D0537E66}" type="presParOf" srcId="{C0D7BFB2-2425-4CDB-A4AD-082AAF3B58B0}" destId="{6035F25D-9D7F-4B69-ACD9-E0A735F97035}" srcOrd="2" destOrd="0" presId="urn:microsoft.com/office/officeart/2005/8/layout/orgChart1"/>
    <dgm:cxn modelId="{0DA51CA2-D3A4-4B52-88CC-C2F2B1F65928}" type="presParOf" srcId="{C0D7BFB2-2425-4CDB-A4AD-082AAF3B58B0}" destId="{7BD96EA4-598E-4D95-A788-A028053F3613}" srcOrd="3" destOrd="0" presId="urn:microsoft.com/office/officeart/2005/8/layout/orgChart1"/>
    <dgm:cxn modelId="{61CBEA62-AEE0-49D0-9F20-454878D49897}" type="presParOf" srcId="{7BD96EA4-598E-4D95-A788-A028053F3613}" destId="{89C85BF6-CBB3-4177-B7BA-5C11EA539108}" srcOrd="0" destOrd="0" presId="urn:microsoft.com/office/officeart/2005/8/layout/orgChart1"/>
    <dgm:cxn modelId="{0EF0A59A-5524-4D51-9085-63F135FF4B0E}" type="presParOf" srcId="{89C85BF6-CBB3-4177-B7BA-5C11EA539108}" destId="{2E645241-0DDE-4BE7-B682-FA85D34DB8FA}" srcOrd="0" destOrd="0" presId="urn:microsoft.com/office/officeart/2005/8/layout/orgChart1"/>
    <dgm:cxn modelId="{4AE9C981-377B-4BC5-B69D-C991EC65C5D8}" type="presParOf" srcId="{89C85BF6-CBB3-4177-B7BA-5C11EA539108}" destId="{BF2570F5-70F2-4D54-A7FA-B0331496E8A0}" srcOrd="1" destOrd="0" presId="urn:microsoft.com/office/officeart/2005/8/layout/orgChart1"/>
    <dgm:cxn modelId="{D6855B0A-7BE0-453A-8263-841DB5C69C1B}" type="presParOf" srcId="{7BD96EA4-598E-4D95-A788-A028053F3613}" destId="{40884BB2-F01F-4559-B806-953CDC08D65E}" srcOrd="1" destOrd="0" presId="urn:microsoft.com/office/officeart/2005/8/layout/orgChart1"/>
    <dgm:cxn modelId="{D20AC53C-C92E-469C-85AF-9F6C23CC3E0C}" type="presParOf" srcId="{7BD96EA4-598E-4D95-A788-A028053F3613}" destId="{03744305-E41A-4D85-938C-4E6A10028D31}" srcOrd="2" destOrd="0" presId="urn:microsoft.com/office/officeart/2005/8/layout/orgChart1"/>
    <dgm:cxn modelId="{D52FE13D-E487-497D-BD13-9B41EAEE98FD}" type="presParOf" srcId="{C0D7BFB2-2425-4CDB-A4AD-082AAF3B58B0}" destId="{1117A624-6174-4DA7-A0BB-C4AD15C9926C}" srcOrd="4" destOrd="0" presId="urn:microsoft.com/office/officeart/2005/8/layout/orgChart1"/>
    <dgm:cxn modelId="{8F6C1092-3779-4181-8A98-7E9D14F76D45}" type="presParOf" srcId="{C0D7BFB2-2425-4CDB-A4AD-082AAF3B58B0}" destId="{13F73696-2144-4B09-9012-EFB4B79BE721}" srcOrd="5" destOrd="0" presId="urn:microsoft.com/office/officeart/2005/8/layout/orgChart1"/>
    <dgm:cxn modelId="{92899EA0-66FA-4A41-8D99-9D2D079EB59D}" type="presParOf" srcId="{13F73696-2144-4B09-9012-EFB4B79BE721}" destId="{2AD5E335-547D-4766-81FD-498E2B35A671}" srcOrd="0" destOrd="0" presId="urn:microsoft.com/office/officeart/2005/8/layout/orgChart1"/>
    <dgm:cxn modelId="{B07DB909-60D3-4710-89F7-F98F9AF784AA}" type="presParOf" srcId="{2AD5E335-547D-4766-81FD-498E2B35A671}" destId="{0DDCC1E1-378F-45EC-B4AC-BA82D9972FB3}" srcOrd="0" destOrd="0" presId="urn:microsoft.com/office/officeart/2005/8/layout/orgChart1"/>
    <dgm:cxn modelId="{A5AF1948-EC3D-4A42-B626-7D2C2AD238B1}" type="presParOf" srcId="{2AD5E335-547D-4766-81FD-498E2B35A671}" destId="{08359B66-84E7-4521-9D10-90F992C733BE}" srcOrd="1" destOrd="0" presId="urn:microsoft.com/office/officeart/2005/8/layout/orgChart1"/>
    <dgm:cxn modelId="{C86AE640-5270-41CC-9D3A-4787915B53BC}" type="presParOf" srcId="{13F73696-2144-4B09-9012-EFB4B79BE721}" destId="{9C105112-A0E9-4B50-8A3D-67780DB3162C}" srcOrd="1" destOrd="0" presId="urn:microsoft.com/office/officeart/2005/8/layout/orgChart1"/>
    <dgm:cxn modelId="{570E3572-8D30-4973-A0E8-F826851A95C7}" type="presParOf" srcId="{13F73696-2144-4B09-9012-EFB4B79BE721}" destId="{AE6E1CCD-ADF0-4871-A3CB-DC03B134FCD2}" srcOrd="2" destOrd="0" presId="urn:microsoft.com/office/officeart/2005/8/layout/orgChart1"/>
    <dgm:cxn modelId="{57C2B941-E74E-422C-9B52-A0A1D7798847}" type="presParOf" srcId="{D2682922-8BBE-4D06-B952-A41E573A2AEE}" destId="{A45F69C9-7DCB-4B23-B751-955D7212F38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CC85FA-7849-4184-B90D-18A358EB01FB}" type="doc">
      <dgm:prSet loTypeId="urn:microsoft.com/office/officeart/2005/8/layout/process1" loCatId="process" qsTypeId="urn:microsoft.com/office/officeart/2005/8/quickstyle/simple5" qsCatId="simple" csTypeId="urn:microsoft.com/office/officeart/2005/8/colors/accent1_2" csCatId="accent1"/>
      <dgm:spPr/>
      <dgm:t>
        <a:bodyPr/>
        <a:lstStyle/>
        <a:p>
          <a:endParaRPr lang="el-GR"/>
        </a:p>
      </dgm:t>
    </dgm:pt>
    <dgm:pt modelId="{3EB9A2F1-1440-429B-8CE2-1EFA078A2B24}">
      <dgm:prSet custT="1"/>
      <dgm:spPr/>
      <dgm:t>
        <a:bodyPr/>
        <a:lstStyle/>
        <a:p>
          <a:r>
            <a:rPr lang="en-US"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CMSS</a:t>
          </a:r>
          <a:r>
            <a:rPr lang="en-US" sz="1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(Chained MSS) </a:t>
          </a:r>
          <a:endParaRPr lang="el-GR" sz="1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A97EFA1D-F85F-447D-BF38-1441DA942691}" type="parTrans" cxnId="{80AF979A-42BC-4DBF-8082-15F8F5B989A7}">
      <dgm:prSet/>
      <dgm:spPr/>
      <dgm:t>
        <a:bodyPr/>
        <a:lstStyle/>
        <a:p>
          <a:endParaRPr lang="el-GR"/>
        </a:p>
      </dgm:t>
    </dgm:pt>
    <dgm:pt modelId="{A4606068-D48C-4053-8BA0-3CCCDBAB7703}" type="sibTrans" cxnId="{80AF979A-42BC-4DBF-8082-15F8F5B989A7}">
      <dgm:prSet/>
      <dgm:spPr/>
      <dgm:t>
        <a:bodyPr/>
        <a:lstStyle/>
        <a:p>
          <a:endParaRPr lang="el-GR"/>
        </a:p>
      </dgm:t>
    </dgm:pt>
    <dgm:pt modelId="{5ABD70FC-A7C1-4718-872A-FB6B0ABA3490}">
      <dgm:prSet custT="1"/>
      <dgm:spPr/>
      <dgm:t>
        <a:bodyPr/>
        <a:lstStyle/>
        <a:p>
          <a:r>
            <a:rPr lang="en-US"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GMSS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(Generalized MSS)</a:t>
          </a:r>
          <a:endPar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E903EE39-8758-4FD2-A8DE-3BBF890EEE72}" type="parTrans" cxnId="{D3102B5F-0114-447A-B8C7-4D04D1691CAC}">
      <dgm:prSet/>
      <dgm:spPr/>
      <dgm:t>
        <a:bodyPr/>
        <a:lstStyle/>
        <a:p>
          <a:endParaRPr lang="el-GR"/>
        </a:p>
      </dgm:t>
    </dgm:pt>
    <dgm:pt modelId="{DFF8210E-E0D3-4A68-92F1-835DF84760A4}" type="sibTrans" cxnId="{D3102B5F-0114-447A-B8C7-4D04D1691CAC}">
      <dgm:prSet/>
      <dgm:spPr/>
      <dgm:t>
        <a:bodyPr/>
        <a:lstStyle/>
        <a:p>
          <a:endParaRPr lang="el-GR"/>
        </a:p>
      </dgm:t>
    </dgm:pt>
    <dgm:pt modelId="{2527D577-2865-4C1B-A27A-F5CC0F685B54}">
      <dgm:prSet custT="1"/>
      <dgm:spPr/>
      <dgm:t>
        <a:bodyPr/>
        <a:lstStyle/>
        <a:p>
          <a:r>
            <a:rPr lang="en-US"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XMSS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(eXtended MSS)</a:t>
          </a:r>
          <a:endPar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DE7A0B6A-F82D-43DA-BDAC-B50991349A66}" type="parTrans" cxnId="{0E62E687-488D-4630-99EE-E9D675C22462}">
      <dgm:prSet/>
      <dgm:spPr/>
      <dgm:t>
        <a:bodyPr/>
        <a:lstStyle/>
        <a:p>
          <a:endParaRPr lang="el-GR"/>
        </a:p>
      </dgm:t>
    </dgm:pt>
    <dgm:pt modelId="{A148B005-622C-4FEE-99A0-924D784BD2D2}" type="sibTrans" cxnId="{0E62E687-488D-4630-99EE-E9D675C22462}">
      <dgm:prSet/>
      <dgm:spPr/>
      <dgm:t>
        <a:bodyPr/>
        <a:lstStyle/>
        <a:p>
          <a:endParaRPr lang="el-GR"/>
        </a:p>
      </dgm:t>
    </dgm:pt>
    <dgm:pt modelId="{FD1D53AC-9A18-4F56-AF3F-9410E7311FC4}" type="pres">
      <dgm:prSet presAssocID="{8ECC85FA-7849-4184-B90D-18A358EB01FB}" presName="Name0" presStyleCnt="0">
        <dgm:presLayoutVars>
          <dgm:dir/>
          <dgm:resizeHandles val="exact"/>
        </dgm:presLayoutVars>
      </dgm:prSet>
      <dgm:spPr/>
    </dgm:pt>
    <dgm:pt modelId="{5F1961CB-7D5B-4107-A254-A656B2979D14}" type="pres">
      <dgm:prSet presAssocID="{3EB9A2F1-1440-429B-8CE2-1EFA078A2B24}" presName="node" presStyleLbl="node1" presStyleIdx="0" presStyleCnt="3">
        <dgm:presLayoutVars>
          <dgm:bulletEnabled val="1"/>
        </dgm:presLayoutVars>
      </dgm:prSet>
      <dgm:spPr/>
    </dgm:pt>
    <dgm:pt modelId="{15825784-E935-4FF4-BDF8-B7F685161477}" type="pres">
      <dgm:prSet presAssocID="{A4606068-D48C-4053-8BA0-3CCCDBAB7703}" presName="sibTrans" presStyleLbl="sibTrans2D1" presStyleIdx="0" presStyleCnt="2"/>
      <dgm:spPr/>
    </dgm:pt>
    <dgm:pt modelId="{4D5D0C33-5638-468F-B39A-798324B41F0C}" type="pres">
      <dgm:prSet presAssocID="{A4606068-D48C-4053-8BA0-3CCCDBAB7703}" presName="connectorText" presStyleLbl="sibTrans2D1" presStyleIdx="0" presStyleCnt="2"/>
      <dgm:spPr/>
    </dgm:pt>
    <dgm:pt modelId="{5F1DDE17-5C21-4FA5-A4B4-FA08D5B6EA5D}" type="pres">
      <dgm:prSet presAssocID="{5ABD70FC-A7C1-4718-872A-FB6B0ABA3490}" presName="node" presStyleLbl="node1" presStyleIdx="1" presStyleCnt="3">
        <dgm:presLayoutVars>
          <dgm:bulletEnabled val="1"/>
        </dgm:presLayoutVars>
      </dgm:prSet>
      <dgm:spPr/>
    </dgm:pt>
    <dgm:pt modelId="{FD770D25-7148-4681-ABC0-8178DFD5DB81}" type="pres">
      <dgm:prSet presAssocID="{DFF8210E-E0D3-4A68-92F1-835DF84760A4}" presName="sibTrans" presStyleLbl="sibTrans2D1" presStyleIdx="1" presStyleCnt="2"/>
      <dgm:spPr/>
    </dgm:pt>
    <dgm:pt modelId="{51D9469A-EB32-49AC-A902-31002FF0C393}" type="pres">
      <dgm:prSet presAssocID="{DFF8210E-E0D3-4A68-92F1-835DF84760A4}" presName="connectorText" presStyleLbl="sibTrans2D1" presStyleIdx="1" presStyleCnt="2"/>
      <dgm:spPr/>
    </dgm:pt>
    <dgm:pt modelId="{8A33145B-E00A-4CFD-945C-2E377CF0D1E3}" type="pres">
      <dgm:prSet presAssocID="{2527D577-2865-4C1B-A27A-F5CC0F685B54}" presName="node" presStyleLbl="node1" presStyleIdx="2" presStyleCnt="3">
        <dgm:presLayoutVars>
          <dgm:bulletEnabled val="1"/>
        </dgm:presLayoutVars>
      </dgm:prSet>
      <dgm:spPr/>
    </dgm:pt>
  </dgm:ptLst>
  <dgm:cxnLst>
    <dgm:cxn modelId="{6FC9AA2D-93B0-41BC-89ED-CE682443EF29}" type="presOf" srcId="{5ABD70FC-A7C1-4718-872A-FB6B0ABA3490}" destId="{5F1DDE17-5C21-4FA5-A4B4-FA08D5B6EA5D}" srcOrd="0" destOrd="0" presId="urn:microsoft.com/office/officeart/2005/8/layout/process1"/>
    <dgm:cxn modelId="{BB64593B-9C5F-4746-8644-1FBE93333F53}" type="presOf" srcId="{DFF8210E-E0D3-4A68-92F1-835DF84760A4}" destId="{51D9469A-EB32-49AC-A902-31002FF0C393}" srcOrd="1" destOrd="0" presId="urn:microsoft.com/office/officeart/2005/8/layout/process1"/>
    <dgm:cxn modelId="{984F325C-5292-4F14-9D59-EB11652B65FA}" type="presOf" srcId="{A4606068-D48C-4053-8BA0-3CCCDBAB7703}" destId="{4D5D0C33-5638-468F-B39A-798324B41F0C}" srcOrd="1" destOrd="0" presId="urn:microsoft.com/office/officeart/2005/8/layout/process1"/>
    <dgm:cxn modelId="{D3102B5F-0114-447A-B8C7-4D04D1691CAC}" srcId="{8ECC85FA-7849-4184-B90D-18A358EB01FB}" destId="{5ABD70FC-A7C1-4718-872A-FB6B0ABA3490}" srcOrd="1" destOrd="0" parTransId="{E903EE39-8758-4FD2-A8DE-3BBF890EEE72}" sibTransId="{DFF8210E-E0D3-4A68-92F1-835DF84760A4}"/>
    <dgm:cxn modelId="{9DD50081-0B93-474B-AAE4-B5F08D9517F2}" type="presOf" srcId="{3EB9A2F1-1440-429B-8CE2-1EFA078A2B24}" destId="{5F1961CB-7D5B-4107-A254-A656B2979D14}" srcOrd="0" destOrd="0" presId="urn:microsoft.com/office/officeart/2005/8/layout/process1"/>
    <dgm:cxn modelId="{0E62E687-488D-4630-99EE-E9D675C22462}" srcId="{8ECC85FA-7849-4184-B90D-18A358EB01FB}" destId="{2527D577-2865-4C1B-A27A-F5CC0F685B54}" srcOrd="2" destOrd="0" parTransId="{DE7A0B6A-F82D-43DA-BDAC-B50991349A66}" sibTransId="{A148B005-622C-4FEE-99A0-924D784BD2D2}"/>
    <dgm:cxn modelId="{2A291D8C-85BA-4B3C-9E4D-E6A3A442A0AD}" type="presOf" srcId="{8ECC85FA-7849-4184-B90D-18A358EB01FB}" destId="{FD1D53AC-9A18-4F56-AF3F-9410E7311FC4}" srcOrd="0" destOrd="0" presId="urn:microsoft.com/office/officeart/2005/8/layout/process1"/>
    <dgm:cxn modelId="{80AF979A-42BC-4DBF-8082-15F8F5B989A7}" srcId="{8ECC85FA-7849-4184-B90D-18A358EB01FB}" destId="{3EB9A2F1-1440-429B-8CE2-1EFA078A2B24}" srcOrd="0" destOrd="0" parTransId="{A97EFA1D-F85F-447D-BF38-1441DA942691}" sibTransId="{A4606068-D48C-4053-8BA0-3CCCDBAB7703}"/>
    <dgm:cxn modelId="{94F314A3-BA9F-4C99-954C-7F543AF3C983}" type="presOf" srcId="{A4606068-D48C-4053-8BA0-3CCCDBAB7703}" destId="{15825784-E935-4FF4-BDF8-B7F685161477}" srcOrd="0" destOrd="0" presId="urn:microsoft.com/office/officeart/2005/8/layout/process1"/>
    <dgm:cxn modelId="{62872AB5-9EA4-413E-BB70-A4BA45503668}" type="presOf" srcId="{2527D577-2865-4C1B-A27A-F5CC0F685B54}" destId="{8A33145B-E00A-4CFD-945C-2E377CF0D1E3}" srcOrd="0" destOrd="0" presId="urn:microsoft.com/office/officeart/2005/8/layout/process1"/>
    <dgm:cxn modelId="{BF4224E8-63F7-4656-AD6B-43592C1C26BA}" type="presOf" srcId="{DFF8210E-E0D3-4A68-92F1-835DF84760A4}" destId="{FD770D25-7148-4681-ABC0-8178DFD5DB81}" srcOrd="0" destOrd="0" presId="urn:microsoft.com/office/officeart/2005/8/layout/process1"/>
    <dgm:cxn modelId="{D2C0867C-CC24-473F-917B-C60BFCEC97C9}" type="presParOf" srcId="{FD1D53AC-9A18-4F56-AF3F-9410E7311FC4}" destId="{5F1961CB-7D5B-4107-A254-A656B2979D14}" srcOrd="0" destOrd="0" presId="urn:microsoft.com/office/officeart/2005/8/layout/process1"/>
    <dgm:cxn modelId="{3F9915A1-2131-49B4-90EC-03D3F7BB68BE}" type="presParOf" srcId="{FD1D53AC-9A18-4F56-AF3F-9410E7311FC4}" destId="{15825784-E935-4FF4-BDF8-B7F685161477}" srcOrd="1" destOrd="0" presId="urn:microsoft.com/office/officeart/2005/8/layout/process1"/>
    <dgm:cxn modelId="{8F0014BD-4E39-4D0F-9E92-540DD622EADC}" type="presParOf" srcId="{15825784-E935-4FF4-BDF8-B7F685161477}" destId="{4D5D0C33-5638-468F-B39A-798324B41F0C}" srcOrd="0" destOrd="0" presId="urn:microsoft.com/office/officeart/2005/8/layout/process1"/>
    <dgm:cxn modelId="{5D031772-D0B4-441D-8E81-2378189480D0}" type="presParOf" srcId="{FD1D53AC-9A18-4F56-AF3F-9410E7311FC4}" destId="{5F1DDE17-5C21-4FA5-A4B4-FA08D5B6EA5D}" srcOrd="2" destOrd="0" presId="urn:microsoft.com/office/officeart/2005/8/layout/process1"/>
    <dgm:cxn modelId="{F3610A78-34B5-4CFE-A132-C15702F3EE1F}" type="presParOf" srcId="{FD1D53AC-9A18-4F56-AF3F-9410E7311FC4}" destId="{FD770D25-7148-4681-ABC0-8178DFD5DB81}" srcOrd="3" destOrd="0" presId="urn:microsoft.com/office/officeart/2005/8/layout/process1"/>
    <dgm:cxn modelId="{E663E3AA-6561-47E8-B0FA-35E92572264C}" type="presParOf" srcId="{FD770D25-7148-4681-ABC0-8178DFD5DB81}" destId="{51D9469A-EB32-49AC-A902-31002FF0C393}" srcOrd="0" destOrd="0" presId="urn:microsoft.com/office/officeart/2005/8/layout/process1"/>
    <dgm:cxn modelId="{D06FB6EE-786D-411B-A4A1-6F286B84B2B0}" type="presParOf" srcId="{FD1D53AC-9A18-4F56-AF3F-9410E7311FC4}" destId="{8A33145B-E00A-4CFD-945C-2E377CF0D1E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3059FC-AB38-4463-A12E-652D197316E9}"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l-GR"/>
        </a:p>
      </dgm:t>
    </dgm:pt>
    <dgm:pt modelId="{B033F660-0D68-468C-8D2E-895B7AAF54F5}">
      <dgm:prSet custT="1"/>
      <dgm:spPr/>
      <dgm:t>
        <a:bodyPr/>
        <a:lstStyle/>
        <a:p>
          <a:r>
            <a:rPr lang="el-GR" sz="2400" b="1" u="none" dirty="0">
              <a:solidFill>
                <a:schemeClr val="accent5">
                  <a:lumMod val="50000"/>
                </a:schemeClr>
              </a:solidFill>
              <a:latin typeface="Calibri" panose="020F0502020204030204" pitchFamily="34" charset="0"/>
              <a:cs typeface="Calibri" panose="020F0502020204030204" pitchFamily="34" charset="0"/>
            </a:rPr>
            <a:t>Ασφάλεια</a:t>
          </a:r>
        </a:p>
      </dgm:t>
    </dgm:pt>
    <dgm:pt modelId="{82B5AE0E-A4DF-42E2-86B4-A0F4FDE09E56}" type="parTrans" cxnId="{0A8A46BA-26F1-460E-97B9-342E9D866B55}">
      <dgm:prSet/>
      <dgm:spPr/>
      <dgm:t>
        <a:bodyPr/>
        <a:lstStyle/>
        <a:p>
          <a:endParaRPr lang="el-GR"/>
        </a:p>
      </dgm:t>
    </dgm:pt>
    <dgm:pt modelId="{D792DAC2-FACC-48BC-8164-39719FD4738B}" type="sibTrans" cxnId="{0A8A46BA-26F1-460E-97B9-342E9D866B55}">
      <dgm:prSet/>
      <dgm:spPr/>
      <dgm:t>
        <a:bodyPr/>
        <a:lstStyle/>
        <a:p>
          <a:endParaRPr lang="el-GR"/>
        </a:p>
      </dgm:t>
    </dgm:pt>
    <dgm:pt modelId="{FF251838-59C2-4E0E-A185-C6C238164BED}">
      <dgm:prSet custT="1"/>
      <dgm:spPr/>
      <dgm:t>
        <a:bodyPr/>
        <a:lstStyle/>
        <a:p>
          <a:r>
            <a:rPr lang="el-GR" sz="1800" dirty="0">
              <a:latin typeface="Calibri" panose="020F0502020204030204" pitchFamily="34" charset="0"/>
              <a:cs typeface="Calibri" panose="020F0502020204030204" pitchFamily="34" charset="0"/>
            </a:rPr>
            <a:t>Κβαντικός Αλγόριθμος </a:t>
          </a:r>
          <a:r>
            <a:rPr lang="en-US" sz="1800" dirty="0">
              <a:latin typeface="Calibri" panose="020F0502020204030204" pitchFamily="34" charset="0"/>
              <a:cs typeface="Calibri" panose="020F0502020204030204" pitchFamily="34" charset="0"/>
            </a:rPr>
            <a:t>Grover </a:t>
          </a:r>
          <a:endParaRPr lang="el-GR" sz="1800" dirty="0">
            <a:latin typeface="Calibri" panose="020F0502020204030204" pitchFamily="34" charset="0"/>
            <a:cs typeface="Calibri" panose="020F0502020204030204" pitchFamily="34" charset="0"/>
          </a:endParaRPr>
        </a:p>
      </dgm:t>
    </dgm:pt>
    <dgm:pt modelId="{D90F42EF-2CDB-4CF0-AE7F-16BA05F06033}" type="parTrans" cxnId="{A91290DE-8FA5-41F1-BFC4-ECFCFD475E92}">
      <dgm:prSet/>
      <dgm:spPr/>
      <dgm:t>
        <a:bodyPr/>
        <a:lstStyle/>
        <a:p>
          <a:endParaRPr lang="el-GR"/>
        </a:p>
      </dgm:t>
    </dgm:pt>
    <dgm:pt modelId="{FA2A9134-E3D2-4AD3-9B40-14799EA36012}" type="sibTrans" cxnId="{A91290DE-8FA5-41F1-BFC4-ECFCFD475E92}">
      <dgm:prSet/>
      <dgm:spPr/>
      <dgm:t>
        <a:bodyPr/>
        <a:lstStyle/>
        <a:p>
          <a:endParaRPr lang="el-GR"/>
        </a:p>
      </dgm:t>
    </dgm:pt>
    <dgm:pt modelId="{5AA87327-29CF-4E5F-B791-1C960626F404}">
      <dgm:prSet custT="1"/>
      <dgm:spPr/>
      <dgm:t>
        <a:bodyPr/>
        <a:lstStyle/>
        <a:p>
          <a:r>
            <a:rPr lang="el-GR" sz="1600" dirty="0">
              <a:solidFill>
                <a:srgbClr val="FF0000"/>
              </a:solidFill>
              <a:latin typeface="Calibri" panose="020F0502020204030204" pitchFamily="34" charset="0"/>
              <a:cs typeface="Calibri" panose="020F0502020204030204" pitchFamily="34" charset="0"/>
            </a:rPr>
            <a:t>Επιταχύνει</a:t>
          </a:r>
          <a:r>
            <a:rPr lang="el-GR" sz="1600" dirty="0">
              <a:latin typeface="Calibri" panose="020F0502020204030204" pitchFamily="34" charset="0"/>
              <a:cs typeface="Calibri" panose="020F0502020204030204" pitchFamily="34" charset="0"/>
            </a:rPr>
            <a:t> κάποιες γενικευμένες επιθέσεις, αλλά </a:t>
          </a:r>
          <a:r>
            <a:rPr lang="el-GR" sz="1600" dirty="0">
              <a:solidFill>
                <a:srgbClr val="FF0000"/>
              </a:solidFill>
              <a:latin typeface="Calibri" panose="020F0502020204030204" pitchFamily="34" charset="0"/>
              <a:cs typeface="Calibri" panose="020F0502020204030204" pitchFamily="34" charset="0"/>
            </a:rPr>
            <a:t>όχι αρκετά</a:t>
          </a:r>
          <a:r>
            <a:rPr lang="el-GR" sz="1600" dirty="0">
              <a:latin typeface="Calibri" panose="020F0502020204030204" pitchFamily="34" charset="0"/>
              <a:cs typeface="Calibri" panose="020F0502020204030204" pitchFamily="34" charset="0"/>
            </a:rPr>
            <a:t>.</a:t>
          </a:r>
        </a:p>
      </dgm:t>
    </dgm:pt>
    <dgm:pt modelId="{9F9950A1-8031-4544-8F75-F5BFBBC0D618}" type="parTrans" cxnId="{360BA92C-4EA4-42A0-B78B-CEE08BBB2FE1}">
      <dgm:prSet/>
      <dgm:spPr/>
      <dgm:t>
        <a:bodyPr/>
        <a:lstStyle/>
        <a:p>
          <a:endParaRPr lang="el-GR"/>
        </a:p>
      </dgm:t>
    </dgm:pt>
    <dgm:pt modelId="{62FDB438-BA5B-46A0-AEF7-2A0AC520EC74}" type="sibTrans" cxnId="{360BA92C-4EA4-42A0-B78B-CEE08BBB2FE1}">
      <dgm:prSet/>
      <dgm:spPr/>
      <dgm:t>
        <a:bodyPr/>
        <a:lstStyle/>
        <a:p>
          <a:endParaRPr lang="el-GR"/>
        </a:p>
      </dgm:t>
    </dgm:pt>
    <dgm:pt modelId="{851E5FDD-2F80-4B2C-A044-4FB98C5561AA}">
      <dgm:prSet custT="1"/>
      <dgm:spPr/>
      <dgm:t>
        <a:bodyPr/>
        <a:lstStyle/>
        <a:p>
          <a:r>
            <a:rPr lang="el-GR" sz="1800" dirty="0">
              <a:latin typeface="Calibri" panose="020F0502020204030204" pitchFamily="34" charset="0"/>
              <a:cs typeface="Calibri" panose="020F0502020204030204" pitchFamily="34" charset="0"/>
            </a:rPr>
            <a:t>Κβαντικός Αλγόριθμος </a:t>
          </a:r>
          <a:r>
            <a:rPr lang="en-US" sz="1800" dirty="0">
              <a:latin typeface="Calibri" panose="020F0502020204030204" pitchFamily="34" charset="0"/>
              <a:cs typeface="Calibri" panose="020F0502020204030204" pitchFamily="34" charset="0"/>
            </a:rPr>
            <a:t>Shor </a:t>
          </a:r>
          <a:endParaRPr lang="el-GR" sz="1800" dirty="0">
            <a:latin typeface="Calibri" panose="020F0502020204030204" pitchFamily="34" charset="0"/>
            <a:cs typeface="Calibri" panose="020F0502020204030204" pitchFamily="34" charset="0"/>
          </a:endParaRPr>
        </a:p>
      </dgm:t>
    </dgm:pt>
    <dgm:pt modelId="{ACB10332-FAA5-42B1-9864-62BA2F7A9B1A}" type="parTrans" cxnId="{0707767D-4CA0-498E-A9DE-324338B514CD}">
      <dgm:prSet/>
      <dgm:spPr/>
      <dgm:t>
        <a:bodyPr/>
        <a:lstStyle/>
        <a:p>
          <a:endParaRPr lang="el-GR"/>
        </a:p>
      </dgm:t>
    </dgm:pt>
    <dgm:pt modelId="{7E1D7EF4-E190-4826-94A1-6B09A753730B}" type="sibTrans" cxnId="{0707767D-4CA0-498E-A9DE-324338B514CD}">
      <dgm:prSet/>
      <dgm:spPr/>
      <dgm:t>
        <a:bodyPr/>
        <a:lstStyle/>
        <a:p>
          <a:endParaRPr lang="el-GR"/>
        </a:p>
      </dgm:t>
    </dgm:pt>
    <dgm:pt modelId="{6B481972-D14F-45DC-9092-333339C0E881}">
      <dgm:prSet custT="1"/>
      <dgm:spPr/>
      <dgm:t>
        <a:bodyPr/>
        <a:lstStyle/>
        <a:p>
          <a:r>
            <a:rPr lang="el-GR" sz="1600" dirty="0">
              <a:latin typeface="Calibri" panose="020F0502020204030204" pitchFamily="34" charset="0"/>
              <a:cs typeface="Calibri" panose="020F0502020204030204" pitchFamily="34" charset="0"/>
            </a:rPr>
            <a:t>Δεν έχει βρεθεί κάποιος τρόπος χρήσης του.</a:t>
          </a:r>
        </a:p>
      </dgm:t>
    </dgm:pt>
    <dgm:pt modelId="{283011DB-CA7C-465D-AB7B-8D939E03EE9B}" type="parTrans" cxnId="{C3A97FE3-49A2-4DF4-9072-ABC4EA9E2A73}">
      <dgm:prSet/>
      <dgm:spPr/>
      <dgm:t>
        <a:bodyPr/>
        <a:lstStyle/>
        <a:p>
          <a:endParaRPr lang="el-GR"/>
        </a:p>
      </dgm:t>
    </dgm:pt>
    <dgm:pt modelId="{1EC6F502-86F4-4B1F-8BD1-A7910B8A5AAE}" type="sibTrans" cxnId="{C3A97FE3-49A2-4DF4-9072-ABC4EA9E2A73}">
      <dgm:prSet/>
      <dgm:spPr/>
      <dgm:t>
        <a:bodyPr/>
        <a:lstStyle/>
        <a:p>
          <a:endParaRPr lang="el-GR"/>
        </a:p>
      </dgm:t>
    </dgm:pt>
    <dgm:pt modelId="{AA8E5D0D-2758-4541-BA31-6338909D4DA1}" type="pres">
      <dgm:prSet presAssocID="{613059FC-AB38-4463-A12E-652D197316E9}" presName="vert0" presStyleCnt="0">
        <dgm:presLayoutVars>
          <dgm:dir/>
          <dgm:animOne val="branch"/>
          <dgm:animLvl val="lvl"/>
        </dgm:presLayoutVars>
      </dgm:prSet>
      <dgm:spPr/>
    </dgm:pt>
    <dgm:pt modelId="{E59E078E-4CFD-439A-A174-19BEFA1AC208}" type="pres">
      <dgm:prSet presAssocID="{B033F660-0D68-468C-8D2E-895B7AAF54F5}" presName="thickLine" presStyleLbl="alignNode1" presStyleIdx="0" presStyleCnt="1"/>
      <dgm:spPr/>
    </dgm:pt>
    <dgm:pt modelId="{37DC0563-80CE-45EB-9532-90ED7F065394}" type="pres">
      <dgm:prSet presAssocID="{B033F660-0D68-468C-8D2E-895B7AAF54F5}" presName="horz1" presStyleCnt="0"/>
      <dgm:spPr/>
    </dgm:pt>
    <dgm:pt modelId="{4D353876-3CAD-4CCB-AD47-CD0A49EFE0D5}" type="pres">
      <dgm:prSet presAssocID="{B033F660-0D68-468C-8D2E-895B7AAF54F5}" presName="tx1" presStyleLbl="revTx" presStyleIdx="0" presStyleCnt="5"/>
      <dgm:spPr/>
    </dgm:pt>
    <dgm:pt modelId="{0F504FFD-0148-41C0-9974-D14B4D0DFE18}" type="pres">
      <dgm:prSet presAssocID="{B033F660-0D68-468C-8D2E-895B7AAF54F5}" presName="vert1" presStyleCnt="0"/>
      <dgm:spPr/>
    </dgm:pt>
    <dgm:pt modelId="{AAA00C25-F173-4457-A17D-E8E9C53552AF}" type="pres">
      <dgm:prSet presAssocID="{FF251838-59C2-4E0E-A185-C6C238164BED}" presName="vertSpace2a" presStyleCnt="0"/>
      <dgm:spPr/>
    </dgm:pt>
    <dgm:pt modelId="{3F5A00F0-8823-42A3-9034-EA82AF07F37C}" type="pres">
      <dgm:prSet presAssocID="{FF251838-59C2-4E0E-A185-C6C238164BED}" presName="horz2" presStyleCnt="0"/>
      <dgm:spPr/>
    </dgm:pt>
    <dgm:pt modelId="{E2CAF7B6-D7B1-4BE5-A31E-06FFDE35FBD8}" type="pres">
      <dgm:prSet presAssocID="{FF251838-59C2-4E0E-A185-C6C238164BED}" presName="horzSpace2" presStyleCnt="0"/>
      <dgm:spPr/>
    </dgm:pt>
    <dgm:pt modelId="{89AD0F55-3141-4FB5-8894-552B70340A38}" type="pres">
      <dgm:prSet presAssocID="{FF251838-59C2-4E0E-A185-C6C238164BED}" presName="tx2" presStyleLbl="revTx" presStyleIdx="1" presStyleCnt="5"/>
      <dgm:spPr/>
    </dgm:pt>
    <dgm:pt modelId="{48271F65-A747-4D8A-94F3-3DADFA3A0767}" type="pres">
      <dgm:prSet presAssocID="{FF251838-59C2-4E0E-A185-C6C238164BED}" presName="vert2" presStyleCnt="0"/>
      <dgm:spPr/>
    </dgm:pt>
    <dgm:pt modelId="{700693B7-F382-4366-BC48-EB7AD551A10C}" type="pres">
      <dgm:prSet presAssocID="{5AA87327-29CF-4E5F-B791-1C960626F404}" presName="horz3" presStyleCnt="0"/>
      <dgm:spPr/>
    </dgm:pt>
    <dgm:pt modelId="{0B58573E-8ED6-4216-AF6C-F10E850DD0B5}" type="pres">
      <dgm:prSet presAssocID="{5AA87327-29CF-4E5F-B791-1C960626F404}" presName="horzSpace3" presStyleCnt="0"/>
      <dgm:spPr/>
    </dgm:pt>
    <dgm:pt modelId="{8C6CDFB1-E7CA-4A44-B3D2-D9EE8B6E1E58}" type="pres">
      <dgm:prSet presAssocID="{5AA87327-29CF-4E5F-B791-1C960626F404}" presName="tx3" presStyleLbl="revTx" presStyleIdx="2" presStyleCnt="5"/>
      <dgm:spPr/>
    </dgm:pt>
    <dgm:pt modelId="{860763E8-D564-4642-8DC0-F7D1DDCEBA5D}" type="pres">
      <dgm:prSet presAssocID="{5AA87327-29CF-4E5F-B791-1C960626F404}" presName="vert3" presStyleCnt="0"/>
      <dgm:spPr/>
    </dgm:pt>
    <dgm:pt modelId="{918BD03B-96C7-4C5E-ACEA-7707C51D3A12}" type="pres">
      <dgm:prSet presAssocID="{FF251838-59C2-4E0E-A185-C6C238164BED}" presName="thinLine2b" presStyleLbl="callout" presStyleIdx="0" presStyleCnt="2"/>
      <dgm:spPr/>
    </dgm:pt>
    <dgm:pt modelId="{CC8B3747-EA5A-40BC-86B6-C095345BC4AD}" type="pres">
      <dgm:prSet presAssocID="{FF251838-59C2-4E0E-A185-C6C238164BED}" presName="vertSpace2b" presStyleCnt="0"/>
      <dgm:spPr/>
    </dgm:pt>
    <dgm:pt modelId="{83F915B5-E809-4745-A7DF-0A10F336AD33}" type="pres">
      <dgm:prSet presAssocID="{851E5FDD-2F80-4B2C-A044-4FB98C5561AA}" presName="horz2" presStyleCnt="0"/>
      <dgm:spPr/>
    </dgm:pt>
    <dgm:pt modelId="{08123BF3-21AF-40AD-9CF6-1AC1A342316D}" type="pres">
      <dgm:prSet presAssocID="{851E5FDD-2F80-4B2C-A044-4FB98C5561AA}" presName="horzSpace2" presStyleCnt="0"/>
      <dgm:spPr/>
    </dgm:pt>
    <dgm:pt modelId="{6FAD9BDC-4BFB-4FF5-B2F3-526969EB7D31}" type="pres">
      <dgm:prSet presAssocID="{851E5FDD-2F80-4B2C-A044-4FB98C5561AA}" presName="tx2" presStyleLbl="revTx" presStyleIdx="3" presStyleCnt="5"/>
      <dgm:spPr/>
    </dgm:pt>
    <dgm:pt modelId="{28DB6EF0-DC25-4E89-9C84-E8D2252A4A25}" type="pres">
      <dgm:prSet presAssocID="{851E5FDD-2F80-4B2C-A044-4FB98C5561AA}" presName="vert2" presStyleCnt="0"/>
      <dgm:spPr/>
    </dgm:pt>
    <dgm:pt modelId="{3CDB5917-4922-4437-BAA8-6098FE4EB2A3}" type="pres">
      <dgm:prSet presAssocID="{6B481972-D14F-45DC-9092-333339C0E881}" presName="horz3" presStyleCnt="0"/>
      <dgm:spPr/>
    </dgm:pt>
    <dgm:pt modelId="{652CD20F-9893-4A29-AD61-DD5BB17B0654}" type="pres">
      <dgm:prSet presAssocID="{6B481972-D14F-45DC-9092-333339C0E881}" presName="horzSpace3" presStyleCnt="0"/>
      <dgm:spPr/>
    </dgm:pt>
    <dgm:pt modelId="{8C9B57AF-AA1C-42BE-99E7-62DCCEF9DEC1}" type="pres">
      <dgm:prSet presAssocID="{6B481972-D14F-45DC-9092-333339C0E881}" presName="tx3" presStyleLbl="revTx" presStyleIdx="4" presStyleCnt="5"/>
      <dgm:spPr/>
    </dgm:pt>
    <dgm:pt modelId="{99AA4268-862C-4AD7-9251-4BBA6A2AF191}" type="pres">
      <dgm:prSet presAssocID="{6B481972-D14F-45DC-9092-333339C0E881}" presName="vert3" presStyleCnt="0"/>
      <dgm:spPr/>
    </dgm:pt>
    <dgm:pt modelId="{EE3F788E-835F-4105-9C47-9010C6006C4D}" type="pres">
      <dgm:prSet presAssocID="{851E5FDD-2F80-4B2C-A044-4FB98C5561AA}" presName="thinLine2b" presStyleLbl="callout" presStyleIdx="1" presStyleCnt="2"/>
      <dgm:spPr/>
    </dgm:pt>
    <dgm:pt modelId="{64BEE711-5962-485D-BE9C-A0E06F433196}" type="pres">
      <dgm:prSet presAssocID="{851E5FDD-2F80-4B2C-A044-4FB98C5561AA}" presName="vertSpace2b" presStyleCnt="0"/>
      <dgm:spPr/>
    </dgm:pt>
  </dgm:ptLst>
  <dgm:cxnLst>
    <dgm:cxn modelId="{360BA92C-4EA4-42A0-B78B-CEE08BBB2FE1}" srcId="{FF251838-59C2-4E0E-A185-C6C238164BED}" destId="{5AA87327-29CF-4E5F-B791-1C960626F404}" srcOrd="0" destOrd="0" parTransId="{9F9950A1-8031-4544-8F75-F5BFBBC0D618}" sibTransId="{62FDB438-BA5B-46A0-AEF7-2A0AC520EC74}"/>
    <dgm:cxn modelId="{557A5362-9C7E-476F-A766-BFFB154533B2}" type="presOf" srcId="{B033F660-0D68-468C-8D2E-895B7AAF54F5}" destId="{4D353876-3CAD-4CCB-AD47-CD0A49EFE0D5}" srcOrd="0" destOrd="0" presId="urn:microsoft.com/office/officeart/2008/layout/LinedList"/>
    <dgm:cxn modelId="{8A65834F-60C7-4EC3-BA6F-5A39F224AE88}" type="presOf" srcId="{FF251838-59C2-4E0E-A185-C6C238164BED}" destId="{89AD0F55-3141-4FB5-8894-552B70340A38}" srcOrd="0" destOrd="0" presId="urn:microsoft.com/office/officeart/2008/layout/LinedList"/>
    <dgm:cxn modelId="{0707767D-4CA0-498E-A9DE-324338B514CD}" srcId="{B033F660-0D68-468C-8D2E-895B7AAF54F5}" destId="{851E5FDD-2F80-4B2C-A044-4FB98C5561AA}" srcOrd="1" destOrd="0" parTransId="{ACB10332-FAA5-42B1-9864-62BA2F7A9B1A}" sibTransId="{7E1D7EF4-E190-4826-94A1-6B09A753730B}"/>
    <dgm:cxn modelId="{666D20AC-DD84-4E91-8403-68AC4ADBECB7}" type="presOf" srcId="{5AA87327-29CF-4E5F-B791-1C960626F404}" destId="{8C6CDFB1-E7CA-4A44-B3D2-D9EE8B6E1E58}" srcOrd="0" destOrd="0" presId="urn:microsoft.com/office/officeart/2008/layout/LinedList"/>
    <dgm:cxn modelId="{0A8A46BA-26F1-460E-97B9-342E9D866B55}" srcId="{613059FC-AB38-4463-A12E-652D197316E9}" destId="{B033F660-0D68-468C-8D2E-895B7AAF54F5}" srcOrd="0" destOrd="0" parTransId="{82B5AE0E-A4DF-42E2-86B4-A0F4FDE09E56}" sibTransId="{D792DAC2-FACC-48BC-8164-39719FD4738B}"/>
    <dgm:cxn modelId="{1A0C88BD-9E72-4686-B3CF-FAAF7BE1B564}" type="presOf" srcId="{6B481972-D14F-45DC-9092-333339C0E881}" destId="{8C9B57AF-AA1C-42BE-99E7-62DCCEF9DEC1}" srcOrd="0" destOrd="0" presId="urn:microsoft.com/office/officeart/2008/layout/LinedList"/>
    <dgm:cxn modelId="{A44E85D4-BC4A-4648-918A-FD6EA552C587}" type="presOf" srcId="{851E5FDD-2F80-4B2C-A044-4FB98C5561AA}" destId="{6FAD9BDC-4BFB-4FF5-B2F3-526969EB7D31}" srcOrd="0" destOrd="0" presId="urn:microsoft.com/office/officeart/2008/layout/LinedList"/>
    <dgm:cxn modelId="{461F35D7-3FB1-4154-9A48-FD18566C5574}" type="presOf" srcId="{613059FC-AB38-4463-A12E-652D197316E9}" destId="{AA8E5D0D-2758-4541-BA31-6338909D4DA1}" srcOrd="0" destOrd="0" presId="urn:microsoft.com/office/officeart/2008/layout/LinedList"/>
    <dgm:cxn modelId="{A91290DE-8FA5-41F1-BFC4-ECFCFD475E92}" srcId="{B033F660-0D68-468C-8D2E-895B7AAF54F5}" destId="{FF251838-59C2-4E0E-A185-C6C238164BED}" srcOrd="0" destOrd="0" parTransId="{D90F42EF-2CDB-4CF0-AE7F-16BA05F06033}" sibTransId="{FA2A9134-E3D2-4AD3-9B40-14799EA36012}"/>
    <dgm:cxn modelId="{C3A97FE3-49A2-4DF4-9072-ABC4EA9E2A73}" srcId="{851E5FDD-2F80-4B2C-A044-4FB98C5561AA}" destId="{6B481972-D14F-45DC-9092-333339C0E881}" srcOrd="0" destOrd="0" parTransId="{283011DB-CA7C-465D-AB7B-8D939E03EE9B}" sibTransId="{1EC6F502-86F4-4B1F-8BD1-A7910B8A5AAE}"/>
    <dgm:cxn modelId="{82D7F44F-82AE-482B-9211-86C99B4E8330}" type="presParOf" srcId="{AA8E5D0D-2758-4541-BA31-6338909D4DA1}" destId="{E59E078E-4CFD-439A-A174-19BEFA1AC208}" srcOrd="0" destOrd="0" presId="urn:microsoft.com/office/officeart/2008/layout/LinedList"/>
    <dgm:cxn modelId="{F1DEB412-3013-434D-9CE9-E7534FFCE984}" type="presParOf" srcId="{AA8E5D0D-2758-4541-BA31-6338909D4DA1}" destId="{37DC0563-80CE-45EB-9532-90ED7F065394}" srcOrd="1" destOrd="0" presId="urn:microsoft.com/office/officeart/2008/layout/LinedList"/>
    <dgm:cxn modelId="{F21D7195-6D7F-4BE0-84D6-E8A5E2BCEEE2}" type="presParOf" srcId="{37DC0563-80CE-45EB-9532-90ED7F065394}" destId="{4D353876-3CAD-4CCB-AD47-CD0A49EFE0D5}" srcOrd="0" destOrd="0" presId="urn:microsoft.com/office/officeart/2008/layout/LinedList"/>
    <dgm:cxn modelId="{23D44888-2260-4A88-B386-437F8BEB8215}" type="presParOf" srcId="{37DC0563-80CE-45EB-9532-90ED7F065394}" destId="{0F504FFD-0148-41C0-9974-D14B4D0DFE18}" srcOrd="1" destOrd="0" presId="urn:microsoft.com/office/officeart/2008/layout/LinedList"/>
    <dgm:cxn modelId="{A31940E1-A1CA-475A-8718-3EE2A556544E}" type="presParOf" srcId="{0F504FFD-0148-41C0-9974-D14B4D0DFE18}" destId="{AAA00C25-F173-4457-A17D-E8E9C53552AF}" srcOrd="0" destOrd="0" presId="urn:microsoft.com/office/officeart/2008/layout/LinedList"/>
    <dgm:cxn modelId="{8107531F-A82F-453E-8EB2-7424C5AFD37F}" type="presParOf" srcId="{0F504FFD-0148-41C0-9974-D14B4D0DFE18}" destId="{3F5A00F0-8823-42A3-9034-EA82AF07F37C}" srcOrd="1" destOrd="0" presId="urn:microsoft.com/office/officeart/2008/layout/LinedList"/>
    <dgm:cxn modelId="{0236CAA9-7836-42FB-ABB1-0D0129F2F6BD}" type="presParOf" srcId="{3F5A00F0-8823-42A3-9034-EA82AF07F37C}" destId="{E2CAF7B6-D7B1-4BE5-A31E-06FFDE35FBD8}" srcOrd="0" destOrd="0" presId="urn:microsoft.com/office/officeart/2008/layout/LinedList"/>
    <dgm:cxn modelId="{041724F3-B421-4B86-B49C-3FB3C6575C4B}" type="presParOf" srcId="{3F5A00F0-8823-42A3-9034-EA82AF07F37C}" destId="{89AD0F55-3141-4FB5-8894-552B70340A38}" srcOrd="1" destOrd="0" presId="urn:microsoft.com/office/officeart/2008/layout/LinedList"/>
    <dgm:cxn modelId="{7EAEBB61-35A9-4388-BA47-19703491D0D5}" type="presParOf" srcId="{3F5A00F0-8823-42A3-9034-EA82AF07F37C}" destId="{48271F65-A747-4D8A-94F3-3DADFA3A0767}" srcOrd="2" destOrd="0" presId="urn:microsoft.com/office/officeart/2008/layout/LinedList"/>
    <dgm:cxn modelId="{0A9EF3CB-E3B7-4490-92F7-0D1207F6ABA5}" type="presParOf" srcId="{48271F65-A747-4D8A-94F3-3DADFA3A0767}" destId="{700693B7-F382-4366-BC48-EB7AD551A10C}" srcOrd="0" destOrd="0" presId="urn:microsoft.com/office/officeart/2008/layout/LinedList"/>
    <dgm:cxn modelId="{5649CB46-B616-4449-BD13-0C2C17CCDF8D}" type="presParOf" srcId="{700693B7-F382-4366-BC48-EB7AD551A10C}" destId="{0B58573E-8ED6-4216-AF6C-F10E850DD0B5}" srcOrd="0" destOrd="0" presId="urn:microsoft.com/office/officeart/2008/layout/LinedList"/>
    <dgm:cxn modelId="{2E263C54-F8B6-42CB-8461-80B9D8214D6D}" type="presParOf" srcId="{700693B7-F382-4366-BC48-EB7AD551A10C}" destId="{8C6CDFB1-E7CA-4A44-B3D2-D9EE8B6E1E58}" srcOrd="1" destOrd="0" presId="urn:microsoft.com/office/officeart/2008/layout/LinedList"/>
    <dgm:cxn modelId="{6A1E5EAD-4A6C-45C7-B483-B8590C4392BB}" type="presParOf" srcId="{700693B7-F382-4366-BC48-EB7AD551A10C}" destId="{860763E8-D564-4642-8DC0-F7D1DDCEBA5D}" srcOrd="2" destOrd="0" presId="urn:microsoft.com/office/officeart/2008/layout/LinedList"/>
    <dgm:cxn modelId="{AD188E38-711B-4946-A3C9-BB1AB24F697F}" type="presParOf" srcId="{0F504FFD-0148-41C0-9974-D14B4D0DFE18}" destId="{918BD03B-96C7-4C5E-ACEA-7707C51D3A12}" srcOrd="2" destOrd="0" presId="urn:microsoft.com/office/officeart/2008/layout/LinedList"/>
    <dgm:cxn modelId="{2256538C-35FA-40A8-A8F6-539AD804294F}" type="presParOf" srcId="{0F504FFD-0148-41C0-9974-D14B4D0DFE18}" destId="{CC8B3747-EA5A-40BC-86B6-C095345BC4AD}" srcOrd="3" destOrd="0" presId="urn:microsoft.com/office/officeart/2008/layout/LinedList"/>
    <dgm:cxn modelId="{2000C776-208B-41E3-9970-6A8B965B852C}" type="presParOf" srcId="{0F504FFD-0148-41C0-9974-D14B4D0DFE18}" destId="{83F915B5-E809-4745-A7DF-0A10F336AD33}" srcOrd="4" destOrd="0" presId="urn:microsoft.com/office/officeart/2008/layout/LinedList"/>
    <dgm:cxn modelId="{C17E0652-6B04-4A26-9A44-666EE83F01CA}" type="presParOf" srcId="{83F915B5-E809-4745-A7DF-0A10F336AD33}" destId="{08123BF3-21AF-40AD-9CF6-1AC1A342316D}" srcOrd="0" destOrd="0" presId="urn:microsoft.com/office/officeart/2008/layout/LinedList"/>
    <dgm:cxn modelId="{9ED569C3-9AB3-4947-8087-A7A4BC14A5B5}" type="presParOf" srcId="{83F915B5-E809-4745-A7DF-0A10F336AD33}" destId="{6FAD9BDC-4BFB-4FF5-B2F3-526969EB7D31}" srcOrd="1" destOrd="0" presId="urn:microsoft.com/office/officeart/2008/layout/LinedList"/>
    <dgm:cxn modelId="{DA9A98B3-2379-43C9-8F4C-E1B21B5DDE8B}" type="presParOf" srcId="{83F915B5-E809-4745-A7DF-0A10F336AD33}" destId="{28DB6EF0-DC25-4E89-9C84-E8D2252A4A25}" srcOrd="2" destOrd="0" presId="urn:microsoft.com/office/officeart/2008/layout/LinedList"/>
    <dgm:cxn modelId="{AE367A0E-5B24-40EF-B809-7B2D41212DFB}" type="presParOf" srcId="{28DB6EF0-DC25-4E89-9C84-E8D2252A4A25}" destId="{3CDB5917-4922-4437-BAA8-6098FE4EB2A3}" srcOrd="0" destOrd="0" presId="urn:microsoft.com/office/officeart/2008/layout/LinedList"/>
    <dgm:cxn modelId="{2A7FDE68-FDDD-488F-B275-5369550F64D0}" type="presParOf" srcId="{3CDB5917-4922-4437-BAA8-6098FE4EB2A3}" destId="{652CD20F-9893-4A29-AD61-DD5BB17B0654}" srcOrd="0" destOrd="0" presId="urn:microsoft.com/office/officeart/2008/layout/LinedList"/>
    <dgm:cxn modelId="{582E84BA-E841-49E2-B613-1F14DD7A40C5}" type="presParOf" srcId="{3CDB5917-4922-4437-BAA8-6098FE4EB2A3}" destId="{8C9B57AF-AA1C-42BE-99E7-62DCCEF9DEC1}" srcOrd="1" destOrd="0" presId="urn:microsoft.com/office/officeart/2008/layout/LinedList"/>
    <dgm:cxn modelId="{E5DA5FD4-FC5B-434A-AD1A-A1E672FDCD36}" type="presParOf" srcId="{3CDB5917-4922-4437-BAA8-6098FE4EB2A3}" destId="{99AA4268-862C-4AD7-9251-4BBA6A2AF191}" srcOrd="2" destOrd="0" presId="urn:microsoft.com/office/officeart/2008/layout/LinedList"/>
    <dgm:cxn modelId="{31B13F2E-82BF-4914-844F-2BBB3D73D3EB}" type="presParOf" srcId="{0F504FFD-0148-41C0-9974-D14B4D0DFE18}" destId="{EE3F788E-835F-4105-9C47-9010C6006C4D}" srcOrd="5" destOrd="0" presId="urn:microsoft.com/office/officeart/2008/layout/LinedList"/>
    <dgm:cxn modelId="{E5B8BC80-D251-4D50-AD9E-F385C5178074}" type="presParOf" srcId="{0F504FFD-0148-41C0-9974-D14B4D0DFE18}" destId="{64BEE711-5962-485D-BE9C-A0E06F433196}" srcOrd="6"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26C7E-DAA8-41CE-9046-A7E31ABFB1AB}">
      <dsp:nvSpPr>
        <dsp:cNvPr id="0" name=""/>
        <dsp:cNvSpPr/>
      </dsp:nvSpPr>
      <dsp:spPr>
        <a:xfrm>
          <a:off x="2568893" y="1202160"/>
          <a:ext cx="1267733" cy="578645"/>
        </a:xfrm>
        <a:custGeom>
          <a:avLst/>
          <a:gdLst/>
          <a:ahLst/>
          <a:cxnLst/>
          <a:rect l="0" t="0" r="0" b="0"/>
          <a:pathLst>
            <a:path>
              <a:moveTo>
                <a:pt x="0" y="0"/>
              </a:moveTo>
              <a:lnTo>
                <a:pt x="0" y="343136"/>
              </a:lnTo>
              <a:lnTo>
                <a:pt x="1267733" y="343136"/>
              </a:lnTo>
              <a:lnTo>
                <a:pt x="1267733" y="57864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E752A5-97D3-4A69-8F25-A4556573056D}">
      <dsp:nvSpPr>
        <dsp:cNvPr id="0" name=""/>
        <dsp:cNvSpPr/>
      </dsp:nvSpPr>
      <dsp:spPr>
        <a:xfrm>
          <a:off x="1121471" y="1202160"/>
          <a:ext cx="1447422" cy="578645"/>
        </a:xfrm>
        <a:custGeom>
          <a:avLst/>
          <a:gdLst/>
          <a:ahLst/>
          <a:cxnLst/>
          <a:rect l="0" t="0" r="0" b="0"/>
          <a:pathLst>
            <a:path>
              <a:moveTo>
                <a:pt x="1447422" y="0"/>
              </a:moveTo>
              <a:lnTo>
                <a:pt x="1447422" y="343136"/>
              </a:lnTo>
              <a:lnTo>
                <a:pt x="0" y="343136"/>
              </a:lnTo>
              <a:lnTo>
                <a:pt x="0" y="57864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1B5F75-8A99-4F00-8C30-23C5F9C48590}">
      <dsp:nvSpPr>
        <dsp:cNvPr id="0" name=""/>
        <dsp:cNvSpPr/>
      </dsp:nvSpPr>
      <dsp:spPr>
        <a:xfrm>
          <a:off x="1447422" y="80689"/>
          <a:ext cx="2242942" cy="1121471"/>
        </a:xfrm>
        <a:prstGeom prst="rect">
          <a:avLst/>
        </a:prstGeom>
        <a:solidFill>
          <a:schemeClr val="bg1">
            <a:lumMod val="9500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1" kern="1200" cap="none" spc="0" baseline="0" dirty="0">
              <a:ln w="0"/>
              <a:solidFill>
                <a:schemeClr val="tx1"/>
              </a:solidFill>
              <a:effectLst/>
            </a:rPr>
            <a:t>Κρυπτολογία</a:t>
          </a:r>
        </a:p>
      </dsp:txBody>
      <dsp:txXfrm>
        <a:off x="1447422" y="80689"/>
        <a:ext cx="2242942" cy="1121471"/>
      </dsp:txXfrm>
    </dsp:sp>
    <dsp:sp modelId="{C8E2AC11-32E7-4218-8053-8E373B18464B}">
      <dsp:nvSpPr>
        <dsp:cNvPr id="0" name=""/>
        <dsp:cNvSpPr/>
      </dsp:nvSpPr>
      <dsp:spPr>
        <a:xfrm>
          <a:off x="0" y="1780806"/>
          <a:ext cx="2242942" cy="1121471"/>
        </a:xfrm>
        <a:prstGeom prst="rect">
          <a:avLst/>
        </a:prstGeom>
        <a:solidFill>
          <a:schemeClr val="bg1">
            <a:lumMod val="9500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1" kern="1200" cap="none" spc="0" baseline="0" dirty="0">
              <a:ln w="0"/>
              <a:solidFill>
                <a:schemeClr val="tx1"/>
              </a:solidFill>
              <a:effectLst/>
            </a:rPr>
            <a:t>Κρυπτογραφία</a:t>
          </a:r>
        </a:p>
      </dsp:txBody>
      <dsp:txXfrm>
        <a:off x="0" y="1780806"/>
        <a:ext cx="2242942" cy="1121471"/>
      </dsp:txXfrm>
    </dsp:sp>
    <dsp:sp modelId="{57B63061-47CC-4AF2-879E-3ABDFDA39C6A}">
      <dsp:nvSpPr>
        <dsp:cNvPr id="0" name=""/>
        <dsp:cNvSpPr/>
      </dsp:nvSpPr>
      <dsp:spPr>
        <a:xfrm>
          <a:off x="2715155" y="1780806"/>
          <a:ext cx="2242942" cy="1121471"/>
        </a:xfrm>
        <a:prstGeom prst="rect">
          <a:avLst/>
        </a:prstGeom>
        <a:solidFill>
          <a:schemeClr val="bg1">
            <a:lumMod val="9500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0" kern="1200" cap="none" spc="0" baseline="0" dirty="0">
              <a:ln w="0"/>
              <a:effectLst>
                <a:outerShdw blurRad="38100" dist="38100" dir="2700000" algn="tl">
                  <a:srgbClr val="000000">
                    <a:alpha val="43137"/>
                  </a:srgbClr>
                </a:outerShdw>
              </a:effectLst>
            </a:rPr>
            <a:t> </a:t>
          </a:r>
          <a:r>
            <a:rPr lang="el-GR" sz="1800" b="1" kern="1200" cap="none" spc="0" baseline="0" dirty="0">
              <a:ln w="0"/>
              <a:solidFill>
                <a:schemeClr val="tx1"/>
              </a:solidFill>
              <a:effectLst/>
            </a:rPr>
            <a:t>Κρυπτανάλυση</a:t>
          </a:r>
          <a:endParaRPr lang="el-GR" sz="1800" b="0" kern="1200" cap="none" spc="0" baseline="0" dirty="0">
            <a:ln w="0"/>
            <a:solidFill>
              <a:schemeClr val="tx1"/>
            </a:solidFill>
            <a:effectLst/>
          </a:endParaRPr>
        </a:p>
      </dsp:txBody>
      <dsp:txXfrm>
        <a:off x="2715155" y="1780806"/>
        <a:ext cx="2242942" cy="11214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7E8AF-654E-4F82-830A-17F6B9E00359}">
      <dsp:nvSpPr>
        <dsp:cNvPr id="0" name=""/>
        <dsp:cNvSpPr/>
      </dsp:nvSpPr>
      <dsp:spPr>
        <a:xfrm>
          <a:off x="0" y="0"/>
          <a:ext cx="60123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6F1FC-57BF-4670-98AB-330FE593AD4C}">
      <dsp:nvSpPr>
        <dsp:cNvPr id="0" name=""/>
        <dsp:cNvSpPr/>
      </dsp:nvSpPr>
      <dsp:spPr>
        <a:xfrm>
          <a:off x="0" y="0"/>
          <a:ext cx="1735472" cy="1012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b="1" kern="1200" baseline="0" dirty="0">
              <a:solidFill>
                <a:schemeClr val="tx1"/>
              </a:solidFill>
            </a:rPr>
            <a:t>Βασικό αντικείμενο Κρυπτογραφίας</a:t>
          </a:r>
          <a:endParaRPr lang="el-GR" sz="1800" b="1" kern="1200" dirty="0">
            <a:solidFill>
              <a:schemeClr val="tx1"/>
            </a:solidFill>
          </a:endParaRPr>
        </a:p>
      </dsp:txBody>
      <dsp:txXfrm>
        <a:off x="0" y="0"/>
        <a:ext cx="1735472" cy="1012756"/>
      </dsp:txXfrm>
    </dsp:sp>
    <dsp:sp modelId="{99632AEA-E8A2-441D-87D6-305449E13C02}">
      <dsp:nvSpPr>
        <dsp:cNvPr id="0" name=""/>
        <dsp:cNvSpPr/>
      </dsp:nvSpPr>
      <dsp:spPr>
        <a:xfrm>
          <a:off x="1815618" y="44654"/>
          <a:ext cx="4006088" cy="923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b="0" kern="1200" baseline="0" dirty="0"/>
            <a:t>Η ασφάλεια των πληροφοριών και γενικώς η εξασφάλιση της επικοινωνίας μέσω </a:t>
          </a:r>
          <a:r>
            <a:rPr lang="el-GR" sz="1800" b="0" i="0" u="sng" kern="1200" baseline="0" dirty="0">
              <a:solidFill>
                <a:srgbClr val="FF0000"/>
              </a:solidFill>
            </a:rPr>
            <a:t>μη ασφαλών</a:t>
          </a:r>
          <a:r>
            <a:rPr lang="el-GR" sz="1800" b="0" u="none" kern="1200" baseline="0" dirty="0"/>
            <a:t> διαύλων.</a:t>
          </a:r>
          <a:endParaRPr lang="el-GR" sz="1800" u="none" kern="1200" dirty="0"/>
        </a:p>
      </dsp:txBody>
      <dsp:txXfrm>
        <a:off x="1815618" y="44654"/>
        <a:ext cx="4006088" cy="923324"/>
      </dsp:txXfrm>
    </dsp:sp>
    <dsp:sp modelId="{6F284A47-4DF2-4A90-9978-A629A2BFED24}">
      <dsp:nvSpPr>
        <dsp:cNvPr id="0" name=""/>
        <dsp:cNvSpPr/>
      </dsp:nvSpPr>
      <dsp:spPr>
        <a:xfrm>
          <a:off x="1735472" y="967978"/>
          <a:ext cx="42744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1D840-4195-492D-9FD4-C8EA2796F0EF}">
      <dsp:nvSpPr>
        <dsp:cNvPr id="0" name=""/>
        <dsp:cNvSpPr/>
      </dsp:nvSpPr>
      <dsp:spPr>
        <a:xfrm>
          <a:off x="3581543" y="957300"/>
          <a:ext cx="1082151" cy="403367"/>
        </a:xfrm>
        <a:custGeom>
          <a:avLst/>
          <a:gdLst/>
          <a:ahLst/>
          <a:cxnLst/>
          <a:rect l="0" t="0" r="0" b="0"/>
          <a:pathLst>
            <a:path>
              <a:moveTo>
                <a:pt x="0" y="0"/>
              </a:moveTo>
              <a:lnTo>
                <a:pt x="0" y="202334"/>
              </a:lnTo>
              <a:lnTo>
                <a:pt x="1082151" y="202334"/>
              </a:lnTo>
              <a:lnTo>
                <a:pt x="1082151" y="40336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AB9304-516F-4D5E-90BD-4AA6605DA831}">
      <dsp:nvSpPr>
        <dsp:cNvPr id="0" name=""/>
        <dsp:cNvSpPr/>
      </dsp:nvSpPr>
      <dsp:spPr>
        <a:xfrm>
          <a:off x="2331998" y="2317967"/>
          <a:ext cx="1173362" cy="402066"/>
        </a:xfrm>
        <a:custGeom>
          <a:avLst/>
          <a:gdLst/>
          <a:ahLst/>
          <a:cxnLst/>
          <a:rect l="0" t="0" r="0" b="0"/>
          <a:pathLst>
            <a:path>
              <a:moveTo>
                <a:pt x="0" y="0"/>
              </a:moveTo>
              <a:lnTo>
                <a:pt x="0" y="201033"/>
              </a:lnTo>
              <a:lnTo>
                <a:pt x="1173362" y="201033"/>
              </a:lnTo>
              <a:lnTo>
                <a:pt x="1173362" y="40206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73A0CC-3292-4671-8244-9372FC3B0810}">
      <dsp:nvSpPr>
        <dsp:cNvPr id="0" name=""/>
        <dsp:cNvSpPr/>
      </dsp:nvSpPr>
      <dsp:spPr>
        <a:xfrm>
          <a:off x="1188695" y="2317967"/>
          <a:ext cx="1143303" cy="402066"/>
        </a:xfrm>
        <a:custGeom>
          <a:avLst/>
          <a:gdLst/>
          <a:ahLst/>
          <a:cxnLst/>
          <a:rect l="0" t="0" r="0" b="0"/>
          <a:pathLst>
            <a:path>
              <a:moveTo>
                <a:pt x="1143303" y="0"/>
              </a:moveTo>
              <a:lnTo>
                <a:pt x="1143303" y="201033"/>
              </a:lnTo>
              <a:lnTo>
                <a:pt x="0" y="201033"/>
              </a:lnTo>
              <a:lnTo>
                <a:pt x="0" y="40206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D54E80-C331-4D26-9001-57B04FC042C9}">
      <dsp:nvSpPr>
        <dsp:cNvPr id="0" name=""/>
        <dsp:cNvSpPr/>
      </dsp:nvSpPr>
      <dsp:spPr>
        <a:xfrm>
          <a:off x="2331998" y="957300"/>
          <a:ext cx="1249544" cy="403367"/>
        </a:xfrm>
        <a:custGeom>
          <a:avLst/>
          <a:gdLst/>
          <a:ahLst/>
          <a:cxnLst/>
          <a:rect l="0" t="0" r="0" b="0"/>
          <a:pathLst>
            <a:path>
              <a:moveTo>
                <a:pt x="1249544" y="0"/>
              </a:moveTo>
              <a:lnTo>
                <a:pt x="1249544" y="202334"/>
              </a:lnTo>
              <a:lnTo>
                <a:pt x="0" y="202334"/>
              </a:lnTo>
              <a:lnTo>
                <a:pt x="0" y="40336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1B5F75-8A99-4F00-8C30-23C5F9C48590}">
      <dsp:nvSpPr>
        <dsp:cNvPr id="0" name=""/>
        <dsp:cNvSpPr/>
      </dsp:nvSpPr>
      <dsp:spPr>
        <a:xfrm>
          <a:off x="2624243" y="0"/>
          <a:ext cx="1914600" cy="957300"/>
        </a:xfrm>
        <a:prstGeom prst="rect">
          <a:avLst/>
        </a:prstGeom>
        <a:solidFill>
          <a:schemeClr val="bg1">
            <a:lumMod val="9500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1" kern="1200" cap="none" spc="0" baseline="0" dirty="0">
              <a:ln w="0"/>
              <a:solidFill>
                <a:schemeClr val="tx1"/>
              </a:solidFill>
              <a:effectLst/>
            </a:rPr>
            <a:t>Κρυπτολογία</a:t>
          </a:r>
        </a:p>
      </dsp:txBody>
      <dsp:txXfrm>
        <a:off x="2624243" y="0"/>
        <a:ext cx="1914600" cy="957300"/>
      </dsp:txXfrm>
    </dsp:sp>
    <dsp:sp modelId="{C8E2AC11-32E7-4218-8053-8E373B18464B}">
      <dsp:nvSpPr>
        <dsp:cNvPr id="0" name=""/>
        <dsp:cNvSpPr/>
      </dsp:nvSpPr>
      <dsp:spPr>
        <a:xfrm>
          <a:off x="1374698" y="1360667"/>
          <a:ext cx="1914600" cy="957300"/>
        </a:xfrm>
        <a:prstGeom prst="rect">
          <a:avLst/>
        </a:prstGeom>
        <a:solidFill>
          <a:schemeClr val="bg1">
            <a:lumMod val="9500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1" kern="1200" cap="none" spc="0" baseline="0" dirty="0">
              <a:ln w="0"/>
              <a:solidFill>
                <a:schemeClr val="tx1"/>
              </a:solidFill>
              <a:effectLst/>
            </a:rPr>
            <a:t>Κρυπτογραφία</a:t>
          </a:r>
        </a:p>
      </dsp:txBody>
      <dsp:txXfrm>
        <a:off x="1374698" y="1360667"/>
        <a:ext cx="1914600" cy="957300"/>
      </dsp:txXfrm>
    </dsp:sp>
    <dsp:sp modelId="{AE823254-CC7F-4C2A-841D-4079E7D92AB7}">
      <dsp:nvSpPr>
        <dsp:cNvPr id="0" name=""/>
        <dsp:cNvSpPr/>
      </dsp:nvSpPr>
      <dsp:spPr>
        <a:xfrm>
          <a:off x="231395" y="2720033"/>
          <a:ext cx="1914600" cy="957300"/>
        </a:xfrm>
        <a:prstGeom prst="rect">
          <a:avLst/>
        </a:prstGeom>
        <a:solidFill>
          <a:schemeClr val="bg1">
            <a:lumMod val="9500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1" kern="1200" cap="none" spc="0" baseline="0" dirty="0">
              <a:ln w="0"/>
              <a:solidFill>
                <a:schemeClr val="tx1"/>
              </a:solidFill>
              <a:effectLst/>
            </a:rPr>
            <a:t>Συμμετρική Κρυπτογραφία</a:t>
          </a:r>
        </a:p>
      </dsp:txBody>
      <dsp:txXfrm>
        <a:off x="231395" y="2720033"/>
        <a:ext cx="1914600" cy="957300"/>
      </dsp:txXfrm>
    </dsp:sp>
    <dsp:sp modelId="{A7421B32-5E8E-48C4-A417-E97EF3FF0051}">
      <dsp:nvSpPr>
        <dsp:cNvPr id="0" name=""/>
        <dsp:cNvSpPr/>
      </dsp:nvSpPr>
      <dsp:spPr>
        <a:xfrm>
          <a:off x="2548061" y="2720033"/>
          <a:ext cx="1914600" cy="957300"/>
        </a:xfrm>
        <a:prstGeom prst="rect">
          <a:avLst/>
        </a:prstGeom>
        <a:solidFill>
          <a:schemeClr val="bg1">
            <a:lumMod val="9500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1" kern="1200" cap="none" spc="0" baseline="0" dirty="0">
              <a:ln w="0"/>
              <a:solidFill>
                <a:schemeClr val="tx1"/>
              </a:solidFill>
              <a:effectLst/>
            </a:rPr>
            <a:t>Ασύμμετρη Κρυπτογραφία</a:t>
          </a:r>
        </a:p>
      </dsp:txBody>
      <dsp:txXfrm>
        <a:off x="2548061" y="2720033"/>
        <a:ext cx="1914600" cy="957300"/>
      </dsp:txXfrm>
    </dsp:sp>
    <dsp:sp modelId="{611B643B-BB81-46F5-9672-6EC727C95FF2}">
      <dsp:nvSpPr>
        <dsp:cNvPr id="0" name=""/>
        <dsp:cNvSpPr/>
      </dsp:nvSpPr>
      <dsp:spPr>
        <a:xfrm>
          <a:off x="3706394" y="1360667"/>
          <a:ext cx="1914600" cy="957300"/>
        </a:xfrm>
        <a:prstGeom prst="rect">
          <a:avLst/>
        </a:prstGeom>
        <a:solidFill>
          <a:schemeClr val="bg1">
            <a:lumMod val="9500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0" kern="1200" cap="none" spc="0" baseline="0" dirty="0">
              <a:ln w="0"/>
              <a:effectLst>
                <a:outerShdw blurRad="38100" dist="38100" dir="2700000" algn="tl">
                  <a:srgbClr val="000000">
                    <a:alpha val="43137"/>
                  </a:srgbClr>
                </a:outerShdw>
              </a:effectLst>
            </a:rPr>
            <a:t> </a:t>
          </a:r>
          <a:r>
            <a:rPr lang="el-GR" sz="1800" b="1" kern="1200" cap="none" spc="0" baseline="0" dirty="0">
              <a:ln w="0"/>
              <a:solidFill>
                <a:schemeClr val="tx1"/>
              </a:solidFill>
              <a:effectLst/>
            </a:rPr>
            <a:t>Κρυπτανάλυση</a:t>
          </a:r>
          <a:endParaRPr lang="el-GR" sz="1800" b="0" kern="1200" cap="none" spc="0" baseline="0" dirty="0">
            <a:ln w="0"/>
            <a:solidFill>
              <a:schemeClr val="tx1"/>
            </a:solidFill>
            <a:effectLst/>
          </a:endParaRPr>
        </a:p>
      </dsp:txBody>
      <dsp:txXfrm>
        <a:off x="3706394" y="1360667"/>
        <a:ext cx="1914600" cy="9573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A6F7-3A6C-4879-8C0C-9ACCDA1E09CA}">
      <dsp:nvSpPr>
        <dsp:cNvPr id="0" name=""/>
        <dsp:cNvSpPr/>
      </dsp:nvSpPr>
      <dsp:spPr>
        <a:xfrm>
          <a:off x="0" y="0"/>
          <a:ext cx="7261729"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02A4DB9-1309-41A3-8297-9F6C8988CD29}">
      <dsp:nvSpPr>
        <dsp:cNvPr id="0" name=""/>
        <dsp:cNvSpPr/>
      </dsp:nvSpPr>
      <dsp:spPr>
        <a:xfrm>
          <a:off x="0" y="0"/>
          <a:ext cx="2268032" cy="145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dirty="0"/>
            <a:t>Πόσες προσπάθειες χρειάζονται για την εύρεση ενός στοιχείου σε μια μη δομημένη βάση N δεδομένων ?</a:t>
          </a:r>
        </a:p>
      </dsp:txBody>
      <dsp:txXfrm>
        <a:off x="0" y="0"/>
        <a:ext cx="2268032" cy="1458966"/>
      </dsp:txXfrm>
    </dsp:sp>
    <dsp:sp modelId="{A40C346A-7BB1-40A4-9BAC-1D2C0F366E77}">
      <dsp:nvSpPr>
        <dsp:cNvPr id="0" name=""/>
        <dsp:cNvSpPr/>
      </dsp:nvSpPr>
      <dsp:spPr>
        <a:xfrm>
          <a:off x="2349301" y="33909"/>
          <a:ext cx="1675188" cy="678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l-GR" sz="1600" kern="1200" dirty="0"/>
            <a:t>Κλασσικός Υπολογιστής</a:t>
          </a:r>
        </a:p>
      </dsp:txBody>
      <dsp:txXfrm>
        <a:off x="2349301" y="33909"/>
        <a:ext cx="1675188" cy="678191"/>
      </dsp:txXfrm>
    </dsp:sp>
    <dsp:sp modelId="{90D45681-B6FA-46D5-9AF5-D05AC7127D10}">
      <dsp:nvSpPr>
        <dsp:cNvPr id="0" name=""/>
        <dsp:cNvSpPr/>
      </dsp:nvSpPr>
      <dsp:spPr>
        <a:xfrm>
          <a:off x="4105759" y="33909"/>
          <a:ext cx="3148629" cy="678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kern="1200" dirty="0"/>
            <a:t>Κατά μέσο όρο </a:t>
          </a:r>
          <a:r>
            <a:rPr lang="el-GR" sz="1400" b="1" kern="1200" dirty="0"/>
            <a:t>N/2</a:t>
          </a:r>
          <a:r>
            <a:rPr lang="el-GR" sz="1400" kern="1200" dirty="0"/>
            <a:t> (τυχαία επιλογή)</a:t>
          </a:r>
        </a:p>
      </dsp:txBody>
      <dsp:txXfrm>
        <a:off x="4105759" y="33909"/>
        <a:ext cx="3148629" cy="678191"/>
      </dsp:txXfrm>
    </dsp:sp>
    <dsp:sp modelId="{2597A1F1-D2BD-4EB6-B22F-EFD40489AA1F}">
      <dsp:nvSpPr>
        <dsp:cNvPr id="0" name=""/>
        <dsp:cNvSpPr/>
      </dsp:nvSpPr>
      <dsp:spPr>
        <a:xfrm>
          <a:off x="2268032" y="712100"/>
          <a:ext cx="4334344" cy="0"/>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E6BBCAA6-C478-4B2A-93E7-5ED6D6478DCB}">
      <dsp:nvSpPr>
        <dsp:cNvPr id="0" name=""/>
        <dsp:cNvSpPr/>
      </dsp:nvSpPr>
      <dsp:spPr>
        <a:xfrm>
          <a:off x="2349301" y="746010"/>
          <a:ext cx="1711003" cy="678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l-GR" sz="1600" kern="1200" dirty="0"/>
            <a:t>Κβαντικός Υπολογιστής</a:t>
          </a:r>
        </a:p>
      </dsp:txBody>
      <dsp:txXfrm>
        <a:off x="2349301" y="746010"/>
        <a:ext cx="1711003" cy="678191"/>
      </dsp:txXfrm>
    </dsp:sp>
    <dsp:sp modelId="{15D79243-B08D-428F-8F2C-A93214167F15}">
      <dsp:nvSpPr>
        <dsp:cNvPr id="0" name=""/>
        <dsp:cNvSpPr/>
      </dsp:nvSpPr>
      <dsp:spPr>
        <a:xfrm>
          <a:off x="4141574" y="746010"/>
          <a:ext cx="3061063" cy="678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kern="1200" dirty="0"/>
            <a:t>Περίπου</a:t>
          </a:r>
          <a:r>
            <a:rPr lang="en-US" sz="1400" kern="1200" dirty="0"/>
            <a:t> </a:t>
          </a:r>
          <a:r>
            <a:rPr lang="en-US" sz="1400" b="1" kern="1200" dirty="0"/>
            <a:t>√N</a:t>
          </a:r>
          <a:r>
            <a:rPr lang="el-GR" sz="1400" kern="1200" dirty="0"/>
            <a:t> (αλγόριθμος του</a:t>
          </a:r>
          <a:r>
            <a:rPr lang="en-US" sz="1400" kern="1200" dirty="0"/>
            <a:t> Grover)</a:t>
          </a:r>
          <a:r>
            <a:rPr lang="el-GR" sz="1400" kern="1200" dirty="0"/>
            <a:t> </a:t>
          </a:r>
        </a:p>
      </dsp:txBody>
      <dsp:txXfrm>
        <a:off x="4141574" y="746010"/>
        <a:ext cx="3061063" cy="678191"/>
      </dsp:txXfrm>
    </dsp:sp>
    <dsp:sp modelId="{275B6505-FC5A-4418-9318-E0DA5548B1CE}">
      <dsp:nvSpPr>
        <dsp:cNvPr id="0" name=""/>
        <dsp:cNvSpPr/>
      </dsp:nvSpPr>
      <dsp:spPr>
        <a:xfrm>
          <a:off x="2268032" y="1424201"/>
          <a:ext cx="4334344" cy="0"/>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7E8AF-654E-4F82-830A-17F6B9E00359}">
      <dsp:nvSpPr>
        <dsp:cNvPr id="0" name=""/>
        <dsp:cNvSpPr/>
      </dsp:nvSpPr>
      <dsp:spPr>
        <a:xfrm>
          <a:off x="0" y="409"/>
          <a:ext cx="71137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6F1FC-57BF-4670-98AB-330FE593AD4C}">
      <dsp:nvSpPr>
        <dsp:cNvPr id="0" name=""/>
        <dsp:cNvSpPr/>
      </dsp:nvSpPr>
      <dsp:spPr>
        <a:xfrm>
          <a:off x="0" y="409"/>
          <a:ext cx="1772549" cy="838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b="1" kern="1200" baseline="0" dirty="0">
              <a:solidFill>
                <a:schemeClr val="accent1">
                  <a:lumMod val="50000"/>
                </a:schemeClr>
              </a:solidFill>
            </a:rPr>
            <a:t>Βασικό αντικείμενο Θεωρίας Κωδίκων</a:t>
          </a:r>
          <a:endParaRPr lang="el-GR" sz="1600" b="1" kern="1200" dirty="0">
            <a:solidFill>
              <a:schemeClr val="accent1">
                <a:lumMod val="50000"/>
              </a:schemeClr>
            </a:solidFill>
          </a:endParaRPr>
        </a:p>
      </dsp:txBody>
      <dsp:txXfrm>
        <a:off x="0" y="409"/>
        <a:ext cx="1772549" cy="838772"/>
      </dsp:txXfrm>
    </dsp:sp>
    <dsp:sp modelId="{99632AEA-E8A2-441D-87D6-305449E13C02}">
      <dsp:nvSpPr>
        <dsp:cNvPr id="0" name=""/>
        <dsp:cNvSpPr/>
      </dsp:nvSpPr>
      <dsp:spPr>
        <a:xfrm>
          <a:off x="1872691" y="35304"/>
          <a:ext cx="5240753" cy="768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u="none" kern="1200" dirty="0">
              <a:solidFill>
                <a:schemeClr val="accent1">
                  <a:lumMod val="50000"/>
                </a:schemeClr>
              </a:solidFill>
            </a:rPr>
            <a:t>Κωδικοποίηση</a:t>
          </a:r>
          <a:r>
            <a:rPr lang="el-GR" sz="1600" u="none" kern="1200" dirty="0"/>
            <a:t> της πληροφορίας με τέτοιον τρόπο, ώστε αν μικρό πλήθος αλλοιώσεων έχει εισχωρήσει σ’ ένα μήνυμα, η </a:t>
          </a:r>
          <a:r>
            <a:rPr lang="el-GR" sz="1600" u="none" kern="1200" dirty="0">
              <a:solidFill>
                <a:schemeClr val="accent1">
                  <a:lumMod val="50000"/>
                </a:schemeClr>
              </a:solidFill>
            </a:rPr>
            <a:t>αποκωδικοποίηση</a:t>
          </a:r>
          <a:r>
            <a:rPr lang="el-GR" sz="1600" u="none" kern="1200" dirty="0"/>
            <a:t> του να τις διορθώνει.</a:t>
          </a:r>
        </a:p>
      </dsp:txBody>
      <dsp:txXfrm>
        <a:off x="1872691" y="35304"/>
        <a:ext cx="5240753" cy="768426"/>
      </dsp:txXfrm>
    </dsp:sp>
    <dsp:sp modelId="{6F284A47-4DF2-4A90-9978-A629A2BFED24}">
      <dsp:nvSpPr>
        <dsp:cNvPr id="0" name=""/>
        <dsp:cNvSpPr/>
      </dsp:nvSpPr>
      <dsp:spPr>
        <a:xfrm>
          <a:off x="1772549" y="803730"/>
          <a:ext cx="534089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E078E-4CFD-439A-A174-19BEFA1AC208}">
      <dsp:nvSpPr>
        <dsp:cNvPr id="0" name=""/>
        <dsp:cNvSpPr/>
      </dsp:nvSpPr>
      <dsp:spPr>
        <a:xfrm>
          <a:off x="0" y="0"/>
          <a:ext cx="75686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353876-3CAD-4CCB-AD47-CD0A49EFE0D5}">
      <dsp:nvSpPr>
        <dsp:cNvPr id="0" name=""/>
        <dsp:cNvSpPr/>
      </dsp:nvSpPr>
      <dsp:spPr>
        <a:xfrm>
          <a:off x="0" y="0"/>
          <a:ext cx="1513732" cy="1560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u="none" kern="1200" dirty="0">
              <a:solidFill>
                <a:schemeClr val="accent5">
                  <a:lumMod val="50000"/>
                </a:schemeClr>
              </a:solidFill>
              <a:latin typeface="Calibri" panose="020F0502020204030204" pitchFamily="34" charset="0"/>
              <a:cs typeface="Calibri" panose="020F0502020204030204" pitchFamily="34" charset="0"/>
            </a:rPr>
            <a:t>Ασφάλεια</a:t>
          </a:r>
        </a:p>
      </dsp:txBody>
      <dsp:txXfrm>
        <a:off x="0" y="0"/>
        <a:ext cx="1513732" cy="1560384"/>
      </dsp:txXfrm>
    </dsp:sp>
    <dsp:sp modelId="{89AD0F55-3141-4FB5-8894-552B70340A38}">
      <dsp:nvSpPr>
        <dsp:cNvPr id="0" name=""/>
        <dsp:cNvSpPr/>
      </dsp:nvSpPr>
      <dsp:spPr>
        <a:xfrm>
          <a:off x="1627262" y="36266"/>
          <a:ext cx="2913935" cy="725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Κβαντικός Αλγόριθμος </a:t>
          </a:r>
          <a:r>
            <a:rPr lang="en-US" sz="1800" kern="1200" dirty="0">
              <a:latin typeface="Calibri" panose="020F0502020204030204" pitchFamily="34" charset="0"/>
              <a:cs typeface="Calibri" panose="020F0502020204030204" pitchFamily="34" charset="0"/>
            </a:rPr>
            <a:t>Grover </a:t>
          </a:r>
          <a:endParaRPr lang="el-GR" sz="1800" kern="1200" dirty="0">
            <a:latin typeface="Calibri" panose="020F0502020204030204" pitchFamily="34" charset="0"/>
            <a:cs typeface="Calibri" panose="020F0502020204030204" pitchFamily="34" charset="0"/>
          </a:endParaRPr>
        </a:p>
      </dsp:txBody>
      <dsp:txXfrm>
        <a:off x="1627262" y="36266"/>
        <a:ext cx="2913935" cy="725335"/>
      </dsp:txXfrm>
    </dsp:sp>
    <dsp:sp modelId="{8C6CDFB1-E7CA-4A44-B3D2-D9EE8B6E1E58}">
      <dsp:nvSpPr>
        <dsp:cNvPr id="0" name=""/>
        <dsp:cNvSpPr/>
      </dsp:nvSpPr>
      <dsp:spPr>
        <a:xfrm>
          <a:off x="4654727" y="36266"/>
          <a:ext cx="2913935" cy="725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dirty="0">
              <a:latin typeface="Calibri" panose="020F0502020204030204" pitchFamily="34" charset="0"/>
              <a:cs typeface="Calibri" panose="020F0502020204030204" pitchFamily="34" charset="0"/>
            </a:rPr>
            <a:t>Προσφέρει παρόμοιες</a:t>
          </a:r>
          <a:r>
            <a:rPr lang="el-GR" sz="1600" kern="1200" dirty="0">
              <a:solidFill>
                <a:schemeClr val="accent2"/>
              </a:solidFill>
              <a:latin typeface="Calibri" panose="020F0502020204030204" pitchFamily="34" charset="0"/>
              <a:cs typeface="Calibri" panose="020F0502020204030204" pitchFamily="34" charset="0"/>
            </a:rPr>
            <a:t> </a:t>
          </a:r>
          <a:r>
            <a:rPr lang="el-GR" sz="1600" kern="1200" dirty="0">
              <a:solidFill>
                <a:srgbClr val="002060"/>
              </a:solidFill>
              <a:latin typeface="Calibri" panose="020F0502020204030204" pitchFamily="34" charset="0"/>
              <a:cs typeface="Calibri" panose="020F0502020204030204" pitchFamily="34" charset="0"/>
            </a:rPr>
            <a:t>ταχύτητες </a:t>
          </a:r>
          <a:r>
            <a:rPr lang="el-GR" sz="1600" kern="1200" dirty="0">
              <a:latin typeface="Calibri" panose="020F0502020204030204" pitchFamily="34" charset="0"/>
              <a:cs typeface="Calibri" panose="020F0502020204030204" pitchFamily="34" charset="0"/>
            </a:rPr>
            <a:t>με ήδη γνωστούς αλγορίθμους.</a:t>
          </a:r>
        </a:p>
      </dsp:txBody>
      <dsp:txXfrm>
        <a:off x="4654727" y="36266"/>
        <a:ext cx="2913935" cy="725335"/>
      </dsp:txXfrm>
    </dsp:sp>
    <dsp:sp modelId="{918BD03B-96C7-4C5E-ACEA-7707C51D3A12}">
      <dsp:nvSpPr>
        <dsp:cNvPr id="0" name=""/>
        <dsp:cNvSpPr/>
      </dsp:nvSpPr>
      <dsp:spPr>
        <a:xfrm>
          <a:off x="1513732" y="761601"/>
          <a:ext cx="605493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AD9BDC-4BFB-4FF5-B2F3-526969EB7D31}">
      <dsp:nvSpPr>
        <dsp:cNvPr id="0" name=""/>
        <dsp:cNvSpPr/>
      </dsp:nvSpPr>
      <dsp:spPr>
        <a:xfrm>
          <a:off x="1627262" y="797868"/>
          <a:ext cx="2913935" cy="725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Κβαντικός Αλγόριθμος </a:t>
          </a:r>
          <a:r>
            <a:rPr lang="en-US" sz="1800" kern="1200" dirty="0">
              <a:latin typeface="Calibri" panose="020F0502020204030204" pitchFamily="34" charset="0"/>
              <a:cs typeface="Calibri" panose="020F0502020204030204" pitchFamily="34" charset="0"/>
            </a:rPr>
            <a:t>Shor </a:t>
          </a:r>
          <a:endParaRPr lang="el-GR" sz="1800" kern="1200" dirty="0">
            <a:latin typeface="Calibri" panose="020F0502020204030204" pitchFamily="34" charset="0"/>
            <a:cs typeface="Calibri" panose="020F0502020204030204" pitchFamily="34" charset="0"/>
          </a:endParaRPr>
        </a:p>
      </dsp:txBody>
      <dsp:txXfrm>
        <a:off x="1627262" y="797868"/>
        <a:ext cx="2913935" cy="725335"/>
      </dsp:txXfrm>
    </dsp:sp>
    <dsp:sp modelId="{8C9B57AF-AA1C-42BE-99E7-62DCCEF9DEC1}">
      <dsp:nvSpPr>
        <dsp:cNvPr id="0" name=""/>
        <dsp:cNvSpPr/>
      </dsp:nvSpPr>
      <dsp:spPr>
        <a:xfrm>
          <a:off x="4654727" y="797868"/>
          <a:ext cx="2913935" cy="725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dirty="0">
              <a:latin typeface="Calibri" panose="020F0502020204030204" pitchFamily="34" charset="0"/>
              <a:cs typeface="Calibri" panose="020F0502020204030204" pitchFamily="34" charset="0"/>
            </a:rPr>
            <a:t>Δεν έχει βρεθεί κάποιος τρόπος χρήσης του.</a:t>
          </a:r>
        </a:p>
      </dsp:txBody>
      <dsp:txXfrm>
        <a:off x="4654727" y="797868"/>
        <a:ext cx="2913935" cy="725335"/>
      </dsp:txXfrm>
    </dsp:sp>
    <dsp:sp modelId="{EE3F788E-835F-4105-9C47-9010C6006C4D}">
      <dsp:nvSpPr>
        <dsp:cNvPr id="0" name=""/>
        <dsp:cNvSpPr/>
      </dsp:nvSpPr>
      <dsp:spPr>
        <a:xfrm>
          <a:off x="1513732" y="1559523"/>
          <a:ext cx="605493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7A624-6174-4DA7-A0BB-C4AD15C9926C}">
      <dsp:nvSpPr>
        <dsp:cNvPr id="0" name=""/>
        <dsp:cNvSpPr/>
      </dsp:nvSpPr>
      <dsp:spPr>
        <a:xfrm>
          <a:off x="2157812" y="807558"/>
          <a:ext cx="1526668" cy="264958"/>
        </a:xfrm>
        <a:custGeom>
          <a:avLst/>
          <a:gdLst/>
          <a:ahLst/>
          <a:cxnLst/>
          <a:rect l="0" t="0" r="0" b="0"/>
          <a:pathLst>
            <a:path>
              <a:moveTo>
                <a:pt x="0" y="0"/>
              </a:moveTo>
              <a:lnTo>
                <a:pt x="0" y="132479"/>
              </a:lnTo>
              <a:lnTo>
                <a:pt x="1526668" y="132479"/>
              </a:lnTo>
              <a:lnTo>
                <a:pt x="1526668" y="264958"/>
              </a:lnTo>
            </a:path>
          </a:pathLst>
        </a:custGeom>
        <a:noFill/>
        <a:ln w="12700" cap="flat" cmpd="sng" algn="ctr">
          <a:solidFill>
            <a:schemeClr val="accent6">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6035F25D-9D7F-4B69-ACD9-E0A735F97035}">
      <dsp:nvSpPr>
        <dsp:cNvPr id="0" name=""/>
        <dsp:cNvSpPr/>
      </dsp:nvSpPr>
      <dsp:spPr>
        <a:xfrm>
          <a:off x="2112092" y="807558"/>
          <a:ext cx="91440" cy="264958"/>
        </a:xfrm>
        <a:custGeom>
          <a:avLst/>
          <a:gdLst/>
          <a:ahLst/>
          <a:cxnLst/>
          <a:rect l="0" t="0" r="0" b="0"/>
          <a:pathLst>
            <a:path>
              <a:moveTo>
                <a:pt x="45720" y="0"/>
              </a:moveTo>
              <a:lnTo>
                <a:pt x="45720" y="264958"/>
              </a:lnTo>
            </a:path>
          </a:pathLst>
        </a:custGeom>
        <a:noFill/>
        <a:ln w="12700" cap="flat" cmpd="sng" algn="ctr">
          <a:solidFill>
            <a:schemeClr val="accent6">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5AC8F22F-DF62-42B6-B6D8-16DDCE47A4A1}">
      <dsp:nvSpPr>
        <dsp:cNvPr id="0" name=""/>
        <dsp:cNvSpPr/>
      </dsp:nvSpPr>
      <dsp:spPr>
        <a:xfrm>
          <a:off x="631144" y="807558"/>
          <a:ext cx="1526668" cy="264958"/>
        </a:xfrm>
        <a:custGeom>
          <a:avLst/>
          <a:gdLst/>
          <a:ahLst/>
          <a:cxnLst/>
          <a:rect l="0" t="0" r="0" b="0"/>
          <a:pathLst>
            <a:path>
              <a:moveTo>
                <a:pt x="1526668" y="0"/>
              </a:moveTo>
              <a:lnTo>
                <a:pt x="1526668" y="132479"/>
              </a:lnTo>
              <a:lnTo>
                <a:pt x="0" y="132479"/>
              </a:lnTo>
              <a:lnTo>
                <a:pt x="0" y="264958"/>
              </a:lnTo>
            </a:path>
          </a:pathLst>
        </a:custGeom>
        <a:noFill/>
        <a:ln w="12700" cap="flat" cmpd="sng" algn="ctr">
          <a:solidFill>
            <a:schemeClr val="accent6">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946177D8-60FB-4B1A-9908-6DCC815E00A7}">
      <dsp:nvSpPr>
        <dsp:cNvPr id="0" name=""/>
        <dsp:cNvSpPr/>
      </dsp:nvSpPr>
      <dsp:spPr>
        <a:xfrm>
          <a:off x="1526957" y="176703"/>
          <a:ext cx="1261709" cy="630854"/>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b="0" kern="1200" dirty="0">
              <a:solidFill>
                <a:schemeClr val="bg1"/>
              </a:solidFill>
              <a:effectLst/>
              <a:latin typeface="Calibri" panose="020F0502020204030204" pitchFamily="34" charset="0"/>
              <a:cs typeface="Calibri" panose="020F0502020204030204" pitchFamily="34" charset="0"/>
            </a:rPr>
            <a:t>Σύγχρονα σχήματα υπογραφής</a:t>
          </a:r>
        </a:p>
      </dsp:txBody>
      <dsp:txXfrm>
        <a:off x="1526957" y="176703"/>
        <a:ext cx="1261709" cy="630854"/>
      </dsp:txXfrm>
    </dsp:sp>
    <dsp:sp modelId="{D7ADA55F-8955-4186-8D35-E65936DD7E23}">
      <dsp:nvSpPr>
        <dsp:cNvPr id="0" name=""/>
        <dsp:cNvSpPr/>
      </dsp:nvSpPr>
      <dsp:spPr>
        <a:xfrm>
          <a:off x="289" y="1072516"/>
          <a:ext cx="1261709" cy="630854"/>
        </a:xfrm>
        <a:prstGeom prst="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latin typeface="Calibri" panose="020F0502020204030204" pitchFamily="34" charset="0"/>
              <a:cs typeface="Calibri" panose="020F0502020204030204" pitchFamily="34" charset="0"/>
            </a:rPr>
            <a:t>RSA</a:t>
          </a:r>
          <a:r>
            <a:rPr lang="en-US" sz="1600" kern="1200" dirty="0">
              <a:latin typeface="Calibri" panose="020F0502020204030204" pitchFamily="34" charset="0"/>
              <a:cs typeface="Calibri" panose="020F0502020204030204" pitchFamily="34" charset="0"/>
            </a:rPr>
            <a:t> </a:t>
          </a:r>
          <a:endParaRPr lang="el-GR" sz="1600" kern="1200" dirty="0">
            <a:latin typeface="Calibri" panose="020F0502020204030204" pitchFamily="34" charset="0"/>
            <a:cs typeface="Calibri" panose="020F0502020204030204" pitchFamily="34" charset="0"/>
          </a:endParaRPr>
        </a:p>
      </dsp:txBody>
      <dsp:txXfrm>
        <a:off x="289" y="1072516"/>
        <a:ext cx="1261709" cy="630854"/>
      </dsp:txXfrm>
    </dsp:sp>
    <dsp:sp modelId="{2E645241-0DDE-4BE7-B682-FA85D34DB8FA}">
      <dsp:nvSpPr>
        <dsp:cNvPr id="0" name=""/>
        <dsp:cNvSpPr/>
      </dsp:nvSpPr>
      <dsp:spPr>
        <a:xfrm>
          <a:off x="1526957" y="1072516"/>
          <a:ext cx="1261709" cy="630854"/>
        </a:xfrm>
        <a:prstGeom prst="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latin typeface="Calibri" panose="020F0502020204030204" pitchFamily="34" charset="0"/>
              <a:cs typeface="Calibri" panose="020F0502020204030204" pitchFamily="34" charset="0"/>
            </a:rPr>
            <a:t>DSA</a:t>
          </a:r>
          <a:endParaRPr lang="el-GR" sz="1600" kern="1200" dirty="0">
            <a:effectLst/>
            <a:latin typeface="Calibri" panose="020F0502020204030204" pitchFamily="34" charset="0"/>
            <a:cs typeface="Calibri" panose="020F0502020204030204" pitchFamily="34" charset="0"/>
          </a:endParaRPr>
        </a:p>
      </dsp:txBody>
      <dsp:txXfrm>
        <a:off x="1526957" y="1072516"/>
        <a:ext cx="1261709" cy="630854"/>
      </dsp:txXfrm>
    </dsp:sp>
    <dsp:sp modelId="{0DDCC1E1-378F-45EC-B4AC-BA82D9972FB3}">
      <dsp:nvSpPr>
        <dsp:cNvPr id="0" name=""/>
        <dsp:cNvSpPr/>
      </dsp:nvSpPr>
      <dsp:spPr>
        <a:xfrm>
          <a:off x="3053626" y="1072516"/>
          <a:ext cx="1261709" cy="630854"/>
        </a:xfrm>
        <a:prstGeom prst="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latin typeface="Calibri" panose="020F0502020204030204" pitchFamily="34" charset="0"/>
              <a:cs typeface="Calibri" panose="020F0502020204030204" pitchFamily="34" charset="0"/>
            </a:rPr>
            <a:t>ECDSA</a:t>
          </a:r>
          <a:r>
            <a:rPr lang="en-US" sz="1600" kern="1200" dirty="0">
              <a:latin typeface="Calibri" panose="020F0502020204030204" pitchFamily="34" charset="0"/>
              <a:cs typeface="Calibri" panose="020F0502020204030204" pitchFamily="34" charset="0"/>
            </a:rPr>
            <a:t> </a:t>
          </a:r>
          <a:r>
            <a:rPr lang="el-GR" sz="1600" kern="1200" dirty="0">
              <a:latin typeface="Calibri" panose="020F0502020204030204" pitchFamily="34" charset="0"/>
              <a:cs typeface="Calibri" panose="020F0502020204030204" pitchFamily="34" charset="0"/>
            </a:rPr>
            <a:t> </a:t>
          </a:r>
        </a:p>
      </dsp:txBody>
      <dsp:txXfrm>
        <a:off x="3053626" y="1072516"/>
        <a:ext cx="1261709" cy="6308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961CB-7D5B-4107-A254-A656B2979D14}">
      <dsp:nvSpPr>
        <dsp:cNvPr id="0" name=""/>
        <dsp:cNvSpPr/>
      </dsp:nvSpPr>
      <dsp:spPr>
        <a:xfrm>
          <a:off x="4229" y="75212"/>
          <a:ext cx="1264275" cy="8652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CMSS</a:t>
          </a:r>
          <a:r>
            <a:rPr lang="en-US" sz="1600" b="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(Chained MSS) </a:t>
          </a:r>
          <a:endParaRPr lang="el-GR" sz="1600" b="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29571" y="100554"/>
        <a:ext cx="1213591" cy="814554"/>
      </dsp:txXfrm>
    </dsp:sp>
    <dsp:sp modelId="{15825784-E935-4FF4-BDF8-B7F685161477}">
      <dsp:nvSpPr>
        <dsp:cNvPr id="0" name=""/>
        <dsp:cNvSpPr/>
      </dsp:nvSpPr>
      <dsp:spPr>
        <a:xfrm>
          <a:off x="1394932" y="351061"/>
          <a:ext cx="268026" cy="3135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l-GR" sz="1300" kern="1200"/>
        </a:p>
      </dsp:txBody>
      <dsp:txXfrm>
        <a:off x="1394932" y="413769"/>
        <a:ext cx="187618" cy="188124"/>
      </dsp:txXfrm>
    </dsp:sp>
    <dsp:sp modelId="{5F1DDE17-5C21-4FA5-A4B4-FA08D5B6EA5D}">
      <dsp:nvSpPr>
        <dsp:cNvPr id="0" name=""/>
        <dsp:cNvSpPr/>
      </dsp:nvSpPr>
      <dsp:spPr>
        <a:xfrm>
          <a:off x="1774215" y="75212"/>
          <a:ext cx="1264275" cy="8652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GMSS</a:t>
          </a:r>
          <a:r>
            <a:rPr lang="en-US" sz="1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(Generalized MSS)</a:t>
          </a:r>
          <a:endParaRPr lang="el-GR" sz="1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799557" y="100554"/>
        <a:ext cx="1213591" cy="814554"/>
      </dsp:txXfrm>
    </dsp:sp>
    <dsp:sp modelId="{FD770D25-7148-4681-ABC0-8178DFD5DB81}">
      <dsp:nvSpPr>
        <dsp:cNvPr id="0" name=""/>
        <dsp:cNvSpPr/>
      </dsp:nvSpPr>
      <dsp:spPr>
        <a:xfrm>
          <a:off x="3164918" y="351061"/>
          <a:ext cx="268026" cy="3135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l-GR" sz="1300" kern="1200"/>
        </a:p>
      </dsp:txBody>
      <dsp:txXfrm>
        <a:off x="3164918" y="413769"/>
        <a:ext cx="187618" cy="188124"/>
      </dsp:txXfrm>
    </dsp:sp>
    <dsp:sp modelId="{8A33145B-E00A-4CFD-945C-2E377CF0D1E3}">
      <dsp:nvSpPr>
        <dsp:cNvPr id="0" name=""/>
        <dsp:cNvSpPr/>
      </dsp:nvSpPr>
      <dsp:spPr>
        <a:xfrm>
          <a:off x="3544200" y="75212"/>
          <a:ext cx="1264275" cy="8652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XMSS</a:t>
          </a:r>
          <a:r>
            <a:rPr lang="en-US" sz="1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(eXtended MSS)</a:t>
          </a:r>
          <a:endParaRPr lang="el-GR" sz="1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569542" y="100554"/>
        <a:ext cx="1213591" cy="8145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E078E-4CFD-439A-A174-19BEFA1AC208}">
      <dsp:nvSpPr>
        <dsp:cNvPr id="0" name=""/>
        <dsp:cNvSpPr/>
      </dsp:nvSpPr>
      <dsp:spPr>
        <a:xfrm>
          <a:off x="0" y="0"/>
          <a:ext cx="85543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353876-3CAD-4CCB-AD47-CD0A49EFE0D5}">
      <dsp:nvSpPr>
        <dsp:cNvPr id="0" name=""/>
        <dsp:cNvSpPr/>
      </dsp:nvSpPr>
      <dsp:spPr>
        <a:xfrm>
          <a:off x="0" y="0"/>
          <a:ext cx="1710867" cy="1557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u="none" kern="1200" dirty="0">
              <a:solidFill>
                <a:schemeClr val="accent5">
                  <a:lumMod val="50000"/>
                </a:schemeClr>
              </a:solidFill>
              <a:latin typeface="Calibri" panose="020F0502020204030204" pitchFamily="34" charset="0"/>
              <a:cs typeface="Calibri" panose="020F0502020204030204" pitchFamily="34" charset="0"/>
            </a:rPr>
            <a:t>Ασφάλεια</a:t>
          </a:r>
        </a:p>
      </dsp:txBody>
      <dsp:txXfrm>
        <a:off x="0" y="0"/>
        <a:ext cx="1710867" cy="1557471"/>
      </dsp:txXfrm>
    </dsp:sp>
    <dsp:sp modelId="{89AD0F55-3141-4FB5-8894-552B70340A38}">
      <dsp:nvSpPr>
        <dsp:cNvPr id="0" name=""/>
        <dsp:cNvSpPr/>
      </dsp:nvSpPr>
      <dsp:spPr>
        <a:xfrm>
          <a:off x="1839182" y="36199"/>
          <a:ext cx="3293420" cy="723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Κβαντικός Αλγόριθμος </a:t>
          </a:r>
          <a:r>
            <a:rPr lang="en-US" sz="1800" kern="1200" dirty="0">
              <a:latin typeface="Calibri" panose="020F0502020204030204" pitchFamily="34" charset="0"/>
              <a:cs typeface="Calibri" panose="020F0502020204030204" pitchFamily="34" charset="0"/>
            </a:rPr>
            <a:t>Grover </a:t>
          </a:r>
          <a:endParaRPr lang="el-GR" sz="1800" kern="1200" dirty="0">
            <a:latin typeface="Calibri" panose="020F0502020204030204" pitchFamily="34" charset="0"/>
            <a:cs typeface="Calibri" panose="020F0502020204030204" pitchFamily="34" charset="0"/>
          </a:endParaRPr>
        </a:p>
      </dsp:txBody>
      <dsp:txXfrm>
        <a:off x="1839182" y="36199"/>
        <a:ext cx="3293420" cy="723980"/>
      </dsp:txXfrm>
    </dsp:sp>
    <dsp:sp modelId="{8C6CDFB1-E7CA-4A44-B3D2-D9EE8B6E1E58}">
      <dsp:nvSpPr>
        <dsp:cNvPr id="0" name=""/>
        <dsp:cNvSpPr/>
      </dsp:nvSpPr>
      <dsp:spPr>
        <a:xfrm>
          <a:off x="5260918" y="36199"/>
          <a:ext cx="3293420" cy="723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dirty="0">
              <a:solidFill>
                <a:srgbClr val="FF0000"/>
              </a:solidFill>
              <a:latin typeface="Calibri" panose="020F0502020204030204" pitchFamily="34" charset="0"/>
              <a:cs typeface="Calibri" panose="020F0502020204030204" pitchFamily="34" charset="0"/>
            </a:rPr>
            <a:t>Επιταχύνει</a:t>
          </a:r>
          <a:r>
            <a:rPr lang="el-GR" sz="1600" kern="1200" dirty="0">
              <a:latin typeface="Calibri" panose="020F0502020204030204" pitchFamily="34" charset="0"/>
              <a:cs typeface="Calibri" panose="020F0502020204030204" pitchFamily="34" charset="0"/>
            </a:rPr>
            <a:t> κάποιες γενικευμένες επιθέσεις, αλλά </a:t>
          </a:r>
          <a:r>
            <a:rPr lang="el-GR" sz="1600" kern="1200" dirty="0">
              <a:solidFill>
                <a:srgbClr val="FF0000"/>
              </a:solidFill>
              <a:latin typeface="Calibri" panose="020F0502020204030204" pitchFamily="34" charset="0"/>
              <a:cs typeface="Calibri" panose="020F0502020204030204" pitchFamily="34" charset="0"/>
            </a:rPr>
            <a:t>όχι αρκετά</a:t>
          </a:r>
          <a:r>
            <a:rPr lang="el-GR" sz="1600" kern="1200" dirty="0">
              <a:latin typeface="Calibri" panose="020F0502020204030204" pitchFamily="34" charset="0"/>
              <a:cs typeface="Calibri" panose="020F0502020204030204" pitchFamily="34" charset="0"/>
            </a:rPr>
            <a:t>.</a:t>
          </a:r>
        </a:p>
      </dsp:txBody>
      <dsp:txXfrm>
        <a:off x="5260918" y="36199"/>
        <a:ext cx="3293420" cy="723980"/>
      </dsp:txXfrm>
    </dsp:sp>
    <dsp:sp modelId="{918BD03B-96C7-4C5E-ACEA-7707C51D3A12}">
      <dsp:nvSpPr>
        <dsp:cNvPr id="0" name=""/>
        <dsp:cNvSpPr/>
      </dsp:nvSpPr>
      <dsp:spPr>
        <a:xfrm>
          <a:off x="1710867" y="760179"/>
          <a:ext cx="684347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AD9BDC-4BFB-4FF5-B2F3-526969EB7D31}">
      <dsp:nvSpPr>
        <dsp:cNvPr id="0" name=""/>
        <dsp:cNvSpPr/>
      </dsp:nvSpPr>
      <dsp:spPr>
        <a:xfrm>
          <a:off x="1839182" y="796378"/>
          <a:ext cx="3293420" cy="723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latin typeface="Calibri" panose="020F0502020204030204" pitchFamily="34" charset="0"/>
              <a:cs typeface="Calibri" panose="020F0502020204030204" pitchFamily="34" charset="0"/>
            </a:rPr>
            <a:t>Κβαντικός Αλγόριθμος </a:t>
          </a:r>
          <a:r>
            <a:rPr lang="en-US" sz="1800" kern="1200" dirty="0">
              <a:latin typeface="Calibri" panose="020F0502020204030204" pitchFamily="34" charset="0"/>
              <a:cs typeface="Calibri" panose="020F0502020204030204" pitchFamily="34" charset="0"/>
            </a:rPr>
            <a:t>Shor </a:t>
          </a:r>
          <a:endParaRPr lang="el-GR" sz="1800" kern="1200" dirty="0">
            <a:latin typeface="Calibri" panose="020F0502020204030204" pitchFamily="34" charset="0"/>
            <a:cs typeface="Calibri" panose="020F0502020204030204" pitchFamily="34" charset="0"/>
          </a:endParaRPr>
        </a:p>
      </dsp:txBody>
      <dsp:txXfrm>
        <a:off x="1839182" y="796378"/>
        <a:ext cx="3293420" cy="723980"/>
      </dsp:txXfrm>
    </dsp:sp>
    <dsp:sp modelId="{8C9B57AF-AA1C-42BE-99E7-62DCCEF9DEC1}">
      <dsp:nvSpPr>
        <dsp:cNvPr id="0" name=""/>
        <dsp:cNvSpPr/>
      </dsp:nvSpPr>
      <dsp:spPr>
        <a:xfrm>
          <a:off x="5260918" y="796378"/>
          <a:ext cx="3293420" cy="723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dirty="0">
              <a:latin typeface="Calibri" panose="020F0502020204030204" pitchFamily="34" charset="0"/>
              <a:cs typeface="Calibri" panose="020F0502020204030204" pitchFamily="34" charset="0"/>
            </a:rPr>
            <a:t>Δεν έχει βρεθεί κάποιος τρόπος χρήσης του.</a:t>
          </a:r>
        </a:p>
      </dsp:txBody>
      <dsp:txXfrm>
        <a:off x="5260918" y="796378"/>
        <a:ext cx="3293420" cy="723980"/>
      </dsp:txXfrm>
    </dsp:sp>
    <dsp:sp modelId="{EE3F788E-835F-4105-9C47-9010C6006C4D}">
      <dsp:nvSpPr>
        <dsp:cNvPr id="0" name=""/>
        <dsp:cNvSpPr/>
      </dsp:nvSpPr>
      <dsp:spPr>
        <a:xfrm>
          <a:off x="1710867" y="1520359"/>
          <a:ext cx="684347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6.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5:06.77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04.95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8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8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7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7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8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8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8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8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8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8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04.95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8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9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9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9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9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9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9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9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9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9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04.95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39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40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40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40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40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22.40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43.19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4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4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5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04.95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5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5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5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5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5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5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5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5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5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6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69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6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6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6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6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6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6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6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6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7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7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69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7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7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7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7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7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7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8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8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8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8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69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8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8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8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8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8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7:01.79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11"/>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12"/>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13"/>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14"/>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70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15"/>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16"/>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17"/>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18"/>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19"/>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20"/>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21"/>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23"/>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28"/>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29"/>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70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31"/>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33"/>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34"/>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35"/>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36"/>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37"/>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40"/>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41"/>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42"/>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43"/>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70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44"/>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45"/>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46"/>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48"/>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49"/>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9:41.850"/>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1:21.35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1:21.35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1:21.358"/>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1:34.43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5:37.66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70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1:34.436"/>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2:52.74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2:52.746"/>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3:34.40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3:34.406"/>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4:15.805"/>
    </inkml:context>
    <inkml:brush xml:id="br0">
      <inkml:brushProperty name="width" value="0.05292" units="cm"/>
      <inkml:brushProperty name="height" value="0.05292" units="cm"/>
      <inkml:brushProperty name="color" value="#FF0000"/>
    </inkml:brush>
  </inkml:definitions>
  <inkml:trace contextRef="#ctx0" brushRef="#br0">1 0 24575</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4:39.175"/>
    </inkml:context>
    <inkml:brush xml:id="br0">
      <inkml:brushProperty name="width" value="0.05292" units="cm"/>
      <inkml:brushProperty name="height" value="0.05292" units="cm"/>
      <inkml:brushProperty name="color" value="#FF3300"/>
    </inkml:brush>
  </inkml:definitions>
  <inkml:trace contextRef="#ctx0" brushRef="#br0">1 0 24575</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05:30.785"/>
    </inkml:context>
    <inkml:brush xml:id="br0">
      <inkml:brushProperty name="width" value="0.05292" units="cm"/>
      <inkml:brushProperty name="height" value="0.05292" units="cm"/>
      <inkml:brushProperty name="color" value="#FF3300"/>
    </inkml:brush>
  </inkml:definitions>
  <inkml:trace contextRef="#ctx0" brushRef="#br0">1 0 24575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70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70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70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70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70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14.70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24.81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24.81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24.81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5:39.99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24.82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24.82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24.82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24.82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24.82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24.82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42.45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42.45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8:36.60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8:40.44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5:42.61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8:46.56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8:46.56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8:52.20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8:52.20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8:52.20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5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5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6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6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6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5:50.21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6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7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7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7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7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7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7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7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7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7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5:50.21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7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8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8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8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8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8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8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8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8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8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5:50.21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8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9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9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9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9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9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9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9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9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9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04.95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09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10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10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10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10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10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10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10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9:59.10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7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46:04.95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77"/>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78"/>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79"/>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80"/>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81"/>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82"/>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83"/>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84"/>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85"/>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7:50:11.186"/>
    </inkml:context>
    <inkml:brush xml:id="br0">
      <inkml:brushProperty name="width" value="0.05292" units="cm"/>
      <inkml:brushProperty name="height" value="0.05292" units="cm"/>
      <inkml:brushProperty name="color" value="#262626"/>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C35FE-F62B-4D27-B5CB-E990DCB70691}" type="datetimeFigureOut">
              <a:rPr lang="el-GR" smtClean="0"/>
              <a:t>9/7/2023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0010C-C41A-46B1-89B9-BA373F931A2F}" type="slidenum">
              <a:rPr lang="el-GR" smtClean="0"/>
              <a:t>‹#›</a:t>
            </a:fld>
            <a:endParaRPr lang="el-GR"/>
          </a:p>
        </p:txBody>
      </p:sp>
    </p:spTree>
    <p:extLst>
      <p:ext uri="{BB962C8B-B14F-4D97-AF65-F5344CB8AC3E}">
        <p14:creationId xmlns:p14="http://schemas.microsoft.com/office/powerpoint/2010/main" val="239967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l-GR" b="0" dirty="0"/>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a:t>
            </a:fld>
            <a:endParaRPr lang="el-GR"/>
          </a:p>
        </p:txBody>
      </p:sp>
    </p:spTree>
    <p:extLst>
      <p:ext uri="{BB962C8B-B14F-4D97-AF65-F5344CB8AC3E}">
        <p14:creationId xmlns:p14="http://schemas.microsoft.com/office/powerpoint/2010/main" val="2823300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dirty="0"/>
              <a:t>…στην οποία χρησιμοποιούνται </a:t>
            </a:r>
            <a:r>
              <a:rPr lang="el-GR" i="1" u="sng" dirty="0"/>
              <a:t>δύο διαφορετικά κλειδιά </a:t>
            </a:r>
            <a:r>
              <a:rPr lang="el-GR" dirty="0"/>
              <a:t>για κάθε άτομο (και όχι ένα μόνο κοινό κλειδί).</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b="1" dirty="0"/>
              <a:t>*Ν0*</a:t>
            </a:r>
          </a:p>
          <a:p>
            <a:pPr marL="171450" lvl="0" indent="-171450">
              <a:buFont typeface="Arial" panose="020B0604020202020204" pitchFamily="34" charset="0"/>
              <a:buChar char="•"/>
            </a:pPr>
            <a:r>
              <a:rPr lang="el-GR" dirty="0"/>
              <a:t>Έτσι, σ’ ένα σενάριο στο οποίο η Αλίκη θέλει να στείλει ένα μήνυμα στο Μπομπ, χρειάζονται μόνο τα δύο κλειδιά του Μπομπ. Το ένα από αυτά θα είναι </a:t>
            </a:r>
            <a:r>
              <a:rPr lang="el-GR" b="1" dirty="0"/>
              <a:t>ιδιωτικό</a:t>
            </a:r>
            <a:r>
              <a:rPr lang="el-GR" dirty="0"/>
              <a:t> και θα πρέπει να το κρατάει μυστικό ο Μπομπ ενώ το άλλο, το οποίο είναι </a:t>
            </a:r>
            <a:r>
              <a:rPr lang="el-GR" b="1" dirty="0"/>
              <a:t>δημόσιο, </a:t>
            </a:r>
            <a:r>
              <a:rPr lang="el-GR" dirty="0"/>
              <a:t>μπορεί να το ανακοινώνει σε όλους.</a:t>
            </a:r>
          </a:p>
          <a:p>
            <a:pPr marL="171450" lvl="0" indent="-171450">
              <a:buFont typeface="Arial" panose="020B0604020202020204" pitchFamily="34" charset="0"/>
              <a:buChar char="•"/>
            </a:pPr>
            <a:r>
              <a:rPr lang="el-GR" dirty="0"/>
              <a:t>Τέλος, να αναφέρω ότι τα δύο κλειδιά, αν και διαφορετικά συνδέονται από κάποια μαθηματική σχέση.</a:t>
            </a:r>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10</a:t>
            </a:fld>
            <a:endParaRPr lang="el-GR"/>
          </a:p>
        </p:txBody>
      </p:sp>
    </p:spTree>
    <p:extLst>
      <p:ext uri="{BB962C8B-B14F-4D97-AF65-F5344CB8AC3E}">
        <p14:creationId xmlns:p14="http://schemas.microsoft.com/office/powerpoint/2010/main" val="411845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Πάνω σε αυτήν ακριβώς τη σχέση βασίζεται η ασφάλεια ενός ασύμμετρου κρυπτοσυστήματος και πιο συγκεκριμένα στο να είναι αυτή η σχέση δύσκολο να αντιστραφεί.</a:t>
            </a:r>
          </a:p>
          <a:p>
            <a:pPr marL="628650" lvl="1" indent="-171450">
              <a:buFont typeface="Arial" panose="020B0604020202020204" pitchFamily="34" charset="0"/>
              <a:buChar char="•"/>
            </a:pPr>
            <a:r>
              <a:rPr lang="el-GR" dirty="0"/>
              <a:t>Δηλαδή, θα πρέπει να μην υπάρχει αποδοτικός αλγόριθμος ο οποίος να μπορεί να μας δώσει το ιδιωτικό κλειδί του Μπομπ πίσω, αν δεχτεί ως είσοδο το δημόσιο κλειδί.</a:t>
            </a:r>
          </a:p>
          <a:p>
            <a:pPr marL="171450" lvl="0" indent="-171450">
              <a:buFont typeface="Arial" panose="020B0604020202020204" pitchFamily="34" charset="0"/>
              <a:buChar char="•"/>
            </a:pPr>
            <a:r>
              <a:rPr lang="el-GR" dirty="0"/>
              <a:t>Πηγαίνοντας ένα βήμα παρακάτω, η αδυναμία εύρεσης κλειδιών στα ασύμμετρα κρυπτοσυστήματα συνδέεται άμεσα με την ύπαρξη ενός προβλήματος το οποίο θεωρείται υπολογιστικά δύσκολο να λυθεί, δηλαδή ενός προβλήματος για το οποίο δεν έχει βρεθεί αποδοτικός αλγόριθμος που να το επιλύει.</a:t>
            </a:r>
          </a:p>
          <a:p>
            <a:pPr marL="0" lvl="0" indent="0">
              <a:buFont typeface="Arial" panose="020B0604020202020204" pitchFamily="34" charset="0"/>
              <a:buNone/>
            </a:pPr>
            <a:endParaRPr lang="el-GR" dirty="0"/>
          </a:p>
          <a:p>
            <a:pPr marL="171450" indent="-171450">
              <a:buFont typeface="Arial" panose="020B0604020202020204" pitchFamily="34" charset="0"/>
              <a:buChar char="•"/>
            </a:pPr>
            <a:r>
              <a:rPr lang="el-GR" dirty="0"/>
              <a:t>Για παράδειγμα, στο </a:t>
            </a:r>
            <a:r>
              <a:rPr lang="el-GR" b="1" dirty="0"/>
              <a:t>κρυπτοσύστημα δημοσίου κλειδιού </a:t>
            </a:r>
            <a:r>
              <a:rPr lang="en-US" b="1" dirty="0"/>
              <a:t>RSA</a:t>
            </a:r>
            <a:r>
              <a:rPr lang="el-GR" b="1" dirty="0"/>
              <a:t>, </a:t>
            </a:r>
            <a:r>
              <a:rPr lang="el-GR" dirty="0"/>
              <a:t>η ασφάλεια του…</a:t>
            </a:r>
          </a:p>
          <a:p>
            <a:pPr marL="628650" lvl="1" indent="-171450">
              <a:buFont typeface="Arial" panose="020B0604020202020204" pitchFamily="34" charset="0"/>
              <a:buChar char="•"/>
            </a:pPr>
            <a:r>
              <a:rPr lang="el-GR" b="0" i="1" dirty="0"/>
              <a:t>σε</a:t>
            </a:r>
            <a:r>
              <a:rPr lang="el-GR" b="1" dirty="0"/>
              <a:t> 1</a:t>
            </a:r>
            <a:r>
              <a:rPr lang="el-GR" b="1" baseline="30000" dirty="0"/>
              <a:t>η</a:t>
            </a:r>
            <a:r>
              <a:rPr lang="el-GR" dirty="0"/>
              <a:t> φάση θα βασίζεται στη </a:t>
            </a:r>
            <a:r>
              <a:rPr lang="el-GR" i="1" u="sng" dirty="0"/>
              <a:t>δυσκολία του να βρεθεί το μυστικό κλειδί του κρυπτοσυστήματος από το δημόσιο κλειδί</a:t>
            </a:r>
            <a:r>
              <a:rPr lang="el-GR" i="1" u="none" dirty="0"/>
              <a:t> </a:t>
            </a:r>
          </a:p>
          <a:p>
            <a:pPr marL="628650" lvl="1" indent="-171450">
              <a:buFont typeface="Arial" panose="020B0604020202020204" pitchFamily="34" charset="0"/>
              <a:buChar char="•"/>
            </a:pPr>
            <a:r>
              <a:rPr lang="el-GR" b="0" i="1" u="none" dirty="0"/>
              <a:t>και σε </a:t>
            </a:r>
            <a:r>
              <a:rPr lang="el-GR" b="1" i="0" u="none" dirty="0"/>
              <a:t>2</a:t>
            </a:r>
            <a:r>
              <a:rPr lang="el-GR" b="1" i="0" u="none" baseline="30000" dirty="0"/>
              <a:t>η</a:t>
            </a:r>
            <a:r>
              <a:rPr lang="el-GR" i="0" u="none" dirty="0"/>
              <a:t> φάση αποδεικνύεται ότι αυτή η δυσκολία εύρεσης του μυστικού κλειδιού θα ισοδυναμεί με τη δυσκολία επίλυσης ενός γνωστού προβλήματος των μαθηματικών , του </a:t>
            </a:r>
            <a:r>
              <a:rPr lang="el-GR" b="1" dirty="0"/>
              <a:t>Προβλήματος Παραγοντοποίησης Μεγάλων Ακεραίων</a:t>
            </a:r>
            <a:r>
              <a:rPr lang="el-GR" dirty="0"/>
              <a:t>, το οποίο είναι ακριβώς ότι ονομάζεται… </a:t>
            </a:r>
          </a:p>
          <a:p>
            <a:pPr marL="1085850" lvl="2" indent="-171450">
              <a:buFont typeface="Arial" panose="020B0604020202020204" pitchFamily="34" charset="0"/>
              <a:buChar char="•"/>
            </a:pPr>
            <a:r>
              <a:rPr lang="el-GR" dirty="0"/>
              <a:t>Δηλαδή, δοθέν ενός αριθμού</a:t>
            </a:r>
            <a:r>
              <a:rPr lang="en-US" dirty="0"/>
              <a:t> n </a:t>
            </a:r>
            <a:r>
              <a:rPr lang="el-GR" dirty="0"/>
              <a:t>ο οποίος αποτελεί γινόμενο δύο μεγάλων πρώτων αριθμών</a:t>
            </a:r>
            <a:r>
              <a:rPr lang="en-US" dirty="0"/>
              <a:t> q </a:t>
            </a:r>
            <a:r>
              <a:rPr lang="el-GR" dirty="0"/>
              <a:t>και </a:t>
            </a:r>
            <a:r>
              <a:rPr lang="en-US" dirty="0"/>
              <a:t>p</a:t>
            </a:r>
            <a:r>
              <a:rPr lang="el-GR" dirty="0"/>
              <a:t>, ζητείται να βρεθούν αυτοί οι παράγοντες </a:t>
            </a:r>
            <a:r>
              <a:rPr lang="en-US" dirty="0"/>
              <a:t>q </a:t>
            </a:r>
            <a:r>
              <a:rPr lang="el-GR" dirty="0"/>
              <a:t>και </a:t>
            </a:r>
            <a:r>
              <a:rPr lang="en-US" dirty="0"/>
              <a:t>p</a:t>
            </a:r>
            <a:r>
              <a:rPr lang="el-GR" dirty="0"/>
              <a:t> που τον δημιούργησαν.</a:t>
            </a:r>
          </a:p>
          <a:p>
            <a:pPr marL="628650" lvl="1" indent="-171450">
              <a:buFont typeface="Arial" panose="020B0604020202020204" pitchFamily="34" charset="0"/>
              <a:buChar char="•"/>
            </a:pPr>
            <a:r>
              <a:rPr lang="el-GR" dirty="0"/>
              <a:t>Καθώς, λοιπόν, δε έχει βρεθεί μέχρι στιγμής κάποιος αποδοτικός αλγόριθμος που να το επιλύει δηλαδή σε πολυωνυμικό χρόνο, μιλάμε για ένα υπολογιστικά δύσκολο πρόβλημα και έτσι τελικά μπορούμε να πούμε ότι </a:t>
            </a:r>
            <a:r>
              <a:rPr lang="el-GR" i="1" u="sng" dirty="0"/>
              <a:t>η ασφάλεια του </a:t>
            </a:r>
            <a:r>
              <a:rPr lang="en-US" i="1" u="sng" dirty="0"/>
              <a:t>RSA </a:t>
            </a:r>
            <a:r>
              <a:rPr lang="el-GR" i="1" u="sng" dirty="0"/>
              <a:t>βασίζεται σε αυτό το δύσκολο πρόβλημα.</a:t>
            </a:r>
          </a:p>
          <a:p>
            <a:pPr marL="171450" lvl="0" indent="-171450">
              <a:buFont typeface="Arial" panose="020B0604020202020204" pitchFamily="34" charset="0"/>
              <a:buChar char="•"/>
            </a:pPr>
            <a:r>
              <a:rPr lang="el-GR" dirty="0"/>
              <a:t>Οπότε συνοψίζοντας, ανάλογα με το </a:t>
            </a:r>
            <a:r>
              <a:rPr lang="en-US" dirty="0"/>
              <a:t>RSA</a:t>
            </a:r>
            <a:r>
              <a:rPr lang="el-GR" dirty="0"/>
              <a:t>,</a:t>
            </a:r>
            <a:r>
              <a:rPr lang="en-US" dirty="0"/>
              <a:t> </a:t>
            </a:r>
            <a:r>
              <a:rPr lang="el-GR" dirty="0"/>
              <a:t>και τα υπόλοιπα ασύμμετρα κρυπτογραφικά σχήματα που έχουν δημιουργηθεί βασίζουν και αυτά την ασφάλεια τους σε κάποιο υπολογιστικά δύσκολο πρόβλημα.</a:t>
            </a:r>
            <a:endParaRPr lang="en-US" dirty="0"/>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11</a:t>
            </a:fld>
            <a:endParaRPr lang="el-GR"/>
          </a:p>
        </p:txBody>
      </p:sp>
    </p:spTree>
    <p:extLst>
      <p:ext uri="{BB962C8B-B14F-4D97-AF65-F5344CB8AC3E}">
        <p14:creationId xmlns:p14="http://schemas.microsoft.com/office/powerpoint/2010/main" val="3313872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Αφήνουμε τώρα τα Κρυπτοσυστήματα για να δούμε τις </a:t>
            </a:r>
            <a:r>
              <a:rPr lang="el-GR" b="1" dirty="0"/>
              <a:t>ψηφιακές υπογραφές</a:t>
            </a:r>
            <a:r>
              <a:rPr lang="el-GR" dirty="0"/>
              <a:t> για το τέλος του κεφαλαίου, οι οποίες δουλεύουν παρόμοια με τα ασύμμετρα Κρυπτοσυστήματα.</a:t>
            </a:r>
          </a:p>
          <a:p>
            <a:pPr marL="171450" indent="-171450">
              <a:buFont typeface="Arial" panose="020B0604020202020204" pitchFamily="34" charset="0"/>
              <a:buChar char="•"/>
            </a:pPr>
            <a:r>
              <a:rPr lang="el-GR" dirty="0"/>
              <a:t>Έχουμε πάλι τον αυστηρό μαθηματικό ορισμό στο κουτάκι αλλά εμάς μας ενδιαφέρει στη πράξη πως δουλεύει το σύστημα, κάτι που θα δούμε με τη βοήθεια της Αλίκης και του Μπομπ.</a:t>
            </a:r>
          </a:p>
          <a:p>
            <a:pPr marL="628650" lvl="1" indent="-171450">
              <a:buFont typeface="Arial" panose="020B0604020202020204" pitchFamily="34" charset="0"/>
              <a:buChar char="•"/>
            </a:pPr>
            <a:r>
              <a:rPr lang="el-GR" dirty="0"/>
              <a:t>Έστω ότι θέλει η Αλίκη να στείλει ένα μήνυμα </a:t>
            </a:r>
            <a:r>
              <a:rPr lang="en-US" dirty="0"/>
              <a:t>x </a:t>
            </a:r>
            <a:r>
              <a:rPr lang="el-GR" dirty="0"/>
              <a:t>στον Μπομπ, υπογεγραμμένο ώστε να ξέρει ότι το έστειλε η ίδια.</a:t>
            </a:r>
            <a:endParaRPr lang="en-US" dirty="0"/>
          </a:p>
          <a:p>
            <a:pPr marL="628650" lvl="1" indent="-171450">
              <a:buFont typeface="Arial" panose="020B0604020202020204" pitchFamily="34" charset="0"/>
              <a:buChar char="•"/>
            </a:pPr>
            <a:r>
              <a:rPr lang="el-GR" dirty="0"/>
              <a:t> Για να γίνει αυτό χρειάζονται δύο διαφορετικά κλειδιά ένα </a:t>
            </a:r>
            <a:r>
              <a:rPr lang="el-GR" b="1" dirty="0"/>
              <a:t>ιδιωτικό κλειδί υπογραφής</a:t>
            </a:r>
            <a:r>
              <a:rPr lang="el-GR" dirty="0"/>
              <a:t> και ένα </a:t>
            </a:r>
            <a:r>
              <a:rPr lang="el-GR" b="1" dirty="0"/>
              <a:t>δημόσιο κλειδί επαλήθευσης</a:t>
            </a:r>
            <a:r>
              <a:rPr lang="el-GR" dirty="0"/>
              <a:t> με την βοήθεια του οποίου ο Μπομπ θα μπορέσει να επαληθεύσει την αυθεντικότητα της υπογραφής της Αλίκης.</a:t>
            </a:r>
          </a:p>
          <a:p>
            <a:pPr marL="628650" lvl="1" indent="-171450">
              <a:buFont typeface="Arial" panose="020B0604020202020204" pitchFamily="34" charset="0"/>
              <a:buChar char="•"/>
            </a:pPr>
            <a:r>
              <a:rPr lang="el-GR" dirty="0"/>
              <a:t>Πριν ξεκινήσουμε την διαδικασία η Αλίκη </a:t>
            </a:r>
            <a:r>
              <a:rPr lang="el-GR" i="1" u="sng" dirty="0"/>
              <a:t>επιλέγει τα αντίστοιχα κλειδιά και συναρτήσεις της</a:t>
            </a:r>
            <a:r>
              <a:rPr lang="el-GR" dirty="0"/>
              <a:t>, κρατά κρυφό το κλειδί υπογραφής και την συνάρτηση υπογραφής, ενώ δημοσιεύει το κλειδί επαλήθευσης και την συνάρτηση επαλήθευσης της.</a:t>
            </a:r>
          </a:p>
          <a:p>
            <a:pPr marL="628650" lvl="1" indent="-171450">
              <a:buFont typeface="Arial" panose="020B0604020202020204" pitchFamily="34" charset="0"/>
              <a:buChar char="•"/>
            </a:pPr>
            <a:r>
              <a:rPr lang="el-GR" dirty="0"/>
              <a:t>Ξεκινώντας την διαδικασία, </a:t>
            </a:r>
            <a:r>
              <a:rPr lang="el-GR" i="1" u="sng" dirty="0"/>
              <a:t>δημιουργεί μια υπογραφή </a:t>
            </a:r>
            <a:r>
              <a:rPr lang="en-US" i="1" u="sng" dirty="0"/>
              <a:t>y </a:t>
            </a:r>
            <a:r>
              <a:rPr lang="el-GR" dirty="0"/>
              <a:t>από το αρχικό μήνυμα της </a:t>
            </a:r>
            <a:r>
              <a:rPr lang="en-US" dirty="0"/>
              <a:t>x, </a:t>
            </a:r>
            <a:r>
              <a:rPr lang="el-GR" dirty="0"/>
              <a:t>χρησιμοποιώντας μια συνάρτηση υπογραφής </a:t>
            </a:r>
            <a:r>
              <a:rPr lang="en-US" dirty="0"/>
              <a:t>sig</a:t>
            </a:r>
            <a:r>
              <a:rPr lang="en-US" baseline="-25000" dirty="0"/>
              <a:t>k</a:t>
            </a:r>
            <a:r>
              <a:rPr lang="el-GR" baseline="-25000" dirty="0"/>
              <a:t> </a:t>
            </a:r>
            <a:r>
              <a:rPr lang="el-GR" dirty="0"/>
              <a:t>, και το ιδιωτικό κλειδί της </a:t>
            </a:r>
            <a:r>
              <a:rPr lang="en-US" dirty="0"/>
              <a:t>k.</a:t>
            </a:r>
            <a:endParaRPr lang="el-GR" dirty="0"/>
          </a:p>
          <a:p>
            <a:pPr marL="628650" lvl="1" indent="-171450">
              <a:buFont typeface="Arial" panose="020B0604020202020204" pitchFamily="34" charset="0"/>
              <a:buChar char="•"/>
            </a:pPr>
            <a:r>
              <a:rPr lang="el-GR" dirty="0"/>
              <a:t>Έπειτα, παίρνει και το μήνυμα της και την υπογραφή του και </a:t>
            </a:r>
            <a:r>
              <a:rPr lang="el-GR" i="1" u="sng" dirty="0"/>
              <a:t>τα στέλνει</a:t>
            </a:r>
            <a:r>
              <a:rPr lang="el-GR" dirty="0"/>
              <a:t> και τα δύο στον Μπομπ.</a:t>
            </a:r>
          </a:p>
          <a:p>
            <a:pPr marL="628650" lvl="1" indent="-171450">
              <a:buFont typeface="Arial" panose="020B0604020202020204" pitchFamily="34" charset="0"/>
              <a:buChar char="•"/>
            </a:pPr>
            <a:r>
              <a:rPr lang="el-GR" dirty="0"/>
              <a:t>Ο Μπομπ τότε για να </a:t>
            </a:r>
            <a:r>
              <a:rPr lang="el-GR" i="1" u="sng" dirty="0"/>
              <a:t>επαληθεύσει το μήνυμα</a:t>
            </a:r>
            <a:r>
              <a:rPr lang="el-GR" dirty="0"/>
              <a:t> θα χρησιμοποιήσει  την συνάρτηση επαλήθευσης της </a:t>
            </a:r>
            <a:r>
              <a:rPr lang="en-US" dirty="0"/>
              <a:t>ver</a:t>
            </a:r>
            <a:r>
              <a:rPr lang="en-US" baseline="-25000" dirty="0"/>
              <a:t>k’ </a:t>
            </a:r>
            <a:r>
              <a:rPr lang="el-GR" baseline="0" dirty="0"/>
              <a:t>και το κλειδί επαλήθευσης </a:t>
            </a:r>
            <a:r>
              <a:rPr lang="en-US" baseline="0" dirty="0"/>
              <a:t>k’</a:t>
            </a:r>
            <a:r>
              <a:rPr lang="el-GR" baseline="0" dirty="0"/>
              <a:t>, τα οποία γνωρίζει γιατί είναι δημόσια και παίρνει ως αποτέλεσμα της συνάρτησης 1, καθώς ξέρουμε ότι το έστειλε η Αλίκη. Αν λάμβανε ως αποτέλεσμα 0, θα σήμαινε ότι το </a:t>
            </a:r>
            <a:r>
              <a:rPr lang="en-US" baseline="0" dirty="0"/>
              <a:t>x </a:t>
            </a:r>
            <a:r>
              <a:rPr lang="el-GR" baseline="0" dirty="0"/>
              <a:t>μήνυμα που έλαβε, δεν το έχει στείλει η Αλίκη.</a:t>
            </a:r>
          </a:p>
          <a:p>
            <a:pPr marL="171450" lvl="0" indent="-171450">
              <a:buFont typeface="Arial" panose="020B0604020202020204" pitchFamily="34" charset="0"/>
              <a:buChar char="•"/>
            </a:pPr>
            <a:r>
              <a:rPr lang="el-GR" baseline="0" dirty="0"/>
              <a:t>Υπάρχουν ακόμη δύο όροι ώστε να έχουμε ένα ασφαλές σχήμα υπογραφής, θα πρέπει να είναι </a:t>
            </a:r>
            <a:r>
              <a:rPr lang="el-GR" i="1" u="sng" baseline="0" dirty="0"/>
              <a:t>εύκολο να υπογράψει</a:t>
            </a:r>
            <a:r>
              <a:rPr lang="el-GR" baseline="0" dirty="0"/>
              <a:t> (δεξιά) και </a:t>
            </a:r>
            <a:r>
              <a:rPr lang="el-GR" i="1" u="sng" baseline="0" dirty="0"/>
              <a:t>δύσκολο για κάποιον να πλαστογραφήσει</a:t>
            </a:r>
            <a:r>
              <a:rPr lang="el-GR" baseline="0" dirty="0"/>
              <a:t> την υπογραφή σου (αριστερά).</a:t>
            </a:r>
          </a:p>
          <a:p>
            <a:pPr marL="171450" lvl="0" indent="-171450">
              <a:buFont typeface="Arial" panose="020B0604020202020204" pitchFamily="34" charset="0"/>
              <a:buChar char="•"/>
            </a:pPr>
            <a:r>
              <a:rPr lang="el-GR" baseline="0" dirty="0"/>
              <a:t>Τέλος απλά να πω ότι αν μας ενδιαφέρει να κρύψουμε τα υπογεγραμμένα μηνύματα μας από κάποιον κακόβουλο -&gt; Υπογράφουμε πρώτα και κρυπτογραφούμε μετά.</a:t>
            </a:r>
          </a:p>
        </p:txBody>
      </p:sp>
    </p:spTree>
    <p:extLst>
      <p:ext uri="{BB962C8B-B14F-4D97-AF65-F5344CB8AC3E}">
        <p14:creationId xmlns:p14="http://schemas.microsoft.com/office/powerpoint/2010/main" val="2375128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Τέλος, πολύ σημαντικές είναι και οι συναρτήσεις κατακερματισμού για τον τομέα των ψηφιακών υπογραφών.</a:t>
            </a:r>
          </a:p>
          <a:p>
            <a:pPr marL="171450" indent="-171450">
              <a:buFont typeface="Arial" panose="020B0604020202020204" pitchFamily="34" charset="0"/>
              <a:buChar char="•"/>
            </a:pPr>
            <a:r>
              <a:rPr lang="el-GR" dirty="0"/>
              <a:t>Ονομάζουμε </a:t>
            </a:r>
            <a:r>
              <a:rPr lang="el-GR" b="1" dirty="0"/>
              <a:t>συνάρτηση κατακερματισμού</a:t>
            </a:r>
            <a:r>
              <a:rPr lang="el-GR" dirty="0"/>
              <a:t> μια συνάρτηση της οποίας το σύνολο τιμών είναι πεπερασμένο και μικρότερο πληθικά από το πεδίο ορισμού της. Όπως βλέπουμε και δίπλα, ουσιαστικά αντιστοιχίζει τα πολλά στοιχεία του </a:t>
            </a:r>
            <a:r>
              <a:rPr lang="en-US" dirty="0"/>
              <a:t>X </a:t>
            </a:r>
            <a:r>
              <a:rPr lang="el-GR" dirty="0"/>
              <a:t>σε λιγότερα στοιχεία του </a:t>
            </a:r>
            <a:r>
              <a:rPr lang="en-US" dirty="0"/>
              <a:t>Y.</a:t>
            </a:r>
          </a:p>
          <a:p>
            <a:pPr marL="171450" indent="-171450">
              <a:buFont typeface="Arial" panose="020B0604020202020204" pitchFamily="34" charset="0"/>
              <a:buChar char="•"/>
            </a:pPr>
            <a:r>
              <a:rPr lang="el-GR" dirty="0"/>
              <a:t>Μας ενδιαφέρουν ακόμη </a:t>
            </a:r>
            <a:r>
              <a:rPr lang="el-GR" i="1" u="sng" dirty="0"/>
              <a:t>μερικές ιδιότητες</a:t>
            </a:r>
            <a:r>
              <a:rPr lang="el-GR" dirty="0"/>
              <a:t> που πρέπει να έχει μια συνάρτηση κατακερματισμού ώστε να την θεωρούμε </a:t>
            </a:r>
            <a:r>
              <a:rPr lang="el-GR" b="1" dirty="0"/>
              <a:t>«ασφαλή, κρυπτογραφικά»</a:t>
            </a:r>
            <a:r>
              <a:rPr lang="el-GR" dirty="0"/>
              <a:t>, δηλαδή αρκετά ασφαλή ώστε να χρησιμοποιηθεί σε σχήματα της κρυπτογραφίας.</a:t>
            </a:r>
          </a:p>
          <a:p>
            <a:pPr marL="171450" indent="-171450">
              <a:buFont typeface="Arial" panose="020B0604020202020204" pitchFamily="34" charset="0"/>
              <a:buChar char="•"/>
            </a:pPr>
            <a:r>
              <a:rPr lang="el-GR" dirty="0"/>
              <a:t>Αρχικά θέλουμε να είναι επίσης </a:t>
            </a:r>
            <a:r>
              <a:rPr lang="el-GR" b="1" dirty="0"/>
              <a:t>μιας κατεύθυνσης</a:t>
            </a:r>
            <a:r>
              <a:rPr lang="el-GR" dirty="0"/>
              <a:t>, δηλαδή να είναι τέτοια, ώστε να πηγαίνουμε εύκολα απ’</a:t>
            </a:r>
            <a:r>
              <a:rPr lang="en-US" dirty="0"/>
              <a:t> </a:t>
            </a:r>
            <a:r>
              <a:rPr lang="el-GR" dirty="0"/>
              <a:t>το </a:t>
            </a:r>
            <a:r>
              <a:rPr lang="en-US" dirty="0"/>
              <a:t>X </a:t>
            </a:r>
            <a:r>
              <a:rPr lang="el-GR" dirty="0"/>
              <a:t>στο </a:t>
            </a:r>
            <a:r>
              <a:rPr lang="en-US" dirty="0"/>
              <a:t>Y, </a:t>
            </a:r>
            <a:r>
              <a:rPr lang="el-GR" dirty="0"/>
              <a:t>αλλά να είναι αδύνατο να πάμε από το </a:t>
            </a:r>
            <a:r>
              <a:rPr lang="en-US" dirty="0"/>
              <a:t>Y </a:t>
            </a:r>
            <a:r>
              <a:rPr lang="el-GR" dirty="0"/>
              <a:t>στο </a:t>
            </a:r>
            <a:r>
              <a:rPr lang="en-US" dirty="0"/>
              <a:t>X.</a:t>
            </a:r>
            <a:r>
              <a:rPr lang="el-GR" dirty="0"/>
              <a:t> </a:t>
            </a:r>
            <a:r>
              <a:rPr lang="el-GR" i="1" u="sng" dirty="0"/>
              <a:t>Στη πράξη βέβαια δεν έχουν βρεθεί συναρτήσεις μιας κατεύθυνσης</a:t>
            </a:r>
            <a:r>
              <a:rPr lang="el-GR" dirty="0"/>
              <a:t>, οπότε συμβιβαζόμαστε με συναρτήσεις που είναι υπολογιστικά δύσκολο να πάμε απ’ το </a:t>
            </a:r>
            <a:r>
              <a:rPr lang="en-US" dirty="0"/>
              <a:t>Y </a:t>
            </a:r>
            <a:r>
              <a:rPr lang="el-GR" dirty="0"/>
              <a:t>στο </a:t>
            </a:r>
            <a:r>
              <a:rPr lang="en-US" dirty="0"/>
              <a:t>X, </a:t>
            </a:r>
            <a:r>
              <a:rPr lang="el-GR" dirty="0"/>
              <a:t>δλδ γνωρίζοντας την τιμή </a:t>
            </a:r>
            <a:r>
              <a:rPr lang="en-US" dirty="0"/>
              <a:t>f(x), </a:t>
            </a:r>
            <a:r>
              <a:rPr lang="el-GR" dirty="0"/>
              <a:t>για κάποιο </a:t>
            </a:r>
            <a:r>
              <a:rPr lang="en-US" dirty="0"/>
              <a:t>x \in X, </a:t>
            </a:r>
            <a:r>
              <a:rPr lang="el-GR" dirty="0"/>
              <a:t>να βρούμε με κάποια διαδικασία το </a:t>
            </a:r>
            <a:r>
              <a:rPr lang="en-US" dirty="0"/>
              <a:t>x.</a:t>
            </a:r>
          </a:p>
          <a:p>
            <a:pPr marL="171450" indent="-171450">
              <a:buFont typeface="Arial" panose="020B0604020202020204" pitchFamily="34" charset="0"/>
              <a:buChar char="•"/>
            </a:pPr>
            <a:r>
              <a:rPr lang="el-GR" dirty="0"/>
              <a:t>Τέλος, έχουμε την έννοια της </a:t>
            </a:r>
            <a:r>
              <a:rPr lang="el-GR" b="1" dirty="0"/>
              <a:t>σύμπτωσης</a:t>
            </a:r>
            <a:r>
              <a:rPr lang="el-GR" dirty="0"/>
              <a:t>, όπου ουσιαστικά είναι ζευγάρια </a:t>
            </a:r>
            <a:r>
              <a:rPr lang="en-US" dirty="0"/>
              <a:t>(x</a:t>
            </a:r>
            <a:r>
              <a:rPr lang="en-US" baseline="-25000" dirty="0"/>
              <a:t>1</a:t>
            </a:r>
            <a:r>
              <a:rPr lang="en-US" dirty="0"/>
              <a:t>,x</a:t>
            </a:r>
            <a:r>
              <a:rPr lang="en-US" baseline="-25000" dirty="0"/>
              <a:t>2</a:t>
            </a:r>
            <a:r>
              <a:rPr lang="en-US" dirty="0"/>
              <a:t>) </a:t>
            </a:r>
            <a:r>
              <a:rPr lang="el-GR" dirty="0"/>
              <a:t>τα οποία μια συνάρτηση κατακερματισμού μεταφέρει στην ίδια τιμή στο σύνολο </a:t>
            </a:r>
            <a:r>
              <a:rPr lang="en-US" dirty="0"/>
              <a:t>Y.</a:t>
            </a:r>
            <a:endParaRPr lang="el-GR" dirty="0"/>
          </a:p>
          <a:p>
            <a:pPr marL="171450" indent="-171450">
              <a:buFont typeface="Arial" panose="020B0604020202020204" pitchFamily="34" charset="0"/>
              <a:buChar char="•"/>
            </a:pPr>
            <a:r>
              <a:rPr lang="el-GR" dirty="0"/>
              <a:t>Έτσι, εμείς θέλουμε οι συναρτήσεις κατακερματισμού που χρησιμοποιούμε να είναι </a:t>
            </a:r>
            <a:r>
              <a:rPr lang="el-GR" b="1" dirty="0"/>
              <a:t>ελεύθερες σύμπτωσης</a:t>
            </a:r>
            <a:r>
              <a:rPr lang="el-GR" dirty="0"/>
              <a:t>, δηλαδή να είναι υπολογιστικά ανέφικτο να βρούμε μια σύμπτωση της – Υπολογιστικά ανέφικτο ξαναλέω σημαίνει να μην υπάρχει αλγόριθμος που να εκτελεί αυτή την αναζήτηση σε πολυωνυμικό χρόνο.</a:t>
            </a:r>
          </a:p>
          <a:p>
            <a:pPr marL="171450" indent="-171450">
              <a:buFont typeface="Arial" panose="020B0604020202020204" pitchFamily="34" charset="0"/>
              <a:buChar char="•"/>
            </a:pPr>
            <a:endParaRPr lang="el-G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Και σε αυτό το σημείο έχουμε λοιπόν πει ότι χρειαζόμαστε για την κρυπτογραφία και ήρθε η ώρα να δούμε το πως θα επηρεάσουν οι κβαντικοί υπολογιστές τον κόσμο της.</a:t>
            </a:r>
          </a:p>
        </p:txBody>
      </p:sp>
    </p:spTree>
    <p:extLst>
      <p:ext uri="{BB962C8B-B14F-4D97-AF65-F5344CB8AC3E}">
        <p14:creationId xmlns:p14="http://schemas.microsoft.com/office/powerpoint/2010/main" val="4114755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Οπότε, αρχικά ας δούμε τι έχουμε μπροστά μας…</a:t>
            </a:r>
          </a:p>
          <a:p>
            <a:pPr marL="628650" lvl="1" indent="-171450">
              <a:buFont typeface="Arial" panose="020B0604020202020204" pitchFamily="34" charset="0"/>
              <a:buChar char="•"/>
            </a:pPr>
            <a:r>
              <a:rPr lang="el-GR" dirty="0"/>
              <a:t>Αριστερά βλέπετε σε</a:t>
            </a:r>
            <a:r>
              <a:rPr lang="en-US" dirty="0"/>
              <a:t> </a:t>
            </a:r>
            <a:r>
              <a:rPr lang="el-GR" dirty="0"/>
              <a:t>επίπεδα</a:t>
            </a:r>
            <a:r>
              <a:rPr lang="en-US" dirty="0"/>
              <a:t> </a:t>
            </a:r>
            <a:r>
              <a:rPr lang="el-GR" dirty="0"/>
              <a:t>τον τωρινό καλύτερο κβαντικό επεξεργαστή της </a:t>
            </a:r>
            <a:r>
              <a:rPr lang="en-US" dirty="0"/>
              <a:t>IBM, </a:t>
            </a:r>
            <a:r>
              <a:rPr lang="el-GR" dirty="0"/>
              <a:t>με όνομα </a:t>
            </a:r>
            <a:r>
              <a:rPr lang="en-US" dirty="0"/>
              <a:t>Eagle</a:t>
            </a:r>
            <a:r>
              <a:rPr lang="el-GR" dirty="0"/>
              <a:t>.</a:t>
            </a:r>
          </a:p>
          <a:p>
            <a:pPr marL="628650" lvl="1" indent="-171450">
              <a:buFont typeface="Arial" panose="020B0604020202020204" pitchFamily="34" charset="0"/>
              <a:buChar char="•"/>
            </a:pPr>
            <a:r>
              <a:rPr lang="el-GR" dirty="0"/>
              <a:t>Δεξιά βλέπετε</a:t>
            </a:r>
            <a:r>
              <a:rPr lang="en-US" dirty="0"/>
              <a:t> </a:t>
            </a:r>
            <a:r>
              <a:rPr lang="el-GR" dirty="0"/>
              <a:t>φωτογραφία ενός κβαντικού συστήματος της </a:t>
            </a:r>
            <a:r>
              <a:rPr lang="en-US" dirty="0"/>
              <a:t>Rigetti Computing</a:t>
            </a:r>
            <a:r>
              <a:rPr lang="el-GR" dirty="0"/>
              <a:t>.</a:t>
            </a:r>
          </a:p>
          <a:p>
            <a:pPr marL="1085850" lvl="2" indent="-171450">
              <a:buFont typeface="Arial" panose="020B0604020202020204" pitchFamily="34" charset="0"/>
              <a:buChar char="•"/>
            </a:pPr>
            <a:r>
              <a:rPr lang="el-GR" dirty="0"/>
              <a:t>Η μεγάλη αυτή κατασκευή αποτελεί τον κρυοστάτη του κβαντικού επεξεργαστή, ο οποίος βρίσκεται τοποθετημένος τέρμα κάτω στη κατασκευή.</a:t>
            </a:r>
          </a:p>
          <a:p>
            <a:pPr marL="1085850" lvl="2" indent="-171450">
              <a:buFont typeface="Arial" panose="020B0604020202020204" pitchFamily="34" charset="0"/>
              <a:buChar char="•"/>
            </a:pPr>
            <a:r>
              <a:rPr lang="el-GR" dirty="0"/>
              <a:t>Η ιδέα είναι ότι σταδιακά με κάποιες χημικές διαδικασίες που ξεκινάνε από την κορυφή του κρυοστάτη και συνεχίζονται στο ενδιάμεσο, καταφέρνουν τελικά να ρίξουν την θερμοκρασία στα </a:t>
            </a:r>
            <a:r>
              <a:rPr lang="en-US" dirty="0"/>
              <a:t>0,1 kelvin </a:t>
            </a:r>
            <a:r>
              <a:rPr lang="el-GR" dirty="0"/>
              <a:t>για τον κβαντικό επεξεργαστή</a:t>
            </a:r>
            <a:r>
              <a:rPr lang="en-US" dirty="0"/>
              <a:t> (</a:t>
            </a:r>
            <a:r>
              <a:rPr lang="el-GR" dirty="0"/>
              <a:t>η θερμοκρασία του σύμπαντος είναι περίπου 2.7 </a:t>
            </a:r>
            <a:r>
              <a:rPr lang="en-US" dirty="0"/>
              <a:t>kelvin)</a:t>
            </a:r>
            <a:endParaRPr lang="el-GR" dirty="0"/>
          </a:p>
        </p:txBody>
      </p:sp>
    </p:spTree>
    <p:extLst>
      <p:ext uri="{BB962C8B-B14F-4D97-AF65-F5344CB8AC3E}">
        <p14:creationId xmlns:p14="http://schemas.microsoft.com/office/powerpoint/2010/main" val="1501003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b="0" i="0" u="none" strike="noStrike" baseline="0" dirty="0"/>
              <a:t>Οπότε ξεκινώντας, αυτό που μας ενδιαφέρει εδώ είναι απλά να έχουμε στο μυαλό μας ότι ο </a:t>
            </a:r>
            <a:r>
              <a:rPr lang="el-GR" b="1" i="0" u="none" strike="noStrike" baseline="0" dirty="0"/>
              <a:t>κβαντικός υπολογιστής</a:t>
            </a:r>
            <a:r>
              <a:rPr lang="el-GR" b="0" i="0" u="none" strike="noStrike" baseline="0" dirty="0"/>
              <a:t> είναι μια ισχυρή υπολογιστική μηχανή που λειτουργεί </a:t>
            </a:r>
            <a:r>
              <a:rPr lang="el-GR" b="0" i="1" u="sng" strike="noStrike" baseline="0" dirty="0"/>
              <a:t>αξιοποιώντας κάποιες παράξενες ιδιότητες</a:t>
            </a:r>
            <a:r>
              <a:rPr lang="el-GR" b="0" i="0" u="none" strike="noStrike" baseline="0" dirty="0"/>
              <a:t> της κβαντομηχανικής, καθώς και ότι δεν είναι απλά ένας καλύτερος υπολογιστής…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b="0" i="0" u="none" strike="noStrike" baseline="0" dirty="0"/>
              <a:t>Μπορείτε να σκέφτεστε ότι ο κβαντικός υπολογιστής είναι για τον κλασσικό υπολογιστή, ότι είναι ο ηλεκτρικός λαμπτήρας για το κερί. Μια εντελώς καινούργια τεχνολογία..</a:t>
            </a:r>
          </a:p>
        </p:txBody>
      </p:sp>
      <p:sp>
        <p:nvSpPr>
          <p:cNvPr id="4" name="Slide Number Placeholder 3"/>
          <p:cNvSpPr>
            <a:spLocks noGrp="1"/>
          </p:cNvSpPr>
          <p:nvPr>
            <p:ph type="sldNum" sz="quarter" idx="5"/>
          </p:nvPr>
        </p:nvSpPr>
        <p:spPr/>
        <p:txBody>
          <a:bodyPr/>
          <a:lstStyle/>
          <a:p>
            <a:fld id="{C410010C-C41A-46B1-89B9-BA373F931A2F}" type="slidenum">
              <a:rPr lang="el-GR" smtClean="0"/>
              <a:t>15</a:t>
            </a:fld>
            <a:endParaRPr lang="el-GR"/>
          </a:p>
        </p:txBody>
      </p:sp>
    </p:spTree>
    <p:extLst>
      <p:ext uri="{BB962C8B-B14F-4D97-AF65-F5344CB8AC3E}">
        <p14:creationId xmlns:p14="http://schemas.microsoft.com/office/powerpoint/2010/main" val="3564989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Συνεχίζουμε τώρα με τους </a:t>
            </a:r>
            <a:r>
              <a:rPr lang="el-GR" b="1" dirty="0"/>
              <a:t>κβαντικούς αλγορίθμους</a:t>
            </a:r>
            <a:r>
              <a:rPr lang="el-GR" dirty="0"/>
              <a:t> οι οποίοι είναι αλγόριθμοι που χρησιμοποιούν κάποια από αυτές τις παράξενες ιδιότητες.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0" i="0" u="none" strike="noStrike" baseline="0" dirty="0"/>
              <a:t>Συνήθως ο όρος χρησιμοποιείτα</a:t>
            </a:r>
            <a:r>
              <a:rPr lang="el-GR" dirty="0"/>
              <a:t>ι για αλγορίθμους που </a:t>
            </a:r>
            <a:r>
              <a:rPr lang="el-GR" sz="1200" b="0" i="0" u="none" strike="noStrike" baseline="0" dirty="0">
                <a:solidFill>
                  <a:schemeClr val="accent2"/>
                </a:solidFill>
              </a:rPr>
              <a:t>μπορούν να εκτελεστούν μόνο σε κβαντικούς υπολογιστές</a:t>
            </a:r>
            <a:r>
              <a:rPr lang="el-GR" sz="1200" b="0" i="0" u="none" strike="noStrike"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0" i="0" u="none" strike="noStrike" baseline="0" dirty="0"/>
              <a:t>Οι κβαντικοί αλγόριθμοι είναι πρακτικά ο </a:t>
            </a:r>
            <a:r>
              <a:rPr lang="el-GR" sz="1200" b="0" i="1" u="sng" strike="noStrike" baseline="0" dirty="0"/>
              <a:t>σύνδεσμος κρυπτογραφίας και κβαντικών υπολογιστών</a:t>
            </a:r>
            <a:r>
              <a:rPr lang="el-GR" sz="1200" b="0" i="0" u="none" strike="noStrike" baseline="0" dirty="0"/>
              <a:t>, η πηγή της </a:t>
            </a:r>
            <a:r>
              <a:rPr lang="el-GR" sz="1200" b="1" i="0" u="none" strike="noStrike" baseline="0" dirty="0"/>
              <a:t>κβαντικής απειλής </a:t>
            </a:r>
            <a:r>
              <a:rPr lang="el-GR" sz="1200" b="0" i="0" u="none" strike="noStrike" baseline="0" dirty="0"/>
              <a:t>που ανέφερα στις αρχές της παρουσίασης.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0" i="0" u="none" strike="noStrike" baseline="0" dirty="0"/>
              <a:t>Πιο συγκεκριμένα όμως, αναφερόμαστε σε δύο κβαντικούς αλγορίθμους, τους οποίους και θα δούμε περιληπτικά στη συνέχεια.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b="1" i="0" u="none"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i="0" u="none" strike="noStrike" baseline="0" dirty="0"/>
              <a:t>«όλοι οι κλασσικοί αλγόριθμοι μπορούν να εκτελεστούν και σε έναν κβαντικό υπολογιστή»</a:t>
            </a:r>
            <a:endParaRPr lang="el-G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i="0" u="none" strike="noStrike" baseline="0" dirty="0"/>
              <a:t> </a:t>
            </a:r>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16</a:t>
            </a:fld>
            <a:endParaRPr lang="el-GR"/>
          </a:p>
        </p:txBody>
      </p:sp>
    </p:spTree>
    <p:extLst>
      <p:ext uri="{BB962C8B-B14F-4D97-AF65-F5344CB8AC3E}">
        <p14:creationId xmlns:p14="http://schemas.microsoft.com/office/powerpoint/2010/main" val="1195582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b="0" i="0" u="none" strike="noStrike" baseline="0" dirty="0"/>
              <a:t>Ξεκινάμε με τον αλγόριθμο που δημιούργησε ο </a:t>
            </a:r>
            <a:r>
              <a:rPr lang="en-US" b="0" i="0" u="none" strike="noStrike" baseline="0" dirty="0"/>
              <a:t>Love Grover </a:t>
            </a:r>
            <a:r>
              <a:rPr lang="el-GR" b="0" i="0" u="none" strike="noStrike" baseline="0" dirty="0"/>
              <a:t>πριν από 26χρόνια και ο οποίος καταφέρνει </a:t>
            </a:r>
            <a:r>
              <a:rPr lang="el-GR" b="0" i="1" u="sng" strike="noStrike" baseline="0" dirty="0"/>
              <a:t>να βρει πιο γρήγορα ένα στοιχείο σε μια </a:t>
            </a:r>
            <a:r>
              <a:rPr lang="el-GR" b="1" i="1" u="sng" strike="noStrike" baseline="0" dirty="0"/>
              <a:t>ΜΗ ΔΟΜΗΜΕΝΗ </a:t>
            </a:r>
            <a:r>
              <a:rPr lang="el-GR" b="0" i="1" u="sng" strike="noStrike" baseline="0" dirty="0"/>
              <a:t>βάση δεδομένων</a:t>
            </a:r>
            <a:r>
              <a:rPr lang="el-GR" b="0" i="0" u="none" strike="noStrike" baseline="0" dirty="0"/>
              <a:t>.</a:t>
            </a:r>
          </a:p>
          <a:p>
            <a:pPr marL="171450" indent="-171450">
              <a:buFont typeface="Arial" panose="020B0604020202020204" pitchFamily="34" charset="0"/>
              <a:buChar char="•"/>
            </a:pPr>
            <a:r>
              <a:rPr lang="el-GR" b="0" i="0" u="none" strike="noStrike" baseline="0" dirty="0"/>
              <a:t>Και θα δείξουμε τι σημαίνει αυτό με το παράδειγμα του </a:t>
            </a:r>
            <a:r>
              <a:rPr lang="el-GR" b="1" i="0" u="none" strike="noStrike" baseline="0" dirty="0"/>
              <a:t>τηλεφωνικού καταλόγου</a:t>
            </a:r>
            <a:r>
              <a:rPr lang="en-US" b="1" i="0" u="none" strike="noStrike" baseline="0" dirty="0"/>
              <a:t> </a:t>
            </a:r>
            <a:r>
              <a:rPr lang="en-US" b="0" i="0" u="none" strike="noStrike" baseline="0" dirty="0"/>
              <a:t>:</a:t>
            </a:r>
            <a:endParaRPr lang="el-GR" sz="1800" b="0" i="0" u="none" strike="noStrike" baseline="0" dirty="0">
              <a:latin typeface="Kerkis"/>
            </a:endParaRPr>
          </a:p>
          <a:p>
            <a:pPr marL="628650" lvl="1" indent="-171450">
              <a:buFont typeface="Arial" panose="020B0604020202020204" pitchFamily="34" charset="0"/>
              <a:buChar char="•"/>
            </a:pPr>
            <a:r>
              <a:rPr lang="el-GR" sz="1800" b="0" i="0" u="none" strike="noStrike" baseline="0" dirty="0">
                <a:latin typeface="Kerkis"/>
              </a:rPr>
              <a:t>Έστω λοιπόν ότι έχουμε έναν μεγάλο έντυπο κατάλογο στον οποίο περιέχεται ένας μεγάλος αριθμός ονομάτων, </a:t>
            </a:r>
            <a:r>
              <a:rPr lang="el-GR" sz="1800" b="0" i="1" u="sng" strike="noStrike" baseline="0" dirty="0">
                <a:latin typeface="Kerkis"/>
              </a:rPr>
              <a:t>σε καθένα από τα οποία αντιστοιχεί ένας αριθμός τηλεφώνου</a:t>
            </a:r>
            <a:r>
              <a:rPr lang="el-GR" sz="1800" b="0" i="0" u="none" strike="noStrike" baseline="0" dirty="0">
                <a:latin typeface="Kerkis"/>
              </a:rPr>
              <a:t>. </a:t>
            </a:r>
          </a:p>
          <a:p>
            <a:pPr marL="628650" lvl="1" indent="-171450">
              <a:buFont typeface="Arial" panose="020B0604020202020204" pitchFamily="34" charset="0"/>
              <a:buChar char="•"/>
            </a:pPr>
            <a:r>
              <a:rPr lang="el-GR" sz="1800" b="0" i="0" u="none" strike="noStrike" baseline="0" dirty="0">
                <a:latin typeface="Kerkis"/>
              </a:rPr>
              <a:t>Τότε, παρατηρούμε ότι, καθώς τα ονόματα είναι ταξινομημένα σε αλφαβητική σειρά, μας είναι </a:t>
            </a:r>
            <a:r>
              <a:rPr lang="el-GR" sz="1800" b="0" i="1" u="sng" strike="noStrike" baseline="0" dirty="0">
                <a:latin typeface="Kerkis"/>
              </a:rPr>
              <a:t>πολύ εύκολο να βρούμε τον αριθμό τηλεφώνου</a:t>
            </a:r>
            <a:r>
              <a:rPr lang="el-GR" sz="1800" b="0" i="0" u="none" strike="noStrike" baseline="0" dirty="0">
                <a:latin typeface="Kerkis"/>
              </a:rPr>
              <a:t> που αντιστοιχεί σε κάποιο όνομα. Ο τηλεφωνικός κατάλογος δηλαδή αποτελεί μια </a:t>
            </a:r>
            <a:r>
              <a:rPr lang="el-GR" sz="1800" b="1" i="0" u="none" strike="noStrike" baseline="0" dirty="0">
                <a:latin typeface="Kerkis"/>
              </a:rPr>
              <a:t>δομημένη βάση</a:t>
            </a:r>
            <a:r>
              <a:rPr lang="el-GR" sz="1800" b="0" i="0" u="none" strike="noStrike" baseline="0" dirty="0">
                <a:latin typeface="Kerkis"/>
              </a:rPr>
              <a:t>, όσον αφορά τα ονόματα. </a:t>
            </a:r>
          </a:p>
          <a:p>
            <a:pPr marL="628650" lvl="1" indent="-171450">
              <a:buFont typeface="Arial" panose="020B0604020202020204" pitchFamily="34" charset="0"/>
              <a:buChar char="•"/>
            </a:pPr>
            <a:r>
              <a:rPr lang="el-GR" sz="1800" b="0" i="0" u="none" strike="noStrike" baseline="0" dirty="0">
                <a:latin typeface="Kerkis"/>
              </a:rPr>
              <a:t>Από την άλλη μεριά, αν πάρουμε το αντίθετο πρόβλημα, αν υποθέσουμε δηλαδή ότι μας δίνεται ένας τηλεφωνικός αριθμός και μας ζητείται να βρούμε το όνομα που του αντιστοιχεί, τότε παρατηρούμε ότι </a:t>
            </a:r>
            <a:r>
              <a:rPr lang="el-GR" sz="1800" b="0" i="1" u="sng" strike="noStrike" baseline="0" dirty="0">
                <a:latin typeface="Kerkis"/>
              </a:rPr>
              <a:t>μας είναι πολύ δύσκολο να το κάνουμε αυτό</a:t>
            </a:r>
            <a:r>
              <a:rPr lang="el-GR" sz="1800" b="0" i="0" u="none" strike="noStrike" baseline="0" dirty="0">
                <a:latin typeface="Kerkis"/>
              </a:rPr>
              <a:t> . Το πρόβλημα αυτό είναι τόσο δύσκολο γιατί ο τηλεφωνικός κατάλογος είναι μια </a:t>
            </a:r>
            <a:r>
              <a:rPr lang="el-GR" sz="1800" b="1" i="0" u="none" strike="noStrike" baseline="0" dirty="0">
                <a:latin typeface="Kerkis"/>
              </a:rPr>
              <a:t>μη δομημένη βάση δεδομένων</a:t>
            </a:r>
            <a:r>
              <a:rPr lang="el-GR" sz="1800" b="0" i="0" u="none" strike="noStrike" baseline="0" dirty="0">
                <a:latin typeface="Kerkis"/>
              </a:rPr>
              <a:t>, όσον αφορά τους τηλεφωνικούς αριθμούς. </a:t>
            </a:r>
          </a:p>
          <a:p>
            <a:pPr marL="171450" lvl="0" indent="-171450">
              <a:buFont typeface="Arial" panose="020B0604020202020204" pitchFamily="34" charset="0"/>
              <a:buChar char="•"/>
            </a:pPr>
            <a:r>
              <a:rPr lang="el-GR" sz="1800" b="1" i="0" u="none" strike="noStrike" baseline="0" dirty="0">
                <a:latin typeface="Kerkis"/>
              </a:rPr>
              <a:t>(Προσπ</a:t>
            </a:r>
            <a:r>
              <a:rPr lang="el-GR" sz="1800" b="0" i="0" u="none" strike="noStrike" baseline="0" dirty="0">
                <a:latin typeface="Kerkis"/>
              </a:rPr>
              <a:t>.)Γενικά στη κλασσική περίπτωση μπορούμε να πούμε ότι για να βρούμε ένα στοιχείο μιας μη δομημένης βάσης </a:t>
            </a:r>
            <a:r>
              <a:rPr lang="el-GR" sz="1800" b="0" i="0" u="none" strike="noStrike" baseline="0" dirty="0">
                <a:latin typeface="CMMI10"/>
              </a:rPr>
              <a:t>N </a:t>
            </a:r>
            <a:r>
              <a:rPr lang="el-GR" sz="1800" b="0" i="0" u="none" strike="noStrike" baseline="0" dirty="0">
                <a:latin typeface="Kerkis"/>
              </a:rPr>
              <a:t>δεδομένων </a:t>
            </a:r>
            <a:r>
              <a:rPr lang="el-GR" sz="1800" b="0" i="1" u="sng" strike="noStrike" baseline="0" dirty="0">
                <a:latin typeface="Kerkis"/>
              </a:rPr>
              <a:t>θα χρειαστούμε κατά μέσο όρο </a:t>
            </a:r>
            <a:r>
              <a:rPr lang="el-GR" sz="1800" b="0" i="1" u="sng" strike="noStrike" baseline="0" dirty="0">
                <a:latin typeface="CMMI10"/>
              </a:rPr>
              <a:t>N/</a:t>
            </a:r>
            <a:r>
              <a:rPr lang="el-GR" sz="1800" b="0" i="1" u="sng" strike="noStrike" baseline="0" dirty="0">
                <a:latin typeface="CMR10"/>
              </a:rPr>
              <a:t>2 </a:t>
            </a:r>
            <a:r>
              <a:rPr lang="el-GR" sz="1800" b="0" i="1" u="sng" strike="noStrike" baseline="0" dirty="0">
                <a:latin typeface="Kerkis"/>
              </a:rPr>
              <a:t>προσπάθειες</a:t>
            </a:r>
            <a:r>
              <a:rPr lang="el-GR" sz="1800" b="0" i="0" u="none" strike="noStrike" baseline="0" dirty="0">
                <a:latin typeface="Kerkis"/>
              </a:rPr>
              <a:t>. Αυτό όμως δεν ισχύει για τους κβαντικούς υπολογιστές οι οποίοι, χρησιμοποιώντας τον αλγόριθμο του Grover, μπορούν να εκτελέσουν πια αυτή την αναζήτηση σε </a:t>
            </a:r>
            <a:r>
              <a:rPr lang="el-GR" sz="1800" b="0" i="1" u="sng" strike="noStrike" baseline="0" dirty="0">
                <a:latin typeface="Kerkis"/>
              </a:rPr>
              <a:t>περίπου </a:t>
            </a:r>
            <a:r>
              <a:rPr lang="el-GR" sz="1800" b="0" i="1" u="sng" strike="noStrike" baseline="0" dirty="0">
                <a:latin typeface="CMSY10"/>
              </a:rPr>
              <a:t>√</a:t>
            </a:r>
            <a:r>
              <a:rPr lang="en-US" sz="1800" b="0" i="1" u="sng" strike="noStrike" baseline="0" dirty="0">
                <a:latin typeface="CMMI10"/>
              </a:rPr>
              <a:t>N </a:t>
            </a:r>
            <a:r>
              <a:rPr lang="el-GR" sz="1800" b="0" i="1" u="sng" strike="noStrike" baseline="0" dirty="0">
                <a:latin typeface="Kerkis"/>
              </a:rPr>
              <a:t>προσπάθειες</a:t>
            </a:r>
            <a:r>
              <a:rPr lang="el-GR" sz="1800" b="0" i="0" u="none" strike="noStrike" baseline="0" dirty="0">
                <a:latin typeface="Kerkis"/>
              </a:rPr>
              <a:t>.</a:t>
            </a:r>
            <a:endParaRPr lang="el-GR" b="0" i="0" u="none" strike="noStrike" baseline="0" dirty="0"/>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17</a:t>
            </a:fld>
            <a:endParaRPr lang="el-GR"/>
          </a:p>
        </p:txBody>
      </p:sp>
    </p:spTree>
    <p:extLst>
      <p:ext uri="{BB962C8B-B14F-4D97-AF65-F5344CB8AC3E}">
        <p14:creationId xmlns:p14="http://schemas.microsoft.com/office/powerpoint/2010/main" val="997398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Συνεχίζουμε με τον </a:t>
            </a:r>
            <a:r>
              <a:rPr lang="el-GR" b="1" dirty="0"/>
              <a:t>αλγόριθμο του </a:t>
            </a:r>
            <a:r>
              <a:rPr lang="en-US" b="1" dirty="0"/>
              <a:t>Shor</a:t>
            </a:r>
            <a:r>
              <a:rPr lang="el-GR" dirty="0"/>
              <a:t>, ο οποίος είναι ένας </a:t>
            </a:r>
            <a:r>
              <a:rPr lang="el-GR" i="1" u="sng" dirty="0"/>
              <a:t>αποδοτικός αλγόριθμος εύρεσης της περιόδου μιας συνάρτησης της μορφής</a:t>
            </a:r>
            <a:r>
              <a:rPr lang="el-GR" i="0" u="none" dirty="0"/>
              <a:t> </a:t>
            </a:r>
            <a:r>
              <a:rPr lang="el-GR" dirty="0"/>
              <a:t>που βλέπετε και ουσιαστικά μας ενδιαφέρει γιατί η επίλυση αυτού του προβλήματος σε πολυωνυμικό χρόνο μας δίνει και την επίλυση των δύο </a:t>
            </a:r>
            <a:r>
              <a:rPr lang="el-GR" b="1" dirty="0"/>
              <a:t>παρακάτω προβλημάτων</a:t>
            </a:r>
            <a:r>
              <a:rPr lang="el-GR" dirty="0"/>
              <a:t> σε πολυωνυμικό χρόνο.</a:t>
            </a:r>
          </a:p>
          <a:p>
            <a:pPr marL="171450" indent="-171450">
              <a:buFont typeface="Arial" panose="020B0604020202020204" pitchFamily="34" charset="0"/>
              <a:buChar char="•"/>
            </a:pPr>
            <a:r>
              <a:rPr lang="el-GR" dirty="0"/>
              <a:t>Ωστόσο, σε αυτά τα προβλήματα </a:t>
            </a:r>
            <a:r>
              <a:rPr lang="el-GR" i="1" u="sng" dirty="0"/>
              <a:t>βάσιζαν την ασφάλεια τους</a:t>
            </a:r>
            <a:r>
              <a:rPr lang="el-GR" dirty="0"/>
              <a:t> αρκετά σχήματα κρυπτογράφησης και υπογραφής, τα οποία βλέπουμε σιγά σιγά στις οθόνες μας και άρα ο αλγόριθμος </a:t>
            </a:r>
            <a:r>
              <a:rPr lang="en-US" dirty="0"/>
              <a:t>Shor </a:t>
            </a:r>
            <a:r>
              <a:rPr lang="el-GR" dirty="0"/>
              <a:t>ουσιαστικά </a:t>
            </a:r>
            <a:r>
              <a:rPr lang="el-GR" b="1" dirty="0"/>
              <a:t>καταφέρνει να σπάσει </a:t>
            </a:r>
            <a:r>
              <a:rPr lang="el-GR" dirty="0"/>
              <a:t>όλα αυτά τα σχήματα και πρωτόκολλα, καθώς και άλλα παρόμοια. </a:t>
            </a:r>
          </a:p>
          <a:p>
            <a:pPr marL="171450" indent="-171450">
              <a:buFont typeface="Arial" panose="020B0604020202020204" pitchFamily="34" charset="0"/>
              <a:buChar char="•"/>
            </a:pPr>
            <a:r>
              <a:rPr lang="el-GR" dirty="0"/>
              <a:t>Δηλαδή, για κάποιον που δεν γνωρίζει αυτά τα σχήματα, αυτό σημαίνει ότι </a:t>
            </a:r>
            <a:r>
              <a:rPr lang="el-GR" i="1" u="sng" dirty="0"/>
              <a:t>η ασφάλεια του διαδικτύου κινδυνεύει</a:t>
            </a:r>
            <a:r>
              <a:rPr lang="el-GR" dirty="0"/>
              <a:t> γιατί ας πούμε το </a:t>
            </a:r>
            <a:r>
              <a:rPr lang="en-US" dirty="0"/>
              <a:t>RSA </a:t>
            </a:r>
            <a:r>
              <a:rPr lang="el-GR" dirty="0"/>
              <a:t>ακόμη χρησιμοποιείται κατά κόρον σε </a:t>
            </a:r>
            <a:r>
              <a:rPr lang="en-US" dirty="0"/>
              <a:t>browsers, chats</a:t>
            </a:r>
            <a:r>
              <a:rPr lang="el-GR" dirty="0"/>
              <a:t>, ακόμη και μέιλ</a:t>
            </a:r>
          </a:p>
          <a:p>
            <a:pPr marL="171450" indent="-171450">
              <a:buFont typeface="Arial" panose="020B0604020202020204" pitchFamily="34" charset="0"/>
              <a:buChar char="•"/>
            </a:pPr>
            <a:r>
              <a:rPr lang="el-GR" dirty="0"/>
              <a:t>Και οι αλγόριθμοι ψηφιακής υπογραφής, παρόμοια. </a:t>
            </a:r>
          </a:p>
          <a:p>
            <a:pPr marL="171450" indent="-171450">
              <a:buFont typeface="Arial" panose="020B0604020202020204" pitchFamily="34" charset="0"/>
              <a:buChar char="•"/>
            </a:pPr>
            <a:r>
              <a:rPr lang="el-GR" dirty="0"/>
              <a:t>Βέβαια, </a:t>
            </a:r>
            <a:r>
              <a:rPr lang="el-GR" i="1" u="sng" dirty="0"/>
              <a:t>να τονίσω σε αυτό το σημείο</a:t>
            </a:r>
            <a:r>
              <a:rPr lang="el-GR" dirty="0"/>
              <a:t> ότι για να μπορέσουν να εκτελεστούν και ο αλγόριθμος του </a:t>
            </a:r>
            <a:r>
              <a:rPr lang="en-US" dirty="0"/>
              <a:t>Grover </a:t>
            </a:r>
            <a:r>
              <a:rPr lang="el-GR" dirty="0"/>
              <a:t>και ο αλγόριθμος του </a:t>
            </a:r>
            <a:r>
              <a:rPr lang="en-US" dirty="0"/>
              <a:t>Shor </a:t>
            </a:r>
            <a:r>
              <a:rPr lang="el-GR" dirty="0"/>
              <a:t>σωστά </a:t>
            </a:r>
            <a:r>
              <a:rPr lang="el-GR" i="1" u="sng" dirty="0"/>
              <a:t>χρειάζονται κβαντικοί υπολογιστές πολλών </a:t>
            </a:r>
            <a:r>
              <a:rPr lang="en-US" i="1" u="sng" dirty="0"/>
              <a:t>qubit</a:t>
            </a:r>
            <a:r>
              <a:rPr lang="en-US" dirty="0"/>
              <a:t> </a:t>
            </a:r>
            <a:r>
              <a:rPr lang="el-GR" dirty="0"/>
              <a:t>τους οποίους δεν έχουμε κατασκευάσει ακόμη, αλλά πολλοί επιστήμονες πιστεύουν ότι είναι κάτι που μπορεί να γίνει στα επόμενα χρόνια.</a:t>
            </a:r>
          </a:p>
          <a:p>
            <a:pPr marL="171450" indent="-171450">
              <a:buFont typeface="Arial" panose="020B0604020202020204" pitchFamily="34" charset="0"/>
              <a:buChar char="•"/>
            </a:pPr>
            <a:endParaRPr lang="el-GR" dirty="0"/>
          </a:p>
          <a:p>
            <a:pPr marL="171450" indent="-171450">
              <a:buFont typeface="Arial" panose="020B0604020202020204" pitchFamily="34" charset="0"/>
              <a:buChar char="•"/>
            </a:pPr>
            <a:r>
              <a:rPr lang="el-GR" dirty="0"/>
              <a:t>Ακόμη, ενδιαφέρον είναι να δούμε την διαφορά στην ταχύτητα του αλγόριθμου του </a:t>
            </a:r>
            <a:r>
              <a:rPr lang="en-US" dirty="0"/>
              <a:t>Shor </a:t>
            </a:r>
            <a:r>
              <a:rPr lang="el-GR" dirty="0"/>
              <a:t>σε έναν εκτιμώμενο κβαντικό υπολογιστή σε σύγκριση με τον τωρινό καλύτερο κλασσικό αλγόριθμο, αν τον τρέξουμε υποθετικά σε έναν κλασσικό υπολογιστή του 2042 με σκοπό την παραγοντοποίηση ενός αριθμού μήκους 2048</a:t>
            </a:r>
            <a:r>
              <a:rPr lang="en-US" dirty="0"/>
              <a:t>bits. </a:t>
            </a:r>
          </a:p>
          <a:p>
            <a:pPr marL="171450" indent="-171450">
              <a:buFont typeface="Arial" panose="020B0604020202020204" pitchFamily="34" charset="0"/>
              <a:buChar char="•"/>
            </a:pPr>
            <a:r>
              <a:rPr lang="el-GR" dirty="0"/>
              <a:t>Εκεί που ο κλασσικός υπολογιστής θα χρειαστεί 300 εκατομμύρια χρόνια ο κβαντικός υπολογιστής θα χρειαστεί 36, όχι χρόνια, λεπτά!</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18</a:t>
            </a:fld>
            <a:endParaRPr lang="el-GR"/>
          </a:p>
        </p:txBody>
      </p:sp>
    </p:spTree>
    <p:extLst>
      <p:ext uri="{BB962C8B-B14F-4D97-AF65-F5344CB8AC3E}">
        <p14:creationId xmlns:p14="http://schemas.microsoft.com/office/powerpoint/2010/main" val="3484548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Οπότε, όπως μπορείτε να καταλάβετε και με τα προηγούμενα, ο </a:t>
            </a:r>
            <a:r>
              <a:rPr lang="en-US" dirty="0"/>
              <a:t>Shor </a:t>
            </a:r>
            <a:r>
              <a:rPr lang="el-GR" dirty="0"/>
              <a:t>καταφέρνει να σπάει απίστευτα γρήγορα σχήματα κρυπτογραφίας στα οποία βασίζεται η ασφάλεια του διαδικτύου και άρα καταλήγουμε στο συμπέρασμα ότι ένας αρκετά μεγάλος κβαντικός υπολογιστής τα επόμενα χρόνια θα ήταν καταστροφικός για το ίντερνετ, η λεγόμενη κβαντική απειλή.</a:t>
            </a:r>
          </a:p>
          <a:p>
            <a:pPr marL="171450" indent="-171450">
              <a:buFont typeface="Arial" panose="020B0604020202020204" pitchFamily="34" charset="0"/>
              <a:buChar char="•"/>
            </a:pPr>
            <a:r>
              <a:rPr lang="el-GR" dirty="0"/>
              <a:t>Και αυτό είναι κάτι που δεν το διαπιστώσαμε εμείς πρώτοι </a:t>
            </a:r>
            <a:r>
              <a:rPr lang="el-GR" b="1" dirty="0"/>
              <a:t>*</a:t>
            </a:r>
            <a:r>
              <a:rPr lang="en-US" b="1" dirty="0"/>
              <a:t>N*</a:t>
            </a:r>
          </a:p>
          <a:p>
            <a:pPr marL="171450" indent="-171450">
              <a:buFont typeface="Arial" panose="020B0604020202020204" pitchFamily="34" charset="0"/>
              <a:buChar char="•"/>
            </a:pPr>
            <a:r>
              <a:rPr lang="el-GR" b="0" dirty="0"/>
              <a:t>Από κβαντικούς χάκερ, μέχρι την απειλή του σπασίματος των σημερινών κρυπτογραφημένων μηνυμάτων και την πτώση του </a:t>
            </a:r>
            <a:r>
              <a:rPr lang="en-US" b="0" dirty="0"/>
              <a:t>bitcoin </a:t>
            </a:r>
            <a:r>
              <a:rPr lang="el-GR" b="0" dirty="0"/>
              <a:t>το μέλλον που χάραξε ο </a:t>
            </a:r>
            <a:r>
              <a:rPr lang="en-US" b="0" dirty="0"/>
              <a:t>Shor </a:t>
            </a:r>
            <a:r>
              <a:rPr lang="el-GR" b="0" dirty="0"/>
              <a:t>πραγματικά</a:t>
            </a:r>
            <a:r>
              <a:rPr lang="en-US" b="0" dirty="0"/>
              <a:t> </a:t>
            </a:r>
            <a:r>
              <a:rPr lang="el-GR" b="0" dirty="0"/>
              <a:t>φαίνεται δυσοίωνο, ακόμη και αν τεχνολογικά δεν είμαστε ακόμη εκεί.</a:t>
            </a:r>
          </a:p>
        </p:txBody>
      </p:sp>
      <p:sp>
        <p:nvSpPr>
          <p:cNvPr id="4" name="Slide Number Placeholder 3"/>
          <p:cNvSpPr>
            <a:spLocks noGrp="1"/>
          </p:cNvSpPr>
          <p:nvPr>
            <p:ph type="sldNum" sz="quarter" idx="5"/>
          </p:nvPr>
        </p:nvSpPr>
        <p:spPr/>
        <p:txBody>
          <a:bodyPr/>
          <a:lstStyle/>
          <a:p>
            <a:fld id="{C410010C-C41A-46B1-89B9-BA373F931A2F}" type="slidenum">
              <a:rPr lang="el-GR" smtClean="0"/>
              <a:t>19</a:t>
            </a:fld>
            <a:endParaRPr lang="el-GR"/>
          </a:p>
        </p:txBody>
      </p:sp>
    </p:spTree>
    <p:extLst>
      <p:ext uri="{BB962C8B-B14F-4D97-AF65-F5344CB8AC3E}">
        <p14:creationId xmlns:p14="http://schemas.microsoft.com/office/powerpoint/2010/main" val="3847589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Θα ξεκινήσουμε αναφέροντες κάποιες βασικές έννοιες της Κρυπτογραφίας..</a:t>
            </a:r>
          </a:p>
          <a:p>
            <a:r>
              <a:rPr lang="el-GR" b="1" dirty="0"/>
              <a:t>*Ν*</a:t>
            </a:r>
            <a:endParaRPr lang="en-US" b="1" dirty="0"/>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C410010C-C41A-46B1-89B9-BA373F931A2F}" type="slidenum">
              <a:rPr lang="el-GR" smtClean="0"/>
              <a:t>2</a:t>
            </a:fld>
            <a:endParaRPr lang="el-GR"/>
          </a:p>
        </p:txBody>
      </p:sp>
    </p:spTree>
    <p:extLst>
      <p:ext uri="{BB962C8B-B14F-4D97-AF65-F5344CB8AC3E}">
        <p14:creationId xmlns:p14="http://schemas.microsoft.com/office/powerpoint/2010/main" val="3088184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Η τουλάχιστον έτσι φαίνεται να πιστεύουν άνθρωποι οι οποίοι κάνανε μισή την έρευνα τους στο θέμα..</a:t>
            </a:r>
          </a:p>
          <a:p>
            <a:pPr marL="171450" indent="-171450">
              <a:buFont typeface="Arial" panose="020B0604020202020204" pitchFamily="34" charset="0"/>
              <a:buChar char="•"/>
            </a:pPr>
            <a:r>
              <a:rPr lang="el-GR" dirty="0"/>
              <a:t>Στη πραγματικότητα καθώς οι επιστήμονες γνώριζαν γι’ αυτήν την απειλή εδώ και αρκετά χρόνια, έγιναν βήματα προς την εύρεση λύσεων για την αντιμετώπιση της απειλής.</a:t>
            </a:r>
          </a:p>
          <a:p>
            <a:pPr marL="171450" indent="-171450">
              <a:buFont typeface="Arial" panose="020B0604020202020204" pitchFamily="34" charset="0"/>
              <a:buChar char="•"/>
            </a:pPr>
            <a:r>
              <a:rPr lang="el-GR" dirty="0"/>
              <a:t>Αυτές οι λύσεις είναι δύο νέοι τομείς τις κρυπτογραφίας, με πρώτη την Κβαντική Κρυπτογραφία η οποία ουσιαστικά εκμεταλλεύεται κάποιες ιδιότητες της κβαντομηχανικής για την υλοποίηση κρυπτογραφικών εφαρμογών με πιο κύρια την κβαντική διαχείριση κλειδιών, η οποία αποτελεί την τέλεια, θεωρητικά, ασφάλεια και άλλες πιο σύγχρονες και λιγότερο εξελιγμένες.</a:t>
            </a:r>
          </a:p>
          <a:p>
            <a:pPr marL="171450" indent="-171450">
              <a:buFont typeface="Arial" panose="020B0604020202020204" pitchFamily="34" charset="0"/>
              <a:buChar char="•"/>
            </a:pPr>
            <a:r>
              <a:rPr lang="el-GR" dirty="0"/>
              <a:t>Και ακόμη, η 2</a:t>
            </a:r>
            <a:r>
              <a:rPr lang="el-GR" baseline="30000" dirty="0"/>
              <a:t>η</a:t>
            </a:r>
            <a:r>
              <a:rPr lang="el-GR" dirty="0"/>
              <a:t> λύση στη κβαντική απειλή και ίσως και η πιο προσιτή για το παρόν είναι η Μετακβαντική Κρυπτογραφία, η οποία είναι μια οικογένεια διαφόρων κρυπτογραφικών αλγορίθμων οι οποίοι, αν και χρησιμοποιούν κλασσικά μαθηματικά και φυσική, και όχι την δύναμη του κβαντικού κόσμου, εικάζεται ότι δεν μπορούν να σπάσουν από κβαντικούς υπολογιστές.</a:t>
            </a:r>
          </a:p>
          <a:p>
            <a:pPr marL="171450" indent="-171450">
              <a:buFont typeface="Arial" panose="020B0604020202020204" pitchFamily="34" charset="0"/>
              <a:buChar char="•"/>
            </a:pPr>
            <a:r>
              <a:rPr lang="el-GR" dirty="0"/>
              <a:t>Και παρακάτω παραθέτω τις 4 πιο σημαντικές από αυτές τις οικογένειες, 3 από τις οποίες θα αναλύσω στη συνέχεια…</a:t>
            </a:r>
          </a:p>
        </p:txBody>
      </p:sp>
      <p:sp>
        <p:nvSpPr>
          <p:cNvPr id="4" name="Slide Number Placeholder 3"/>
          <p:cNvSpPr>
            <a:spLocks noGrp="1"/>
          </p:cNvSpPr>
          <p:nvPr>
            <p:ph type="sldNum" sz="quarter" idx="5"/>
          </p:nvPr>
        </p:nvSpPr>
        <p:spPr/>
        <p:txBody>
          <a:bodyPr/>
          <a:lstStyle/>
          <a:p>
            <a:fld id="{C410010C-C41A-46B1-89B9-BA373F931A2F}" type="slidenum">
              <a:rPr lang="el-GR" smtClean="0"/>
              <a:t>20</a:t>
            </a:fld>
            <a:endParaRPr lang="el-GR"/>
          </a:p>
        </p:txBody>
      </p:sp>
    </p:spTree>
    <p:extLst>
      <p:ext uri="{BB962C8B-B14F-4D97-AF65-F5344CB8AC3E}">
        <p14:creationId xmlns:p14="http://schemas.microsoft.com/office/powerpoint/2010/main" val="1858868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πρώτη οικογένεια που θα δούμε θα είναι αυτή της κρυπτογραφίας κωδίκων και σχετικά με τη Μόνα Λίζα που μπορεί να φαίνεται άσχετη με το θέμα σε πρώτη ματιά, θα πω μόνο ότι θα δείτε γιατί είναι εδώ στη συνέχεια.</a:t>
            </a:r>
          </a:p>
        </p:txBody>
      </p:sp>
    </p:spTree>
    <p:extLst>
      <p:ext uri="{BB962C8B-B14F-4D97-AF65-F5344CB8AC3E}">
        <p14:creationId xmlns:p14="http://schemas.microsoft.com/office/powerpoint/2010/main" val="2370241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Θα ξεκινήσουμε αυτό το κεφάλαιο βλέποντας κάποια βασικές έννοιες από </a:t>
            </a:r>
            <a:r>
              <a:rPr lang="el-GR" b="1" i="0" dirty="0"/>
              <a:t>Θεωρία Κωδίκων</a:t>
            </a:r>
            <a:r>
              <a:rPr lang="el-GR" dirty="0"/>
              <a:t>, η οποία για όσους δεν γνωρίζουν είναι ακόμη μια </a:t>
            </a:r>
            <a:r>
              <a:rPr lang="el-GR" i="1" u="sng" dirty="0"/>
              <a:t>επιστήμη που ασχολείται με τον τομέα της επικοινωνίας</a:t>
            </a:r>
            <a:r>
              <a:rPr lang="el-GR" dirty="0"/>
              <a:t>, όπως η Κρυπτογραφία, αλλά πιο συγκεκριμένα αυτή δεν ασχολείται με το να εξασφαλίσει την ασφάλεια των πληροφοριών αλλά </a:t>
            </a:r>
            <a:r>
              <a:rPr lang="el-GR" i="1" u="sng" dirty="0"/>
              <a:t>ασχολείται με την ανίχνευση και την διόρθωση αλλοιώσεων που μπορούν να εισχωρήσουν σε ένα μήνυμα</a:t>
            </a:r>
            <a:r>
              <a:rPr lang="el-GR" dirty="0"/>
              <a:t>.</a:t>
            </a:r>
          </a:p>
          <a:p>
            <a:pPr marL="171450" indent="-171450">
              <a:buFont typeface="Arial" panose="020B0604020202020204" pitchFamily="34" charset="0"/>
              <a:buChar char="•"/>
            </a:pPr>
            <a:r>
              <a:rPr lang="el-GR" dirty="0"/>
              <a:t>Αυτό το πετυχαίνει με τις διαδικασίες τις </a:t>
            </a:r>
            <a:r>
              <a:rPr lang="el-GR" b="1" dirty="0"/>
              <a:t>κωδικοποίησης</a:t>
            </a:r>
            <a:r>
              <a:rPr lang="el-GR" dirty="0"/>
              <a:t> και </a:t>
            </a:r>
            <a:r>
              <a:rPr lang="el-GR" b="1" dirty="0"/>
              <a:t>αποκωδικοποίησης</a:t>
            </a:r>
            <a:r>
              <a:rPr lang="el-GR" dirty="0"/>
              <a:t>, οι οποίες θα προσπαθήσουμε διαισθητικά να καταλάβουμε πως δουλεύουν βλέποντας το </a:t>
            </a:r>
            <a:r>
              <a:rPr lang="el-GR" b="1" dirty="0"/>
              <a:t>βασικό μοντέλο επικοινωνίας</a:t>
            </a:r>
            <a:r>
              <a:rPr lang="el-GR" dirty="0"/>
              <a:t> μας.</a:t>
            </a:r>
          </a:p>
          <a:p>
            <a:pPr marL="171450" indent="-171450">
              <a:buFont typeface="Arial" panose="020B0604020202020204" pitchFamily="34" charset="0"/>
              <a:buChar char="•"/>
            </a:pPr>
            <a:r>
              <a:rPr lang="el-GR" dirty="0"/>
              <a:t>Έχουμε έναν </a:t>
            </a:r>
            <a:r>
              <a:rPr lang="el-GR" b="1" dirty="0"/>
              <a:t>πομπό</a:t>
            </a:r>
            <a:r>
              <a:rPr lang="el-GR" dirty="0"/>
              <a:t> λοιπόν, ο οποίος θέλει να στείλει ένα μήνυμα σε έναν </a:t>
            </a:r>
            <a:r>
              <a:rPr lang="el-GR" b="1" dirty="0"/>
              <a:t>δέκτη</a:t>
            </a:r>
            <a:r>
              <a:rPr lang="el-GR" dirty="0"/>
              <a:t> μέσα από έναν δίαυλο αλλά μέσα από αυτόν το δίαυλο γνωρίζει ότι μπορεί </a:t>
            </a:r>
            <a:r>
              <a:rPr lang="el-GR" i="1" u="sng" dirty="0"/>
              <a:t>η πληροφορία να αλλοιωθεί</a:t>
            </a:r>
            <a:r>
              <a:rPr lang="el-GR" dirty="0"/>
              <a:t> και να εισχωρήσουν κάποια λάθη, όπως λέμε λόγω του θορύβου από το περιβάλλον.</a:t>
            </a:r>
          </a:p>
          <a:p>
            <a:pPr marL="171450" indent="-171450">
              <a:buFont typeface="Arial" panose="020B0604020202020204" pitchFamily="34" charset="0"/>
              <a:buChar char="•"/>
            </a:pPr>
            <a:r>
              <a:rPr lang="el-GR" dirty="0"/>
              <a:t>Έτσι, ο πομπός πρώτα κωδικοποιεί το μήνυμα, το στέλνει μέσα από το δίαυλο σε κωδικοποιημένη μορφή και ο δέκτης πριν το λάβει ολοκληρώνει την διαδικασία αποκωδικοποιώντας το μήνυμα.</a:t>
            </a:r>
          </a:p>
          <a:p>
            <a:pPr marL="171450" indent="-171450">
              <a:buFont typeface="Arial" panose="020B0604020202020204" pitchFamily="34" charset="0"/>
              <a:buChar char="•"/>
            </a:pPr>
            <a:r>
              <a:rPr lang="el-GR" i="1" u="sng" dirty="0"/>
              <a:t>Κατά την αποκωδικοποίηση</a:t>
            </a:r>
            <a:r>
              <a:rPr lang="el-GR" dirty="0"/>
              <a:t> μπορεί εκτός από την βασική αντιστροφή της πληροφορίας στην βασική της μορφή, να ανιχνευθούν και λάθη καθώς και να διορθωθούν ανάλογα τον κώδικα τον οποίο έχουμε.</a:t>
            </a:r>
          </a:p>
          <a:p>
            <a:pPr marL="171450" indent="-171450">
              <a:buFont typeface="Arial" panose="020B0604020202020204" pitchFamily="34" charset="0"/>
              <a:buChar char="•"/>
            </a:pPr>
            <a:endParaRPr lang="el-GR" dirty="0"/>
          </a:p>
          <a:p>
            <a:pPr marL="171450" indent="-171450">
              <a:buFont typeface="Arial" panose="020B0604020202020204" pitchFamily="34" charset="0"/>
              <a:buChar char="•"/>
            </a:pPr>
            <a:r>
              <a:rPr lang="el-GR" dirty="0"/>
              <a:t>Ας δούμε </a:t>
            </a:r>
            <a:r>
              <a:rPr lang="el-GR" b="1" dirty="0"/>
              <a:t>1-2 παραδείγματα</a:t>
            </a:r>
            <a:r>
              <a:rPr lang="el-GR" dirty="0"/>
              <a:t> πάνω σε αυτό. </a:t>
            </a:r>
          </a:p>
          <a:p>
            <a:pPr marL="285750" indent="-285750">
              <a:buFont typeface="Wingdings" panose="05000000000000000000" pitchFamily="2" charset="2"/>
              <a:buChar char="Ø"/>
            </a:pPr>
            <a:r>
              <a:rPr lang="el-GR" sz="1800" b="0" i="0" u="none" strike="noStrike" baseline="0" dirty="0">
                <a:latin typeface="Kerkis"/>
              </a:rPr>
              <a:t>Αξιοσημείωτο είναι πρώτα πρώτα το παράδειγμα εφαρμογής ενός τέτοιου κώδικα κατά την </a:t>
            </a:r>
            <a:r>
              <a:rPr lang="el-GR" sz="1800" b="1" i="0" u="none" strike="noStrike" baseline="0" dirty="0">
                <a:latin typeface="Kerkis"/>
              </a:rPr>
              <a:t>μεταφορά εικόνας της εικόνας της Μόνα Λίζας</a:t>
            </a:r>
            <a:r>
              <a:rPr lang="el-GR" sz="1800" b="0" i="0" u="none" strike="noStrike" baseline="0" dirty="0">
                <a:latin typeface="Kerkis"/>
              </a:rPr>
              <a:t> από τους επιστήμονες της </a:t>
            </a:r>
            <a:r>
              <a:rPr lang="en-US" sz="1800" b="0" i="0" u="none" strike="noStrike" baseline="0" dirty="0">
                <a:latin typeface="Kerkis"/>
              </a:rPr>
              <a:t>NASA</a:t>
            </a:r>
            <a:r>
              <a:rPr lang="el-GR" sz="1800" b="0" i="0" u="none" strike="noStrike" baseline="0" dirty="0">
                <a:latin typeface="Kerkis"/>
              </a:rPr>
              <a:t> </a:t>
            </a:r>
            <a:r>
              <a:rPr lang="el-GR" sz="1800" b="0" i="1" u="sng" strike="noStrike" baseline="0" dirty="0">
                <a:latin typeface="Kerkis"/>
              </a:rPr>
              <a:t>μέσω λέιζερ</a:t>
            </a:r>
            <a:r>
              <a:rPr lang="el-GR" sz="1800" b="0" i="0" u="none" strike="noStrike" baseline="0" dirty="0">
                <a:latin typeface="Kerkis"/>
              </a:rPr>
              <a:t> από την γη σε διαστημικό σκάφος που βρισκόταν περίπου 400χιλιάδες χλμ. μακριά με τροχιά γύρω από το φεγγάρι.</a:t>
            </a:r>
          </a:p>
          <a:p>
            <a:pPr marL="628650" lvl="1" indent="-171450">
              <a:buFont typeface="Arial" panose="020B0604020202020204" pitchFamily="34" charset="0"/>
              <a:buChar char="•"/>
            </a:pPr>
            <a:r>
              <a:rPr lang="el-GR" sz="1800" b="0" i="0" u="none" strike="noStrike" baseline="0" dirty="0">
                <a:latin typeface="Kerkis"/>
              </a:rPr>
              <a:t>Οι </a:t>
            </a:r>
            <a:r>
              <a:rPr lang="el-GR" sz="1800" b="0" i="1" u="sng" strike="noStrike" baseline="0" dirty="0">
                <a:latin typeface="Kerkis"/>
              </a:rPr>
              <a:t>αναταράξεις στην ατμόσφαιρα της Γης</a:t>
            </a:r>
            <a:r>
              <a:rPr lang="el-GR" sz="1800" b="0" i="0" u="none" strike="noStrike" baseline="0" dirty="0">
                <a:latin typeface="Kerkis"/>
              </a:rPr>
              <a:t> προκάλεσαν σφάλματα μετάδοσης ακόμη και όταν ο ουρανός ήταν καθαρός και ουσιαστικά αποτελούν το θόρυβο σε αυτήν την περίπτωση. </a:t>
            </a:r>
          </a:p>
          <a:p>
            <a:pPr marL="628650" lvl="1" indent="-171450">
              <a:buFont typeface="Arial" panose="020B0604020202020204" pitchFamily="34" charset="0"/>
              <a:buChar char="•"/>
            </a:pPr>
            <a:r>
              <a:rPr lang="el-GR" sz="1800" b="0" i="0" u="none" strike="noStrike" baseline="0" dirty="0">
                <a:latin typeface="Kerkis"/>
              </a:rPr>
              <a:t>Για να ξεπεράσουν αυτό το πρόβλημα, χρησιμοποιήθηκε η </a:t>
            </a:r>
            <a:r>
              <a:rPr lang="el-GR" sz="1800" b="0" i="1" u="sng" strike="noStrike" baseline="0" dirty="0">
                <a:latin typeface="Kerkis"/>
              </a:rPr>
              <a:t>κωδικοποίηση Reed-Solomon</a:t>
            </a:r>
            <a:r>
              <a:rPr lang="el-GR" sz="1800" b="0" i="0" u="none" strike="noStrike" baseline="0" dirty="0">
                <a:latin typeface="Kerkis"/>
              </a:rPr>
              <a:t> με ρυθμό 2/3*. </a:t>
            </a:r>
          </a:p>
          <a:p>
            <a:pPr marL="628650" lvl="1" indent="-171450">
              <a:buFont typeface="Arial" panose="020B0604020202020204" pitchFamily="34" charset="0"/>
              <a:buChar char="•"/>
            </a:pPr>
            <a:r>
              <a:rPr lang="el-GR" sz="1800" b="0" i="0" u="none" strike="noStrike" baseline="0" dirty="0">
                <a:latin typeface="Kerkis"/>
              </a:rPr>
              <a:t>Στην αριστερά εικόνα βλέπετε κάποια </a:t>
            </a:r>
            <a:r>
              <a:rPr lang="el-GR" sz="1800" b="0" i="1" u="sng" strike="noStrike" baseline="0" dirty="0">
                <a:latin typeface="Kerkis"/>
              </a:rPr>
              <a:t>τυπικά σφάλματα</a:t>
            </a:r>
            <a:r>
              <a:rPr lang="el-GR" sz="1800" b="0" i="0" u="none" strike="noStrike" baseline="0" dirty="0">
                <a:latin typeface="Kerkis"/>
              </a:rPr>
              <a:t> στα οποία περιλαμβάνονται ελλείποντα pixel (λευκά) και ψευδή σήματα (μαύρο), ενώ η λευκή λωρίδα υποδεικνύει μια σύντομη περίοδο κατά την οποία διακόπηκε η μετάδοση. Σφάλματα τα οποία διόρθωσε η κωδικοποίηση μας.</a:t>
            </a:r>
            <a:endParaRPr lang="el-GR" dirty="0"/>
          </a:p>
          <a:p>
            <a:pPr marL="171450" lvl="0" indent="-171450">
              <a:buFont typeface="Wingdings" panose="05000000000000000000" pitchFamily="2" charset="2"/>
              <a:buChar char="Ø"/>
            </a:pPr>
            <a:r>
              <a:rPr lang="el-GR" dirty="0"/>
              <a:t>Σε αυτό το σημείο κανονικά είχα μερικές πληροφορίες για το </a:t>
            </a:r>
            <a:r>
              <a:rPr lang="en-US" dirty="0"/>
              <a:t>ASCII </a:t>
            </a:r>
            <a:r>
              <a:rPr lang="el-GR" dirty="0"/>
              <a:t>αλλά ας το αφήσουμε για να κερδίσουμε χρόνο.</a:t>
            </a:r>
          </a:p>
          <a:p>
            <a:pPr marL="171450" lvl="0" indent="-171450">
              <a:buFont typeface="Wingdings" panose="05000000000000000000" pitchFamily="2" charset="2"/>
              <a:buChar char="Ø"/>
            </a:pPr>
            <a:endParaRPr lang="el-GR" dirty="0"/>
          </a:p>
          <a:p>
            <a:pPr marL="171450" lvl="0" indent="-171450">
              <a:buFont typeface="Wingdings" panose="05000000000000000000" pitchFamily="2" charset="2"/>
              <a:buChar char="Ø"/>
            </a:pPr>
            <a:endParaRPr lang="el-GR" dirty="0"/>
          </a:p>
          <a:p>
            <a:pPr marL="0" lvl="0" indent="0">
              <a:buFont typeface="Wingdings" panose="05000000000000000000" pitchFamily="2" charset="2"/>
              <a:buNone/>
            </a:pPr>
            <a:r>
              <a:rPr lang="el-GR" dirty="0"/>
              <a:t>\για όποιον </a:t>
            </a:r>
            <a:r>
              <a:rPr lang="el-GR" dirty="0" err="1"/>
              <a:t>διαβάασει</a:t>
            </a:r>
            <a:r>
              <a:rPr lang="el-GR" dirty="0"/>
              <a:t>\</a:t>
            </a:r>
          </a:p>
          <a:p>
            <a:pPr marL="171450" lvl="0" indent="-171450">
              <a:buFont typeface="Wingdings" panose="05000000000000000000" pitchFamily="2" charset="2"/>
              <a:buChar char="Ø"/>
            </a:pPr>
            <a:r>
              <a:rPr lang="el-GR" dirty="0"/>
              <a:t>Δεύτερον ας δούμε και τον </a:t>
            </a:r>
            <a:r>
              <a:rPr lang="el-GR" b="1" dirty="0"/>
              <a:t>κώδικα </a:t>
            </a:r>
            <a:r>
              <a:rPr lang="en-US" b="1" dirty="0"/>
              <a:t>ASCII</a:t>
            </a:r>
            <a:r>
              <a:rPr lang="en-US" dirty="0"/>
              <a:t>, </a:t>
            </a:r>
            <a:r>
              <a:rPr lang="el-GR" dirty="0"/>
              <a:t>έναν πολύ απλό λειτουργικά κώδικα.</a:t>
            </a:r>
          </a:p>
          <a:p>
            <a:pPr marL="628650" lvl="1" indent="-171450">
              <a:buFont typeface="Arial" panose="020B0604020202020204" pitchFamily="34" charset="0"/>
              <a:buChar char="•"/>
            </a:pPr>
            <a:r>
              <a:rPr lang="el-GR" dirty="0"/>
              <a:t>Ουσιαστικά τα </a:t>
            </a:r>
            <a:r>
              <a:rPr lang="el-GR" i="1" u="sng" dirty="0"/>
              <a:t>αίτια δημιουργίας</a:t>
            </a:r>
            <a:r>
              <a:rPr lang="el-GR" dirty="0"/>
              <a:t> του </a:t>
            </a:r>
            <a:r>
              <a:rPr lang="en-US" dirty="0"/>
              <a:t>ASCII </a:t>
            </a:r>
            <a:r>
              <a:rPr lang="el-GR" dirty="0"/>
              <a:t>είναι δύο </a:t>
            </a:r>
          </a:p>
          <a:p>
            <a:pPr marL="628650" lvl="1" indent="-171450">
              <a:buFont typeface="Arial" panose="020B0604020202020204" pitchFamily="34" charset="0"/>
              <a:buChar char="•"/>
            </a:pPr>
            <a:r>
              <a:rPr lang="el-GR" dirty="0"/>
              <a:t>1. ότι οι υπολογιστές καταλαβαίνουν μόνο 0 και 1 αντί των δικών μας αλφαβήτων και 2. ότι καθώς οι υπολογιστές αποτελούν ένα φυσικό σύστημα, είναι επόμενο ότι θα εισχωρήσουν κάποια λάθη.</a:t>
            </a:r>
          </a:p>
          <a:p>
            <a:pPr marL="457200" lvl="1" indent="0">
              <a:buFont typeface="Arial" panose="020B0604020202020204" pitchFamily="34" charset="0"/>
              <a:buNone/>
            </a:pPr>
            <a:endParaRPr lang="el-GR" dirty="0"/>
          </a:p>
          <a:p>
            <a:pPr marL="628650" lvl="1" indent="-171450">
              <a:buFont typeface="Arial" panose="020B0604020202020204" pitchFamily="34" charset="0"/>
              <a:buChar char="•"/>
            </a:pPr>
            <a:r>
              <a:rPr lang="el-GR" dirty="0"/>
              <a:t>Τέλος, η </a:t>
            </a:r>
            <a:r>
              <a:rPr lang="el-GR" i="1" u="sng" dirty="0"/>
              <a:t>μορφή μερικών κωδικοποιημένων λέξεων</a:t>
            </a:r>
            <a:r>
              <a:rPr lang="el-GR" dirty="0"/>
              <a:t> με </a:t>
            </a:r>
            <a:r>
              <a:rPr lang="en-US" dirty="0"/>
              <a:t>ASCII </a:t>
            </a:r>
            <a:r>
              <a:rPr lang="el-GR" dirty="0"/>
              <a:t>φαίνεται στο διπλανό σχήμα.</a:t>
            </a:r>
          </a:p>
          <a:p>
            <a:pPr marL="628650" lvl="1" indent="-171450">
              <a:buFont typeface="Arial" panose="020B0604020202020204" pitchFamily="34" charset="0"/>
              <a:buChar char="•"/>
            </a:pPr>
            <a:r>
              <a:rPr lang="el-GR" dirty="0"/>
              <a:t>Ουσιαστικά κάθε λέξη και σύμβολο μπορεί να αναπαρασταθεί ξεχωριστά από μια ακολουθία 7 ψηφίων, ενώ το </a:t>
            </a:r>
            <a:r>
              <a:rPr lang="el-GR" i="1" u="sng" dirty="0"/>
              <a:t>τελευταίο ψηφίο</a:t>
            </a:r>
            <a:r>
              <a:rPr lang="el-GR" dirty="0"/>
              <a:t> είναι για τον έλεγχο και είναι το άθροισμα των υπόλοιπων ψηφίων.</a:t>
            </a:r>
          </a:p>
          <a:p>
            <a:endParaRPr lang="el-GR" dirty="0"/>
          </a:p>
          <a:p>
            <a:r>
              <a:rPr lang="el-GR" dirty="0"/>
              <a:t>*</a:t>
            </a:r>
            <a:r>
              <a:rPr lang="el-GR" sz="1800" b="0" i="0" u="none" strike="noStrike" baseline="0" dirty="0">
                <a:latin typeface="Kerkis"/>
              </a:rPr>
              <a:t>΄Ένας κώδικας με </a:t>
            </a:r>
            <a:r>
              <a:rPr lang="el-GR" sz="1800" b="1" i="0" u="none" strike="noStrike" baseline="0" dirty="0">
                <a:latin typeface="Kerkis"/>
              </a:rPr>
              <a:t>ρυθμό 2/3</a:t>
            </a:r>
            <a:r>
              <a:rPr lang="el-GR" sz="1800" b="0" i="0" u="none" strike="noStrike" baseline="0" dirty="0">
                <a:latin typeface="Kerkis"/>
              </a:rPr>
              <a:t> είναι ένας κώδικας που για κάθε 2 bits χρήσιμης πληροφορίας παράγει 3 bits δεδομένων.</a:t>
            </a:r>
            <a:endParaRPr lang="el-GR" dirty="0"/>
          </a:p>
        </p:txBody>
      </p:sp>
    </p:spTree>
    <p:extLst>
      <p:ext uri="{BB962C8B-B14F-4D97-AF65-F5344CB8AC3E}">
        <p14:creationId xmlns:p14="http://schemas.microsoft.com/office/powerpoint/2010/main" val="396402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Συνεχίζουμε βλέποντας το πως λειτουργεί μια πολύ σημαντική οικογένεια κωδίκων, οι </a:t>
            </a:r>
            <a:r>
              <a:rPr lang="el-GR" b="1" dirty="0"/>
              <a:t>γραμμικοί κώδικες</a:t>
            </a:r>
            <a:r>
              <a:rPr lang="el-GR" dirty="0"/>
              <a:t>.</a:t>
            </a:r>
          </a:p>
          <a:p>
            <a:pPr marL="171450" indent="-171450">
              <a:buFont typeface="Arial" panose="020B0604020202020204" pitchFamily="34" charset="0"/>
              <a:buChar char="•"/>
            </a:pPr>
            <a:r>
              <a:rPr lang="el-GR" dirty="0"/>
              <a:t>Σε αυτούς ουσιαστικά η </a:t>
            </a:r>
            <a:r>
              <a:rPr lang="el-GR" i="1" u="sng" dirty="0"/>
              <a:t>κωδικοποίηση</a:t>
            </a:r>
            <a:r>
              <a:rPr lang="el-GR" dirty="0"/>
              <a:t> γίνεται πολλαπλασιάζοντας με έναν πίνακα </a:t>
            </a:r>
            <a:r>
              <a:rPr lang="en-US" dirty="0"/>
              <a:t>G</a:t>
            </a:r>
            <a:r>
              <a:rPr lang="el-GR" dirty="0"/>
              <a:t>, ενώ η </a:t>
            </a:r>
            <a:r>
              <a:rPr lang="el-GR" i="1" u="sng" dirty="0"/>
              <a:t>αποκωδικοποίηση</a:t>
            </a:r>
            <a:r>
              <a:rPr lang="el-GR" dirty="0"/>
              <a:t> γίνεται με τον πολλαπλασιασμό με τον αντίστροφο </a:t>
            </a:r>
            <a:r>
              <a:rPr lang="en-US" dirty="0"/>
              <a:t>G</a:t>
            </a:r>
            <a:r>
              <a:rPr lang="en-US" baseline="30000" dirty="0"/>
              <a:t>-1</a:t>
            </a:r>
            <a:r>
              <a:rPr lang="en-US" baseline="0" dirty="0"/>
              <a:t>, </a:t>
            </a:r>
            <a:r>
              <a:rPr lang="el-GR" baseline="0" dirty="0"/>
              <a:t>στην </a:t>
            </a:r>
            <a:r>
              <a:rPr lang="el-GR" b="1" baseline="0" dirty="0"/>
              <a:t>περίπτωση που δεν έχουμε θόρυβο</a:t>
            </a:r>
            <a:r>
              <a:rPr lang="el-GR" baseline="0" dirty="0"/>
              <a:t>.</a:t>
            </a:r>
          </a:p>
          <a:p>
            <a:pPr marL="171450" indent="-171450">
              <a:buFont typeface="Arial" panose="020B0604020202020204" pitchFamily="34" charset="0"/>
              <a:buChar char="•"/>
            </a:pPr>
            <a:r>
              <a:rPr lang="el-GR" baseline="0" dirty="0"/>
              <a:t>Και αυτό μπορούμε να το δούμε και στο παρακάτω παράδειγμα όπου έχουμε ένα μήνυμα </a:t>
            </a:r>
            <a:r>
              <a:rPr lang="en-US" baseline="0" dirty="0"/>
              <a:t>m </a:t>
            </a:r>
            <a:r>
              <a:rPr lang="el-GR" i="1" u="sng" baseline="0" dirty="0"/>
              <a:t>μήκους 3 </a:t>
            </a:r>
            <a:r>
              <a:rPr lang="en-US" i="1" u="sng" baseline="0" dirty="0"/>
              <a:t>bits</a:t>
            </a:r>
            <a:r>
              <a:rPr lang="en-US" baseline="0" dirty="0"/>
              <a:t> </a:t>
            </a:r>
            <a:r>
              <a:rPr lang="el-GR" baseline="0" dirty="0"/>
              <a:t>το οποίο πολλαπλασιαζόμενο με έναν πίνακα </a:t>
            </a:r>
            <a:r>
              <a:rPr lang="en-US" baseline="0" dirty="0"/>
              <a:t>G </a:t>
            </a:r>
            <a:r>
              <a:rPr lang="el-GR" baseline="0" dirty="0"/>
              <a:t>μας δίνει ένα διάνυσμα 7 </a:t>
            </a:r>
            <a:r>
              <a:rPr lang="en-US" baseline="0" dirty="0"/>
              <a:t>bits</a:t>
            </a:r>
            <a:r>
              <a:rPr lang="el-GR" baseline="0" dirty="0"/>
              <a:t> στο οποίο </a:t>
            </a:r>
            <a:r>
              <a:rPr lang="el-GR" i="1" u="sng" baseline="0" dirty="0"/>
              <a:t>μπορούν να διορθωθούν</a:t>
            </a:r>
            <a:r>
              <a:rPr lang="el-GR" baseline="0" dirty="0"/>
              <a:t>, αν εισχωρήσουν μέχρι και 2 λάθη.</a:t>
            </a:r>
          </a:p>
        </p:txBody>
      </p:sp>
    </p:spTree>
    <p:extLst>
      <p:ext uri="{BB962C8B-B14F-4D97-AF65-F5344CB8AC3E}">
        <p14:creationId xmlns:p14="http://schemas.microsoft.com/office/powerpoint/2010/main" val="3099842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Ας δούμε λίγο πως μπορεί να γίνει αυτό στη </a:t>
            </a:r>
            <a:r>
              <a:rPr lang="el-GR" b="1" dirty="0"/>
              <a:t>περίπτωση που έχουμε θόρυβο-λάθη</a:t>
            </a:r>
            <a:r>
              <a:rPr lang="el-GR" dirty="0"/>
              <a:t>.</a:t>
            </a:r>
          </a:p>
          <a:p>
            <a:pPr marL="171450" indent="-171450">
              <a:buFont typeface="Arial" panose="020B0604020202020204" pitchFamily="34" charset="0"/>
              <a:buChar char="•"/>
            </a:pPr>
            <a:r>
              <a:rPr lang="el-GR" dirty="0"/>
              <a:t>Ουσιαστικά η μόνη διαφορά </a:t>
            </a:r>
            <a:r>
              <a:rPr lang="el-GR" i="1" u="sng" dirty="0"/>
              <a:t>βρίσκεται στην αποκωδικοποίηση</a:t>
            </a:r>
            <a:r>
              <a:rPr lang="el-GR" dirty="0"/>
              <a:t> στην γενική περίπτωση, όπου πρέπει πρώτα να χρησιμοποιηθεί ένας </a:t>
            </a:r>
            <a:r>
              <a:rPr lang="el-GR" b="1" dirty="0"/>
              <a:t>αλγόριθμος διόρθωσης λαθών </a:t>
            </a:r>
            <a:r>
              <a:rPr lang="en-US" b="1" dirty="0"/>
              <a:t>D</a:t>
            </a:r>
            <a:r>
              <a:rPr lang="en-US" b="1" baseline="-25000" dirty="0"/>
              <a:t>G </a:t>
            </a:r>
            <a:r>
              <a:rPr lang="el-GR" b="0" baseline="0" dirty="0"/>
              <a:t>, ο οποίος θα μας δώσει πίσω το μήνυμα </a:t>
            </a:r>
            <a:r>
              <a:rPr lang="en-US" b="0" baseline="0" dirty="0"/>
              <a:t>m’</a:t>
            </a:r>
            <a:r>
              <a:rPr lang="el-GR" b="0" baseline="0" dirty="0"/>
              <a:t>, από ένα μήνυμα με λάθη </a:t>
            </a:r>
            <a:r>
              <a:rPr lang="en-US" b="0" baseline="0" dirty="0"/>
              <a:t>m’’.</a:t>
            </a:r>
          </a:p>
          <a:p>
            <a:pPr marL="171450" indent="-171450">
              <a:buFont typeface="Arial" panose="020B0604020202020204" pitchFamily="34" charset="0"/>
              <a:buChar char="•"/>
            </a:pPr>
            <a:r>
              <a:rPr lang="el-GR" b="0" baseline="0" dirty="0"/>
              <a:t>Και </a:t>
            </a:r>
            <a:r>
              <a:rPr lang="el-GR" b="0" i="1" u="sng" baseline="0" dirty="0"/>
              <a:t>όσον αφορά το παράδειγμα</a:t>
            </a:r>
            <a:r>
              <a:rPr lang="el-GR" b="0" baseline="0" dirty="0"/>
              <a:t> που είχαμε πριν βλέπουμε ουσιαστικά πάλι το ίδιο πράγμα με αριθμούς στην περίπτωση που εισάγονται δύο λάθη.</a:t>
            </a:r>
          </a:p>
        </p:txBody>
      </p:sp>
    </p:spTree>
    <p:extLst>
      <p:ext uri="{BB962C8B-B14F-4D97-AF65-F5344CB8AC3E}">
        <p14:creationId xmlns:p14="http://schemas.microsoft.com/office/powerpoint/2010/main" val="2096216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Και έτσι φτάνουμε στο </a:t>
            </a:r>
            <a:r>
              <a:rPr lang="el-GR" i="1" u="sng" dirty="0"/>
              <a:t>κυρίως σημείο ενδιαφέροντος</a:t>
            </a:r>
            <a:r>
              <a:rPr lang="el-GR" dirty="0"/>
              <a:t> αυτού του κεφαλαίου που είναι ένα κρυπτοσύστημα που χρησιμοποιεί την Θεωρία Κωδίκων για την κρυπτογράφηση κ αποκρυπτογράφηση της πληροφορίας.</a:t>
            </a:r>
          </a:p>
          <a:p>
            <a:pPr marL="171450" indent="-171450">
              <a:buFont typeface="Arial" panose="020B0604020202020204" pitchFamily="34" charset="0"/>
              <a:buChar char="•"/>
            </a:pPr>
            <a:r>
              <a:rPr lang="el-GR" dirty="0"/>
              <a:t>Αυτό το κρυπτοσύστημα παρουσίασε πρώτος ο </a:t>
            </a:r>
            <a:r>
              <a:rPr lang="en-US" b="1" dirty="0"/>
              <a:t>McEliece</a:t>
            </a:r>
            <a:r>
              <a:rPr lang="en-US" dirty="0"/>
              <a:t> </a:t>
            </a:r>
            <a:r>
              <a:rPr lang="el-GR" dirty="0"/>
              <a:t>το 1978 και αποτελεί ένα ασύμμετρο κρυπτοσύστημα.</a:t>
            </a:r>
          </a:p>
          <a:p>
            <a:pPr marL="171450" indent="-171450">
              <a:buFont typeface="Arial" panose="020B0604020202020204" pitchFamily="34" charset="0"/>
              <a:buChar char="•"/>
            </a:pPr>
            <a:r>
              <a:rPr lang="el-GR" dirty="0"/>
              <a:t>Έτσι γρήγορα γρήγορα βλέπουμε ότι για την </a:t>
            </a:r>
            <a:r>
              <a:rPr lang="el-GR" i="1" u="sng" dirty="0"/>
              <a:t>παραγωγή του ζεύγους κλειδιών</a:t>
            </a:r>
            <a:r>
              <a:rPr lang="el-GR" dirty="0"/>
              <a:t> κρυπτογράφησης-αποκρυπτογράφησης επιλέγουμε πρώτα τρεις πίνακες </a:t>
            </a:r>
            <a:r>
              <a:rPr lang="en-US" dirty="0"/>
              <a:t>G</a:t>
            </a:r>
            <a:r>
              <a:rPr lang="el-GR" dirty="0"/>
              <a:t>,</a:t>
            </a:r>
            <a:r>
              <a:rPr lang="en-US" dirty="0"/>
              <a:t>S </a:t>
            </a:r>
            <a:r>
              <a:rPr lang="el-GR" dirty="0"/>
              <a:t>και </a:t>
            </a:r>
            <a:r>
              <a:rPr lang="en-US" dirty="0"/>
              <a:t>P </a:t>
            </a:r>
            <a:r>
              <a:rPr lang="el-GR" dirty="0"/>
              <a:t>με σκοπό τον υπολογισμό του πίνακα </a:t>
            </a:r>
            <a:r>
              <a:rPr lang="en-US" dirty="0"/>
              <a:t>G</a:t>
            </a:r>
            <a:r>
              <a:rPr lang="en-US" baseline="30000" dirty="0"/>
              <a:t>pub</a:t>
            </a:r>
            <a:r>
              <a:rPr lang="el-GR" baseline="0" dirty="0"/>
              <a:t>.</a:t>
            </a:r>
          </a:p>
          <a:p>
            <a:pPr marL="171450" indent="-171450">
              <a:buFont typeface="Arial" panose="020B0604020202020204" pitchFamily="34" charset="0"/>
              <a:buChar char="•"/>
            </a:pPr>
            <a:r>
              <a:rPr lang="el-GR" baseline="0" dirty="0"/>
              <a:t>Το </a:t>
            </a:r>
            <a:r>
              <a:rPr lang="el-GR" b="1" baseline="0" dirty="0"/>
              <a:t>δημόσιο κλειδί</a:t>
            </a:r>
            <a:r>
              <a:rPr lang="el-GR" baseline="0" dirty="0"/>
              <a:t> θα είναι της μορφής (</a:t>
            </a:r>
            <a:r>
              <a:rPr lang="en-US" baseline="0" dirty="0"/>
              <a:t>G</a:t>
            </a:r>
            <a:r>
              <a:rPr lang="en-US" baseline="30000" dirty="0"/>
              <a:t>pub</a:t>
            </a:r>
            <a:r>
              <a:rPr lang="en-US" baseline="0" dirty="0"/>
              <a:t>,t),</a:t>
            </a:r>
            <a:r>
              <a:rPr lang="el-GR" baseline="0" dirty="0"/>
              <a:t> όπου</a:t>
            </a:r>
            <a:r>
              <a:rPr lang="en-US" baseline="0" dirty="0"/>
              <a:t> t </a:t>
            </a:r>
            <a:r>
              <a:rPr lang="el-GR" baseline="0" dirty="0"/>
              <a:t>αποτελεί το πλήθος των λαθών, ενώ το </a:t>
            </a:r>
            <a:r>
              <a:rPr lang="el-GR" b="1" baseline="0" dirty="0"/>
              <a:t>ιδιωτικό κλειδί</a:t>
            </a:r>
            <a:r>
              <a:rPr lang="el-GR" baseline="0" dirty="0"/>
              <a:t> θα είναι της μορφής (</a:t>
            </a:r>
            <a:r>
              <a:rPr lang="en-US" baseline="0" dirty="0"/>
              <a:t>S,D</a:t>
            </a:r>
            <a:r>
              <a:rPr lang="en-US" baseline="-25000" dirty="0"/>
              <a:t>G</a:t>
            </a:r>
            <a:r>
              <a:rPr lang="en-US" baseline="0" dirty="0"/>
              <a:t>,P</a:t>
            </a:r>
            <a:r>
              <a:rPr lang="el-GR" baseline="0" dirty="0"/>
              <a:t>) ,όπου με </a:t>
            </a:r>
            <a:r>
              <a:rPr lang="en-US" baseline="0" dirty="0"/>
              <a:t>D</a:t>
            </a:r>
            <a:r>
              <a:rPr lang="en-US" baseline="-25000" dirty="0"/>
              <a:t>G </a:t>
            </a:r>
            <a:r>
              <a:rPr lang="el-GR" baseline="0" dirty="0"/>
              <a:t>συμβολίζουμε τον αλγόριθμο διόρθωσης λαθών.</a:t>
            </a:r>
          </a:p>
          <a:p>
            <a:pPr marL="171450" indent="-171450">
              <a:buFont typeface="Arial" panose="020B0604020202020204" pitchFamily="34" charset="0"/>
              <a:buChar char="•"/>
            </a:pPr>
            <a:r>
              <a:rPr lang="el-GR" baseline="0" dirty="0"/>
              <a:t>Και γενικά η διαδικασία της </a:t>
            </a:r>
            <a:r>
              <a:rPr lang="el-GR" b="1" baseline="0" dirty="0"/>
              <a:t>κρυπτογράφησης</a:t>
            </a:r>
            <a:r>
              <a:rPr lang="el-GR" baseline="0" dirty="0"/>
              <a:t> γίνεται σε δύο βήματα, πρώτα τον πολλαπλασιασμό ενός μηνύματος με τον δημόσιο πίνακα </a:t>
            </a:r>
            <a:r>
              <a:rPr lang="en-US" baseline="0" dirty="0"/>
              <a:t>G</a:t>
            </a:r>
            <a:r>
              <a:rPr lang="en-US" baseline="30000" dirty="0"/>
              <a:t>pub </a:t>
            </a:r>
            <a:r>
              <a:rPr lang="el-GR" baseline="0" dirty="0"/>
              <a:t>και έπειτα μ την εισαγωγή </a:t>
            </a:r>
            <a:r>
              <a:rPr lang="en-US" baseline="0" dirty="0"/>
              <a:t>t </a:t>
            </a:r>
            <a:r>
              <a:rPr lang="el-GR" baseline="0" dirty="0"/>
              <a:t>λαθών.</a:t>
            </a:r>
          </a:p>
          <a:p>
            <a:pPr marL="171450" indent="-171450">
              <a:buFont typeface="Arial" panose="020B0604020202020204" pitchFamily="34" charset="0"/>
              <a:buChar char="•"/>
            </a:pPr>
            <a:r>
              <a:rPr lang="el-GR" baseline="0" dirty="0"/>
              <a:t>Ενώ η </a:t>
            </a:r>
            <a:r>
              <a:rPr lang="el-GR" b="1" baseline="0" dirty="0"/>
              <a:t>αποκρυπτογράφηση</a:t>
            </a:r>
            <a:r>
              <a:rPr lang="el-GR" baseline="0" dirty="0"/>
              <a:t> ουσιαστικά αντιστρέφει την προηγούμενη διαδικασία, πρώτα διορθώνοντας τα λάθη με τη βοήθεια του </a:t>
            </a:r>
            <a:r>
              <a:rPr lang="en-US" baseline="0" dirty="0"/>
              <a:t>D</a:t>
            </a:r>
            <a:r>
              <a:rPr lang="en-US" baseline="-25000" dirty="0"/>
              <a:t>G </a:t>
            </a:r>
            <a:r>
              <a:rPr lang="el-GR" baseline="-25000" dirty="0"/>
              <a:t> </a:t>
            </a:r>
            <a:r>
              <a:rPr lang="el-GR" baseline="0" dirty="0"/>
              <a:t>και έπειτα πολλαπλασιάζοντας με τον αντίστροφο πίνακα.</a:t>
            </a:r>
            <a:r>
              <a:rPr lang="en-US" baseline="0" dirty="0"/>
              <a:t> (</a:t>
            </a:r>
            <a:r>
              <a:rPr lang="el-GR" baseline="0" dirty="0"/>
              <a:t>Η διαδικασία αποκρυπτογράφησης δε μπορεί να γίνει χωρίς γνώση των πινάκων που περιέχονται στο δημόσιο κλειδί)</a:t>
            </a:r>
          </a:p>
          <a:p>
            <a:pPr marL="171450" indent="-171450">
              <a:buFont typeface="Arial" panose="020B0604020202020204" pitchFamily="34" charset="0"/>
              <a:buChar char="•"/>
            </a:pPr>
            <a:r>
              <a:rPr lang="el-GR" baseline="0" dirty="0"/>
              <a:t>Καταλαβαίνω πως μπορεί σε αυτό το σημείο </a:t>
            </a:r>
            <a:r>
              <a:rPr lang="el-GR" i="1" u="sng" baseline="0" dirty="0"/>
              <a:t>να έχετε απορίες</a:t>
            </a:r>
            <a:r>
              <a:rPr lang="el-GR" baseline="0" dirty="0"/>
              <a:t> για το πως μπορεί να γίνει μαθηματικά κάτι τέτοιο αλλά καθώς τα μαθηματικά που χρησιμοποιούμε είναι </a:t>
            </a:r>
            <a:r>
              <a:rPr lang="el-GR" i="1" u="sng" baseline="0" dirty="0"/>
              <a:t>αρκετά δύσκολα </a:t>
            </a:r>
            <a:r>
              <a:rPr lang="el-GR" baseline="0" dirty="0"/>
              <a:t>και χρησιμοποιούν </a:t>
            </a:r>
            <a:r>
              <a:rPr lang="el-GR" i="1" u="sng" baseline="0" dirty="0"/>
              <a:t>θεωρία πεπερασμένων σωμάτων</a:t>
            </a:r>
            <a:r>
              <a:rPr lang="el-GR" baseline="0" dirty="0"/>
              <a:t> δεν μπορώ σε αυτή την παρουσίαση να αναφέρω περισσότερες λεπτομέρειες εκτός ίσως απ’ το ότι συνήθως χρησιμοποιούνται γι’ αυτή τη διαδικασία οι λεγόμενοι </a:t>
            </a:r>
            <a:r>
              <a:rPr lang="el-GR" b="1" baseline="0" dirty="0"/>
              <a:t>δυαδικοί κώδικες </a:t>
            </a:r>
            <a:r>
              <a:rPr lang="en-US" b="1" baseline="0" dirty="0"/>
              <a:t>Goppa</a:t>
            </a:r>
            <a:r>
              <a:rPr lang="el-GR" baseline="0" dirty="0"/>
              <a:t> και ως αλγόριθμος διόρθωσης λαθών ο </a:t>
            </a:r>
            <a:r>
              <a:rPr lang="el-GR" b="1" baseline="0" dirty="0"/>
              <a:t>Αλγόριθμος του </a:t>
            </a:r>
            <a:r>
              <a:rPr lang="en-US" b="1" baseline="0" dirty="0"/>
              <a:t>Patterson</a:t>
            </a:r>
            <a:r>
              <a:rPr lang="en-US" baseline="0" dirty="0"/>
              <a:t>, </a:t>
            </a:r>
            <a:r>
              <a:rPr lang="el-GR" baseline="0" dirty="0"/>
              <a:t>ο οποίος είναι αποδοτικός. </a:t>
            </a:r>
          </a:p>
        </p:txBody>
      </p:sp>
    </p:spTree>
    <p:extLst>
      <p:ext uri="{BB962C8B-B14F-4D97-AF65-F5344CB8AC3E}">
        <p14:creationId xmlns:p14="http://schemas.microsoft.com/office/powerpoint/2010/main" val="252871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Τέλος, </a:t>
            </a:r>
            <a:r>
              <a:rPr lang="el-GR" b="1" dirty="0"/>
              <a:t>μερικά γενικά σχόλια</a:t>
            </a:r>
            <a:r>
              <a:rPr lang="el-GR" dirty="0"/>
              <a:t> για το κρυπτοσύστημα που είδαμε και άλλα παρόμοια που χρησιμοποιούν τις ίδιες αρχές είναι ότι ….</a:t>
            </a:r>
          </a:p>
          <a:p>
            <a:pPr marL="171450" indent="-171450">
              <a:buFont typeface="Arial" panose="020B0604020202020204" pitchFamily="34" charset="0"/>
              <a:buChar char="•"/>
            </a:pPr>
            <a:r>
              <a:rPr lang="el-GR" dirty="0"/>
              <a:t>Όσον </a:t>
            </a:r>
            <a:r>
              <a:rPr lang="el-GR" i="1" u="sng" dirty="0"/>
              <a:t>αφορά την ασφάλεια</a:t>
            </a:r>
            <a:r>
              <a:rPr lang="el-GR" dirty="0"/>
              <a:t>, δεν φαίνεται να είναι χρήσιμος κανένας από τους κβαντικούς μας αλγορίθμους και άρα εικάζεται ότι επιτυγχάνεται η </a:t>
            </a:r>
            <a:r>
              <a:rPr lang="el-GR" b="1" dirty="0"/>
              <a:t>κβαντική ασφάλεια.</a:t>
            </a:r>
          </a:p>
          <a:p>
            <a:pPr marL="171450" indent="-171450">
              <a:buFont typeface="Arial" panose="020B0604020202020204" pitchFamily="34" charset="0"/>
              <a:buChar char="•"/>
            </a:pPr>
            <a:r>
              <a:rPr lang="el-GR" b="0" dirty="0"/>
              <a:t>Ωστόσο, αυτού του είδους τα κρυπτοσυστήματα έχουν ένα </a:t>
            </a:r>
            <a:r>
              <a:rPr lang="el-GR" b="1" dirty="0"/>
              <a:t>μεγάλο μειονέκτημα</a:t>
            </a:r>
            <a:r>
              <a:rPr lang="el-GR" b="0" dirty="0"/>
              <a:t> το οποίο είναι οι τεράστιες απαιτήσεις σε χώρο, ειδικά σε σχέση και με το </a:t>
            </a:r>
            <a:r>
              <a:rPr lang="el-GR" b="0" i="1" u="sng" dirty="0"/>
              <a:t>μέγεθος του δημοσίου κλειδιού</a:t>
            </a:r>
            <a:r>
              <a:rPr lang="el-GR" b="0" dirty="0"/>
              <a:t> το οποίο θα είναι στη πράξη ένας τεράστιος πίνακας μαζί με έναν ακέραιο. </a:t>
            </a:r>
          </a:p>
          <a:p>
            <a:pPr marL="171450" indent="-171450">
              <a:buFont typeface="Arial" panose="020B0604020202020204" pitchFamily="34" charset="0"/>
              <a:buChar char="•"/>
            </a:pPr>
            <a:r>
              <a:rPr lang="el-GR" b="0" dirty="0"/>
              <a:t>Τέλος, στην οικογένεια της κρυπτογραφίας κωδίκων ανήκουν και </a:t>
            </a:r>
            <a:r>
              <a:rPr lang="el-GR" b="1" dirty="0"/>
              <a:t>άλλα σχήματα και πρωτόκολλα </a:t>
            </a:r>
            <a:r>
              <a:rPr lang="el-GR" b="0" dirty="0"/>
              <a:t>όπως το </a:t>
            </a:r>
            <a:r>
              <a:rPr lang="el-GR" dirty="0"/>
              <a:t>Σχήμα ταυτοποίησης του </a:t>
            </a:r>
            <a:r>
              <a:rPr lang="en-US" dirty="0"/>
              <a:t>Stern</a:t>
            </a:r>
            <a:r>
              <a:rPr lang="el-GR" dirty="0"/>
              <a:t>, οι Συναρτήσεις κατακερματισμού, οι Γεννήτριες τυχαίων αριθμών και κάποια Σχήματα υπογραφής.</a:t>
            </a:r>
            <a:endParaRPr lang="el-GR" b="0" dirty="0"/>
          </a:p>
        </p:txBody>
      </p:sp>
    </p:spTree>
    <p:extLst>
      <p:ext uri="{BB962C8B-B14F-4D97-AF65-F5344CB8AC3E}">
        <p14:creationId xmlns:p14="http://schemas.microsoft.com/office/powerpoint/2010/main" val="1718997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Παρατηρούμε στο εξώφυλλο έχω τοποθετήσει μια πένα η οποία υπογράφει, ενδεικτικό αυτού με το οποίο ασχολείται η Κρυπτογραφία Συναρτήσεων Κατακερματισμού που είναι τα σχήματα υπογραφών..</a:t>
            </a:r>
          </a:p>
        </p:txBody>
      </p:sp>
    </p:spTree>
    <p:extLst>
      <p:ext uri="{BB962C8B-B14F-4D97-AF65-F5344CB8AC3E}">
        <p14:creationId xmlns:p14="http://schemas.microsoft.com/office/powerpoint/2010/main" val="2390651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Ας ξεκινήσουμε βλέποντας πάλι κάποια </a:t>
            </a:r>
            <a:r>
              <a:rPr lang="el-GR" i="1" u="sng" dirty="0"/>
              <a:t>βασικά σύγχρονα σχήματα υπογραφής</a:t>
            </a:r>
            <a:r>
              <a:rPr lang="el-GR" dirty="0"/>
              <a:t>, αυτά λοιπόν όπως έδειξα, σπάνε απ’ τον </a:t>
            </a:r>
            <a:r>
              <a:rPr lang="en-US" dirty="0"/>
              <a:t>Shor </a:t>
            </a:r>
            <a:r>
              <a:rPr lang="el-GR" dirty="0"/>
              <a:t>άρα φύγανε και στόχος μας είναι να βρούμε τους υποψήφιους για αντικαταστάτες τους.</a:t>
            </a:r>
          </a:p>
          <a:p>
            <a:pPr marL="171450" indent="-171450">
              <a:buFont typeface="Arial" panose="020B0604020202020204" pitchFamily="34" charset="0"/>
              <a:buChar char="•"/>
            </a:pPr>
            <a:r>
              <a:rPr lang="el-GR" dirty="0"/>
              <a:t>Έτσι, ερχόμαστε στα </a:t>
            </a:r>
            <a:r>
              <a:rPr lang="el-GR" b="1" dirty="0"/>
              <a:t>σχήματα υπογραφής συναρτήσεων κατακερματισμού</a:t>
            </a:r>
            <a:r>
              <a:rPr lang="el-GR" dirty="0"/>
              <a:t>, όπου πρώτα έχουμε τα λεγόμενα </a:t>
            </a:r>
            <a:r>
              <a:rPr lang="en-US" dirty="0"/>
              <a:t>OTS</a:t>
            </a:r>
            <a:r>
              <a:rPr lang="el-GR" dirty="0"/>
              <a:t>, δηλαδή </a:t>
            </a:r>
            <a:r>
              <a:rPr lang="el-GR" b="1" dirty="0"/>
              <a:t>σχήματα υπογραφής μιας φοράς</a:t>
            </a:r>
            <a:r>
              <a:rPr lang="el-GR" dirty="0"/>
              <a:t>.</a:t>
            </a:r>
          </a:p>
          <a:p>
            <a:pPr marL="171450" indent="-171450">
              <a:buFont typeface="Arial" panose="020B0604020202020204" pitchFamily="34" charset="0"/>
              <a:buChar char="•"/>
            </a:pPr>
            <a:r>
              <a:rPr lang="el-GR" dirty="0"/>
              <a:t>Αυτά χρησιμοποιούν ουσιαστικά </a:t>
            </a:r>
            <a:r>
              <a:rPr lang="el-GR" i="1" u="sng" dirty="0"/>
              <a:t>δύο συναρτήσεις στον κορμό τους</a:t>
            </a:r>
            <a:r>
              <a:rPr lang="el-GR" dirty="0"/>
              <a:t>, μια συνάρτηση μιας κατεύθυνσης και μια συνάρτηση κατακερματισμού.</a:t>
            </a:r>
          </a:p>
          <a:p>
            <a:pPr marL="171450" indent="-171450">
              <a:buFont typeface="Arial" panose="020B0604020202020204" pitchFamily="34" charset="0"/>
              <a:buChar char="•"/>
            </a:pPr>
            <a:r>
              <a:rPr lang="el-GR" dirty="0"/>
              <a:t>Οι συναρτήσεις μιας κατεύθυνσης έχει ήδη αποδειχθεί από τον </a:t>
            </a:r>
            <a:r>
              <a:rPr lang="en-US" b="1" dirty="0"/>
              <a:t>Rompel </a:t>
            </a:r>
            <a:r>
              <a:rPr lang="el-GR" dirty="0"/>
              <a:t>ότι είναι ικανές και αναγκαίες για την ύπαρξη ασφαλών ψηφιακών υπογραφώ και  έτσι ουσιαστικά η ασφάλεια ενός σχήματος μιας φοράς βασίζεται στην συνάρτηση κατακερματισμού που χρησιμοποιεί και, πιο συγκεκριμένα, στο </a:t>
            </a:r>
            <a:r>
              <a:rPr lang="el-GR" i="1" u="sng" dirty="0"/>
              <a:t>βαθμό ελευθερίας σύμπτωσης </a:t>
            </a:r>
            <a:r>
              <a:rPr lang="el-GR" dirty="0"/>
              <a:t>που έχει αυτή.</a:t>
            </a:r>
          </a:p>
          <a:p>
            <a:pPr marL="171450" indent="-171450">
              <a:buFont typeface="Arial" panose="020B0604020202020204" pitchFamily="34" charset="0"/>
              <a:buChar char="•"/>
            </a:pPr>
            <a:r>
              <a:rPr lang="el-GR" dirty="0"/>
              <a:t>Ωστόσο, δεν τελειώνουμε εδώ… τα </a:t>
            </a:r>
            <a:r>
              <a:rPr lang="en-US" dirty="0"/>
              <a:t>OTS </a:t>
            </a:r>
            <a:r>
              <a:rPr lang="el-GR" dirty="0"/>
              <a:t>έχουν ένα </a:t>
            </a:r>
            <a:r>
              <a:rPr lang="el-GR" b="1" dirty="0"/>
              <a:t>μεγάλο μειονέκτημα</a:t>
            </a:r>
            <a:r>
              <a:rPr lang="el-GR" dirty="0"/>
              <a:t> που είναι και φανερό από την ονομασία τους και είναι ότι κάθε ζεύγος κλειδιών υπογραφής και επαλήθευσης που παράγουν μπορεί να χρησιμοποιηθεί μόνο μια φορά, για την υπογραφή ενός μόνο αρχείου.</a:t>
            </a:r>
          </a:p>
          <a:p>
            <a:pPr marL="171450" indent="-171450">
              <a:buFont typeface="Arial" panose="020B0604020202020204" pitchFamily="34" charset="0"/>
              <a:buChar char="•"/>
            </a:pPr>
            <a:r>
              <a:rPr lang="el-GR" dirty="0"/>
              <a:t>Ένα μειονέκτημα το οποίο δεν κράτησε πίσω τον </a:t>
            </a:r>
            <a:r>
              <a:rPr lang="en-US" b="1" dirty="0"/>
              <a:t>Ralph Merkle</a:t>
            </a:r>
            <a:r>
              <a:rPr lang="el-GR" dirty="0"/>
              <a:t>, ο οποίος πήρε τα </a:t>
            </a:r>
            <a:r>
              <a:rPr lang="en-US" dirty="0"/>
              <a:t>OTS </a:t>
            </a:r>
            <a:r>
              <a:rPr lang="el-GR" dirty="0"/>
              <a:t>και τα χρησιμοποίησε ως δομικό λίθο για το δικό του σχήμα υπογραφής..</a:t>
            </a:r>
          </a:p>
        </p:txBody>
      </p:sp>
    </p:spTree>
    <p:extLst>
      <p:ext uri="{BB962C8B-B14F-4D97-AF65-F5344CB8AC3E}">
        <p14:creationId xmlns:p14="http://schemas.microsoft.com/office/powerpoint/2010/main" val="3629573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Οπότε, ας μιλήσουμε πρώτα για το πως δουλεύει ένα από τα πρώτα </a:t>
            </a:r>
            <a:r>
              <a:rPr lang="en-US" dirty="0"/>
              <a:t>OTS</a:t>
            </a:r>
            <a:r>
              <a:rPr lang="el-GR" dirty="0"/>
              <a:t>, το σχήμα υπογραφής μιας φοράς των </a:t>
            </a:r>
            <a:r>
              <a:rPr lang="en-US" dirty="0"/>
              <a:t>Lamport </a:t>
            </a:r>
            <a:r>
              <a:rPr lang="el-GR" dirty="0"/>
              <a:t>και </a:t>
            </a:r>
            <a:r>
              <a:rPr lang="en-US" dirty="0"/>
              <a:t>Diffie</a:t>
            </a:r>
            <a:r>
              <a:rPr lang="el-GR" dirty="0"/>
              <a:t>.</a:t>
            </a:r>
          </a:p>
          <a:p>
            <a:pPr marL="171450" indent="-171450">
              <a:buFont typeface="Arial" panose="020B0604020202020204" pitchFamily="34" charset="0"/>
              <a:buChar char="•"/>
            </a:pPr>
            <a:r>
              <a:rPr lang="el-GR" dirty="0"/>
              <a:t>Έχουμε την επιστροφή των Αλίκη και Μπομπ και η Αλίκη για ακόμη μια φορά θέλει να στείλει ένα μήνυμα στον Μπομπ, υπογεγραμμένο με το </a:t>
            </a:r>
            <a:r>
              <a:rPr lang="en-US" b="1" dirty="0"/>
              <a:t>L-D OTS</a:t>
            </a:r>
            <a:endParaRPr lang="el-GR" b="1" dirty="0"/>
          </a:p>
          <a:p>
            <a:pPr marL="171450" indent="-171450">
              <a:buFont typeface="Arial" panose="020B0604020202020204" pitchFamily="34" charset="0"/>
              <a:buChar char="•"/>
            </a:pPr>
            <a:endParaRPr lang="el-GR" dirty="0"/>
          </a:p>
          <a:p>
            <a:pPr marL="171450" indent="-171450">
              <a:buFont typeface="Arial" panose="020B0604020202020204" pitchFamily="34" charset="0"/>
              <a:buChar char="•"/>
            </a:pPr>
            <a:r>
              <a:rPr lang="el-GR" i="0" u="none" dirty="0"/>
              <a:t>Έτσι, ξεκινώντας με την παραγωγή των κλειδιών της, η Αλίκη διαλέγει μια συνάρτηση μιας κατεύθυνσης </a:t>
            </a:r>
            <a:r>
              <a:rPr lang="en-US" i="0" u="none" dirty="0"/>
              <a:t>f</a:t>
            </a:r>
            <a:r>
              <a:rPr lang="el-GR" i="0" u="none" dirty="0"/>
              <a:t> και μια συνάρτηση κατακερματισμού </a:t>
            </a:r>
            <a:r>
              <a:rPr lang="en-US" i="0" u="none" dirty="0"/>
              <a:t>g</a:t>
            </a:r>
            <a:r>
              <a:rPr lang="el-GR" i="0" u="none" dirty="0"/>
              <a:t>, τις οποίες και δημοσιοποιεί</a:t>
            </a:r>
            <a:r>
              <a:rPr lang="en-US" i="0" u="none" dirty="0"/>
              <a:t>. </a:t>
            </a:r>
          </a:p>
          <a:p>
            <a:pPr marL="171450" indent="-171450">
              <a:buFont typeface="Arial" panose="020B0604020202020204" pitchFamily="34" charset="0"/>
              <a:buChar char="•"/>
            </a:pPr>
            <a:r>
              <a:rPr lang="el-GR" i="0" u="none" dirty="0"/>
              <a:t>Οπότε, έχοντας αυτά επιλέγει το ιδιωτικό κλειδί υπογραφής της </a:t>
            </a:r>
            <a:r>
              <a:rPr lang="en-US" i="0" u="none" dirty="0"/>
              <a:t>X</a:t>
            </a:r>
            <a:r>
              <a:rPr lang="el-GR" i="0" u="none" dirty="0"/>
              <a:t> και μέσω της </a:t>
            </a:r>
            <a:r>
              <a:rPr lang="en-US" i="0" u="none" dirty="0"/>
              <a:t>f </a:t>
            </a:r>
            <a:r>
              <a:rPr lang="el-GR" i="0" u="none" dirty="0"/>
              <a:t>υπολογίζει το κλειδί επαλήθευσης της </a:t>
            </a:r>
            <a:r>
              <a:rPr lang="en-US" i="0" u="none" dirty="0"/>
              <a:t>Y</a:t>
            </a:r>
            <a:r>
              <a:rPr lang="el-GR" i="0" u="none" dirty="0"/>
              <a:t>, το οποίο και δημοσιοποιεί.</a:t>
            </a:r>
            <a:endParaRPr lang="en-US" i="0" u="none" dirty="0"/>
          </a:p>
          <a:p>
            <a:pPr marL="171450" indent="-171450">
              <a:buFont typeface="Arial" panose="020B0604020202020204" pitchFamily="34" charset="0"/>
              <a:buChar char="•"/>
            </a:pPr>
            <a:r>
              <a:rPr lang="en-US" i="0" u="none" dirty="0"/>
              <a:t>(</a:t>
            </a:r>
            <a:r>
              <a:rPr lang="el-GR" i="0" u="none" dirty="0"/>
              <a:t>Σε αυτό το σημείο να υπενθυμίσω ότι ως συνάρτηση μιας κατεύθυνσης είναι μια συνάρτηση η οποία μας πάει εύκολα απ’ το </a:t>
            </a:r>
            <a:r>
              <a:rPr lang="en-US" i="0" u="none" dirty="0"/>
              <a:t>X </a:t>
            </a:r>
            <a:r>
              <a:rPr lang="el-GR" i="0" u="none" dirty="0"/>
              <a:t>στο </a:t>
            </a:r>
            <a:r>
              <a:rPr lang="en-US" i="0" u="none" dirty="0"/>
              <a:t>Y </a:t>
            </a:r>
            <a:r>
              <a:rPr lang="el-GR" i="0" u="none" dirty="0"/>
              <a:t>αλλά είναι σχεδόν αδύνατο να γίνει το αντίθετο, έτσι κάποιος που έχει στην κατοχή του την </a:t>
            </a:r>
            <a:r>
              <a:rPr lang="en-US" i="0" u="none" dirty="0"/>
              <a:t>f </a:t>
            </a:r>
            <a:r>
              <a:rPr lang="el-GR" i="0" u="none" dirty="0"/>
              <a:t>και το </a:t>
            </a:r>
            <a:r>
              <a:rPr lang="en-US" i="0" u="none" dirty="0"/>
              <a:t>Y </a:t>
            </a:r>
            <a:r>
              <a:rPr lang="el-GR" i="0" u="none" dirty="0"/>
              <a:t>δε μπορεί να το χρησιμοποιήσει για να βρει το </a:t>
            </a:r>
            <a:r>
              <a:rPr lang="en-US" i="0" u="none" dirty="0"/>
              <a:t>X</a:t>
            </a:r>
            <a:r>
              <a:rPr lang="el-GR" i="0" u="none" dirty="0"/>
              <a:t>.</a:t>
            </a:r>
            <a:endParaRPr lang="en-US" i="0" u="none" dirty="0"/>
          </a:p>
          <a:p>
            <a:pPr marL="171450" indent="-171450">
              <a:buFont typeface="Arial" panose="020B0604020202020204" pitchFamily="34" charset="0"/>
              <a:buChar char="•"/>
            </a:pPr>
            <a:endParaRPr lang="el-GR" dirty="0"/>
          </a:p>
          <a:p>
            <a:pPr marL="171450" indent="-171450">
              <a:buFont typeface="Arial" panose="020B0604020202020204" pitchFamily="34" charset="0"/>
              <a:buChar char="•"/>
            </a:pPr>
            <a:r>
              <a:rPr lang="el-GR" dirty="0"/>
              <a:t>Και σχετικά με τις διαδικασίες της παραγωγής και της επαλήθευσης υπογραφής σε αυτό το σημείο μόνο μας ενδιαφέρει ότι </a:t>
            </a:r>
          </a:p>
          <a:p>
            <a:pPr marL="628650" lvl="1" indent="-171450">
              <a:buFont typeface="Arial" panose="020B0604020202020204" pitchFamily="34" charset="0"/>
              <a:buChar char="•"/>
            </a:pPr>
            <a:r>
              <a:rPr lang="el-GR" dirty="0"/>
              <a:t>- Για την υπογραφή η Αλίκη χρησιμοποιεί την συνάρτηση κατακερματισμού για να υπολογίσει το </a:t>
            </a:r>
            <a:r>
              <a:rPr lang="en-US" dirty="0"/>
              <a:t>g(M) </a:t>
            </a:r>
            <a:r>
              <a:rPr lang="el-GR" dirty="0"/>
              <a:t>και το χρησιμοποιεί για να παράξει την υπογραφή σ με κάποιο τρόπο.</a:t>
            </a:r>
          </a:p>
          <a:p>
            <a:pPr marL="628650" lvl="1" indent="-171450">
              <a:buFont typeface="Arial" panose="020B0604020202020204" pitchFamily="34" charset="0"/>
              <a:buChar char="•"/>
            </a:pPr>
            <a:r>
              <a:rPr lang="el-GR" dirty="0"/>
              <a:t>Για την επαλήθευση ο Μπομπ χρησιμοποιεί παρόμοια, ότι έχει δημοσιεύσει η Αλίκη και το μήνυμα </a:t>
            </a:r>
            <a:r>
              <a:rPr lang="en-US" dirty="0"/>
              <a:t>M </a:t>
            </a:r>
            <a:r>
              <a:rPr lang="el-GR" dirty="0"/>
              <a:t>για να γίνει η επαλήθευση, πάλι με κάποιο τρόπο που δε χρειάζεται να αναλύσουμε τώρα.</a:t>
            </a:r>
            <a:endParaRPr lang="en-US" dirty="0"/>
          </a:p>
        </p:txBody>
      </p:sp>
    </p:spTree>
    <p:extLst>
      <p:ext uri="{BB962C8B-B14F-4D97-AF65-F5344CB8AC3E}">
        <p14:creationId xmlns:p14="http://schemas.microsoft.com/office/powerpoint/2010/main" val="310825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Θα ξεκινήσουμε αναφέροντες κάποιες βασικές έννοιες της Κρυπτογραφίας..</a:t>
            </a:r>
          </a:p>
          <a:p>
            <a:r>
              <a:rPr lang="el-GR" b="1" dirty="0"/>
              <a:t>*Ν*</a:t>
            </a:r>
            <a:endParaRPr lang="en-US" b="1" dirty="0"/>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C410010C-C41A-46B1-89B9-BA373F931A2F}" type="slidenum">
              <a:rPr lang="el-GR" smtClean="0"/>
              <a:t>3</a:t>
            </a:fld>
            <a:endParaRPr lang="el-GR"/>
          </a:p>
        </p:txBody>
      </p:sp>
    </p:spTree>
    <p:extLst>
      <p:ext uri="{BB962C8B-B14F-4D97-AF65-F5344CB8AC3E}">
        <p14:creationId xmlns:p14="http://schemas.microsoft.com/office/powerpoint/2010/main" val="1978546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Το Σχήμα </a:t>
            </a:r>
            <a:r>
              <a:rPr lang="en-US" dirty="0"/>
              <a:t>Merkle </a:t>
            </a:r>
            <a:r>
              <a:rPr lang="el-GR" dirty="0"/>
              <a:t>είναι το σχήμα το οποίο θα μας απασχολήσει τώρα και είναι αρκετά απαιτητικό οπότε θα σας παρουσιάσω μόνο το κομμάτι σχετικά με την παραγωγή των κλειδιών υπογραφής κ επαλήθευσης, καθώς και της γενικής ιδέας πίσω από το σχήμα.</a:t>
            </a:r>
          </a:p>
          <a:p>
            <a:pPr marL="171450" indent="-171450">
              <a:buFont typeface="Arial" panose="020B0604020202020204" pitchFamily="34" charset="0"/>
              <a:buChar char="•"/>
            </a:pPr>
            <a:r>
              <a:rPr lang="el-GR" dirty="0"/>
              <a:t>,Ξεκινάμε επιλέγοντας έναν θετικό ακέραιο </a:t>
            </a:r>
            <a:r>
              <a:rPr lang="en-US" dirty="0"/>
              <a:t>n, </a:t>
            </a:r>
            <a:r>
              <a:rPr lang="el-GR" dirty="0"/>
              <a:t>μια συνάρτηση κατακερματισμού, ένα σχήμα υπογραφής μιας φοράς, για παράδειγμα το </a:t>
            </a:r>
            <a:r>
              <a:rPr lang="en-US" dirty="0"/>
              <a:t>L-D OTS</a:t>
            </a:r>
            <a:r>
              <a:rPr lang="el-GR" dirty="0"/>
              <a:t> και επιλέγουμε έναν</a:t>
            </a:r>
            <a:r>
              <a:rPr lang="en-US" dirty="0"/>
              <a:t> H</a:t>
            </a:r>
            <a:r>
              <a:rPr lang="el-GR" dirty="0"/>
              <a:t> (από το  </a:t>
            </a:r>
            <a:r>
              <a:rPr lang="en-US" dirty="0"/>
              <a:t>Height – </a:t>
            </a:r>
            <a:r>
              <a:rPr lang="el-GR" dirty="0"/>
              <a:t>ύψος) αριθμό  φυσικό, μεγαλύτερο του 2.</a:t>
            </a:r>
          </a:p>
          <a:p>
            <a:pPr marL="171450" indent="-171450">
              <a:buFont typeface="Arial" panose="020B0604020202020204" pitchFamily="34" charset="0"/>
              <a:buChar char="•"/>
            </a:pPr>
            <a:r>
              <a:rPr lang="el-GR" dirty="0"/>
              <a:t>Έπειτα, χρησιμοποιούμε το </a:t>
            </a:r>
            <a:r>
              <a:rPr lang="en-US" dirty="0"/>
              <a:t>OTS </a:t>
            </a:r>
            <a:r>
              <a:rPr lang="el-GR" dirty="0"/>
              <a:t>που έχουμε διαλέξει για την </a:t>
            </a:r>
            <a:r>
              <a:rPr lang="el-GR" b="1" dirty="0"/>
              <a:t>παραγωγή 2</a:t>
            </a:r>
            <a:r>
              <a:rPr lang="en-US" b="1" baseline="30000" dirty="0"/>
              <a:t>H </a:t>
            </a:r>
            <a:r>
              <a:rPr lang="el-GR" b="1" baseline="0" dirty="0"/>
              <a:t>ζευγών (</a:t>
            </a:r>
            <a:r>
              <a:rPr lang="en-US" b="1" baseline="0" dirty="0"/>
              <a:t>Xi,Yi)</a:t>
            </a:r>
            <a:r>
              <a:rPr lang="el-GR" baseline="0" dirty="0"/>
              <a:t>, όπου </a:t>
            </a:r>
            <a:r>
              <a:rPr lang="en-US" baseline="0" dirty="0"/>
              <a:t>Xi </a:t>
            </a:r>
            <a:r>
              <a:rPr lang="el-GR" baseline="0" dirty="0"/>
              <a:t>συμβολίζουμε τα ιδιωτικά κλειδιά υπογραφής μιας φοράς, ενώ </a:t>
            </a:r>
            <a:r>
              <a:rPr lang="en-US" baseline="0" dirty="0"/>
              <a:t>Yi </a:t>
            </a:r>
            <a:r>
              <a:rPr lang="el-GR" baseline="0" dirty="0"/>
              <a:t>τα δημόσια κλειδιά επαλήθευσης μιας φοράς. Σας έχω και ένα αριθμητικό παράδειγμα από κάτω που θα μπορείτε να δείτε ταυτόχρονα με την εξήγηση.</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l-GR" baseline="0" dirty="0"/>
              <a:t>Και τώρα ξεκινάνε το πιο ενδιαφέροντα πράγματα, με την </a:t>
            </a:r>
            <a:r>
              <a:rPr lang="el-GR" b="1" baseline="0" dirty="0"/>
              <a:t>δημιουργία αυτού που αποκαλούμε δέντρο </a:t>
            </a:r>
            <a:r>
              <a:rPr lang="en-US" b="1" baseline="0" dirty="0"/>
              <a:t>Merkle</a:t>
            </a:r>
            <a:r>
              <a:rPr lang="en-US" baseline="0" dirty="0"/>
              <a:t> </a:t>
            </a:r>
            <a:r>
              <a:rPr lang="el-GR" baseline="0" dirty="0"/>
              <a:t>το οποίο δημιουργείται ως εξής </a:t>
            </a:r>
            <a:r>
              <a:rPr lang="en-US" baseline="0" dirty="0"/>
              <a:t>:</a:t>
            </a:r>
          </a:p>
          <a:p>
            <a:pPr marL="628650" lvl="1" indent="-171450">
              <a:buFont typeface="Arial" panose="020B0604020202020204" pitchFamily="34" charset="0"/>
              <a:buChar char="•"/>
            </a:pPr>
            <a:r>
              <a:rPr lang="el-GR" i="1" u="sng" baseline="0" dirty="0"/>
              <a:t>Κατακερματίζοντας τα κλειδιά επαλήθευσης</a:t>
            </a:r>
            <a:r>
              <a:rPr lang="el-GR" baseline="0" dirty="0"/>
              <a:t> </a:t>
            </a:r>
            <a:r>
              <a:rPr lang="en-US" baseline="0" dirty="0"/>
              <a:t>Yi </a:t>
            </a:r>
            <a:r>
              <a:rPr lang="el-GR" baseline="0" dirty="0"/>
              <a:t>παίρνουμε το τελευταίο επίπεδο του δέντρου.</a:t>
            </a:r>
          </a:p>
          <a:p>
            <a:pPr marL="628650" lvl="1" indent="-171450">
              <a:buFont typeface="Arial" panose="020B0604020202020204" pitchFamily="34" charset="0"/>
              <a:buChar char="•"/>
            </a:pPr>
            <a:r>
              <a:rPr lang="el-GR" baseline="0" dirty="0"/>
              <a:t>Και στη συνέχεια, οι κόμβοι του προτελευταίου επιπέδου υπολογίζονται κάθε φορά παίρνοντας τα αμέσως από κάτω αριστερά και δεξιά φύλλα, </a:t>
            </a:r>
            <a:r>
              <a:rPr lang="el-GR" i="1" u="sng" baseline="0" dirty="0"/>
              <a:t>βάζοντας τα ψηφία τους σε σειρά</a:t>
            </a:r>
            <a:r>
              <a:rPr lang="el-GR" baseline="0" dirty="0"/>
              <a:t> και κατακερματίζοντας αυτή την παράθεση τους.</a:t>
            </a:r>
          </a:p>
          <a:p>
            <a:pPr marL="628650" lvl="1" indent="-171450">
              <a:buFont typeface="Arial" panose="020B0604020202020204" pitchFamily="34" charset="0"/>
              <a:buChar char="•"/>
            </a:pPr>
            <a:r>
              <a:rPr lang="el-GR" baseline="0" dirty="0"/>
              <a:t>Αυτό το συνεχίζουμε και για τους υπόλοιπους εσωτερικούς κόμβους </a:t>
            </a:r>
            <a:r>
              <a:rPr lang="el-GR" i="1" u="sng" baseline="0" dirty="0"/>
              <a:t>μέχρι να φτάσουμε στο ανώτερο επίπεδο</a:t>
            </a:r>
            <a:r>
              <a:rPr lang="el-GR" baseline="0" dirty="0"/>
              <a:t>, στη ρίζα του δέντρου.</a:t>
            </a:r>
          </a:p>
          <a:p>
            <a:pPr marL="171450" lvl="0" indent="-171450">
              <a:buFont typeface="Arial" panose="020B0604020202020204" pitchFamily="34" charset="0"/>
              <a:buChar char="•"/>
            </a:pPr>
            <a:r>
              <a:rPr lang="el-GR" baseline="0" dirty="0"/>
              <a:t>Ο υπολογισμός αυτής της ρίζας αποτελεί το 4</a:t>
            </a:r>
            <a:r>
              <a:rPr lang="el-GR" baseline="30000" dirty="0"/>
              <a:t>ο</a:t>
            </a:r>
            <a:r>
              <a:rPr lang="el-GR" baseline="0" dirty="0"/>
              <a:t> και τελευταίο βήμα και έχουμε πια τα κλειδιά μας για το </a:t>
            </a:r>
            <a:r>
              <a:rPr lang="en-US" baseline="0" dirty="0"/>
              <a:t>MSS.</a:t>
            </a:r>
            <a:endParaRPr lang="el-GR" baseline="0" dirty="0"/>
          </a:p>
          <a:p>
            <a:pPr marL="171450" lvl="0" indent="-171450">
              <a:buFont typeface="Arial" panose="020B0604020202020204" pitchFamily="34" charset="0"/>
              <a:buChar char="•"/>
            </a:pPr>
            <a:r>
              <a:rPr lang="el-GR" b="1" baseline="0" dirty="0"/>
              <a:t>Ιδιωτικό κλειδί</a:t>
            </a:r>
            <a:r>
              <a:rPr lang="el-GR" baseline="0" dirty="0"/>
              <a:t> θα θεωρηθεί η ακολουθία των κλειδιών υπογραφής μιας φοράς </a:t>
            </a:r>
            <a:r>
              <a:rPr lang="en-US" baseline="0" dirty="0"/>
              <a:t>Xi </a:t>
            </a:r>
            <a:r>
              <a:rPr lang="el-GR" baseline="0" dirty="0"/>
              <a:t>και </a:t>
            </a:r>
            <a:r>
              <a:rPr lang="el-GR" b="1" baseline="0" dirty="0"/>
              <a:t>δημόσιο κλειδί </a:t>
            </a:r>
            <a:r>
              <a:rPr lang="el-GR" baseline="0" dirty="0"/>
              <a:t>η ρίζα του δέντρου.</a:t>
            </a:r>
          </a:p>
          <a:p>
            <a:pPr marL="171450" lvl="0" indent="-171450">
              <a:buFont typeface="Arial" panose="020B0604020202020204" pitchFamily="34" charset="0"/>
              <a:buChar char="•"/>
            </a:pPr>
            <a:endParaRPr lang="el-GR" baseline="0" dirty="0"/>
          </a:p>
          <a:p>
            <a:pPr marL="171450" lvl="0" indent="-171450">
              <a:buFont typeface="Arial" panose="020B0604020202020204" pitchFamily="34" charset="0"/>
              <a:buChar char="•"/>
            </a:pPr>
            <a:r>
              <a:rPr lang="el-GR" baseline="0" dirty="0"/>
              <a:t>Αυτό το δέντρο είναι που χρησιμοποιούν και οι διαδικασίες τις υπογραφής και της επαλήθευσης,  χρησιμοποιώντας μονοπάτια που δημιουργούνται μέσα σε αυτό.</a:t>
            </a:r>
          </a:p>
        </p:txBody>
      </p:sp>
    </p:spTree>
    <p:extLst>
      <p:ext uri="{BB962C8B-B14F-4D97-AF65-F5344CB8AC3E}">
        <p14:creationId xmlns:p14="http://schemas.microsoft.com/office/powerpoint/2010/main" val="2400558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Είδαμε λοιπόν περιληπτικά πως λειτουργεί το </a:t>
            </a:r>
            <a:r>
              <a:rPr lang="en-US" dirty="0"/>
              <a:t>MSS</a:t>
            </a:r>
            <a:r>
              <a:rPr lang="el-GR" dirty="0"/>
              <a:t>, οπότε το μόνο που μένει είναι να πω </a:t>
            </a:r>
            <a:r>
              <a:rPr lang="el-GR" i="1" u="sng" dirty="0"/>
              <a:t>μερικά σχόλια</a:t>
            </a:r>
            <a:r>
              <a:rPr lang="el-GR" i="0" u="none" dirty="0"/>
              <a:t> </a:t>
            </a:r>
            <a:r>
              <a:rPr lang="el-GR" dirty="0"/>
              <a:t>γύρω από αυτό και προχωράμε στο επόμενο κεφάλαιο.</a:t>
            </a:r>
          </a:p>
          <a:p>
            <a:pPr marL="171450" indent="-171450">
              <a:buFont typeface="Arial" panose="020B0604020202020204" pitchFamily="34" charset="0"/>
              <a:buChar char="•"/>
            </a:pPr>
            <a:r>
              <a:rPr lang="el-GR" dirty="0"/>
              <a:t>Αρχικά ας ξεκινήσουμε αναφέροντας τα </a:t>
            </a:r>
            <a:r>
              <a:rPr lang="el-GR" b="1" dirty="0"/>
              <a:t>δύο μεγάλα μειονεκτήματα </a:t>
            </a:r>
            <a:r>
              <a:rPr lang="el-GR" dirty="0"/>
              <a:t>του </a:t>
            </a:r>
            <a:r>
              <a:rPr lang="en-US" dirty="0"/>
              <a:t>MSS</a:t>
            </a:r>
            <a:r>
              <a:rPr lang="el-GR" dirty="0"/>
              <a:t>, τα οποία είναι οι τεράστιες απαιτήσεις μνήμης σε κάθε βήμα της διαδικασίας καθώς και ο χρόνος κ ο χώρος που χρειάζεται για την δημιουργία των δέντρων και μετά τον υπολογισμό των λεγόμενων μονοπατιών των δέντρων για την υπογραφή και την επαλήθευση ενός κειμένου.</a:t>
            </a:r>
          </a:p>
          <a:p>
            <a:pPr marL="171450" indent="-171450">
              <a:buFont typeface="Arial" panose="020B0604020202020204" pitchFamily="34" charset="0"/>
              <a:buChar char="•"/>
            </a:pPr>
            <a:r>
              <a:rPr lang="el-GR" dirty="0"/>
              <a:t>Αυτά τα μειονεκτήματα είναι που προσπάθησαν να αντιμετωπίσουν </a:t>
            </a:r>
            <a:r>
              <a:rPr lang="el-GR" i="1" u="sng" dirty="0"/>
              <a:t>νεότερα σχήματα</a:t>
            </a:r>
            <a:r>
              <a:rPr lang="el-GR" i="0" u="none" dirty="0"/>
              <a:t> </a:t>
            </a:r>
            <a:r>
              <a:rPr lang="el-GR" dirty="0"/>
              <a:t>που βασίζονται στο </a:t>
            </a:r>
            <a:r>
              <a:rPr lang="en-US" dirty="0"/>
              <a:t>MSS</a:t>
            </a:r>
            <a:r>
              <a:rPr lang="el-GR" dirty="0"/>
              <a:t>, μερικά από τα οποία βλέπετε δεξία.</a:t>
            </a:r>
          </a:p>
          <a:p>
            <a:pPr marL="171450" indent="-171450">
              <a:buFont typeface="Arial" panose="020B0604020202020204" pitchFamily="34" charset="0"/>
              <a:buChar char="•"/>
            </a:pPr>
            <a:r>
              <a:rPr lang="el-GR" dirty="0"/>
              <a:t>Τέλος, ας πούμε και δύο λόγια για την </a:t>
            </a:r>
            <a:r>
              <a:rPr lang="el-GR" b="1" dirty="0"/>
              <a:t>ασφάλεια των σχημάτων υπογραφής συναρτήσεων κατακερματισμού από την κβαντική απειλή</a:t>
            </a:r>
            <a:r>
              <a:rPr lang="el-GR" dirty="0"/>
              <a:t>.</a:t>
            </a:r>
          </a:p>
          <a:p>
            <a:pPr marL="171450" indent="-171450">
              <a:buFont typeface="Arial" panose="020B0604020202020204" pitchFamily="34" charset="0"/>
              <a:buChar char="•"/>
            </a:pPr>
            <a:r>
              <a:rPr lang="el-GR" dirty="0"/>
              <a:t>Και ουσιαστικά αυτό που ισχύει είναι ότι ο </a:t>
            </a:r>
            <a:r>
              <a:rPr lang="en-US" i="1" u="sng" dirty="0"/>
              <a:t>Grover </a:t>
            </a:r>
            <a:r>
              <a:rPr lang="el-GR" i="1" u="sng" dirty="0"/>
              <a:t>επιταχύνει κάποιες πιο γενικευμένες επιθέσεις</a:t>
            </a:r>
            <a:r>
              <a:rPr lang="el-GR" dirty="0"/>
              <a:t> σε αυτά τα σχήματα αλλά και πάλι όχι αρκετά, δηλαδή όχι σε πολυωνυμικό χρόνο, ενώ όσον αφορά τον αλγόριθμο του </a:t>
            </a:r>
            <a:r>
              <a:rPr lang="en-US" dirty="0"/>
              <a:t>Shor</a:t>
            </a:r>
            <a:r>
              <a:rPr lang="el-GR" dirty="0"/>
              <a:t>,</a:t>
            </a:r>
            <a:r>
              <a:rPr lang="en-US" dirty="0"/>
              <a:t> </a:t>
            </a:r>
            <a:r>
              <a:rPr lang="el-GR" i="1" u="sng" dirty="0"/>
              <a:t>δεν έχει βρεθεί κάποια χρήση του</a:t>
            </a:r>
            <a:r>
              <a:rPr lang="el-GR" dirty="0"/>
              <a:t> για την κρυπτανάλυση αυτών των σχημάτων</a:t>
            </a:r>
          </a:p>
          <a:p>
            <a:pPr marL="171450" indent="-171450">
              <a:buFont typeface="Arial" panose="020B0604020202020204" pitchFamily="34" charset="0"/>
              <a:buChar char="•"/>
            </a:pPr>
            <a:endParaRPr lang="el-GR" dirty="0"/>
          </a:p>
          <a:p>
            <a:endParaRPr lang="el-GR" dirty="0"/>
          </a:p>
        </p:txBody>
      </p:sp>
    </p:spTree>
    <p:extLst>
      <p:ext uri="{BB962C8B-B14F-4D97-AF65-F5344CB8AC3E}">
        <p14:creationId xmlns:p14="http://schemas.microsoft.com/office/powerpoint/2010/main" val="1134466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Τέλος, η 3</a:t>
            </a:r>
            <a:r>
              <a:rPr lang="el-GR" baseline="30000" dirty="0"/>
              <a:t>η</a:t>
            </a:r>
            <a:r>
              <a:rPr lang="el-GR" dirty="0"/>
              <a:t> και τελευταία μετακβαντική οικογένεια που θα δούμε είναι αυτή των δικτυωτών και αποτελεί την πιο σημαντική και πιο πολλά υποσχόμενη απ’ όλες τις μετακβαντικές οικογένειες.</a:t>
            </a:r>
          </a:p>
        </p:txBody>
      </p:sp>
      <p:sp>
        <p:nvSpPr>
          <p:cNvPr id="4" name="Slide Number Placeholder 3"/>
          <p:cNvSpPr>
            <a:spLocks noGrp="1"/>
          </p:cNvSpPr>
          <p:nvPr>
            <p:ph type="sldNum" sz="quarter" idx="5"/>
          </p:nvPr>
        </p:nvSpPr>
        <p:spPr/>
        <p:txBody>
          <a:bodyPr/>
          <a:lstStyle/>
          <a:p>
            <a:fld id="{C410010C-C41A-46B1-89B9-BA373F931A2F}" type="slidenum">
              <a:rPr lang="el-GR" smtClean="0"/>
              <a:t>32</a:t>
            </a:fld>
            <a:endParaRPr lang="el-GR"/>
          </a:p>
        </p:txBody>
      </p:sp>
    </p:spTree>
    <p:extLst>
      <p:ext uri="{BB962C8B-B14F-4D97-AF65-F5344CB8AC3E}">
        <p14:creationId xmlns:p14="http://schemas.microsoft.com/office/powerpoint/2010/main" val="189758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Έστω λοιπόν ότι έχουμε </a:t>
            </a:r>
            <a:r>
              <a:rPr lang="en-US" dirty="0"/>
              <a:t>n</a:t>
            </a:r>
            <a:r>
              <a:rPr lang="el-GR" dirty="0"/>
              <a:t> διανύσματα </a:t>
            </a:r>
            <a:r>
              <a:rPr lang="en-US" dirty="0"/>
              <a:t>v1,v2,...,vn </a:t>
            </a:r>
            <a:r>
              <a:rPr lang="el-GR" dirty="0"/>
              <a:t>που ανήκουν στον </a:t>
            </a:r>
            <a:r>
              <a:rPr lang="en-US" dirty="0"/>
              <a:t>R^n</a:t>
            </a:r>
            <a:r>
              <a:rPr lang="el-GR" dirty="0"/>
              <a:t> τα οποία είναι γραμμικά ανεξάρτητα</a:t>
            </a:r>
            <a:r>
              <a:rPr lang="en-US" dirty="0"/>
              <a:t>. </a:t>
            </a:r>
            <a:endParaRPr lang="el-GR" dirty="0"/>
          </a:p>
          <a:p>
            <a:pPr marL="171450" indent="-171450">
              <a:buFont typeface="Arial" panose="020B0604020202020204" pitchFamily="34" charset="0"/>
              <a:buChar char="•"/>
            </a:pPr>
            <a:r>
              <a:rPr lang="el-GR" dirty="0"/>
              <a:t>Τότε, το σύνολο των γραμμικών συνδυασμών τους με συντελεστές από το </a:t>
            </a:r>
            <a:r>
              <a:rPr lang="en-US" dirty="0"/>
              <a:t>Z </a:t>
            </a:r>
            <a:r>
              <a:rPr lang="el-GR" dirty="0"/>
              <a:t>θα καλείται </a:t>
            </a:r>
            <a:r>
              <a:rPr lang="el-GR" b="1" dirty="0"/>
              <a:t>δικτυωτό</a:t>
            </a:r>
            <a:r>
              <a:rPr lang="el-GR" dirty="0"/>
              <a:t>.</a:t>
            </a:r>
          </a:p>
          <a:p>
            <a:pPr marL="171450" indent="-171450">
              <a:buFont typeface="Arial" panose="020B0604020202020204" pitchFamily="34" charset="0"/>
              <a:buChar char="•"/>
            </a:pPr>
            <a:endParaRPr lang="el-GR" dirty="0"/>
          </a:p>
          <a:p>
            <a:pPr marL="171450" indent="-171450">
              <a:buFont typeface="Arial" panose="020B0604020202020204" pitchFamily="34" charset="0"/>
              <a:buChar char="•"/>
            </a:pPr>
            <a:r>
              <a:rPr lang="el-GR" dirty="0"/>
              <a:t>Αυτός είναι ο αυστηρός ορισμός ενός δικτυωτού και μπορείτε και στο </a:t>
            </a:r>
            <a:r>
              <a:rPr lang="el-GR" u="sng" dirty="0"/>
              <a:t>σχήμα</a:t>
            </a:r>
            <a:r>
              <a:rPr lang="el-GR" dirty="0"/>
              <a:t> δίπλα να δείτε ένα δικτυωτό που παράγεται από 2 διανύσματα</a:t>
            </a:r>
            <a:r>
              <a:rPr lang="en-US" dirty="0"/>
              <a:t>, </a:t>
            </a:r>
            <a:r>
              <a:rPr lang="el-GR" dirty="0"/>
              <a:t>τα </a:t>
            </a:r>
            <a:r>
              <a:rPr lang="en-US" dirty="0"/>
              <a:t>x1 </a:t>
            </a:r>
            <a:r>
              <a:rPr lang="el-GR" dirty="0"/>
              <a:t>και </a:t>
            </a:r>
            <a:r>
              <a:rPr lang="en-US" dirty="0"/>
              <a:t>x2</a:t>
            </a:r>
            <a:r>
              <a:rPr lang="el-GR" dirty="0"/>
              <a:t> στον </a:t>
            </a:r>
            <a:r>
              <a:rPr lang="en-US" dirty="0"/>
              <a:t>R^2. </a:t>
            </a:r>
            <a:endParaRPr lang="en-US" b="1"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l-GR" b="0" dirty="0"/>
              <a:t>Ακόμη, κάθε σύνολο γραμμικά ανεξάρτητων διανυσμάτων που παράγουν ένα δικτυωτό </a:t>
            </a:r>
            <a:r>
              <a:rPr lang="en-US" b="0" dirty="0"/>
              <a:t>L </a:t>
            </a:r>
            <a:r>
              <a:rPr lang="el-GR" b="0" dirty="0"/>
              <a:t>θα αποτελούν </a:t>
            </a:r>
            <a:r>
              <a:rPr lang="el-GR" b="1" dirty="0"/>
              <a:t>βάση</a:t>
            </a:r>
            <a:r>
              <a:rPr lang="el-GR" b="0" dirty="0"/>
              <a:t> του.</a:t>
            </a:r>
          </a:p>
          <a:p>
            <a:pPr marL="628650" lvl="1" indent="-171450">
              <a:buFont typeface="Arial" panose="020B0604020202020204" pitchFamily="34" charset="0"/>
              <a:buChar char="•"/>
            </a:pPr>
            <a:r>
              <a:rPr lang="el-GR" dirty="0"/>
              <a:t>Γενικά ένα δικτυωτό μπορεί να έχει πολλές βάσεις, τις οποίες μπορούμε κάπως άτυπα να τις χαρακτηρίσουμε ως </a:t>
            </a:r>
            <a:r>
              <a:rPr lang="el-GR" b="1" dirty="0"/>
              <a:t>καλές</a:t>
            </a:r>
            <a:r>
              <a:rPr lang="el-GR" dirty="0"/>
              <a:t> ή κ</a:t>
            </a:r>
            <a:r>
              <a:rPr lang="el-GR" b="1" dirty="0"/>
              <a:t>ακές</a:t>
            </a:r>
            <a:r>
              <a:rPr lang="el-GR" b="0" dirty="0"/>
              <a:t>.</a:t>
            </a:r>
          </a:p>
          <a:p>
            <a:pPr marL="628650" lvl="1" indent="-171450">
              <a:buFont typeface="Arial" panose="020B0604020202020204" pitchFamily="34" charset="0"/>
              <a:buChar char="•"/>
            </a:pPr>
            <a:r>
              <a:rPr lang="el-GR" dirty="0"/>
              <a:t>Έτσι, στο σχήμα μας βλέπουμε ότι η βάση </a:t>
            </a:r>
            <a:r>
              <a:rPr lang="en-US" dirty="0"/>
              <a:t>x1,x2 </a:t>
            </a:r>
            <a:r>
              <a:rPr lang="el-GR" dirty="0"/>
              <a:t>είναι μια καλή βάση, ενώ η </a:t>
            </a:r>
            <a:r>
              <a:rPr lang="en-US" dirty="0"/>
              <a:t>y1,y2 </a:t>
            </a:r>
            <a:r>
              <a:rPr lang="el-GR" dirty="0"/>
              <a:t>είναι μια κακή βάση.</a:t>
            </a:r>
            <a:endParaRPr lang="en-US" dirty="0"/>
          </a:p>
          <a:p>
            <a:pPr marL="628650" lvl="1" indent="-171450">
              <a:buFont typeface="Arial" panose="020B0604020202020204" pitchFamily="34" charset="0"/>
              <a:buChar char="•"/>
            </a:pPr>
            <a:r>
              <a:rPr lang="el-GR" dirty="0"/>
              <a:t>Η </a:t>
            </a:r>
            <a:r>
              <a:rPr lang="en-US" dirty="0"/>
              <a:t>x1,x2 </a:t>
            </a:r>
            <a:r>
              <a:rPr lang="el-GR" dirty="0"/>
              <a:t>μπορούμε να πούμε, άτυπα ξαναλέω, ότι είναι καλύτερη λόγω ότι </a:t>
            </a:r>
            <a:r>
              <a:rPr lang="el-GR" b="1" dirty="0"/>
              <a:t>1.</a:t>
            </a:r>
            <a:r>
              <a:rPr lang="el-GR" dirty="0"/>
              <a:t> το μέτρο των διανυσμάτων τους είναι πολύ μικρό και </a:t>
            </a:r>
            <a:r>
              <a:rPr lang="el-GR" b="1" dirty="0"/>
              <a:t>2.</a:t>
            </a:r>
            <a:r>
              <a:rPr lang="el-GR" dirty="0"/>
              <a:t> ότι τα </a:t>
            </a:r>
            <a:r>
              <a:rPr lang="en-US" dirty="0"/>
              <a:t>x1,x2 </a:t>
            </a:r>
            <a:r>
              <a:rPr lang="el-GR" dirty="0"/>
              <a:t>έχουν σχεδόν ορθή γωνία μεταξύ τους.</a:t>
            </a:r>
          </a:p>
          <a:p>
            <a:pPr marL="171450" lvl="0" indent="-171450">
              <a:buFont typeface="Arial" panose="020B0604020202020204" pitchFamily="34" charset="0"/>
              <a:buChar char="•"/>
            </a:pPr>
            <a:r>
              <a:rPr lang="el-GR" dirty="0"/>
              <a:t>Τέλος, να αναφέρω ότι υπάρχουν κάποιοι </a:t>
            </a:r>
            <a:r>
              <a:rPr lang="el-GR" b="1" dirty="0"/>
              <a:t>αλγόριθμοι</a:t>
            </a:r>
            <a:r>
              <a:rPr lang="el-GR" dirty="0"/>
              <a:t> οι οποίοι μπορούν να μας δώσουνε μια καλή βάση αν τους δώσουμε ως είσοδο μια κακή βάση, όπως αυτός του </a:t>
            </a:r>
            <a:r>
              <a:rPr lang="en-US" dirty="0"/>
              <a:t>Gauss </a:t>
            </a:r>
            <a:r>
              <a:rPr lang="el-GR" dirty="0"/>
              <a:t>και αυτός των </a:t>
            </a:r>
            <a:r>
              <a:rPr lang="en-US" sz="1800" b="0" i="0" u="none" strike="noStrike" baseline="0" dirty="0" err="1">
                <a:solidFill>
                  <a:srgbClr val="000000"/>
                </a:solidFill>
                <a:latin typeface="Times New Roman" panose="02020603050405020304" pitchFamily="18" charset="0"/>
              </a:rPr>
              <a:t>Lenstra</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Lenstra</a:t>
            </a:r>
            <a:r>
              <a:rPr lang="en-US" sz="1800" b="0" i="0" u="none" strike="noStrike" baseline="0" dirty="0">
                <a:solidFill>
                  <a:srgbClr val="000000"/>
                </a:solidFill>
                <a:latin typeface="Times New Roman" panose="02020603050405020304" pitchFamily="18" charset="0"/>
              </a:rPr>
              <a:t> </a:t>
            </a:r>
            <a:r>
              <a:rPr lang="el-GR" sz="1800" b="0" i="0" u="none" strike="noStrike" baseline="0" dirty="0">
                <a:solidFill>
                  <a:srgbClr val="000000"/>
                </a:solidFill>
                <a:latin typeface="Times New Roman" panose="02020603050405020304" pitchFamily="18" charset="0"/>
              </a:rPr>
              <a:t>και </a:t>
            </a:r>
            <a:r>
              <a:rPr lang="en-US" sz="1800" b="0" i="0" u="none" strike="noStrike" baseline="0" dirty="0" err="1">
                <a:solidFill>
                  <a:srgbClr val="000000"/>
                </a:solidFill>
                <a:latin typeface="Times New Roman" panose="02020603050405020304" pitchFamily="18" charset="0"/>
              </a:rPr>
              <a:t>Lovász</a:t>
            </a:r>
            <a:r>
              <a:rPr lang="el-GR" sz="1800" b="0" i="0" u="none" strike="noStrike" baseline="0" dirty="0">
                <a:solidFill>
                  <a:srgbClr val="000000"/>
                </a:solidFill>
                <a:latin typeface="Times New Roman" panose="02020603050405020304" pitchFamily="18" charset="0"/>
              </a:rPr>
              <a:t> (ο 2</a:t>
            </a:r>
            <a:r>
              <a:rPr lang="el-GR" sz="1800" b="0" i="0" u="none" strike="noStrike" baseline="30000" dirty="0">
                <a:solidFill>
                  <a:srgbClr val="000000"/>
                </a:solidFill>
                <a:latin typeface="Times New Roman" panose="02020603050405020304" pitchFamily="18" charset="0"/>
              </a:rPr>
              <a:t>ος</a:t>
            </a:r>
            <a:r>
              <a:rPr lang="el-GR" sz="1800" b="0" i="0" u="none" strike="noStrike" baseline="0" dirty="0">
                <a:solidFill>
                  <a:srgbClr val="000000"/>
                </a:solidFill>
                <a:latin typeface="Times New Roman" panose="02020603050405020304" pitchFamily="18" charset="0"/>
              </a:rPr>
              <a:t> από αυτούς συγκεκριμένα σε πολυωνυμικό χρόνο)</a:t>
            </a:r>
            <a:endParaRPr lang="en-US" dirty="0"/>
          </a:p>
          <a:p>
            <a:pPr marL="171450" indent="-171450">
              <a:buFont typeface="Arial" panose="020B0604020202020204" pitchFamily="34" charset="0"/>
              <a:buChar char="•"/>
            </a:pPr>
            <a:endParaRPr lang="el-GR" dirty="0"/>
          </a:p>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33</a:t>
            </a:fld>
            <a:endParaRPr lang="el-GR"/>
          </a:p>
        </p:txBody>
      </p:sp>
    </p:spTree>
    <p:extLst>
      <p:ext uri="{BB962C8B-B14F-4D97-AF65-F5344CB8AC3E}">
        <p14:creationId xmlns:p14="http://schemas.microsoft.com/office/powerpoint/2010/main" val="1181663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Ακόμη, μια σημαντική έννοια που πρέπει να αναφερθεί πριν προχωρήσουμε είναι αυτή του </a:t>
            </a:r>
            <a:r>
              <a:rPr lang="el-GR" b="1" dirty="0"/>
              <a:t>Θεμελιώδους χωρίου</a:t>
            </a:r>
            <a:r>
              <a:rPr lang="el-GR" dirty="0"/>
              <a:t>, όπου είναι ακριβώς αυτό που βλέπετε στο διπλανό σχήμα για την περίπτωση των 2 διαστάσεων</a:t>
            </a:r>
            <a:r>
              <a:rPr lang="en-US" dirty="0"/>
              <a:t> </a:t>
            </a:r>
            <a:r>
              <a:rPr lang="el-GR" dirty="0"/>
              <a:t>παίρνοντας διανύσματα της βάσης του δικτυωτού.</a:t>
            </a:r>
            <a:endParaRPr lang="en-US" dirty="0"/>
          </a:p>
          <a:p>
            <a:pPr marL="171450" indent="-171450">
              <a:buFont typeface="Arial" panose="020B0604020202020204" pitchFamily="34" charset="0"/>
              <a:buChar char="•"/>
            </a:pPr>
            <a:r>
              <a:rPr lang="el-GR" dirty="0"/>
              <a:t>Αυτό συνοδεύεται από την εξής πολύ σημαντική </a:t>
            </a:r>
            <a:r>
              <a:rPr lang="el-GR" b="1" dirty="0"/>
              <a:t>πρόταση</a:t>
            </a:r>
            <a:r>
              <a:rPr lang="el-GR" dirty="0"/>
              <a:t>, που μας λέει πρακτικά ότι μπορούμε να πάρουμε οποιαδήποτε διάνυσμα του χώρου συνδυάζοντας ένα διάνυσμα του θεμελιώδους χωρίου και ένα του δικτυωτού.</a:t>
            </a:r>
            <a:endParaRPr lang="en-US" dirty="0"/>
          </a:p>
          <a:p>
            <a:pPr marL="171450" indent="-171450">
              <a:buFont typeface="Arial" panose="020B0604020202020204" pitchFamily="34" charset="0"/>
              <a:buChar char="•"/>
            </a:pPr>
            <a:r>
              <a:rPr lang="el-GR" dirty="0"/>
              <a:t>Ισοδύναμα, μπορούμε να πούμε ότι η ένωση μετασχηματισμένων θεμελιωδών χωρίων </a:t>
            </a:r>
            <a:r>
              <a:rPr lang="en-US" dirty="0"/>
              <a:t>F+v, </a:t>
            </a:r>
            <a:r>
              <a:rPr lang="el-GR" dirty="0"/>
              <a:t>για </a:t>
            </a:r>
            <a:r>
              <a:rPr lang="en-US" dirty="0"/>
              <a:t>v \in L </a:t>
            </a:r>
            <a:r>
              <a:rPr lang="el-GR" dirty="0"/>
              <a:t>καλύπτει ακριβώς όλο τον </a:t>
            </a:r>
            <a:r>
              <a:rPr lang="en-US" dirty="0"/>
              <a:t>R^n</a:t>
            </a:r>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34</a:t>
            </a:fld>
            <a:endParaRPr lang="el-GR"/>
          </a:p>
        </p:txBody>
      </p:sp>
    </p:spTree>
    <p:extLst>
      <p:ext uri="{BB962C8B-B14F-4D97-AF65-F5344CB8AC3E}">
        <p14:creationId xmlns:p14="http://schemas.microsoft.com/office/powerpoint/2010/main" val="4129068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Τέλος, πριν πάμε στα κρυπτοσυστήματα ας αναφέρουμε τα δύο βασικά προβλήματα των δικτυωτών. Πάνω σε αυτά αλλά και σε παραλλαγές αυτών βασίζονται τα κρυπτογραφικά σχήματα δικτυωτών.</a:t>
            </a:r>
          </a:p>
          <a:p>
            <a:pPr marL="171450" indent="-171450">
              <a:buFont typeface="Arial" panose="020B0604020202020204" pitchFamily="34" charset="0"/>
              <a:buChar char="•"/>
            </a:pPr>
            <a:r>
              <a:rPr lang="el-GR" dirty="0"/>
              <a:t>Πρώτα πρώτα βλέπουμε το Πρόβλημα του μικρότερου διανύσματος, το οποίο είναι ακριβώς ότι λέει το όνομα του. </a:t>
            </a:r>
          </a:p>
          <a:p>
            <a:pPr marL="628650" lvl="1" indent="-171450">
              <a:buFont typeface="Arial" panose="020B0604020202020204" pitchFamily="34" charset="0"/>
              <a:buChar char="•"/>
            </a:pPr>
            <a:r>
              <a:rPr lang="el-GR" dirty="0"/>
              <a:t>Για παράδειγμα, βλέπουμε στο διπλανό δικτυωτό 2 διαστάσεων 3 διανύσματα ζωγραφισμένα και μπορούμε να φανταστούμε και άλλα.. Εε το μικρότερο διάνυσμα σε αυτή την περίπτωση θα είναι το </a:t>
            </a:r>
            <a:r>
              <a:rPr lang="en-US" dirty="0"/>
              <a:t>x </a:t>
            </a:r>
            <a:r>
              <a:rPr lang="el-GR" dirty="0"/>
              <a:t>καθώς έχει το μικρότερο μέτρο.</a:t>
            </a:r>
          </a:p>
          <a:p>
            <a:pPr marL="171450" indent="-171450">
              <a:buFont typeface="Arial" panose="020B0604020202020204" pitchFamily="34" charset="0"/>
              <a:buChar char="•"/>
            </a:pPr>
            <a:r>
              <a:rPr lang="el-GR" dirty="0"/>
              <a:t>Έπειτα, προχωράμε στο Πρόβλημα του Πλησιέστερου Διανύσματος, το οποίο δεν είναι και τόσο διαφορετικό. </a:t>
            </a:r>
          </a:p>
          <a:p>
            <a:pPr marL="628650" lvl="1" indent="-171450">
              <a:buFont typeface="Arial" panose="020B0604020202020204" pitchFamily="34" charset="0"/>
              <a:buChar char="•"/>
            </a:pPr>
            <a:r>
              <a:rPr lang="el-GR" dirty="0"/>
              <a:t>Σε αυτό ψάχνουμε ουσιαστικά πάλι το διάνυσμα του δικτυωτού που βρίσκεται πιο κοντά σε ένα διάνυσμα </a:t>
            </a:r>
            <a:r>
              <a:rPr lang="en-US" dirty="0"/>
              <a:t>t </a:t>
            </a:r>
            <a:r>
              <a:rPr lang="el-GR" dirty="0"/>
              <a:t>το οποίο είναι εκτός του δικτυωτού. </a:t>
            </a:r>
          </a:p>
          <a:p>
            <a:pPr marL="628650" lvl="1" indent="-171450">
              <a:buFont typeface="Arial" panose="020B0604020202020204" pitchFamily="34" charset="0"/>
              <a:buChar char="•"/>
            </a:pPr>
            <a:r>
              <a:rPr lang="el-GR" dirty="0"/>
              <a:t>Μαθηματικά δηλαδή λέμε ότι σκοπός μας είναι να βρούμε το </a:t>
            </a:r>
            <a:r>
              <a:rPr lang="en-US" dirty="0"/>
              <a:t>v </a:t>
            </a:r>
            <a:r>
              <a:rPr lang="el-GR" dirty="0"/>
              <a:t>που ελαχιστοποιεί την ευκλείδεια νόρμα </a:t>
            </a:r>
            <a:r>
              <a:rPr lang="en-US" dirty="0"/>
              <a:t>t-v</a:t>
            </a:r>
            <a:r>
              <a:rPr lang="el-GR" dirty="0"/>
              <a:t> για την διάσταση που βρισκόμαστε.</a:t>
            </a:r>
          </a:p>
          <a:p>
            <a:pPr marL="628650" lvl="1" indent="-171450">
              <a:buFont typeface="Arial" panose="020B0604020202020204" pitchFamily="34" charset="0"/>
              <a:buChar char="•"/>
            </a:pPr>
            <a:r>
              <a:rPr lang="el-GR" dirty="0"/>
              <a:t>Σχηματικά στις 2 διαστάσεις αυτό το βλέπετε δίπλα όπου με κόκκινο έχω χρωματίσει τον στόχο </a:t>
            </a:r>
            <a:r>
              <a:rPr lang="en-US" dirty="0"/>
              <a:t>t </a:t>
            </a:r>
            <a:r>
              <a:rPr lang="el-GR" dirty="0"/>
              <a:t>και με μπλε το πιο κοντινό </a:t>
            </a:r>
            <a:r>
              <a:rPr lang="en-US" dirty="0"/>
              <a:t>v.</a:t>
            </a:r>
          </a:p>
          <a:p>
            <a:pPr marL="171450" lvl="0" indent="-171450">
              <a:buFont typeface="Arial" panose="020B0604020202020204" pitchFamily="34" charset="0"/>
              <a:buChar char="•"/>
            </a:pPr>
            <a:r>
              <a:rPr lang="el-GR" dirty="0"/>
              <a:t>Τέλος, να αναφέρω απλά την ύπαρξη του αλγορίθμου του </a:t>
            </a:r>
            <a:r>
              <a:rPr lang="en-US" dirty="0"/>
              <a:t>babai </a:t>
            </a:r>
            <a:r>
              <a:rPr lang="el-GR" dirty="0"/>
              <a:t>ο οποίος δεν λύνει το </a:t>
            </a:r>
            <a:r>
              <a:rPr lang="en-US" dirty="0"/>
              <a:t>CVP </a:t>
            </a:r>
            <a:r>
              <a:rPr lang="el-GR" dirty="0"/>
              <a:t>αλλά μας δίνει κάποια προσέγγιση του </a:t>
            </a:r>
            <a:r>
              <a:rPr lang="en-US" dirty="0"/>
              <a:t>CVP </a:t>
            </a:r>
            <a:r>
              <a:rPr lang="el-GR" dirty="0"/>
              <a:t>σε πολυωνυμικό χρόνο. Αυτή η προσέγγιση μπορεί να είναι καλή μόνο αν η βάση του δικτυωτού που χρησιμοποιούμε για τον αλγόριθμο είναι καλή.</a:t>
            </a:r>
          </a:p>
          <a:p>
            <a:pPr marL="171450" lvl="0" indent="-171450">
              <a:buFont typeface="Arial" panose="020B0604020202020204" pitchFamily="34" charset="0"/>
              <a:buChar char="•"/>
            </a:pPr>
            <a:r>
              <a:rPr lang="el-GR" dirty="0"/>
              <a:t>Γενικά, δε θα αναφερθώ σε πολυπλοκότητες με </a:t>
            </a:r>
            <a:r>
              <a:rPr lang="en-US" dirty="0"/>
              <a:t>P NP </a:t>
            </a:r>
            <a:r>
              <a:rPr lang="el-GR" dirty="0"/>
              <a:t>κτλ αλλά θα πω απλά ότι αυτά τα προβλήματα ίσως μας φαίνονται εύκολα όπως τα είδαμε σχηματικά σε 2 διαστάσεις αλλά φανταστείτε πόσο η δυσκολία του προβλήματος αυξάνει όσο αυξάνεται ο αριθμός των διαστάσεων.</a:t>
            </a:r>
          </a:p>
          <a:p>
            <a:pPr marL="171450" lvl="0" indent="-171450">
              <a:buFont typeface="Arial" panose="020B0604020202020204" pitchFamily="34" charset="0"/>
              <a:buChar char="•"/>
            </a:pPr>
            <a:endParaRPr lang="el-GR" dirty="0"/>
          </a:p>
          <a:p>
            <a:pPr marL="0" lvl="0" indent="0">
              <a:buFont typeface="Arial" panose="020B0604020202020204" pitchFamily="34" charset="0"/>
              <a:buNone/>
            </a:pPr>
            <a:r>
              <a:rPr lang="el-GR" dirty="0"/>
              <a:t>*(είναι </a:t>
            </a:r>
            <a:r>
              <a:rPr lang="en-US" dirty="0"/>
              <a:t>NP hard </a:t>
            </a:r>
            <a:r>
              <a:rPr lang="el-GR" dirty="0"/>
              <a:t>και </a:t>
            </a:r>
            <a:r>
              <a:rPr lang="en-US" dirty="0"/>
              <a:t>NP complete </a:t>
            </a:r>
            <a:r>
              <a:rPr lang="el-GR" dirty="0"/>
              <a:t>αλλά…)</a:t>
            </a:r>
            <a:endParaRPr lang="en-US" dirty="0"/>
          </a:p>
          <a:p>
            <a:pPr marL="628650" lvl="1" indent="-171450">
              <a:buFont typeface="Arial" panose="020B0604020202020204" pitchFamily="34" charset="0"/>
              <a:buChar char="•"/>
            </a:pPr>
            <a:endParaRPr lang="el-GR" dirty="0"/>
          </a:p>
          <a:p>
            <a:pPr marL="171450" indent="-171450">
              <a:buFont typeface="Arial" panose="020B0604020202020204" pitchFamily="34" charset="0"/>
              <a:buChar char="•"/>
            </a:pPr>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35</a:t>
            </a:fld>
            <a:endParaRPr lang="el-GR"/>
          </a:p>
        </p:txBody>
      </p:sp>
    </p:spTree>
    <p:extLst>
      <p:ext uri="{BB962C8B-B14F-4D97-AF65-F5344CB8AC3E}">
        <p14:creationId xmlns:p14="http://schemas.microsoft.com/office/powerpoint/2010/main" val="1853886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Με λεπτομέρεια θα αναφερθώ μόνο σε ένα από τα πρώτα κρυπτοσύστημα δικτυωτών, αυτό των </a:t>
            </a:r>
            <a:r>
              <a:rPr lang="en-US" dirty="0"/>
              <a:t>Goldreich, Goldwasser </a:t>
            </a:r>
            <a:r>
              <a:rPr lang="el-GR" dirty="0"/>
              <a:t>και </a:t>
            </a:r>
            <a:r>
              <a:rPr lang="en-US" dirty="0"/>
              <a:t>Halevi</a:t>
            </a:r>
            <a:r>
              <a:rPr lang="el-GR" dirty="0"/>
              <a:t>, το οποίο βασίζεται στο πρόβλημα κοντινότερου διανύσματος </a:t>
            </a:r>
            <a:r>
              <a:rPr lang="en-US" dirty="0"/>
              <a:t>CVP </a:t>
            </a:r>
            <a:r>
              <a:rPr lang="el-GR" dirty="0"/>
              <a:t>και ίσως μας θυμίσει λίγο και το κρυπτοσύστημα του </a:t>
            </a:r>
            <a:r>
              <a:rPr lang="en-US" dirty="0"/>
              <a:t>McEliece </a:t>
            </a:r>
            <a:r>
              <a:rPr lang="el-GR" dirty="0"/>
              <a:t>από τον τρόπο που γίνεται η κρυπτογράφηση.</a:t>
            </a:r>
          </a:p>
          <a:p>
            <a:pPr marL="171450" indent="-171450">
              <a:buFont typeface="Arial" panose="020B0604020202020204" pitchFamily="34" charset="0"/>
              <a:buChar char="•"/>
            </a:pPr>
            <a:r>
              <a:rPr lang="el-GR" dirty="0"/>
              <a:t>Σε αυτό όπως βλέπουμε κλειδιά θα είναι μια ιδιωτική καλή βάση και μια δημόσια κακή βάση αντίστοιχα. Ενώ ακόμη, η κρυπτογράφηση για να στείλει ας πούμε ένα μήνυμα η Αλίκη γίνεται πολλαπλασιάζοντας την κακή βάση του Μπομπ με το διάνυσμα του μηνύματος </a:t>
            </a:r>
            <a:r>
              <a:rPr lang="en-US" dirty="0"/>
              <a:t>m </a:t>
            </a:r>
            <a:r>
              <a:rPr lang="el-GR" dirty="0"/>
              <a:t>και έπειτα προσθέτοντας σε αυτό ένα διάνυσμα λάθους </a:t>
            </a:r>
            <a:r>
              <a:rPr lang="en-US" dirty="0"/>
              <a:t>r</a:t>
            </a:r>
            <a:r>
              <a:rPr lang="el-GR" dirty="0"/>
              <a:t> το οποίο έχει επιλέγεται τυχαία.</a:t>
            </a:r>
          </a:p>
          <a:p>
            <a:pPr marL="171450" indent="-171450">
              <a:buFont typeface="Arial" panose="020B0604020202020204" pitchFamily="34" charset="0"/>
              <a:buChar char="•"/>
            </a:pPr>
            <a:r>
              <a:rPr lang="el-GR" dirty="0"/>
              <a:t>Ενώ μετά ο Μπομπ για να διαβάσει το κρυπτογραφημένο μήνυμα θα πρέπει πρώτα να αναιρέσει το λάθος που έχει προσθέσει η Αλίκη, κάτι που γίνεται βρίσκοντας το σωστό </a:t>
            </a:r>
            <a:r>
              <a:rPr lang="en-US" dirty="0"/>
              <a:t>v \in L </a:t>
            </a:r>
            <a:r>
              <a:rPr lang="el-GR" dirty="0"/>
              <a:t>δηλαδή αυτό που βρίσκεται πιο κοντά στο </a:t>
            </a:r>
            <a:r>
              <a:rPr lang="en-US" dirty="0"/>
              <a:t>e</a:t>
            </a:r>
            <a:r>
              <a:rPr lang="el-GR" dirty="0"/>
              <a:t>, χρησιμοποιώντας τον αλγόριθμο του </a:t>
            </a:r>
            <a:r>
              <a:rPr lang="en-US" dirty="0"/>
              <a:t>Babai </a:t>
            </a:r>
            <a:r>
              <a:rPr lang="el-GR" dirty="0"/>
              <a:t>και την καλή της βάση</a:t>
            </a:r>
            <a:endParaRPr lang="en-US" dirty="0"/>
          </a:p>
          <a:p>
            <a:pPr marL="171450" indent="-171450">
              <a:buFont typeface="Arial" panose="020B0604020202020204" pitchFamily="34" charset="0"/>
              <a:buChar char="•"/>
            </a:pPr>
            <a:r>
              <a:rPr lang="el-GR" dirty="0"/>
              <a:t> και μετά να πολλαπλασιάσει αυτό το αποτέλεσμα</a:t>
            </a:r>
            <a:r>
              <a:rPr lang="en-US" dirty="0"/>
              <a:t> </a:t>
            </a:r>
            <a:r>
              <a:rPr lang="el-GR" dirty="0"/>
              <a:t>με τον αντίστροφο του πίνακα της κακής βάσης, ώστε να πάρει το αρχικό μήνυμα.</a:t>
            </a:r>
          </a:p>
          <a:p>
            <a:pPr marL="171450" indent="-171450">
              <a:buFont typeface="Arial" panose="020B0604020202020204" pitchFamily="34" charset="0"/>
              <a:buChar char="•"/>
            </a:pPr>
            <a:endParaRPr lang="el-GR" dirty="0"/>
          </a:p>
          <a:p>
            <a:pPr marL="171450" indent="-171450">
              <a:buFont typeface="Arial" panose="020B0604020202020204" pitchFamily="34" charset="0"/>
              <a:buChar char="•"/>
            </a:pPr>
            <a:r>
              <a:rPr lang="el-GR" dirty="0"/>
              <a:t>Ας υποθέσουμε τώρα, ότι κάποιος 3</a:t>
            </a:r>
            <a:r>
              <a:rPr lang="el-GR" baseline="30000" dirty="0"/>
              <a:t>ος</a:t>
            </a:r>
            <a:r>
              <a:rPr lang="el-GR" dirty="0"/>
              <a:t> προσπαθεί να αποκρυπτογραφήσει το μήνυμα τότε δε θα μπορεί να το κάνει γιατί δεν θα έχει στα χέρια του το ιδιωτικό κλειδί, δηλαδή την καλή βάση του Μπομπ, ώστε να χρησιμοποιήσει τον αλγόριθμο του </a:t>
            </a:r>
            <a:r>
              <a:rPr lang="en-US" dirty="0"/>
              <a:t>Babai </a:t>
            </a:r>
            <a:r>
              <a:rPr lang="el-GR" dirty="0"/>
              <a:t>και να πάρει το σωστό αποτέλεσμα.</a:t>
            </a:r>
          </a:p>
        </p:txBody>
      </p:sp>
      <p:sp>
        <p:nvSpPr>
          <p:cNvPr id="4" name="Slide Number Placeholder 3"/>
          <p:cNvSpPr>
            <a:spLocks noGrp="1"/>
          </p:cNvSpPr>
          <p:nvPr>
            <p:ph type="sldNum" sz="quarter" idx="5"/>
          </p:nvPr>
        </p:nvSpPr>
        <p:spPr/>
        <p:txBody>
          <a:bodyPr/>
          <a:lstStyle/>
          <a:p>
            <a:fld id="{C410010C-C41A-46B1-89B9-BA373F931A2F}" type="slidenum">
              <a:rPr lang="el-GR" smtClean="0"/>
              <a:t>36</a:t>
            </a:fld>
            <a:endParaRPr lang="el-GR"/>
          </a:p>
        </p:txBody>
      </p:sp>
    </p:spTree>
    <p:extLst>
      <p:ext uri="{BB962C8B-B14F-4D97-AF65-F5344CB8AC3E}">
        <p14:creationId xmlns:p14="http://schemas.microsoft.com/office/powerpoint/2010/main" val="3127411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Συνοψίζοντας λοιπόν, στα γρήγορα έχουμε τα βασικά χαρακτηριστικά των κρυπτογραφικών σχημάτων που χρησιμοποιούν δικτυωτά, τα οποία με λίγα λόγια είναι ότι </a:t>
            </a:r>
            <a:r>
              <a:rPr lang="en-US" dirty="0"/>
              <a:t>:</a:t>
            </a:r>
          </a:p>
          <a:p>
            <a:pPr marL="628650" lvl="1" indent="-171450">
              <a:buFont typeface="Arial" panose="020B0604020202020204" pitchFamily="34" charset="0"/>
              <a:buChar char="•"/>
            </a:pPr>
            <a:r>
              <a:rPr lang="el-GR" dirty="0"/>
              <a:t>είναι πολύ ασφαλή επειδή βασίζονται σε δύσκολα προβλήματα, αποδεδειγμένα πιο δύσκολα δηλαδή.</a:t>
            </a:r>
          </a:p>
          <a:p>
            <a:pPr marL="628650" lvl="1" indent="-171450">
              <a:buFont typeface="Arial" panose="020B0604020202020204" pitchFamily="34" charset="0"/>
              <a:buChar char="•"/>
            </a:pPr>
            <a:r>
              <a:rPr lang="el-GR" dirty="0"/>
              <a:t>Είναι πιο γρήγορα όσον αφορά τις ταχύτητες τους στις διαδικασίες κρυπτογράφησης και αποκρυπτογράφησης, αν και χρησιμοποιούν μεγαλύτερα κλειδιά.</a:t>
            </a:r>
          </a:p>
          <a:p>
            <a:pPr marL="628650" lvl="1" indent="-171450">
              <a:buFont typeface="Arial" panose="020B0604020202020204" pitchFamily="34" charset="0"/>
              <a:buChar char="•"/>
            </a:pPr>
            <a:r>
              <a:rPr lang="el-GR" dirty="0"/>
              <a:t>Τέλος, είναι πιο απλά και άρα πιο εύκολα υλοποιήσιμα, σε αντίθεση για παράδειγμα με αυτά της κρυπτογραφίας συναρτήσεων κατακερματισμού που είδαμε πριν.</a:t>
            </a:r>
          </a:p>
          <a:p>
            <a:pPr marL="171450" lvl="0" indent="-171450">
              <a:buFont typeface="Arial" panose="020B0604020202020204" pitchFamily="34" charset="0"/>
              <a:buChar char="•"/>
            </a:pPr>
            <a:r>
              <a:rPr lang="el-GR" dirty="0"/>
              <a:t>Επίσης, αναφέρω εδώ μερικά ακόμη γνωστά κρυπτογραφικά σχήματα, τα δύο </a:t>
            </a:r>
            <a:r>
              <a:rPr lang="en-US" dirty="0"/>
              <a:t>crystal </a:t>
            </a:r>
            <a:r>
              <a:rPr lang="el-GR" dirty="0"/>
              <a:t>συγκεκριμένα είναι νικητές ενός διαγωνισμού που τελείωσε τώρα το 2022 και θα σας αναφέρω περισσότερα σχετικά με αυτό στο μικρό κεφάλαιο με το οποίο θα τελειώσει η παρουσίαση.</a:t>
            </a:r>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410010C-C41A-46B1-89B9-BA373F931A2F}" type="slidenum">
              <a:rPr lang="el-GR" smtClean="0"/>
              <a:t>37</a:t>
            </a:fld>
            <a:endParaRPr lang="el-GR"/>
          </a:p>
        </p:txBody>
      </p:sp>
    </p:spTree>
    <p:extLst>
      <p:ext uri="{BB962C8B-B14F-4D97-AF65-F5344CB8AC3E}">
        <p14:creationId xmlns:p14="http://schemas.microsoft.com/office/powerpoint/2010/main" val="4153213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Έχουμε αισίως φτάσει στο τελευταίο μέρος της ομιλίας στο οποίο θα δούμε τις </a:t>
            </a:r>
            <a:r>
              <a:rPr lang="el-GR" b="1" dirty="0"/>
              <a:t>τελευταίες εξελίξεις</a:t>
            </a:r>
            <a:r>
              <a:rPr lang="el-GR" dirty="0"/>
              <a:t> στον τομέα των κβαντικών υπολογιστών καθώς και τα σχέδια που γίνονται στο κομμάτι της κρυπτογραφίας για την Μετακβαντική εποχή.</a:t>
            </a:r>
          </a:p>
        </p:txBody>
      </p:sp>
    </p:spTree>
    <p:extLst>
      <p:ext uri="{BB962C8B-B14F-4D97-AF65-F5344CB8AC3E}">
        <p14:creationId xmlns:p14="http://schemas.microsoft.com/office/powerpoint/2010/main" val="78534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l-GR" i="0" u="none" dirty="0"/>
              <a:t>Σχετικά με το πόσο κοντά είμαστε στην κατασκευή ενός κβαντικού υπολογιστή αρκετά δυνατού </a:t>
            </a:r>
            <a:r>
              <a:rPr lang="el-GR" dirty="0"/>
              <a:t>ώστε να τρέχει τους κβαντικούς αλγορίθμους που αναφέραμε</a:t>
            </a:r>
            <a:r>
              <a:rPr lang="el-GR" i="0" u="none" dirty="0"/>
              <a:t> </a:t>
            </a:r>
          </a:p>
          <a:p>
            <a:pPr marL="171450" indent="-171450" algn="l">
              <a:buFont typeface="Arial" panose="020B0604020202020204" pitchFamily="34" charset="0"/>
              <a:buChar char="•"/>
            </a:pPr>
            <a:r>
              <a:rPr lang="el-GR" i="0" u="none" dirty="0"/>
              <a:t>στην ερευνητική κοινότητα κυριαρχεί η ιδέα ότι είμαστε κοντά αλλά και μακριά ταυτόχρονα, όπως μπορείτε να δείτε και σε αυτά τα άρθρα τα οποία έχουν γραφτεί τα τελευταία 2-3 χρόνια. </a:t>
            </a:r>
          </a:p>
          <a:p>
            <a:pPr marL="171450" indent="-171450" algn="l">
              <a:buFont typeface="Arial" panose="020B0604020202020204" pitchFamily="34" charset="0"/>
              <a:buChar char="•"/>
            </a:pPr>
            <a:r>
              <a:rPr lang="el-GR" i="0" u="none" dirty="0"/>
              <a:t>Αυτό σημαίνει ότι η πλειοψηφία των επιστημόνων πιστεύει ότι, αν και γίνονται τεράστια βήματα καθημερινά, ακόμα δεν έχουν ξεπεραστεί διάφορα σημαντικά προβλήματα  και άρα ίσως είμαστε ακόμη μερικές δεκαετίες μακριά από τον στόχο μας.</a:t>
            </a:r>
            <a:endParaRPr lang="el-GR" i="1" u="sng" dirty="0"/>
          </a:p>
          <a:p>
            <a:pPr marL="171450" indent="-171450" algn="l">
              <a:buFont typeface="Arial" panose="020B0604020202020204" pitchFamily="34" charset="0"/>
              <a:buChar char="•"/>
            </a:pPr>
            <a:r>
              <a:rPr lang="el-GR" dirty="0"/>
              <a:t>Οπότε, γιατί μας ενδιαφέρει από τώρα αυτό το θέμα και ασχολούμαστε???</a:t>
            </a:r>
          </a:p>
          <a:p>
            <a:pPr marL="171450" indent="-171450" algn="l">
              <a:buFont typeface="Arial" panose="020B0604020202020204" pitchFamily="34" charset="0"/>
              <a:buChar char="•"/>
            </a:pPr>
            <a:r>
              <a:rPr lang="el-GR" dirty="0"/>
              <a:t>Λόγω της τεχνικής </a:t>
            </a:r>
            <a:r>
              <a:rPr lang="en-US" b="1" dirty="0"/>
              <a:t>STORE NOW, DECRYPT LATER</a:t>
            </a:r>
            <a:r>
              <a:rPr lang="el-GR" b="0" dirty="0"/>
              <a:t>, σύμφωνα με την οποία μπορεί κάποιος να υποκλέψει και να αποθηκεύσει μηνύματα σημαντικής αξίας σήμερα, ώστε να τα αποκρυπτογραφήσει με την βοήθεια ενός μεγάλου κβαντικού υπολογιστή στο μέλλον.</a:t>
            </a:r>
          </a:p>
        </p:txBody>
      </p:sp>
      <p:sp>
        <p:nvSpPr>
          <p:cNvPr id="4" name="Slide Number Placeholder 3"/>
          <p:cNvSpPr>
            <a:spLocks noGrp="1"/>
          </p:cNvSpPr>
          <p:nvPr>
            <p:ph type="sldNum" sz="quarter" idx="5"/>
          </p:nvPr>
        </p:nvSpPr>
        <p:spPr/>
        <p:txBody>
          <a:bodyPr/>
          <a:lstStyle/>
          <a:p>
            <a:fld id="{C410010C-C41A-46B1-89B9-BA373F931A2F}" type="slidenum">
              <a:rPr lang="el-GR" smtClean="0"/>
              <a:t>39</a:t>
            </a:fld>
            <a:endParaRPr lang="el-GR"/>
          </a:p>
        </p:txBody>
      </p:sp>
    </p:spTree>
    <p:extLst>
      <p:ext uri="{BB962C8B-B14F-4D97-AF65-F5344CB8AC3E}">
        <p14:creationId xmlns:p14="http://schemas.microsoft.com/office/powerpoint/2010/main" val="3119385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Βλέπουμε αρχικά </a:t>
            </a:r>
            <a:r>
              <a:rPr lang="el-GR" i="1" u="sng" dirty="0"/>
              <a:t>με το τι ασχολείται η Κρυπτογραφία</a:t>
            </a:r>
            <a:r>
              <a:rPr lang="el-GR" dirty="0"/>
              <a:t>, δηλαδή με τον τομέα των επικοινωνιών και κυρίως με το </a:t>
            </a:r>
            <a:r>
              <a:rPr lang="el-GR" i="1" u="sng" dirty="0"/>
              <a:t>πως μπορούμε να εξασφαλίσουμε την ασφάλεια των δεδομένων μας</a:t>
            </a:r>
            <a:r>
              <a:rPr lang="el-GR" dirty="0"/>
              <a:t> αν αυτά μεταφέρονται μέσα από ένα μη ασφαλή δίαυλο επικοινωνίας.</a:t>
            </a:r>
            <a:endParaRPr lang="el-GR"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Εκτός από </a:t>
            </a:r>
            <a:r>
              <a:rPr lang="el-GR" u="none" dirty="0"/>
              <a:t>την</a:t>
            </a:r>
            <a:r>
              <a:rPr lang="el-GR" i="1" u="none" dirty="0"/>
              <a:t> ασφάλεια</a:t>
            </a:r>
            <a:r>
              <a:rPr lang="el-GR" u="none" dirty="0"/>
              <a:t> </a:t>
            </a:r>
            <a:r>
              <a:rPr lang="el-GR" dirty="0"/>
              <a:t>των δεδομένων βέβαια, </a:t>
            </a:r>
            <a:r>
              <a:rPr lang="el-GR" i="1" u="sng" dirty="0"/>
              <a:t>θέλουμε με αυτή να εξασφαλίσουμε και μερικές ακόμη ιδιότητες</a:t>
            </a:r>
            <a:r>
              <a:rPr lang="el-GR" i="0" u="none" dirty="0"/>
              <a:t> της επικοινωνίας, όπως είναι για παράδειγμα η ιδιότητα της </a:t>
            </a:r>
            <a:r>
              <a:rPr lang="el-GR" b="1" i="0" u="none" dirty="0"/>
              <a:t>μη αποκήρυξης</a:t>
            </a:r>
            <a:r>
              <a:rPr lang="el-GR" b="0" i="0" u="none" dirty="0"/>
              <a:t>, </a:t>
            </a:r>
            <a:r>
              <a:rPr lang="el-GR" sz="1200" b="0" i="0" u="none" dirty="0">
                <a:solidFill>
                  <a:schemeClr val="tx1"/>
                </a:solidFill>
              </a:rPr>
              <a:t>σύμφωνα με την οποία </a:t>
            </a:r>
            <a:r>
              <a:rPr lang="el-GR" sz="1200" b="0" i="0" baseline="0" dirty="0">
                <a:solidFill>
                  <a:schemeClr val="tx1"/>
                </a:solidFill>
              </a:rPr>
              <a:t>ο αποστολέας ή ο παραλήπτης της πληροφορίας </a:t>
            </a:r>
            <a:r>
              <a:rPr lang="el-GR" sz="1200" b="0" i="1" u="sng" baseline="0" dirty="0">
                <a:solidFill>
                  <a:srgbClr val="FF0000"/>
                </a:solidFill>
              </a:rPr>
              <a:t>δεν μπορούν να αρνηθούν την αυθεντικότητα</a:t>
            </a:r>
            <a:r>
              <a:rPr lang="el-GR" sz="1200" b="0" i="0" baseline="0" dirty="0">
                <a:solidFill>
                  <a:schemeClr val="tx1"/>
                </a:solidFill>
              </a:rPr>
              <a:t> της μετάδοσης ή της δημιουργίας της, αντίστοιχα.</a:t>
            </a:r>
          </a:p>
          <a:p>
            <a:pPr marL="171450" indent="-171450">
              <a:buFont typeface="Arial" panose="020B0604020202020204" pitchFamily="34" charset="0"/>
              <a:buChar char="•"/>
            </a:pPr>
            <a:endParaRPr lang="el-GR" sz="1200" b="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0" dirty="0">
                <a:solidFill>
                  <a:schemeClr val="tx1"/>
                </a:solidFill>
              </a:rPr>
              <a:t>΄Έτσι, βλέπουμε στη βάση του διαγράμματος ταξινόμησης μας την </a:t>
            </a:r>
            <a:r>
              <a:rPr lang="el-GR" sz="1200" b="1" dirty="0">
                <a:solidFill>
                  <a:schemeClr val="tx1"/>
                </a:solidFill>
              </a:rPr>
              <a:t>Κρυπτογραφία</a:t>
            </a:r>
            <a:r>
              <a:rPr lang="el-GR" sz="1200" b="0" dirty="0">
                <a:solidFill>
                  <a:schemeClr val="tx1"/>
                </a:solidFill>
              </a:rPr>
              <a:t>, η οποία </a:t>
            </a:r>
            <a:r>
              <a:rPr lang="el-GR" sz="1200" b="0" i="1" u="sng" dirty="0">
                <a:solidFill>
                  <a:schemeClr val="tx1"/>
                </a:solidFill>
              </a:rPr>
              <a:t>προσπαθεί να εξασφαλίσει κάποιες ιδιότητες της επικοινωνίας</a:t>
            </a:r>
            <a:r>
              <a:rPr lang="el-GR" sz="1200" b="0" i="0" u="sng" dirty="0">
                <a:solidFill>
                  <a:schemeClr val="tx1"/>
                </a:solidFill>
              </a:rPr>
              <a:t> σαν αυτή που ανέφερα</a:t>
            </a:r>
            <a:r>
              <a:rPr lang="el-GR" sz="1200" b="0" i="0" u="none" dirty="0">
                <a:solidFill>
                  <a:schemeClr val="tx1"/>
                </a:solidFill>
              </a:rPr>
              <a:t> </a:t>
            </a:r>
            <a:r>
              <a:rPr lang="el-GR" sz="1200" b="0" dirty="0">
                <a:solidFill>
                  <a:schemeClr val="tx1"/>
                </a:solidFill>
              </a:rPr>
              <a:t>και στον αντίποδα αυτής, την </a:t>
            </a:r>
            <a:r>
              <a:rPr lang="el-GR" sz="1200" b="1" dirty="0">
                <a:solidFill>
                  <a:schemeClr val="tx1"/>
                </a:solidFill>
              </a:rPr>
              <a:t>Κρυπτανάλυση</a:t>
            </a:r>
            <a:r>
              <a:rPr lang="el-GR" sz="1200" b="0" dirty="0">
                <a:solidFill>
                  <a:schemeClr val="tx1"/>
                </a:solidFill>
              </a:rPr>
              <a:t>, που </a:t>
            </a:r>
            <a:r>
              <a:rPr lang="el-GR" sz="1200" b="0" i="1" u="sng" dirty="0">
                <a:solidFill>
                  <a:schemeClr val="tx1"/>
                </a:solidFill>
              </a:rPr>
              <a:t>προσπαθεί να τις αναιρέσει</a:t>
            </a:r>
            <a:r>
              <a:rPr lang="el-GR" sz="1200" b="0" dirty="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0" i="1" u="sng" dirty="0">
                <a:solidFill>
                  <a:schemeClr val="tx1"/>
                </a:solidFill>
              </a:rPr>
              <a:t>Μαζί αυτές οι δύο</a:t>
            </a:r>
            <a:r>
              <a:rPr lang="el-GR" sz="1200" b="0" i="0" u="none" dirty="0">
                <a:solidFill>
                  <a:schemeClr val="tx1"/>
                </a:solidFill>
              </a:rPr>
              <a:t> </a:t>
            </a:r>
            <a:r>
              <a:rPr lang="el-GR" sz="1200" b="0" dirty="0">
                <a:solidFill>
                  <a:schemeClr val="tx1"/>
                </a:solidFill>
              </a:rPr>
              <a:t>αποτελούν την </a:t>
            </a:r>
            <a:r>
              <a:rPr lang="el-GR" sz="1200" b="1" dirty="0">
                <a:solidFill>
                  <a:schemeClr val="tx1"/>
                </a:solidFill>
              </a:rPr>
              <a:t>Κρυπτολογία</a:t>
            </a:r>
            <a:r>
              <a:rPr lang="el-GR" sz="1200" b="0" dirty="0">
                <a:solidFill>
                  <a:schemeClr val="tx1"/>
                </a:solidFill>
              </a:rPr>
              <a:t>.</a:t>
            </a:r>
            <a:endParaRPr lang="el-GR" sz="1200" b="1" dirty="0">
              <a:solidFill>
                <a:schemeClr val="tx1"/>
              </a:solidFill>
            </a:endParaRPr>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4</a:t>
            </a:fld>
            <a:endParaRPr lang="el-GR"/>
          </a:p>
        </p:txBody>
      </p:sp>
    </p:spTree>
    <p:extLst>
      <p:ext uri="{BB962C8B-B14F-4D97-AF65-F5344CB8AC3E}">
        <p14:creationId xmlns:p14="http://schemas.microsoft.com/office/powerpoint/2010/main" val="1973571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Ας κλείσουμε την παρουσίαση βλέποντας τις γενικότερες απόψεις και σχέδια σχετικά με το θέμα μας από τις ΗΠΑ και την Ευρώπη..</a:t>
            </a:r>
          </a:p>
        </p:txBody>
      </p:sp>
      <p:sp>
        <p:nvSpPr>
          <p:cNvPr id="4" name="Slide Number Placeholder 3"/>
          <p:cNvSpPr>
            <a:spLocks noGrp="1"/>
          </p:cNvSpPr>
          <p:nvPr>
            <p:ph type="sldNum" sz="quarter" idx="5"/>
          </p:nvPr>
        </p:nvSpPr>
        <p:spPr/>
        <p:txBody>
          <a:bodyPr/>
          <a:lstStyle/>
          <a:p>
            <a:fld id="{C410010C-C41A-46B1-89B9-BA373F931A2F}" type="slidenum">
              <a:rPr lang="el-GR" smtClean="0"/>
              <a:t>40</a:t>
            </a:fld>
            <a:endParaRPr lang="el-GR"/>
          </a:p>
        </p:txBody>
      </p:sp>
    </p:spTree>
    <p:extLst>
      <p:ext uri="{BB962C8B-B14F-4D97-AF65-F5344CB8AC3E}">
        <p14:creationId xmlns:p14="http://schemas.microsoft.com/office/powerpoint/2010/main" val="4116332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Στην </a:t>
            </a:r>
            <a:r>
              <a:rPr lang="el-GR" b="1" dirty="0"/>
              <a:t>Αμερική</a:t>
            </a:r>
            <a:r>
              <a:rPr lang="el-GR" dirty="0"/>
              <a:t> πρώτα έχουμε να αναφέρουμε το </a:t>
            </a:r>
            <a:r>
              <a:rPr lang="el-GR" b="1" dirty="0"/>
              <a:t>Εθνικό Ινστιτούτο Προτύπων και Τεχνολογίας</a:t>
            </a:r>
            <a:r>
              <a:rPr lang="el-GR" dirty="0"/>
              <a:t> και τον διαγωνισμό που ξεκίνησε το 2016 με σκοπό να </a:t>
            </a:r>
            <a:r>
              <a:rPr lang="el-GR" i="1" u="sng" dirty="0"/>
              <a:t>βρει κάποιους αρκετά ασφαλείς μετακβαντικούς αλγορίθμους</a:t>
            </a:r>
            <a:r>
              <a:rPr lang="el-GR" dirty="0"/>
              <a:t> τους οποίους να τροποποιήσει και </a:t>
            </a:r>
            <a:r>
              <a:rPr lang="el-GR" i="1" u="sng" dirty="0"/>
              <a:t>τυποποιήσει</a:t>
            </a:r>
            <a:r>
              <a:rPr lang="el-GR" dirty="0"/>
              <a:t> ώστε να μπορούν να χρησιμοποιηθούν από το ευρύτερο κοινό τα επόμενα χρόνια.</a:t>
            </a:r>
          </a:p>
          <a:p>
            <a:pPr marL="171450" indent="-171450">
              <a:buFont typeface="Arial" panose="020B0604020202020204" pitchFamily="34" charset="0"/>
              <a:buChar char="•"/>
            </a:pPr>
            <a:r>
              <a:rPr lang="el-GR" dirty="0"/>
              <a:t>Οι </a:t>
            </a:r>
            <a:r>
              <a:rPr lang="el-GR" i="1" u="sng" dirty="0"/>
              <a:t>υποψήφιοι</a:t>
            </a:r>
            <a:r>
              <a:rPr lang="el-GR" i="0" u="none" dirty="0"/>
              <a:t> αυτού του διαγωνισμού</a:t>
            </a:r>
            <a:r>
              <a:rPr lang="el-GR" dirty="0"/>
              <a:t> ανήκαν κυρίως στις 4 κατηγορίες της Μετακβαντικής Κρυπτογραφίας που ανέφερα προηγουμένως, με την κρυπτογραφία δικτυωτών να αποδεικνύεται η πιο πολλά υποσχόμενη από αυτές.</a:t>
            </a:r>
          </a:p>
          <a:p>
            <a:pPr marL="171450" indent="-171450">
              <a:buFont typeface="Arial" panose="020B0604020202020204" pitchFamily="34" charset="0"/>
              <a:buChar char="•"/>
            </a:pPr>
            <a:r>
              <a:rPr lang="el-GR" dirty="0"/>
              <a:t>Τέλος να αναφέρω επίσης ότι τώρα </a:t>
            </a:r>
            <a:r>
              <a:rPr lang="el-GR" i="1" u="sng" dirty="0"/>
              <a:t>ο διαγωνισμός βρίσκεται πλέον έχει τελειώσει</a:t>
            </a:r>
            <a:r>
              <a:rPr lang="el-GR" i="0" u="none" dirty="0"/>
              <a:t> </a:t>
            </a:r>
            <a:r>
              <a:rPr lang="el-GR" dirty="0"/>
              <a:t>με 4 φιναλίστ (2 από τους οποίους είδαμε πριν) και εκτιμάται ότι περίπου το </a:t>
            </a:r>
            <a:r>
              <a:rPr lang="el-GR" b="1" dirty="0"/>
              <a:t>2024</a:t>
            </a:r>
            <a:r>
              <a:rPr lang="el-GR" dirty="0"/>
              <a:t> θα δημοσιευτούν πλήρως τα πρώτα τυποποιημένα σχήματα.</a:t>
            </a:r>
          </a:p>
        </p:txBody>
      </p:sp>
      <p:sp>
        <p:nvSpPr>
          <p:cNvPr id="4" name="Slide Number Placeholder 3"/>
          <p:cNvSpPr>
            <a:spLocks noGrp="1"/>
          </p:cNvSpPr>
          <p:nvPr>
            <p:ph type="sldNum" sz="quarter" idx="5"/>
          </p:nvPr>
        </p:nvSpPr>
        <p:spPr/>
        <p:txBody>
          <a:bodyPr/>
          <a:lstStyle/>
          <a:p>
            <a:fld id="{C410010C-C41A-46B1-89B9-BA373F931A2F}" type="slidenum">
              <a:rPr lang="el-GR" smtClean="0"/>
              <a:t>41</a:t>
            </a:fld>
            <a:endParaRPr lang="el-GR"/>
          </a:p>
        </p:txBody>
      </p:sp>
    </p:spTree>
    <p:extLst>
      <p:ext uri="{BB962C8B-B14F-4D97-AF65-F5344CB8AC3E}">
        <p14:creationId xmlns:p14="http://schemas.microsoft.com/office/powerpoint/2010/main" val="261811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Το κλείσιμο της παρουσίασης θα δοθεί με μια </a:t>
            </a:r>
            <a:r>
              <a:rPr lang="el-GR" i="1" u="sng" dirty="0"/>
              <a:t>αναφορά στην Ευρώπη</a:t>
            </a:r>
            <a:r>
              <a:rPr lang="el-GR" dirty="0"/>
              <a:t> έχοντας ως αντιπρόσωπο τον </a:t>
            </a:r>
            <a:r>
              <a:rPr lang="el-GR" b="1" dirty="0"/>
              <a:t>Εθνικό Οργανισμό Ασφάλειας Πληροφοριακών Συστημάτων</a:t>
            </a:r>
            <a:r>
              <a:rPr lang="el-GR" dirty="0"/>
              <a:t> της Γαλλίας </a:t>
            </a:r>
            <a:r>
              <a:rPr lang="en-US" dirty="0"/>
              <a:t>ANSSI </a:t>
            </a:r>
            <a:r>
              <a:rPr lang="el-GR" dirty="0"/>
              <a:t>καθώς οι απόψεις του συνάδουν με αυτές από οργανισμούς άλλων ευρωπαϊκών χωρών όπως ο </a:t>
            </a:r>
            <a:r>
              <a:rPr lang="en-US" dirty="0"/>
              <a:t>BSI </a:t>
            </a:r>
            <a:r>
              <a:rPr lang="el-GR" dirty="0"/>
              <a:t>της Γερμανίας.</a:t>
            </a:r>
          </a:p>
          <a:p>
            <a:pPr marL="171450" indent="-171450">
              <a:buFont typeface="Arial" panose="020B0604020202020204" pitchFamily="34" charset="0"/>
              <a:buChar char="•"/>
            </a:pPr>
            <a:r>
              <a:rPr lang="el-GR" dirty="0"/>
              <a:t>Αυτό που φαίνεται το πιο ενδιαφέρον από τις απόψεις και τα σχέδια του </a:t>
            </a:r>
            <a:r>
              <a:rPr lang="en-US" dirty="0"/>
              <a:t>ANSSI </a:t>
            </a:r>
            <a:r>
              <a:rPr lang="el-GR" dirty="0"/>
              <a:t>είναι το </a:t>
            </a:r>
            <a:r>
              <a:rPr lang="el-GR" i="1" u="sng" dirty="0"/>
              <a:t>μελλοντικό του σχέδιο</a:t>
            </a:r>
            <a:r>
              <a:rPr lang="el-GR" dirty="0"/>
              <a:t> για την λεγόμενη </a:t>
            </a:r>
            <a:r>
              <a:rPr lang="el-GR" b="1" dirty="0"/>
              <a:t>Μετακβαντική μετάβαση</a:t>
            </a:r>
            <a:r>
              <a:rPr lang="el-GR" dirty="0"/>
              <a:t>, όπως μπορούμε να διαβάσουμε σε φετινό άρθρο του </a:t>
            </a:r>
            <a:r>
              <a:rPr lang="en-US" dirty="0"/>
              <a:t>ANSSI.</a:t>
            </a:r>
            <a:endParaRPr lang="el-GR" dirty="0"/>
          </a:p>
          <a:p>
            <a:pPr marL="171450" indent="-171450">
              <a:buFont typeface="Arial" panose="020B0604020202020204" pitchFamily="34" charset="0"/>
              <a:buChar char="•"/>
            </a:pPr>
            <a:r>
              <a:rPr lang="el-GR" dirty="0"/>
              <a:t>Το </a:t>
            </a:r>
            <a:r>
              <a:rPr lang="en-US" dirty="0"/>
              <a:t>ANSSI </a:t>
            </a:r>
            <a:r>
              <a:rPr lang="el-GR" dirty="0"/>
              <a:t>έχει χωρίσει το σχέδιο του σε </a:t>
            </a:r>
            <a:r>
              <a:rPr lang="el-GR" i="1" u="sng" dirty="0"/>
              <a:t>3 φάσεις</a:t>
            </a:r>
            <a:r>
              <a:rPr lang="el-GR" dirty="0"/>
              <a:t> με την έννοια του </a:t>
            </a:r>
            <a:r>
              <a:rPr lang="el-GR" b="1" dirty="0"/>
              <a:t>υβριδισμού</a:t>
            </a:r>
            <a:r>
              <a:rPr lang="el-GR" dirty="0"/>
              <a:t>, δηλαδή του </a:t>
            </a:r>
            <a:r>
              <a:rPr lang="el-GR" i="1" u="sng" dirty="0"/>
              <a:t>συνδυασμού ενός κλασσικού και ενός μετακβαντικού αλγορίθμου</a:t>
            </a:r>
            <a:r>
              <a:rPr lang="el-GR" dirty="0"/>
              <a:t> στις διεργασίες, να παίζει σημαντικό ρόλο σε κάθε φάση.</a:t>
            </a:r>
          </a:p>
          <a:p>
            <a:pPr marL="171450" indent="-171450">
              <a:buFont typeface="Arial" panose="020B0604020202020204" pitchFamily="34" charset="0"/>
              <a:buChar char="•"/>
            </a:pPr>
            <a:endParaRPr lang="el-GR" dirty="0"/>
          </a:p>
          <a:p>
            <a:pPr marL="171450" indent="-171450">
              <a:buFont typeface="Arial" panose="020B0604020202020204" pitchFamily="34" charset="0"/>
              <a:buChar char="•"/>
            </a:pPr>
            <a:r>
              <a:rPr lang="el-GR" dirty="0"/>
              <a:t>Και έτσι φτάσαμε στο </a:t>
            </a:r>
            <a:r>
              <a:rPr lang="el-GR" b="1" dirty="0"/>
              <a:t>τέλος της παρουσίασης.</a:t>
            </a:r>
          </a:p>
          <a:p>
            <a:pPr marL="171450" indent="-171450">
              <a:buFont typeface="Arial" panose="020B0604020202020204" pitchFamily="34" charset="0"/>
              <a:buChar char="•"/>
            </a:pPr>
            <a:r>
              <a:rPr lang="el-GR" b="1" dirty="0"/>
              <a:t>*</a:t>
            </a:r>
            <a:r>
              <a:rPr lang="en-US" b="1" dirty="0"/>
              <a:t>N*</a:t>
            </a:r>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42</a:t>
            </a:fld>
            <a:endParaRPr lang="el-GR"/>
          </a:p>
        </p:txBody>
      </p:sp>
    </p:spTree>
    <p:extLst>
      <p:ext uri="{BB962C8B-B14F-4D97-AF65-F5344CB8AC3E}">
        <p14:creationId xmlns:p14="http://schemas.microsoft.com/office/powerpoint/2010/main" val="1201321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Ευχαριστώ που με παρακολουθήσατε… / διαβάσατε</a:t>
            </a:r>
          </a:p>
        </p:txBody>
      </p:sp>
      <p:sp>
        <p:nvSpPr>
          <p:cNvPr id="4" name="Slide Number Placeholder 3"/>
          <p:cNvSpPr>
            <a:spLocks noGrp="1"/>
          </p:cNvSpPr>
          <p:nvPr>
            <p:ph type="sldNum" sz="quarter" idx="5"/>
          </p:nvPr>
        </p:nvSpPr>
        <p:spPr/>
        <p:txBody>
          <a:bodyPr/>
          <a:lstStyle/>
          <a:p>
            <a:fld id="{C410010C-C41A-46B1-89B9-BA373F931A2F}" type="slidenum">
              <a:rPr lang="el-GR" smtClean="0"/>
              <a:t>43</a:t>
            </a:fld>
            <a:endParaRPr lang="el-GR"/>
          </a:p>
        </p:txBody>
      </p:sp>
    </p:spTree>
    <p:extLst>
      <p:ext uri="{BB962C8B-B14F-4D97-AF65-F5344CB8AC3E}">
        <p14:creationId xmlns:p14="http://schemas.microsoft.com/office/powerpoint/2010/main" val="2605636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Ευχαριστώ που με παρακολουθήσατε… /διαβάσατε</a:t>
            </a:r>
          </a:p>
        </p:txBody>
      </p:sp>
      <p:sp>
        <p:nvSpPr>
          <p:cNvPr id="4" name="Slide Number Placeholder 3"/>
          <p:cNvSpPr>
            <a:spLocks noGrp="1"/>
          </p:cNvSpPr>
          <p:nvPr>
            <p:ph type="sldNum" sz="quarter" idx="5"/>
          </p:nvPr>
        </p:nvSpPr>
        <p:spPr/>
        <p:txBody>
          <a:bodyPr/>
          <a:lstStyle/>
          <a:p>
            <a:fld id="{C410010C-C41A-46B1-89B9-BA373F931A2F}" type="slidenum">
              <a:rPr lang="el-GR" smtClean="0"/>
              <a:t>44</a:t>
            </a:fld>
            <a:endParaRPr lang="el-GR"/>
          </a:p>
        </p:txBody>
      </p:sp>
    </p:spTree>
    <p:extLst>
      <p:ext uri="{BB962C8B-B14F-4D97-AF65-F5344CB8AC3E}">
        <p14:creationId xmlns:p14="http://schemas.microsoft.com/office/powerpoint/2010/main" val="2306857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Ας δούμε πρώτα την ασφάλεια αρχείων…</a:t>
            </a:r>
          </a:p>
          <a:p>
            <a:pPr marL="171450" indent="-171450">
              <a:buFont typeface="Arial" panose="020B0604020202020204" pitchFamily="34" charset="0"/>
              <a:buChar char="•"/>
            </a:pPr>
            <a:r>
              <a:rPr lang="el-GR" dirty="0"/>
              <a:t>Στα κινητά, τα </a:t>
            </a:r>
            <a:r>
              <a:rPr lang="el-GR" dirty="0" err="1"/>
              <a:t>λάπτοπ</a:t>
            </a:r>
            <a:r>
              <a:rPr lang="el-GR" dirty="0"/>
              <a:t> σας, τα </a:t>
            </a:r>
            <a:r>
              <a:rPr lang="en-US" dirty="0"/>
              <a:t>smart watch </a:t>
            </a:r>
            <a:r>
              <a:rPr lang="el-GR" dirty="0"/>
              <a:t>σας, ότι περιέχει σκληρό δίσκο με αρχεία πρέπει να είναι κρυπτογραφημένο και άρα προστατευμένο. </a:t>
            </a:r>
          </a:p>
          <a:p>
            <a:pPr marL="171450" indent="-171450">
              <a:buFont typeface="Arial" panose="020B0604020202020204" pitchFamily="34" charset="0"/>
              <a:buChar char="•"/>
            </a:pPr>
            <a:r>
              <a:rPr lang="el-GR" dirty="0"/>
              <a:t>Αλλά εκτός από αυτά ακόμη και τα </a:t>
            </a:r>
            <a:r>
              <a:rPr lang="en-US" dirty="0"/>
              <a:t>cd </a:t>
            </a:r>
            <a:r>
              <a:rPr lang="el-GR" dirty="0"/>
              <a:t>ή οι κονσόλες παιχνιδιών και αυτά προστατεύονται.</a:t>
            </a:r>
          </a:p>
        </p:txBody>
      </p:sp>
      <p:sp>
        <p:nvSpPr>
          <p:cNvPr id="4" name="Slide Number Placeholder 3"/>
          <p:cNvSpPr>
            <a:spLocks noGrp="1"/>
          </p:cNvSpPr>
          <p:nvPr>
            <p:ph type="sldNum" sz="quarter" idx="5"/>
          </p:nvPr>
        </p:nvSpPr>
        <p:spPr/>
        <p:txBody>
          <a:bodyPr/>
          <a:lstStyle/>
          <a:p>
            <a:fld id="{C410010C-C41A-46B1-89B9-BA373F931A2F}" type="slidenum">
              <a:rPr lang="el-GR" smtClean="0"/>
              <a:t>45</a:t>
            </a:fld>
            <a:endParaRPr lang="el-GR"/>
          </a:p>
        </p:txBody>
      </p:sp>
    </p:spTree>
    <p:extLst>
      <p:ext uri="{BB962C8B-B14F-4D97-AF65-F5344CB8AC3E}">
        <p14:creationId xmlns:p14="http://schemas.microsoft.com/office/powerpoint/2010/main" val="2203343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Συνεχίζουμε με τις ψηφιακές υπογραφές οι οποίες πια είναι παντού και τις περισσότερες φορές τις βλέπουμε μπροστά μας χωρίς να το καταλαβαίνουμε καν, όπως για παράδειγμα στα πιστοποιητικά εμβολιασμού κάτω αριστερά ή και σε άλλα κυβερνητικά έγγραφα.</a:t>
            </a:r>
          </a:p>
        </p:txBody>
      </p:sp>
      <p:sp>
        <p:nvSpPr>
          <p:cNvPr id="4" name="Slide Number Placeholder 3"/>
          <p:cNvSpPr>
            <a:spLocks noGrp="1"/>
          </p:cNvSpPr>
          <p:nvPr>
            <p:ph type="sldNum" sz="quarter" idx="5"/>
          </p:nvPr>
        </p:nvSpPr>
        <p:spPr/>
        <p:txBody>
          <a:bodyPr/>
          <a:lstStyle/>
          <a:p>
            <a:fld id="{C410010C-C41A-46B1-89B9-BA373F931A2F}" type="slidenum">
              <a:rPr lang="el-GR" smtClean="0"/>
              <a:t>46</a:t>
            </a:fld>
            <a:endParaRPr lang="el-GR"/>
          </a:p>
        </p:txBody>
      </p:sp>
    </p:spTree>
    <p:extLst>
      <p:ext uri="{BB962C8B-B14F-4D97-AF65-F5344CB8AC3E}">
        <p14:creationId xmlns:p14="http://schemas.microsoft.com/office/powerpoint/2010/main" val="1188274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Συνεχίζοντας ας σκεφτούμε τα μηνύματα μας, τα μέιλ μας αλλά ακόμη και τις κλήσεις μας από κινητό.</a:t>
            </a:r>
          </a:p>
          <a:p>
            <a:pPr marL="171450" indent="-171450">
              <a:buFont typeface="Arial" panose="020B0604020202020204" pitchFamily="34" charset="0"/>
              <a:buChar char="•"/>
            </a:pPr>
            <a:r>
              <a:rPr lang="el-GR" dirty="0"/>
              <a:t>Χωρίς την κρυπτογραφία θα ήταν αδύνατο να στείλουμε ένα μήνυμα ή ένα μέιλ και να είμαστε σίγουροι ότι μόνο εμείς και οι παραλήπτες των μηνυμάτων έχουμε πρόσβαση σε αυτά, .. </a:t>
            </a:r>
          </a:p>
          <a:p>
            <a:pPr marL="171450" indent="-171450">
              <a:buFont typeface="Arial" panose="020B0604020202020204" pitchFamily="34" charset="0"/>
              <a:buChar char="•"/>
            </a:pPr>
            <a:r>
              <a:rPr lang="el-GR" dirty="0"/>
              <a:t>Βέβαια για να είμαστε και ειλικρινείς μεταξύ μας, αυτό εξαρτάται και από το μέσο μέσα από το οποίο συζητάμε. </a:t>
            </a:r>
          </a:p>
          <a:p>
            <a:pPr marL="171450" indent="-171450">
              <a:buFont typeface="Arial" panose="020B0604020202020204" pitchFamily="34" charset="0"/>
              <a:buChar char="•"/>
            </a:pPr>
            <a:r>
              <a:rPr lang="el-GR" dirty="0"/>
              <a:t>Για παράδειγμα αν μιλάμε μέσω </a:t>
            </a:r>
            <a:r>
              <a:rPr lang="en-US" dirty="0"/>
              <a:t>Facebook </a:t>
            </a:r>
            <a:r>
              <a:rPr lang="el-GR" dirty="0"/>
              <a:t>τα μηνύματα μας αποθηκεύονται και στους </a:t>
            </a:r>
            <a:r>
              <a:rPr lang="el-GR" dirty="0" err="1"/>
              <a:t>σέρβερ</a:t>
            </a:r>
            <a:r>
              <a:rPr lang="el-GR" dirty="0"/>
              <a:t> του κ. </a:t>
            </a:r>
            <a:r>
              <a:rPr lang="en-US" dirty="0"/>
              <a:t>Facebook, </a:t>
            </a:r>
            <a:r>
              <a:rPr lang="el-GR" dirty="0"/>
              <a:t>οπότε ανάλογα με την εμπιστοσύνη που του έχετε ο καθένας, μπορείτε να καταλάβετε τι σημαίνει αυτό….</a:t>
            </a:r>
          </a:p>
        </p:txBody>
      </p:sp>
      <p:sp>
        <p:nvSpPr>
          <p:cNvPr id="4" name="Slide Number Placeholder 3"/>
          <p:cNvSpPr>
            <a:spLocks noGrp="1"/>
          </p:cNvSpPr>
          <p:nvPr>
            <p:ph type="sldNum" sz="quarter" idx="5"/>
          </p:nvPr>
        </p:nvSpPr>
        <p:spPr/>
        <p:txBody>
          <a:bodyPr/>
          <a:lstStyle/>
          <a:p>
            <a:fld id="{C410010C-C41A-46B1-89B9-BA373F931A2F}" type="slidenum">
              <a:rPr lang="el-GR" smtClean="0"/>
              <a:t>47</a:t>
            </a:fld>
            <a:endParaRPr lang="el-GR"/>
          </a:p>
        </p:txBody>
      </p:sp>
    </p:spTree>
    <p:extLst>
      <p:ext uri="{BB962C8B-B14F-4D97-AF65-F5344CB8AC3E}">
        <p14:creationId xmlns:p14="http://schemas.microsoft.com/office/powerpoint/2010/main" val="323594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Όσον αφορά τις συναλλαγές μας τώρα, αρχικά να ξεκαθαρίσω (αν δεν έχει γίνει ήδη ξεκάθαρο) ότι κρυπτογραφία δεν είναι μόνο </a:t>
            </a:r>
            <a:r>
              <a:rPr lang="en-US" dirty="0"/>
              <a:t>bitcoin </a:t>
            </a:r>
            <a:r>
              <a:rPr lang="el-GR" dirty="0"/>
              <a:t>και άλλα </a:t>
            </a:r>
            <a:r>
              <a:rPr lang="el-GR" dirty="0" err="1"/>
              <a:t>κρυπτονομίσματα</a:t>
            </a:r>
            <a:r>
              <a:rPr lang="el-GR" dirty="0"/>
              <a:t> που μπορεί να είναι η μόδα τελευταία.</a:t>
            </a:r>
          </a:p>
          <a:p>
            <a:pPr marL="171450" indent="-171450">
              <a:buFont typeface="Arial" panose="020B0604020202020204" pitchFamily="34" charset="0"/>
              <a:buChar char="•"/>
            </a:pPr>
            <a:r>
              <a:rPr lang="el-GR" dirty="0"/>
              <a:t>Στην πράξη χωρίς την κρυπτογραφία το τραπεζικό σύστημα στη τωρινή του μορφή θα κατέρρεε, αφήστε κωδικούς σε τράπεζες και ευαίσθητες πληροφορίες χρηστών και συναλλαγές </a:t>
            </a:r>
            <a:r>
              <a:rPr lang="el-GR" dirty="0" err="1"/>
              <a:t>ονλάιν</a:t>
            </a:r>
            <a:r>
              <a:rPr lang="el-GR" dirty="0"/>
              <a:t>, οι ίδιες οι πιστωτικές κάρτες και τα συστήματα </a:t>
            </a:r>
            <a:r>
              <a:rPr lang="en-US" dirty="0"/>
              <a:t>pos </a:t>
            </a:r>
            <a:r>
              <a:rPr lang="el-GR" dirty="0"/>
              <a:t>χρησιμοποιούν κρυπτογραφία, καθώς, αν το </a:t>
            </a:r>
            <a:r>
              <a:rPr lang="el-GR" dirty="0" err="1"/>
              <a:t>σκεφτείτε΄με</a:t>
            </a:r>
            <a:r>
              <a:rPr lang="el-GR" dirty="0"/>
              <a:t> τις πιστωτικές έχουμε κάποιες πληροφορίες οι οποίες ξεκλειδώνονται βάζοντας το </a:t>
            </a:r>
            <a:r>
              <a:rPr lang="en-US" dirty="0"/>
              <a:t>pin </a:t>
            </a:r>
            <a:r>
              <a:rPr lang="el-GR" dirty="0"/>
              <a:t>μας σε ένα </a:t>
            </a:r>
            <a:r>
              <a:rPr lang="en-US" dirty="0"/>
              <a:t>P.O.S.</a:t>
            </a:r>
            <a:r>
              <a:rPr lang="el-GR" dirty="0"/>
              <a:t>, όπως είδαμε και πριν στην Ασφάλεια Αρχείων.</a:t>
            </a:r>
          </a:p>
        </p:txBody>
      </p:sp>
      <p:sp>
        <p:nvSpPr>
          <p:cNvPr id="4" name="Slide Number Placeholder 3"/>
          <p:cNvSpPr>
            <a:spLocks noGrp="1"/>
          </p:cNvSpPr>
          <p:nvPr>
            <p:ph type="sldNum" sz="quarter" idx="5"/>
          </p:nvPr>
        </p:nvSpPr>
        <p:spPr/>
        <p:txBody>
          <a:bodyPr/>
          <a:lstStyle/>
          <a:p>
            <a:fld id="{C410010C-C41A-46B1-89B9-BA373F931A2F}" type="slidenum">
              <a:rPr lang="el-GR" smtClean="0"/>
              <a:t>48</a:t>
            </a:fld>
            <a:endParaRPr lang="el-GR"/>
          </a:p>
        </p:txBody>
      </p:sp>
    </p:spTree>
    <p:extLst>
      <p:ext uri="{BB962C8B-B14F-4D97-AF65-F5344CB8AC3E}">
        <p14:creationId xmlns:p14="http://schemas.microsoft.com/office/powerpoint/2010/main" val="1820765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Τέλος, σε μια πιο γενική νότα ας δούμε το διαδίκτυο με τις (σε εισαγωγικά) άπειρες ιστοσελίδες του.</a:t>
            </a:r>
          </a:p>
          <a:p>
            <a:pPr marL="171450" indent="-171450">
              <a:buFont typeface="Arial" panose="020B0604020202020204" pitchFamily="34" charset="0"/>
              <a:buChar char="•"/>
            </a:pPr>
            <a:r>
              <a:rPr lang="el-GR" dirty="0"/>
              <a:t>Εκτός από την προστασία δεδομένων σε </a:t>
            </a:r>
            <a:r>
              <a:rPr lang="el-GR" dirty="0" err="1"/>
              <a:t>σέρβερ</a:t>
            </a:r>
            <a:r>
              <a:rPr lang="el-GR" dirty="0"/>
              <a:t> και στο </a:t>
            </a:r>
            <a:r>
              <a:rPr lang="en-US" dirty="0"/>
              <a:t>cloud, </a:t>
            </a:r>
            <a:r>
              <a:rPr lang="el-GR" dirty="0"/>
              <a:t>ακόμη και η πιο απλή δουλειά του να μπούμε σε ένα </a:t>
            </a:r>
            <a:r>
              <a:rPr lang="el-GR" dirty="0" err="1"/>
              <a:t>σάιτ</a:t>
            </a:r>
            <a:r>
              <a:rPr lang="el-GR" dirty="0"/>
              <a:t> δεν θα ήταν ασφαλής χωρίς την βοήθεια της κρυπτογραφίας.</a:t>
            </a:r>
          </a:p>
          <a:p>
            <a:pPr marL="171450" indent="-171450">
              <a:buFont typeface="Arial" panose="020B0604020202020204" pitchFamily="34" charset="0"/>
              <a:buChar char="•"/>
            </a:pPr>
            <a:r>
              <a:rPr lang="el-GR" dirty="0"/>
              <a:t>Υπάρχουν πρωτόκολλα κρυπτογραφίας παντού που μας προστατεύουν χωρίς να το καταλαβαίνουμε καν.</a:t>
            </a:r>
          </a:p>
        </p:txBody>
      </p:sp>
      <p:sp>
        <p:nvSpPr>
          <p:cNvPr id="4" name="Slide Number Placeholder 3"/>
          <p:cNvSpPr>
            <a:spLocks noGrp="1"/>
          </p:cNvSpPr>
          <p:nvPr>
            <p:ph type="sldNum" sz="quarter" idx="5"/>
          </p:nvPr>
        </p:nvSpPr>
        <p:spPr/>
        <p:txBody>
          <a:bodyPr/>
          <a:lstStyle/>
          <a:p>
            <a:fld id="{C410010C-C41A-46B1-89B9-BA373F931A2F}" type="slidenum">
              <a:rPr lang="el-GR" smtClean="0"/>
              <a:t>49</a:t>
            </a:fld>
            <a:endParaRPr lang="el-GR"/>
          </a:p>
        </p:txBody>
      </p:sp>
    </p:spTree>
    <p:extLst>
      <p:ext uri="{BB962C8B-B14F-4D97-AF65-F5344CB8AC3E}">
        <p14:creationId xmlns:p14="http://schemas.microsoft.com/office/powerpoint/2010/main" val="2057152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Σε αυτό το σημείο θα </a:t>
            </a:r>
            <a:r>
              <a:rPr lang="el-GR" i="1" u="sng" dirty="0"/>
              <a:t>ήθελα να σας γνωρίσω</a:t>
            </a:r>
            <a:r>
              <a:rPr lang="el-GR" dirty="0"/>
              <a:t> τους βοηθούς μου για τις αναπαραστάσεις που θα ακολουθήσουν. </a:t>
            </a:r>
          </a:p>
          <a:p>
            <a:pPr marL="171450" indent="-171450">
              <a:buFont typeface="Arial" panose="020B0604020202020204" pitchFamily="34" charset="0"/>
              <a:buChar char="•"/>
            </a:pPr>
            <a:r>
              <a:rPr lang="el-GR" dirty="0"/>
              <a:t>Έχουμε την </a:t>
            </a:r>
            <a:r>
              <a:rPr lang="el-GR" b="1" dirty="0"/>
              <a:t>Αλίκη</a:t>
            </a:r>
            <a:r>
              <a:rPr lang="el-GR" dirty="0"/>
              <a:t>, η οποία πάντα θα προσπαθεί να </a:t>
            </a:r>
            <a:r>
              <a:rPr lang="el-GR" i="1" u="sng" dirty="0"/>
              <a:t>στείλει μηνύματα</a:t>
            </a:r>
            <a:r>
              <a:rPr lang="el-GR" dirty="0"/>
              <a:t> στον </a:t>
            </a:r>
            <a:r>
              <a:rPr lang="el-GR" b="1" dirty="0"/>
              <a:t>Μπομπ</a:t>
            </a:r>
            <a:r>
              <a:rPr lang="el-GR" dirty="0"/>
              <a:t>, ο οποίος μόνο θα </a:t>
            </a:r>
            <a:r>
              <a:rPr lang="el-GR" i="1" u="sng" dirty="0"/>
              <a:t>λαμβάνει μηνύματα</a:t>
            </a:r>
            <a:r>
              <a:rPr lang="el-GR" dirty="0"/>
              <a:t>. </a:t>
            </a:r>
          </a:p>
          <a:p>
            <a:pPr marL="171450" indent="-171450">
              <a:buFont typeface="Arial" panose="020B0604020202020204" pitchFamily="34" charset="0"/>
              <a:buChar char="•"/>
            </a:pPr>
            <a:r>
              <a:rPr lang="el-GR" dirty="0"/>
              <a:t>Και αυτό θα γίνεται συνήθως διαμέσου ενός </a:t>
            </a:r>
            <a:r>
              <a:rPr lang="el-GR" i="1" u="sng" dirty="0"/>
              <a:t>μη ασφαλούς διαύλου επικοινωνίας</a:t>
            </a:r>
            <a:r>
              <a:rPr lang="el-GR" dirty="0"/>
              <a:t>, το οποίο σημαίνει ότι η πληροφορία που μεταφέρεται μπορεί </a:t>
            </a:r>
            <a:r>
              <a:rPr lang="el-GR" u="sng" dirty="0"/>
              <a:t>να υποκλαπεί</a:t>
            </a:r>
            <a:r>
              <a:rPr lang="el-GR" dirty="0"/>
              <a:t> από κάποιον τρίτο, τον </a:t>
            </a:r>
            <a:r>
              <a:rPr lang="el-GR" b="1" dirty="0"/>
              <a:t>Μάλορι</a:t>
            </a:r>
            <a:r>
              <a:rPr lang="el-GR" dirty="0"/>
              <a:t>.</a:t>
            </a:r>
          </a:p>
          <a:p>
            <a:pPr marL="171450" indent="-171450">
              <a:buFont typeface="Arial" panose="020B0604020202020204" pitchFamily="34" charset="0"/>
              <a:buChar char="•"/>
            </a:pPr>
            <a:r>
              <a:rPr lang="el-GR" dirty="0"/>
              <a:t>Οπότε, η </a:t>
            </a:r>
            <a:r>
              <a:rPr lang="el-GR" i="1" u="sng" dirty="0"/>
              <a:t>ερώτηση</a:t>
            </a:r>
            <a:r>
              <a:rPr lang="el-GR" dirty="0"/>
              <a:t> η οποία καλούμαστε να απαντήσουμε είναι </a:t>
            </a:r>
            <a:r>
              <a:rPr lang="el-GR" b="1" dirty="0"/>
              <a:t>«Πως μπορεί η Αλίκη να στείλει ένα μήνυμα στον Μπομπ με ασφάλεια?»,</a:t>
            </a:r>
            <a:r>
              <a:rPr lang="el-GR" dirty="0"/>
              <a:t> δηλαδή χωρίς να μπορεί ο Μάλορι </a:t>
            </a:r>
            <a:r>
              <a:rPr lang="el-GR" i="1" u="sng" dirty="0"/>
              <a:t>να έχει πρόσβαση</a:t>
            </a:r>
            <a:r>
              <a:rPr lang="el-GR" dirty="0"/>
              <a:t> στο περιεχόμενο αυτών των μηνύματα.</a:t>
            </a:r>
          </a:p>
          <a:p>
            <a:pPr marL="171450" indent="-171450">
              <a:buFont typeface="Arial" panose="020B0604020202020204" pitchFamily="34" charset="0"/>
              <a:buChar char="•"/>
            </a:pPr>
            <a:r>
              <a:rPr lang="el-GR" i="0" u="none" dirty="0"/>
              <a:t>Σχετική με την </a:t>
            </a:r>
            <a:r>
              <a:rPr lang="el-GR" i="1" u="sng" dirty="0"/>
              <a:t>απάντηση</a:t>
            </a:r>
            <a:r>
              <a:rPr lang="el-GR" dirty="0"/>
              <a:t> σ΄ αυτήν την ερώτηση είναι η έννοια της  </a:t>
            </a:r>
            <a:r>
              <a:rPr lang="el-GR" b="1" dirty="0"/>
              <a:t>Κρυπτογράφησης</a:t>
            </a:r>
            <a:r>
              <a:rPr lang="el-GR" dirty="0"/>
              <a:t>, μέσω της οποίας τα μηνύματα της Αλίκης μπορούν να </a:t>
            </a:r>
            <a:r>
              <a:rPr lang="el-GR" i="1" u="sng" dirty="0"/>
              <a:t>μετασχηματιστούν σε μια άλλη μορφή</a:t>
            </a:r>
            <a:r>
              <a:rPr lang="el-GR" dirty="0"/>
              <a:t> την οποία δεν θα μπορεί να καταλάβει ο Μάλορι, αν υποκλέψει τα μηνύματα μέσω του μη ασφαλούς διαύλου.</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Μαθηματικά, </a:t>
            </a:r>
            <a:r>
              <a:rPr lang="el-GR" i="1" u="sng" dirty="0"/>
              <a:t>η κρυπτογράφηση γίνεται χρησιμοποιώντας</a:t>
            </a:r>
            <a:r>
              <a:rPr lang="el-GR" dirty="0"/>
              <a:t> έναν </a:t>
            </a:r>
            <a:r>
              <a:rPr lang="el-GR" b="1" dirty="0"/>
              <a:t>Κρυπτογραφικό Αλγόριθμο</a:t>
            </a:r>
            <a:r>
              <a:rPr lang="el-GR" dirty="0"/>
              <a:t>, δηλαδή έναν αλγόριθμο που </a:t>
            </a:r>
            <a:r>
              <a:rPr lang="el-GR" sz="1200" b="0" i="0" u="none" strike="noStrike" baseline="0" dirty="0"/>
              <a:t>μετασχηματίζει τα μηνύματα σε τέτοια μορφή που </a:t>
            </a:r>
            <a:r>
              <a:rPr lang="el-GR" sz="1200" b="0" i="1" u="sng" strike="noStrike" baseline="0" dirty="0"/>
              <a:t>να μην μπορεί να αποκαλυφθεί το περιεχόμενο</a:t>
            </a:r>
            <a:r>
              <a:rPr lang="el-GR" sz="1200" b="0" i="0" u="none" strike="noStrike" baseline="0" dirty="0"/>
              <a:t> τους από μη εξουσιοδοτημένα άτομα, δηλαδή τον Μάλορι και τον κάθε Μάλορι.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0" i="0" u="none" strike="noStrike" baseline="0" dirty="0"/>
              <a:t>Γενικά, </a:t>
            </a:r>
            <a:r>
              <a:rPr lang="el-GR" sz="1200" b="0" i="1" u="sng" strike="noStrike" baseline="0" dirty="0"/>
              <a:t>όσον αφορά την μορφή του</a:t>
            </a:r>
            <a:r>
              <a:rPr lang="el-GR" sz="1200" b="0" i="0" u="none" strike="noStrike" baseline="0" dirty="0"/>
              <a:t>,  ένας κρυπτογραφικός αλγόριθμος θα έχει ως είσοδο ένα </a:t>
            </a:r>
            <a:r>
              <a:rPr lang="el-GR" sz="1200" b="1" i="0" u="none" strike="noStrike" baseline="0" dirty="0"/>
              <a:t>αρχικό μήνυμα </a:t>
            </a:r>
            <a:r>
              <a:rPr lang="el-GR" sz="1200" b="0" i="0" u="none" strike="noStrike" baseline="0" dirty="0"/>
              <a:t>και ένα </a:t>
            </a:r>
            <a:r>
              <a:rPr lang="el-GR" sz="1200" b="1" i="0" u="none" strike="noStrike" baseline="0" dirty="0"/>
              <a:t>κλειδί</a:t>
            </a:r>
            <a:r>
              <a:rPr lang="el-GR" sz="1200" b="0" i="0" u="none" strike="noStrike" baseline="0" dirty="0"/>
              <a:t>, το οποίο χρησιμοποιείται στην κρυπτογράφηση και ως έξοδο ένα </a:t>
            </a:r>
            <a:r>
              <a:rPr lang="el-GR" sz="1200" b="1" i="0" u="none" strike="noStrike" baseline="0" dirty="0"/>
              <a:t>κρυπτογραφημένο κείμενο</a:t>
            </a:r>
            <a:r>
              <a:rPr lang="el-GR" sz="1200" b="0" i="0" u="none" strike="noStrike" baseline="0" dirty="0"/>
              <a:t>, δηλαδή το κείμενο που παράγεται από την διαδικασία της κρυπτογράφησης. </a:t>
            </a:r>
          </a:p>
          <a:p>
            <a:pPr marL="171450" indent="-171450" algn="l">
              <a:buFont typeface="Arial" panose="020B0604020202020204" pitchFamily="34" charset="0"/>
              <a:buChar char="•"/>
            </a:pPr>
            <a:r>
              <a:rPr lang="el-GR" dirty="0"/>
              <a:t>Γνωρίσαμε λοιπόν δύο έννοιες που σχετίζονται με την απάντηση αλλά ποια είναι η ακριβής απάντηση στην ερώτηση που θέσαμε? </a:t>
            </a:r>
            <a:r>
              <a:rPr lang="el-GR" b="1" dirty="0"/>
              <a:t>*Ν*</a:t>
            </a:r>
          </a:p>
        </p:txBody>
      </p:sp>
      <p:sp>
        <p:nvSpPr>
          <p:cNvPr id="4" name="Slide Number Placeholder 3"/>
          <p:cNvSpPr>
            <a:spLocks noGrp="1"/>
          </p:cNvSpPr>
          <p:nvPr>
            <p:ph type="sldNum" sz="quarter" idx="5"/>
          </p:nvPr>
        </p:nvSpPr>
        <p:spPr/>
        <p:txBody>
          <a:bodyPr/>
          <a:lstStyle/>
          <a:p>
            <a:fld id="{C410010C-C41A-46B1-89B9-BA373F931A2F}" type="slidenum">
              <a:rPr lang="el-GR" smtClean="0"/>
              <a:t>5</a:t>
            </a:fld>
            <a:endParaRPr lang="el-GR"/>
          </a:p>
        </p:txBody>
      </p:sp>
    </p:spTree>
    <p:extLst>
      <p:ext uri="{BB962C8B-B14F-4D97-AF65-F5344CB8AC3E}">
        <p14:creationId xmlns:p14="http://schemas.microsoft.com/office/powerpoint/2010/main" val="88773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b="0" dirty="0"/>
              <a:t>Θα είναι η έννοια του κρυπτοσυστήματος, το</a:t>
            </a:r>
            <a:r>
              <a:rPr lang="el-GR" dirty="0"/>
              <a:t> οποίο μαθηματικά ορίζεται όπως βλέπετε μπροστά σας, αλλά αντί απλά να κοιτάμε σύμβολα ας δούμε </a:t>
            </a:r>
            <a:r>
              <a:rPr lang="el-GR" i="1" u="sng" dirty="0"/>
              <a:t>τι σημαίνει στη πράξη</a:t>
            </a:r>
            <a:r>
              <a:rPr lang="el-GR" dirty="0"/>
              <a:t> αυτό, πως δηλαδή δουλεύει ένα κρυπτοσύστημα</a:t>
            </a:r>
            <a:r>
              <a:rPr lang="en-US" dirty="0"/>
              <a:t> :</a:t>
            </a:r>
          </a:p>
          <a:p>
            <a:pPr marL="628650" lvl="1" indent="-171450">
              <a:buFont typeface="Arial" panose="020B0604020202020204" pitchFamily="34" charset="0"/>
              <a:buChar char="•"/>
            </a:pPr>
            <a:r>
              <a:rPr lang="el-GR" dirty="0"/>
              <a:t>Έχουμε για παράδειγμα την Αλίκη, η οποία προσπαθεί να στείλει ένα μήνυμα </a:t>
            </a:r>
            <a:r>
              <a:rPr lang="en-US" dirty="0"/>
              <a:t>m</a:t>
            </a:r>
            <a:r>
              <a:rPr lang="el-GR" dirty="0"/>
              <a:t> και αυτό το μήνυμα θα αποτελεί ένα </a:t>
            </a:r>
            <a:r>
              <a:rPr lang="el-GR" b="1" dirty="0"/>
              <a:t>απλό κείμενο</a:t>
            </a:r>
            <a:r>
              <a:rPr lang="el-GR" dirty="0"/>
              <a:t> και άρα θα ανήκει στο χώρο </a:t>
            </a:r>
            <a:r>
              <a:rPr lang="en-US" dirty="0"/>
              <a:t>P (plaintext).</a:t>
            </a:r>
          </a:p>
          <a:p>
            <a:pPr marL="628650" lvl="1" indent="-171450">
              <a:buFont typeface="Arial" panose="020B0604020202020204" pitchFamily="34" charset="0"/>
              <a:buChar char="•"/>
            </a:pPr>
            <a:r>
              <a:rPr lang="el-GR" dirty="0"/>
              <a:t>Για να στείλει αυτό το μήνυμα με ασφάλεια θα πρέπει πρώτα να το κρυπτογραφήσει μέσω μιας </a:t>
            </a:r>
            <a:r>
              <a:rPr lang="el-GR" b="1" dirty="0"/>
              <a:t>συνάρτησης κρυπτογράφησης</a:t>
            </a:r>
            <a:r>
              <a:rPr lang="el-GR" dirty="0"/>
              <a:t> </a:t>
            </a:r>
            <a:r>
              <a:rPr lang="en-US" b="1" dirty="0"/>
              <a:t>E</a:t>
            </a:r>
            <a:r>
              <a:rPr lang="en-US" b="1" baseline="-25000" dirty="0"/>
              <a:t>e</a:t>
            </a:r>
            <a:r>
              <a:rPr lang="el-GR" baseline="-25000" dirty="0"/>
              <a:t> </a:t>
            </a:r>
            <a:r>
              <a:rPr lang="el-GR" dirty="0"/>
              <a:t>της οποίας η μορφή εξαρτάται από το </a:t>
            </a:r>
            <a:r>
              <a:rPr lang="el-GR" b="1" dirty="0"/>
              <a:t>κλειδί κρυπτογράφησης </a:t>
            </a:r>
            <a:r>
              <a:rPr lang="en-US" b="1" dirty="0"/>
              <a:t>e</a:t>
            </a:r>
            <a:r>
              <a:rPr lang="el-GR" b="1" dirty="0"/>
              <a:t> μικρό (</a:t>
            </a:r>
            <a:r>
              <a:rPr lang="en-US" b="1" dirty="0"/>
              <a:t>encryption)</a:t>
            </a:r>
            <a:r>
              <a:rPr lang="el-GR" dirty="0"/>
              <a:t>, το οποίο θα δούμε από που προέρχεται στη συνέχεια.</a:t>
            </a:r>
          </a:p>
          <a:p>
            <a:pPr marL="628650" lvl="1" indent="-171450">
              <a:buFont typeface="Arial" panose="020B0604020202020204" pitchFamily="34" charset="0"/>
              <a:buChar char="•"/>
            </a:pPr>
            <a:r>
              <a:rPr lang="el-GR" dirty="0"/>
              <a:t>Αφού κρυπτογραφηθεί, το μήνυμα αυτό </a:t>
            </a:r>
            <a:r>
              <a:rPr lang="el-GR" i="1" u="sng" dirty="0"/>
              <a:t>περνάει σε αυτήν τη μορφή</a:t>
            </a:r>
            <a:r>
              <a:rPr lang="el-GR" dirty="0"/>
              <a:t> μέσα από τον μη ασφαλή δίαυλο επικοινωνίας και πριν φτάσει στα χέρια του Μπομπ πρέπει να γυρίσει πίσω σε μια κατανοητή μορφή, κάτι που γίνεται μέσω της διαδικασίας της </a:t>
            </a:r>
            <a:r>
              <a:rPr lang="el-GR" b="1" dirty="0"/>
              <a:t>αποκρυπτογράφησης</a:t>
            </a:r>
            <a:r>
              <a:rPr lang="el-GR" dirty="0"/>
              <a:t>, η οποία μαθηματικά είναι μια συνάρτηση </a:t>
            </a:r>
            <a:r>
              <a:rPr lang="en-US" b="1" dirty="0"/>
              <a:t>D</a:t>
            </a:r>
            <a:r>
              <a:rPr lang="en-US" b="1" baseline="-25000" dirty="0"/>
              <a:t>d</a:t>
            </a:r>
            <a:r>
              <a:rPr lang="en-US" dirty="0"/>
              <a:t> </a:t>
            </a:r>
            <a:r>
              <a:rPr lang="el-GR" dirty="0"/>
              <a:t>και εξαρτάται από το </a:t>
            </a:r>
            <a:r>
              <a:rPr lang="el-GR" b="1" dirty="0"/>
              <a:t>κλειδί αποκρυπτογράφησης </a:t>
            </a:r>
            <a:r>
              <a:rPr lang="en-US" b="1" dirty="0"/>
              <a:t>d </a:t>
            </a:r>
            <a:r>
              <a:rPr lang="el-GR" b="1" dirty="0"/>
              <a:t>μικρό </a:t>
            </a:r>
            <a:r>
              <a:rPr lang="en-US" b="1" dirty="0"/>
              <a:t>(decryption)</a:t>
            </a:r>
            <a:r>
              <a:rPr lang="en-US" dirty="0"/>
              <a:t>.</a:t>
            </a:r>
          </a:p>
          <a:p>
            <a:pPr marL="171450" lvl="0" indent="-171450">
              <a:buFont typeface="Arial" panose="020B0604020202020204" pitchFamily="34" charset="0"/>
              <a:buChar char="•"/>
            </a:pPr>
            <a:r>
              <a:rPr lang="el-GR" dirty="0"/>
              <a:t>Σε αυτό το σημείο πρέπει να αναφέρω ότι </a:t>
            </a:r>
            <a:r>
              <a:rPr lang="el-GR" i="1" u="sng" dirty="0"/>
              <a:t>η ασφάλεια ενός κρυπτοσυστήματος πρέπει να βασίζεται</a:t>
            </a:r>
            <a:r>
              <a:rPr lang="el-GR" dirty="0"/>
              <a:t> στην ασφάλεια του ή των κλειδιών και </a:t>
            </a:r>
            <a:r>
              <a:rPr lang="el-GR" i="1" u="sng" dirty="0"/>
              <a:t>όχι στο να παραμείνει κρυφή η ίδια η διαδικασία κρυπτογράφησης</a:t>
            </a:r>
            <a:r>
              <a:rPr lang="el-GR" dirty="0"/>
              <a:t>, μια απαίτηση που περιέγραψε πρώτος ο </a:t>
            </a:r>
            <a:r>
              <a:rPr lang="en-US" b="1" dirty="0"/>
              <a:t>Kerckhoffs</a:t>
            </a:r>
            <a:r>
              <a:rPr lang="el-GR" dirty="0"/>
              <a:t>, ένας Ολλανδός κρυπτογράφος.</a:t>
            </a:r>
          </a:p>
        </p:txBody>
      </p:sp>
      <p:sp>
        <p:nvSpPr>
          <p:cNvPr id="4" name="Slide Number Placeholder 3"/>
          <p:cNvSpPr>
            <a:spLocks noGrp="1"/>
          </p:cNvSpPr>
          <p:nvPr>
            <p:ph type="sldNum" sz="quarter" idx="5"/>
          </p:nvPr>
        </p:nvSpPr>
        <p:spPr/>
        <p:txBody>
          <a:bodyPr/>
          <a:lstStyle/>
          <a:p>
            <a:fld id="{C410010C-C41A-46B1-89B9-BA373F931A2F}" type="slidenum">
              <a:rPr lang="el-GR" smtClean="0"/>
              <a:t>6</a:t>
            </a:fld>
            <a:endParaRPr lang="el-GR"/>
          </a:p>
        </p:txBody>
      </p:sp>
    </p:spTree>
    <p:extLst>
      <p:ext uri="{BB962C8B-B14F-4D97-AF65-F5344CB8AC3E}">
        <p14:creationId xmlns:p14="http://schemas.microsoft.com/office/powerpoint/2010/main" val="61019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Έχουμε τώρα μια σύντομη </a:t>
            </a:r>
            <a:r>
              <a:rPr lang="el-GR" b="1" i="0" u="none" dirty="0"/>
              <a:t>ιστορική αναδρομή </a:t>
            </a:r>
            <a:r>
              <a:rPr lang="el-GR" b="0" i="0" u="none" dirty="0"/>
              <a:t>της Κρυπτογραφίας η οποία όπως βλέπουμε έχει τις απαρχές της στην Αρχαία Ελλάδα και ακόμη πιο πίσω.</a:t>
            </a:r>
          </a:p>
          <a:p>
            <a:pPr marL="171450" indent="-171450">
              <a:buFont typeface="Arial" panose="020B0604020202020204" pitchFamily="34" charset="0"/>
              <a:buChar char="•"/>
            </a:pPr>
            <a:r>
              <a:rPr lang="el-GR" b="0" i="0" u="none" dirty="0"/>
              <a:t>Ας δούμε για παράδειγμα τον κώδικα του Καίσαρα, ο οποίος αποτελεί ένα εύκολο στη κατανόηση παράδειγμα ενός κρυπτοσυστήματος </a:t>
            </a:r>
            <a:r>
              <a:rPr lang="en-US" b="0" i="0" u="none" dirty="0"/>
              <a:t>:</a:t>
            </a:r>
          </a:p>
          <a:p>
            <a:pPr marL="628650" lvl="1" indent="-171450">
              <a:buFont typeface="Arial" panose="020B0604020202020204" pitchFamily="34" charset="0"/>
              <a:buChar char="•"/>
            </a:pPr>
            <a:r>
              <a:rPr lang="el-GR" b="0" i="0" u="none" dirty="0"/>
              <a:t>Το μόνο που χρειαζόμαστε για να κρύψουμε το μήνυμα μας, ας πούμε τη λέξη «Κρυπτογραφία» είναι να χρησιμοποιήσουμε για κάθε γράμμα της λέξης το γράμμα που βρίσκεται 3 θέσεις μπροστά.</a:t>
            </a:r>
          </a:p>
          <a:p>
            <a:pPr marL="628650" lvl="1" indent="-171450">
              <a:buFont typeface="Arial" panose="020B0604020202020204" pitchFamily="34" charset="0"/>
              <a:buChar char="•"/>
            </a:pPr>
            <a:r>
              <a:rPr lang="el-GR" b="0" i="0" u="none" dirty="0"/>
              <a:t>Έτσι, τα Α της Κρυπτογραφίας γίνονται </a:t>
            </a:r>
            <a:r>
              <a:rPr lang="el-GR" b="1" i="0" u="none" dirty="0"/>
              <a:t>Δ</a:t>
            </a:r>
            <a:r>
              <a:rPr lang="el-GR" b="0" i="0" u="none" dirty="0"/>
              <a:t> και το Κ γίνεται Λ,Μ,</a:t>
            </a:r>
            <a:r>
              <a:rPr lang="el-GR" b="1" i="0" u="none" dirty="0"/>
              <a:t>Ν</a:t>
            </a:r>
          </a:p>
          <a:p>
            <a:pPr marL="171450" lvl="0" indent="-171450">
              <a:buFont typeface="Arial" panose="020B0604020202020204" pitchFamily="34" charset="0"/>
              <a:buChar char="•"/>
            </a:pPr>
            <a:r>
              <a:rPr lang="el-GR" b="0" i="0" u="none" dirty="0"/>
              <a:t>Έπειτα βλέπουμε οι άνθρωποι σκέφτηκαν πιο πολύπλοκα σχήματα αλλά και κρυπτογραφικές μηχανές. Εμείς όμως ας εστιάσουμε τώρα </a:t>
            </a:r>
            <a:r>
              <a:rPr lang="el-GR" b="1" i="0" u="none" dirty="0"/>
              <a:t>στο παρόν</a:t>
            </a:r>
            <a:r>
              <a:rPr lang="el-GR" b="0" i="0" u="none" dirty="0"/>
              <a:t>, στη </a:t>
            </a:r>
            <a:r>
              <a:rPr lang="el-GR" b="1" i="0" u="none" dirty="0"/>
              <a:t>σύγχρονη κρυπτογραφία</a:t>
            </a:r>
            <a:r>
              <a:rPr lang="el-GR" b="0" i="0" u="none" dirty="0"/>
              <a:t>, </a:t>
            </a:r>
            <a:r>
              <a:rPr lang="el-GR" sz="1200" i="0" dirty="0">
                <a:effectLst/>
              </a:rPr>
              <a:t>η οποία γνώρισε τεράστια άνθιση μετά από την κατασκευή των ηλεκτρονικών υπολογιστών και από την οποία νομίζω θα ήταν χρήσιμο να δούμε μερικές εφαρμογές της στον κόσμο γύρω μας, ώστε να καταλάβουμε όλοι την σημαντικότητα της.</a:t>
            </a:r>
          </a:p>
          <a:p>
            <a:pPr marL="0" lvl="0" indent="0">
              <a:buFont typeface="Arial" panose="020B0604020202020204" pitchFamily="34" charset="0"/>
              <a:buNone/>
            </a:pPr>
            <a:endParaRPr lang="el-GR" sz="1200" i="0" dirty="0">
              <a:effectLst/>
            </a:endParaRPr>
          </a:p>
          <a:p>
            <a:pPr marL="171450" lvl="0" indent="-171450">
              <a:buFont typeface="Arial" panose="020B0604020202020204" pitchFamily="34" charset="0"/>
              <a:buChar char="•"/>
            </a:pPr>
            <a:r>
              <a:rPr lang="el-GR" sz="1200" i="0" dirty="0">
                <a:effectLst/>
              </a:rPr>
              <a:t>Επιστρέφοντας πίσω στην αναδρομή μας, έχω αφήσει για το τέλος τον στόχο μας, την </a:t>
            </a:r>
            <a:r>
              <a:rPr lang="el-GR" sz="1200" b="1" i="0" dirty="0">
                <a:effectLst/>
              </a:rPr>
              <a:t>Κρυπτογραφία μετά τους κβαντικούς υπολογιστές</a:t>
            </a:r>
            <a:r>
              <a:rPr lang="el-GR" sz="1200" i="0" dirty="0">
                <a:effectLst/>
              </a:rPr>
              <a:t>, στην οποία θα αναφερθούμε μετά και όπου θα μιλήσουμε για το πώς η σύγχρονη κρυπτογραφία απειλείται από τους κβαντικούς υπολογιστές και μαζί με αυτήν τα πάντα που προστατεύει, ελάχιστα από τα οποία είδαμε μόλις.</a:t>
            </a:r>
          </a:p>
        </p:txBody>
      </p:sp>
      <p:sp>
        <p:nvSpPr>
          <p:cNvPr id="4" name="Slide Number Placeholder 3"/>
          <p:cNvSpPr>
            <a:spLocks noGrp="1"/>
          </p:cNvSpPr>
          <p:nvPr>
            <p:ph type="sldNum" sz="quarter" idx="5"/>
          </p:nvPr>
        </p:nvSpPr>
        <p:spPr/>
        <p:txBody>
          <a:bodyPr/>
          <a:lstStyle/>
          <a:p>
            <a:fld id="{C410010C-C41A-46B1-89B9-BA373F931A2F}" type="slidenum">
              <a:rPr lang="el-GR" smtClean="0"/>
              <a:t>7</a:t>
            </a:fld>
            <a:endParaRPr lang="el-GR"/>
          </a:p>
        </p:txBody>
      </p:sp>
    </p:spTree>
    <p:extLst>
      <p:ext uri="{BB962C8B-B14F-4D97-AF65-F5344CB8AC3E}">
        <p14:creationId xmlns:p14="http://schemas.microsoft.com/office/powerpoint/2010/main" val="377057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dirty="0"/>
              <a:t>Εδώ τώρα….μιλήσαμε πριν για κρυπτογραφικούς αλγορίθμους και αυτό που μας ενδιαφέρει κυρίως σε αυτό το σημείο σχετικά με αυτούς είναι </a:t>
            </a:r>
            <a:r>
              <a:rPr lang="el-GR" b="0" i="0" dirty="0">
                <a:solidFill>
                  <a:srgbClr val="202122"/>
                </a:solidFill>
                <a:effectLst/>
                <a:latin typeface="Arial" panose="020B0604020202020204" pitchFamily="34" charset="0"/>
              </a:rPr>
              <a:t>η έννοια της </a:t>
            </a:r>
            <a:r>
              <a:rPr lang="el-GR" b="1" i="0" dirty="0">
                <a:solidFill>
                  <a:srgbClr val="202122"/>
                </a:solidFill>
                <a:effectLst/>
                <a:latin typeface="Arial" panose="020B0604020202020204" pitchFamily="34" charset="0"/>
              </a:rPr>
              <a:t>χρονικής πολυπλοκότητας</a:t>
            </a:r>
            <a:r>
              <a:rPr lang="el-GR" b="0" i="0" dirty="0">
                <a:solidFill>
                  <a:srgbClr val="202122"/>
                </a:solidFill>
                <a:effectLst/>
                <a:latin typeface="Arial" panose="020B0604020202020204" pitchFamily="34" charset="0"/>
              </a:rPr>
              <a:t> ενός αλγορίθμου</a:t>
            </a:r>
            <a:r>
              <a:rPr lang="en-US" b="0" i="0" dirty="0">
                <a:solidFill>
                  <a:srgbClr val="202122"/>
                </a:solidFill>
                <a:effectLst/>
                <a:latin typeface="Arial" panose="020B0604020202020204" pitchFamily="34" charset="0"/>
              </a:rPr>
              <a:t> </a:t>
            </a:r>
            <a:r>
              <a:rPr lang="el-GR" b="0" i="0" dirty="0">
                <a:solidFill>
                  <a:srgbClr val="202122"/>
                </a:solidFill>
                <a:effectLst/>
                <a:latin typeface="Arial" panose="020B0604020202020204" pitchFamily="34" charset="0"/>
              </a:rPr>
              <a:t>η οποία αναφέρεται στο </a:t>
            </a:r>
            <a:r>
              <a:rPr lang="el-GR" b="0" i="1" u="sng" dirty="0">
                <a:solidFill>
                  <a:srgbClr val="202122"/>
                </a:solidFill>
                <a:effectLst/>
                <a:latin typeface="Arial" panose="020B0604020202020204" pitchFamily="34" charset="0"/>
              </a:rPr>
              <a:t>πόσο αργά ή γρήγορα εκτελείται ένας αλγόριθμος</a:t>
            </a:r>
            <a:r>
              <a:rPr lang="el-GR" b="0" i="0" dirty="0">
                <a:solidFill>
                  <a:srgbClr val="202122"/>
                </a:solidFill>
                <a:effectLst/>
                <a:latin typeface="Arial" panose="020B0604020202020204" pitchFamily="34" charset="0"/>
              </a:rPr>
              <a:t> σαν συνάρτηση του μεγέθους της εισόδου.</a:t>
            </a:r>
          </a:p>
          <a:p>
            <a:pPr marL="628650" lvl="1" indent="-171450">
              <a:buFont typeface="Arial" panose="020B0604020202020204" pitchFamily="34" charset="0"/>
              <a:buChar char="•"/>
            </a:pPr>
            <a:r>
              <a:rPr lang="el-GR" b="0" i="0" dirty="0">
                <a:solidFill>
                  <a:srgbClr val="202122"/>
                </a:solidFill>
                <a:effectLst/>
                <a:latin typeface="Arial" panose="020B0604020202020204" pitchFamily="34" charset="0"/>
              </a:rPr>
              <a:t>Όπως βλέπετε τώρα στο διπλανό σχήμα </a:t>
            </a:r>
            <a:r>
              <a:rPr lang="el-GR" b="0" i="1" u="sng" dirty="0">
                <a:solidFill>
                  <a:srgbClr val="202122"/>
                </a:solidFill>
                <a:effectLst/>
                <a:latin typeface="Arial" panose="020B0604020202020204" pitchFamily="34" charset="0"/>
              </a:rPr>
              <a:t>όσο μεγαλώνει το μέγεθος της εισόδου του αλγορίθμου</a:t>
            </a:r>
            <a:r>
              <a:rPr lang="el-GR" b="0" i="1" u="none" dirty="0">
                <a:solidFill>
                  <a:srgbClr val="202122"/>
                </a:solidFill>
                <a:effectLst/>
                <a:latin typeface="Arial" panose="020B0604020202020204" pitchFamily="34" charset="0"/>
              </a:rPr>
              <a:t>, τόσο </a:t>
            </a:r>
            <a:r>
              <a:rPr lang="el-GR" b="0" i="0" dirty="0">
                <a:solidFill>
                  <a:srgbClr val="202122"/>
                </a:solidFill>
                <a:effectLst/>
                <a:latin typeface="Arial" panose="020B0604020202020204" pitchFamily="34" charset="0"/>
              </a:rPr>
              <a:t>επηρεάζεται και ο αριθμός των πράξεων που χρειάζεται να εκτελεστούν, </a:t>
            </a:r>
            <a:r>
              <a:rPr lang="el-GR" b="0" i="1" u="sng" dirty="0">
                <a:solidFill>
                  <a:srgbClr val="202122"/>
                </a:solidFill>
                <a:effectLst/>
                <a:latin typeface="Arial" panose="020B0604020202020204" pitchFamily="34" charset="0"/>
              </a:rPr>
              <a:t>ανάλογα την κάθε περίπτωση</a:t>
            </a:r>
            <a:r>
              <a:rPr lang="el-GR" b="0" i="0" dirty="0">
                <a:solidFill>
                  <a:srgbClr val="202122"/>
                </a:solidFill>
                <a:effectLst/>
                <a:latin typeface="Arial" panose="020B0604020202020204" pitchFamily="34" charset="0"/>
              </a:rPr>
              <a:t>.</a:t>
            </a:r>
          </a:p>
          <a:p>
            <a:pPr marL="1085850" lvl="2" indent="-171450">
              <a:buFont typeface="Arial" panose="020B0604020202020204" pitchFamily="34" charset="0"/>
              <a:buChar char="•"/>
            </a:pPr>
            <a:r>
              <a:rPr lang="el-GR" b="1" i="0" dirty="0">
                <a:solidFill>
                  <a:srgbClr val="202122"/>
                </a:solidFill>
                <a:effectLst/>
                <a:latin typeface="Arial" panose="020B0604020202020204" pitchFamily="34" charset="0"/>
              </a:rPr>
              <a:t>Στις συναρτήσεις εδώ κάτω</a:t>
            </a:r>
            <a:r>
              <a:rPr lang="el-GR" b="0" i="0" dirty="0">
                <a:solidFill>
                  <a:srgbClr val="202122"/>
                </a:solidFill>
                <a:effectLst/>
                <a:latin typeface="Arial" panose="020B0604020202020204" pitchFamily="34" charset="0"/>
              </a:rPr>
              <a:t> βλέπουμε ότι αν και μεγαλώνει η είσοδος, ο αριθμός των πράξεων που χρειάζονται </a:t>
            </a:r>
            <a:r>
              <a:rPr lang="el-GR" b="0" i="1" u="sng" dirty="0">
                <a:solidFill>
                  <a:srgbClr val="202122"/>
                </a:solidFill>
                <a:effectLst/>
                <a:latin typeface="Arial" panose="020B0604020202020204" pitchFamily="34" charset="0"/>
              </a:rPr>
              <a:t>δεν αυξάνεται τόσο πολύ</a:t>
            </a:r>
            <a:r>
              <a:rPr lang="el-GR" b="0" i="0" dirty="0">
                <a:solidFill>
                  <a:srgbClr val="202122"/>
                </a:solidFill>
                <a:effectLst/>
                <a:latin typeface="Arial" panose="020B0604020202020204" pitchFamily="34" charset="0"/>
              </a:rPr>
              <a:t> και άρα είναι πιο γρήγοροι οι αλγόριθμοι που έχουν τέτοια χρονική πολυπλοκότητα.</a:t>
            </a:r>
          </a:p>
          <a:p>
            <a:pPr marL="1085850" lvl="2" indent="-171450">
              <a:buFont typeface="Arial" panose="020B0604020202020204" pitchFamily="34" charset="0"/>
              <a:buChar char="•"/>
            </a:pPr>
            <a:r>
              <a:rPr lang="el-GR" b="1" i="0" dirty="0">
                <a:solidFill>
                  <a:srgbClr val="202122"/>
                </a:solidFill>
                <a:effectLst/>
                <a:latin typeface="Arial" panose="020B0604020202020204" pitchFamily="34" charset="0"/>
              </a:rPr>
              <a:t>Ενώ, εδώ πάνω,</a:t>
            </a:r>
            <a:r>
              <a:rPr lang="el-GR" b="0" i="0" dirty="0">
                <a:solidFill>
                  <a:srgbClr val="202122"/>
                </a:solidFill>
                <a:effectLst/>
                <a:latin typeface="Arial" panose="020B0604020202020204" pitchFamily="34" charset="0"/>
              </a:rPr>
              <a:t> βλέπουμε ότι ακόμη και για μικρά μεγέθη στην είσοδο </a:t>
            </a:r>
            <a:r>
              <a:rPr lang="el-GR" b="0" i="1" u="sng" dirty="0">
                <a:solidFill>
                  <a:srgbClr val="202122"/>
                </a:solidFill>
                <a:effectLst/>
                <a:latin typeface="Arial" panose="020B0604020202020204" pitchFamily="34" charset="0"/>
              </a:rPr>
              <a:t>χρειάζεται τεράστιο πλήθος πράξεων</a:t>
            </a:r>
            <a:r>
              <a:rPr lang="el-GR" b="0" i="0" dirty="0">
                <a:solidFill>
                  <a:srgbClr val="202122"/>
                </a:solidFill>
                <a:effectLst/>
                <a:latin typeface="Arial" panose="020B0604020202020204" pitchFamily="34" charset="0"/>
              </a:rPr>
              <a:t> για την εκτέλεση του αλγορίθμου, και άρα αργοί αλγόριθμοι σχετίζονται με αυτές.</a:t>
            </a:r>
          </a:p>
          <a:p>
            <a:pPr marL="171450" indent="-171450">
              <a:buFont typeface="Arial" panose="020B0604020202020204" pitchFamily="34" charset="0"/>
              <a:buChar char="•"/>
            </a:pPr>
            <a:r>
              <a:rPr lang="el-GR" b="0" i="0" dirty="0">
                <a:solidFill>
                  <a:srgbClr val="202122"/>
                </a:solidFill>
                <a:effectLst/>
                <a:latin typeface="Arial" panose="020B0604020202020204" pitchFamily="34" charset="0"/>
              </a:rPr>
              <a:t>Έτσι, μπορούμε να κάνουμε έναν </a:t>
            </a:r>
            <a:r>
              <a:rPr lang="el-GR" b="0" i="1" u="sng" dirty="0">
                <a:solidFill>
                  <a:srgbClr val="202122"/>
                </a:solidFill>
                <a:effectLst/>
                <a:latin typeface="Arial" panose="020B0604020202020204" pitchFamily="34" charset="0"/>
              </a:rPr>
              <a:t>άτυπο διαχωρισμό των αλγορίθμων </a:t>
            </a:r>
            <a:r>
              <a:rPr lang="el-GR" b="0" i="0" dirty="0">
                <a:solidFill>
                  <a:srgbClr val="202122"/>
                </a:solidFill>
                <a:effectLst/>
                <a:latin typeface="Arial" panose="020B0604020202020204" pitchFamily="34" charset="0"/>
              </a:rPr>
              <a:t>ανάλογα με την ταχύτητα τους – </a:t>
            </a:r>
            <a:r>
              <a:rPr lang="el-GR" b="1" i="0" dirty="0">
                <a:solidFill>
                  <a:srgbClr val="202122"/>
                </a:solidFill>
                <a:effectLst/>
                <a:latin typeface="Arial" panose="020B0604020202020204" pitchFamily="34" charset="0"/>
              </a:rPr>
              <a:t>Πολυωνυμικού χρόνου</a:t>
            </a:r>
            <a:r>
              <a:rPr lang="el-GR" b="0" i="0" dirty="0">
                <a:solidFill>
                  <a:srgbClr val="202122"/>
                </a:solidFill>
                <a:effectLst/>
                <a:latin typeface="Arial" panose="020B0604020202020204" pitchFamily="34" charset="0"/>
              </a:rPr>
              <a:t> οι γρήγοροι και </a:t>
            </a:r>
            <a:r>
              <a:rPr lang="el-GR" b="1" i="0" dirty="0">
                <a:solidFill>
                  <a:srgbClr val="202122"/>
                </a:solidFill>
                <a:effectLst/>
                <a:latin typeface="Arial" panose="020B0604020202020204" pitchFamily="34" charset="0"/>
              </a:rPr>
              <a:t>Εκθετικού χρόνου</a:t>
            </a:r>
            <a:r>
              <a:rPr lang="el-GR" b="0" i="0" dirty="0">
                <a:solidFill>
                  <a:srgbClr val="202122"/>
                </a:solidFill>
                <a:effectLst/>
                <a:latin typeface="Arial" panose="020B0604020202020204" pitchFamily="34" charset="0"/>
              </a:rPr>
              <a:t> οι αργοί.</a:t>
            </a:r>
          </a:p>
          <a:p>
            <a:pPr marL="171450" indent="-171450">
              <a:buFont typeface="Arial" panose="020B0604020202020204" pitchFamily="34" charset="0"/>
              <a:buChar char="•"/>
            </a:pPr>
            <a:r>
              <a:rPr lang="el-GR" b="0" i="0" dirty="0">
                <a:solidFill>
                  <a:srgbClr val="202122"/>
                </a:solidFill>
                <a:effectLst/>
                <a:latin typeface="Arial" panose="020B0604020202020204" pitchFamily="34" charset="0"/>
              </a:rPr>
              <a:t>Ξαναλέω όμως αυτός ο διαχωρισμός όπως τον κάνουμε τώρα </a:t>
            </a:r>
            <a:r>
              <a:rPr lang="el-GR" b="0" i="1" u="sng" dirty="0">
                <a:solidFill>
                  <a:srgbClr val="202122"/>
                </a:solidFill>
                <a:effectLst/>
                <a:latin typeface="Arial" panose="020B0604020202020204" pitchFamily="34" charset="0"/>
              </a:rPr>
              <a:t>δεν είναι αυστηρός</a:t>
            </a:r>
            <a:r>
              <a:rPr lang="el-GR" b="0" i="0" dirty="0">
                <a:solidFill>
                  <a:srgbClr val="202122"/>
                </a:solidFill>
                <a:effectLst/>
                <a:latin typeface="Arial" panose="020B0604020202020204" pitchFamily="34" charset="0"/>
              </a:rPr>
              <a:t> αλλά είναι ιδανικός για τους σκοπούς μας.</a:t>
            </a:r>
          </a:p>
          <a:p>
            <a:pPr marL="171450" indent="-171450">
              <a:buFont typeface="Arial" panose="020B0604020202020204" pitchFamily="34" charset="0"/>
              <a:buChar char="•"/>
            </a:pPr>
            <a:r>
              <a:rPr lang="el-GR" b="0" i="0" dirty="0">
                <a:solidFill>
                  <a:srgbClr val="202122"/>
                </a:solidFill>
                <a:effectLst/>
                <a:latin typeface="Arial" panose="020B0604020202020204" pitchFamily="34" charset="0"/>
              </a:rPr>
              <a:t>Με αυτή τη λογική θα καλούμε και </a:t>
            </a:r>
            <a:r>
              <a:rPr lang="el-GR" b="1" i="0" dirty="0">
                <a:solidFill>
                  <a:srgbClr val="202122"/>
                </a:solidFill>
                <a:effectLst/>
                <a:latin typeface="Arial" panose="020B0604020202020204" pitchFamily="34" charset="0"/>
              </a:rPr>
              <a:t>αποδοτικό</a:t>
            </a:r>
            <a:r>
              <a:rPr lang="el-GR" b="0" i="0" dirty="0">
                <a:solidFill>
                  <a:srgbClr val="202122"/>
                </a:solidFill>
                <a:effectLst/>
                <a:latin typeface="Arial" panose="020B0604020202020204" pitchFamily="34" charset="0"/>
              </a:rPr>
              <a:t> έναν αλγόριθμο ο οποίος είναι γρήγορος, δηλαδή έναν αλγόριθμο πολυωνυμικού χρόνου.</a:t>
            </a:r>
            <a:endParaRPr lang="el-GR" dirty="0"/>
          </a:p>
          <a:p>
            <a:endParaRPr lang="el-GR" dirty="0"/>
          </a:p>
          <a:p>
            <a:endParaRPr lang="el-GR" dirty="0"/>
          </a:p>
          <a:p>
            <a:r>
              <a:rPr lang="el-GR" dirty="0"/>
              <a:t>Όσο αυξάνεται η είσοδος του αλγορίθμου ο απαιτούμενος χρόνος αυξάνεται πολυωνυμικά / εκθετικά. </a:t>
            </a:r>
          </a:p>
          <a:p>
            <a:r>
              <a:rPr lang="el-GR" dirty="0"/>
              <a:t>Δηλαδή, σε διπλάσια είσοδο θα χρειαστούμε «διπλάσιο» χρόνο για γραμμικό πολυωνυμικό (</a:t>
            </a:r>
            <a:r>
              <a:rPr lang="en-US" dirty="0"/>
              <a:t>n) </a:t>
            </a:r>
            <a:r>
              <a:rPr lang="el-GR" dirty="0"/>
              <a:t>αντί για τον προηγούμενο χρόνο εις το τετράγωνο αν είναι εκθετικός.</a:t>
            </a:r>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8</a:t>
            </a:fld>
            <a:endParaRPr lang="el-GR"/>
          </a:p>
        </p:txBody>
      </p:sp>
    </p:spTree>
    <p:extLst>
      <p:ext uri="{BB962C8B-B14F-4D97-AF65-F5344CB8AC3E}">
        <p14:creationId xmlns:p14="http://schemas.microsoft.com/office/powerpoint/2010/main" val="98780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Βλέπουμε τώρα πάλι το διάγραμμα ταξινόμησης και θα συνεχίσουμε με μια ανάλυση των δύο βασικών ειδών κρυπτογραφίας, οι οποίες διαφοροποιούνται </a:t>
            </a:r>
            <a:r>
              <a:rPr lang="el-GR" i="1" u="sng" dirty="0"/>
              <a:t>ανάλογα με το πλήθος των κλειδιών</a:t>
            </a:r>
            <a:r>
              <a:rPr lang="el-GR" u="sng" dirty="0"/>
              <a:t> που χρησιμοποιούνται στα κρυπτογραφικά σχήματα κάθε είδους</a:t>
            </a:r>
            <a:r>
              <a:rPr lang="el-GR" dirty="0"/>
              <a:t> και έτσι έχουμε</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Την </a:t>
            </a:r>
            <a:r>
              <a:rPr lang="el-GR" b="1" dirty="0"/>
              <a:t>κρυπτογραφία των συμμετρικών κρυπτοσυστημάτων</a:t>
            </a:r>
            <a:r>
              <a:rPr lang="el-GR" dirty="0"/>
              <a:t>, στα οποία το κλειδί κρυπτογράφησης με το κλειδί αποκρυπτογράφησης </a:t>
            </a:r>
            <a:r>
              <a:rPr lang="el-GR" i="1" u="sng" dirty="0"/>
              <a:t>ταυτίζονται</a:t>
            </a:r>
            <a:r>
              <a:rPr lang="en-US" dirty="0"/>
              <a:t> </a:t>
            </a:r>
            <a:r>
              <a:rPr lang="el-GR" dirty="0"/>
              <a:t>και έχουμε </a:t>
            </a:r>
            <a:r>
              <a:rPr lang="el-GR" b="1" dirty="0"/>
              <a:t>ένα</a:t>
            </a:r>
            <a:r>
              <a:rPr lang="el-GR" dirty="0"/>
              <a:t> κοινό κλειδί για κάθε διεργασία.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Καθώς και την ασύμμετρη κρυπτογραφία..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b="1" dirty="0"/>
              <a:t>*Ν*</a:t>
            </a:r>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9</a:t>
            </a:fld>
            <a:endParaRPr lang="el-GR"/>
          </a:p>
        </p:txBody>
      </p:sp>
    </p:spTree>
    <p:extLst>
      <p:ext uri="{BB962C8B-B14F-4D97-AF65-F5344CB8AC3E}">
        <p14:creationId xmlns:p14="http://schemas.microsoft.com/office/powerpoint/2010/main" val="273996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8C67-C37D-4889-A156-076F004FC1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FA9A8919-B999-49EC-9FEF-E605549D1B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D41DD3F0-0174-4F6A-99F0-F6F195731792}"/>
              </a:ext>
            </a:extLst>
          </p:cNvPr>
          <p:cNvSpPr>
            <a:spLocks noGrp="1"/>
          </p:cNvSpPr>
          <p:nvPr>
            <p:ph type="dt" sz="half" idx="10"/>
          </p:nvPr>
        </p:nvSpPr>
        <p:spPr/>
        <p:txBody>
          <a:bodyPr/>
          <a:lstStyle/>
          <a:p>
            <a:fld id="{BBC79A19-1A03-4720-A4CB-492579C0F98A}" type="datetimeFigureOut">
              <a:rPr lang="el-GR" smtClean="0"/>
              <a:t>9/7/2023</a:t>
            </a:fld>
            <a:endParaRPr lang="el-GR"/>
          </a:p>
        </p:txBody>
      </p:sp>
      <p:sp>
        <p:nvSpPr>
          <p:cNvPr id="5" name="Footer Placeholder 4">
            <a:extLst>
              <a:ext uri="{FF2B5EF4-FFF2-40B4-BE49-F238E27FC236}">
                <a16:creationId xmlns:a16="http://schemas.microsoft.com/office/drawing/2014/main" id="{5F0A86C0-9C2D-4622-BE94-B8B0B7239EF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B54BDA8-B66D-45A5-8555-B928970C6AFB}"/>
              </a:ext>
            </a:extLst>
          </p:cNvPr>
          <p:cNvSpPr>
            <a:spLocks noGrp="1"/>
          </p:cNvSpPr>
          <p:nvPr>
            <p:ph type="sldNum" sz="quarter" idx="12"/>
          </p:nvPr>
        </p:nvSpPr>
        <p:spPr/>
        <p:txBody>
          <a:bodyPr/>
          <a:lstStyle/>
          <a:p>
            <a:fld id="{A161A7F7-4770-4E5D-83D9-54E886EA1B3D}" type="slidenum">
              <a:rPr lang="el-GR" smtClean="0"/>
              <a:t>‹#›</a:t>
            </a:fld>
            <a:endParaRPr lang="el-GR"/>
          </a:p>
        </p:txBody>
      </p:sp>
    </p:spTree>
    <p:extLst>
      <p:ext uri="{BB962C8B-B14F-4D97-AF65-F5344CB8AC3E}">
        <p14:creationId xmlns:p14="http://schemas.microsoft.com/office/powerpoint/2010/main" val="3381413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2AABD-B235-4F5A-A82B-53E19FE87E81}"/>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CC7C6509-AA69-49F8-9CEA-5A1679A9D5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85D6D381-6C6D-4CFE-84AB-2B4610704A0B}"/>
              </a:ext>
            </a:extLst>
          </p:cNvPr>
          <p:cNvSpPr>
            <a:spLocks noGrp="1"/>
          </p:cNvSpPr>
          <p:nvPr>
            <p:ph type="dt" sz="half" idx="10"/>
          </p:nvPr>
        </p:nvSpPr>
        <p:spPr/>
        <p:txBody>
          <a:bodyPr/>
          <a:lstStyle/>
          <a:p>
            <a:fld id="{BBC79A19-1A03-4720-A4CB-492579C0F98A}" type="datetimeFigureOut">
              <a:rPr lang="el-GR" smtClean="0"/>
              <a:t>9/7/2023</a:t>
            </a:fld>
            <a:endParaRPr lang="el-GR"/>
          </a:p>
        </p:txBody>
      </p:sp>
      <p:sp>
        <p:nvSpPr>
          <p:cNvPr id="5" name="Footer Placeholder 4">
            <a:extLst>
              <a:ext uri="{FF2B5EF4-FFF2-40B4-BE49-F238E27FC236}">
                <a16:creationId xmlns:a16="http://schemas.microsoft.com/office/drawing/2014/main" id="{8454716F-13FF-4D5B-B775-66A34B98D0C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47173D5-F2D7-4B9B-BF82-7C1E9AD48D7D}"/>
              </a:ext>
            </a:extLst>
          </p:cNvPr>
          <p:cNvSpPr>
            <a:spLocks noGrp="1"/>
          </p:cNvSpPr>
          <p:nvPr>
            <p:ph type="sldNum" sz="quarter" idx="12"/>
          </p:nvPr>
        </p:nvSpPr>
        <p:spPr/>
        <p:txBody>
          <a:bodyPr/>
          <a:lstStyle/>
          <a:p>
            <a:fld id="{A161A7F7-4770-4E5D-83D9-54E886EA1B3D}" type="slidenum">
              <a:rPr lang="el-GR" smtClean="0"/>
              <a:t>‹#›</a:t>
            </a:fld>
            <a:endParaRPr lang="el-GR"/>
          </a:p>
        </p:txBody>
      </p:sp>
    </p:spTree>
    <p:extLst>
      <p:ext uri="{BB962C8B-B14F-4D97-AF65-F5344CB8AC3E}">
        <p14:creationId xmlns:p14="http://schemas.microsoft.com/office/powerpoint/2010/main" val="757643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4D443A-EF42-490D-80F1-F241DD7DB2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C38EBB76-96E8-4B01-ADFC-E8DBA0D18B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28AED66-0235-41A4-99ED-8BE14FB6F6F6}"/>
              </a:ext>
            </a:extLst>
          </p:cNvPr>
          <p:cNvSpPr>
            <a:spLocks noGrp="1"/>
          </p:cNvSpPr>
          <p:nvPr>
            <p:ph type="dt" sz="half" idx="10"/>
          </p:nvPr>
        </p:nvSpPr>
        <p:spPr/>
        <p:txBody>
          <a:bodyPr/>
          <a:lstStyle/>
          <a:p>
            <a:fld id="{BBC79A19-1A03-4720-A4CB-492579C0F98A}" type="datetimeFigureOut">
              <a:rPr lang="el-GR" smtClean="0"/>
              <a:t>9/7/2023</a:t>
            </a:fld>
            <a:endParaRPr lang="el-GR"/>
          </a:p>
        </p:txBody>
      </p:sp>
      <p:sp>
        <p:nvSpPr>
          <p:cNvPr id="5" name="Footer Placeholder 4">
            <a:extLst>
              <a:ext uri="{FF2B5EF4-FFF2-40B4-BE49-F238E27FC236}">
                <a16:creationId xmlns:a16="http://schemas.microsoft.com/office/drawing/2014/main" id="{52DD151E-6A78-4BF9-8D6A-2FC52265563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AFAD907-A68E-477E-B830-CF413F875D2C}"/>
              </a:ext>
            </a:extLst>
          </p:cNvPr>
          <p:cNvSpPr>
            <a:spLocks noGrp="1"/>
          </p:cNvSpPr>
          <p:nvPr>
            <p:ph type="sldNum" sz="quarter" idx="12"/>
          </p:nvPr>
        </p:nvSpPr>
        <p:spPr/>
        <p:txBody>
          <a:bodyPr/>
          <a:lstStyle/>
          <a:p>
            <a:fld id="{A161A7F7-4770-4E5D-83D9-54E886EA1B3D}" type="slidenum">
              <a:rPr lang="el-GR" smtClean="0"/>
              <a:t>‹#›</a:t>
            </a:fld>
            <a:endParaRPr lang="el-GR"/>
          </a:p>
        </p:txBody>
      </p:sp>
    </p:spTree>
    <p:extLst>
      <p:ext uri="{BB962C8B-B14F-4D97-AF65-F5344CB8AC3E}">
        <p14:creationId xmlns:p14="http://schemas.microsoft.com/office/powerpoint/2010/main" val="1871734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cNvSpPr>
            <a:spLocks noGrp="1"/>
          </p:cNvSpPr>
          <p:nvPr>
            <p:ph type="body" sz="quarter" idx="10" hasCustomPrompt="1"/>
          </p:nvPr>
        </p:nvSpPr>
        <p:spPr>
          <a:xfrm>
            <a:off x="863600" y="1398588"/>
            <a:ext cx="10749280" cy="1543821"/>
          </a:xfrm>
          <a:prstGeom prst="rect">
            <a:avLst/>
          </a:prstGeom>
        </p:spPr>
        <p:txBody>
          <a:bodyPr wrap="square" lIns="0" tIns="0" rIns="0" bIns="0" numCol="1">
            <a:spAutoFit/>
          </a:bodyPr>
          <a:lstStyle>
            <a:lvl1pPr marL="0" indent="0" fontAlgn="base">
              <a:lnSpc>
                <a:spcPct val="88000"/>
              </a:lnSpc>
              <a:spcBef>
                <a:spcPts val="0"/>
              </a:spcBef>
              <a:spcAft>
                <a:spcPts val="0"/>
              </a:spcAft>
              <a:buFont typeface="Arial" panose="020B0604020202020204" pitchFamily="34" charset="0"/>
              <a:buChar char="​"/>
              <a:defRPr sz="6600" cap="all" baseline="0">
                <a:solidFill>
                  <a:schemeClr val="tx2"/>
                </a:solidFill>
                <a:latin typeface="+mj-lt"/>
                <a:ea typeface="+mj-ea"/>
                <a:sym typeface="+mn-lt"/>
              </a:defRPr>
            </a:lvl1pPr>
            <a:lvl2pPr marL="0" indent="0" fontAlgn="base">
              <a:lnSpc>
                <a:spcPct val="88000"/>
              </a:lnSpc>
              <a:spcBef>
                <a:spcPts val="0"/>
              </a:spcBef>
              <a:spcAft>
                <a:spcPts val="0"/>
              </a:spcAft>
              <a:buFont typeface="Arial" panose="020B0604020202020204" pitchFamily="34" charset="0"/>
              <a:buChar char="​"/>
              <a:defRPr sz="4800" cap="all" baseline="0">
                <a:solidFill>
                  <a:schemeClr val="accent1"/>
                </a:solidFill>
                <a:latin typeface="+mn-lt"/>
                <a:ea typeface="+mj-ea"/>
                <a:sym typeface="+mn-lt"/>
              </a:defRPr>
            </a:lvl2pPr>
            <a:lvl3pPr marL="0" indent="0">
              <a:lnSpc>
                <a:spcPct val="88000"/>
              </a:lnSpc>
              <a:spcBef>
                <a:spcPts val="0"/>
              </a:spcBef>
              <a:spcAft>
                <a:spcPts val="0"/>
              </a:spcAft>
              <a:buFont typeface="Arial" panose="020B0604020202020204" pitchFamily="34" charset="0"/>
              <a:buChar char="​"/>
              <a:defRPr sz="3200" cap="all">
                <a:solidFill>
                  <a:schemeClr val="accent1"/>
                </a:solidFill>
                <a:latin typeface="+mj-lt"/>
                <a:ea typeface="+mj-ea"/>
              </a:defRPr>
            </a:lvl3pPr>
            <a:lvl4pPr marL="0" indent="0">
              <a:lnSpc>
                <a:spcPct val="88000"/>
              </a:lnSpc>
              <a:spcBef>
                <a:spcPts val="0"/>
              </a:spcBef>
              <a:spcAft>
                <a:spcPts val="0"/>
              </a:spcAft>
              <a:buFont typeface="Arial" panose="020B0604020202020204" pitchFamily="34" charset="0"/>
              <a:buChar char="​"/>
              <a:defRPr sz="3200" cap="all">
                <a:solidFill>
                  <a:schemeClr val="accent1"/>
                </a:solidFill>
                <a:latin typeface="+mj-lt"/>
                <a:ea typeface="+mj-ea"/>
              </a:defRPr>
            </a:lvl4pPr>
            <a:lvl5pPr marL="0" indent="0">
              <a:lnSpc>
                <a:spcPct val="88000"/>
              </a:lnSpc>
              <a:spcBef>
                <a:spcPts val="0"/>
              </a:spcBef>
              <a:spcAft>
                <a:spcPts val="0"/>
              </a:spcAft>
              <a:buFont typeface="Arial" panose="020B0604020202020204" pitchFamily="34" charset="0"/>
              <a:buChar char="​"/>
              <a:defRPr sz="3200" cap="all">
                <a:solidFill>
                  <a:schemeClr val="accent1"/>
                </a:solidFill>
                <a:latin typeface="+mj-lt"/>
                <a:ea typeface="+mj-ea"/>
              </a:defRPr>
            </a:lvl5pPr>
            <a:lvl6pPr marL="0" indent="0">
              <a:lnSpc>
                <a:spcPct val="88000"/>
              </a:lnSpc>
              <a:spcBef>
                <a:spcPts val="0"/>
              </a:spcBef>
              <a:spcAft>
                <a:spcPts val="0"/>
              </a:spcAft>
              <a:buFont typeface="Arial" panose="020B0604020202020204" pitchFamily="34" charset="0"/>
              <a:buChar char="​"/>
              <a:defRPr sz="3200" cap="all">
                <a:solidFill>
                  <a:schemeClr val="accent1"/>
                </a:solidFill>
                <a:latin typeface="+mj-lt"/>
                <a:ea typeface="+mj-ea"/>
              </a:defRPr>
            </a:lvl6pPr>
            <a:lvl7pPr marL="0" indent="0">
              <a:lnSpc>
                <a:spcPct val="88000"/>
              </a:lnSpc>
              <a:spcBef>
                <a:spcPts val="0"/>
              </a:spcBef>
              <a:spcAft>
                <a:spcPts val="0"/>
              </a:spcAft>
              <a:buFont typeface="Arial" panose="020B0604020202020204" pitchFamily="34" charset="0"/>
              <a:buChar char="​"/>
              <a:defRPr sz="3200" cap="all">
                <a:solidFill>
                  <a:schemeClr val="accent1"/>
                </a:solidFill>
                <a:latin typeface="+mj-lt"/>
                <a:ea typeface="+mj-ea"/>
              </a:defRPr>
            </a:lvl7pPr>
            <a:lvl8pPr marL="0" indent="0">
              <a:lnSpc>
                <a:spcPct val="88000"/>
              </a:lnSpc>
              <a:spcBef>
                <a:spcPts val="0"/>
              </a:spcBef>
              <a:spcAft>
                <a:spcPts val="0"/>
              </a:spcAft>
              <a:buFont typeface="Arial" panose="020B0604020202020204" pitchFamily="34" charset="0"/>
              <a:buChar char="​"/>
              <a:defRPr sz="3200" cap="all">
                <a:solidFill>
                  <a:schemeClr val="accent1"/>
                </a:solidFill>
                <a:latin typeface="+mj-lt"/>
                <a:ea typeface="+mj-ea"/>
              </a:defRPr>
            </a:lvl8pPr>
            <a:lvl9pPr marL="0" indent="0">
              <a:lnSpc>
                <a:spcPct val="88000"/>
              </a:lnSpc>
              <a:spcBef>
                <a:spcPts val="0"/>
              </a:spcBef>
              <a:spcAft>
                <a:spcPts val="0"/>
              </a:spcAft>
              <a:buFont typeface="Arial" panose="020B0604020202020204" pitchFamily="34" charset="0"/>
              <a:buChar char="​"/>
              <a:defRPr sz="3200" cap="all">
                <a:solidFill>
                  <a:schemeClr val="accent1"/>
                </a:solidFill>
                <a:latin typeface="+mj-lt"/>
                <a:ea typeface="+mj-ea"/>
              </a:defRPr>
            </a:lvl9pPr>
          </a:lstStyle>
          <a:p>
            <a:pPr lvl="0"/>
            <a:r>
              <a:rPr lang="en-US" dirty="0"/>
              <a:t>Title</a:t>
            </a:r>
          </a:p>
          <a:p>
            <a:pPr lvl="1"/>
            <a:r>
              <a:rPr lang="en-US" dirty="0"/>
              <a:t>Subtitle</a:t>
            </a:r>
          </a:p>
        </p:txBody>
      </p:sp>
      <p:sp>
        <p:nvSpPr>
          <p:cNvPr id="3" name="Date"/>
          <p:cNvSpPr>
            <a:spLocks noGrp="1"/>
          </p:cNvSpPr>
          <p:nvPr>
            <p:ph type="body" sz="quarter" idx="11" hasCustomPrompt="1"/>
          </p:nvPr>
        </p:nvSpPr>
        <p:spPr>
          <a:xfrm>
            <a:off x="863600" y="3204845"/>
            <a:ext cx="6309360" cy="307777"/>
          </a:xfrm>
          <a:prstGeom prst="rect">
            <a:avLst/>
          </a:prstGeom>
        </p:spPr>
        <p:txBody>
          <a:bodyPr lIns="0" tIns="0" rIns="0" bIns="0" numCol="1">
            <a:spAutoFit/>
          </a:bodyPr>
          <a:lstStyle>
            <a:lvl1pPr marL="0" indent="0">
              <a:spcBef>
                <a:spcPts val="0"/>
              </a:spcBef>
              <a:spcAft>
                <a:spcPts val="0"/>
              </a:spcAft>
              <a:buNone/>
              <a:defRPr sz="2000" cap="all" baseline="0">
                <a:solidFill>
                  <a:schemeClr val="accent1"/>
                </a:solidFill>
                <a:latin typeface="+mj-lt"/>
                <a:ea typeface="+mj-ea"/>
                <a:sym typeface="+mn-lt"/>
              </a:defRPr>
            </a:lvl1pPr>
            <a:lvl2pPr marL="0" indent="0">
              <a:spcBef>
                <a:spcPts val="0"/>
              </a:spcBef>
              <a:spcAft>
                <a:spcPts val="0"/>
              </a:spcAft>
              <a:buNone/>
              <a:defRPr sz="2000" cap="all">
                <a:solidFill>
                  <a:schemeClr val="accent1"/>
                </a:solidFill>
                <a:latin typeface="+mj-lt"/>
                <a:ea typeface="+mj-ea"/>
                <a:sym typeface="+mn-lt"/>
              </a:defRPr>
            </a:lvl2pPr>
            <a:lvl3pPr marL="0" indent="0">
              <a:spcBef>
                <a:spcPts val="0"/>
              </a:spcBef>
              <a:spcAft>
                <a:spcPts val="0"/>
              </a:spcAft>
              <a:buNone/>
              <a:defRPr sz="2000" cap="all">
                <a:solidFill>
                  <a:schemeClr val="accent1"/>
                </a:solidFill>
                <a:latin typeface="+mj-lt"/>
                <a:ea typeface="+mj-ea"/>
                <a:sym typeface="+mn-lt"/>
              </a:defRPr>
            </a:lvl3pPr>
            <a:lvl4pPr marL="0" indent="0">
              <a:spcBef>
                <a:spcPts val="0"/>
              </a:spcBef>
              <a:spcAft>
                <a:spcPts val="0"/>
              </a:spcAft>
              <a:buNone/>
              <a:defRPr sz="2000" cap="all">
                <a:solidFill>
                  <a:schemeClr val="accent1"/>
                </a:solidFill>
                <a:latin typeface="+mj-lt"/>
                <a:ea typeface="+mj-ea"/>
                <a:sym typeface="+mn-lt"/>
              </a:defRPr>
            </a:lvl4pPr>
            <a:lvl5pPr marL="0" indent="0">
              <a:spcBef>
                <a:spcPts val="0"/>
              </a:spcBef>
              <a:spcAft>
                <a:spcPts val="0"/>
              </a:spcAft>
              <a:buNone/>
              <a:defRPr sz="2000" cap="all">
                <a:solidFill>
                  <a:schemeClr val="accent1"/>
                </a:solidFill>
                <a:latin typeface="+mj-lt"/>
                <a:ea typeface="+mj-ea"/>
                <a:sym typeface="+mn-lt"/>
              </a:defRPr>
            </a:lvl5pPr>
            <a:lvl6pPr marL="0" indent="0">
              <a:spcBef>
                <a:spcPts val="0"/>
              </a:spcBef>
              <a:spcAft>
                <a:spcPts val="0"/>
              </a:spcAft>
              <a:buNone/>
              <a:defRPr sz="2000" cap="all">
                <a:solidFill>
                  <a:schemeClr val="accent1"/>
                </a:solidFill>
                <a:latin typeface="+mj-lt"/>
                <a:ea typeface="+mj-ea"/>
                <a:sym typeface="+mn-lt"/>
              </a:defRPr>
            </a:lvl6pPr>
            <a:lvl7pPr marL="0" indent="0">
              <a:spcBef>
                <a:spcPts val="0"/>
              </a:spcBef>
              <a:spcAft>
                <a:spcPts val="0"/>
              </a:spcAft>
              <a:buNone/>
              <a:defRPr sz="2000" cap="all">
                <a:solidFill>
                  <a:schemeClr val="accent1"/>
                </a:solidFill>
                <a:latin typeface="+mj-lt"/>
                <a:ea typeface="+mj-ea"/>
                <a:sym typeface="+mn-lt"/>
              </a:defRPr>
            </a:lvl7pPr>
            <a:lvl8pPr marL="0" indent="0">
              <a:spcBef>
                <a:spcPts val="0"/>
              </a:spcBef>
              <a:spcAft>
                <a:spcPts val="0"/>
              </a:spcAft>
              <a:buNone/>
              <a:defRPr sz="2000" cap="all">
                <a:solidFill>
                  <a:schemeClr val="accent1"/>
                </a:solidFill>
                <a:latin typeface="+mj-lt"/>
                <a:ea typeface="+mj-ea"/>
                <a:sym typeface="+mn-lt"/>
              </a:defRPr>
            </a:lvl8pPr>
            <a:lvl9pPr marL="0" indent="0">
              <a:spcBef>
                <a:spcPts val="0"/>
              </a:spcBef>
              <a:spcAft>
                <a:spcPts val="0"/>
              </a:spcAft>
              <a:buNone/>
              <a:defRPr sz="2000" cap="all">
                <a:solidFill>
                  <a:schemeClr val="accent1"/>
                </a:solidFill>
                <a:latin typeface="+mj-lt"/>
                <a:ea typeface="+mj-ea"/>
                <a:sym typeface="+mn-lt"/>
              </a:defRPr>
            </a:lvl9pPr>
          </a:lstStyle>
          <a:p>
            <a:pPr lvl="0"/>
            <a:r>
              <a:rPr lang="en-US" dirty="0"/>
              <a:t>Date</a:t>
            </a:r>
          </a:p>
        </p:txBody>
      </p:sp>
    </p:spTree>
    <p:extLst>
      <p:ext uri="{BB962C8B-B14F-4D97-AF65-F5344CB8AC3E}">
        <p14:creationId xmlns:p14="http://schemas.microsoft.com/office/powerpoint/2010/main" val="2489348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9FCF92-2F90-457E-AC21-9AAEC1C0F647}"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3248476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34A1A3-3A2B-4E21-944A-8E02767FD244}"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2152192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B7475-C0D0-43ED-8A6D-6AB1F9184B55}"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1652218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A951F5-D8C4-4819-A521-B63713A99B94}" type="datetime1">
              <a:rPr lang="el-GR" smtClean="0"/>
              <a:t>9/7/2023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4193804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95835B-FF2C-4F75-871D-49CDDDFFE997}" type="datetime1">
              <a:rPr lang="el-GR" smtClean="0"/>
              <a:t>9/7/2023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770154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2D9B24-6D7B-465F-A5C9-7262DCB0F0BB}" type="datetime1">
              <a:rPr lang="el-GR" smtClean="0"/>
              <a:t>9/7/2023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1928931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0C3FF-9B44-4057-BB41-ABB16B58A46C}" type="datetime1">
              <a:rPr lang="el-GR" smtClean="0"/>
              <a:t>9/7/2023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3101285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B4D66-A66C-40F3-8EB4-375DB8C8219C}"/>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58404822-4409-40CE-AE7B-BB91D511CC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88F30639-4DE4-4B4F-A26A-D3416BE49D0E}"/>
              </a:ext>
            </a:extLst>
          </p:cNvPr>
          <p:cNvSpPr>
            <a:spLocks noGrp="1"/>
          </p:cNvSpPr>
          <p:nvPr>
            <p:ph type="dt" sz="half" idx="10"/>
          </p:nvPr>
        </p:nvSpPr>
        <p:spPr/>
        <p:txBody>
          <a:bodyPr/>
          <a:lstStyle/>
          <a:p>
            <a:fld id="{BBC79A19-1A03-4720-A4CB-492579C0F98A}" type="datetimeFigureOut">
              <a:rPr lang="el-GR" smtClean="0"/>
              <a:t>9/7/2023</a:t>
            </a:fld>
            <a:endParaRPr lang="el-GR"/>
          </a:p>
        </p:txBody>
      </p:sp>
      <p:sp>
        <p:nvSpPr>
          <p:cNvPr id="5" name="Footer Placeholder 4">
            <a:extLst>
              <a:ext uri="{FF2B5EF4-FFF2-40B4-BE49-F238E27FC236}">
                <a16:creationId xmlns:a16="http://schemas.microsoft.com/office/drawing/2014/main" id="{0A7CFDE4-0E8B-4252-B277-78D8D01CDAB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21140FE-5189-4DD0-86EE-BA0CBF07B56E}"/>
              </a:ext>
            </a:extLst>
          </p:cNvPr>
          <p:cNvSpPr>
            <a:spLocks noGrp="1"/>
          </p:cNvSpPr>
          <p:nvPr>
            <p:ph type="sldNum" sz="quarter" idx="12"/>
          </p:nvPr>
        </p:nvSpPr>
        <p:spPr/>
        <p:txBody>
          <a:bodyPr/>
          <a:lstStyle/>
          <a:p>
            <a:fld id="{A161A7F7-4770-4E5D-83D9-54E886EA1B3D}" type="slidenum">
              <a:rPr lang="el-GR" smtClean="0"/>
              <a:t>‹#›</a:t>
            </a:fld>
            <a:endParaRPr lang="el-GR"/>
          </a:p>
        </p:txBody>
      </p:sp>
    </p:spTree>
    <p:extLst>
      <p:ext uri="{BB962C8B-B14F-4D97-AF65-F5344CB8AC3E}">
        <p14:creationId xmlns:p14="http://schemas.microsoft.com/office/powerpoint/2010/main" val="191883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E744B5-9849-417E-A895-F2D0C536E482}" type="datetime1">
              <a:rPr lang="el-GR" smtClean="0"/>
              <a:t>9/7/2023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4028057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A11F74-8886-494B-92C9-F59E6CE2AFA6}" type="datetime1">
              <a:rPr lang="el-GR" smtClean="0"/>
              <a:t>9/7/2023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3344470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610187-A955-447F-AC72-495EAE0FBFDD}"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2754584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A7B66-0D8C-4F67-A6C1-5C00636D9E09}"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1563816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E9FCF92-2F90-457E-AC21-9AAEC1C0F647}" type="datetime1">
              <a:rPr lang="el-GR" smtClean="0"/>
              <a:t>9/7/2023</a:t>
            </a:fld>
            <a:endParaRPr lang="el-GR"/>
          </a:p>
        </p:txBody>
      </p:sp>
      <p:sp>
        <p:nvSpPr>
          <p:cNvPr id="5" name="Footer Placeholder 4"/>
          <p:cNvSpPr>
            <a:spLocks noGrp="1"/>
          </p:cNvSpPr>
          <p:nvPr>
            <p:ph type="ftr" sz="quarter" idx="11"/>
          </p:nvPr>
        </p:nvSpPr>
        <p:spPr>
          <a:xfrm>
            <a:off x="1371600" y="4323845"/>
            <a:ext cx="6400800" cy="365125"/>
          </a:xfrm>
        </p:spPr>
        <p:txBody>
          <a:bodyPr/>
          <a:lstStyle/>
          <a:p>
            <a:endParaRPr lang="el-GR"/>
          </a:p>
        </p:txBody>
      </p:sp>
      <p:sp>
        <p:nvSpPr>
          <p:cNvPr id="6" name="Slide Number Placeholder 5"/>
          <p:cNvSpPr>
            <a:spLocks noGrp="1"/>
          </p:cNvSpPr>
          <p:nvPr>
            <p:ph type="sldNum" sz="quarter" idx="12"/>
          </p:nvPr>
        </p:nvSpPr>
        <p:spPr>
          <a:xfrm>
            <a:off x="8077200" y="1430866"/>
            <a:ext cx="2743200" cy="365125"/>
          </a:xfrm>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4089786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34A1A3-3A2B-4E21-944A-8E02767FD244}"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256215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EFB7475-C0D0-43ED-8A6D-6AB1F9184B55}" type="datetime1">
              <a:rPr lang="el-GR" smtClean="0"/>
              <a:t>9/7/2023</a:t>
            </a:fld>
            <a:endParaRPr lang="el-GR"/>
          </a:p>
        </p:txBody>
      </p:sp>
      <p:sp>
        <p:nvSpPr>
          <p:cNvPr id="5" name="Footer Placeholder 4"/>
          <p:cNvSpPr>
            <a:spLocks noGrp="1"/>
          </p:cNvSpPr>
          <p:nvPr>
            <p:ph type="ftr" sz="quarter" idx="11"/>
          </p:nvPr>
        </p:nvSpPr>
        <p:spPr>
          <a:xfrm>
            <a:off x="685800" y="381001"/>
            <a:ext cx="6991492" cy="364065"/>
          </a:xfrm>
        </p:spPr>
        <p:txBody>
          <a:bodyPr/>
          <a:lstStyle/>
          <a:p>
            <a:endParaRPr lang="el-GR"/>
          </a:p>
        </p:txBody>
      </p:sp>
      <p:sp>
        <p:nvSpPr>
          <p:cNvPr id="6" name="Slide Number Placeholder 5"/>
          <p:cNvSpPr>
            <a:spLocks noGrp="1"/>
          </p:cNvSpPr>
          <p:nvPr>
            <p:ph type="sldNum" sz="quarter" idx="12"/>
          </p:nvPr>
        </p:nvSpPr>
        <p:spPr>
          <a:xfrm>
            <a:off x="10862452" y="381000"/>
            <a:ext cx="643748" cy="365125"/>
          </a:xfrm>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3431344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A951F5-D8C4-4819-A521-B63713A99B94}" type="datetime1">
              <a:rPr lang="el-GR" smtClean="0"/>
              <a:t>9/7/2023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1699642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95835B-FF2C-4F75-871D-49CDDDFFE997}" type="datetime1">
              <a:rPr lang="el-GR" smtClean="0"/>
              <a:t>9/7/2023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2248427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2D9B24-6D7B-465F-A5C9-7262DCB0F0BB}" type="datetime1">
              <a:rPr lang="el-GR" smtClean="0"/>
              <a:t>9/7/2023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3982327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CB702-6D9D-4708-9223-E285F3854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EA9DDC41-BF81-4387-89E2-72ADD8993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A46B23-DB6A-4A75-9319-CB3AA8DAC5FA}"/>
              </a:ext>
            </a:extLst>
          </p:cNvPr>
          <p:cNvSpPr>
            <a:spLocks noGrp="1"/>
          </p:cNvSpPr>
          <p:nvPr>
            <p:ph type="dt" sz="half" idx="10"/>
          </p:nvPr>
        </p:nvSpPr>
        <p:spPr/>
        <p:txBody>
          <a:bodyPr/>
          <a:lstStyle/>
          <a:p>
            <a:fld id="{BBC79A19-1A03-4720-A4CB-492579C0F98A}" type="datetimeFigureOut">
              <a:rPr lang="el-GR" smtClean="0"/>
              <a:t>9/7/2023</a:t>
            </a:fld>
            <a:endParaRPr lang="el-GR"/>
          </a:p>
        </p:txBody>
      </p:sp>
      <p:sp>
        <p:nvSpPr>
          <p:cNvPr id="5" name="Footer Placeholder 4">
            <a:extLst>
              <a:ext uri="{FF2B5EF4-FFF2-40B4-BE49-F238E27FC236}">
                <a16:creationId xmlns:a16="http://schemas.microsoft.com/office/drawing/2014/main" id="{226AB919-074B-470D-9CBD-CC13CEE1156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38FA09D-9E2B-4421-AF96-5146791D021C}"/>
              </a:ext>
            </a:extLst>
          </p:cNvPr>
          <p:cNvSpPr>
            <a:spLocks noGrp="1"/>
          </p:cNvSpPr>
          <p:nvPr>
            <p:ph type="sldNum" sz="quarter" idx="12"/>
          </p:nvPr>
        </p:nvSpPr>
        <p:spPr/>
        <p:txBody>
          <a:bodyPr/>
          <a:lstStyle/>
          <a:p>
            <a:fld id="{A161A7F7-4770-4E5D-83D9-54E886EA1B3D}" type="slidenum">
              <a:rPr lang="el-GR" smtClean="0"/>
              <a:t>‹#›</a:t>
            </a:fld>
            <a:endParaRPr lang="el-GR"/>
          </a:p>
        </p:txBody>
      </p:sp>
    </p:spTree>
    <p:extLst>
      <p:ext uri="{BB962C8B-B14F-4D97-AF65-F5344CB8AC3E}">
        <p14:creationId xmlns:p14="http://schemas.microsoft.com/office/powerpoint/2010/main" val="2031536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0C3FF-9B44-4057-BB41-ABB16B58A46C}" type="datetime1">
              <a:rPr lang="el-GR" smtClean="0"/>
              <a:t>9/7/2023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111435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E744B5-9849-417E-A895-F2D0C536E482}" type="datetime1">
              <a:rPr lang="el-GR" smtClean="0"/>
              <a:t>9/7/2023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3484833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A11F74-8886-494B-92C9-F59E6CE2AFA6}" type="datetime1">
              <a:rPr lang="el-GR" smtClean="0"/>
              <a:t>9/7/2023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1060213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F2ECB9-E0F6-476F-8479-11E58612D14A}" type="datetime1">
              <a:rPr lang="el-GR" smtClean="0"/>
              <a:t>9/7/2023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3338969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1DF2ECB9-E0F6-476F-8479-11E58612D14A}" type="datetime1">
              <a:rPr lang="el-GR" smtClean="0"/>
              <a:t>9/7/2023</a:t>
            </a:fld>
            <a:endParaRPr lang="el-GR"/>
          </a:p>
        </p:txBody>
      </p:sp>
      <p:sp>
        <p:nvSpPr>
          <p:cNvPr id="6" name="Footer Placeholder 5"/>
          <p:cNvSpPr>
            <a:spLocks noGrp="1"/>
          </p:cNvSpPr>
          <p:nvPr>
            <p:ph type="ftr" sz="quarter" idx="11"/>
          </p:nvPr>
        </p:nvSpPr>
        <p:spPr>
          <a:xfrm>
            <a:off x="685800" y="379941"/>
            <a:ext cx="6991492" cy="365125"/>
          </a:xfrm>
        </p:spPr>
        <p:txBody>
          <a:bodyPr/>
          <a:lstStyle/>
          <a:p>
            <a:endParaRPr lang="el-GR"/>
          </a:p>
        </p:txBody>
      </p:sp>
      <p:sp>
        <p:nvSpPr>
          <p:cNvPr id="7" name="Slide Number Placeholder 6"/>
          <p:cNvSpPr>
            <a:spLocks noGrp="1"/>
          </p:cNvSpPr>
          <p:nvPr>
            <p:ph type="sldNum" sz="quarter" idx="12"/>
          </p:nvPr>
        </p:nvSpPr>
        <p:spPr>
          <a:xfrm>
            <a:off x="10862452" y="381000"/>
            <a:ext cx="643748" cy="365125"/>
          </a:xfrm>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4110933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1DF2ECB9-E0F6-476F-8479-11E58612D14A}" type="datetime1">
              <a:rPr lang="el-GR" smtClean="0"/>
              <a:t>9/7/2023</a:t>
            </a:fld>
            <a:endParaRPr lang="el-GR"/>
          </a:p>
        </p:txBody>
      </p:sp>
      <p:sp>
        <p:nvSpPr>
          <p:cNvPr id="6" name="Footer Placeholder 5"/>
          <p:cNvSpPr>
            <a:spLocks noGrp="1"/>
          </p:cNvSpPr>
          <p:nvPr>
            <p:ph type="ftr" sz="quarter" idx="11"/>
          </p:nvPr>
        </p:nvSpPr>
        <p:spPr>
          <a:xfrm>
            <a:off x="685800" y="379941"/>
            <a:ext cx="6991492" cy="365125"/>
          </a:xfrm>
        </p:spPr>
        <p:txBody>
          <a:bodyPr/>
          <a:lstStyle/>
          <a:p>
            <a:endParaRPr lang="el-GR"/>
          </a:p>
        </p:txBody>
      </p:sp>
      <p:sp>
        <p:nvSpPr>
          <p:cNvPr id="7" name="Slide Number Placeholder 6"/>
          <p:cNvSpPr>
            <a:spLocks noGrp="1"/>
          </p:cNvSpPr>
          <p:nvPr>
            <p:ph type="sldNum" sz="quarter" idx="12"/>
          </p:nvPr>
        </p:nvSpPr>
        <p:spPr>
          <a:xfrm>
            <a:off x="10862452" y="381000"/>
            <a:ext cx="643748" cy="365125"/>
          </a:xfrm>
        </p:spPr>
        <p:txBody>
          <a:bodyPr/>
          <a:lstStyle/>
          <a:p>
            <a:fld id="{66F5026D-2B45-40AE-B3FF-DDF77A76FF16}" type="slidenum">
              <a:rPr lang="el-GR" smtClean="0"/>
              <a:t>‹#›</a:t>
            </a:fld>
            <a:endParaRPr lang="el-G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27161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1DF2ECB9-E0F6-476F-8479-11E58612D14A}" type="datetime1">
              <a:rPr lang="el-GR" smtClean="0"/>
              <a:t>9/7/2023</a:t>
            </a:fld>
            <a:endParaRPr lang="el-GR"/>
          </a:p>
        </p:txBody>
      </p:sp>
      <p:sp>
        <p:nvSpPr>
          <p:cNvPr id="6" name="Footer Placeholder 5"/>
          <p:cNvSpPr>
            <a:spLocks noGrp="1"/>
          </p:cNvSpPr>
          <p:nvPr>
            <p:ph type="ftr" sz="quarter" idx="11"/>
          </p:nvPr>
        </p:nvSpPr>
        <p:spPr>
          <a:xfrm>
            <a:off x="685800" y="378883"/>
            <a:ext cx="6991492" cy="365125"/>
          </a:xfrm>
        </p:spPr>
        <p:txBody>
          <a:bodyPr/>
          <a:lstStyle/>
          <a:p>
            <a:endParaRPr lang="el-GR"/>
          </a:p>
        </p:txBody>
      </p:sp>
      <p:sp>
        <p:nvSpPr>
          <p:cNvPr id="7" name="Slide Number Placeholder 6"/>
          <p:cNvSpPr>
            <a:spLocks noGrp="1"/>
          </p:cNvSpPr>
          <p:nvPr>
            <p:ph type="sldNum" sz="quarter" idx="12"/>
          </p:nvPr>
        </p:nvSpPr>
        <p:spPr>
          <a:xfrm>
            <a:off x="10862452" y="381000"/>
            <a:ext cx="643748" cy="365125"/>
          </a:xfrm>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4039374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F2ECB9-E0F6-476F-8479-11E58612D14A}" type="datetime1">
              <a:rPr lang="el-GR" smtClean="0"/>
              <a:t>9/7/2023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2722012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F2ECB9-E0F6-476F-8479-11E58612D14A}" type="datetime1">
              <a:rPr lang="el-GR" smtClean="0"/>
              <a:t>9/7/2023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293465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610187-A955-447F-AC72-495EAE0FBFDD}"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1908993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0D6F2-E024-4991-98AF-ADF445BE4621}"/>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F02914AD-F607-4622-AF77-69E1117864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55D12A85-EF15-449E-A509-6B9FE91606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F93CA9CB-6EDD-4DA5-8CC8-60EFD9B0CE9C}"/>
              </a:ext>
            </a:extLst>
          </p:cNvPr>
          <p:cNvSpPr>
            <a:spLocks noGrp="1"/>
          </p:cNvSpPr>
          <p:nvPr>
            <p:ph type="dt" sz="half" idx="10"/>
          </p:nvPr>
        </p:nvSpPr>
        <p:spPr/>
        <p:txBody>
          <a:bodyPr/>
          <a:lstStyle/>
          <a:p>
            <a:fld id="{BBC79A19-1A03-4720-A4CB-492579C0F98A}" type="datetimeFigureOut">
              <a:rPr lang="el-GR" smtClean="0"/>
              <a:t>9/7/2023</a:t>
            </a:fld>
            <a:endParaRPr lang="el-GR"/>
          </a:p>
        </p:txBody>
      </p:sp>
      <p:sp>
        <p:nvSpPr>
          <p:cNvPr id="6" name="Footer Placeholder 5">
            <a:extLst>
              <a:ext uri="{FF2B5EF4-FFF2-40B4-BE49-F238E27FC236}">
                <a16:creationId xmlns:a16="http://schemas.microsoft.com/office/drawing/2014/main" id="{CCD63538-B282-4159-B3B9-E0FB3EA1665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965780DE-C3D9-4C21-909A-CF6E2EC69154}"/>
              </a:ext>
            </a:extLst>
          </p:cNvPr>
          <p:cNvSpPr>
            <a:spLocks noGrp="1"/>
          </p:cNvSpPr>
          <p:nvPr>
            <p:ph type="sldNum" sz="quarter" idx="12"/>
          </p:nvPr>
        </p:nvSpPr>
        <p:spPr/>
        <p:txBody>
          <a:bodyPr/>
          <a:lstStyle/>
          <a:p>
            <a:fld id="{A161A7F7-4770-4E5D-83D9-54E886EA1B3D}" type="slidenum">
              <a:rPr lang="el-GR" smtClean="0"/>
              <a:t>‹#›</a:t>
            </a:fld>
            <a:endParaRPr lang="el-GR"/>
          </a:p>
        </p:txBody>
      </p:sp>
    </p:spTree>
    <p:extLst>
      <p:ext uri="{BB962C8B-B14F-4D97-AF65-F5344CB8AC3E}">
        <p14:creationId xmlns:p14="http://schemas.microsoft.com/office/powerpoint/2010/main" val="1986598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55A7B66-0D8C-4F67-A6C1-5C00636D9E09}" type="datetime1">
              <a:rPr lang="el-GR" smtClean="0"/>
              <a:t>9/7/2023</a:t>
            </a:fld>
            <a:endParaRPr lang="el-GR"/>
          </a:p>
        </p:txBody>
      </p:sp>
      <p:sp>
        <p:nvSpPr>
          <p:cNvPr id="5" name="Footer Placeholder 4"/>
          <p:cNvSpPr>
            <a:spLocks noGrp="1"/>
          </p:cNvSpPr>
          <p:nvPr>
            <p:ph type="ftr" sz="quarter" idx="11"/>
          </p:nvPr>
        </p:nvSpPr>
        <p:spPr>
          <a:xfrm>
            <a:off x="685800" y="381000"/>
            <a:ext cx="6991492" cy="365125"/>
          </a:xfrm>
        </p:spPr>
        <p:txBody>
          <a:bodyPr/>
          <a:lstStyle/>
          <a:p>
            <a:endParaRPr lang="el-GR"/>
          </a:p>
        </p:txBody>
      </p:sp>
      <p:sp>
        <p:nvSpPr>
          <p:cNvPr id="6" name="Slide Number Placeholder 5"/>
          <p:cNvSpPr>
            <a:spLocks noGrp="1"/>
          </p:cNvSpPr>
          <p:nvPr>
            <p:ph type="sldNum" sz="quarter" idx="12"/>
          </p:nvPr>
        </p:nvSpPr>
        <p:spPr>
          <a:xfrm>
            <a:off x="10862452" y="381000"/>
            <a:ext cx="643748" cy="365125"/>
          </a:xfrm>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3356827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9FCF92-2F90-457E-AC21-9AAEC1C0F647}"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364986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34A1A3-3A2B-4E21-944A-8E02767FD244}"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1847538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B7475-C0D0-43ED-8A6D-6AB1F9184B55}"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2503638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A951F5-D8C4-4819-A521-B63713A99B94}" type="datetime1">
              <a:rPr lang="el-GR" smtClean="0"/>
              <a:t>9/7/2023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539421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95835B-FF2C-4F75-871D-49CDDDFFE997}" type="datetime1">
              <a:rPr lang="el-GR" smtClean="0"/>
              <a:t>9/7/2023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4242571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2D9B24-6D7B-465F-A5C9-7262DCB0F0BB}" type="datetime1">
              <a:rPr lang="el-GR" smtClean="0"/>
              <a:t>9/7/2023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2200112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0C3FF-9B44-4057-BB41-ABB16B58A46C}" type="datetime1">
              <a:rPr lang="el-GR" smtClean="0"/>
              <a:t>9/7/2023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3807899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E744B5-9849-417E-A895-F2D0C536E482}" type="datetime1">
              <a:rPr lang="el-GR" smtClean="0"/>
              <a:t>9/7/2023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2002172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A11F74-8886-494B-92C9-F59E6CE2AFA6}" type="datetime1">
              <a:rPr lang="el-GR" smtClean="0"/>
              <a:t>9/7/2023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4157215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B4E65-E4D2-45A3-9FE1-3C3B46ADE6F6}"/>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1C77ED3D-ADB4-452E-8E8B-C67DB7A344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7E7F13-3387-4C3D-97D6-14EE61AEB9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C7691B76-AEAE-4B3D-921C-EC5F2C8C9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5DA4C1-CEAD-4E59-AAF4-6A2E4678CA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4F184944-0E52-4609-9661-A357C888CD9D}"/>
              </a:ext>
            </a:extLst>
          </p:cNvPr>
          <p:cNvSpPr>
            <a:spLocks noGrp="1"/>
          </p:cNvSpPr>
          <p:nvPr>
            <p:ph type="dt" sz="half" idx="10"/>
          </p:nvPr>
        </p:nvSpPr>
        <p:spPr/>
        <p:txBody>
          <a:bodyPr/>
          <a:lstStyle/>
          <a:p>
            <a:fld id="{BBC79A19-1A03-4720-A4CB-492579C0F98A}" type="datetimeFigureOut">
              <a:rPr lang="el-GR" smtClean="0"/>
              <a:t>9/7/2023</a:t>
            </a:fld>
            <a:endParaRPr lang="el-GR"/>
          </a:p>
        </p:txBody>
      </p:sp>
      <p:sp>
        <p:nvSpPr>
          <p:cNvPr id="8" name="Footer Placeholder 7">
            <a:extLst>
              <a:ext uri="{FF2B5EF4-FFF2-40B4-BE49-F238E27FC236}">
                <a16:creationId xmlns:a16="http://schemas.microsoft.com/office/drawing/2014/main" id="{31D12514-B0EC-4AE6-B38A-51F03CABB29D}"/>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B58BD4E9-617A-42CD-845D-2D2BF02E3EA9}"/>
              </a:ext>
            </a:extLst>
          </p:cNvPr>
          <p:cNvSpPr>
            <a:spLocks noGrp="1"/>
          </p:cNvSpPr>
          <p:nvPr>
            <p:ph type="sldNum" sz="quarter" idx="12"/>
          </p:nvPr>
        </p:nvSpPr>
        <p:spPr/>
        <p:txBody>
          <a:bodyPr/>
          <a:lstStyle/>
          <a:p>
            <a:fld id="{A161A7F7-4770-4E5D-83D9-54E886EA1B3D}" type="slidenum">
              <a:rPr lang="el-GR" smtClean="0"/>
              <a:t>‹#›</a:t>
            </a:fld>
            <a:endParaRPr lang="el-GR"/>
          </a:p>
        </p:txBody>
      </p:sp>
    </p:spTree>
    <p:extLst>
      <p:ext uri="{BB962C8B-B14F-4D97-AF65-F5344CB8AC3E}">
        <p14:creationId xmlns:p14="http://schemas.microsoft.com/office/powerpoint/2010/main" val="2930416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610187-A955-447F-AC72-495EAE0FBFDD}"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2337767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A7B66-0D8C-4F67-A6C1-5C00636D9E09}" type="datetime1">
              <a:rPr lang="el-GR" smtClean="0"/>
              <a:t>9/7/2023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F5026D-2B45-40AE-B3FF-DDF77A76FF16}" type="slidenum">
              <a:rPr lang="el-GR" smtClean="0"/>
              <a:t>‹#›</a:t>
            </a:fld>
            <a:endParaRPr lang="el-GR"/>
          </a:p>
        </p:txBody>
      </p:sp>
    </p:spTree>
    <p:extLst>
      <p:ext uri="{BB962C8B-B14F-4D97-AF65-F5344CB8AC3E}">
        <p14:creationId xmlns:p14="http://schemas.microsoft.com/office/powerpoint/2010/main" val="1922474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EF752-43A7-47EA-B171-A8C2681FD583}"/>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C749C9E0-1324-4792-A0A8-670D3B200C76}"/>
              </a:ext>
            </a:extLst>
          </p:cNvPr>
          <p:cNvSpPr>
            <a:spLocks noGrp="1"/>
          </p:cNvSpPr>
          <p:nvPr>
            <p:ph type="dt" sz="half" idx="10"/>
          </p:nvPr>
        </p:nvSpPr>
        <p:spPr/>
        <p:txBody>
          <a:bodyPr/>
          <a:lstStyle/>
          <a:p>
            <a:fld id="{BBC79A19-1A03-4720-A4CB-492579C0F98A}" type="datetimeFigureOut">
              <a:rPr lang="el-GR" smtClean="0"/>
              <a:t>9/7/2023</a:t>
            </a:fld>
            <a:endParaRPr lang="el-GR"/>
          </a:p>
        </p:txBody>
      </p:sp>
      <p:sp>
        <p:nvSpPr>
          <p:cNvPr id="4" name="Footer Placeholder 3">
            <a:extLst>
              <a:ext uri="{FF2B5EF4-FFF2-40B4-BE49-F238E27FC236}">
                <a16:creationId xmlns:a16="http://schemas.microsoft.com/office/drawing/2014/main" id="{6FA9A647-F8C4-4354-A1F9-2A8004840AE4}"/>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497A43A8-472D-49B8-BCE9-B5239139923B}"/>
              </a:ext>
            </a:extLst>
          </p:cNvPr>
          <p:cNvSpPr>
            <a:spLocks noGrp="1"/>
          </p:cNvSpPr>
          <p:nvPr>
            <p:ph type="sldNum" sz="quarter" idx="12"/>
          </p:nvPr>
        </p:nvSpPr>
        <p:spPr/>
        <p:txBody>
          <a:bodyPr/>
          <a:lstStyle/>
          <a:p>
            <a:fld id="{A161A7F7-4770-4E5D-83D9-54E886EA1B3D}" type="slidenum">
              <a:rPr lang="el-GR" smtClean="0"/>
              <a:t>‹#›</a:t>
            </a:fld>
            <a:endParaRPr lang="el-GR"/>
          </a:p>
        </p:txBody>
      </p:sp>
    </p:spTree>
    <p:extLst>
      <p:ext uri="{BB962C8B-B14F-4D97-AF65-F5344CB8AC3E}">
        <p14:creationId xmlns:p14="http://schemas.microsoft.com/office/powerpoint/2010/main" val="1388927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26D9FA-77BB-46F6-A549-4A5653F19D55}"/>
              </a:ext>
            </a:extLst>
          </p:cNvPr>
          <p:cNvSpPr>
            <a:spLocks noGrp="1"/>
          </p:cNvSpPr>
          <p:nvPr>
            <p:ph type="dt" sz="half" idx="10"/>
          </p:nvPr>
        </p:nvSpPr>
        <p:spPr/>
        <p:txBody>
          <a:bodyPr/>
          <a:lstStyle/>
          <a:p>
            <a:fld id="{BBC79A19-1A03-4720-A4CB-492579C0F98A}" type="datetimeFigureOut">
              <a:rPr lang="el-GR" smtClean="0"/>
              <a:t>9/7/2023</a:t>
            </a:fld>
            <a:endParaRPr lang="el-GR"/>
          </a:p>
        </p:txBody>
      </p:sp>
      <p:sp>
        <p:nvSpPr>
          <p:cNvPr id="3" name="Footer Placeholder 2">
            <a:extLst>
              <a:ext uri="{FF2B5EF4-FFF2-40B4-BE49-F238E27FC236}">
                <a16:creationId xmlns:a16="http://schemas.microsoft.com/office/drawing/2014/main" id="{37F48FF9-EBCC-4F1A-A5B8-13FA8053694F}"/>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6B73A8A5-6650-49BA-943A-62C2E078F56D}"/>
              </a:ext>
            </a:extLst>
          </p:cNvPr>
          <p:cNvSpPr>
            <a:spLocks noGrp="1"/>
          </p:cNvSpPr>
          <p:nvPr>
            <p:ph type="sldNum" sz="quarter" idx="12"/>
          </p:nvPr>
        </p:nvSpPr>
        <p:spPr/>
        <p:txBody>
          <a:bodyPr/>
          <a:lstStyle/>
          <a:p>
            <a:fld id="{A161A7F7-4770-4E5D-83D9-54E886EA1B3D}" type="slidenum">
              <a:rPr lang="el-GR" smtClean="0"/>
              <a:t>‹#›</a:t>
            </a:fld>
            <a:endParaRPr lang="el-GR"/>
          </a:p>
        </p:txBody>
      </p:sp>
    </p:spTree>
    <p:extLst>
      <p:ext uri="{BB962C8B-B14F-4D97-AF65-F5344CB8AC3E}">
        <p14:creationId xmlns:p14="http://schemas.microsoft.com/office/powerpoint/2010/main" val="24600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B2327-512C-4F80-80A9-5EBACA9BB5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398243A7-2ADF-4816-8C6E-6ED4AE32EF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3F667455-1BB9-431B-B898-E33771571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5C9F15-96CB-496F-828A-9FE0EE29B7D3}"/>
              </a:ext>
            </a:extLst>
          </p:cNvPr>
          <p:cNvSpPr>
            <a:spLocks noGrp="1"/>
          </p:cNvSpPr>
          <p:nvPr>
            <p:ph type="dt" sz="half" idx="10"/>
          </p:nvPr>
        </p:nvSpPr>
        <p:spPr/>
        <p:txBody>
          <a:bodyPr/>
          <a:lstStyle/>
          <a:p>
            <a:fld id="{BBC79A19-1A03-4720-A4CB-492579C0F98A}" type="datetimeFigureOut">
              <a:rPr lang="el-GR" smtClean="0"/>
              <a:t>9/7/2023</a:t>
            </a:fld>
            <a:endParaRPr lang="el-GR"/>
          </a:p>
        </p:txBody>
      </p:sp>
      <p:sp>
        <p:nvSpPr>
          <p:cNvPr id="6" name="Footer Placeholder 5">
            <a:extLst>
              <a:ext uri="{FF2B5EF4-FFF2-40B4-BE49-F238E27FC236}">
                <a16:creationId xmlns:a16="http://schemas.microsoft.com/office/drawing/2014/main" id="{79AB1609-E31E-4C2D-89A4-26CEE8B0EB5D}"/>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FF888FD2-3442-4217-B197-5CC7E5EC5E4A}"/>
              </a:ext>
            </a:extLst>
          </p:cNvPr>
          <p:cNvSpPr>
            <a:spLocks noGrp="1"/>
          </p:cNvSpPr>
          <p:nvPr>
            <p:ph type="sldNum" sz="quarter" idx="12"/>
          </p:nvPr>
        </p:nvSpPr>
        <p:spPr/>
        <p:txBody>
          <a:bodyPr/>
          <a:lstStyle/>
          <a:p>
            <a:fld id="{A161A7F7-4770-4E5D-83D9-54E886EA1B3D}" type="slidenum">
              <a:rPr lang="el-GR" smtClean="0"/>
              <a:t>‹#›</a:t>
            </a:fld>
            <a:endParaRPr lang="el-GR"/>
          </a:p>
        </p:txBody>
      </p:sp>
    </p:spTree>
    <p:extLst>
      <p:ext uri="{BB962C8B-B14F-4D97-AF65-F5344CB8AC3E}">
        <p14:creationId xmlns:p14="http://schemas.microsoft.com/office/powerpoint/2010/main" val="356898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7AD4-E50A-4933-8591-5A9C94F955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E9FB29B0-FD8E-4CCA-B5F4-E4C66BE8F8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0BDE369E-9256-4411-8877-D87829278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E95CAE-412A-4D30-B096-53BA3C12E24E}"/>
              </a:ext>
            </a:extLst>
          </p:cNvPr>
          <p:cNvSpPr>
            <a:spLocks noGrp="1"/>
          </p:cNvSpPr>
          <p:nvPr>
            <p:ph type="dt" sz="half" idx="10"/>
          </p:nvPr>
        </p:nvSpPr>
        <p:spPr/>
        <p:txBody>
          <a:bodyPr/>
          <a:lstStyle/>
          <a:p>
            <a:fld id="{BBC79A19-1A03-4720-A4CB-492579C0F98A}" type="datetimeFigureOut">
              <a:rPr lang="el-GR" smtClean="0"/>
              <a:t>9/7/2023</a:t>
            </a:fld>
            <a:endParaRPr lang="el-GR"/>
          </a:p>
        </p:txBody>
      </p:sp>
      <p:sp>
        <p:nvSpPr>
          <p:cNvPr id="6" name="Footer Placeholder 5">
            <a:extLst>
              <a:ext uri="{FF2B5EF4-FFF2-40B4-BE49-F238E27FC236}">
                <a16:creationId xmlns:a16="http://schemas.microsoft.com/office/drawing/2014/main" id="{20CBD854-7FA8-46D4-84CA-783275AA6982}"/>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67A13D9-939C-4C42-8D54-EC0398FD486B}"/>
              </a:ext>
            </a:extLst>
          </p:cNvPr>
          <p:cNvSpPr>
            <a:spLocks noGrp="1"/>
          </p:cNvSpPr>
          <p:nvPr>
            <p:ph type="sldNum" sz="quarter" idx="12"/>
          </p:nvPr>
        </p:nvSpPr>
        <p:spPr/>
        <p:txBody>
          <a:bodyPr/>
          <a:lstStyle/>
          <a:p>
            <a:fld id="{A161A7F7-4770-4E5D-83D9-54E886EA1B3D}" type="slidenum">
              <a:rPr lang="el-GR" smtClean="0"/>
              <a:t>‹#›</a:t>
            </a:fld>
            <a:endParaRPr lang="el-GR"/>
          </a:p>
        </p:txBody>
      </p:sp>
    </p:spTree>
    <p:extLst>
      <p:ext uri="{BB962C8B-B14F-4D97-AF65-F5344CB8AC3E}">
        <p14:creationId xmlns:p14="http://schemas.microsoft.com/office/powerpoint/2010/main" val="115447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72F062-9090-4CFA-873F-4BE5923444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ECEF22DC-2CDB-4F84-94EE-FCDFED7D25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6424386-44E8-415E-858D-3EB04E4462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79A19-1A03-4720-A4CB-492579C0F98A}" type="datetimeFigureOut">
              <a:rPr lang="el-GR" smtClean="0"/>
              <a:t>9/7/2023</a:t>
            </a:fld>
            <a:endParaRPr lang="el-GR"/>
          </a:p>
        </p:txBody>
      </p:sp>
      <p:sp>
        <p:nvSpPr>
          <p:cNvPr id="5" name="Footer Placeholder 4">
            <a:extLst>
              <a:ext uri="{FF2B5EF4-FFF2-40B4-BE49-F238E27FC236}">
                <a16:creationId xmlns:a16="http://schemas.microsoft.com/office/drawing/2014/main" id="{E54FCA1F-09D1-4FB4-ABB9-C90F1C7280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BAD26402-E4F9-41EA-9052-88518B5EE1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1A7F7-4770-4E5D-83D9-54E886EA1B3D}" type="slidenum">
              <a:rPr lang="el-GR" smtClean="0"/>
              <a:t>‹#›</a:t>
            </a:fld>
            <a:endParaRPr lang="el-GR"/>
          </a:p>
        </p:txBody>
      </p:sp>
    </p:spTree>
    <p:extLst>
      <p:ext uri="{BB962C8B-B14F-4D97-AF65-F5344CB8AC3E}">
        <p14:creationId xmlns:p14="http://schemas.microsoft.com/office/powerpoint/2010/main" val="2194058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7" r:id="rId6"/>
    <p:sldLayoutId id="2147483675" r:id="rId7"/>
    <p:sldLayoutId id="2147483656" r:id="rId8"/>
    <p:sldLayoutId id="2147483657" r:id="rId9"/>
    <p:sldLayoutId id="2147483658" r:id="rId10"/>
    <p:sldLayoutId id="2147483659"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2ECB9-E0F6-476F-8479-11E58612D14A}" type="datetime1">
              <a:rPr lang="el-GR" smtClean="0"/>
              <a:t>9/7/2023</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5026D-2B45-40AE-B3FF-DDF77A76FF16}" type="slidenum">
              <a:rPr lang="el-GR" smtClean="0"/>
              <a:t>‹#›</a:t>
            </a:fld>
            <a:endParaRPr lang="el-GR"/>
          </a:p>
        </p:txBody>
      </p:sp>
    </p:spTree>
    <p:extLst>
      <p:ext uri="{BB962C8B-B14F-4D97-AF65-F5344CB8AC3E}">
        <p14:creationId xmlns:p14="http://schemas.microsoft.com/office/powerpoint/2010/main" val="16183460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DF2ECB9-E0F6-476F-8479-11E58612D14A}" type="datetime1">
              <a:rPr lang="el-GR" smtClean="0"/>
              <a:t>9/7/2023</a:t>
            </a:fld>
            <a:endParaRPr lang="el-G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6F5026D-2B45-40AE-B3FF-DDF77A76FF16}" type="slidenum">
              <a:rPr lang="el-GR" smtClean="0"/>
              <a:t>‹#›</a:t>
            </a:fld>
            <a:endParaRPr lang="el-GR"/>
          </a:p>
        </p:txBody>
      </p:sp>
    </p:spTree>
    <p:extLst>
      <p:ext uri="{BB962C8B-B14F-4D97-AF65-F5344CB8AC3E}">
        <p14:creationId xmlns:p14="http://schemas.microsoft.com/office/powerpoint/2010/main" val="726588220"/>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9750">
              <a:srgbClr val="600000"/>
            </a:gs>
            <a:gs pos="32000">
              <a:srgbClr val="200000"/>
            </a:gs>
            <a:gs pos="0">
              <a:schemeClr val="bg1"/>
            </a:gs>
            <a:gs pos="39000">
              <a:srgbClr val="100000"/>
            </a:gs>
            <a:gs pos="97000">
              <a:schemeClr val="bg1"/>
            </a:gs>
            <a:gs pos="99625">
              <a:srgbClr val="500000"/>
            </a:gs>
            <a:gs pos="99500">
              <a:srgbClr val="4000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2ECB9-E0F6-476F-8479-11E58612D14A}" type="datetime1">
              <a:rPr lang="el-GR" smtClean="0"/>
              <a:t>9/7/2023</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5026D-2B45-40AE-B3FF-DDF77A76FF16}" type="slidenum">
              <a:rPr lang="el-GR" smtClean="0"/>
              <a:t>‹#›</a:t>
            </a:fld>
            <a:endParaRPr lang="el-GR"/>
          </a:p>
        </p:txBody>
      </p:sp>
    </p:spTree>
    <p:extLst>
      <p:ext uri="{BB962C8B-B14F-4D97-AF65-F5344CB8AC3E}">
        <p14:creationId xmlns:p14="http://schemas.microsoft.com/office/powerpoint/2010/main" val="4138288901"/>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10.xml"/><Relationship Id="rId16" Type="http://schemas.openxmlformats.org/officeDocument/2006/relationships/image" Target="../media/image35.svg"/><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34.png"/><Relationship Id="rId10" Type="http://schemas.openxmlformats.org/officeDocument/2006/relationships/image" Target="../media/image33.svg"/><Relationship Id="rId4" Type="http://schemas.openxmlformats.org/officeDocument/2006/relationships/image" Target="../media/image12.svg"/><Relationship Id="rId9" Type="http://schemas.openxmlformats.org/officeDocument/2006/relationships/image" Target="../media/image32.png"/><Relationship Id="rId14"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svg"/><Relationship Id="rId18" Type="http://schemas.openxmlformats.org/officeDocument/2006/relationships/image" Target="../media/image34.png"/><Relationship Id="rId26" Type="http://schemas.openxmlformats.org/officeDocument/2006/relationships/image" Target="../media/image52.svg"/><Relationship Id="rId3" Type="http://schemas.openxmlformats.org/officeDocument/2006/relationships/image" Target="../media/image36.png"/><Relationship Id="rId21" Type="http://schemas.openxmlformats.org/officeDocument/2006/relationships/image" Target="../media/image47.svg"/><Relationship Id="rId7" Type="http://schemas.openxmlformats.org/officeDocument/2006/relationships/image" Target="../media/image8.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1.png"/><Relationship Id="rId2" Type="http://schemas.openxmlformats.org/officeDocument/2006/relationships/notesSlide" Target="../notesSlides/notesSlide12.xml"/><Relationship Id="rId16" Type="http://schemas.openxmlformats.org/officeDocument/2006/relationships/image" Target="../media/image43.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4.svg"/><Relationship Id="rId24" Type="http://schemas.openxmlformats.org/officeDocument/2006/relationships/image" Target="../media/image50.svg"/><Relationship Id="rId5" Type="http://schemas.openxmlformats.org/officeDocument/2006/relationships/image" Target="../media/image12.svg"/><Relationship Id="rId15" Type="http://schemas.openxmlformats.org/officeDocument/2006/relationships/image" Target="../media/image42.svg"/><Relationship Id="rId23" Type="http://schemas.openxmlformats.org/officeDocument/2006/relationships/image" Target="../media/image49.svg"/><Relationship Id="rId10" Type="http://schemas.openxmlformats.org/officeDocument/2006/relationships/image" Target="../media/image13.png"/><Relationship Id="rId19" Type="http://schemas.openxmlformats.org/officeDocument/2006/relationships/image" Target="../media/image45.svg"/><Relationship Id="rId4" Type="http://schemas.openxmlformats.org/officeDocument/2006/relationships/image" Target="../media/image11.png"/><Relationship Id="rId9" Type="http://schemas.openxmlformats.org/officeDocument/2006/relationships/image" Target="../media/image38.svg"/><Relationship Id="rId14" Type="http://schemas.openxmlformats.org/officeDocument/2006/relationships/image" Target="../media/image41.png"/><Relationship Id="rId22" Type="http://schemas.openxmlformats.org/officeDocument/2006/relationships/image" Target="../media/image48.png"/></Relationships>
</file>

<file path=ppt/slides/_rels/slide13.xml.rels><?xml version="1.0" encoding="UTF-8" standalone="yes"?>
<Relationships xmlns="http://schemas.openxmlformats.org/package/2006/relationships"><Relationship Id="rId117" Type="http://schemas.openxmlformats.org/officeDocument/2006/relationships/customXml" Target="../ink/ink114.xml"/><Relationship Id="rId21" Type="http://schemas.openxmlformats.org/officeDocument/2006/relationships/customXml" Target="../ink/ink18.xml"/><Relationship Id="rId42" Type="http://schemas.openxmlformats.org/officeDocument/2006/relationships/customXml" Target="../ink/ink39.xml"/><Relationship Id="rId63" Type="http://schemas.openxmlformats.org/officeDocument/2006/relationships/customXml" Target="../ink/ink60.xml"/><Relationship Id="rId84" Type="http://schemas.openxmlformats.org/officeDocument/2006/relationships/customXml" Target="../ink/ink81.xml"/><Relationship Id="rId138" Type="http://schemas.openxmlformats.org/officeDocument/2006/relationships/customXml" Target="../ink/ink135.xml"/><Relationship Id="rId159" Type="http://schemas.openxmlformats.org/officeDocument/2006/relationships/customXml" Target="../ink/ink156.xml"/><Relationship Id="rId170" Type="http://schemas.openxmlformats.org/officeDocument/2006/relationships/image" Target="../media/image53.png"/><Relationship Id="rId191" Type="http://schemas.openxmlformats.org/officeDocument/2006/relationships/customXml" Target="../ink/ink187.xml"/><Relationship Id="rId205" Type="http://schemas.openxmlformats.org/officeDocument/2006/relationships/customXml" Target="../ink/ink201.xml"/><Relationship Id="rId107" Type="http://schemas.openxmlformats.org/officeDocument/2006/relationships/customXml" Target="../ink/ink104.xml"/><Relationship Id="rId11" Type="http://schemas.openxmlformats.org/officeDocument/2006/relationships/customXml" Target="../ink/ink8.xml"/><Relationship Id="rId32" Type="http://schemas.openxmlformats.org/officeDocument/2006/relationships/customXml" Target="../ink/ink29.xml"/><Relationship Id="rId53" Type="http://schemas.openxmlformats.org/officeDocument/2006/relationships/customXml" Target="../ink/ink50.xml"/><Relationship Id="rId74" Type="http://schemas.openxmlformats.org/officeDocument/2006/relationships/customXml" Target="../ink/ink71.xml"/><Relationship Id="rId128" Type="http://schemas.openxmlformats.org/officeDocument/2006/relationships/customXml" Target="../ink/ink125.xml"/><Relationship Id="rId149" Type="http://schemas.openxmlformats.org/officeDocument/2006/relationships/customXml" Target="../ink/ink146.xml"/><Relationship Id="rId5" Type="http://schemas.openxmlformats.org/officeDocument/2006/relationships/customXml" Target="../ink/ink2.xml"/><Relationship Id="rId95" Type="http://schemas.openxmlformats.org/officeDocument/2006/relationships/customXml" Target="../ink/ink92.xml"/><Relationship Id="rId160" Type="http://schemas.openxmlformats.org/officeDocument/2006/relationships/customXml" Target="../ink/ink157.xml"/><Relationship Id="rId181" Type="http://schemas.openxmlformats.org/officeDocument/2006/relationships/customXml" Target="../ink/ink177.xml"/><Relationship Id="rId22" Type="http://schemas.openxmlformats.org/officeDocument/2006/relationships/customXml" Target="../ink/ink19.xml"/><Relationship Id="rId43" Type="http://schemas.openxmlformats.org/officeDocument/2006/relationships/customXml" Target="../ink/ink40.xml"/><Relationship Id="rId64" Type="http://schemas.openxmlformats.org/officeDocument/2006/relationships/customXml" Target="../ink/ink61.xml"/><Relationship Id="rId118" Type="http://schemas.openxmlformats.org/officeDocument/2006/relationships/customXml" Target="../ink/ink115.xml"/><Relationship Id="rId139" Type="http://schemas.openxmlformats.org/officeDocument/2006/relationships/customXml" Target="../ink/ink136.xml"/><Relationship Id="rId85" Type="http://schemas.openxmlformats.org/officeDocument/2006/relationships/customXml" Target="../ink/ink82.xml"/><Relationship Id="rId150" Type="http://schemas.openxmlformats.org/officeDocument/2006/relationships/customXml" Target="../ink/ink147.xml"/><Relationship Id="rId171" Type="http://schemas.openxmlformats.org/officeDocument/2006/relationships/customXml" Target="../ink/ink167.xml"/><Relationship Id="rId192" Type="http://schemas.openxmlformats.org/officeDocument/2006/relationships/customXml" Target="../ink/ink188.xml"/><Relationship Id="rId206" Type="http://schemas.openxmlformats.org/officeDocument/2006/relationships/customXml" Target="../ink/ink202.xml"/><Relationship Id="rId12" Type="http://schemas.openxmlformats.org/officeDocument/2006/relationships/customXml" Target="../ink/ink9.xml"/><Relationship Id="rId33" Type="http://schemas.openxmlformats.org/officeDocument/2006/relationships/customXml" Target="../ink/ink30.xml"/><Relationship Id="rId108" Type="http://schemas.openxmlformats.org/officeDocument/2006/relationships/customXml" Target="../ink/ink105.xml"/><Relationship Id="rId129" Type="http://schemas.openxmlformats.org/officeDocument/2006/relationships/customXml" Target="../ink/ink126.xml"/><Relationship Id="rId54" Type="http://schemas.openxmlformats.org/officeDocument/2006/relationships/customXml" Target="../ink/ink51.xml"/><Relationship Id="rId75" Type="http://schemas.openxmlformats.org/officeDocument/2006/relationships/customXml" Target="../ink/ink72.xml"/><Relationship Id="rId96" Type="http://schemas.openxmlformats.org/officeDocument/2006/relationships/customXml" Target="../ink/ink93.xml"/><Relationship Id="rId140" Type="http://schemas.openxmlformats.org/officeDocument/2006/relationships/customXml" Target="../ink/ink137.xml"/><Relationship Id="rId161" Type="http://schemas.openxmlformats.org/officeDocument/2006/relationships/customXml" Target="../ink/ink158.xml"/><Relationship Id="rId182" Type="http://schemas.openxmlformats.org/officeDocument/2006/relationships/customXml" Target="../ink/ink178.xml"/><Relationship Id="rId6" Type="http://schemas.openxmlformats.org/officeDocument/2006/relationships/customXml" Target="../ink/ink3.xml"/><Relationship Id="rId23" Type="http://schemas.openxmlformats.org/officeDocument/2006/relationships/customXml" Target="../ink/ink20.xml"/><Relationship Id="rId119" Type="http://schemas.openxmlformats.org/officeDocument/2006/relationships/customXml" Target="../ink/ink116.xml"/><Relationship Id="rId44" Type="http://schemas.openxmlformats.org/officeDocument/2006/relationships/customXml" Target="../ink/ink41.xml"/><Relationship Id="rId65" Type="http://schemas.openxmlformats.org/officeDocument/2006/relationships/customXml" Target="../ink/ink62.xml"/><Relationship Id="rId86" Type="http://schemas.openxmlformats.org/officeDocument/2006/relationships/customXml" Target="../ink/ink83.xml"/><Relationship Id="rId130" Type="http://schemas.openxmlformats.org/officeDocument/2006/relationships/customXml" Target="../ink/ink127.xml"/><Relationship Id="rId151" Type="http://schemas.openxmlformats.org/officeDocument/2006/relationships/customXml" Target="../ink/ink148.xml"/><Relationship Id="rId172" Type="http://schemas.openxmlformats.org/officeDocument/2006/relationships/customXml" Target="../ink/ink168.xml"/><Relationship Id="rId193" Type="http://schemas.openxmlformats.org/officeDocument/2006/relationships/customXml" Target="../ink/ink189.xml"/><Relationship Id="rId207" Type="http://schemas.openxmlformats.org/officeDocument/2006/relationships/customXml" Target="../ink/ink203.xml"/><Relationship Id="rId13" Type="http://schemas.openxmlformats.org/officeDocument/2006/relationships/customXml" Target="../ink/ink10.xml"/><Relationship Id="rId109" Type="http://schemas.openxmlformats.org/officeDocument/2006/relationships/customXml" Target="../ink/ink106.xml"/><Relationship Id="rId34" Type="http://schemas.openxmlformats.org/officeDocument/2006/relationships/customXml" Target="../ink/ink31.xml"/><Relationship Id="rId55" Type="http://schemas.openxmlformats.org/officeDocument/2006/relationships/customXml" Target="../ink/ink52.xml"/><Relationship Id="rId76" Type="http://schemas.openxmlformats.org/officeDocument/2006/relationships/customXml" Target="../ink/ink73.xml"/><Relationship Id="rId97" Type="http://schemas.openxmlformats.org/officeDocument/2006/relationships/customXml" Target="../ink/ink94.xml"/><Relationship Id="rId120" Type="http://schemas.openxmlformats.org/officeDocument/2006/relationships/customXml" Target="../ink/ink117.xml"/><Relationship Id="rId141" Type="http://schemas.openxmlformats.org/officeDocument/2006/relationships/customXml" Target="../ink/ink138.xml"/><Relationship Id="rId7" Type="http://schemas.openxmlformats.org/officeDocument/2006/relationships/customXml" Target="../ink/ink4.xml"/><Relationship Id="rId162" Type="http://schemas.openxmlformats.org/officeDocument/2006/relationships/customXml" Target="../ink/ink159.xml"/><Relationship Id="rId183" Type="http://schemas.openxmlformats.org/officeDocument/2006/relationships/customXml" Target="../ink/ink179.xml"/><Relationship Id="rId24" Type="http://schemas.openxmlformats.org/officeDocument/2006/relationships/customXml" Target="../ink/ink21.xml"/><Relationship Id="rId45" Type="http://schemas.openxmlformats.org/officeDocument/2006/relationships/customXml" Target="../ink/ink42.xml"/><Relationship Id="rId66" Type="http://schemas.openxmlformats.org/officeDocument/2006/relationships/customXml" Target="../ink/ink63.xml"/><Relationship Id="rId87" Type="http://schemas.openxmlformats.org/officeDocument/2006/relationships/customXml" Target="../ink/ink84.xml"/><Relationship Id="rId110" Type="http://schemas.openxmlformats.org/officeDocument/2006/relationships/customXml" Target="../ink/ink107.xml"/><Relationship Id="rId131" Type="http://schemas.openxmlformats.org/officeDocument/2006/relationships/customXml" Target="../ink/ink128.xml"/><Relationship Id="rId152" Type="http://schemas.openxmlformats.org/officeDocument/2006/relationships/customXml" Target="../ink/ink149.xml"/><Relationship Id="rId173" Type="http://schemas.openxmlformats.org/officeDocument/2006/relationships/customXml" Target="../ink/ink169.xml"/><Relationship Id="rId194" Type="http://schemas.openxmlformats.org/officeDocument/2006/relationships/customXml" Target="../ink/ink190.xml"/><Relationship Id="rId208" Type="http://schemas.openxmlformats.org/officeDocument/2006/relationships/customXml" Target="../ink/ink204.xml"/><Relationship Id="rId19" Type="http://schemas.openxmlformats.org/officeDocument/2006/relationships/customXml" Target="../ink/ink16.xml"/><Relationship Id="rId14" Type="http://schemas.openxmlformats.org/officeDocument/2006/relationships/customXml" Target="../ink/ink11.xml"/><Relationship Id="rId30" Type="http://schemas.openxmlformats.org/officeDocument/2006/relationships/customXml" Target="../ink/ink27.xml"/><Relationship Id="rId35" Type="http://schemas.openxmlformats.org/officeDocument/2006/relationships/customXml" Target="../ink/ink32.xml"/><Relationship Id="rId56" Type="http://schemas.openxmlformats.org/officeDocument/2006/relationships/customXml" Target="../ink/ink53.xml"/><Relationship Id="rId77" Type="http://schemas.openxmlformats.org/officeDocument/2006/relationships/customXml" Target="../ink/ink74.xml"/><Relationship Id="rId100" Type="http://schemas.openxmlformats.org/officeDocument/2006/relationships/customXml" Target="../ink/ink97.xml"/><Relationship Id="rId105" Type="http://schemas.openxmlformats.org/officeDocument/2006/relationships/customXml" Target="../ink/ink102.xml"/><Relationship Id="rId126" Type="http://schemas.openxmlformats.org/officeDocument/2006/relationships/customXml" Target="../ink/ink123.xml"/><Relationship Id="rId147" Type="http://schemas.openxmlformats.org/officeDocument/2006/relationships/customXml" Target="../ink/ink144.xml"/><Relationship Id="rId168" Type="http://schemas.openxmlformats.org/officeDocument/2006/relationships/customXml" Target="../ink/ink165.xml"/><Relationship Id="rId8" Type="http://schemas.openxmlformats.org/officeDocument/2006/relationships/customXml" Target="../ink/ink5.xml"/><Relationship Id="rId51" Type="http://schemas.openxmlformats.org/officeDocument/2006/relationships/customXml" Target="../ink/ink48.xml"/><Relationship Id="rId72" Type="http://schemas.openxmlformats.org/officeDocument/2006/relationships/customXml" Target="../ink/ink69.xml"/><Relationship Id="rId93" Type="http://schemas.openxmlformats.org/officeDocument/2006/relationships/customXml" Target="../ink/ink90.xml"/><Relationship Id="rId98" Type="http://schemas.openxmlformats.org/officeDocument/2006/relationships/customXml" Target="../ink/ink95.xml"/><Relationship Id="rId121" Type="http://schemas.openxmlformats.org/officeDocument/2006/relationships/customXml" Target="../ink/ink118.xml"/><Relationship Id="rId142" Type="http://schemas.openxmlformats.org/officeDocument/2006/relationships/customXml" Target="../ink/ink139.xml"/><Relationship Id="rId163" Type="http://schemas.openxmlformats.org/officeDocument/2006/relationships/customXml" Target="../ink/ink160.xml"/><Relationship Id="rId184" Type="http://schemas.openxmlformats.org/officeDocument/2006/relationships/customXml" Target="../ink/ink180.xml"/><Relationship Id="rId189" Type="http://schemas.openxmlformats.org/officeDocument/2006/relationships/customXml" Target="../ink/ink185.xml"/><Relationship Id="rId3" Type="http://schemas.openxmlformats.org/officeDocument/2006/relationships/customXml" Target="../ink/ink1.xml"/><Relationship Id="rId214" Type="http://schemas.openxmlformats.org/officeDocument/2006/relationships/image" Target="../media/image57.png"/><Relationship Id="rId25" Type="http://schemas.openxmlformats.org/officeDocument/2006/relationships/customXml" Target="../ink/ink22.xml"/><Relationship Id="rId46" Type="http://schemas.openxmlformats.org/officeDocument/2006/relationships/customXml" Target="../ink/ink43.xml"/><Relationship Id="rId67" Type="http://schemas.openxmlformats.org/officeDocument/2006/relationships/customXml" Target="../ink/ink64.xml"/><Relationship Id="rId116" Type="http://schemas.openxmlformats.org/officeDocument/2006/relationships/customXml" Target="../ink/ink113.xml"/><Relationship Id="rId137" Type="http://schemas.openxmlformats.org/officeDocument/2006/relationships/customXml" Target="../ink/ink134.xml"/><Relationship Id="rId158" Type="http://schemas.openxmlformats.org/officeDocument/2006/relationships/customXml" Target="../ink/ink155.xml"/><Relationship Id="rId20" Type="http://schemas.openxmlformats.org/officeDocument/2006/relationships/customXml" Target="../ink/ink17.xml"/><Relationship Id="rId41" Type="http://schemas.openxmlformats.org/officeDocument/2006/relationships/customXml" Target="../ink/ink38.xml"/><Relationship Id="rId62" Type="http://schemas.openxmlformats.org/officeDocument/2006/relationships/customXml" Target="../ink/ink59.xml"/><Relationship Id="rId83" Type="http://schemas.openxmlformats.org/officeDocument/2006/relationships/customXml" Target="../ink/ink80.xml"/><Relationship Id="rId88" Type="http://schemas.openxmlformats.org/officeDocument/2006/relationships/customXml" Target="../ink/ink85.xml"/><Relationship Id="rId111" Type="http://schemas.openxmlformats.org/officeDocument/2006/relationships/customXml" Target="../ink/ink108.xml"/><Relationship Id="rId132" Type="http://schemas.openxmlformats.org/officeDocument/2006/relationships/customXml" Target="../ink/ink129.xml"/><Relationship Id="rId153" Type="http://schemas.openxmlformats.org/officeDocument/2006/relationships/customXml" Target="../ink/ink150.xml"/><Relationship Id="rId174" Type="http://schemas.openxmlformats.org/officeDocument/2006/relationships/customXml" Target="../ink/ink170.xml"/><Relationship Id="rId179" Type="http://schemas.openxmlformats.org/officeDocument/2006/relationships/customXml" Target="../ink/ink175.xml"/><Relationship Id="rId195" Type="http://schemas.openxmlformats.org/officeDocument/2006/relationships/customXml" Target="../ink/ink191.xml"/><Relationship Id="rId209" Type="http://schemas.openxmlformats.org/officeDocument/2006/relationships/customXml" Target="../ink/ink205.xml"/><Relationship Id="rId190" Type="http://schemas.openxmlformats.org/officeDocument/2006/relationships/customXml" Target="../ink/ink186.xml"/><Relationship Id="rId204" Type="http://schemas.openxmlformats.org/officeDocument/2006/relationships/customXml" Target="../ink/ink200.xml"/><Relationship Id="rId15" Type="http://schemas.openxmlformats.org/officeDocument/2006/relationships/customXml" Target="../ink/ink12.xml"/><Relationship Id="rId36" Type="http://schemas.openxmlformats.org/officeDocument/2006/relationships/customXml" Target="../ink/ink33.xml"/><Relationship Id="rId57" Type="http://schemas.openxmlformats.org/officeDocument/2006/relationships/customXml" Target="../ink/ink54.xml"/><Relationship Id="rId106" Type="http://schemas.openxmlformats.org/officeDocument/2006/relationships/customXml" Target="../ink/ink103.xml"/><Relationship Id="rId127" Type="http://schemas.openxmlformats.org/officeDocument/2006/relationships/customXml" Target="../ink/ink124.xml"/><Relationship Id="rId10" Type="http://schemas.openxmlformats.org/officeDocument/2006/relationships/customXml" Target="../ink/ink7.xml"/><Relationship Id="rId31" Type="http://schemas.openxmlformats.org/officeDocument/2006/relationships/customXml" Target="../ink/ink28.xml"/><Relationship Id="rId52" Type="http://schemas.openxmlformats.org/officeDocument/2006/relationships/customXml" Target="../ink/ink49.xml"/><Relationship Id="rId73" Type="http://schemas.openxmlformats.org/officeDocument/2006/relationships/customXml" Target="../ink/ink70.xml"/><Relationship Id="rId78" Type="http://schemas.openxmlformats.org/officeDocument/2006/relationships/customXml" Target="../ink/ink75.xml"/><Relationship Id="rId94" Type="http://schemas.openxmlformats.org/officeDocument/2006/relationships/customXml" Target="../ink/ink91.xml"/><Relationship Id="rId99" Type="http://schemas.openxmlformats.org/officeDocument/2006/relationships/customXml" Target="../ink/ink96.xml"/><Relationship Id="rId101" Type="http://schemas.openxmlformats.org/officeDocument/2006/relationships/customXml" Target="../ink/ink98.xml"/><Relationship Id="rId122" Type="http://schemas.openxmlformats.org/officeDocument/2006/relationships/customXml" Target="../ink/ink119.xml"/><Relationship Id="rId143" Type="http://schemas.openxmlformats.org/officeDocument/2006/relationships/customXml" Target="../ink/ink140.xml"/><Relationship Id="rId148" Type="http://schemas.openxmlformats.org/officeDocument/2006/relationships/customXml" Target="../ink/ink145.xml"/><Relationship Id="rId164" Type="http://schemas.openxmlformats.org/officeDocument/2006/relationships/customXml" Target="../ink/ink161.xml"/><Relationship Id="rId169" Type="http://schemas.openxmlformats.org/officeDocument/2006/relationships/customXml" Target="../ink/ink166.xml"/><Relationship Id="rId185" Type="http://schemas.openxmlformats.org/officeDocument/2006/relationships/customXml" Target="../ink/ink181.xml"/><Relationship Id="rId4" Type="http://schemas.openxmlformats.org/officeDocument/2006/relationships/image" Target="../media/image52.png"/><Relationship Id="rId9" Type="http://schemas.openxmlformats.org/officeDocument/2006/relationships/customXml" Target="../ink/ink6.xml"/><Relationship Id="rId180" Type="http://schemas.openxmlformats.org/officeDocument/2006/relationships/customXml" Target="../ink/ink176.xml"/><Relationship Id="rId210" Type="http://schemas.openxmlformats.org/officeDocument/2006/relationships/image" Target="../media/image54.png"/><Relationship Id="rId26" Type="http://schemas.openxmlformats.org/officeDocument/2006/relationships/customXml" Target="../ink/ink23.xml"/><Relationship Id="rId47" Type="http://schemas.openxmlformats.org/officeDocument/2006/relationships/customXml" Target="../ink/ink44.xml"/><Relationship Id="rId68" Type="http://schemas.openxmlformats.org/officeDocument/2006/relationships/customXml" Target="../ink/ink65.xml"/><Relationship Id="rId89" Type="http://schemas.openxmlformats.org/officeDocument/2006/relationships/customXml" Target="../ink/ink86.xml"/><Relationship Id="rId112" Type="http://schemas.openxmlformats.org/officeDocument/2006/relationships/customXml" Target="../ink/ink109.xml"/><Relationship Id="rId133" Type="http://schemas.openxmlformats.org/officeDocument/2006/relationships/customXml" Target="../ink/ink130.xml"/><Relationship Id="rId154" Type="http://schemas.openxmlformats.org/officeDocument/2006/relationships/customXml" Target="../ink/ink151.xml"/><Relationship Id="rId175" Type="http://schemas.openxmlformats.org/officeDocument/2006/relationships/customXml" Target="../ink/ink171.xml"/><Relationship Id="rId196" Type="http://schemas.openxmlformats.org/officeDocument/2006/relationships/customXml" Target="../ink/ink192.xml"/><Relationship Id="rId200" Type="http://schemas.openxmlformats.org/officeDocument/2006/relationships/customXml" Target="../ink/ink196.xml"/><Relationship Id="rId16" Type="http://schemas.openxmlformats.org/officeDocument/2006/relationships/customXml" Target="../ink/ink13.xml"/><Relationship Id="rId37" Type="http://schemas.openxmlformats.org/officeDocument/2006/relationships/customXml" Target="../ink/ink34.xml"/><Relationship Id="rId58" Type="http://schemas.openxmlformats.org/officeDocument/2006/relationships/customXml" Target="../ink/ink55.xml"/><Relationship Id="rId79" Type="http://schemas.openxmlformats.org/officeDocument/2006/relationships/customXml" Target="../ink/ink76.xml"/><Relationship Id="rId102" Type="http://schemas.openxmlformats.org/officeDocument/2006/relationships/customXml" Target="../ink/ink99.xml"/><Relationship Id="rId123" Type="http://schemas.openxmlformats.org/officeDocument/2006/relationships/customXml" Target="../ink/ink120.xml"/><Relationship Id="rId144" Type="http://schemas.openxmlformats.org/officeDocument/2006/relationships/customXml" Target="../ink/ink141.xml"/><Relationship Id="rId90" Type="http://schemas.openxmlformats.org/officeDocument/2006/relationships/customXml" Target="../ink/ink87.xml"/><Relationship Id="rId165" Type="http://schemas.openxmlformats.org/officeDocument/2006/relationships/customXml" Target="../ink/ink162.xml"/><Relationship Id="rId186" Type="http://schemas.openxmlformats.org/officeDocument/2006/relationships/customXml" Target="../ink/ink182.xml"/><Relationship Id="rId211" Type="http://schemas.openxmlformats.org/officeDocument/2006/relationships/customXml" Target="../ink/ink206.xml"/><Relationship Id="rId27" Type="http://schemas.openxmlformats.org/officeDocument/2006/relationships/customXml" Target="../ink/ink24.xml"/><Relationship Id="rId48" Type="http://schemas.openxmlformats.org/officeDocument/2006/relationships/customXml" Target="../ink/ink45.xml"/><Relationship Id="rId69" Type="http://schemas.openxmlformats.org/officeDocument/2006/relationships/customXml" Target="../ink/ink66.xml"/><Relationship Id="rId113" Type="http://schemas.openxmlformats.org/officeDocument/2006/relationships/customXml" Target="../ink/ink110.xml"/><Relationship Id="rId134" Type="http://schemas.openxmlformats.org/officeDocument/2006/relationships/customXml" Target="../ink/ink131.xml"/><Relationship Id="rId80" Type="http://schemas.openxmlformats.org/officeDocument/2006/relationships/customXml" Target="../ink/ink77.xml"/><Relationship Id="rId155" Type="http://schemas.openxmlformats.org/officeDocument/2006/relationships/customXml" Target="../ink/ink152.xml"/><Relationship Id="rId176" Type="http://schemas.openxmlformats.org/officeDocument/2006/relationships/customXml" Target="../ink/ink172.xml"/><Relationship Id="rId197" Type="http://schemas.openxmlformats.org/officeDocument/2006/relationships/customXml" Target="../ink/ink193.xml"/><Relationship Id="rId201" Type="http://schemas.openxmlformats.org/officeDocument/2006/relationships/customXml" Target="../ink/ink197.xml"/><Relationship Id="rId17" Type="http://schemas.openxmlformats.org/officeDocument/2006/relationships/customXml" Target="../ink/ink14.xml"/><Relationship Id="rId38" Type="http://schemas.openxmlformats.org/officeDocument/2006/relationships/customXml" Target="../ink/ink35.xml"/><Relationship Id="rId59" Type="http://schemas.openxmlformats.org/officeDocument/2006/relationships/customXml" Target="../ink/ink56.xml"/><Relationship Id="rId103" Type="http://schemas.openxmlformats.org/officeDocument/2006/relationships/customXml" Target="../ink/ink100.xml"/><Relationship Id="rId124" Type="http://schemas.openxmlformats.org/officeDocument/2006/relationships/customXml" Target="../ink/ink121.xml"/><Relationship Id="rId70" Type="http://schemas.openxmlformats.org/officeDocument/2006/relationships/customXml" Target="../ink/ink67.xml"/><Relationship Id="rId91" Type="http://schemas.openxmlformats.org/officeDocument/2006/relationships/customXml" Target="../ink/ink88.xml"/><Relationship Id="rId145" Type="http://schemas.openxmlformats.org/officeDocument/2006/relationships/customXml" Target="../ink/ink142.xml"/><Relationship Id="rId166" Type="http://schemas.openxmlformats.org/officeDocument/2006/relationships/customXml" Target="../ink/ink163.xml"/><Relationship Id="rId187" Type="http://schemas.openxmlformats.org/officeDocument/2006/relationships/customXml" Target="../ink/ink183.xml"/><Relationship Id="rId1" Type="http://schemas.openxmlformats.org/officeDocument/2006/relationships/slideLayout" Target="../slideLayouts/slideLayout2.xml"/><Relationship Id="rId212" Type="http://schemas.openxmlformats.org/officeDocument/2006/relationships/image" Target="../media/image56.png"/><Relationship Id="rId28" Type="http://schemas.openxmlformats.org/officeDocument/2006/relationships/customXml" Target="../ink/ink25.xml"/><Relationship Id="rId49" Type="http://schemas.openxmlformats.org/officeDocument/2006/relationships/customXml" Target="../ink/ink46.xml"/><Relationship Id="rId114" Type="http://schemas.openxmlformats.org/officeDocument/2006/relationships/customXml" Target="../ink/ink111.xml"/><Relationship Id="rId60" Type="http://schemas.openxmlformats.org/officeDocument/2006/relationships/customXml" Target="../ink/ink57.xml"/><Relationship Id="rId81" Type="http://schemas.openxmlformats.org/officeDocument/2006/relationships/customXml" Target="../ink/ink78.xml"/><Relationship Id="rId135" Type="http://schemas.openxmlformats.org/officeDocument/2006/relationships/customXml" Target="../ink/ink132.xml"/><Relationship Id="rId156" Type="http://schemas.openxmlformats.org/officeDocument/2006/relationships/customXml" Target="../ink/ink153.xml"/><Relationship Id="rId177" Type="http://schemas.openxmlformats.org/officeDocument/2006/relationships/customXml" Target="../ink/ink173.xml"/><Relationship Id="rId198" Type="http://schemas.openxmlformats.org/officeDocument/2006/relationships/customXml" Target="../ink/ink194.xml"/><Relationship Id="rId202" Type="http://schemas.openxmlformats.org/officeDocument/2006/relationships/customXml" Target="../ink/ink198.xml"/><Relationship Id="rId18" Type="http://schemas.openxmlformats.org/officeDocument/2006/relationships/customXml" Target="../ink/ink15.xml"/><Relationship Id="rId39" Type="http://schemas.openxmlformats.org/officeDocument/2006/relationships/customXml" Target="../ink/ink36.xml"/><Relationship Id="rId50" Type="http://schemas.openxmlformats.org/officeDocument/2006/relationships/customXml" Target="../ink/ink47.xml"/><Relationship Id="rId104" Type="http://schemas.openxmlformats.org/officeDocument/2006/relationships/customXml" Target="../ink/ink101.xml"/><Relationship Id="rId125" Type="http://schemas.openxmlformats.org/officeDocument/2006/relationships/customXml" Target="../ink/ink122.xml"/><Relationship Id="rId146" Type="http://schemas.openxmlformats.org/officeDocument/2006/relationships/customXml" Target="../ink/ink143.xml"/><Relationship Id="rId167" Type="http://schemas.openxmlformats.org/officeDocument/2006/relationships/customXml" Target="../ink/ink164.xml"/><Relationship Id="rId188" Type="http://schemas.openxmlformats.org/officeDocument/2006/relationships/customXml" Target="../ink/ink184.xml"/><Relationship Id="rId71" Type="http://schemas.openxmlformats.org/officeDocument/2006/relationships/customXml" Target="../ink/ink68.xml"/><Relationship Id="rId92" Type="http://schemas.openxmlformats.org/officeDocument/2006/relationships/customXml" Target="../ink/ink89.xml"/><Relationship Id="rId213" Type="http://schemas.openxmlformats.org/officeDocument/2006/relationships/customXml" Target="../ink/ink207.xml"/><Relationship Id="rId2" Type="http://schemas.openxmlformats.org/officeDocument/2006/relationships/notesSlide" Target="../notesSlides/notesSlide13.xml"/><Relationship Id="rId29" Type="http://schemas.openxmlformats.org/officeDocument/2006/relationships/customXml" Target="../ink/ink26.xml"/><Relationship Id="rId40" Type="http://schemas.openxmlformats.org/officeDocument/2006/relationships/customXml" Target="../ink/ink37.xml"/><Relationship Id="rId115" Type="http://schemas.openxmlformats.org/officeDocument/2006/relationships/customXml" Target="../ink/ink112.xml"/><Relationship Id="rId136" Type="http://schemas.openxmlformats.org/officeDocument/2006/relationships/customXml" Target="../ink/ink133.xml"/><Relationship Id="rId157" Type="http://schemas.openxmlformats.org/officeDocument/2006/relationships/customXml" Target="../ink/ink154.xml"/><Relationship Id="rId178" Type="http://schemas.openxmlformats.org/officeDocument/2006/relationships/customXml" Target="../ink/ink174.xml"/><Relationship Id="rId61" Type="http://schemas.openxmlformats.org/officeDocument/2006/relationships/customXml" Target="../ink/ink58.xml"/><Relationship Id="rId82" Type="http://schemas.openxmlformats.org/officeDocument/2006/relationships/customXml" Target="../ink/ink79.xml"/><Relationship Id="rId199" Type="http://schemas.openxmlformats.org/officeDocument/2006/relationships/customXml" Target="../ink/ink195.xml"/><Relationship Id="rId203" Type="http://schemas.openxmlformats.org/officeDocument/2006/relationships/customXml" Target="../ink/ink199.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5.jp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1.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svg"/><Relationship Id="rId18" Type="http://schemas.openxmlformats.org/officeDocument/2006/relationships/image" Target="../media/image80.jp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3.png"/><Relationship Id="rId17" Type="http://schemas.openxmlformats.org/officeDocument/2006/relationships/image" Target="../media/image79.svg"/><Relationship Id="rId2" Type="http://schemas.openxmlformats.org/officeDocument/2006/relationships/notesSlide" Target="../notesSlides/notesSlide22.xml"/><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74.svg"/><Relationship Id="rId5" Type="http://schemas.openxmlformats.org/officeDocument/2006/relationships/diagramQuickStyle" Target="../diagrams/quickStyle5.xml"/><Relationship Id="rId15" Type="http://schemas.openxmlformats.org/officeDocument/2006/relationships/image" Target="../media/image77.svg"/><Relationship Id="rId10" Type="http://schemas.openxmlformats.org/officeDocument/2006/relationships/image" Target="../media/image73.png"/><Relationship Id="rId4" Type="http://schemas.openxmlformats.org/officeDocument/2006/relationships/diagramLayout" Target="../diagrams/layout5.xml"/><Relationship Id="rId9" Type="http://schemas.openxmlformats.org/officeDocument/2006/relationships/image" Target="../media/image72.svg"/><Relationship Id="rId14"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1.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svg"/><Relationship Id="rId11" Type="http://schemas.openxmlformats.org/officeDocument/2006/relationships/image" Target="../media/image85.png"/><Relationship Id="rId5" Type="http://schemas.openxmlformats.org/officeDocument/2006/relationships/image" Target="../media/image73.png"/><Relationship Id="rId10" Type="http://schemas.openxmlformats.org/officeDocument/2006/relationships/image" Target="../media/image77.svg"/><Relationship Id="rId4" Type="http://schemas.openxmlformats.org/officeDocument/2006/relationships/image" Target="../media/image72.sv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6.png"/><Relationship Id="rId3" Type="http://schemas.openxmlformats.org/officeDocument/2006/relationships/image" Target="../media/image71.png"/><Relationship Id="rId7" Type="http://schemas.openxmlformats.org/officeDocument/2006/relationships/image" Target="../media/image13.png"/><Relationship Id="rId12" Type="http://schemas.openxmlformats.org/officeDocument/2006/relationships/image" Target="../media/image79.svg"/><Relationship Id="rId2" Type="http://schemas.openxmlformats.org/officeDocument/2006/relationships/notesSlide" Target="../notesSlides/notesSlide24.xml"/><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4.svg"/><Relationship Id="rId11" Type="http://schemas.openxmlformats.org/officeDocument/2006/relationships/image" Target="../media/image78.png"/><Relationship Id="rId5" Type="http://schemas.openxmlformats.org/officeDocument/2006/relationships/image" Target="../media/image73.png"/><Relationship Id="rId15" Type="http://schemas.openxmlformats.org/officeDocument/2006/relationships/image" Target="../media/image88.png"/><Relationship Id="rId10" Type="http://schemas.openxmlformats.org/officeDocument/2006/relationships/image" Target="../media/image77.svg"/><Relationship Id="rId4" Type="http://schemas.openxmlformats.org/officeDocument/2006/relationships/image" Target="../media/image72.svg"/><Relationship Id="rId9" Type="http://schemas.openxmlformats.org/officeDocument/2006/relationships/image" Target="../media/image76.png"/><Relationship Id="rId14"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90.png"/><Relationship Id="rId18" Type="http://schemas.openxmlformats.org/officeDocument/2006/relationships/image" Target="../media/image45.svg"/><Relationship Id="rId3" Type="http://schemas.openxmlformats.org/officeDocument/2006/relationships/image" Target="../media/image11.png"/><Relationship Id="rId7" Type="http://schemas.openxmlformats.org/officeDocument/2006/relationships/image" Target="../media/image82.png"/><Relationship Id="rId12" Type="http://schemas.openxmlformats.org/officeDocument/2006/relationships/image" Target="../media/image75.svg"/><Relationship Id="rId17" Type="http://schemas.openxmlformats.org/officeDocument/2006/relationships/image" Target="../media/image34.png"/><Relationship Id="rId2" Type="http://schemas.openxmlformats.org/officeDocument/2006/relationships/notesSlide" Target="../notesSlides/notesSlide25.xml"/><Relationship Id="rId16" Type="http://schemas.openxmlformats.org/officeDocument/2006/relationships/image" Target="../media/image93.svg"/><Relationship Id="rId1" Type="http://schemas.openxmlformats.org/officeDocument/2006/relationships/slideLayout" Target="../slideLayouts/slideLayout2.xml"/><Relationship Id="rId6" Type="http://schemas.openxmlformats.org/officeDocument/2006/relationships/image" Target="../media/image81.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92.png"/><Relationship Id="rId10" Type="http://schemas.openxmlformats.org/officeDocument/2006/relationships/image" Target="../media/image84.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91.sv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0.xml.rels><?xml version="1.0" encoding="UTF-8" standalone="yes"?>
<Relationships xmlns="http://schemas.openxmlformats.org/package/2006/relationships"><Relationship Id="rId2" Type="http://schemas.openxmlformats.org/officeDocument/2006/relationships/chart" Target="../charts/chart2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1.png"/><Relationship Id="rId3" Type="http://schemas.openxmlformats.org/officeDocument/2006/relationships/image" Target="../media/image11.png"/><Relationship Id="rId7" Type="http://schemas.openxmlformats.org/officeDocument/2006/relationships/image" Target="../media/image96.png"/><Relationship Id="rId12" Type="http://schemas.openxmlformats.org/officeDocument/2006/relationships/image" Target="../media/image99.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1.svg"/><Relationship Id="rId11" Type="http://schemas.openxmlformats.org/officeDocument/2006/relationships/image" Target="../media/image98.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2.svg"/><Relationship Id="rId9" Type="http://schemas.openxmlformats.org/officeDocument/2006/relationships/image" Target="../media/image13.png"/><Relationship Id="rId1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1.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0.png"/><Relationship Id="rId7"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1.png"/><Relationship Id="rId10" Type="http://schemas.openxmlformats.org/officeDocument/2006/relationships/image" Target="../media/image116.png"/><Relationship Id="rId4" Type="http://schemas.openxmlformats.org/officeDocument/2006/relationships/image" Target="../media/image102.png"/><Relationship Id="rId9"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1.png"/></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5.svg"/><Relationship Id="rId18" Type="http://schemas.openxmlformats.org/officeDocument/2006/relationships/image" Target="../media/image34.png"/><Relationship Id="rId3" Type="http://schemas.openxmlformats.org/officeDocument/2006/relationships/image" Target="../media/image1000.png"/><Relationship Id="rId7" Type="http://schemas.openxmlformats.org/officeDocument/2006/relationships/image" Target="../media/image81.svg"/><Relationship Id="rId12" Type="http://schemas.openxmlformats.org/officeDocument/2006/relationships/image" Target="../media/image13.png"/><Relationship Id="rId17" Type="http://schemas.openxmlformats.org/officeDocument/2006/relationships/image" Target="../media/image93.svg"/><Relationship Id="rId2" Type="http://schemas.openxmlformats.org/officeDocument/2006/relationships/notesSlide" Target="../notesSlides/notesSlide36.xml"/><Relationship Id="rId16" Type="http://schemas.openxmlformats.org/officeDocument/2006/relationships/image" Target="../media/image92.png"/><Relationship Id="rId20" Type="http://schemas.openxmlformats.org/officeDocument/2006/relationships/image" Target="../media/image117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84.svg"/><Relationship Id="rId5" Type="http://schemas.openxmlformats.org/officeDocument/2006/relationships/image" Target="../media/image12.svg"/><Relationship Id="rId15" Type="http://schemas.openxmlformats.org/officeDocument/2006/relationships/image" Target="../media/image91.svg"/><Relationship Id="rId10" Type="http://schemas.openxmlformats.org/officeDocument/2006/relationships/image" Target="../media/image17.png"/><Relationship Id="rId19" Type="http://schemas.openxmlformats.org/officeDocument/2006/relationships/image" Target="../media/image35.svg"/><Relationship Id="rId4" Type="http://schemas.openxmlformats.org/officeDocument/2006/relationships/image" Target="../media/image11.png"/><Relationship Id="rId9" Type="http://schemas.openxmlformats.org/officeDocument/2006/relationships/image" Target="../media/image83.svg"/><Relationship Id="rId1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131.jpeg"/><Relationship Id="rId3" Type="http://schemas.openxmlformats.org/officeDocument/2006/relationships/tags" Target="../tags/tag2.xml"/><Relationship Id="rId7" Type="http://schemas.openxmlformats.org/officeDocument/2006/relationships/image" Target="../media/image126.emf"/><Relationship Id="rId12" Type="http://schemas.openxmlformats.org/officeDocument/2006/relationships/image" Target="../media/image130.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9.jpg"/><Relationship Id="rId5" Type="http://schemas.openxmlformats.org/officeDocument/2006/relationships/notesSlide" Target="../notesSlides/notesSlide45.xml"/><Relationship Id="rId10" Type="http://schemas.openxmlformats.org/officeDocument/2006/relationships/image" Target="../media/image128.png"/><Relationship Id="rId4" Type="http://schemas.openxmlformats.org/officeDocument/2006/relationships/slideLayout" Target="../slideLayouts/slideLayout7.xml"/><Relationship Id="rId9" Type="http://schemas.openxmlformats.org/officeDocument/2006/relationships/image" Target="../media/image127.png"/></Relationships>
</file>

<file path=ppt/slides/_rels/slide46.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4.png"/><Relationship Id="rId3" Type="http://schemas.openxmlformats.org/officeDocument/2006/relationships/tags" Target="../tags/tag4.xml"/><Relationship Id="rId7" Type="http://schemas.openxmlformats.org/officeDocument/2006/relationships/image" Target="../media/image126.emf"/><Relationship Id="rId12" Type="http://schemas.openxmlformats.org/officeDocument/2006/relationships/image" Target="../media/image131.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30.jpeg"/><Relationship Id="rId5" Type="http://schemas.openxmlformats.org/officeDocument/2006/relationships/notesSlide" Target="../notesSlides/notesSlide46.xml"/><Relationship Id="rId10" Type="http://schemas.openxmlformats.org/officeDocument/2006/relationships/image" Target="../media/image133.png"/><Relationship Id="rId4" Type="http://schemas.openxmlformats.org/officeDocument/2006/relationships/slideLayout" Target="../slideLayouts/slideLayout7.xml"/><Relationship Id="rId9" Type="http://schemas.openxmlformats.org/officeDocument/2006/relationships/image" Target="../media/image128.png"/></Relationships>
</file>

<file path=ppt/slides/_rels/slide47.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6.jpeg"/><Relationship Id="rId3" Type="http://schemas.openxmlformats.org/officeDocument/2006/relationships/tags" Target="../tags/tag6.xml"/><Relationship Id="rId7" Type="http://schemas.openxmlformats.org/officeDocument/2006/relationships/image" Target="../media/image126.emf"/><Relationship Id="rId12" Type="http://schemas.openxmlformats.org/officeDocument/2006/relationships/image" Target="../media/image135.jp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130.jpeg"/><Relationship Id="rId5" Type="http://schemas.openxmlformats.org/officeDocument/2006/relationships/notesSlide" Target="../notesSlides/notesSlide47.xml"/><Relationship Id="rId10" Type="http://schemas.openxmlformats.org/officeDocument/2006/relationships/image" Target="../media/image133.png"/><Relationship Id="rId4" Type="http://schemas.openxmlformats.org/officeDocument/2006/relationships/slideLayout" Target="../slideLayouts/slideLayout7.xml"/><Relationship Id="rId9" Type="http://schemas.openxmlformats.org/officeDocument/2006/relationships/image" Target="../media/image128.png"/></Relationships>
</file>

<file path=ppt/slides/_rels/slide4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tags" Target="../tags/tag8.xml"/><Relationship Id="rId7" Type="http://schemas.openxmlformats.org/officeDocument/2006/relationships/image" Target="../media/image126.emf"/><Relationship Id="rId12" Type="http://schemas.openxmlformats.org/officeDocument/2006/relationships/image" Target="../media/image128.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135.jpg"/><Relationship Id="rId5" Type="http://schemas.openxmlformats.org/officeDocument/2006/relationships/notesSlide" Target="../notesSlides/notesSlide48.xml"/><Relationship Id="rId10" Type="http://schemas.openxmlformats.org/officeDocument/2006/relationships/image" Target="../media/image130.jpeg"/><Relationship Id="rId4" Type="http://schemas.openxmlformats.org/officeDocument/2006/relationships/slideLayout" Target="../slideLayouts/slideLayout7.xml"/><Relationship Id="rId9" Type="http://schemas.openxmlformats.org/officeDocument/2006/relationships/image" Target="../media/image133.png"/></Relationships>
</file>

<file path=ppt/slides/_rels/slide4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tags" Target="../tags/tag10.xml"/><Relationship Id="rId7" Type="http://schemas.openxmlformats.org/officeDocument/2006/relationships/image" Target="../media/image126.emf"/><Relationship Id="rId12" Type="http://schemas.openxmlformats.org/officeDocument/2006/relationships/image" Target="../media/image133.pn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openxmlformats.org/officeDocument/2006/relationships/image" Target="../media/image128.png"/><Relationship Id="rId5" Type="http://schemas.openxmlformats.org/officeDocument/2006/relationships/notesSlide" Target="../notesSlides/notesSlide49.xml"/><Relationship Id="rId10" Type="http://schemas.openxmlformats.org/officeDocument/2006/relationships/image" Target="../media/image131.jpeg"/><Relationship Id="rId4" Type="http://schemas.openxmlformats.org/officeDocument/2006/relationships/slideLayout" Target="../slideLayouts/slideLayout7.xml"/><Relationship Id="rId9" Type="http://schemas.openxmlformats.org/officeDocument/2006/relationships/image" Target="../media/image130.jpe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2.svg"/><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2.svg"/><Relationship Id="rId9" Type="http://schemas.openxmlformats.org/officeDocument/2006/relationships/image" Target="../media/image15.png"/><Relationship Id="rId1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jpg"/><Relationship Id="rId7"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slide" Target="slide260.xml"/><Relationship Id="rId10" Type="http://schemas.openxmlformats.org/officeDocument/2006/relationships/image" Target="../media/image29.jp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4DE90C5-B638-4342-9142-715907F959F7}"/>
              </a:ext>
            </a:extLst>
          </p:cNvPr>
          <p:cNvSpPr/>
          <p:nvPr/>
        </p:nvSpPr>
        <p:spPr>
          <a:xfrm>
            <a:off x="0" y="2471566"/>
            <a:ext cx="12192000" cy="849746"/>
          </a:xfrm>
          <a:prstGeom prst="rect">
            <a:avLst/>
          </a:prstGeom>
          <a:solidFill>
            <a:srgbClr val="FFC00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TextBox 25">
            <a:extLst>
              <a:ext uri="{FF2B5EF4-FFF2-40B4-BE49-F238E27FC236}">
                <a16:creationId xmlns:a16="http://schemas.microsoft.com/office/drawing/2014/main" id="{F038F435-F985-4009-A770-91D078C32EF3}"/>
              </a:ext>
            </a:extLst>
          </p:cNvPr>
          <p:cNvSpPr txBox="1"/>
          <p:nvPr/>
        </p:nvSpPr>
        <p:spPr>
          <a:xfrm>
            <a:off x="1595021" y="2557885"/>
            <a:ext cx="9001957" cy="677108"/>
          </a:xfrm>
          <a:prstGeom prst="rect">
            <a:avLst/>
          </a:prstGeom>
          <a:noFill/>
        </p:spPr>
        <p:txBody>
          <a:bodyPr wrap="square" rtlCol="0">
            <a:spAutoFit/>
          </a:bodyPr>
          <a:lstStyle/>
          <a:p>
            <a:pPr algn="ctr"/>
            <a:r>
              <a:rPr lang="el-GR" sz="3800" dirty="0"/>
              <a:t>ΚΡΥΠΤΟΓΡΑΦΙΑ ΣΤΗ ΜΕΤΑΚΒΑΝΤΙΚΗ ΕΠΟΧΗ</a:t>
            </a:r>
          </a:p>
        </p:txBody>
      </p:sp>
      <p:sp>
        <p:nvSpPr>
          <p:cNvPr id="28" name="TextBox 27">
            <a:extLst>
              <a:ext uri="{FF2B5EF4-FFF2-40B4-BE49-F238E27FC236}">
                <a16:creationId xmlns:a16="http://schemas.microsoft.com/office/drawing/2014/main" id="{99D28C3B-62C1-4A5C-B15E-AC6B4A490799}"/>
              </a:ext>
            </a:extLst>
          </p:cNvPr>
          <p:cNvSpPr txBox="1"/>
          <p:nvPr/>
        </p:nvSpPr>
        <p:spPr>
          <a:xfrm>
            <a:off x="4307888" y="3822671"/>
            <a:ext cx="3576222" cy="461665"/>
          </a:xfrm>
          <a:prstGeom prst="rect">
            <a:avLst/>
          </a:prstGeom>
          <a:noFill/>
        </p:spPr>
        <p:txBody>
          <a:bodyPr wrap="square" rtlCol="0">
            <a:spAutoFit/>
          </a:bodyPr>
          <a:lstStyle/>
          <a:p>
            <a:pPr algn="ctr"/>
            <a:r>
              <a:rPr lang="el-GR" sz="2400" dirty="0"/>
              <a:t>ΦΛΩΡΙΑΣ ΠΑΠΑΔΟΠΟΥΛΟΣ</a:t>
            </a:r>
          </a:p>
        </p:txBody>
      </p:sp>
      <p:sp>
        <p:nvSpPr>
          <p:cNvPr id="31" name="TextBox 30">
            <a:extLst>
              <a:ext uri="{FF2B5EF4-FFF2-40B4-BE49-F238E27FC236}">
                <a16:creationId xmlns:a16="http://schemas.microsoft.com/office/drawing/2014/main" id="{60F34439-576C-4D6C-B4CF-D2CAE9B82D85}"/>
              </a:ext>
            </a:extLst>
          </p:cNvPr>
          <p:cNvSpPr txBox="1"/>
          <p:nvPr/>
        </p:nvSpPr>
        <p:spPr>
          <a:xfrm>
            <a:off x="4571265" y="4785695"/>
            <a:ext cx="3049468" cy="338554"/>
          </a:xfrm>
          <a:prstGeom prst="rect">
            <a:avLst/>
          </a:prstGeom>
          <a:noFill/>
        </p:spPr>
        <p:txBody>
          <a:bodyPr wrap="square" rtlCol="0">
            <a:spAutoFit/>
          </a:bodyPr>
          <a:lstStyle/>
          <a:p>
            <a:pPr algn="ctr"/>
            <a:r>
              <a:rPr lang="el-GR" sz="1600" dirty="0"/>
              <a:t>Θεσσαλονίκη, 20 Οκτωβρίου 2022</a:t>
            </a:r>
          </a:p>
        </p:txBody>
      </p:sp>
      <p:sp>
        <p:nvSpPr>
          <p:cNvPr id="34" name="TextBox 33">
            <a:extLst>
              <a:ext uri="{FF2B5EF4-FFF2-40B4-BE49-F238E27FC236}">
                <a16:creationId xmlns:a16="http://schemas.microsoft.com/office/drawing/2014/main" id="{93C0D83B-0E5A-472B-BAFD-21A3B6FCF55D}"/>
              </a:ext>
            </a:extLst>
          </p:cNvPr>
          <p:cNvSpPr txBox="1"/>
          <p:nvPr/>
        </p:nvSpPr>
        <p:spPr>
          <a:xfrm>
            <a:off x="2670699" y="720947"/>
            <a:ext cx="7155402" cy="1015663"/>
          </a:xfrm>
          <a:prstGeom prst="rect">
            <a:avLst/>
          </a:prstGeom>
          <a:noFill/>
        </p:spPr>
        <p:txBody>
          <a:bodyPr wrap="square" rtlCol="0">
            <a:spAutoFit/>
          </a:bodyPr>
          <a:lstStyle/>
          <a:p>
            <a:pPr algn="ctr"/>
            <a:r>
              <a:rPr lang="el-GR" sz="2000" dirty="0">
                <a:latin typeface="Arial Nova" panose="020B0504020202020204" pitchFamily="34" charset="0"/>
              </a:rPr>
              <a:t>ΑΡΙΣΤΟΤΕΛΕΙΟ ΠΑΝΕΠΙΣΤΗΜΙΟ ΘΕΣΣΑΛΟΝΙΚΗΣ </a:t>
            </a:r>
          </a:p>
          <a:p>
            <a:pPr algn="ctr"/>
            <a:r>
              <a:rPr lang="el-GR" sz="2000" dirty="0">
                <a:latin typeface="Arial Nova" panose="020B0504020202020204" pitchFamily="34" charset="0"/>
              </a:rPr>
              <a:t>ΣΧΟΛΗ ΘΕΤΙΚΩΝ ΕΠΙΣΤΗΜΩΝ </a:t>
            </a:r>
          </a:p>
          <a:p>
            <a:pPr algn="ctr"/>
            <a:r>
              <a:rPr lang="el-GR" sz="2000" dirty="0">
                <a:latin typeface="Arial Nova" panose="020B0504020202020204" pitchFamily="34" charset="0"/>
              </a:rPr>
              <a:t>ΤΜΗΜΑ ΜΑΘΗΜΑΤΙΚΩΝ</a:t>
            </a:r>
          </a:p>
        </p:txBody>
      </p:sp>
      <p:pic>
        <p:nvPicPr>
          <p:cNvPr id="35" name="Picture 34">
            <a:extLst>
              <a:ext uri="{FF2B5EF4-FFF2-40B4-BE49-F238E27FC236}">
                <a16:creationId xmlns:a16="http://schemas.microsoft.com/office/drawing/2014/main" id="{D5F0F8EC-DD5E-4EF4-A56C-DF3E7F657555}"/>
              </a:ext>
            </a:extLst>
          </p:cNvPr>
          <p:cNvPicPr>
            <a:picLocks noChangeAspect="1"/>
          </p:cNvPicPr>
          <p:nvPr/>
        </p:nvPicPr>
        <p:blipFill>
          <a:blip r:embed="rId3">
            <a:extLst>
              <a:ext uri="{28A0092B-C50C-407E-A947-70E740481C1C}">
                <a14:useLocalDpi xmlns:a14="http://schemas.microsoft.com/office/drawing/2010/main" val="0"/>
              </a:ext>
            </a:extLst>
          </a:blip>
          <a:srcRect t="164" b="164"/>
          <a:stretch/>
        </p:blipFill>
        <p:spPr>
          <a:xfrm>
            <a:off x="961981" y="398575"/>
            <a:ext cx="1576800" cy="1571632"/>
          </a:xfrm>
          <a:prstGeom prst="ellipse">
            <a:avLst/>
          </a:prstGeom>
          <a:noFill/>
        </p:spPr>
      </p:pic>
      <p:pic>
        <p:nvPicPr>
          <p:cNvPr id="36" name="Picture 35">
            <a:extLst>
              <a:ext uri="{FF2B5EF4-FFF2-40B4-BE49-F238E27FC236}">
                <a16:creationId xmlns:a16="http://schemas.microsoft.com/office/drawing/2014/main" id="{B92E20D3-2CF8-4CA3-8B01-33B43C3F2C5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68" b="168"/>
          <a:stretch/>
        </p:blipFill>
        <p:spPr>
          <a:xfrm>
            <a:off x="9958020" y="354187"/>
            <a:ext cx="1576799" cy="1571633"/>
          </a:xfrm>
          <a:prstGeom prst="ellipse">
            <a:avLst/>
          </a:prstGeom>
        </p:spPr>
      </p:pic>
    </p:spTree>
    <p:extLst>
      <p:ext uri="{BB962C8B-B14F-4D97-AF65-F5344CB8AC3E}">
        <p14:creationId xmlns:p14="http://schemas.microsoft.com/office/powerpoint/2010/main" val="3024397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CC3C81-BA32-4029-9793-0A4E88E237AE}"/>
              </a:ext>
            </a:extLst>
          </p:cNvPr>
          <p:cNvSpPr txBox="1"/>
          <p:nvPr/>
        </p:nvSpPr>
        <p:spPr>
          <a:xfrm>
            <a:off x="3593454" y="419100"/>
            <a:ext cx="5005089" cy="584775"/>
          </a:xfrm>
          <a:prstGeom prst="rect">
            <a:avLst/>
          </a:prstGeom>
          <a:noFill/>
        </p:spPr>
        <p:txBody>
          <a:bodyPr wrap="none" rtlCol="0">
            <a:spAutoFit/>
          </a:bodyPr>
          <a:lstStyle/>
          <a:p>
            <a:pPr algn="ctr"/>
            <a:r>
              <a:rPr lang="el-GR" sz="3200" b="1" dirty="0"/>
              <a:t>Ασύμμετρο</a:t>
            </a:r>
            <a:r>
              <a:rPr lang="el-GR" sz="3200" b="1" i="0" strike="noStrike" baseline="0" dirty="0"/>
              <a:t> κρυπτοσύστημα</a:t>
            </a:r>
          </a:p>
        </p:txBody>
      </p:sp>
      <p:sp>
        <p:nvSpPr>
          <p:cNvPr id="10" name="TextBox 9">
            <a:extLst>
              <a:ext uri="{FF2B5EF4-FFF2-40B4-BE49-F238E27FC236}">
                <a16:creationId xmlns:a16="http://schemas.microsoft.com/office/drawing/2014/main" id="{FC1FEE01-E3B5-4723-B706-674F3E01DDF9}"/>
              </a:ext>
            </a:extLst>
          </p:cNvPr>
          <p:cNvSpPr txBox="1"/>
          <p:nvPr/>
        </p:nvSpPr>
        <p:spPr>
          <a:xfrm>
            <a:off x="2902355" y="1176637"/>
            <a:ext cx="6387285" cy="1200329"/>
          </a:xfrm>
          <a:prstGeom prst="rect">
            <a:avLst/>
          </a:prstGeom>
          <a:noFill/>
          <a:ln>
            <a:noFill/>
          </a:ln>
        </p:spPr>
        <p:txBody>
          <a:bodyPr wrap="square">
            <a:spAutoFit/>
          </a:bodyPr>
          <a:lstStyle/>
          <a:p>
            <a:pPr marL="285750" indent="-285750">
              <a:buFont typeface="Wingdings" panose="05000000000000000000" pitchFamily="2" charset="2"/>
              <a:buChar char="Ø"/>
            </a:pPr>
            <a:r>
              <a:rPr lang="el-GR" dirty="0"/>
              <a:t>Χρησιμοποιούνται </a:t>
            </a:r>
            <a:r>
              <a:rPr lang="el-GR" dirty="0">
                <a:solidFill>
                  <a:srgbClr val="FF0000"/>
                </a:solidFill>
              </a:rPr>
              <a:t>δύο διαφορετικά κλειδιά</a:t>
            </a:r>
            <a:r>
              <a:rPr lang="el-GR" dirty="0"/>
              <a:t> για τις διεργασίες της κρυπτογράφησης και της αποκρυπτογράφησης</a:t>
            </a:r>
            <a:r>
              <a:rPr lang="en-US" dirty="0"/>
              <a:t>: </a:t>
            </a:r>
          </a:p>
          <a:p>
            <a:pPr marL="742950" lvl="1" indent="-285750">
              <a:buFont typeface="Wingdings" panose="05000000000000000000" pitchFamily="2" charset="2"/>
              <a:buChar char="v"/>
            </a:pPr>
            <a:r>
              <a:rPr lang="el-GR" dirty="0"/>
              <a:t>Ένα </a:t>
            </a:r>
            <a:r>
              <a:rPr lang="el-GR" b="1" dirty="0">
                <a:solidFill>
                  <a:srgbClr val="7030A0"/>
                </a:solidFill>
              </a:rPr>
              <a:t>ιδιωτικό κλειδί</a:t>
            </a:r>
          </a:p>
          <a:p>
            <a:pPr marL="742950" lvl="1" indent="-285750">
              <a:buFont typeface="Wingdings" panose="05000000000000000000" pitchFamily="2" charset="2"/>
              <a:buChar char="v"/>
            </a:pPr>
            <a:r>
              <a:rPr lang="el-GR" dirty="0"/>
              <a:t>Ένα </a:t>
            </a:r>
            <a:r>
              <a:rPr lang="el-GR" b="1" dirty="0">
                <a:solidFill>
                  <a:srgbClr val="FF3300"/>
                </a:solidFill>
              </a:rPr>
              <a:t>δημόσιο κλειδί</a:t>
            </a:r>
            <a:endParaRPr lang="el-GR" dirty="0">
              <a:solidFill>
                <a:srgbClr val="FF3300"/>
              </a:solidFill>
            </a:endParaRPr>
          </a:p>
        </p:txBody>
      </p:sp>
      <p:pic>
        <p:nvPicPr>
          <p:cNvPr id="12" name="Graphic 11" descr="Office worker female with solid fill">
            <a:extLst>
              <a:ext uri="{FF2B5EF4-FFF2-40B4-BE49-F238E27FC236}">
                <a16:creationId xmlns:a16="http://schemas.microsoft.com/office/drawing/2014/main" id="{6972BD3C-936C-46B6-82ED-12A6ED2857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472" y="3442395"/>
            <a:ext cx="914400" cy="914400"/>
          </a:xfrm>
          <a:prstGeom prst="rect">
            <a:avLst/>
          </a:prstGeom>
        </p:spPr>
      </p:pic>
      <p:pic>
        <p:nvPicPr>
          <p:cNvPr id="13" name="Graphic 12" descr="Office worker male with solid fill">
            <a:extLst>
              <a:ext uri="{FF2B5EF4-FFF2-40B4-BE49-F238E27FC236}">
                <a16:creationId xmlns:a16="http://schemas.microsoft.com/office/drawing/2014/main" id="{34A23FC0-E294-4C51-B7F4-67AFE946A3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49121" y="3442395"/>
            <a:ext cx="914400" cy="914400"/>
          </a:xfrm>
          <a:prstGeom prst="rect">
            <a:avLst/>
          </a:prstGeom>
        </p:spPr>
      </p:pic>
      <p:pic>
        <p:nvPicPr>
          <p:cNvPr id="14" name="Graphic 13" descr="Document outline">
            <a:extLst>
              <a:ext uri="{FF2B5EF4-FFF2-40B4-BE49-F238E27FC236}">
                <a16:creationId xmlns:a16="http://schemas.microsoft.com/office/drawing/2014/main" id="{78B30982-D96D-4658-BABE-2659753F1D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92930" y="3772606"/>
            <a:ext cx="369332" cy="369332"/>
          </a:xfrm>
          <a:prstGeom prst="rect">
            <a:avLst/>
          </a:prstGeom>
        </p:spPr>
      </p:pic>
      <p:pic>
        <p:nvPicPr>
          <p:cNvPr id="16" name="Graphic 15" descr="Key with solid fill">
            <a:extLst>
              <a:ext uri="{FF2B5EF4-FFF2-40B4-BE49-F238E27FC236}">
                <a16:creationId xmlns:a16="http://schemas.microsoft.com/office/drawing/2014/main" id="{DF0ADC79-C538-4FC1-98EE-E105B49290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5763" y="4450580"/>
            <a:ext cx="268716" cy="268716"/>
          </a:xfrm>
          <a:prstGeom prst="rect">
            <a:avLst/>
          </a:prstGeom>
        </p:spPr>
      </p:pic>
      <p:grpSp>
        <p:nvGrpSpPr>
          <p:cNvPr id="17" name="Group 16">
            <a:extLst>
              <a:ext uri="{FF2B5EF4-FFF2-40B4-BE49-F238E27FC236}">
                <a16:creationId xmlns:a16="http://schemas.microsoft.com/office/drawing/2014/main" id="{E073F80E-3D86-45CD-832A-6AE2773C80D5}"/>
              </a:ext>
            </a:extLst>
          </p:cNvPr>
          <p:cNvGrpSpPr/>
          <p:nvPr/>
        </p:nvGrpSpPr>
        <p:grpSpPr>
          <a:xfrm>
            <a:off x="3584907" y="3772606"/>
            <a:ext cx="1850428" cy="369332"/>
            <a:chOff x="1857188" y="3446749"/>
            <a:chExt cx="1850428" cy="369332"/>
          </a:xfrm>
        </p:grpSpPr>
        <p:pic>
          <p:nvPicPr>
            <p:cNvPr id="43" name="Graphic 42" descr="Lock with solid fill">
              <a:extLst>
                <a:ext uri="{FF2B5EF4-FFF2-40B4-BE49-F238E27FC236}">
                  <a16:creationId xmlns:a16="http://schemas.microsoft.com/office/drawing/2014/main" id="{D238D8DD-AC68-4665-8936-BAC421085E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10275" y="3556909"/>
              <a:ext cx="197341" cy="184666"/>
            </a:xfrm>
            <a:prstGeom prst="rect">
              <a:avLst/>
            </a:prstGeom>
          </p:spPr>
        </p:pic>
        <p:sp>
          <p:nvSpPr>
            <p:cNvPr id="44" name="TextBox 43">
              <a:extLst>
                <a:ext uri="{FF2B5EF4-FFF2-40B4-BE49-F238E27FC236}">
                  <a16:creationId xmlns:a16="http://schemas.microsoft.com/office/drawing/2014/main" id="{23A6B517-994D-462D-BC21-1690F487ACAB}"/>
                </a:ext>
              </a:extLst>
            </p:cNvPr>
            <p:cNvSpPr txBox="1"/>
            <p:nvPr/>
          </p:nvSpPr>
          <p:spPr>
            <a:xfrm>
              <a:off x="1857188" y="3446749"/>
              <a:ext cx="1850428" cy="369332"/>
            </a:xfrm>
            <a:prstGeom prst="rect">
              <a:avLst/>
            </a:prstGeom>
            <a:noFill/>
            <a:ln>
              <a:solidFill>
                <a:schemeClr val="accent5">
                  <a:lumMod val="75000"/>
                </a:schemeClr>
              </a:solidFill>
            </a:ln>
          </p:spPr>
          <p:txBody>
            <a:bodyPr wrap="square" rtlCol="0">
              <a:spAutoFit/>
            </a:bodyPr>
            <a:lstStyle/>
            <a:p>
              <a:r>
                <a:rPr lang="el-GR" dirty="0">
                  <a:solidFill>
                    <a:srgbClr val="0070C0"/>
                  </a:solidFill>
                </a:rPr>
                <a:t>Κρυπτογράφηση</a:t>
              </a:r>
            </a:p>
          </p:txBody>
        </p:sp>
      </p:grpSp>
      <p:cxnSp>
        <p:nvCxnSpPr>
          <p:cNvPr id="19" name="Straight Arrow Connector 18">
            <a:extLst>
              <a:ext uri="{FF2B5EF4-FFF2-40B4-BE49-F238E27FC236}">
                <a16:creationId xmlns:a16="http://schemas.microsoft.com/office/drawing/2014/main" id="{1B22A9C1-25F1-45F7-91F7-EFE233E7958A}"/>
              </a:ext>
            </a:extLst>
          </p:cNvPr>
          <p:cNvCxnSpPr>
            <a:cxnSpLocks/>
            <a:stCxn id="14" idx="3"/>
            <a:endCxn id="44" idx="1"/>
          </p:cNvCxnSpPr>
          <p:nvPr/>
        </p:nvCxnSpPr>
        <p:spPr>
          <a:xfrm>
            <a:off x="3262262" y="3957272"/>
            <a:ext cx="3226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7C845E-270F-4D22-BF96-597B874CFE75}"/>
              </a:ext>
            </a:extLst>
          </p:cNvPr>
          <p:cNvCxnSpPr>
            <a:cxnSpLocks/>
            <a:stCxn id="44" idx="3"/>
            <a:endCxn id="37" idx="1"/>
          </p:cNvCxnSpPr>
          <p:nvPr/>
        </p:nvCxnSpPr>
        <p:spPr>
          <a:xfrm>
            <a:off x="5435335" y="3957272"/>
            <a:ext cx="968359" cy="8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31855EA-68D3-4F8A-912D-2044BE6AFE55}"/>
              </a:ext>
            </a:extLst>
          </p:cNvPr>
          <p:cNvGrpSpPr/>
          <p:nvPr/>
        </p:nvGrpSpPr>
        <p:grpSpPr>
          <a:xfrm>
            <a:off x="5732014" y="3516787"/>
            <a:ext cx="382007" cy="440485"/>
            <a:chOff x="5731090" y="4107934"/>
            <a:chExt cx="382007" cy="440485"/>
          </a:xfrm>
        </p:grpSpPr>
        <p:pic>
          <p:nvPicPr>
            <p:cNvPr id="41" name="Graphic 40" descr="Document outline">
              <a:extLst>
                <a:ext uri="{FF2B5EF4-FFF2-40B4-BE49-F238E27FC236}">
                  <a16:creationId xmlns:a16="http://schemas.microsoft.com/office/drawing/2014/main" id="{0007BF59-C085-499A-ACD3-4DE6D63553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31090" y="4107934"/>
              <a:ext cx="369332" cy="369332"/>
            </a:xfrm>
            <a:prstGeom prst="rect">
              <a:avLst/>
            </a:prstGeom>
          </p:spPr>
        </p:pic>
        <p:pic>
          <p:nvPicPr>
            <p:cNvPr id="42" name="Graphic 41" descr="Lock with solid fill">
              <a:extLst>
                <a:ext uri="{FF2B5EF4-FFF2-40B4-BE49-F238E27FC236}">
                  <a16:creationId xmlns:a16="http://schemas.microsoft.com/office/drawing/2014/main" id="{9B496581-CF33-4AFD-ABF2-4A14A5DBA9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15756" y="4363753"/>
              <a:ext cx="197341" cy="184666"/>
            </a:xfrm>
            <a:prstGeom prst="rect">
              <a:avLst/>
            </a:prstGeom>
          </p:spPr>
        </p:pic>
      </p:grpSp>
      <p:pic>
        <p:nvPicPr>
          <p:cNvPr id="22" name="Graphic 21" descr="Key with solid fill">
            <a:extLst>
              <a:ext uri="{FF2B5EF4-FFF2-40B4-BE49-F238E27FC236}">
                <a16:creationId xmlns:a16="http://schemas.microsoft.com/office/drawing/2014/main" id="{95CC19D4-C305-4FE9-83EC-696E3C5BE4A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75531" y="4450580"/>
            <a:ext cx="268716" cy="268716"/>
          </a:xfrm>
          <a:prstGeom prst="rect">
            <a:avLst/>
          </a:prstGeom>
        </p:spPr>
      </p:pic>
      <p:pic>
        <p:nvPicPr>
          <p:cNvPr id="23" name="Graphic 22" descr="Document outline">
            <a:extLst>
              <a:ext uri="{FF2B5EF4-FFF2-40B4-BE49-F238E27FC236}">
                <a16:creationId xmlns:a16="http://schemas.microsoft.com/office/drawing/2014/main" id="{2464FFFE-83F7-46A4-8194-273688C299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29731" y="3780876"/>
            <a:ext cx="369332" cy="369332"/>
          </a:xfrm>
          <a:prstGeom prst="rect">
            <a:avLst/>
          </a:prstGeom>
        </p:spPr>
      </p:pic>
      <p:cxnSp>
        <p:nvCxnSpPr>
          <p:cNvPr id="24" name="Straight Arrow Connector 23">
            <a:extLst>
              <a:ext uri="{FF2B5EF4-FFF2-40B4-BE49-F238E27FC236}">
                <a16:creationId xmlns:a16="http://schemas.microsoft.com/office/drawing/2014/main" id="{59804A73-E602-4E85-9A35-3E2FB6D6D935}"/>
              </a:ext>
            </a:extLst>
          </p:cNvPr>
          <p:cNvCxnSpPr>
            <a:cxnSpLocks/>
            <a:stCxn id="37" idx="3"/>
            <a:endCxn id="23" idx="1"/>
          </p:cNvCxnSpPr>
          <p:nvPr/>
        </p:nvCxnSpPr>
        <p:spPr>
          <a:xfrm>
            <a:off x="8616082" y="3965542"/>
            <a:ext cx="3136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5E2454D-E407-4752-8C81-B6D8D4AB32D4}"/>
              </a:ext>
            </a:extLst>
          </p:cNvPr>
          <p:cNvGrpSpPr/>
          <p:nvPr/>
        </p:nvGrpSpPr>
        <p:grpSpPr>
          <a:xfrm>
            <a:off x="6403694" y="3780876"/>
            <a:ext cx="2212388" cy="369332"/>
            <a:chOff x="4675976" y="3451223"/>
            <a:chExt cx="2212388" cy="369332"/>
          </a:xfrm>
        </p:grpSpPr>
        <p:sp>
          <p:nvSpPr>
            <p:cNvPr id="37" name="TextBox 36">
              <a:extLst>
                <a:ext uri="{FF2B5EF4-FFF2-40B4-BE49-F238E27FC236}">
                  <a16:creationId xmlns:a16="http://schemas.microsoft.com/office/drawing/2014/main" id="{6AB16E48-FDB1-49CF-9868-C2B0DD0E1F39}"/>
                </a:ext>
              </a:extLst>
            </p:cNvPr>
            <p:cNvSpPr txBox="1"/>
            <p:nvPr/>
          </p:nvSpPr>
          <p:spPr>
            <a:xfrm>
              <a:off x="4675976" y="3451223"/>
              <a:ext cx="2212388" cy="369332"/>
            </a:xfrm>
            <a:prstGeom prst="rect">
              <a:avLst/>
            </a:prstGeom>
            <a:noFill/>
            <a:ln>
              <a:solidFill>
                <a:schemeClr val="accent6">
                  <a:lumMod val="50000"/>
                </a:schemeClr>
              </a:solidFill>
            </a:ln>
          </p:spPr>
          <p:txBody>
            <a:bodyPr wrap="square" rtlCol="0">
              <a:spAutoFit/>
            </a:bodyPr>
            <a:lstStyle/>
            <a:p>
              <a:r>
                <a:rPr lang="el-GR" dirty="0">
                  <a:solidFill>
                    <a:schemeClr val="accent6">
                      <a:lumMod val="50000"/>
                    </a:schemeClr>
                  </a:solidFill>
                </a:rPr>
                <a:t>Αποκρυπτογράφηση</a:t>
              </a:r>
            </a:p>
          </p:txBody>
        </p:sp>
        <p:pic>
          <p:nvPicPr>
            <p:cNvPr id="38" name="Graphic 37" descr="Unlock with solid fill">
              <a:extLst>
                <a:ext uri="{FF2B5EF4-FFF2-40B4-BE49-F238E27FC236}">
                  <a16:creationId xmlns:a16="http://schemas.microsoft.com/office/drawing/2014/main" id="{F03049C0-3006-47B1-9501-9B384B7A958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700828" y="3556910"/>
              <a:ext cx="184665" cy="184665"/>
            </a:xfrm>
            <a:prstGeom prst="rect">
              <a:avLst/>
            </a:prstGeom>
          </p:spPr>
        </p:pic>
      </p:grpSp>
      <p:sp>
        <p:nvSpPr>
          <p:cNvPr id="26" name="TextBox 25">
            <a:extLst>
              <a:ext uri="{FF2B5EF4-FFF2-40B4-BE49-F238E27FC236}">
                <a16:creationId xmlns:a16="http://schemas.microsoft.com/office/drawing/2014/main" id="{D6E7E9A0-709F-43D9-AF4B-73DD99323A9D}"/>
              </a:ext>
            </a:extLst>
          </p:cNvPr>
          <p:cNvSpPr txBox="1"/>
          <p:nvPr/>
        </p:nvSpPr>
        <p:spPr>
          <a:xfrm>
            <a:off x="3550708" y="4727701"/>
            <a:ext cx="1918826" cy="292388"/>
          </a:xfrm>
          <a:prstGeom prst="rect">
            <a:avLst/>
          </a:prstGeom>
          <a:noFill/>
        </p:spPr>
        <p:txBody>
          <a:bodyPr wrap="square" rtlCol="0">
            <a:spAutoFit/>
          </a:bodyPr>
          <a:lstStyle/>
          <a:p>
            <a:pPr algn="ctr"/>
            <a:r>
              <a:rPr lang="el-GR" sz="1300" dirty="0">
                <a:solidFill>
                  <a:srgbClr val="FF3300"/>
                </a:solidFill>
              </a:rPr>
              <a:t>Δημόσιο Κλειδί (Μπομπ)</a:t>
            </a:r>
          </a:p>
        </p:txBody>
      </p:sp>
      <p:sp>
        <p:nvSpPr>
          <p:cNvPr id="27" name="TextBox 26">
            <a:extLst>
              <a:ext uri="{FF2B5EF4-FFF2-40B4-BE49-F238E27FC236}">
                <a16:creationId xmlns:a16="http://schemas.microsoft.com/office/drawing/2014/main" id="{81D5EFA4-A666-4A47-9174-B197A59A08C6}"/>
              </a:ext>
            </a:extLst>
          </p:cNvPr>
          <p:cNvSpPr txBox="1"/>
          <p:nvPr/>
        </p:nvSpPr>
        <p:spPr>
          <a:xfrm>
            <a:off x="6553255" y="4731994"/>
            <a:ext cx="1918825" cy="292388"/>
          </a:xfrm>
          <a:prstGeom prst="rect">
            <a:avLst/>
          </a:prstGeom>
          <a:noFill/>
        </p:spPr>
        <p:txBody>
          <a:bodyPr wrap="square" rtlCol="0">
            <a:spAutoFit/>
          </a:bodyPr>
          <a:lstStyle/>
          <a:p>
            <a:pPr algn="ctr"/>
            <a:r>
              <a:rPr lang="el-GR" sz="1300" dirty="0">
                <a:solidFill>
                  <a:srgbClr val="7030A0"/>
                </a:solidFill>
              </a:rPr>
              <a:t>Ιδιωτικό Κλειδί (Μπομπ)</a:t>
            </a:r>
          </a:p>
        </p:txBody>
      </p:sp>
      <p:cxnSp>
        <p:nvCxnSpPr>
          <p:cNvPr id="28" name="Straight Connector 27">
            <a:extLst>
              <a:ext uri="{FF2B5EF4-FFF2-40B4-BE49-F238E27FC236}">
                <a16:creationId xmlns:a16="http://schemas.microsoft.com/office/drawing/2014/main" id="{5C8B0590-49BA-4E22-A97A-ACA0CE9B1043}"/>
              </a:ext>
            </a:extLst>
          </p:cNvPr>
          <p:cNvCxnSpPr>
            <a:stCxn id="16" idx="0"/>
            <a:endCxn id="44" idx="2"/>
          </p:cNvCxnSpPr>
          <p:nvPr/>
        </p:nvCxnSpPr>
        <p:spPr>
          <a:xfrm flipV="1">
            <a:off x="4510121" y="4141938"/>
            <a:ext cx="0" cy="308642"/>
          </a:xfrm>
          <a:prstGeom prst="line">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4957502B-70E1-4858-92FD-CBC60C09407F}"/>
              </a:ext>
            </a:extLst>
          </p:cNvPr>
          <p:cNvCxnSpPr>
            <a:cxnSpLocks/>
          </p:cNvCxnSpPr>
          <p:nvPr/>
        </p:nvCxnSpPr>
        <p:spPr>
          <a:xfrm flipV="1">
            <a:off x="7486610" y="4146412"/>
            <a:ext cx="0" cy="304168"/>
          </a:xfrm>
          <a:prstGeom prst="line">
            <a:avLst/>
          </a:prstGeom>
          <a:ln w="9525"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TextBox 29">
            <a:extLst>
              <a:ext uri="{FF2B5EF4-FFF2-40B4-BE49-F238E27FC236}">
                <a16:creationId xmlns:a16="http://schemas.microsoft.com/office/drawing/2014/main" id="{6622DA5A-7A41-4CB8-B48E-6D4223A65F0B}"/>
              </a:ext>
            </a:extLst>
          </p:cNvPr>
          <p:cNvSpPr txBox="1"/>
          <p:nvPr/>
        </p:nvSpPr>
        <p:spPr>
          <a:xfrm>
            <a:off x="2892930" y="3030094"/>
            <a:ext cx="369332" cy="369332"/>
          </a:xfrm>
          <a:prstGeom prst="rect">
            <a:avLst/>
          </a:prstGeom>
          <a:noFill/>
        </p:spPr>
        <p:txBody>
          <a:bodyPr wrap="square" rtlCol="0">
            <a:spAutoFit/>
          </a:bodyPr>
          <a:lstStyle/>
          <a:p>
            <a:r>
              <a:rPr lang="en-US" dirty="0">
                <a:solidFill>
                  <a:srgbClr val="FF0066"/>
                </a:solidFill>
              </a:rPr>
              <a:t>m</a:t>
            </a:r>
            <a:endParaRPr lang="el-GR" dirty="0">
              <a:solidFill>
                <a:srgbClr val="FF0066"/>
              </a:solidFill>
            </a:endParaRPr>
          </a:p>
        </p:txBody>
      </p:sp>
      <p:sp>
        <p:nvSpPr>
          <p:cNvPr id="31" name="TextBox 30">
            <a:extLst>
              <a:ext uri="{FF2B5EF4-FFF2-40B4-BE49-F238E27FC236}">
                <a16:creationId xmlns:a16="http://schemas.microsoft.com/office/drawing/2014/main" id="{A36D841F-FD23-42B8-AE77-02AF075D11CB}"/>
              </a:ext>
            </a:extLst>
          </p:cNvPr>
          <p:cNvSpPr txBox="1"/>
          <p:nvPr/>
        </p:nvSpPr>
        <p:spPr>
          <a:xfrm>
            <a:off x="5551679" y="3030094"/>
            <a:ext cx="852015" cy="369332"/>
          </a:xfrm>
          <a:prstGeom prst="rect">
            <a:avLst/>
          </a:prstGeom>
          <a:noFill/>
        </p:spPr>
        <p:txBody>
          <a:bodyPr wrap="square" rtlCol="0">
            <a:spAutoFit/>
          </a:bodyPr>
          <a:lstStyle/>
          <a:p>
            <a:pPr algn="ctr"/>
            <a:r>
              <a:rPr lang="en-US" dirty="0">
                <a:solidFill>
                  <a:schemeClr val="accent5">
                    <a:lumMod val="75000"/>
                  </a:schemeClr>
                </a:solidFill>
              </a:rPr>
              <a:t>E</a:t>
            </a:r>
            <a:r>
              <a:rPr lang="en-US" baseline="-25000" dirty="0">
                <a:solidFill>
                  <a:srgbClr val="FF3300"/>
                </a:solidFill>
              </a:rPr>
              <a:t>pk</a:t>
            </a:r>
            <a:r>
              <a:rPr lang="en-US" dirty="0">
                <a:solidFill>
                  <a:schemeClr val="accent5">
                    <a:lumMod val="75000"/>
                  </a:schemeClr>
                </a:solidFill>
              </a:rPr>
              <a:t>(</a:t>
            </a:r>
            <a:r>
              <a:rPr lang="en-US" dirty="0">
                <a:solidFill>
                  <a:srgbClr val="FF0066"/>
                </a:solidFill>
              </a:rPr>
              <a:t>m</a:t>
            </a:r>
            <a:r>
              <a:rPr lang="en-US" dirty="0">
                <a:solidFill>
                  <a:schemeClr val="accent5">
                    <a:lumMod val="75000"/>
                  </a:schemeClr>
                </a:solidFill>
              </a:rPr>
              <a:t>)</a:t>
            </a:r>
            <a:endParaRPr lang="el-GR" dirty="0">
              <a:solidFill>
                <a:schemeClr val="accent5">
                  <a:lumMod val="75000"/>
                </a:schemeClr>
              </a:solidFill>
            </a:endParaRPr>
          </a:p>
        </p:txBody>
      </p:sp>
      <p:cxnSp>
        <p:nvCxnSpPr>
          <p:cNvPr id="32" name="Straight Arrow Connector 31">
            <a:extLst>
              <a:ext uri="{FF2B5EF4-FFF2-40B4-BE49-F238E27FC236}">
                <a16:creationId xmlns:a16="http://schemas.microsoft.com/office/drawing/2014/main" id="{928EAF48-236D-4820-8284-A69B29518D31}"/>
              </a:ext>
            </a:extLst>
          </p:cNvPr>
          <p:cNvCxnSpPr>
            <a:cxnSpLocks/>
            <a:stCxn id="30" idx="3"/>
            <a:endCxn id="31" idx="1"/>
          </p:cNvCxnSpPr>
          <p:nvPr/>
        </p:nvCxnSpPr>
        <p:spPr>
          <a:xfrm>
            <a:off x="3262262" y="3214760"/>
            <a:ext cx="2289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4BA305C-C895-4C4D-8F79-36014FBF37C7}"/>
              </a:ext>
            </a:extLst>
          </p:cNvPr>
          <p:cNvSpPr txBox="1"/>
          <p:nvPr/>
        </p:nvSpPr>
        <p:spPr>
          <a:xfrm>
            <a:off x="4219148" y="2840954"/>
            <a:ext cx="510014" cy="369332"/>
          </a:xfrm>
          <a:prstGeom prst="rect">
            <a:avLst/>
          </a:prstGeom>
          <a:noFill/>
        </p:spPr>
        <p:txBody>
          <a:bodyPr wrap="square" rtlCol="0">
            <a:spAutoFit/>
          </a:bodyPr>
          <a:lstStyle/>
          <a:p>
            <a:pPr algn="ctr"/>
            <a:r>
              <a:rPr lang="en-US" dirty="0">
                <a:solidFill>
                  <a:schemeClr val="accent5">
                    <a:lumMod val="75000"/>
                  </a:schemeClr>
                </a:solidFill>
              </a:rPr>
              <a:t>E</a:t>
            </a:r>
            <a:r>
              <a:rPr lang="en-US" baseline="-25000" dirty="0">
                <a:solidFill>
                  <a:srgbClr val="FF3300"/>
                </a:solidFill>
              </a:rPr>
              <a:t>pk</a:t>
            </a:r>
            <a:endParaRPr lang="el-GR" baseline="-25000" dirty="0">
              <a:solidFill>
                <a:srgbClr val="FF3300"/>
              </a:solidFill>
            </a:endParaRPr>
          </a:p>
        </p:txBody>
      </p:sp>
      <p:sp>
        <p:nvSpPr>
          <p:cNvPr id="34" name="TextBox 33">
            <a:extLst>
              <a:ext uri="{FF2B5EF4-FFF2-40B4-BE49-F238E27FC236}">
                <a16:creationId xmlns:a16="http://schemas.microsoft.com/office/drawing/2014/main" id="{092F4A4A-21B7-4872-910F-1FE656C1D622}"/>
              </a:ext>
            </a:extLst>
          </p:cNvPr>
          <p:cNvSpPr txBox="1"/>
          <p:nvPr/>
        </p:nvSpPr>
        <p:spPr>
          <a:xfrm>
            <a:off x="8613212" y="3025620"/>
            <a:ext cx="1177644" cy="369332"/>
          </a:xfrm>
          <a:prstGeom prst="rect">
            <a:avLst/>
          </a:prstGeom>
          <a:noFill/>
        </p:spPr>
        <p:txBody>
          <a:bodyPr wrap="square" rtlCol="0">
            <a:spAutoFit/>
          </a:bodyPr>
          <a:lstStyle/>
          <a:p>
            <a:r>
              <a:rPr lang="en-US" dirty="0">
                <a:solidFill>
                  <a:schemeClr val="accent6">
                    <a:lumMod val="50000"/>
                  </a:schemeClr>
                </a:solidFill>
              </a:rPr>
              <a:t>D</a:t>
            </a:r>
            <a:r>
              <a:rPr lang="en-US" baseline="-25000" dirty="0">
                <a:solidFill>
                  <a:srgbClr val="7030A0"/>
                </a:solidFill>
              </a:rPr>
              <a:t>sk</a:t>
            </a:r>
            <a:r>
              <a:rPr lang="en-US" dirty="0">
                <a:solidFill>
                  <a:schemeClr val="accent6">
                    <a:lumMod val="50000"/>
                  </a:schemeClr>
                </a:solidFill>
              </a:rPr>
              <a:t>(</a:t>
            </a:r>
            <a:r>
              <a:rPr lang="en-US" dirty="0">
                <a:solidFill>
                  <a:schemeClr val="accent5">
                    <a:lumMod val="75000"/>
                  </a:schemeClr>
                </a:solidFill>
              </a:rPr>
              <a:t>E</a:t>
            </a:r>
            <a:r>
              <a:rPr lang="en-US" baseline="-25000" dirty="0">
                <a:solidFill>
                  <a:srgbClr val="FF3300"/>
                </a:solidFill>
              </a:rPr>
              <a:t>pk</a:t>
            </a:r>
            <a:r>
              <a:rPr lang="en-US" dirty="0">
                <a:solidFill>
                  <a:schemeClr val="accent5">
                    <a:lumMod val="75000"/>
                  </a:schemeClr>
                </a:solidFill>
              </a:rPr>
              <a:t>(</a:t>
            </a:r>
            <a:r>
              <a:rPr lang="en-US" dirty="0">
                <a:solidFill>
                  <a:srgbClr val="FF0066"/>
                </a:solidFill>
              </a:rPr>
              <a:t>m</a:t>
            </a:r>
            <a:r>
              <a:rPr lang="en-US" dirty="0">
                <a:solidFill>
                  <a:schemeClr val="accent5">
                    <a:lumMod val="75000"/>
                  </a:schemeClr>
                </a:solidFill>
              </a:rPr>
              <a:t>)</a:t>
            </a:r>
            <a:r>
              <a:rPr lang="en-US" dirty="0">
                <a:solidFill>
                  <a:schemeClr val="accent6">
                    <a:lumMod val="50000"/>
                  </a:schemeClr>
                </a:solidFill>
              </a:rPr>
              <a:t>)</a:t>
            </a:r>
            <a:endParaRPr lang="el-GR" dirty="0">
              <a:solidFill>
                <a:schemeClr val="accent6">
                  <a:lumMod val="50000"/>
                </a:schemeClr>
              </a:solidFill>
            </a:endParaRPr>
          </a:p>
        </p:txBody>
      </p:sp>
      <p:cxnSp>
        <p:nvCxnSpPr>
          <p:cNvPr id="35" name="Straight Arrow Connector 34">
            <a:extLst>
              <a:ext uri="{FF2B5EF4-FFF2-40B4-BE49-F238E27FC236}">
                <a16:creationId xmlns:a16="http://schemas.microsoft.com/office/drawing/2014/main" id="{BE55C7E8-894B-43B2-A654-A538D93188F0}"/>
              </a:ext>
            </a:extLst>
          </p:cNvPr>
          <p:cNvCxnSpPr>
            <a:cxnSpLocks/>
            <a:stCxn id="31" idx="3"/>
            <a:endCxn id="34" idx="1"/>
          </p:cNvCxnSpPr>
          <p:nvPr/>
        </p:nvCxnSpPr>
        <p:spPr>
          <a:xfrm flipV="1">
            <a:off x="6403694" y="3210286"/>
            <a:ext cx="2209518" cy="4474"/>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893440E-C504-4806-B8B7-5D771E342614}"/>
              </a:ext>
            </a:extLst>
          </p:cNvPr>
          <p:cNvSpPr txBox="1"/>
          <p:nvPr/>
        </p:nvSpPr>
        <p:spPr>
          <a:xfrm>
            <a:off x="7205967" y="2854876"/>
            <a:ext cx="510014" cy="369332"/>
          </a:xfrm>
          <a:prstGeom prst="rect">
            <a:avLst/>
          </a:prstGeom>
          <a:noFill/>
        </p:spPr>
        <p:txBody>
          <a:bodyPr wrap="square" rtlCol="0">
            <a:spAutoFit/>
          </a:bodyPr>
          <a:lstStyle/>
          <a:p>
            <a:pPr algn="ctr"/>
            <a:r>
              <a:rPr lang="en-US" dirty="0">
                <a:solidFill>
                  <a:schemeClr val="accent6">
                    <a:lumMod val="50000"/>
                  </a:schemeClr>
                </a:solidFill>
              </a:rPr>
              <a:t>D</a:t>
            </a:r>
            <a:r>
              <a:rPr lang="en-US" baseline="-25000" dirty="0">
                <a:solidFill>
                  <a:srgbClr val="7030A0"/>
                </a:solidFill>
              </a:rPr>
              <a:t>sk</a:t>
            </a:r>
            <a:endParaRPr lang="el-GR" baseline="-25000" dirty="0">
              <a:solidFill>
                <a:srgbClr val="7030A0"/>
              </a:solidFill>
            </a:endParaRPr>
          </a:p>
        </p:txBody>
      </p:sp>
      <p:cxnSp>
        <p:nvCxnSpPr>
          <p:cNvPr id="47" name="Connector: Elbow 46">
            <a:extLst>
              <a:ext uri="{FF2B5EF4-FFF2-40B4-BE49-F238E27FC236}">
                <a16:creationId xmlns:a16="http://schemas.microsoft.com/office/drawing/2014/main" id="{E001D732-8AB3-4341-B56C-074EF24B9F53}"/>
              </a:ext>
            </a:extLst>
          </p:cNvPr>
          <p:cNvCxnSpPr>
            <a:cxnSpLocks/>
            <a:stCxn id="13" idx="2"/>
            <a:endCxn id="27" idx="3"/>
          </p:cNvCxnSpPr>
          <p:nvPr/>
        </p:nvCxnSpPr>
        <p:spPr>
          <a:xfrm rot="5400000">
            <a:off x="8828505" y="4000371"/>
            <a:ext cx="521393" cy="1234241"/>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349987F4-DA4F-4A0B-BDAA-DB7E14B3FDC9}"/>
              </a:ext>
            </a:extLst>
          </p:cNvPr>
          <p:cNvCxnSpPr>
            <a:cxnSpLocks/>
            <a:stCxn id="13" idx="2"/>
            <a:endCxn id="26" idx="2"/>
          </p:cNvCxnSpPr>
          <p:nvPr/>
        </p:nvCxnSpPr>
        <p:spPr>
          <a:xfrm rot="5400000">
            <a:off x="6776574" y="2090342"/>
            <a:ext cx="663294" cy="5196200"/>
          </a:xfrm>
          <a:prstGeom prst="bentConnector3">
            <a:avLst>
              <a:gd name="adj1" fmla="val 163184"/>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8566939-6B7E-4ABB-9403-1DD1F1BD8D41}"/>
              </a:ext>
            </a:extLst>
          </p:cNvPr>
          <p:cNvSpPr txBox="1"/>
          <p:nvPr/>
        </p:nvSpPr>
        <p:spPr>
          <a:xfrm>
            <a:off x="8450497" y="5437557"/>
            <a:ext cx="1255824" cy="292388"/>
          </a:xfrm>
          <a:prstGeom prst="rect">
            <a:avLst/>
          </a:prstGeom>
          <a:noFill/>
        </p:spPr>
        <p:txBody>
          <a:bodyPr wrap="square" rtlCol="0">
            <a:spAutoFit/>
          </a:bodyPr>
          <a:lstStyle/>
          <a:p>
            <a:pPr algn="r"/>
            <a:r>
              <a:rPr lang="el-GR" sz="1300" dirty="0">
                <a:solidFill>
                  <a:srgbClr val="FF3300"/>
                </a:solidFill>
              </a:rPr>
              <a:t>Δημοσίευση</a:t>
            </a:r>
            <a:r>
              <a:rPr lang="en-US" sz="1300" dirty="0">
                <a:solidFill>
                  <a:srgbClr val="FF3300"/>
                </a:solidFill>
              </a:rPr>
              <a:t> pk</a:t>
            </a:r>
            <a:r>
              <a:rPr lang="el-GR" sz="1300" dirty="0">
                <a:solidFill>
                  <a:srgbClr val="FF3300"/>
                </a:solidFill>
              </a:rPr>
              <a:t> </a:t>
            </a:r>
          </a:p>
        </p:txBody>
      </p:sp>
      <p:sp>
        <p:nvSpPr>
          <p:cNvPr id="2" name="Freeform: Shape 1">
            <a:extLst>
              <a:ext uri="{FF2B5EF4-FFF2-40B4-BE49-F238E27FC236}">
                <a16:creationId xmlns:a16="http://schemas.microsoft.com/office/drawing/2014/main" id="{919C5562-1710-C1F9-72AC-5F02AE59418A}"/>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07DFA4EB-1CEC-E574-435A-4AAA443A753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3F2F9280-A8C7-16AF-5892-D14B192D28E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2D64EE-EA73-2CD6-7BFD-8BFE1B6B9B83}"/>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85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outVertical)">
                                      <p:cBhvr>
                                        <p:cTn id="19" dur="500"/>
                                        <p:tgtEl>
                                          <p:spTgt spid="26"/>
                                        </p:tgtEl>
                                      </p:cBhvr>
                                    </p:animEffect>
                                  </p:childTnLst>
                                </p:cTn>
                              </p:par>
                              <p:par>
                                <p:cTn id="20" presetID="16" presetClass="entr" presetSubtype="37"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outVertical)">
                                      <p:cBhvr>
                                        <p:cTn id="25" dur="500"/>
                                        <p:tgtEl>
                                          <p:spTgt spid="48"/>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outVertical)">
                                      <p:cBhvr>
                                        <p:cTn id="28" dur="500"/>
                                        <p:tgtEl>
                                          <p:spTgt spid="27"/>
                                        </p:tgtEl>
                                      </p:cBhvr>
                                    </p:animEffect>
                                  </p:childTnLst>
                                </p:cTn>
                              </p:par>
                              <p:par>
                                <p:cTn id="29" presetID="16" presetClass="entr" presetSubtype="37"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outVertical)">
                                      <p:cBhvr>
                                        <p:cTn id="31" dur="500"/>
                                        <p:tgtEl>
                                          <p:spTgt spid="4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outVertical)">
                                      <p:cBhvr>
                                        <p:cTn id="34" dur="500"/>
                                        <p:tgtEl>
                                          <p:spTgt spid="49"/>
                                        </p:tgtEl>
                                      </p:cBhvr>
                                    </p:animEffect>
                                  </p:childTnLst>
                                </p:cTn>
                              </p:par>
                              <p:par>
                                <p:cTn id="35" presetID="16" presetClass="entr" presetSubtype="37"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outVertical)">
                                      <p:cBhvr>
                                        <p:cTn id="37" dur="500"/>
                                        <p:tgtEl>
                                          <p:spTgt spid="22"/>
                                        </p:tgtEl>
                                      </p:cBhvr>
                                    </p:animEffect>
                                  </p:childTnLst>
                                </p:cTn>
                              </p:par>
                              <p:par>
                                <p:cTn id="38" presetID="22" presetClass="entr" presetSubtype="8"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par>
                                <p:cTn id="41" presetID="2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par>
                                <p:cTn id="50" presetID="22" presetClass="entr" presetSubtype="8"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par>
                                <p:cTn id="53" presetID="22" presetClass="entr" presetSubtype="8"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2" presetClass="entr" presetSubtype="8"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left)">
                                      <p:cBhvr>
                                        <p:cTn id="61" dur="500"/>
                                        <p:tgtEl>
                                          <p:spTgt spid="31"/>
                                        </p:tgtEl>
                                      </p:cBhvr>
                                    </p:animEffect>
                                  </p:childTnLst>
                                </p:cTn>
                              </p:par>
                              <p:par>
                                <p:cTn id="62" presetID="22" presetClass="entr" presetSubtype="8"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left)">
                                      <p:cBhvr>
                                        <p:cTn id="64" dur="500"/>
                                        <p:tgtEl>
                                          <p:spTgt spid="29"/>
                                        </p:tgtEl>
                                      </p:cBhvr>
                                    </p:animEffect>
                                  </p:childTnLst>
                                </p:cTn>
                              </p:par>
                              <p:par>
                                <p:cTn id="65" presetID="22" presetClass="entr" presetSubtype="8"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par>
                                <p:cTn id="68" presetID="22" presetClass="entr" presetSubtype="8"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left)">
                                      <p:cBhvr>
                                        <p:cTn id="70" dur="500"/>
                                        <p:tgtEl>
                                          <p:spTgt spid="35"/>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wipe(left)">
                                      <p:cBhvr>
                                        <p:cTn id="73" dur="500"/>
                                        <p:tgtEl>
                                          <p:spTgt spid="36"/>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left)">
                                      <p:cBhvr>
                                        <p:cTn id="76" dur="500"/>
                                        <p:tgtEl>
                                          <p:spTgt spid="34"/>
                                        </p:tgtEl>
                                      </p:cBhvr>
                                    </p:animEffect>
                                  </p:childTnLst>
                                </p:cTn>
                              </p:par>
                              <p:par>
                                <p:cTn id="77" presetID="22" presetClass="entr" presetSubtype="8"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left)">
                                      <p:cBhvr>
                                        <p:cTn id="79" dur="500"/>
                                        <p:tgtEl>
                                          <p:spTgt spid="23"/>
                                        </p:tgtEl>
                                      </p:cBhvr>
                                    </p:animEffect>
                                  </p:childTnLst>
                                </p:cTn>
                              </p:par>
                              <p:par>
                                <p:cTn id="80" presetID="22" presetClass="entr" presetSubtype="8"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left)">
                                      <p:cBhvr>
                                        <p:cTn id="8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1" grpId="0"/>
      <p:bldP spid="33" grpId="0"/>
      <p:bldP spid="34" grpId="0"/>
      <p:bldP spid="36"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A8AA728-3EBC-4958-9D3A-ED5903E1A0A1}"/>
              </a:ext>
            </a:extLst>
          </p:cNvPr>
          <p:cNvSpPr txBox="1"/>
          <p:nvPr/>
        </p:nvSpPr>
        <p:spPr>
          <a:xfrm>
            <a:off x="1360839" y="419100"/>
            <a:ext cx="9470322" cy="461665"/>
          </a:xfrm>
          <a:prstGeom prst="rect">
            <a:avLst/>
          </a:prstGeom>
          <a:noFill/>
        </p:spPr>
        <p:txBody>
          <a:bodyPr wrap="square" rtlCol="0">
            <a:spAutoFit/>
          </a:bodyPr>
          <a:lstStyle/>
          <a:p>
            <a:pPr algn="ctr"/>
            <a:r>
              <a:rPr lang="el-GR" sz="2400" b="1" dirty="0"/>
              <a:t>Που βασίζεται η ασφάλεια των κρυπτοσυστημάτων δημοσίου κλειδιού ?</a:t>
            </a:r>
          </a:p>
        </p:txBody>
      </p:sp>
      <p:sp>
        <p:nvSpPr>
          <p:cNvPr id="10" name="TextBox 9">
            <a:extLst>
              <a:ext uri="{FF2B5EF4-FFF2-40B4-BE49-F238E27FC236}">
                <a16:creationId xmlns:a16="http://schemas.microsoft.com/office/drawing/2014/main" id="{FF0C214A-73C0-4412-A415-FE29A022FF2E}"/>
              </a:ext>
            </a:extLst>
          </p:cNvPr>
          <p:cNvSpPr txBox="1"/>
          <p:nvPr/>
        </p:nvSpPr>
        <p:spPr>
          <a:xfrm>
            <a:off x="851108" y="1389570"/>
            <a:ext cx="5702092" cy="646331"/>
          </a:xfrm>
          <a:prstGeom prst="rect">
            <a:avLst/>
          </a:prstGeom>
          <a:noFill/>
        </p:spPr>
        <p:txBody>
          <a:bodyPr wrap="square" rtlCol="0">
            <a:spAutoFit/>
          </a:bodyPr>
          <a:lstStyle/>
          <a:p>
            <a:pPr marL="742950" lvl="1" indent="-285750">
              <a:buFont typeface="Wingdings" panose="05000000000000000000" pitchFamily="2" charset="2"/>
              <a:buChar char="Ø"/>
            </a:pPr>
            <a:r>
              <a:rPr lang="el-GR" dirty="0"/>
              <a:t>Πρέπει να είναι </a:t>
            </a:r>
            <a:r>
              <a:rPr lang="el-GR" dirty="0">
                <a:solidFill>
                  <a:schemeClr val="accent1">
                    <a:lumMod val="50000"/>
                  </a:schemeClr>
                </a:solidFill>
              </a:rPr>
              <a:t>υπολογιστικά αδύνατο</a:t>
            </a:r>
            <a:r>
              <a:rPr lang="el-GR" dirty="0"/>
              <a:t> να βρεθεί το </a:t>
            </a:r>
            <a:r>
              <a:rPr lang="el-GR" dirty="0">
                <a:solidFill>
                  <a:srgbClr val="7030A0"/>
                </a:solidFill>
              </a:rPr>
              <a:t>ιδιωτικό κλειδί</a:t>
            </a:r>
            <a:r>
              <a:rPr lang="el-GR" dirty="0"/>
              <a:t> από το </a:t>
            </a:r>
            <a:r>
              <a:rPr lang="el-GR" dirty="0">
                <a:solidFill>
                  <a:srgbClr val="FF3300"/>
                </a:solidFill>
              </a:rPr>
              <a:t>δημόσιο κλειδί</a:t>
            </a:r>
            <a:r>
              <a:rPr lang="el-GR" dirty="0"/>
              <a:t>. </a:t>
            </a:r>
          </a:p>
        </p:txBody>
      </p:sp>
      <p:sp>
        <p:nvSpPr>
          <p:cNvPr id="17" name="TextBox 16">
            <a:extLst>
              <a:ext uri="{FF2B5EF4-FFF2-40B4-BE49-F238E27FC236}">
                <a16:creationId xmlns:a16="http://schemas.microsoft.com/office/drawing/2014/main" id="{7FDAB431-2E43-4BCC-9B3A-2B3A39E371CA}"/>
              </a:ext>
            </a:extLst>
          </p:cNvPr>
          <p:cNvSpPr txBox="1"/>
          <p:nvPr/>
        </p:nvSpPr>
        <p:spPr>
          <a:xfrm>
            <a:off x="851108" y="2333710"/>
            <a:ext cx="8443869" cy="369332"/>
          </a:xfrm>
          <a:prstGeom prst="rect">
            <a:avLst/>
          </a:prstGeom>
          <a:noFill/>
        </p:spPr>
        <p:txBody>
          <a:bodyPr wrap="square" rtlCol="0">
            <a:spAutoFit/>
          </a:bodyPr>
          <a:lstStyle/>
          <a:p>
            <a:pPr marL="742950" lvl="1" indent="-285750">
              <a:buFont typeface="Wingdings" panose="05000000000000000000" pitchFamily="2" charset="2"/>
              <a:buChar char="Ø"/>
            </a:pPr>
            <a:r>
              <a:rPr lang="el-GR" dirty="0"/>
              <a:t>Υπολογιστική αδυναμία εύρεσης κλειδιού </a:t>
            </a:r>
            <a:r>
              <a:rPr lang="el-GR" dirty="0">
                <a:sym typeface="Wingdings" panose="05000000000000000000" pitchFamily="2" charset="2"/>
              </a:rPr>
              <a:t> </a:t>
            </a:r>
            <a:r>
              <a:rPr lang="el-GR" dirty="0">
                <a:solidFill>
                  <a:schemeClr val="accent1">
                    <a:lumMod val="50000"/>
                  </a:schemeClr>
                </a:solidFill>
                <a:sym typeface="Wingdings" panose="05000000000000000000" pitchFamily="2" charset="2"/>
              </a:rPr>
              <a:t>Υπολογιστικά δύσκολο</a:t>
            </a:r>
            <a:r>
              <a:rPr lang="el-GR" dirty="0">
                <a:sym typeface="Wingdings" panose="05000000000000000000" pitchFamily="2" charset="2"/>
              </a:rPr>
              <a:t> πρόβλημα</a:t>
            </a:r>
            <a:r>
              <a:rPr lang="el-GR" dirty="0"/>
              <a:t>  </a:t>
            </a:r>
          </a:p>
        </p:txBody>
      </p:sp>
      <p:sp>
        <p:nvSpPr>
          <p:cNvPr id="11" name="TextBox 10">
            <a:extLst>
              <a:ext uri="{FF2B5EF4-FFF2-40B4-BE49-F238E27FC236}">
                <a16:creationId xmlns:a16="http://schemas.microsoft.com/office/drawing/2014/main" id="{CCA66E72-2C3C-4D64-ADC0-0A627C51B581}"/>
              </a:ext>
            </a:extLst>
          </p:cNvPr>
          <p:cNvSpPr txBox="1"/>
          <p:nvPr/>
        </p:nvSpPr>
        <p:spPr>
          <a:xfrm>
            <a:off x="1274838" y="4266302"/>
            <a:ext cx="5127477" cy="1200329"/>
          </a:xfrm>
          <a:prstGeom prst="rect">
            <a:avLst/>
          </a:prstGeom>
          <a:noFill/>
          <a:ln>
            <a:solidFill>
              <a:schemeClr val="accent1">
                <a:lumMod val="50000"/>
              </a:schemeClr>
            </a:solidFill>
          </a:ln>
        </p:spPr>
        <p:txBody>
          <a:bodyPr wrap="square" rtlCol="0">
            <a:spAutoFit/>
          </a:bodyPr>
          <a:lstStyle/>
          <a:p>
            <a:r>
              <a:rPr lang="el-GR" b="1" dirty="0">
                <a:solidFill>
                  <a:schemeClr val="accent1">
                    <a:lumMod val="50000"/>
                  </a:schemeClr>
                </a:solidFill>
              </a:rPr>
              <a:t>Πρόβλημα Παραγοντοποίησης Μεγάλων Ακεραίων</a:t>
            </a:r>
          </a:p>
          <a:p>
            <a:r>
              <a:rPr lang="el-GR" i="1" dirty="0"/>
              <a:t>Έστω ότι έχουμε έναν ακέραιο </a:t>
            </a:r>
            <a:r>
              <a:rPr lang="en-US" i="1" dirty="0"/>
              <a:t>n=p</a:t>
            </a:r>
            <a:r>
              <a:rPr lang="en-US" i="1" dirty="0">
                <a:latin typeface="Calibri" panose="020F0502020204030204" pitchFamily="34" charset="0"/>
                <a:cs typeface="Calibri" panose="020F0502020204030204" pitchFamily="34" charset="0"/>
              </a:rPr>
              <a:t>∙q, </a:t>
            </a:r>
            <a:r>
              <a:rPr lang="el-GR" i="1" dirty="0">
                <a:latin typeface="Calibri" panose="020F0502020204030204" pitchFamily="34" charset="0"/>
                <a:cs typeface="Calibri" panose="020F0502020204030204" pitchFamily="34" charset="0"/>
              </a:rPr>
              <a:t>με </a:t>
            </a:r>
            <a:r>
              <a:rPr lang="en-US" i="1" dirty="0">
                <a:latin typeface="Calibri" panose="020F0502020204030204" pitchFamily="34" charset="0"/>
                <a:cs typeface="Calibri" panose="020F0502020204030204" pitchFamily="34" charset="0"/>
              </a:rPr>
              <a:t>q </a:t>
            </a:r>
            <a:r>
              <a:rPr lang="el-GR" i="1" dirty="0">
                <a:latin typeface="Calibri" panose="020F0502020204030204" pitchFamily="34" charset="0"/>
                <a:cs typeface="Calibri" panose="020F0502020204030204" pitchFamily="34" charset="0"/>
              </a:rPr>
              <a:t>και </a:t>
            </a:r>
            <a:r>
              <a:rPr lang="en-US" i="1" dirty="0">
                <a:latin typeface="Calibri" panose="020F0502020204030204" pitchFamily="34" charset="0"/>
                <a:cs typeface="Calibri" panose="020F0502020204030204" pitchFamily="34" charset="0"/>
              </a:rPr>
              <a:t> p </a:t>
            </a:r>
            <a:r>
              <a:rPr lang="el-GR" i="1" dirty="0">
                <a:latin typeface="Calibri" panose="020F0502020204030204" pitchFamily="34" charset="0"/>
                <a:cs typeface="Calibri" panose="020F0502020204030204" pitchFamily="34" charset="0"/>
              </a:rPr>
              <a:t>δύο αρκετά μεγάλους πρώτους. Γνωρίζοντας μόνο το </a:t>
            </a:r>
            <a:r>
              <a:rPr lang="en-US" i="1" dirty="0">
                <a:latin typeface="Calibri" panose="020F0502020204030204" pitchFamily="34" charset="0"/>
                <a:cs typeface="Calibri" panose="020F0502020204030204" pitchFamily="34" charset="0"/>
              </a:rPr>
              <a:t>n, </a:t>
            </a:r>
            <a:r>
              <a:rPr lang="el-GR" i="1" dirty="0">
                <a:latin typeface="Calibri" panose="020F0502020204030204" pitchFamily="34" charset="0"/>
                <a:cs typeface="Calibri" panose="020F0502020204030204" pitchFamily="34" charset="0"/>
              </a:rPr>
              <a:t>να βρεθούν τα </a:t>
            </a:r>
            <a:r>
              <a:rPr lang="en-US" i="1" dirty="0">
                <a:latin typeface="Calibri" panose="020F0502020204030204" pitchFamily="34" charset="0"/>
                <a:cs typeface="Calibri" panose="020F0502020204030204" pitchFamily="34" charset="0"/>
              </a:rPr>
              <a:t>p </a:t>
            </a:r>
            <a:r>
              <a:rPr lang="el-GR" i="1" dirty="0">
                <a:latin typeface="Calibri" panose="020F0502020204030204" pitchFamily="34" charset="0"/>
                <a:cs typeface="Calibri" panose="020F0502020204030204" pitchFamily="34" charset="0"/>
              </a:rPr>
              <a:t>και </a:t>
            </a:r>
            <a:r>
              <a:rPr lang="en-US" i="1" dirty="0">
                <a:latin typeface="Calibri" panose="020F0502020204030204" pitchFamily="34" charset="0"/>
                <a:cs typeface="Calibri" panose="020F0502020204030204" pitchFamily="34" charset="0"/>
              </a:rPr>
              <a:t>q.</a:t>
            </a:r>
            <a:endParaRPr lang="el-GR" i="1" dirty="0"/>
          </a:p>
        </p:txBody>
      </p:sp>
      <p:sp>
        <p:nvSpPr>
          <p:cNvPr id="13" name="TextBox 12">
            <a:extLst>
              <a:ext uri="{FF2B5EF4-FFF2-40B4-BE49-F238E27FC236}">
                <a16:creationId xmlns:a16="http://schemas.microsoft.com/office/drawing/2014/main" id="{FB1D88DE-C75F-4360-B6B2-AC531932DF90}"/>
              </a:ext>
            </a:extLst>
          </p:cNvPr>
          <p:cNvSpPr txBox="1"/>
          <p:nvPr/>
        </p:nvSpPr>
        <p:spPr>
          <a:xfrm>
            <a:off x="7118751" y="4579366"/>
            <a:ext cx="3798413" cy="584775"/>
          </a:xfrm>
          <a:prstGeom prst="rect">
            <a:avLst/>
          </a:prstGeom>
          <a:noFill/>
        </p:spPr>
        <p:txBody>
          <a:bodyPr wrap="square">
            <a:spAutoFit/>
          </a:bodyPr>
          <a:lstStyle/>
          <a:p>
            <a:pPr algn="l"/>
            <a:r>
              <a:rPr lang="el-GR" sz="1600" dirty="0"/>
              <a:t>Δ</a:t>
            </a:r>
            <a:r>
              <a:rPr lang="el-GR" sz="1600" b="0" i="0" u="none" strike="noStrike" baseline="0" dirty="0"/>
              <a:t>εν έχει βρεθεί </a:t>
            </a:r>
            <a:r>
              <a:rPr lang="el-GR" sz="1600" b="0" i="0" strike="noStrike" baseline="0" dirty="0">
                <a:solidFill>
                  <a:schemeClr val="accent1">
                    <a:lumMod val="50000"/>
                  </a:schemeClr>
                </a:solidFill>
              </a:rPr>
              <a:t>κλασσικός</a:t>
            </a:r>
            <a:r>
              <a:rPr lang="el-GR" sz="1600" b="0" i="0" u="none" strike="noStrike" baseline="0" dirty="0"/>
              <a:t> αλγόριθμος παραγοντοποίησης πολυωνυμικού χρόνου.</a:t>
            </a:r>
          </a:p>
        </p:txBody>
      </p:sp>
      <p:cxnSp>
        <p:nvCxnSpPr>
          <p:cNvPr id="14" name="Straight Arrow Connector 13">
            <a:extLst>
              <a:ext uri="{FF2B5EF4-FFF2-40B4-BE49-F238E27FC236}">
                <a16:creationId xmlns:a16="http://schemas.microsoft.com/office/drawing/2014/main" id="{F5C9AB6E-1A32-4A8D-8902-3E334D296ECC}"/>
              </a:ext>
            </a:extLst>
          </p:cNvPr>
          <p:cNvCxnSpPr>
            <a:cxnSpLocks/>
            <a:stCxn id="11" idx="3"/>
            <a:endCxn id="13" idx="1"/>
          </p:cNvCxnSpPr>
          <p:nvPr/>
        </p:nvCxnSpPr>
        <p:spPr>
          <a:xfrm>
            <a:off x="6402315" y="4866467"/>
            <a:ext cx="716436" cy="528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917E3F1-0252-4392-90C2-E69A5DF8BBBF}"/>
              </a:ext>
            </a:extLst>
          </p:cNvPr>
          <p:cNvSpPr txBox="1"/>
          <p:nvPr/>
        </p:nvSpPr>
        <p:spPr>
          <a:xfrm>
            <a:off x="3911780" y="3429000"/>
            <a:ext cx="4368440" cy="369332"/>
          </a:xfrm>
          <a:prstGeom prst="rect">
            <a:avLst/>
          </a:prstGeom>
          <a:noFill/>
        </p:spPr>
        <p:txBody>
          <a:bodyPr wrap="none" rtlCol="0">
            <a:spAutoFit/>
          </a:bodyPr>
          <a:lstStyle/>
          <a:p>
            <a:pPr marL="285750" indent="-285750">
              <a:buFont typeface="Wingdings" panose="05000000000000000000" pitchFamily="2" charset="2"/>
              <a:buChar char="v"/>
            </a:pPr>
            <a:r>
              <a:rPr lang="el-GR" u="sng" dirty="0">
                <a:solidFill>
                  <a:schemeClr val="accent1">
                    <a:lumMod val="50000"/>
                  </a:schemeClr>
                </a:solidFill>
              </a:rPr>
              <a:t>Κρυπτοσύστημα Δημοσίου Κλειδιού </a:t>
            </a:r>
            <a:r>
              <a:rPr lang="en-US" u="sng" dirty="0">
                <a:solidFill>
                  <a:schemeClr val="accent1">
                    <a:lumMod val="50000"/>
                  </a:schemeClr>
                </a:solidFill>
              </a:rPr>
              <a:t>RSA</a:t>
            </a:r>
          </a:p>
        </p:txBody>
      </p:sp>
      <p:sp>
        <p:nvSpPr>
          <p:cNvPr id="2" name="Freeform: Shape 1">
            <a:extLst>
              <a:ext uri="{FF2B5EF4-FFF2-40B4-BE49-F238E27FC236}">
                <a16:creationId xmlns:a16="http://schemas.microsoft.com/office/drawing/2014/main" id="{A31DC8F8-5B1F-2131-A66E-5D3A4688777B}"/>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A1ECBF1D-6699-4E47-8059-6D8432438280}"/>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9E1D7D1A-FD39-5CA5-969F-1E9EE03D9304}"/>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947AFB1-333D-349F-3188-A08A0AAFF1C5}"/>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59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out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1" grpId="0" animBg="1"/>
      <p:bldP spid="13"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E8DC2B-904A-45ED-B1A4-9085FF7FFD70}"/>
              </a:ext>
            </a:extLst>
          </p:cNvPr>
          <p:cNvSpPr txBox="1"/>
          <p:nvPr/>
        </p:nvSpPr>
        <p:spPr>
          <a:xfrm>
            <a:off x="3779475" y="417193"/>
            <a:ext cx="4633043" cy="584775"/>
          </a:xfrm>
          <a:prstGeom prst="rect">
            <a:avLst/>
          </a:prstGeom>
          <a:noFill/>
        </p:spPr>
        <p:txBody>
          <a:bodyPr wrap="square" rtlCol="0">
            <a:spAutoFit/>
          </a:bodyPr>
          <a:lstStyle/>
          <a:p>
            <a:pPr algn="ctr"/>
            <a:r>
              <a:rPr lang="el-GR" sz="3200" b="1" dirty="0"/>
              <a:t>Ψηφιακές Υπογραφές</a:t>
            </a:r>
          </a:p>
        </p:txBody>
      </p:sp>
      <p:grpSp>
        <p:nvGrpSpPr>
          <p:cNvPr id="20" name="Group 19">
            <a:extLst>
              <a:ext uri="{FF2B5EF4-FFF2-40B4-BE49-F238E27FC236}">
                <a16:creationId xmlns:a16="http://schemas.microsoft.com/office/drawing/2014/main" id="{39D7AB75-EEAA-4CCF-80F5-112AFAC076F8}"/>
              </a:ext>
            </a:extLst>
          </p:cNvPr>
          <p:cNvGrpSpPr/>
          <p:nvPr/>
        </p:nvGrpSpPr>
        <p:grpSpPr>
          <a:xfrm>
            <a:off x="2573776" y="1151453"/>
            <a:ext cx="7044448" cy="2277547"/>
            <a:chOff x="470019" y="1232584"/>
            <a:chExt cx="6991527" cy="2277547"/>
          </a:xfrm>
        </p:grpSpPr>
        <p:sp>
          <p:nvSpPr>
            <p:cNvPr id="6" name="TextBox 5">
              <a:extLst>
                <a:ext uri="{FF2B5EF4-FFF2-40B4-BE49-F238E27FC236}">
                  <a16:creationId xmlns:a16="http://schemas.microsoft.com/office/drawing/2014/main" id="{69324AF5-40D7-433E-AAFB-1712401C75F2}"/>
                </a:ext>
              </a:extLst>
            </p:cNvPr>
            <p:cNvSpPr txBox="1"/>
            <p:nvPr/>
          </p:nvSpPr>
          <p:spPr>
            <a:xfrm>
              <a:off x="470019" y="1232584"/>
              <a:ext cx="6991527" cy="2277547"/>
            </a:xfrm>
            <a:prstGeom prst="rect">
              <a:avLst/>
            </a:prstGeom>
            <a:noFill/>
            <a:ln>
              <a:solidFill>
                <a:schemeClr val="accent5">
                  <a:lumMod val="50000"/>
                </a:schemeClr>
              </a:solidFill>
            </a:ln>
          </p:spPr>
          <p:txBody>
            <a:bodyPr wrap="square">
              <a:spAutoFit/>
            </a:bodyPr>
            <a:lstStyle/>
            <a:p>
              <a:pPr algn="l"/>
              <a:r>
                <a:rPr lang="el-GR" sz="1600" b="0" i="0" u="none" strike="noStrike" baseline="0" dirty="0"/>
                <a:t>Καλούμε </a:t>
              </a:r>
              <a:r>
                <a:rPr lang="el-GR" sz="1600" b="1" i="0" u="none" strike="noStrike" baseline="0" dirty="0">
                  <a:solidFill>
                    <a:schemeClr val="accent5">
                      <a:lumMod val="50000"/>
                    </a:schemeClr>
                  </a:solidFill>
                </a:rPr>
                <a:t>σχήμα ψηφιακής υπογραφής</a:t>
              </a:r>
              <a:r>
                <a:rPr lang="el-GR" sz="1600" b="0" i="0" u="none" strike="noStrike" baseline="0" dirty="0"/>
                <a:t> μια πεντάδα (P,Y,K,S,V), όπου :</a:t>
              </a:r>
            </a:p>
            <a:p>
              <a:pPr algn="l"/>
              <a:r>
                <a:rPr lang="en-US" sz="1600" b="0" i="0" u="none" strike="noStrike" baseline="0" dirty="0"/>
                <a:t>・ P : </a:t>
              </a:r>
              <a:r>
                <a:rPr lang="el-GR" sz="1600" b="0" i="0" u="none" strike="noStrike" baseline="0" dirty="0"/>
                <a:t>ο χώρος των μηνυμάτων</a:t>
              </a:r>
            </a:p>
            <a:p>
              <a:pPr algn="l"/>
              <a:r>
                <a:rPr lang="en-US" sz="1600" b="0" i="0" u="none" strike="noStrike" baseline="0" dirty="0"/>
                <a:t>・ Y : </a:t>
              </a:r>
              <a:r>
                <a:rPr lang="el-GR" sz="1600" b="0" i="0" u="none" strike="noStrike" baseline="0" dirty="0"/>
                <a:t>ο χώρος των υπογραφών</a:t>
              </a:r>
            </a:p>
            <a:p>
              <a:pPr algn="l"/>
              <a:r>
                <a:rPr lang="en-US" sz="1600" b="0" i="0" u="none" strike="noStrike" baseline="0" dirty="0"/>
                <a:t>・ K : </a:t>
              </a:r>
              <a:r>
                <a:rPr lang="el-GR" sz="1600" b="0" i="0" u="none" strike="noStrike" baseline="0" dirty="0"/>
                <a:t>ο χώρος των κλειδιών</a:t>
              </a:r>
            </a:p>
            <a:p>
              <a:pPr algn="l"/>
              <a:r>
                <a:rPr lang="en-US" sz="1600" b="0" i="0" u="none" strike="noStrike" baseline="0" dirty="0"/>
                <a:t>・ S = {sig</a:t>
              </a:r>
              <a:r>
                <a:rPr lang="en-US" sz="1600" b="0" i="0" u="none" strike="noStrike" baseline="-25000" dirty="0"/>
                <a:t>k</a:t>
              </a:r>
              <a:r>
                <a:rPr lang="en-US" sz="1600" b="0" i="0" u="none" strike="noStrike" baseline="0" dirty="0"/>
                <a:t> : P → Y | k ∈ K} : </a:t>
              </a:r>
              <a:r>
                <a:rPr lang="el-GR" sz="1600" b="0" i="0" u="none" strike="noStrike" baseline="0" dirty="0"/>
                <a:t>συναρτήσεις υπογραφής</a:t>
              </a:r>
            </a:p>
            <a:p>
              <a:pPr algn="l"/>
              <a:r>
                <a:rPr lang="en-US" sz="1600" b="0" i="0" u="none" strike="noStrike" baseline="0" dirty="0"/>
                <a:t>・ V = {ver</a:t>
              </a:r>
              <a:r>
                <a:rPr lang="en-US" sz="1600" b="0" i="0" u="none" strike="noStrike" baseline="-25000" dirty="0"/>
                <a:t>k</a:t>
              </a:r>
              <a:r>
                <a:rPr lang="el-GR" sz="1600" b="0" i="0" u="none" strike="noStrike" baseline="-25000" dirty="0"/>
                <a:t>’</a:t>
              </a:r>
              <a:r>
                <a:rPr lang="en-US" sz="1600" b="0" i="0" u="none" strike="noStrike" baseline="0" dirty="0"/>
                <a:t> : P × Y → {0, 1}| k ∈ K} : </a:t>
              </a:r>
              <a:r>
                <a:rPr lang="el-GR" sz="1600" b="0" i="0" u="none" strike="noStrike" baseline="0" dirty="0"/>
                <a:t>συναρτήσεις επαλήθευσης</a:t>
              </a:r>
            </a:p>
            <a:p>
              <a:pPr marL="285750" indent="-285750" algn="l">
                <a:buFont typeface="Wingdings" panose="05000000000000000000" pitchFamily="2" charset="2"/>
                <a:buChar char="v"/>
              </a:pPr>
              <a:endParaRPr lang="en-US" sz="1600" b="0" i="0" u="none" strike="noStrike" baseline="0" dirty="0"/>
            </a:p>
            <a:p>
              <a:pPr marL="285750" indent="-285750" algn="l">
                <a:buFont typeface="Wingdings" panose="05000000000000000000" pitchFamily="2" charset="2"/>
                <a:buChar char="v"/>
              </a:pPr>
              <a:r>
                <a:rPr lang="el-GR" sz="1600" b="0" i="0" u="none" strike="noStrike" baseline="0" dirty="0"/>
                <a:t>Ισχύει ότι ∀</a:t>
              </a:r>
              <a:r>
                <a:rPr lang="en-US" sz="1600" b="0" i="0" u="none" strike="noStrike" baseline="0" dirty="0"/>
                <a:t>k,k</a:t>
              </a:r>
              <a:r>
                <a:rPr lang="el-GR" sz="1600" dirty="0"/>
                <a:t>΄</a:t>
              </a:r>
              <a:r>
                <a:rPr lang="en-US" sz="1600" b="0" i="0" u="none" strike="noStrike" baseline="0" dirty="0"/>
                <a:t> ∈ K </a:t>
              </a:r>
              <a:r>
                <a:rPr lang="el-GR" sz="1600" b="0" i="0" u="none" strike="noStrike" baseline="0" dirty="0"/>
                <a:t>και (</a:t>
              </a:r>
              <a:r>
                <a:rPr lang="en-US" sz="1600" b="0" i="0" u="none" strike="noStrike" baseline="0" dirty="0"/>
                <a:t>x, y) ∈ P × Y, </a:t>
              </a:r>
              <a:r>
                <a:rPr lang="el-GR" sz="1600" b="0" i="0" u="none" strike="noStrike" baseline="0" dirty="0"/>
                <a:t>έχουμε:</a:t>
              </a:r>
              <a:endParaRPr lang="en-US" sz="1600" b="0" i="0" u="none" strike="noStrike" baseline="0" dirty="0"/>
            </a:p>
            <a:p>
              <a:pPr marL="285750" indent="-285750" algn="l">
                <a:buFont typeface="Wingdings" panose="05000000000000000000" pitchFamily="2" charset="2"/>
                <a:buChar char="v"/>
              </a:pPr>
              <a:endParaRPr lang="el-GR" sz="1400" b="0" i="0" u="none" strike="noStrike" baseline="0"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3D66A09-1CAC-4CD7-A491-332E0A47E701}"/>
                    </a:ext>
                  </a:extLst>
                </p:cNvPr>
                <p:cNvSpPr txBox="1"/>
                <p:nvPr/>
              </p:nvSpPr>
              <p:spPr>
                <a:xfrm>
                  <a:off x="4402150" y="2827751"/>
                  <a:ext cx="3059395" cy="549253"/>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l-GR" sz="1600" i="1" smtClean="0">
                            <a:latin typeface="Cambria Math" panose="02040503050406030204" pitchFamily="18" charset="0"/>
                          </a:rPr>
                          <m:t>𝑣</m:t>
                        </m:r>
                        <m:r>
                          <a:rPr lang="el-GR" sz="1600" i="0">
                            <a:latin typeface="Cambria Math" panose="02040503050406030204" pitchFamily="18" charset="0"/>
                          </a:rPr>
                          <m:t>ⅇ</m:t>
                        </m:r>
                        <m:r>
                          <m:rPr>
                            <m:sty m:val="p"/>
                          </m:rPr>
                          <a:rPr lang="en-US" sz="1600" b="0" i="0" smtClean="0">
                            <a:latin typeface="Cambria Math" panose="02040503050406030204" pitchFamily="18" charset="0"/>
                          </a:rPr>
                          <m:t>r</m:t>
                        </m:r>
                        <m:r>
                          <m:rPr>
                            <m:sty m:val="p"/>
                          </m:rPr>
                          <a:rPr lang="en-US" sz="1600" b="0" i="0" baseline="-25000" smtClean="0">
                            <a:latin typeface="Cambria Math" panose="02040503050406030204" pitchFamily="18" charset="0"/>
                          </a:rPr>
                          <m:t>k</m:t>
                        </m:r>
                        <m:r>
                          <a:rPr lang="en-US" sz="1600" b="0" i="0" baseline="-25000" smtClean="0">
                            <a:latin typeface="Cambria Math" panose="02040503050406030204" pitchFamily="18" charset="0"/>
                          </a:rPr>
                          <m:t>′</m:t>
                        </m:r>
                        <m:d>
                          <m:dPr>
                            <m:ctrlPr>
                              <a:rPr lang="en-US" sz="1600" b="0" i="1" smtClean="0">
                                <a:latin typeface="Cambria Math" panose="02040503050406030204" pitchFamily="18" charset="0"/>
                              </a:rPr>
                            </m:ctrlPr>
                          </m:dPr>
                          <m:e>
                            <m:r>
                              <m:rPr>
                                <m:sty m:val="p"/>
                              </m:rPr>
                              <a:rPr lang="en-US" sz="1600" b="0" i="0" smtClean="0">
                                <a:latin typeface="Cambria Math" panose="02040503050406030204" pitchFamily="18" charset="0"/>
                              </a:rPr>
                              <m:t>x</m:t>
                            </m:r>
                            <m:r>
                              <a:rPr lang="en-US" sz="1600" b="0" i="0" smtClean="0">
                                <a:latin typeface="Cambria Math" panose="02040503050406030204" pitchFamily="18" charset="0"/>
                              </a:rPr>
                              <m:t>,</m:t>
                            </m:r>
                            <m:r>
                              <m:rPr>
                                <m:sty m:val="p"/>
                              </m:rPr>
                              <a:rPr lang="en-US" sz="1600" b="0" i="0" smtClean="0">
                                <a:latin typeface="Cambria Math" panose="02040503050406030204" pitchFamily="18" charset="0"/>
                              </a:rPr>
                              <m:t>y</m:t>
                            </m:r>
                          </m:e>
                        </m:d>
                        <m:r>
                          <a:rPr lang="en-US" sz="1600" b="0" i="0"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eqArr>
                              <m:eqArrPr>
                                <m:ctrlPr>
                                  <a:rPr lang="en-US" sz="1600" b="0" i="1" smtClean="0">
                                    <a:latin typeface="Cambria Math" panose="02040503050406030204" pitchFamily="18" charset="0"/>
                                  </a:rPr>
                                </m:ctrlPr>
                              </m:eqArrPr>
                              <m:e>
                                <m:r>
                                  <a:rPr lang="en-US" sz="1600" b="0" i="1" smtClean="0">
                                    <a:latin typeface="Cambria Math" panose="02040503050406030204" pitchFamily="18" charset="0"/>
                                  </a:rPr>
                                  <m:t>1, </m:t>
                                </m:r>
                                <m:r>
                                  <m:rPr>
                                    <m:sty m:val="p"/>
                                  </m:rPr>
                                  <a:rPr lang="el-GR" sz="1600" b="0" i="0" smtClean="0">
                                    <a:latin typeface="Cambria Math" panose="02040503050406030204" pitchFamily="18" charset="0"/>
                                  </a:rPr>
                                  <m:t>αν</m:t>
                                </m:r>
                                <m:r>
                                  <a:rPr lang="el-GR" sz="1600" b="0" i="1" smtClean="0">
                                    <a:latin typeface="Cambria Math" panose="02040503050406030204" pitchFamily="18" charset="0"/>
                                  </a:rPr>
                                  <m:t> </m:t>
                                </m:r>
                                <m:r>
                                  <a:rPr lang="en-US" sz="1600" b="0" i="1" smtClean="0">
                                    <a:latin typeface="Cambria Math" panose="02040503050406030204" pitchFamily="18" charset="0"/>
                                  </a:rPr>
                                  <m:t>𝑠𝑖</m:t>
                                </m:r>
                                <m:r>
                                  <m:rPr>
                                    <m:sty m:val="p"/>
                                  </m:rPr>
                                  <a:rPr lang="en-US" sz="1600">
                                    <a:latin typeface="Cambria Math" panose="02040503050406030204" pitchFamily="18" charset="0"/>
                                  </a:rPr>
                                  <m:t>g</m:t>
                                </m:r>
                                <m:r>
                                  <a:rPr lang="en-US" sz="1600" b="0" i="1" baseline="-25000" smtClean="0">
                                    <a:latin typeface="Cambria Math" panose="02040503050406030204" pitchFamily="18" charset="0"/>
                                  </a:rPr>
                                  <m:t>𝑘</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m:t>
                                </m:r>
                                <m:r>
                                  <a:rPr lang="en-US" sz="1600" b="0" i="1" smtClean="0">
                                    <a:latin typeface="Cambria Math" panose="02040503050406030204" pitchFamily="18" charset="0"/>
                                  </a:rPr>
                                  <m:t>𝑦</m:t>
                                </m:r>
                              </m:e>
                              <m:e>
                                <m:r>
                                  <a:rPr lang="en-US" sz="1600" b="0" i="1" smtClean="0">
                                    <a:latin typeface="Cambria Math" panose="02040503050406030204" pitchFamily="18" charset="0"/>
                                  </a:rPr>
                                  <m:t>0, </m:t>
                                </m:r>
                                <m:r>
                                  <m:rPr>
                                    <m:sty m:val="p"/>
                                  </m:rPr>
                                  <a:rPr lang="el-GR" sz="1600" b="0" i="0" smtClean="0">
                                    <a:latin typeface="Cambria Math" panose="02040503050406030204" pitchFamily="18" charset="0"/>
                                  </a:rPr>
                                  <m:t>αν</m:t>
                                </m:r>
                                <m:r>
                                  <a:rPr lang="el-GR" sz="1600" b="0" i="0" smtClean="0">
                                    <a:latin typeface="Cambria Math" panose="02040503050406030204" pitchFamily="18" charset="0"/>
                                  </a:rPr>
                                  <m:t> </m:t>
                                </m:r>
                                <m:r>
                                  <m:rPr>
                                    <m:sty m:val="p"/>
                                  </m:rPr>
                                  <a:rPr lang="en-US" sz="1600" b="0" i="0" smtClean="0">
                                    <a:latin typeface="Cambria Math" panose="02040503050406030204" pitchFamily="18" charset="0"/>
                                  </a:rPr>
                                  <m:t>sig</m:t>
                                </m:r>
                                <m:r>
                                  <m:rPr>
                                    <m:sty m:val="p"/>
                                  </m:rPr>
                                  <a:rPr lang="en-US" sz="1600" b="0" i="0" baseline="-25000" smtClean="0">
                                    <a:latin typeface="Cambria Math" panose="02040503050406030204" pitchFamily="18" charset="0"/>
                                  </a:rPr>
                                  <m:t>k</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e>
                                </m:d>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𝑦</m:t>
                                </m:r>
                              </m:e>
                            </m:eqArr>
                          </m:e>
                        </m:d>
                      </m:oMath>
                    </m:oMathPara>
                  </a14:m>
                  <a:endParaRPr lang="el-GR" sz="1500" dirty="0"/>
                </a:p>
              </p:txBody>
            </p:sp>
          </mc:Choice>
          <mc:Fallback xmlns="">
            <p:sp>
              <p:nvSpPr>
                <p:cNvPr id="16" name="TextBox 15">
                  <a:extLst>
                    <a:ext uri="{FF2B5EF4-FFF2-40B4-BE49-F238E27FC236}">
                      <a16:creationId xmlns:a16="http://schemas.microsoft.com/office/drawing/2014/main" id="{43D66A09-1CAC-4CD7-A491-332E0A47E701}"/>
                    </a:ext>
                  </a:extLst>
                </p:cNvPr>
                <p:cNvSpPr txBox="1">
                  <a:spLocks noRot="1" noChangeAspect="1" noMove="1" noResize="1" noEditPoints="1" noAdjustHandles="1" noChangeArrowheads="1" noChangeShapeType="1" noTextEdit="1"/>
                </p:cNvSpPr>
                <p:nvPr/>
              </p:nvSpPr>
              <p:spPr>
                <a:xfrm>
                  <a:off x="4402150" y="2827751"/>
                  <a:ext cx="3059395" cy="549253"/>
                </a:xfrm>
                <a:prstGeom prst="rect">
                  <a:avLst/>
                </a:prstGeom>
                <a:blipFill>
                  <a:blip r:embed="rId3"/>
                  <a:stretch>
                    <a:fillRect/>
                  </a:stretch>
                </a:blipFill>
                <a:ln>
                  <a:noFill/>
                </a:ln>
              </p:spPr>
              <p:txBody>
                <a:bodyPr/>
                <a:lstStyle/>
                <a:p>
                  <a:r>
                    <a:rPr lang="el-GR">
                      <a:noFill/>
                    </a:rPr>
                    <a:t> </a:t>
                  </a:r>
                </a:p>
              </p:txBody>
            </p:sp>
          </mc:Fallback>
        </mc:AlternateContent>
      </p:grpSp>
      <p:pic>
        <p:nvPicPr>
          <p:cNvPr id="22" name="Graphic 21" descr="Office worker female with solid fill">
            <a:extLst>
              <a:ext uri="{FF2B5EF4-FFF2-40B4-BE49-F238E27FC236}">
                <a16:creationId xmlns:a16="http://schemas.microsoft.com/office/drawing/2014/main" id="{9A2BD89E-341B-4380-9690-1C4A1349A7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39905" y="3810171"/>
            <a:ext cx="914400" cy="914400"/>
          </a:xfrm>
          <a:prstGeom prst="rect">
            <a:avLst/>
          </a:prstGeom>
        </p:spPr>
      </p:pic>
      <p:pic>
        <p:nvPicPr>
          <p:cNvPr id="23" name="Graphic 22" descr="Office worker male with solid fill">
            <a:extLst>
              <a:ext uri="{FF2B5EF4-FFF2-40B4-BE49-F238E27FC236}">
                <a16:creationId xmlns:a16="http://schemas.microsoft.com/office/drawing/2014/main" id="{32335862-7600-4712-A3E7-A89B6EEB8F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37690" y="3810171"/>
            <a:ext cx="914400" cy="914400"/>
          </a:xfrm>
          <a:prstGeom prst="rect">
            <a:avLst/>
          </a:prstGeom>
        </p:spPr>
      </p:pic>
      <p:pic>
        <p:nvPicPr>
          <p:cNvPr id="25" name="Graphic 24" descr="Key with solid fill">
            <a:extLst>
              <a:ext uri="{FF2B5EF4-FFF2-40B4-BE49-F238E27FC236}">
                <a16:creationId xmlns:a16="http://schemas.microsoft.com/office/drawing/2014/main" id="{FE679B98-8A5F-4EA4-A651-7BD136DFAB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30547" y="3773326"/>
            <a:ext cx="268716" cy="268716"/>
          </a:xfrm>
          <a:prstGeom prst="rect">
            <a:avLst/>
          </a:prstGeom>
        </p:spPr>
      </p:pic>
      <p:grpSp>
        <p:nvGrpSpPr>
          <p:cNvPr id="76" name="Group 75">
            <a:extLst>
              <a:ext uri="{FF2B5EF4-FFF2-40B4-BE49-F238E27FC236}">
                <a16:creationId xmlns:a16="http://schemas.microsoft.com/office/drawing/2014/main" id="{ED42F2CD-40A9-4E14-A67C-936BD199A9E3}"/>
              </a:ext>
            </a:extLst>
          </p:cNvPr>
          <p:cNvGrpSpPr/>
          <p:nvPr/>
        </p:nvGrpSpPr>
        <p:grpSpPr>
          <a:xfrm>
            <a:off x="4554305" y="4041644"/>
            <a:ext cx="369332" cy="449048"/>
            <a:chOff x="1384419" y="4418163"/>
            <a:chExt cx="369332" cy="449048"/>
          </a:xfrm>
        </p:grpSpPr>
        <p:pic>
          <p:nvPicPr>
            <p:cNvPr id="24" name="Graphic 23" descr="Document outline">
              <a:extLst>
                <a:ext uri="{FF2B5EF4-FFF2-40B4-BE49-F238E27FC236}">
                  <a16:creationId xmlns:a16="http://schemas.microsoft.com/office/drawing/2014/main" id="{DD5184E2-472F-4FA3-9FFA-1C33E10EAA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4419" y="4418163"/>
              <a:ext cx="369332" cy="369332"/>
            </a:xfrm>
            <a:prstGeom prst="rect">
              <a:avLst/>
            </a:prstGeom>
          </p:spPr>
        </p:pic>
        <p:pic>
          <p:nvPicPr>
            <p:cNvPr id="55" name="Graphic 54" descr="Ribbon with solid fill">
              <a:extLst>
                <a:ext uri="{FF2B5EF4-FFF2-40B4-BE49-F238E27FC236}">
                  <a16:creationId xmlns:a16="http://schemas.microsoft.com/office/drawing/2014/main" id="{93EF94A0-2AB2-4CCB-952E-6D74D7AF18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69085" y="4682545"/>
              <a:ext cx="184666" cy="184666"/>
            </a:xfrm>
            <a:prstGeom prst="rect">
              <a:avLst/>
            </a:prstGeom>
          </p:spPr>
        </p:pic>
      </p:grpSp>
      <p:grpSp>
        <p:nvGrpSpPr>
          <p:cNvPr id="17" name="Group 16">
            <a:extLst>
              <a:ext uri="{FF2B5EF4-FFF2-40B4-BE49-F238E27FC236}">
                <a16:creationId xmlns:a16="http://schemas.microsoft.com/office/drawing/2014/main" id="{3D6523B8-5048-4769-A0A4-4F4DC9847EA4}"/>
              </a:ext>
            </a:extLst>
          </p:cNvPr>
          <p:cNvGrpSpPr/>
          <p:nvPr/>
        </p:nvGrpSpPr>
        <p:grpSpPr>
          <a:xfrm>
            <a:off x="6693682" y="4724571"/>
            <a:ext cx="2802424" cy="1695050"/>
            <a:chOff x="6693682" y="4724571"/>
            <a:chExt cx="2802424" cy="1695050"/>
          </a:xfrm>
        </p:grpSpPr>
        <p:pic>
          <p:nvPicPr>
            <p:cNvPr id="88" name="Graphic 87" descr="Badge Tick1 with solid fill">
              <a:extLst>
                <a:ext uri="{FF2B5EF4-FFF2-40B4-BE49-F238E27FC236}">
                  <a16:creationId xmlns:a16="http://schemas.microsoft.com/office/drawing/2014/main" id="{FEE262DF-F8C6-45ED-814F-AB65DD2436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9030096" y="5534705"/>
              <a:ext cx="369332" cy="369332"/>
            </a:xfrm>
            <a:prstGeom prst="rect">
              <a:avLst/>
            </a:prstGeom>
          </p:spPr>
        </p:pic>
        <p:grpSp>
          <p:nvGrpSpPr>
            <p:cNvPr id="92" name="Group 91">
              <a:extLst>
                <a:ext uri="{FF2B5EF4-FFF2-40B4-BE49-F238E27FC236}">
                  <a16:creationId xmlns:a16="http://schemas.microsoft.com/office/drawing/2014/main" id="{6BE6303F-4BE9-4581-AE1F-A981403C4180}"/>
                </a:ext>
              </a:extLst>
            </p:cNvPr>
            <p:cNvGrpSpPr/>
            <p:nvPr/>
          </p:nvGrpSpPr>
          <p:grpSpPr>
            <a:xfrm>
              <a:off x="6790370" y="5569359"/>
              <a:ext cx="369324" cy="369332"/>
              <a:chOff x="2868926" y="5902385"/>
              <a:chExt cx="369332" cy="369332"/>
            </a:xfrm>
          </p:grpSpPr>
          <p:pic>
            <p:nvPicPr>
              <p:cNvPr id="93" name="Graphic 92" descr="Document outline">
                <a:extLst>
                  <a:ext uri="{FF2B5EF4-FFF2-40B4-BE49-F238E27FC236}">
                    <a16:creationId xmlns:a16="http://schemas.microsoft.com/office/drawing/2014/main" id="{F84D6C80-D529-4ED4-8098-16F8CCECB4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68926" y="5902385"/>
                <a:ext cx="369332" cy="303767"/>
              </a:xfrm>
              <a:prstGeom prst="rect">
                <a:avLst/>
              </a:prstGeom>
            </p:spPr>
          </p:pic>
          <p:pic>
            <p:nvPicPr>
              <p:cNvPr id="94" name="Graphic 93" descr="Ribbon with solid fill">
                <a:extLst>
                  <a:ext uri="{FF2B5EF4-FFF2-40B4-BE49-F238E27FC236}">
                    <a16:creationId xmlns:a16="http://schemas.microsoft.com/office/drawing/2014/main" id="{DA282905-21B4-49F4-9050-96EB72EDBC5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53592" y="6119833"/>
                <a:ext cx="184666" cy="151884"/>
              </a:xfrm>
              <a:prstGeom prst="rect">
                <a:avLst/>
              </a:prstGeom>
            </p:spPr>
          </p:pic>
        </p:grpSp>
        <p:sp>
          <p:nvSpPr>
            <p:cNvPr id="95" name="TextBox 94">
              <a:extLst>
                <a:ext uri="{FF2B5EF4-FFF2-40B4-BE49-F238E27FC236}">
                  <a16:creationId xmlns:a16="http://schemas.microsoft.com/office/drawing/2014/main" id="{EDF47A2B-F7CB-4016-877D-32035E3AD446}"/>
                </a:ext>
              </a:extLst>
            </p:cNvPr>
            <p:cNvSpPr txBox="1"/>
            <p:nvPr/>
          </p:nvSpPr>
          <p:spPr>
            <a:xfrm>
              <a:off x="6693682" y="5099690"/>
              <a:ext cx="550271" cy="338554"/>
            </a:xfrm>
            <a:prstGeom prst="rect">
              <a:avLst/>
            </a:prstGeom>
            <a:noFill/>
          </p:spPr>
          <p:txBody>
            <a:bodyPr wrap="square" rtlCol="0">
              <a:spAutoFit/>
            </a:bodyPr>
            <a:lstStyle/>
            <a:p>
              <a:pPr algn="ctr"/>
              <a:r>
                <a:rPr lang="en-US" sz="1600" dirty="0"/>
                <a:t>(</a:t>
              </a:r>
              <a:r>
                <a:rPr lang="en-US" sz="1600" dirty="0">
                  <a:solidFill>
                    <a:srgbClr val="FF0066"/>
                  </a:solidFill>
                </a:rPr>
                <a:t>x</a:t>
              </a:r>
              <a:r>
                <a:rPr lang="en-US" sz="1600" dirty="0"/>
                <a:t>,</a:t>
              </a:r>
              <a:r>
                <a:rPr lang="en-US" sz="1600" dirty="0">
                  <a:solidFill>
                    <a:srgbClr val="FF0066"/>
                  </a:solidFill>
                </a:rPr>
                <a:t>y</a:t>
              </a:r>
              <a:r>
                <a:rPr lang="en-US" sz="1600" dirty="0"/>
                <a:t>)</a:t>
              </a:r>
              <a:endParaRPr lang="el-GR" sz="1600" dirty="0"/>
            </a:p>
          </p:txBody>
        </p:sp>
        <p:sp>
          <p:nvSpPr>
            <p:cNvPr id="96" name="TextBox 95">
              <a:extLst>
                <a:ext uri="{FF2B5EF4-FFF2-40B4-BE49-F238E27FC236}">
                  <a16:creationId xmlns:a16="http://schemas.microsoft.com/office/drawing/2014/main" id="{8B3F0680-959D-4103-BD20-8E5391CC86C5}"/>
                </a:ext>
              </a:extLst>
            </p:cNvPr>
            <p:cNvSpPr txBox="1"/>
            <p:nvPr/>
          </p:nvSpPr>
          <p:spPr>
            <a:xfrm>
              <a:off x="8857561" y="5104688"/>
              <a:ext cx="638545" cy="338554"/>
            </a:xfrm>
            <a:prstGeom prst="rect">
              <a:avLst/>
            </a:prstGeom>
            <a:noFill/>
          </p:spPr>
          <p:txBody>
            <a:bodyPr wrap="square" rtlCol="0">
              <a:spAutoFit/>
            </a:bodyPr>
            <a:lstStyle/>
            <a:p>
              <a:pPr algn="r"/>
              <a:r>
                <a:rPr lang="en-US" sz="1600" dirty="0">
                  <a:solidFill>
                    <a:srgbClr val="FF0066"/>
                  </a:solidFill>
                </a:rPr>
                <a:t>0 </a:t>
              </a:r>
              <a:r>
                <a:rPr lang="el-GR" sz="1600" dirty="0">
                  <a:solidFill>
                    <a:srgbClr val="FF0066"/>
                  </a:solidFill>
                </a:rPr>
                <a:t>ή 1</a:t>
              </a:r>
            </a:p>
          </p:txBody>
        </p:sp>
        <p:cxnSp>
          <p:nvCxnSpPr>
            <p:cNvPr id="97" name="Straight Arrow Connector 96">
              <a:extLst>
                <a:ext uri="{FF2B5EF4-FFF2-40B4-BE49-F238E27FC236}">
                  <a16:creationId xmlns:a16="http://schemas.microsoft.com/office/drawing/2014/main" id="{04188B0A-58F3-4990-A5A5-E73B9510FC98}"/>
                </a:ext>
              </a:extLst>
            </p:cNvPr>
            <p:cNvCxnSpPr>
              <a:cxnSpLocks/>
              <a:stCxn id="95" idx="3"/>
              <a:endCxn id="96" idx="1"/>
            </p:cNvCxnSpPr>
            <p:nvPr/>
          </p:nvCxnSpPr>
          <p:spPr>
            <a:xfrm>
              <a:off x="7243953" y="5268967"/>
              <a:ext cx="1613608" cy="4998"/>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F7866A3B-2798-4BBC-87E5-1AD7CC3BCA5B}"/>
                </a:ext>
              </a:extLst>
            </p:cNvPr>
            <p:cNvSpPr txBox="1"/>
            <p:nvPr/>
          </p:nvSpPr>
          <p:spPr>
            <a:xfrm>
              <a:off x="7819758" y="4957950"/>
              <a:ext cx="550273" cy="307777"/>
            </a:xfrm>
            <a:prstGeom prst="rect">
              <a:avLst/>
            </a:prstGeom>
            <a:noFill/>
          </p:spPr>
          <p:txBody>
            <a:bodyPr wrap="square" rtlCol="0">
              <a:spAutoFit/>
            </a:bodyPr>
            <a:lstStyle/>
            <a:p>
              <a:pPr algn="ctr"/>
              <a:r>
                <a:rPr lang="en-US" sz="1400" dirty="0">
                  <a:solidFill>
                    <a:schemeClr val="accent6">
                      <a:lumMod val="50000"/>
                    </a:schemeClr>
                  </a:solidFill>
                </a:rPr>
                <a:t>Ver</a:t>
              </a:r>
              <a:r>
                <a:rPr lang="en-US" sz="1400" baseline="-25000" dirty="0">
                  <a:solidFill>
                    <a:schemeClr val="accent6">
                      <a:lumMod val="50000"/>
                    </a:schemeClr>
                  </a:solidFill>
                </a:rPr>
                <a:t>k’</a:t>
              </a:r>
              <a:endParaRPr lang="el-GR" sz="1400" baseline="-25000" dirty="0">
                <a:solidFill>
                  <a:schemeClr val="accent6">
                    <a:lumMod val="50000"/>
                  </a:schemeClr>
                </a:solidFill>
              </a:endParaRPr>
            </a:p>
          </p:txBody>
        </p:sp>
        <p:pic>
          <p:nvPicPr>
            <p:cNvPr id="101" name="Graphic 100" descr="Key with solid fill">
              <a:extLst>
                <a:ext uri="{FF2B5EF4-FFF2-40B4-BE49-F238E27FC236}">
                  <a16:creationId xmlns:a16="http://schemas.microsoft.com/office/drawing/2014/main" id="{20A088F2-DF9B-4A16-93A0-9DB9E06EEF9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60536" y="6150905"/>
              <a:ext cx="268716" cy="268716"/>
            </a:xfrm>
            <a:prstGeom prst="rect">
              <a:avLst/>
            </a:prstGeom>
          </p:spPr>
        </p:pic>
        <p:cxnSp>
          <p:nvCxnSpPr>
            <p:cNvPr id="102" name="Straight Arrow Connector 101">
              <a:extLst>
                <a:ext uri="{FF2B5EF4-FFF2-40B4-BE49-F238E27FC236}">
                  <a16:creationId xmlns:a16="http://schemas.microsoft.com/office/drawing/2014/main" id="{30A04584-99B7-4D6C-B699-E79E0224F759}"/>
                </a:ext>
              </a:extLst>
            </p:cNvPr>
            <p:cNvCxnSpPr>
              <a:cxnSpLocks/>
            </p:cNvCxnSpPr>
            <p:nvPr/>
          </p:nvCxnSpPr>
          <p:spPr>
            <a:xfrm flipV="1">
              <a:off x="8094890" y="5917768"/>
              <a:ext cx="1" cy="244996"/>
            </a:xfrm>
            <a:prstGeom prst="straightConnector1">
              <a:avLst/>
            </a:prstGeom>
            <a:ln w="9525" cap="flat" cmpd="sng" algn="ctr">
              <a:solidFill>
                <a:srgbClr val="FF006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3" name="Rectangle 102">
              <a:extLst>
                <a:ext uri="{FF2B5EF4-FFF2-40B4-BE49-F238E27FC236}">
                  <a16:creationId xmlns:a16="http://schemas.microsoft.com/office/drawing/2014/main" id="{D6DFD38F-C768-4E72-B444-7F984E640CBE}"/>
                </a:ext>
              </a:extLst>
            </p:cNvPr>
            <p:cNvSpPr/>
            <p:nvPr/>
          </p:nvSpPr>
          <p:spPr>
            <a:xfrm>
              <a:off x="6693683" y="4956043"/>
              <a:ext cx="2802415" cy="1463577"/>
            </a:xfrm>
            <a:prstGeom prst="rect">
              <a:avLst/>
            </a:prstGeom>
            <a:noFill/>
            <a:ln w="19050">
              <a:solidFill>
                <a:schemeClr val="accent6">
                  <a:lumMod val="50000"/>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104" name="Straight Connector 103">
              <a:extLst>
                <a:ext uri="{FF2B5EF4-FFF2-40B4-BE49-F238E27FC236}">
                  <a16:creationId xmlns:a16="http://schemas.microsoft.com/office/drawing/2014/main" id="{A6439181-ABA4-4C45-AACA-AE1981F47B09}"/>
                </a:ext>
              </a:extLst>
            </p:cNvPr>
            <p:cNvCxnSpPr>
              <a:cxnSpLocks/>
              <a:stCxn id="103" idx="0"/>
              <a:endCxn id="23" idx="2"/>
            </p:cNvCxnSpPr>
            <p:nvPr/>
          </p:nvCxnSpPr>
          <p:spPr>
            <a:xfrm flipH="1" flipV="1">
              <a:off x="8094890" y="4724571"/>
              <a:ext cx="1" cy="23147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15FE5751-1480-4469-B80C-C2410AE5110F}"/>
                </a:ext>
              </a:extLst>
            </p:cNvPr>
            <p:cNvGrpSpPr/>
            <p:nvPr/>
          </p:nvGrpSpPr>
          <p:grpSpPr>
            <a:xfrm>
              <a:off x="7332229" y="5536577"/>
              <a:ext cx="1525332" cy="369332"/>
              <a:chOff x="5072170" y="5869603"/>
              <a:chExt cx="1525332" cy="369332"/>
            </a:xfrm>
          </p:grpSpPr>
          <p:sp>
            <p:nvSpPr>
              <p:cNvPr id="91" name="TextBox 90">
                <a:extLst>
                  <a:ext uri="{FF2B5EF4-FFF2-40B4-BE49-F238E27FC236}">
                    <a16:creationId xmlns:a16="http://schemas.microsoft.com/office/drawing/2014/main" id="{FBADBBDB-F87A-427D-A72B-7E940BBCF364}"/>
                  </a:ext>
                </a:extLst>
              </p:cNvPr>
              <p:cNvSpPr txBox="1"/>
              <p:nvPr/>
            </p:nvSpPr>
            <p:spPr>
              <a:xfrm>
                <a:off x="5072170" y="5869603"/>
                <a:ext cx="1525332" cy="369332"/>
              </a:xfrm>
              <a:prstGeom prst="rect">
                <a:avLst/>
              </a:prstGeom>
              <a:noFill/>
              <a:ln>
                <a:solidFill>
                  <a:schemeClr val="accent6">
                    <a:lumMod val="75000"/>
                  </a:schemeClr>
                </a:solidFill>
              </a:ln>
            </p:spPr>
            <p:txBody>
              <a:bodyPr wrap="square" rtlCol="0">
                <a:spAutoFit/>
              </a:bodyPr>
              <a:lstStyle/>
              <a:p>
                <a:r>
                  <a:rPr lang="el-GR" dirty="0">
                    <a:solidFill>
                      <a:schemeClr val="accent6">
                        <a:lumMod val="50000"/>
                      </a:schemeClr>
                    </a:solidFill>
                  </a:rPr>
                  <a:t>Επαλήθευση</a:t>
                </a:r>
              </a:p>
            </p:txBody>
          </p:sp>
          <p:grpSp>
            <p:nvGrpSpPr>
              <p:cNvPr id="121" name="Group 120">
                <a:extLst>
                  <a:ext uri="{FF2B5EF4-FFF2-40B4-BE49-F238E27FC236}">
                    <a16:creationId xmlns:a16="http://schemas.microsoft.com/office/drawing/2014/main" id="{455FC3B0-BCD0-454B-800C-BA290AB2C0CD}"/>
                  </a:ext>
                </a:extLst>
              </p:cNvPr>
              <p:cNvGrpSpPr/>
              <p:nvPr/>
            </p:nvGrpSpPr>
            <p:grpSpPr>
              <a:xfrm>
                <a:off x="6376707" y="5969459"/>
                <a:ext cx="210684" cy="226316"/>
                <a:chOff x="9238135" y="5506420"/>
                <a:chExt cx="210684" cy="226316"/>
              </a:xfrm>
            </p:grpSpPr>
            <p:pic>
              <p:nvPicPr>
                <p:cNvPr id="90" name="Graphic 89" descr="Ribbon with solid fill">
                  <a:extLst>
                    <a:ext uri="{FF2B5EF4-FFF2-40B4-BE49-F238E27FC236}">
                      <a16:creationId xmlns:a16="http://schemas.microsoft.com/office/drawing/2014/main" id="{184D722F-CCE6-4908-8E8F-5F22DEC120D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238135" y="5506420"/>
                  <a:ext cx="184666" cy="184666"/>
                </a:xfrm>
                <a:prstGeom prst="rect">
                  <a:avLst/>
                </a:prstGeom>
              </p:spPr>
            </p:pic>
            <p:pic>
              <p:nvPicPr>
                <p:cNvPr id="120" name="Graphic 119" descr="Badge Tick1 with solid fill">
                  <a:extLst>
                    <a:ext uri="{FF2B5EF4-FFF2-40B4-BE49-F238E27FC236}">
                      <a16:creationId xmlns:a16="http://schemas.microsoft.com/office/drawing/2014/main" id="{4C46C51F-EE81-426C-B9FB-A7EFABE0897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323074" y="5606991"/>
                  <a:ext cx="125745" cy="125745"/>
                </a:xfrm>
                <a:prstGeom prst="rect">
                  <a:avLst/>
                </a:prstGeom>
              </p:spPr>
            </p:pic>
          </p:grpSp>
        </p:grpSp>
        <p:cxnSp>
          <p:nvCxnSpPr>
            <p:cNvPr id="128" name="Straight Arrow Connector 127">
              <a:extLst>
                <a:ext uri="{FF2B5EF4-FFF2-40B4-BE49-F238E27FC236}">
                  <a16:creationId xmlns:a16="http://schemas.microsoft.com/office/drawing/2014/main" id="{591560F8-1660-482C-83C4-6D8871905484}"/>
                </a:ext>
              </a:extLst>
            </p:cNvPr>
            <p:cNvCxnSpPr>
              <a:stCxn id="93" idx="3"/>
              <a:endCxn id="91" idx="1"/>
            </p:cNvCxnSpPr>
            <p:nvPr/>
          </p:nvCxnSpPr>
          <p:spPr>
            <a:xfrm>
              <a:off x="7159694" y="5721243"/>
              <a:ext cx="1725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16A18B61-62FC-44AC-BE4F-7F5D1862501D}"/>
                </a:ext>
              </a:extLst>
            </p:cNvPr>
            <p:cNvCxnSpPr>
              <a:stCxn id="91" idx="3"/>
              <a:endCxn id="88" idx="1"/>
            </p:cNvCxnSpPr>
            <p:nvPr/>
          </p:nvCxnSpPr>
          <p:spPr>
            <a:xfrm flipV="1">
              <a:off x="8857561" y="5719371"/>
              <a:ext cx="172535" cy="18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CE1B1D63-C5FC-4705-A1CE-359F32CA0364}"/>
              </a:ext>
            </a:extLst>
          </p:cNvPr>
          <p:cNvGrpSpPr/>
          <p:nvPr/>
        </p:nvGrpSpPr>
        <p:grpSpPr>
          <a:xfrm>
            <a:off x="7268358" y="4046200"/>
            <a:ext cx="369332" cy="449048"/>
            <a:chOff x="1384419" y="4418163"/>
            <a:chExt cx="369332" cy="449048"/>
          </a:xfrm>
        </p:grpSpPr>
        <p:pic>
          <p:nvPicPr>
            <p:cNvPr id="133" name="Graphic 132" descr="Document outline">
              <a:extLst>
                <a:ext uri="{FF2B5EF4-FFF2-40B4-BE49-F238E27FC236}">
                  <a16:creationId xmlns:a16="http://schemas.microsoft.com/office/drawing/2014/main" id="{1A949F0B-A7FA-4BD0-B663-79C743F96D8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4419" y="4418163"/>
              <a:ext cx="369332" cy="369332"/>
            </a:xfrm>
            <a:prstGeom prst="rect">
              <a:avLst/>
            </a:prstGeom>
          </p:spPr>
        </p:pic>
        <p:pic>
          <p:nvPicPr>
            <p:cNvPr id="134" name="Graphic 133" descr="Ribbon with solid fill">
              <a:extLst>
                <a:ext uri="{FF2B5EF4-FFF2-40B4-BE49-F238E27FC236}">
                  <a16:creationId xmlns:a16="http://schemas.microsoft.com/office/drawing/2014/main" id="{9A80E98F-D13B-4C3E-9880-83DF7DAFAE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69085" y="4682545"/>
              <a:ext cx="184666" cy="184666"/>
            </a:xfrm>
            <a:prstGeom prst="rect">
              <a:avLst/>
            </a:prstGeom>
          </p:spPr>
        </p:pic>
      </p:grpSp>
      <p:cxnSp>
        <p:nvCxnSpPr>
          <p:cNvPr id="138" name="Straight Arrow Connector 137">
            <a:extLst>
              <a:ext uri="{FF2B5EF4-FFF2-40B4-BE49-F238E27FC236}">
                <a16:creationId xmlns:a16="http://schemas.microsoft.com/office/drawing/2014/main" id="{61D12271-D113-448C-B00A-5954AD872193}"/>
              </a:ext>
            </a:extLst>
          </p:cNvPr>
          <p:cNvCxnSpPr>
            <a:stCxn id="24" idx="3"/>
            <a:endCxn id="133" idx="1"/>
          </p:cNvCxnSpPr>
          <p:nvPr/>
        </p:nvCxnSpPr>
        <p:spPr>
          <a:xfrm>
            <a:off x="4923637" y="4226310"/>
            <a:ext cx="2344721" cy="4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F65B0AA5-7769-4733-A4BD-4D977BFDC403}"/>
              </a:ext>
            </a:extLst>
          </p:cNvPr>
          <p:cNvGrpSpPr/>
          <p:nvPr/>
        </p:nvGrpSpPr>
        <p:grpSpPr>
          <a:xfrm>
            <a:off x="2695894" y="4724571"/>
            <a:ext cx="2802423" cy="1695050"/>
            <a:chOff x="2695894" y="4724571"/>
            <a:chExt cx="2802423" cy="1695050"/>
          </a:xfrm>
        </p:grpSpPr>
        <p:pic>
          <p:nvPicPr>
            <p:cNvPr id="58" name="Graphic 57" descr="Document outline">
              <a:extLst>
                <a:ext uri="{FF2B5EF4-FFF2-40B4-BE49-F238E27FC236}">
                  <a16:creationId xmlns:a16="http://schemas.microsoft.com/office/drawing/2014/main" id="{CDF0ABC6-764C-4557-8C1C-A771CC2F7F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5895" y="5540268"/>
              <a:ext cx="369332" cy="369332"/>
            </a:xfrm>
            <a:prstGeom prst="rect">
              <a:avLst/>
            </a:prstGeom>
          </p:spPr>
        </p:pic>
        <p:grpSp>
          <p:nvGrpSpPr>
            <p:cNvPr id="71" name="Group 70">
              <a:extLst>
                <a:ext uri="{FF2B5EF4-FFF2-40B4-BE49-F238E27FC236}">
                  <a16:creationId xmlns:a16="http://schemas.microsoft.com/office/drawing/2014/main" id="{19AC880E-B7FD-4A96-871B-F63F6B2A5978}"/>
                </a:ext>
              </a:extLst>
            </p:cNvPr>
            <p:cNvGrpSpPr/>
            <p:nvPr/>
          </p:nvGrpSpPr>
          <p:grpSpPr>
            <a:xfrm>
              <a:off x="3443908" y="5540268"/>
              <a:ext cx="1306396" cy="369332"/>
              <a:chOff x="1146247" y="6054492"/>
              <a:chExt cx="1306396" cy="369332"/>
            </a:xfrm>
          </p:grpSpPr>
          <p:pic>
            <p:nvPicPr>
              <p:cNvPr id="59" name="Graphic 58" descr="Ribbon with solid fill">
                <a:extLst>
                  <a:ext uri="{FF2B5EF4-FFF2-40B4-BE49-F238E27FC236}">
                    <a16:creationId xmlns:a16="http://schemas.microsoft.com/office/drawing/2014/main" id="{A9AD5E59-DA6A-418C-BDB2-13D5D731813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267977" y="6166978"/>
                <a:ext cx="184666" cy="184666"/>
              </a:xfrm>
              <a:prstGeom prst="rect">
                <a:avLst/>
              </a:prstGeom>
            </p:spPr>
          </p:pic>
          <p:sp>
            <p:nvSpPr>
              <p:cNvPr id="61" name="TextBox 60">
                <a:extLst>
                  <a:ext uri="{FF2B5EF4-FFF2-40B4-BE49-F238E27FC236}">
                    <a16:creationId xmlns:a16="http://schemas.microsoft.com/office/drawing/2014/main" id="{AC02AFB6-9D49-4940-B7F2-1D80FC52D793}"/>
                  </a:ext>
                </a:extLst>
              </p:cNvPr>
              <p:cNvSpPr txBox="1"/>
              <p:nvPr/>
            </p:nvSpPr>
            <p:spPr>
              <a:xfrm>
                <a:off x="1146247" y="6054492"/>
                <a:ext cx="1306396" cy="369332"/>
              </a:xfrm>
              <a:prstGeom prst="rect">
                <a:avLst/>
              </a:prstGeom>
              <a:noFill/>
              <a:ln>
                <a:solidFill>
                  <a:schemeClr val="accent5">
                    <a:lumMod val="75000"/>
                  </a:schemeClr>
                </a:solidFill>
              </a:ln>
            </p:spPr>
            <p:txBody>
              <a:bodyPr wrap="square" rtlCol="0">
                <a:spAutoFit/>
              </a:bodyPr>
              <a:lstStyle/>
              <a:p>
                <a:r>
                  <a:rPr lang="el-GR" dirty="0">
                    <a:solidFill>
                      <a:srgbClr val="0070C0"/>
                    </a:solidFill>
                  </a:rPr>
                  <a:t>Υπογραφή</a:t>
                </a:r>
              </a:p>
            </p:txBody>
          </p:sp>
        </p:grpSp>
        <p:sp>
          <p:nvSpPr>
            <p:cNvPr id="67" name="TextBox 66">
              <a:extLst>
                <a:ext uri="{FF2B5EF4-FFF2-40B4-BE49-F238E27FC236}">
                  <a16:creationId xmlns:a16="http://schemas.microsoft.com/office/drawing/2014/main" id="{F22371FF-E4C8-4967-80CC-03E74EEE5797}"/>
                </a:ext>
              </a:extLst>
            </p:cNvPr>
            <p:cNvSpPr txBox="1"/>
            <p:nvPr/>
          </p:nvSpPr>
          <p:spPr>
            <a:xfrm>
              <a:off x="2695894" y="5099690"/>
              <a:ext cx="369332" cy="338554"/>
            </a:xfrm>
            <a:prstGeom prst="rect">
              <a:avLst/>
            </a:prstGeom>
            <a:noFill/>
          </p:spPr>
          <p:txBody>
            <a:bodyPr wrap="square" rtlCol="0">
              <a:spAutoFit/>
            </a:bodyPr>
            <a:lstStyle/>
            <a:p>
              <a:pPr algn="ctr"/>
              <a:r>
                <a:rPr lang="en-US" sz="1600" dirty="0">
                  <a:solidFill>
                    <a:srgbClr val="FF0066"/>
                  </a:solidFill>
                </a:rPr>
                <a:t>x</a:t>
              </a:r>
              <a:endParaRPr lang="el-GR" sz="1600" dirty="0">
                <a:solidFill>
                  <a:srgbClr val="FF0066"/>
                </a:solidFill>
              </a:endParaRPr>
            </a:p>
          </p:txBody>
        </p:sp>
        <p:sp>
          <p:nvSpPr>
            <p:cNvPr id="68" name="TextBox 67">
              <a:extLst>
                <a:ext uri="{FF2B5EF4-FFF2-40B4-BE49-F238E27FC236}">
                  <a16:creationId xmlns:a16="http://schemas.microsoft.com/office/drawing/2014/main" id="{3E796E2A-551F-4CF3-9C87-EEED8F9122F8}"/>
                </a:ext>
              </a:extLst>
            </p:cNvPr>
            <p:cNvSpPr txBox="1"/>
            <p:nvPr/>
          </p:nvSpPr>
          <p:spPr>
            <a:xfrm>
              <a:off x="5128985" y="5104688"/>
              <a:ext cx="369332" cy="338554"/>
            </a:xfrm>
            <a:prstGeom prst="rect">
              <a:avLst/>
            </a:prstGeom>
            <a:noFill/>
          </p:spPr>
          <p:txBody>
            <a:bodyPr wrap="square" rtlCol="0">
              <a:spAutoFit/>
            </a:bodyPr>
            <a:lstStyle/>
            <a:p>
              <a:pPr algn="ctr"/>
              <a:r>
                <a:rPr lang="en-US" sz="1600" dirty="0">
                  <a:solidFill>
                    <a:srgbClr val="FF0066"/>
                  </a:solidFill>
                </a:rPr>
                <a:t>y</a:t>
              </a:r>
              <a:endParaRPr lang="el-GR" sz="1600" dirty="0">
                <a:solidFill>
                  <a:srgbClr val="FF0066"/>
                </a:solidFill>
              </a:endParaRPr>
            </a:p>
          </p:txBody>
        </p:sp>
        <p:cxnSp>
          <p:nvCxnSpPr>
            <p:cNvPr id="70" name="Straight Arrow Connector 69">
              <a:extLst>
                <a:ext uri="{FF2B5EF4-FFF2-40B4-BE49-F238E27FC236}">
                  <a16:creationId xmlns:a16="http://schemas.microsoft.com/office/drawing/2014/main" id="{A83FF413-EB53-4C90-BE2F-E2EB96F8AFC0}"/>
                </a:ext>
              </a:extLst>
            </p:cNvPr>
            <p:cNvCxnSpPr>
              <a:cxnSpLocks/>
              <a:stCxn id="67" idx="3"/>
              <a:endCxn id="68" idx="1"/>
            </p:cNvCxnSpPr>
            <p:nvPr/>
          </p:nvCxnSpPr>
          <p:spPr>
            <a:xfrm>
              <a:off x="3065226" y="5268967"/>
              <a:ext cx="2063759" cy="499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588596F-A0AE-41F6-A9B0-C6F89BEC0D25}"/>
                </a:ext>
              </a:extLst>
            </p:cNvPr>
            <p:cNvCxnSpPr>
              <a:stCxn id="58" idx="3"/>
              <a:endCxn id="61" idx="1"/>
            </p:cNvCxnSpPr>
            <p:nvPr/>
          </p:nvCxnSpPr>
          <p:spPr>
            <a:xfrm>
              <a:off x="3065227" y="5724934"/>
              <a:ext cx="37868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F8720FCD-15CB-4CA5-B906-EE04BFEBD99F}"/>
                </a:ext>
              </a:extLst>
            </p:cNvPr>
            <p:cNvCxnSpPr>
              <a:cxnSpLocks/>
              <a:stCxn id="61" idx="3"/>
              <a:endCxn id="164" idx="1"/>
            </p:cNvCxnSpPr>
            <p:nvPr/>
          </p:nvCxnSpPr>
          <p:spPr>
            <a:xfrm flipV="1">
              <a:off x="4750304" y="5719371"/>
              <a:ext cx="350212" cy="55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F4562923-7804-46DD-92DA-6EC91662C6CD}"/>
                </a:ext>
              </a:extLst>
            </p:cNvPr>
            <p:cNvSpPr txBox="1"/>
            <p:nvPr/>
          </p:nvSpPr>
          <p:spPr>
            <a:xfrm>
              <a:off x="3821969" y="4957950"/>
              <a:ext cx="550273" cy="307777"/>
            </a:xfrm>
            <a:prstGeom prst="rect">
              <a:avLst/>
            </a:prstGeom>
            <a:noFill/>
          </p:spPr>
          <p:txBody>
            <a:bodyPr wrap="square" rtlCol="0">
              <a:spAutoFit/>
            </a:bodyPr>
            <a:lstStyle/>
            <a:p>
              <a:pPr algn="ctr"/>
              <a:r>
                <a:rPr lang="en-US" sz="1400" dirty="0">
                  <a:solidFill>
                    <a:srgbClr val="0070C0"/>
                  </a:solidFill>
                </a:rPr>
                <a:t>Sig</a:t>
              </a:r>
              <a:r>
                <a:rPr lang="en-US" sz="1400" baseline="-25000" dirty="0">
                  <a:solidFill>
                    <a:srgbClr val="0070C0"/>
                  </a:solidFill>
                </a:rPr>
                <a:t>k</a:t>
              </a:r>
              <a:endParaRPr lang="el-GR" sz="1400" baseline="-25000" dirty="0">
                <a:solidFill>
                  <a:srgbClr val="0070C0"/>
                </a:solidFill>
              </a:endParaRPr>
            </a:p>
          </p:txBody>
        </p:sp>
        <p:pic>
          <p:nvPicPr>
            <p:cNvPr id="79" name="Graphic 78" descr="Key with solid fill">
              <a:extLst>
                <a:ext uri="{FF2B5EF4-FFF2-40B4-BE49-F238E27FC236}">
                  <a16:creationId xmlns:a16="http://schemas.microsoft.com/office/drawing/2014/main" id="{7F74987E-9D5B-4815-9CC7-5879762CE4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62747" y="6150905"/>
              <a:ext cx="268716" cy="268716"/>
            </a:xfrm>
            <a:prstGeom prst="rect">
              <a:avLst/>
            </a:prstGeom>
          </p:spPr>
        </p:pic>
        <p:cxnSp>
          <p:nvCxnSpPr>
            <p:cNvPr id="81" name="Straight Arrow Connector 80">
              <a:extLst>
                <a:ext uri="{FF2B5EF4-FFF2-40B4-BE49-F238E27FC236}">
                  <a16:creationId xmlns:a16="http://schemas.microsoft.com/office/drawing/2014/main" id="{E4412166-7B6D-4E36-A19E-0FEA2F03AA78}"/>
                </a:ext>
              </a:extLst>
            </p:cNvPr>
            <p:cNvCxnSpPr>
              <a:cxnSpLocks/>
              <a:stCxn id="79" idx="0"/>
              <a:endCxn id="61" idx="2"/>
            </p:cNvCxnSpPr>
            <p:nvPr/>
          </p:nvCxnSpPr>
          <p:spPr>
            <a:xfrm flipV="1">
              <a:off x="4097105" y="5909600"/>
              <a:ext cx="1" cy="241305"/>
            </a:xfrm>
            <a:prstGeom prst="straightConnector1">
              <a:avLst/>
            </a:prstGeom>
            <a:ln w="9525" cap="flat" cmpd="sng" algn="ctr">
              <a:solidFill>
                <a:srgbClr val="FF006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Rectangle 84">
              <a:extLst>
                <a:ext uri="{FF2B5EF4-FFF2-40B4-BE49-F238E27FC236}">
                  <a16:creationId xmlns:a16="http://schemas.microsoft.com/office/drawing/2014/main" id="{C11E51A5-90E5-4581-AF78-242D63785F91}"/>
                </a:ext>
              </a:extLst>
            </p:cNvPr>
            <p:cNvSpPr/>
            <p:nvPr/>
          </p:nvSpPr>
          <p:spPr>
            <a:xfrm>
              <a:off x="2695894" y="4956043"/>
              <a:ext cx="2802415" cy="1463577"/>
            </a:xfrm>
            <a:prstGeom prst="rect">
              <a:avLst/>
            </a:prstGeom>
            <a:noFill/>
            <a:ln w="19050">
              <a:solidFill>
                <a:srgbClr val="0070C0">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87" name="Straight Connector 86">
              <a:extLst>
                <a:ext uri="{FF2B5EF4-FFF2-40B4-BE49-F238E27FC236}">
                  <a16:creationId xmlns:a16="http://schemas.microsoft.com/office/drawing/2014/main" id="{58F88989-0597-4A5B-A832-A6F2F7085250}"/>
                </a:ext>
              </a:extLst>
            </p:cNvPr>
            <p:cNvCxnSpPr>
              <a:stCxn id="85" idx="0"/>
              <a:endCxn id="22" idx="2"/>
            </p:cNvCxnSpPr>
            <p:nvPr/>
          </p:nvCxnSpPr>
          <p:spPr>
            <a:xfrm flipV="1">
              <a:off x="4097102" y="4724571"/>
              <a:ext cx="3" cy="23147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64" name="Graphic 163" descr="Ribbon with solid fill">
              <a:extLst>
                <a:ext uri="{FF2B5EF4-FFF2-40B4-BE49-F238E27FC236}">
                  <a16:creationId xmlns:a16="http://schemas.microsoft.com/office/drawing/2014/main" id="{EFE98B3D-1D92-4322-9D6E-9E6EAB4180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5100516" y="5534705"/>
              <a:ext cx="369332" cy="369332"/>
            </a:xfrm>
            <a:prstGeom prst="rect">
              <a:avLst/>
            </a:prstGeom>
          </p:spPr>
        </p:pic>
      </p:grpSp>
      <p:pic>
        <p:nvPicPr>
          <p:cNvPr id="56" name="Graphic 55" descr="Key with solid fill">
            <a:extLst>
              <a:ext uri="{FF2B5EF4-FFF2-40B4-BE49-F238E27FC236}">
                <a16:creationId xmlns:a16="http://schemas.microsoft.com/office/drawing/2014/main" id="{50C208CE-6A0C-4307-9497-737C3E704C8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328846" y="3609479"/>
            <a:ext cx="268716" cy="268716"/>
          </a:xfrm>
          <a:prstGeom prst="rect">
            <a:avLst/>
          </a:prstGeom>
        </p:spPr>
      </p:pic>
      <p:sp>
        <p:nvSpPr>
          <p:cNvPr id="3" name="Freeform: Shape 2">
            <a:extLst>
              <a:ext uri="{FF2B5EF4-FFF2-40B4-BE49-F238E27FC236}">
                <a16:creationId xmlns:a16="http://schemas.microsoft.com/office/drawing/2014/main" id="{3E68A09C-F8C9-8176-1546-D18A52DAF2C3}"/>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7" name="Freeform: Shape 6">
            <a:extLst>
              <a:ext uri="{FF2B5EF4-FFF2-40B4-BE49-F238E27FC236}">
                <a16:creationId xmlns:a16="http://schemas.microsoft.com/office/drawing/2014/main" id="{3132B696-3318-E8F1-3486-931C8BFF47EE}"/>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8" name="Straight Connector 7">
            <a:extLst>
              <a:ext uri="{FF2B5EF4-FFF2-40B4-BE49-F238E27FC236}">
                <a16:creationId xmlns:a16="http://schemas.microsoft.com/office/drawing/2014/main" id="{F3BD5448-BC81-361E-707D-4861063D5B81}"/>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1B494A5-4F59-DABE-EC04-CB46AF666021}"/>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81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left)">
                                      <p:cBhvr>
                                        <p:cTn id="28" dur="500"/>
                                        <p:tgtEl>
                                          <p:spTgt spid="76"/>
                                        </p:tgtEl>
                                      </p:cBhvr>
                                    </p:animEffect>
                                  </p:childTnLst>
                                </p:cTn>
                              </p:par>
                              <p:par>
                                <p:cTn id="29" presetID="22" presetClass="entr" presetSubtype="8" fill="hold" nodeType="with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wipe(left)">
                                      <p:cBhvr>
                                        <p:cTn id="31" dur="500"/>
                                        <p:tgtEl>
                                          <p:spTgt spid="138"/>
                                        </p:tgtEl>
                                      </p:cBhvr>
                                    </p:animEffect>
                                  </p:childTnLst>
                                </p:cTn>
                              </p:par>
                              <p:par>
                                <p:cTn id="32" presetID="22" presetClass="entr" presetSubtype="8" fill="hold" nodeType="withEffect">
                                  <p:stCondLst>
                                    <p:cond delay="0"/>
                                  </p:stCondLst>
                                  <p:childTnLst>
                                    <p:set>
                                      <p:cBhvr>
                                        <p:cTn id="33" dur="1" fill="hold">
                                          <p:stCondLst>
                                            <p:cond delay="0"/>
                                          </p:stCondLst>
                                        </p:cTn>
                                        <p:tgtEl>
                                          <p:spTgt spid="132"/>
                                        </p:tgtEl>
                                        <p:attrNameLst>
                                          <p:attrName>style.visibility</p:attrName>
                                        </p:attrNameLst>
                                      </p:cBhvr>
                                      <p:to>
                                        <p:strVal val="visible"/>
                                      </p:to>
                                    </p:set>
                                    <p:animEffect transition="in" filter="wipe(left)">
                                      <p:cBhvr>
                                        <p:cTn id="34" dur="500"/>
                                        <p:tgtEl>
                                          <p:spTgt spid="1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7B3FF3-B629-4B7D-830E-4089B934340D}"/>
              </a:ext>
            </a:extLst>
          </p:cNvPr>
          <p:cNvSpPr txBox="1"/>
          <p:nvPr/>
        </p:nvSpPr>
        <p:spPr>
          <a:xfrm>
            <a:off x="1853716" y="383074"/>
            <a:ext cx="8484567" cy="523220"/>
          </a:xfrm>
          <a:prstGeom prst="rect">
            <a:avLst/>
          </a:prstGeom>
          <a:noFill/>
        </p:spPr>
        <p:txBody>
          <a:bodyPr wrap="none" rtlCol="0">
            <a:spAutoFit/>
          </a:bodyPr>
          <a:lstStyle/>
          <a:p>
            <a:pPr algn="ctr"/>
            <a:r>
              <a:rPr lang="el-GR" sz="2800" b="1" dirty="0"/>
              <a:t>Συναρτήσεις Κατακερματισμού – Ασφαλείς υπογραφές</a:t>
            </a:r>
          </a:p>
        </p:txBody>
      </p:sp>
      <p:grpSp>
        <p:nvGrpSpPr>
          <p:cNvPr id="1090" name="Group 1089">
            <a:extLst>
              <a:ext uri="{FF2B5EF4-FFF2-40B4-BE49-F238E27FC236}">
                <a16:creationId xmlns:a16="http://schemas.microsoft.com/office/drawing/2014/main" id="{E60193AC-6BE4-5F87-ED9D-93B5D1C7B634}"/>
              </a:ext>
            </a:extLst>
          </p:cNvPr>
          <p:cNvGrpSpPr/>
          <p:nvPr/>
        </p:nvGrpSpPr>
        <p:grpSpPr>
          <a:xfrm>
            <a:off x="8369330" y="1212456"/>
            <a:ext cx="3246548" cy="1497820"/>
            <a:chOff x="4549631" y="2827747"/>
            <a:chExt cx="3246548" cy="1497820"/>
          </a:xfrm>
        </p:grpSpPr>
        <p:sp>
          <p:nvSpPr>
            <p:cNvPr id="884" name="Oval 883">
              <a:extLst>
                <a:ext uri="{FF2B5EF4-FFF2-40B4-BE49-F238E27FC236}">
                  <a16:creationId xmlns:a16="http://schemas.microsoft.com/office/drawing/2014/main" id="{D64A5C47-6751-20B7-0C7A-D656FAE9F583}"/>
                </a:ext>
              </a:extLst>
            </p:cNvPr>
            <p:cNvSpPr/>
            <p:nvPr/>
          </p:nvSpPr>
          <p:spPr>
            <a:xfrm>
              <a:off x="6576884" y="2827747"/>
              <a:ext cx="1179320" cy="131605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85" name="Oval 884">
              <a:extLst>
                <a:ext uri="{FF2B5EF4-FFF2-40B4-BE49-F238E27FC236}">
                  <a16:creationId xmlns:a16="http://schemas.microsoft.com/office/drawing/2014/main" id="{DE48A9C4-966D-E467-61CE-9E7B270BFC8F}"/>
                </a:ext>
              </a:extLst>
            </p:cNvPr>
            <p:cNvSpPr/>
            <p:nvPr/>
          </p:nvSpPr>
          <p:spPr>
            <a:xfrm>
              <a:off x="4549631" y="2827747"/>
              <a:ext cx="1179320" cy="1316053"/>
            </a:xfrm>
            <a:prstGeom prst="ellipse">
              <a:avLst/>
            </a:prstGeom>
            <a:no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886" name="Straight Arrow Connector 885">
              <a:extLst>
                <a:ext uri="{FF2B5EF4-FFF2-40B4-BE49-F238E27FC236}">
                  <a16:creationId xmlns:a16="http://schemas.microsoft.com/office/drawing/2014/main" id="{9DE09587-5D6E-940F-9B12-F908DCE4D257}"/>
                </a:ext>
              </a:extLst>
            </p:cNvPr>
            <p:cNvCxnSpPr>
              <a:cxnSpLocks/>
              <a:stCxn id="885" idx="6"/>
              <a:endCxn id="884" idx="2"/>
            </p:cNvCxnSpPr>
            <p:nvPr/>
          </p:nvCxnSpPr>
          <p:spPr>
            <a:xfrm>
              <a:off x="5728951" y="3485774"/>
              <a:ext cx="847933"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7" name="TextBox 886">
              <a:extLst>
                <a:ext uri="{FF2B5EF4-FFF2-40B4-BE49-F238E27FC236}">
                  <a16:creationId xmlns:a16="http://schemas.microsoft.com/office/drawing/2014/main" id="{881482A4-7D87-AC5B-95BA-199F03D79719}"/>
                </a:ext>
              </a:extLst>
            </p:cNvPr>
            <p:cNvSpPr txBox="1"/>
            <p:nvPr/>
          </p:nvSpPr>
          <p:spPr>
            <a:xfrm>
              <a:off x="6044742" y="3116442"/>
              <a:ext cx="216351" cy="369332"/>
            </a:xfrm>
            <a:prstGeom prst="rect">
              <a:avLst/>
            </a:prstGeom>
            <a:noFill/>
          </p:spPr>
          <p:txBody>
            <a:bodyPr wrap="square" rtlCol="0">
              <a:spAutoFit/>
            </a:bodyPr>
            <a:lstStyle/>
            <a:p>
              <a:pPr algn="ctr"/>
              <a:r>
                <a:rPr lang="en-US" dirty="0">
                  <a:solidFill>
                    <a:schemeClr val="accent2">
                      <a:lumMod val="75000"/>
                    </a:schemeClr>
                  </a:solidFill>
                </a:rPr>
                <a:t>h</a:t>
              </a:r>
              <a:endParaRPr lang="el-GR" dirty="0">
                <a:solidFill>
                  <a:schemeClr val="accent2">
                    <a:lumMod val="75000"/>
                  </a:schemeClr>
                </a:solidFill>
              </a:endParaRPr>
            </a:p>
          </p:txBody>
        </p:sp>
        <mc:AlternateContent xmlns:mc="http://schemas.openxmlformats.org/markup-compatibility/2006" xmlns:p14="http://schemas.microsoft.com/office/powerpoint/2010/main">
          <mc:Choice Requires="p14">
            <p:contentPart p14:bwMode="auto" r:id="rId3">
              <p14:nvContentPartPr>
                <p14:cNvPr id="892" name="Ink 891">
                  <a:extLst>
                    <a:ext uri="{FF2B5EF4-FFF2-40B4-BE49-F238E27FC236}">
                      <a16:creationId xmlns:a16="http://schemas.microsoft.com/office/drawing/2014/main" id="{0132D6E5-C231-5DD4-8733-8528F42BDB8B}"/>
                    </a:ext>
                  </a:extLst>
                </p14:cNvPr>
                <p14:cNvContentPartPr/>
                <p14:nvPr/>
              </p14:nvContentPartPr>
              <p14:xfrm>
                <a:off x="5139291" y="2941083"/>
                <a:ext cx="360" cy="360"/>
              </p14:xfrm>
            </p:contentPart>
          </mc:Choice>
          <mc:Fallback xmlns="">
            <p:pic>
              <p:nvPicPr>
                <p:cNvPr id="892" name="Ink 891">
                  <a:extLst>
                    <a:ext uri="{FF2B5EF4-FFF2-40B4-BE49-F238E27FC236}">
                      <a16:creationId xmlns:a16="http://schemas.microsoft.com/office/drawing/2014/main" id="{0132D6E5-C231-5DD4-8733-8528F42BDB8B}"/>
                    </a:ext>
                  </a:extLst>
                </p:cNvPr>
                <p:cNvPicPr/>
                <p:nvPr/>
              </p:nvPicPr>
              <p:blipFill>
                <a:blip r:embed="rId4"/>
                <a:stretch>
                  <a:fillRect/>
                </a:stretch>
              </p:blipFill>
              <p:spPr>
                <a:xfrm>
                  <a:off x="5129931" y="293172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93" name="Ink 892">
                  <a:extLst>
                    <a:ext uri="{FF2B5EF4-FFF2-40B4-BE49-F238E27FC236}">
                      <a16:creationId xmlns:a16="http://schemas.microsoft.com/office/drawing/2014/main" id="{03F05C19-9D23-7B10-FA64-F99C8712EC01}"/>
                    </a:ext>
                  </a:extLst>
                </p14:cNvPr>
                <p14:cNvContentPartPr/>
                <p14:nvPr/>
              </p14:nvContentPartPr>
              <p14:xfrm>
                <a:off x="5291691" y="3093483"/>
                <a:ext cx="360" cy="360"/>
              </p14:xfrm>
            </p:contentPart>
          </mc:Choice>
          <mc:Fallback xmlns="">
            <p:pic>
              <p:nvPicPr>
                <p:cNvPr id="893" name="Ink 892">
                  <a:extLst>
                    <a:ext uri="{FF2B5EF4-FFF2-40B4-BE49-F238E27FC236}">
                      <a16:creationId xmlns:a16="http://schemas.microsoft.com/office/drawing/2014/main" id="{03F05C19-9D23-7B10-FA64-F99C8712EC01}"/>
                    </a:ext>
                  </a:extLst>
                </p:cNvPr>
                <p:cNvPicPr/>
                <p:nvPr/>
              </p:nvPicPr>
              <p:blipFill>
                <a:blip r:embed="rId4"/>
                <a:stretch>
                  <a:fillRect/>
                </a:stretch>
              </p:blipFill>
              <p:spPr>
                <a:xfrm>
                  <a:off x="5282331" y="308412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94" name="Ink 893">
                  <a:extLst>
                    <a:ext uri="{FF2B5EF4-FFF2-40B4-BE49-F238E27FC236}">
                      <a16:creationId xmlns:a16="http://schemas.microsoft.com/office/drawing/2014/main" id="{AAFAF9DC-D51E-C2DF-E834-892581AE0D36}"/>
                    </a:ext>
                  </a:extLst>
                </p14:cNvPr>
                <p14:cNvContentPartPr/>
                <p14:nvPr/>
              </p14:nvContentPartPr>
              <p14:xfrm>
                <a:off x="5444091" y="3245883"/>
                <a:ext cx="360" cy="360"/>
              </p14:xfrm>
            </p:contentPart>
          </mc:Choice>
          <mc:Fallback xmlns="">
            <p:pic>
              <p:nvPicPr>
                <p:cNvPr id="894" name="Ink 893">
                  <a:extLst>
                    <a:ext uri="{FF2B5EF4-FFF2-40B4-BE49-F238E27FC236}">
                      <a16:creationId xmlns:a16="http://schemas.microsoft.com/office/drawing/2014/main" id="{AAFAF9DC-D51E-C2DF-E834-892581AE0D36}"/>
                    </a:ext>
                  </a:extLst>
                </p:cNvPr>
                <p:cNvPicPr/>
                <p:nvPr/>
              </p:nvPicPr>
              <p:blipFill>
                <a:blip r:embed="rId4"/>
                <a:stretch>
                  <a:fillRect/>
                </a:stretch>
              </p:blipFill>
              <p:spPr>
                <a:xfrm>
                  <a:off x="5434731" y="323652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95" name="Ink 894">
                  <a:extLst>
                    <a:ext uri="{FF2B5EF4-FFF2-40B4-BE49-F238E27FC236}">
                      <a16:creationId xmlns:a16="http://schemas.microsoft.com/office/drawing/2014/main" id="{440122EB-DDC4-839E-0815-FF0B8F079C54}"/>
                    </a:ext>
                  </a:extLst>
                </p14:cNvPr>
                <p14:cNvContentPartPr/>
                <p14:nvPr/>
              </p14:nvContentPartPr>
              <p14:xfrm>
                <a:off x="5596491" y="3398283"/>
                <a:ext cx="360" cy="360"/>
              </p14:xfrm>
            </p:contentPart>
          </mc:Choice>
          <mc:Fallback xmlns="">
            <p:pic>
              <p:nvPicPr>
                <p:cNvPr id="895" name="Ink 894">
                  <a:extLst>
                    <a:ext uri="{FF2B5EF4-FFF2-40B4-BE49-F238E27FC236}">
                      <a16:creationId xmlns:a16="http://schemas.microsoft.com/office/drawing/2014/main" id="{440122EB-DDC4-839E-0815-FF0B8F079C54}"/>
                    </a:ext>
                  </a:extLst>
                </p:cNvPr>
                <p:cNvPicPr/>
                <p:nvPr/>
              </p:nvPicPr>
              <p:blipFill>
                <a:blip r:embed="rId4"/>
                <a:stretch>
                  <a:fillRect/>
                </a:stretch>
              </p:blipFill>
              <p:spPr>
                <a:xfrm>
                  <a:off x="5587131" y="338892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96" name="Ink 895">
                  <a:extLst>
                    <a:ext uri="{FF2B5EF4-FFF2-40B4-BE49-F238E27FC236}">
                      <a16:creationId xmlns:a16="http://schemas.microsoft.com/office/drawing/2014/main" id="{C13E51EE-B671-32CF-00D5-79B72912DE00}"/>
                    </a:ext>
                  </a:extLst>
                </p14:cNvPr>
                <p14:cNvContentPartPr/>
                <p14:nvPr/>
              </p14:nvContentPartPr>
              <p14:xfrm>
                <a:off x="5151336" y="3117954"/>
                <a:ext cx="360" cy="360"/>
              </p14:xfrm>
            </p:contentPart>
          </mc:Choice>
          <mc:Fallback xmlns="">
            <p:pic>
              <p:nvPicPr>
                <p:cNvPr id="896" name="Ink 895">
                  <a:extLst>
                    <a:ext uri="{FF2B5EF4-FFF2-40B4-BE49-F238E27FC236}">
                      <a16:creationId xmlns:a16="http://schemas.microsoft.com/office/drawing/2014/main" id="{C13E51EE-B671-32CF-00D5-79B72912DE00}"/>
                    </a:ext>
                  </a:extLst>
                </p:cNvPr>
                <p:cNvPicPr/>
                <p:nvPr/>
              </p:nvPicPr>
              <p:blipFill>
                <a:blip r:embed="rId4"/>
                <a:stretch>
                  <a:fillRect/>
                </a:stretch>
              </p:blipFill>
              <p:spPr>
                <a:xfrm>
                  <a:off x="5141976" y="310859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97" name="Ink 896">
                  <a:extLst>
                    <a:ext uri="{FF2B5EF4-FFF2-40B4-BE49-F238E27FC236}">
                      <a16:creationId xmlns:a16="http://schemas.microsoft.com/office/drawing/2014/main" id="{94F84D97-6420-09A2-9286-C5AD6C89CCAD}"/>
                    </a:ext>
                  </a:extLst>
                </p14:cNvPr>
                <p14:cNvContentPartPr/>
                <p14:nvPr/>
              </p14:nvContentPartPr>
              <p14:xfrm>
                <a:off x="5303736" y="3270354"/>
                <a:ext cx="360" cy="360"/>
              </p14:xfrm>
            </p:contentPart>
          </mc:Choice>
          <mc:Fallback xmlns="">
            <p:pic>
              <p:nvPicPr>
                <p:cNvPr id="897" name="Ink 896">
                  <a:extLst>
                    <a:ext uri="{FF2B5EF4-FFF2-40B4-BE49-F238E27FC236}">
                      <a16:creationId xmlns:a16="http://schemas.microsoft.com/office/drawing/2014/main" id="{94F84D97-6420-09A2-9286-C5AD6C89CCAD}"/>
                    </a:ext>
                  </a:extLst>
                </p:cNvPr>
                <p:cNvPicPr/>
                <p:nvPr/>
              </p:nvPicPr>
              <p:blipFill>
                <a:blip r:embed="rId4"/>
                <a:stretch>
                  <a:fillRect/>
                </a:stretch>
              </p:blipFill>
              <p:spPr>
                <a:xfrm>
                  <a:off x="5294376" y="326099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98" name="Ink 897">
                  <a:extLst>
                    <a:ext uri="{FF2B5EF4-FFF2-40B4-BE49-F238E27FC236}">
                      <a16:creationId xmlns:a16="http://schemas.microsoft.com/office/drawing/2014/main" id="{3B923170-FF31-45C7-9A7F-2526629392EF}"/>
                    </a:ext>
                  </a:extLst>
                </p14:cNvPr>
                <p14:cNvContentPartPr/>
                <p14:nvPr/>
              </p14:nvContentPartPr>
              <p14:xfrm>
                <a:off x="5456136" y="3422754"/>
                <a:ext cx="360" cy="360"/>
              </p14:xfrm>
            </p:contentPart>
          </mc:Choice>
          <mc:Fallback xmlns="">
            <p:pic>
              <p:nvPicPr>
                <p:cNvPr id="898" name="Ink 897">
                  <a:extLst>
                    <a:ext uri="{FF2B5EF4-FFF2-40B4-BE49-F238E27FC236}">
                      <a16:creationId xmlns:a16="http://schemas.microsoft.com/office/drawing/2014/main" id="{3B923170-FF31-45C7-9A7F-2526629392EF}"/>
                    </a:ext>
                  </a:extLst>
                </p:cNvPr>
                <p:cNvPicPr/>
                <p:nvPr/>
              </p:nvPicPr>
              <p:blipFill>
                <a:blip r:embed="rId4"/>
                <a:stretch>
                  <a:fillRect/>
                </a:stretch>
              </p:blipFill>
              <p:spPr>
                <a:xfrm>
                  <a:off x="5446776" y="341339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99" name="Ink 898">
                  <a:extLst>
                    <a:ext uri="{FF2B5EF4-FFF2-40B4-BE49-F238E27FC236}">
                      <a16:creationId xmlns:a16="http://schemas.microsoft.com/office/drawing/2014/main" id="{F3815464-0174-0A90-EB20-7DD5C7482D23}"/>
                    </a:ext>
                  </a:extLst>
                </p14:cNvPr>
                <p14:cNvContentPartPr/>
                <p14:nvPr/>
              </p14:nvContentPartPr>
              <p14:xfrm>
                <a:off x="4878881" y="3096702"/>
                <a:ext cx="360" cy="360"/>
              </p14:xfrm>
            </p:contentPart>
          </mc:Choice>
          <mc:Fallback xmlns="">
            <p:pic>
              <p:nvPicPr>
                <p:cNvPr id="899" name="Ink 898">
                  <a:extLst>
                    <a:ext uri="{FF2B5EF4-FFF2-40B4-BE49-F238E27FC236}">
                      <a16:creationId xmlns:a16="http://schemas.microsoft.com/office/drawing/2014/main" id="{F3815464-0174-0A90-EB20-7DD5C7482D23}"/>
                    </a:ext>
                  </a:extLst>
                </p:cNvPr>
                <p:cNvPicPr/>
                <p:nvPr/>
              </p:nvPicPr>
              <p:blipFill>
                <a:blip r:embed="rId4"/>
                <a:stretch>
                  <a:fillRect/>
                </a:stretch>
              </p:blipFill>
              <p:spPr>
                <a:xfrm>
                  <a:off x="4869521" y="308734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00" name="Ink 899">
                  <a:extLst>
                    <a:ext uri="{FF2B5EF4-FFF2-40B4-BE49-F238E27FC236}">
                      <a16:creationId xmlns:a16="http://schemas.microsoft.com/office/drawing/2014/main" id="{0A3A0DA9-AEE4-7F28-1ECB-A86C60ED1AB4}"/>
                    </a:ext>
                  </a:extLst>
                </p14:cNvPr>
                <p14:cNvContentPartPr/>
                <p14:nvPr/>
              </p14:nvContentPartPr>
              <p14:xfrm>
                <a:off x="5031281" y="3249102"/>
                <a:ext cx="360" cy="360"/>
              </p14:xfrm>
            </p:contentPart>
          </mc:Choice>
          <mc:Fallback xmlns="">
            <p:pic>
              <p:nvPicPr>
                <p:cNvPr id="900" name="Ink 899">
                  <a:extLst>
                    <a:ext uri="{FF2B5EF4-FFF2-40B4-BE49-F238E27FC236}">
                      <a16:creationId xmlns:a16="http://schemas.microsoft.com/office/drawing/2014/main" id="{0A3A0DA9-AEE4-7F28-1ECB-A86C60ED1AB4}"/>
                    </a:ext>
                  </a:extLst>
                </p:cNvPr>
                <p:cNvPicPr/>
                <p:nvPr/>
              </p:nvPicPr>
              <p:blipFill>
                <a:blip r:embed="rId4"/>
                <a:stretch>
                  <a:fillRect/>
                </a:stretch>
              </p:blipFill>
              <p:spPr>
                <a:xfrm>
                  <a:off x="5021921" y="323974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01" name="Ink 900">
                  <a:extLst>
                    <a:ext uri="{FF2B5EF4-FFF2-40B4-BE49-F238E27FC236}">
                      <a16:creationId xmlns:a16="http://schemas.microsoft.com/office/drawing/2014/main" id="{B33C1A6A-397E-7A2B-AADE-67C8107279C0}"/>
                    </a:ext>
                  </a:extLst>
                </p14:cNvPr>
                <p14:cNvContentPartPr/>
                <p14:nvPr/>
              </p14:nvContentPartPr>
              <p14:xfrm>
                <a:off x="5183681" y="3401502"/>
                <a:ext cx="360" cy="360"/>
              </p14:xfrm>
            </p:contentPart>
          </mc:Choice>
          <mc:Fallback xmlns="">
            <p:pic>
              <p:nvPicPr>
                <p:cNvPr id="901" name="Ink 900">
                  <a:extLst>
                    <a:ext uri="{FF2B5EF4-FFF2-40B4-BE49-F238E27FC236}">
                      <a16:creationId xmlns:a16="http://schemas.microsoft.com/office/drawing/2014/main" id="{B33C1A6A-397E-7A2B-AADE-67C8107279C0}"/>
                    </a:ext>
                  </a:extLst>
                </p:cNvPr>
                <p:cNvPicPr/>
                <p:nvPr/>
              </p:nvPicPr>
              <p:blipFill>
                <a:blip r:embed="rId4"/>
                <a:stretch>
                  <a:fillRect/>
                </a:stretch>
              </p:blipFill>
              <p:spPr>
                <a:xfrm>
                  <a:off x="5174321" y="339214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02" name="Ink 901">
                  <a:extLst>
                    <a:ext uri="{FF2B5EF4-FFF2-40B4-BE49-F238E27FC236}">
                      <a16:creationId xmlns:a16="http://schemas.microsoft.com/office/drawing/2014/main" id="{ED019D77-6991-C8E4-01C5-7A977A940B8E}"/>
                    </a:ext>
                  </a:extLst>
                </p14:cNvPr>
                <p14:cNvContentPartPr/>
                <p14:nvPr/>
              </p14:nvContentPartPr>
              <p14:xfrm>
                <a:off x="4890926" y="3273573"/>
                <a:ext cx="360" cy="360"/>
              </p14:xfrm>
            </p:contentPart>
          </mc:Choice>
          <mc:Fallback xmlns="">
            <p:pic>
              <p:nvPicPr>
                <p:cNvPr id="902" name="Ink 901">
                  <a:extLst>
                    <a:ext uri="{FF2B5EF4-FFF2-40B4-BE49-F238E27FC236}">
                      <a16:creationId xmlns:a16="http://schemas.microsoft.com/office/drawing/2014/main" id="{ED019D77-6991-C8E4-01C5-7A977A940B8E}"/>
                    </a:ext>
                  </a:extLst>
                </p:cNvPr>
                <p:cNvPicPr/>
                <p:nvPr/>
              </p:nvPicPr>
              <p:blipFill>
                <a:blip r:embed="rId4"/>
                <a:stretch>
                  <a:fillRect/>
                </a:stretch>
              </p:blipFill>
              <p:spPr>
                <a:xfrm>
                  <a:off x="4881566" y="326421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03" name="Ink 902">
                  <a:extLst>
                    <a:ext uri="{FF2B5EF4-FFF2-40B4-BE49-F238E27FC236}">
                      <a16:creationId xmlns:a16="http://schemas.microsoft.com/office/drawing/2014/main" id="{C8407684-87B5-255D-E5DB-93FF6BD0196C}"/>
                    </a:ext>
                  </a:extLst>
                </p14:cNvPr>
                <p14:cNvContentPartPr/>
                <p14:nvPr/>
              </p14:nvContentPartPr>
              <p14:xfrm>
                <a:off x="5043326" y="3425973"/>
                <a:ext cx="360" cy="360"/>
              </p14:xfrm>
            </p:contentPart>
          </mc:Choice>
          <mc:Fallback xmlns="">
            <p:pic>
              <p:nvPicPr>
                <p:cNvPr id="903" name="Ink 902">
                  <a:extLst>
                    <a:ext uri="{FF2B5EF4-FFF2-40B4-BE49-F238E27FC236}">
                      <a16:creationId xmlns:a16="http://schemas.microsoft.com/office/drawing/2014/main" id="{C8407684-87B5-255D-E5DB-93FF6BD0196C}"/>
                    </a:ext>
                  </a:extLst>
                </p:cNvPr>
                <p:cNvPicPr/>
                <p:nvPr/>
              </p:nvPicPr>
              <p:blipFill>
                <a:blip r:embed="rId4"/>
                <a:stretch>
                  <a:fillRect/>
                </a:stretch>
              </p:blipFill>
              <p:spPr>
                <a:xfrm>
                  <a:off x="5033966" y="341661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04" name="Ink 903">
                  <a:extLst>
                    <a:ext uri="{FF2B5EF4-FFF2-40B4-BE49-F238E27FC236}">
                      <a16:creationId xmlns:a16="http://schemas.microsoft.com/office/drawing/2014/main" id="{654DCB44-9FEB-645E-078C-0E352EBC0BA9}"/>
                    </a:ext>
                  </a:extLst>
                </p14:cNvPr>
                <p14:cNvContentPartPr/>
                <p14:nvPr/>
              </p14:nvContentPartPr>
              <p14:xfrm>
                <a:off x="5195726" y="3578373"/>
                <a:ext cx="360" cy="360"/>
              </p14:xfrm>
            </p:contentPart>
          </mc:Choice>
          <mc:Fallback xmlns="">
            <p:pic>
              <p:nvPicPr>
                <p:cNvPr id="904" name="Ink 903">
                  <a:extLst>
                    <a:ext uri="{FF2B5EF4-FFF2-40B4-BE49-F238E27FC236}">
                      <a16:creationId xmlns:a16="http://schemas.microsoft.com/office/drawing/2014/main" id="{654DCB44-9FEB-645E-078C-0E352EBC0BA9}"/>
                    </a:ext>
                  </a:extLst>
                </p:cNvPr>
                <p:cNvPicPr/>
                <p:nvPr/>
              </p:nvPicPr>
              <p:blipFill>
                <a:blip r:embed="rId4"/>
                <a:stretch>
                  <a:fillRect/>
                </a:stretch>
              </p:blipFill>
              <p:spPr>
                <a:xfrm>
                  <a:off x="5186366" y="356901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05" name="Ink 904">
                  <a:extLst>
                    <a:ext uri="{FF2B5EF4-FFF2-40B4-BE49-F238E27FC236}">
                      <a16:creationId xmlns:a16="http://schemas.microsoft.com/office/drawing/2014/main" id="{0CA27182-B714-DCB7-A229-3C3BCC216C77}"/>
                    </a:ext>
                  </a:extLst>
                </p14:cNvPr>
                <p14:cNvContentPartPr/>
                <p14:nvPr/>
              </p14:nvContentPartPr>
              <p14:xfrm>
                <a:off x="5062194" y="3365211"/>
                <a:ext cx="360" cy="360"/>
              </p14:xfrm>
            </p:contentPart>
          </mc:Choice>
          <mc:Fallback xmlns="">
            <p:pic>
              <p:nvPicPr>
                <p:cNvPr id="905" name="Ink 904">
                  <a:extLst>
                    <a:ext uri="{FF2B5EF4-FFF2-40B4-BE49-F238E27FC236}">
                      <a16:creationId xmlns:a16="http://schemas.microsoft.com/office/drawing/2014/main" id="{0CA27182-B714-DCB7-A229-3C3BCC216C77}"/>
                    </a:ext>
                  </a:extLst>
                </p:cNvPr>
                <p:cNvPicPr/>
                <p:nvPr/>
              </p:nvPicPr>
              <p:blipFill>
                <a:blip r:embed="rId4"/>
                <a:stretch>
                  <a:fillRect/>
                </a:stretch>
              </p:blipFill>
              <p:spPr>
                <a:xfrm>
                  <a:off x="5052834" y="335585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06" name="Ink 905">
                  <a:extLst>
                    <a:ext uri="{FF2B5EF4-FFF2-40B4-BE49-F238E27FC236}">
                      <a16:creationId xmlns:a16="http://schemas.microsoft.com/office/drawing/2014/main" id="{95872A14-CAEC-5D83-CC57-5B8C461AEA42}"/>
                    </a:ext>
                  </a:extLst>
                </p14:cNvPr>
                <p14:cNvContentPartPr/>
                <p14:nvPr/>
              </p14:nvContentPartPr>
              <p14:xfrm>
                <a:off x="5214594" y="3517611"/>
                <a:ext cx="360" cy="360"/>
              </p14:xfrm>
            </p:contentPart>
          </mc:Choice>
          <mc:Fallback xmlns="">
            <p:pic>
              <p:nvPicPr>
                <p:cNvPr id="906" name="Ink 905">
                  <a:extLst>
                    <a:ext uri="{FF2B5EF4-FFF2-40B4-BE49-F238E27FC236}">
                      <a16:creationId xmlns:a16="http://schemas.microsoft.com/office/drawing/2014/main" id="{95872A14-CAEC-5D83-CC57-5B8C461AEA42}"/>
                    </a:ext>
                  </a:extLst>
                </p:cNvPr>
                <p:cNvPicPr/>
                <p:nvPr/>
              </p:nvPicPr>
              <p:blipFill>
                <a:blip r:embed="rId4"/>
                <a:stretch>
                  <a:fillRect/>
                </a:stretch>
              </p:blipFill>
              <p:spPr>
                <a:xfrm>
                  <a:off x="5205234" y="350825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07" name="Ink 906">
                  <a:extLst>
                    <a:ext uri="{FF2B5EF4-FFF2-40B4-BE49-F238E27FC236}">
                      <a16:creationId xmlns:a16="http://schemas.microsoft.com/office/drawing/2014/main" id="{7A868B29-A063-EE41-AF45-DA43768B35EF}"/>
                    </a:ext>
                  </a:extLst>
                </p14:cNvPr>
                <p14:cNvContentPartPr/>
                <p14:nvPr/>
              </p14:nvContentPartPr>
              <p14:xfrm>
                <a:off x="5366994" y="3670011"/>
                <a:ext cx="360" cy="360"/>
              </p14:xfrm>
            </p:contentPart>
          </mc:Choice>
          <mc:Fallback xmlns="">
            <p:pic>
              <p:nvPicPr>
                <p:cNvPr id="907" name="Ink 906">
                  <a:extLst>
                    <a:ext uri="{FF2B5EF4-FFF2-40B4-BE49-F238E27FC236}">
                      <a16:creationId xmlns:a16="http://schemas.microsoft.com/office/drawing/2014/main" id="{7A868B29-A063-EE41-AF45-DA43768B35EF}"/>
                    </a:ext>
                  </a:extLst>
                </p:cNvPr>
                <p:cNvPicPr/>
                <p:nvPr/>
              </p:nvPicPr>
              <p:blipFill>
                <a:blip r:embed="rId4"/>
                <a:stretch>
                  <a:fillRect/>
                </a:stretch>
              </p:blipFill>
              <p:spPr>
                <a:xfrm>
                  <a:off x="5357634" y="366065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08" name="Ink 907">
                  <a:extLst>
                    <a:ext uri="{FF2B5EF4-FFF2-40B4-BE49-F238E27FC236}">
                      <a16:creationId xmlns:a16="http://schemas.microsoft.com/office/drawing/2014/main" id="{FA114185-460D-039C-6BBB-3E5A010B6F62}"/>
                    </a:ext>
                  </a:extLst>
                </p14:cNvPr>
                <p14:cNvContentPartPr/>
                <p14:nvPr/>
              </p14:nvContentPartPr>
              <p14:xfrm>
                <a:off x="5519394" y="3822411"/>
                <a:ext cx="360" cy="360"/>
              </p14:xfrm>
            </p:contentPart>
          </mc:Choice>
          <mc:Fallback xmlns="">
            <p:pic>
              <p:nvPicPr>
                <p:cNvPr id="908" name="Ink 907">
                  <a:extLst>
                    <a:ext uri="{FF2B5EF4-FFF2-40B4-BE49-F238E27FC236}">
                      <a16:creationId xmlns:a16="http://schemas.microsoft.com/office/drawing/2014/main" id="{FA114185-460D-039C-6BBB-3E5A010B6F62}"/>
                    </a:ext>
                  </a:extLst>
                </p:cNvPr>
                <p:cNvPicPr/>
                <p:nvPr/>
              </p:nvPicPr>
              <p:blipFill>
                <a:blip r:embed="rId4"/>
                <a:stretch>
                  <a:fillRect/>
                </a:stretch>
              </p:blipFill>
              <p:spPr>
                <a:xfrm>
                  <a:off x="5510034" y="381305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09" name="Ink 908">
                  <a:extLst>
                    <a:ext uri="{FF2B5EF4-FFF2-40B4-BE49-F238E27FC236}">
                      <a16:creationId xmlns:a16="http://schemas.microsoft.com/office/drawing/2014/main" id="{586AA5E1-4448-E92D-C99E-F4582A863F1C}"/>
                    </a:ext>
                  </a:extLst>
                </p14:cNvPr>
                <p14:cNvContentPartPr/>
                <p14:nvPr/>
              </p14:nvContentPartPr>
              <p14:xfrm>
                <a:off x="5074239" y="3542082"/>
                <a:ext cx="360" cy="360"/>
              </p14:xfrm>
            </p:contentPart>
          </mc:Choice>
          <mc:Fallback xmlns="">
            <p:pic>
              <p:nvPicPr>
                <p:cNvPr id="909" name="Ink 908">
                  <a:extLst>
                    <a:ext uri="{FF2B5EF4-FFF2-40B4-BE49-F238E27FC236}">
                      <a16:creationId xmlns:a16="http://schemas.microsoft.com/office/drawing/2014/main" id="{586AA5E1-4448-E92D-C99E-F4582A863F1C}"/>
                    </a:ext>
                  </a:extLst>
                </p:cNvPr>
                <p:cNvPicPr/>
                <p:nvPr/>
              </p:nvPicPr>
              <p:blipFill>
                <a:blip r:embed="rId4"/>
                <a:stretch>
                  <a:fillRect/>
                </a:stretch>
              </p:blipFill>
              <p:spPr>
                <a:xfrm>
                  <a:off x="5064879" y="353272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10" name="Ink 909">
                  <a:extLst>
                    <a:ext uri="{FF2B5EF4-FFF2-40B4-BE49-F238E27FC236}">
                      <a16:creationId xmlns:a16="http://schemas.microsoft.com/office/drawing/2014/main" id="{E6D2BFD0-30EE-A92B-ACA8-805DEE677766}"/>
                    </a:ext>
                  </a:extLst>
                </p14:cNvPr>
                <p14:cNvContentPartPr/>
                <p14:nvPr/>
              </p14:nvContentPartPr>
              <p14:xfrm>
                <a:off x="5226639" y="3694482"/>
                <a:ext cx="360" cy="360"/>
              </p14:xfrm>
            </p:contentPart>
          </mc:Choice>
          <mc:Fallback xmlns="">
            <p:pic>
              <p:nvPicPr>
                <p:cNvPr id="910" name="Ink 909">
                  <a:extLst>
                    <a:ext uri="{FF2B5EF4-FFF2-40B4-BE49-F238E27FC236}">
                      <a16:creationId xmlns:a16="http://schemas.microsoft.com/office/drawing/2014/main" id="{E6D2BFD0-30EE-A92B-ACA8-805DEE677766}"/>
                    </a:ext>
                  </a:extLst>
                </p:cNvPr>
                <p:cNvPicPr/>
                <p:nvPr/>
              </p:nvPicPr>
              <p:blipFill>
                <a:blip r:embed="rId4"/>
                <a:stretch>
                  <a:fillRect/>
                </a:stretch>
              </p:blipFill>
              <p:spPr>
                <a:xfrm>
                  <a:off x="5217279" y="368512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11" name="Ink 910">
                  <a:extLst>
                    <a:ext uri="{FF2B5EF4-FFF2-40B4-BE49-F238E27FC236}">
                      <a16:creationId xmlns:a16="http://schemas.microsoft.com/office/drawing/2014/main" id="{1C9F5F47-4CC9-9D76-2613-4C76F0BEAE94}"/>
                    </a:ext>
                  </a:extLst>
                </p14:cNvPr>
                <p14:cNvContentPartPr/>
                <p14:nvPr/>
              </p14:nvContentPartPr>
              <p14:xfrm>
                <a:off x="5379039" y="3846882"/>
                <a:ext cx="360" cy="360"/>
              </p14:xfrm>
            </p:contentPart>
          </mc:Choice>
          <mc:Fallback xmlns="">
            <p:pic>
              <p:nvPicPr>
                <p:cNvPr id="911" name="Ink 910">
                  <a:extLst>
                    <a:ext uri="{FF2B5EF4-FFF2-40B4-BE49-F238E27FC236}">
                      <a16:creationId xmlns:a16="http://schemas.microsoft.com/office/drawing/2014/main" id="{1C9F5F47-4CC9-9D76-2613-4C76F0BEAE94}"/>
                    </a:ext>
                  </a:extLst>
                </p:cNvPr>
                <p:cNvPicPr/>
                <p:nvPr/>
              </p:nvPicPr>
              <p:blipFill>
                <a:blip r:embed="rId4"/>
                <a:stretch>
                  <a:fillRect/>
                </a:stretch>
              </p:blipFill>
              <p:spPr>
                <a:xfrm>
                  <a:off x="5369679" y="383752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12" name="Ink 911">
                  <a:extLst>
                    <a:ext uri="{FF2B5EF4-FFF2-40B4-BE49-F238E27FC236}">
                      <a16:creationId xmlns:a16="http://schemas.microsoft.com/office/drawing/2014/main" id="{0AAFDCFD-0C64-AA95-053D-E7A3AF91F327}"/>
                    </a:ext>
                  </a:extLst>
                </p14:cNvPr>
                <p14:cNvContentPartPr/>
                <p14:nvPr/>
              </p14:nvContentPartPr>
              <p14:xfrm>
                <a:off x="4801784" y="3520830"/>
                <a:ext cx="360" cy="360"/>
              </p14:xfrm>
            </p:contentPart>
          </mc:Choice>
          <mc:Fallback xmlns="">
            <p:pic>
              <p:nvPicPr>
                <p:cNvPr id="912" name="Ink 911">
                  <a:extLst>
                    <a:ext uri="{FF2B5EF4-FFF2-40B4-BE49-F238E27FC236}">
                      <a16:creationId xmlns:a16="http://schemas.microsoft.com/office/drawing/2014/main" id="{0AAFDCFD-0C64-AA95-053D-E7A3AF91F327}"/>
                    </a:ext>
                  </a:extLst>
                </p:cNvPr>
                <p:cNvPicPr/>
                <p:nvPr/>
              </p:nvPicPr>
              <p:blipFill>
                <a:blip r:embed="rId4"/>
                <a:stretch>
                  <a:fillRect/>
                </a:stretch>
              </p:blipFill>
              <p:spPr>
                <a:xfrm>
                  <a:off x="4792424" y="351147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13" name="Ink 912">
                  <a:extLst>
                    <a:ext uri="{FF2B5EF4-FFF2-40B4-BE49-F238E27FC236}">
                      <a16:creationId xmlns:a16="http://schemas.microsoft.com/office/drawing/2014/main" id="{55522EBF-CD13-BD30-C748-029AF6E7B4F5}"/>
                    </a:ext>
                  </a:extLst>
                </p14:cNvPr>
                <p14:cNvContentPartPr/>
                <p14:nvPr/>
              </p14:nvContentPartPr>
              <p14:xfrm>
                <a:off x="4954184" y="3673230"/>
                <a:ext cx="360" cy="360"/>
              </p14:xfrm>
            </p:contentPart>
          </mc:Choice>
          <mc:Fallback xmlns="">
            <p:pic>
              <p:nvPicPr>
                <p:cNvPr id="913" name="Ink 912">
                  <a:extLst>
                    <a:ext uri="{FF2B5EF4-FFF2-40B4-BE49-F238E27FC236}">
                      <a16:creationId xmlns:a16="http://schemas.microsoft.com/office/drawing/2014/main" id="{55522EBF-CD13-BD30-C748-029AF6E7B4F5}"/>
                    </a:ext>
                  </a:extLst>
                </p:cNvPr>
                <p:cNvPicPr/>
                <p:nvPr/>
              </p:nvPicPr>
              <p:blipFill>
                <a:blip r:embed="rId4"/>
                <a:stretch>
                  <a:fillRect/>
                </a:stretch>
              </p:blipFill>
              <p:spPr>
                <a:xfrm>
                  <a:off x="4944824" y="366387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14" name="Ink 913">
                  <a:extLst>
                    <a:ext uri="{FF2B5EF4-FFF2-40B4-BE49-F238E27FC236}">
                      <a16:creationId xmlns:a16="http://schemas.microsoft.com/office/drawing/2014/main" id="{461B1618-0243-D969-CF3F-BC258E7D0585}"/>
                    </a:ext>
                  </a:extLst>
                </p14:cNvPr>
                <p14:cNvContentPartPr/>
                <p14:nvPr/>
              </p14:nvContentPartPr>
              <p14:xfrm>
                <a:off x="5106584" y="3825630"/>
                <a:ext cx="360" cy="360"/>
              </p14:xfrm>
            </p:contentPart>
          </mc:Choice>
          <mc:Fallback xmlns="">
            <p:pic>
              <p:nvPicPr>
                <p:cNvPr id="914" name="Ink 913">
                  <a:extLst>
                    <a:ext uri="{FF2B5EF4-FFF2-40B4-BE49-F238E27FC236}">
                      <a16:creationId xmlns:a16="http://schemas.microsoft.com/office/drawing/2014/main" id="{461B1618-0243-D969-CF3F-BC258E7D0585}"/>
                    </a:ext>
                  </a:extLst>
                </p:cNvPr>
                <p:cNvPicPr/>
                <p:nvPr/>
              </p:nvPicPr>
              <p:blipFill>
                <a:blip r:embed="rId4"/>
                <a:stretch>
                  <a:fillRect/>
                </a:stretch>
              </p:blipFill>
              <p:spPr>
                <a:xfrm>
                  <a:off x="5097224" y="381627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15" name="Ink 914">
                  <a:extLst>
                    <a:ext uri="{FF2B5EF4-FFF2-40B4-BE49-F238E27FC236}">
                      <a16:creationId xmlns:a16="http://schemas.microsoft.com/office/drawing/2014/main" id="{04BAF35F-73AF-10BC-9B46-50FF97C1E96C}"/>
                    </a:ext>
                  </a:extLst>
                </p14:cNvPr>
                <p14:cNvContentPartPr/>
                <p14:nvPr/>
              </p14:nvContentPartPr>
              <p14:xfrm>
                <a:off x="4813829" y="3697701"/>
                <a:ext cx="360" cy="360"/>
              </p14:xfrm>
            </p:contentPart>
          </mc:Choice>
          <mc:Fallback xmlns="">
            <p:pic>
              <p:nvPicPr>
                <p:cNvPr id="915" name="Ink 914">
                  <a:extLst>
                    <a:ext uri="{FF2B5EF4-FFF2-40B4-BE49-F238E27FC236}">
                      <a16:creationId xmlns:a16="http://schemas.microsoft.com/office/drawing/2014/main" id="{04BAF35F-73AF-10BC-9B46-50FF97C1E96C}"/>
                    </a:ext>
                  </a:extLst>
                </p:cNvPr>
                <p:cNvPicPr/>
                <p:nvPr/>
              </p:nvPicPr>
              <p:blipFill>
                <a:blip r:embed="rId4"/>
                <a:stretch>
                  <a:fillRect/>
                </a:stretch>
              </p:blipFill>
              <p:spPr>
                <a:xfrm>
                  <a:off x="4804469" y="368834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16" name="Ink 915">
                  <a:extLst>
                    <a:ext uri="{FF2B5EF4-FFF2-40B4-BE49-F238E27FC236}">
                      <a16:creationId xmlns:a16="http://schemas.microsoft.com/office/drawing/2014/main" id="{33051C04-037C-AC63-DA6F-921FA32AF354}"/>
                    </a:ext>
                  </a:extLst>
                </p14:cNvPr>
                <p14:cNvContentPartPr/>
                <p14:nvPr/>
              </p14:nvContentPartPr>
              <p14:xfrm>
                <a:off x="4966229" y="3850101"/>
                <a:ext cx="360" cy="360"/>
              </p14:xfrm>
            </p:contentPart>
          </mc:Choice>
          <mc:Fallback xmlns="">
            <p:pic>
              <p:nvPicPr>
                <p:cNvPr id="916" name="Ink 915">
                  <a:extLst>
                    <a:ext uri="{FF2B5EF4-FFF2-40B4-BE49-F238E27FC236}">
                      <a16:creationId xmlns:a16="http://schemas.microsoft.com/office/drawing/2014/main" id="{33051C04-037C-AC63-DA6F-921FA32AF354}"/>
                    </a:ext>
                  </a:extLst>
                </p:cNvPr>
                <p:cNvPicPr/>
                <p:nvPr/>
              </p:nvPicPr>
              <p:blipFill>
                <a:blip r:embed="rId4"/>
                <a:stretch>
                  <a:fillRect/>
                </a:stretch>
              </p:blipFill>
              <p:spPr>
                <a:xfrm>
                  <a:off x="4956869" y="384074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17" name="Ink 916">
                  <a:extLst>
                    <a:ext uri="{FF2B5EF4-FFF2-40B4-BE49-F238E27FC236}">
                      <a16:creationId xmlns:a16="http://schemas.microsoft.com/office/drawing/2014/main" id="{E74130AE-7FE0-A937-35D8-B2A439B82E61}"/>
                    </a:ext>
                  </a:extLst>
                </p14:cNvPr>
                <p14:cNvContentPartPr/>
                <p14:nvPr/>
              </p14:nvContentPartPr>
              <p14:xfrm>
                <a:off x="5118629" y="4002501"/>
                <a:ext cx="360" cy="360"/>
              </p14:xfrm>
            </p:contentPart>
          </mc:Choice>
          <mc:Fallback xmlns="">
            <p:pic>
              <p:nvPicPr>
                <p:cNvPr id="917" name="Ink 916">
                  <a:extLst>
                    <a:ext uri="{FF2B5EF4-FFF2-40B4-BE49-F238E27FC236}">
                      <a16:creationId xmlns:a16="http://schemas.microsoft.com/office/drawing/2014/main" id="{E74130AE-7FE0-A937-35D8-B2A439B82E61}"/>
                    </a:ext>
                  </a:extLst>
                </p:cNvPr>
                <p:cNvPicPr/>
                <p:nvPr/>
              </p:nvPicPr>
              <p:blipFill>
                <a:blip r:embed="rId4"/>
                <a:stretch>
                  <a:fillRect/>
                </a:stretch>
              </p:blipFill>
              <p:spPr>
                <a:xfrm>
                  <a:off x="5109269" y="399314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18" name="Ink 917">
                  <a:extLst>
                    <a:ext uri="{FF2B5EF4-FFF2-40B4-BE49-F238E27FC236}">
                      <a16:creationId xmlns:a16="http://schemas.microsoft.com/office/drawing/2014/main" id="{AD5049AD-76C1-CB3B-074E-D695B5407399}"/>
                    </a:ext>
                  </a:extLst>
                </p14:cNvPr>
                <p14:cNvContentPartPr/>
                <p14:nvPr/>
              </p14:nvContentPartPr>
              <p14:xfrm>
                <a:off x="5576373" y="3519166"/>
                <a:ext cx="360" cy="360"/>
              </p14:xfrm>
            </p:contentPart>
          </mc:Choice>
          <mc:Fallback xmlns="">
            <p:pic>
              <p:nvPicPr>
                <p:cNvPr id="918" name="Ink 917">
                  <a:extLst>
                    <a:ext uri="{FF2B5EF4-FFF2-40B4-BE49-F238E27FC236}">
                      <a16:creationId xmlns:a16="http://schemas.microsoft.com/office/drawing/2014/main" id="{AD5049AD-76C1-CB3B-074E-D695B5407399}"/>
                    </a:ext>
                  </a:extLst>
                </p:cNvPr>
                <p:cNvPicPr/>
                <p:nvPr/>
              </p:nvPicPr>
              <p:blipFill>
                <a:blip r:embed="rId4"/>
                <a:stretch>
                  <a:fillRect/>
                </a:stretch>
              </p:blipFill>
              <p:spPr>
                <a:xfrm>
                  <a:off x="5567013" y="350980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19" name="Ink 918">
                  <a:extLst>
                    <a:ext uri="{FF2B5EF4-FFF2-40B4-BE49-F238E27FC236}">
                      <a16:creationId xmlns:a16="http://schemas.microsoft.com/office/drawing/2014/main" id="{986689D6-8E61-D3B8-5CE3-32E878B78580}"/>
                    </a:ext>
                  </a:extLst>
                </p14:cNvPr>
                <p14:cNvContentPartPr/>
                <p14:nvPr/>
              </p14:nvContentPartPr>
              <p14:xfrm>
                <a:off x="5436018" y="3543637"/>
                <a:ext cx="360" cy="360"/>
              </p14:xfrm>
            </p:contentPart>
          </mc:Choice>
          <mc:Fallback xmlns="">
            <p:pic>
              <p:nvPicPr>
                <p:cNvPr id="919" name="Ink 918">
                  <a:extLst>
                    <a:ext uri="{FF2B5EF4-FFF2-40B4-BE49-F238E27FC236}">
                      <a16:creationId xmlns:a16="http://schemas.microsoft.com/office/drawing/2014/main" id="{986689D6-8E61-D3B8-5CE3-32E878B78580}"/>
                    </a:ext>
                  </a:extLst>
                </p:cNvPr>
                <p:cNvPicPr/>
                <p:nvPr/>
              </p:nvPicPr>
              <p:blipFill>
                <a:blip r:embed="rId4"/>
                <a:stretch>
                  <a:fillRect/>
                </a:stretch>
              </p:blipFill>
              <p:spPr>
                <a:xfrm>
                  <a:off x="5426658" y="353427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0" name="Ink 919">
                  <a:extLst>
                    <a:ext uri="{FF2B5EF4-FFF2-40B4-BE49-F238E27FC236}">
                      <a16:creationId xmlns:a16="http://schemas.microsoft.com/office/drawing/2014/main" id="{81550DF9-020E-5AEE-77EE-39E2B0297DA7}"/>
                    </a:ext>
                  </a:extLst>
                </p14:cNvPr>
                <p14:cNvContentPartPr/>
                <p14:nvPr/>
              </p14:nvContentPartPr>
              <p14:xfrm>
                <a:off x="5588418" y="3696037"/>
                <a:ext cx="360" cy="360"/>
              </p14:xfrm>
            </p:contentPart>
          </mc:Choice>
          <mc:Fallback xmlns="">
            <p:pic>
              <p:nvPicPr>
                <p:cNvPr id="920" name="Ink 919">
                  <a:extLst>
                    <a:ext uri="{FF2B5EF4-FFF2-40B4-BE49-F238E27FC236}">
                      <a16:creationId xmlns:a16="http://schemas.microsoft.com/office/drawing/2014/main" id="{81550DF9-020E-5AEE-77EE-39E2B0297DA7}"/>
                    </a:ext>
                  </a:extLst>
                </p:cNvPr>
                <p:cNvPicPr/>
                <p:nvPr/>
              </p:nvPicPr>
              <p:blipFill>
                <a:blip r:embed="rId4"/>
                <a:stretch>
                  <a:fillRect/>
                </a:stretch>
              </p:blipFill>
              <p:spPr>
                <a:xfrm>
                  <a:off x="5579058" y="368667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21" name="Ink 920">
                  <a:extLst>
                    <a:ext uri="{FF2B5EF4-FFF2-40B4-BE49-F238E27FC236}">
                      <a16:creationId xmlns:a16="http://schemas.microsoft.com/office/drawing/2014/main" id="{16E025D4-CC2D-1B0B-BBD2-6415A68CF87D}"/>
                    </a:ext>
                  </a:extLst>
                </p14:cNvPr>
                <p14:cNvContentPartPr/>
                <p14:nvPr/>
              </p14:nvContentPartPr>
              <p14:xfrm>
                <a:off x="5454886" y="3482875"/>
                <a:ext cx="360" cy="360"/>
              </p14:xfrm>
            </p:contentPart>
          </mc:Choice>
          <mc:Fallback xmlns="">
            <p:pic>
              <p:nvPicPr>
                <p:cNvPr id="921" name="Ink 920">
                  <a:extLst>
                    <a:ext uri="{FF2B5EF4-FFF2-40B4-BE49-F238E27FC236}">
                      <a16:creationId xmlns:a16="http://schemas.microsoft.com/office/drawing/2014/main" id="{16E025D4-CC2D-1B0B-BBD2-6415A68CF87D}"/>
                    </a:ext>
                  </a:extLst>
                </p:cNvPr>
                <p:cNvPicPr/>
                <p:nvPr/>
              </p:nvPicPr>
              <p:blipFill>
                <a:blip r:embed="rId4"/>
                <a:stretch>
                  <a:fillRect/>
                </a:stretch>
              </p:blipFill>
              <p:spPr>
                <a:xfrm>
                  <a:off x="5445526" y="347351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2" name="Ink 921">
                  <a:extLst>
                    <a:ext uri="{FF2B5EF4-FFF2-40B4-BE49-F238E27FC236}">
                      <a16:creationId xmlns:a16="http://schemas.microsoft.com/office/drawing/2014/main" id="{8C1FF99A-ADCA-62E0-817B-2D267793BE65}"/>
                    </a:ext>
                  </a:extLst>
                </p14:cNvPr>
                <p14:cNvContentPartPr/>
                <p14:nvPr/>
              </p14:nvContentPartPr>
              <p14:xfrm>
                <a:off x="5607286" y="3635275"/>
                <a:ext cx="360" cy="360"/>
              </p14:xfrm>
            </p:contentPart>
          </mc:Choice>
          <mc:Fallback xmlns="">
            <p:pic>
              <p:nvPicPr>
                <p:cNvPr id="922" name="Ink 921">
                  <a:extLst>
                    <a:ext uri="{FF2B5EF4-FFF2-40B4-BE49-F238E27FC236}">
                      <a16:creationId xmlns:a16="http://schemas.microsoft.com/office/drawing/2014/main" id="{8C1FF99A-ADCA-62E0-817B-2D267793BE65}"/>
                    </a:ext>
                  </a:extLst>
                </p:cNvPr>
                <p:cNvPicPr/>
                <p:nvPr/>
              </p:nvPicPr>
              <p:blipFill>
                <a:blip r:embed="rId4"/>
                <a:stretch>
                  <a:fillRect/>
                </a:stretch>
              </p:blipFill>
              <p:spPr>
                <a:xfrm>
                  <a:off x="5597926" y="362591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23" name="Ink 922">
                  <a:extLst>
                    <a:ext uri="{FF2B5EF4-FFF2-40B4-BE49-F238E27FC236}">
                      <a16:creationId xmlns:a16="http://schemas.microsoft.com/office/drawing/2014/main" id="{B7551968-DC67-8DCD-F328-C8D79097024B}"/>
                    </a:ext>
                  </a:extLst>
                </p14:cNvPr>
                <p14:cNvContentPartPr/>
                <p14:nvPr/>
              </p14:nvContentPartPr>
              <p14:xfrm>
                <a:off x="5466931" y="3659746"/>
                <a:ext cx="360" cy="360"/>
              </p14:xfrm>
            </p:contentPart>
          </mc:Choice>
          <mc:Fallback xmlns="">
            <p:pic>
              <p:nvPicPr>
                <p:cNvPr id="923" name="Ink 922">
                  <a:extLst>
                    <a:ext uri="{FF2B5EF4-FFF2-40B4-BE49-F238E27FC236}">
                      <a16:creationId xmlns:a16="http://schemas.microsoft.com/office/drawing/2014/main" id="{B7551968-DC67-8DCD-F328-C8D79097024B}"/>
                    </a:ext>
                  </a:extLst>
                </p:cNvPr>
                <p:cNvPicPr/>
                <p:nvPr/>
              </p:nvPicPr>
              <p:blipFill>
                <a:blip r:embed="rId4"/>
                <a:stretch>
                  <a:fillRect/>
                </a:stretch>
              </p:blipFill>
              <p:spPr>
                <a:xfrm>
                  <a:off x="5457571" y="365038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5" name="Ink 924">
                  <a:extLst>
                    <a:ext uri="{FF2B5EF4-FFF2-40B4-BE49-F238E27FC236}">
                      <a16:creationId xmlns:a16="http://schemas.microsoft.com/office/drawing/2014/main" id="{807B8550-D562-49CF-7407-DBE30A2F7DD8}"/>
                    </a:ext>
                  </a:extLst>
                </p14:cNvPr>
                <p14:cNvContentPartPr/>
                <p14:nvPr/>
              </p14:nvContentPartPr>
              <p14:xfrm>
                <a:off x="5346876" y="3790894"/>
                <a:ext cx="360" cy="360"/>
              </p14:xfrm>
            </p:contentPart>
          </mc:Choice>
          <mc:Fallback xmlns="">
            <p:pic>
              <p:nvPicPr>
                <p:cNvPr id="925" name="Ink 924">
                  <a:extLst>
                    <a:ext uri="{FF2B5EF4-FFF2-40B4-BE49-F238E27FC236}">
                      <a16:creationId xmlns:a16="http://schemas.microsoft.com/office/drawing/2014/main" id="{807B8550-D562-49CF-7407-DBE30A2F7DD8}"/>
                    </a:ext>
                  </a:extLst>
                </p:cNvPr>
                <p:cNvPicPr/>
                <p:nvPr/>
              </p:nvPicPr>
              <p:blipFill>
                <a:blip r:embed="rId4"/>
                <a:stretch>
                  <a:fillRect/>
                </a:stretch>
              </p:blipFill>
              <p:spPr>
                <a:xfrm>
                  <a:off x="5337516" y="378153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26" name="Ink 925">
                  <a:extLst>
                    <a:ext uri="{FF2B5EF4-FFF2-40B4-BE49-F238E27FC236}">
                      <a16:creationId xmlns:a16="http://schemas.microsoft.com/office/drawing/2014/main" id="{DCEF39BF-3861-6ED6-59E1-0BE1BBA3F6E5}"/>
                    </a:ext>
                  </a:extLst>
                </p14:cNvPr>
                <p14:cNvContentPartPr/>
                <p14:nvPr/>
              </p14:nvContentPartPr>
              <p14:xfrm>
                <a:off x="4777438" y="3324858"/>
                <a:ext cx="360" cy="360"/>
              </p14:xfrm>
            </p:contentPart>
          </mc:Choice>
          <mc:Fallback xmlns="">
            <p:pic>
              <p:nvPicPr>
                <p:cNvPr id="926" name="Ink 925">
                  <a:extLst>
                    <a:ext uri="{FF2B5EF4-FFF2-40B4-BE49-F238E27FC236}">
                      <a16:creationId xmlns:a16="http://schemas.microsoft.com/office/drawing/2014/main" id="{DCEF39BF-3861-6ED6-59E1-0BE1BBA3F6E5}"/>
                    </a:ext>
                  </a:extLst>
                </p:cNvPr>
                <p:cNvPicPr/>
                <p:nvPr/>
              </p:nvPicPr>
              <p:blipFill>
                <a:blip r:embed="rId4"/>
                <a:stretch>
                  <a:fillRect/>
                </a:stretch>
              </p:blipFill>
              <p:spPr>
                <a:xfrm>
                  <a:off x="4768078" y="331549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7" name="Ink 926">
                  <a:extLst>
                    <a:ext uri="{FF2B5EF4-FFF2-40B4-BE49-F238E27FC236}">
                      <a16:creationId xmlns:a16="http://schemas.microsoft.com/office/drawing/2014/main" id="{E0FF094C-4C1F-9453-A26E-B991AE684609}"/>
                    </a:ext>
                  </a:extLst>
                </p14:cNvPr>
                <p14:cNvContentPartPr/>
                <p14:nvPr/>
              </p14:nvContentPartPr>
              <p14:xfrm>
                <a:off x="5358921" y="3967765"/>
                <a:ext cx="360" cy="360"/>
              </p14:xfrm>
            </p:contentPart>
          </mc:Choice>
          <mc:Fallback xmlns="">
            <p:pic>
              <p:nvPicPr>
                <p:cNvPr id="927" name="Ink 926">
                  <a:extLst>
                    <a:ext uri="{FF2B5EF4-FFF2-40B4-BE49-F238E27FC236}">
                      <a16:creationId xmlns:a16="http://schemas.microsoft.com/office/drawing/2014/main" id="{E0FF094C-4C1F-9453-A26E-B991AE684609}"/>
                    </a:ext>
                  </a:extLst>
                </p:cNvPr>
                <p:cNvPicPr/>
                <p:nvPr/>
              </p:nvPicPr>
              <p:blipFill>
                <a:blip r:embed="rId4"/>
                <a:stretch>
                  <a:fillRect/>
                </a:stretch>
              </p:blipFill>
              <p:spPr>
                <a:xfrm>
                  <a:off x="5349561" y="395840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28" name="Ink 927">
                  <a:extLst>
                    <a:ext uri="{FF2B5EF4-FFF2-40B4-BE49-F238E27FC236}">
                      <a16:creationId xmlns:a16="http://schemas.microsoft.com/office/drawing/2014/main" id="{801098E5-8CC2-D64D-2459-9DB4B4B3C3F8}"/>
                    </a:ext>
                  </a:extLst>
                </p14:cNvPr>
                <p14:cNvContentPartPr/>
                <p14:nvPr/>
              </p14:nvContentPartPr>
              <p14:xfrm>
                <a:off x="6993883" y="3223456"/>
                <a:ext cx="360" cy="360"/>
              </p14:xfrm>
            </p:contentPart>
          </mc:Choice>
          <mc:Fallback xmlns="">
            <p:pic>
              <p:nvPicPr>
                <p:cNvPr id="928" name="Ink 927">
                  <a:extLst>
                    <a:ext uri="{FF2B5EF4-FFF2-40B4-BE49-F238E27FC236}">
                      <a16:creationId xmlns:a16="http://schemas.microsoft.com/office/drawing/2014/main" id="{801098E5-8CC2-D64D-2459-9DB4B4B3C3F8}"/>
                    </a:ext>
                  </a:extLst>
                </p:cNvPr>
                <p:cNvPicPr/>
                <p:nvPr/>
              </p:nvPicPr>
              <p:blipFill>
                <a:blip r:embed="rId4"/>
                <a:stretch>
                  <a:fillRect/>
                </a:stretch>
              </p:blipFill>
              <p:spPr>
                <a:xfrm>
                  <a:off x="6984523" y="321409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30" name="Ink 929">
                  <a:extLst>
                    <a:ext uri="{FF2B5EF4-FFF2-40B4-BE49-F238E27FC236}">
                      <a16:creationId xmlns:a16="http://schemas.microsoft.com/office/drawing/2014/main" id="{787B2066-D8D8-FDFF-373D-76C969364F7E}"/>
                    </a:ext>
                  </a:extLst>
                </p14:cNvPr>
                <p14:cNvContentPartPr/>
                <p14:nvPr/>
              </p14:nvContentPartPr>
              <p14:xfrm>
                <a:off x="7382766" y="3290656"/>
                <a:ext cx="360" cy="360"/>
              </p14:xfrm>
            </p:contentPart>
          </mc:Choice>
          <mc:Fallback xmlns="">
            <p:pic>
              <p:nvPicPr>
                <p:cNvPr id="930" name="Ink 929">
                  <a:extLst>
                    <a:ext uri="{FF2B5EF4-FFF2-40B4-BE49-F238E27FC236}">
                      <a16:creationId xmlns:a16="http://schemas.microsoft.com/office/drawing/2014/main" id="{787B2066-D8D8-FDFF-373D-76C969364F7E}"/>
                    </a:ext>
                  </a:extLst>
                </p:cNvPr>
                <p:cNvPicPr/>
                <p:nvPr/>
              </p:nvPicPr>
              <p:blipFill>
                <a:blip r:embed="rId4"/>
                <a:stretch>
                  <a:fillRect/>
                </a:stretch>
              </p:blipFill>
              <p:spPr>
                <a:xfrm>
                  <a:off x="7373406" y="328129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86" name="Ink 985">
                  <a:extLst>
                    <a:ext uri="{FF2B5EF4-FFF2-40B4-BE49-F238E27FC236}">
                      <a16:creationId xmlns:a16="http://schemas.microsoft.com/office/drawing/2014/main" id="{0880ADEC-816A-8F30-F67C-CE94D1F483D1}"/>
                    </a:ext>
                  </a:extLst>
                </p14:cNvPr>
                <p14:cNvContentPartPr/>
                <p14:nvPr/>
              </p14:nvContentPartPr>
              <p14:xfrm>
                <a:off x="7230366" y="3138256"/>
                <a:ext cx="360" cy="360"/>
              </p14:xfrm>
            </p:contentPart>
          </mc:Choice>
          <mc:Fallback xmlns="">
            <p:pic>
              <p:nvPicPr>
                <p:cNvPr id="986" name="Ink 985">
                  <a:extLst>
                    <a:ext uri="{FF2B5EF4-FFF2-40B4-BE49-F238E27FC236}">
                      <a16:creationId xmlns:a16="http://schemas.microsoft.com/office/drawing/2014/main" id="{0880ADEC-816A-8F30-F67C-CE94D1F483D1}"/>
                    </a:ext>
                  </a:extLst>
                </p:cNvPr>
                <p:cNvPicPr/>
                <p:nvPr/>
              </p:nvPicPr>
              <p:blipFill>
                <a:blip r:embed="rId4"/>
                <a:stretch>
                  <a:fillRect/>
                </a:stretch>
              </p:blipFill>
              <p:spPr>
                <a:xfrm>
                  <a:off x="7221006" y="312889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87" name="Ink 986">
                  <a:extLst>
                    <a:ext uri="{FF2B5EF4-FFF2-40B4-BE49-F238E27FC236}">
                      <a16:creationId xmlns:a16="http://schemas.microsoft.com/office/drawing/2014/main" id="{0F2D9CA4-6DCE-2801-8303-3C669E9A7364}"/>
                    </a:ext>
                  </a:extLst>
                </p14:cNvPr>
                <p14:cNvContentPartPr/>
                <p14:nvPr/>
              </p14:nvContentPartPr>
              <p14:xfrm>
                <a:off x="7108666" y="3385981"/>
                <a:ext cx="360" cy="360"/>
              </p14:xfrm>
            </p:contentPart>
          </mc:Choice>
          <mc:Fallback xmlns="">
            <p:pic>
              <p:nvPicPr>
                <p:cNvPr id="987" name="Ink 986">
                  <a:extLst>
                    <a:ext uri="{FF2B5EF4-FFF2-40B4-BE49-F238E27FC236}">
                      <a16:creationId xmlns:a16="http://schemas.microsoft.com/office/drawing/2014/main" id="{0F2D9CA4-6DCE-2801-8303-3C669E9A7364}"/>
                    </a:ext>
                  </a:extLst>
                </p:cNvPr>
                <p:cNvPicPr/>
                <p:nvPr/>
              </p:nvPicPr>
              <p:blipFill>
                <a:blip r:embed="rId4"/>
                <a:stretch>
                  <a:fillRect/>
                </a:stretch>
              </p:blipFill>
              <p:spPr>
                <a:xfrm>
                  <a:off x="7099306" y="337662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88" name="Ink 987">
                  <a:extLst>
                    <a:ext uri="{FF2B5EF4-FFF2-40B4-BE49-F238E27FC236}">
                      <a16:creationId xmlns:a16="http://schemas.microsoft.com/office/drawing/2014/main" id="{C537AD14-AFB0-79CE-09DF-33502F15D552}"/>
                    </a:ext>
                  </a:extLst>
                </p14:cNvPr>
                <p14:cNvContentPartPr/>
                <p14:nvPr/>
              </p14:nvContentPartPr>
              <p14:xfrm>
                <a:off x="6871432" y="3386341"/>
                <a:ext cx="360" cy="360"/>
              </p14:xfrm>
            </p:contentPart>
          </mc:Choice>
          <mc:Fallback xmlns="">
            <p:pic>
              <p:nvPicPr>
                <p:cNvPr id="988" name="Ink 987">
                  <a:extLst>
                    <a:ext uri="{FF2B5EF4-FFF2-40B4-BE49-F238E27FC236}">
                      <a16:creationId xmlns:a16="http://schemas.microsoft.com/office/drawing/2014/main" id="{C537AD14-AFB0-79CE-09DF-33502F15D552}"/>
                    </a:ext>
                  </a:extLst>
                </p:cNvPr>
                <p:cNvPicPr/>
                <p:nvPr/>
              </p:nvPicPr>
              <p:blipFill>
                <a:blip r:embed="rId4"/>
                <a:stretch>
                  <a:fillRect/>
                </a:stretch>
              </p:blipFill>
              <p:spPr>
                <a:xfrm>
                  <a:off x="6862072" y="337698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89" name="Ink 988">
                  <a:extLst>
                    <a:ext uri="{FF2B5EF4-FFF2-40B4-BE49-F238E27FC236}">
                      <a16:creationId xmlns:a16="http://schemas.microsoft.com/office/drawing/2014/main" id="{F0DDFD7B-E110-866A-3503-7C4C15B28C17}"/>
                    </a:ext>
                  </a:extLst>
                </p14:cNvPr>
                <p14:cNvContentPartPr/>
                <p14:nvPr/>
              </p14:nvContentPartPr>
              <p14:xfrm>
                <a:off x="7344330" y="3505969"/>
                <a:ext cx="360" cy="360"/>
              </p14:xfrm>
            </p:contentPart>
          </mc:Choice>
          <mc:Fallback xmlns="">
            <p:pic>
              <p:nvPicPr>
                <p:cNvPr id="989" name="Ink 988">
                  <a:extLst>
                    <a:ext uri="{FF2B5EF4-FFF2-40B4-BE49-F238E27FC236}">
                      <a16:creationId xmlns:a16="http://schemas.microsoft.com/office/drawing/2014/main" id="{F0DDFD7B-E110-866A-3503-7C4C15B28C17}"/>
                    </a:ext>
                  </a:extLst>
                </p:cNvPr>
                <p:cNvPicPr/>
                <p:nvPr/>
              </p:nvPicPr>
              <p:blipFill>
                <a:blip r:embed="rId4"/>
                <a:stretch>
                  <a:fillRect/>
                </a:stretch>
              </p:blipFill>
              <p:spPr>
                <a:xfrm>
                  <a:off x="7334970" y="3496609"/>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90" name="Ink 989">
                  <a:extLst>
                    <a:ext uri="{FF2B5EF4-FFF2-40B4-BE49-F238E27FC236}">
                      <a16:creationId xmlns:a16="http://schemas.microsoft.com/office/drawing/2014/main" id="{D2BC29E4-E6BD-5D43-1531-A5446954D6C6}"/>
                    </a:ext>
                  </a:extLst>
                </p14:cNvPr>
                <p14:cNvContentPartPr/>
                <p14:nvPr/>
              </p14:nvContentPartPr>
              <p14:xfrm>
                <a:off x="6947609" y="3581992"/>
                <a:ext cx="360" cy="360"/>
              </p14:xfrm>
            </p:contentPart>
          </mc:Choice>
          <mc:Fallback xmlns="">
            <p:pic>
              <p:nvPicPr>
                <p:cNvPr id="990" name="Ink 989">
                  <a:extLst>
                    <a:ext uri="{FF2B5EF4-FFF2-40B4-BE49-F238E27FC236}">
                      <a16:creationId xmlns:a16="http://schemas.microsoft.com/office/drawing/2014/main" id="{D2BC29E4-E6BD-5D43-1531-A5446954D6C6}"/>
                    </a:ext>
                  </a:extLst>
                </p:cNvPr>
                <p:cNvPicPr/>
                <p:nvPr/>
              </p:nvPicPr>
              <p:blipFill>
                <a:blip r:embed="rId4"/>
                <a:stretch>
                  <a:fillRect/>
                </a:stretch>
              </p:blipFill>
              <p:spPr>
                <a:xfrm>
                  <a:off x="6938249" y="357263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991" name="Ink 990">
                  <a:extLst>
                    <a:ext uri="{FF2B5EF4-FFF2-40B4-BE49-F238E27FC236}">
                      <a16:creationId xmlns:a16="http://schemas.microsoft.com/office/drawing/2014/main" id="{7A3DC189-30C5-15FB-4DBF-1FCE13C0DFD7}"/>
                    </a:ext>
                  </a:extLst>
                </p14:cNvPr>
                <p14:cNvContentPartPr/>
                <p14:nvPr/>
              </p14:nvContentPartPr>
              <p14:xfrm>
                <a:off x="7173683" y="3776854"/>
                <a:ext cx="360" cy="360"/>
              </p14:xfrm>
            </p:contentPart>
          </mc:Choice>
          <mc:Fallback xmlns="">
            <p:pic>
              <p:nvPicPr>
                <p:cNvPr id="991" name="Ink 990">
                  <a:extLst>
                    <a:ext uri="{FF2B5EF4-FFF2-40B4-BE49-F238E27FC236}">
                      <a16:creationId xmlns:a16="http://schemas.microsoft.com/office/drawing/2014/main" id="{7A3DC189-30C5-15FB-4DBF-1FCE13C0DFD7}"/>
                    </a:ext>
                  </a:extLst>
                </p:cNvPr>
                <p:cNvPicPr/>
                <p:nvPr/>
              </p:nvPicPr>
              <p:blipFill>
                <a:blip r:embed="rId4"/>
                <a:stretch>
                  <a:fillRect/>
                </a:stretch>
              </p:blipFill>
              <p:spPr>
                <a:xfrm>
                  <a:off x="7164323" y="376749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92" name="Ink 991">
                  <a:extLst>
                    <a:ext uri="{FF2B5EF4-FFF2-40B4-BE49-F238E27FC236}">
                      <a16:creationId xmlns:a16="http://schemas.microsoft.com/office/drawing/2014/main" id="{64D5290C-1A33-074F-EC90-6B68929FD174}"/>
                    </a:ext>
                  </a:extLst>
                </p14:cNvPr>
                <p14:cNvContentPartPr/>
                <p14:nvPr/>
              </p14:nvContentPartPr>
              <p14:xfrm>
                <a:off x="7445433" y="3694482"/>
                <a:ext cx="360" cy="360"/>
              </p14:xfrm>
            </p:contentPart>
          </mc:Choice>
          <mc:Fallback xmlns="">
            <p:pic>
              <p:nvPicPr>
                <p:cNvPr id="992" name="Ink 991">
                  <a:extLst>
                    <a:ext uri="{FF2B5EF4-FFF2-40B4-BE49-F238E27FC236}">
                      <a16:creationId xmlns:a16="http://schemas.microsoft.com/office/drawing/2014/main" id="{64D5290C-1A33-074F-EC90-6B68929FD174}"/>
                    </a:ext>
                  </a:extLst>
                </p:cNvPr>
                <p:cNvPicPr/>
                <p:nvPr/>
              </p:nvPicPr>
              <p:blipFill>
                <a:blip r:embed="rId4"/>
                <a:stretch>
                  <a:fillRect/>
                </a:stretch>
              </p:blipFill>
              <p:spPr>
                <a:xfrm>
                  <a:off x="7436073" y="3685122"/>
                  <a:ext cx="19080" cy="19080"/>
                </a:xfrm>
                <a:prstGeom prst="rect">
                  <a:avLst/>
                </a:prstGeom>
              </p:spPr>
            </p:pic>
          </mc:Fallback>
        </mc:AlternateContent>
        <p:sp>
          <p:nvSpPr>
            <p:cNvPr id="1086" name="TextBox 1085">
              <a:extLst>
                <a:ext uri="{FF2B5EF4-FFF2-40B4-BE49-F238E27FC236}">
                  <a16:creationId xmlns:a16="http://schemas.microsoft.com/office/drawing/2014/main" id="{8356A0AB-98A3-EB58-9CF3-8636D558C369}"/>
                </a:ext>
              </a:extLst>
            </p:cNvPr>
            <p:cNvSpPr txBox="1"/>
            <p:nvPr/>
          </p:nvSpPr>
          <p:spPr>
            <a:xfrm flipH="1">
              <a:off x="5518973" y="3956235"/>
              <a:ext cx="207665" cy="369332"/>
            </a:xfrm>
            <a:prstGeom prst="rect">
              <a:avLst/>
            </a:prstGeom>
            <a:noFill/>
          </p:spPr>
          <p:txBody>
            <a:bodyPr wrap="square" rtlCol="0">
              <a:spAutoFit/>
            </a:bodyPr>
            <a:lstStyle/>
            <a:p>
              <a:pPr algn="ctr"/>
              <a:r>
                <a:rPr lang="en-US" dirty="0">
                  <a:solidFill>
                    <a:srgbClr val="0070C0"/>
                  </a:solidFill>
                </a:rPr>
                <a:t>X</a:t>
              </a:r>
              <a:endParaRPr lang="el-GR" dirty="0">
                <a:solidFill>
                  <a:srgbClr val="0070C0"/>
                </a:solidFill>
              </a:endParaRPr>
            </a:p>
          </p:txBody>
        </p:sp>
        <p:sp>
          <p:nvSpPr>
            <p:cNvPr id="1087" name="TextBox 1086">
              <a:extLst>
                <a:ext uri="{FF2B5EF4-FFF2-40B4-BE49-F238E27FC236}">
                  <a16:creationId xmlns:a16="http://schemas.microsoft.com/office/drawing/2014/main" id="{A48859F0-B28A-6B26-6625-5004F78C21D9}"/>
                </a:ext>
              </a:extLst>
            </p:cNvPr>
            <p:cNvSpPr txBox="1"/>
            <p:nvPr/>
          </p:nvSpPr>
          <p:spPr>
            <a:xfrm flipH="1">
              <a:off x="7588514" y="3956235"/>
              <a:ext cx="207665" cy="369332"/>
            </a:xfrm>
            <a:prstGeom prst="rect">
              <a:avLst/>
            </a:prstGeom>
            <a:noFill/>
          </p:spPr>
          <p:txBody>
            <a:bodyPr wrap="square" rtlCol="0">
              <a:spAutoFit/>
            </a:bodyPr>
            <a:lstStyle/>
            <a:p>
              <a:pPr algn="ctr"/>
              <a:r>
                <a:rPr lang="en-US" dirty="0">
                  <a:solidFill>
                    <a:schemeClr val="accent6"/>
                  </a:solidFill>
                </a:rPr>
                <a:t>Y</a:t>
              </a:r>
              <a:endParaRPr lang="el-GR" dirty="0">
                <a:solidFill>
                  <a:schemeClr val="accent6"/>
                </a:solidFill>
              </a:endParaRPr>
            </a:p>
          </p:txBody>
        </p:sp>
      </p:grpSp>
      <p:grpSp>
        <p:nvGrpSpPr>
          <p:cNvPr id="1091" name="Group 1090">
            <a:extLst>
              <a:ext uri="{FF2B5EF4-FFF2-40B4-BE49-F238E27FC236}">
                <a16:creationId xmlns:a16="http://schemas.microsoft.com/office/drawing/2014/main" id="{3D68831D-8839-E1D8-45D5-F65FEFF67611}"/>
              </a:ext>
            </a:extLst>
          </p:cNvPr>
          <p:cNvGrpSpPr/>
          <p:nvPr/>
        </p:nvGrpSpPr>
        <p:grpSpPr>
          <a:xfrm>
            <a:off x="8369331" y="2701168"/>
            <a:ext cx="3246547" cy="2179884"/>
            <a:chOff x="6850949" y="4178110"/>
            <a:chExt cx="3227344" cy="2619872"/>
          </a:xfrm>
        </p:grpSpPr>
        <p:sp>
          <p:nvSpPr>
            <p:cNvPr id="994" name="Oval 993">
              <a:extLst>
                <a:ext uri="{FF2B5EF4-FFF2-40B4-BE49-F238E27FC236}">
                  <a16:creationId xmlns:a16="http://schemas.microsoft.com/office/drawing/2014/main" id="{656B9899-DEDE-9BD7-DF00-2998B50C75DF}"/>
                </a:ext>
              </a:extLst>
            </p:cNvPr>
            <p:cNvSpPr/>
            <p:nvPr/>
          </p:nvSpPr>
          <p:spPr>
            <a:xfrm>
              <a:off x="8878202" y="4816731"/>
              <a:ext cx="1179320" cy="131605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5" name="Oval 994">
              <a:extLst>
                <a:ext uri="{FF2B5EF4-FFF2-40B4-BE49-F238E27FC236}">
                  <a16:creationId xmlns:a16="http://schemas.microsoft.com/office/drawing/2014/main" id="{8925AA34-C0B6-DBBF-0D2D-641B913F885B}"/>
                </a:ext>
              </a:extLst>
            </p:cNvPr>
            <p:cNvSpPr/>
            <p:nvPr/>
          </p:nvSpPr>
          <p:spPr>
            <a:xfrm>
              <a:off x="6850949" y="4816731"/>
              <a:ext cx="1179320" cy="1316053"/>
            </a:xfrm>
            <a:prstGeom prst="ellipse">
              <a:avLst/>
            </a:prstGeom>
            <a:no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mc:AlternateContent xmlns:mc="http://schemas.openxmlformats.org/markup-compatibility/2006" xmlns:p14="http://schemas.microsoft.com/office/powerpoint/2010/main">
          <mc:Choice Requires="p14">
            <p:contentPart p14:bwMode="auto" r:id="rId48">
              <p14:nvContentPartPr>
                <p14:cNvPr id="998" name="Ink 997">
                  <a:extLst>
                    <a:ext uri="{FF2B5EF4-FFF2-40B4-BE49-F238E27FC236}">
                      <a16:creationId xmlns:a16="http://schemas.microsoft.com/office/drawing/2014/main" id="{208C579F-8BA2-A457-0343-E455D0D100BD}"/>
                    </a:ext>
                  </a:extLst>
                </p14:cNvPr>
                <p14:cNvContentPartPr/>
                <p14:nvPr/>
              </p14:nvContentPartPr>
              <p14:xfrm>
                <a:off x="7440609" y="4930067"/>
                <a:ext cx="360" cy="360"/>
              </p14:xfrm>
            </p:contentPart>
          </mc:Choice>
          <mc:Fallback xmlns="">
            <p:pic>
              <p:nvPicPr>
                <p:cNvPr id="998" name="Ink 997">
                  <a:extLst>
                    <a:ext uri="{FF2B5EF4-FFF2-40B4-BE49-F238E27FC236}">
                      <a16:creationId xmlns:a16="http://schemas.microsoft.com/office/drawing/2014/main" id="{208C579F-8BA2-A457-0343-E455D0D100BD}"/>
                    </a:ext>
                  </a:extLst>
                </p:cNvPr>
                <p:cNvPicPr/>
                <p:nvPr/>
              </p:nvPicPr>
              <p:blipFill>
                <a:blip r:embed="rId4"/>
                <a:stretch>
                  <a:fillRect/>
                </a:stretch>
              </p:blipFill>
              <p:spPr>
                <a:xfrm>
                  <a:off x="7431249" y="492070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99" name="Ink 998">
                  <a:extLst>
                    <a:ext uri="{FF2B5EF4-FFF2-40B4-BE49-F238E27FC236}">
                      <a16:creationId xmlns:a16="http://schemas.microsoft.com/office/drawing/2014/main" id="{13B9EDBA-A2BF-CCB2-BCBE-77A6D1C9DFB9}"/>
                    </a:ext>
                  </a:extLst>
                </p14:cNvPr>
                <p14:cNvContentPartPr/>
                <p14:nvPr/>
              </p14:nvContentPartPr>
              <p14:xfrm>
                <a:off x="7593009" y="5082467"/>
                <a:ext cx="360" cy="360"/>
              </p14:xfrm>
            </p:contentPart>
          </mc:Choice>
          <mc:Fallback xmlns="">
            <p:pic>
              <p:nvPicPr>
                <p:cNvPr id="999" name="Ink 998">
                  <a:extLst>
                    <a:ext uri="{FF2B5EF4-FFF2-40B4-BE49-F238E27FC236}">
                      <a16:creationId xmlns:a16="http://schemas.microsoft.com/office/drawing/2014/main" id="{13B9EDBA-A2BF-CCB2-BCBE-77A6D1C9DFB9}"/>
                    </a:ext>
                  </a:extLst>
                </p:cNvPr>
                <p:cNvPicPr/>
                <p:nvPr/>
              </p:nvPicPr>
              <p:blipFill>
                <a:blip r:embed="rId4"/>
                <a:stretch>
                  <a:fillRect/>
                </a:stretch>
              </p:blipFill>
              <p:spPr>
                <a:xfrm>
                  <a:off x="7583649" y="507310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000" name="Ink 999">
                  <a:extLst>
                    <a:ext uri="{FF2B5EF4-FFF2-40B4-BE49-F238E27FC236}">
                      <a16:creationId xmlns:a16="http://schemas.microsoft.com/office/drawing/2014/main" id="{FA3DD094-04A8-35B9-3ECB-FEAD2FFF92C7}"/>
                    </a:ext>
                  </a:extLst>
                </p14:cNvPr>
                <p14:cNvContentPartPr/>
                <p14:nvPr/>
              </p14:nvContentPartPr>
              <p14:xfrm>
                <a:off x="7745409" y="5234867"/>
                <a:ext cx="360" cy="360"/>
              </p14:xfrm>
            </p:contentPart>
          </mc:Choice>
          <mc:Fallback xmlns="">
            <p:pic>
              <p:nvPicPr>
                <p:cNvPr id="1000" name="Ink 999">
                  <a:extLst>
                    <a:ext uri="{FF2B5EF4-FFF2-40B4-BE49-F238E27FC236}">
                      <a16:creationId xmlns:a16="http://schemas.microsoft.com/office/drawing/2014/main" id="{FA3DD094-04A8-35B9-3ECB-FEAD2FFF92C7}"/>
                    </a:ext>
                  </a:extLst>
                </p:cNvPr>
                <p:cNvPicPr/>
                <p:nvPr/>
              </p:nvPicPr>
              <p:blipFill>
                <a:blip r:embed="rId4"/>
                <a:stretch>
                  <a:fillRect/>
                </a:stretch>
              </p:blipFill>
              <p:spPr>
                <a:xfrm>
                  <a:off x="7736049" y="522550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01" name="Ink 1000">
                  <a:extLst>
                    <a:ext uri="{FF2B5EF4-FFF2-40B4-BE49-F238E27FC236}">
                      <a16:creationId xmlns:a16="http://schemas.microsoft.com/office/drawing/2014/main" id="{1CE28D22-A6B8-D836-BBBA-3724CA4E24BF}"/>
                    </a:ext>
                  </a:extLst>
                </p14:cNvPr>
                <p14:cNvContentPartPr/>
                <p14:nvPr/>
              </p14:nvContentPartPr>
              <p14:xfrm>
                <a:off x="7897809" y="5387267"/>
                <a:ext cx="360" cy="360"/>
              </p14:xfrm>
            </p:contentPart>
          </mc:Choice>
          <mc:Fallback xmlns="">
            <p:pic>
              <p:nvPicPr>
                <p:cNvPr id="1001" name="Ink 1000">
                  <a:extLst>
                    <a:ext uri="{FF2B5EF4-FFF2-40B4-BE49-F238E27FC236}">
                      <a16:creationId xmlns:a16="http://schemas.microsoft.com/office/drawing/2014/main" id="{1CE28D22-A6B8-D836-BBBA-3724CA4E24BF}"/>
                    </a:ext>
                  </a:extLst>
                </p:cNvPr>
                <p:cNvPicPr/>
                <p:nvPr/>
              </p:nvPicPr>
              <p:blipFill>
                <a:blip r:embed="rId4"/>
                <a:stretch>
                  <a:fillRect/>
                </a:stretch>
              </p:blipFill>
              <p:spPr>
                <a:xfrm>
                  <a:off x="7888449" y="537790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02" name="Ink 1001">
                  <a:extLst>
                    <a:ext uri="{FF2B5EF4-FFF2-40B4-BE49-F238E27FC236}">
                      <a16:creationId xmlns:a16="http://schemas.microsoft.com/office/drawing/2014/main" id="{16D1E9B2-7E13-5DDA-F909-FF7260728976}"/>
                    </a:ext>
                  </a:extLst>
                </p14:cNvPr>
                <p14:cNvContentPartPr/>
                <p14:nvPr/>
              </p14:nvContentPartPr>
              <p14:xfrm>
                <a:off x="7452654" y="5106938"/>
                <a:ext cx="360" cy="360"/>
              </p14:xfrm>
            </p:contentPart>
          </mc:Choice>
          <mc:Fallback xmlns="">
            <p:pic>
              <p:nvPicPr>
                <p:cNvPr id="1002" name="Ink 1001">
                  <a:extLst>
                    <a:ext uri="{FF2B5EF4-FFF2-40B4-BE49-F238E27FC236}">
                      <a16:creationId xmlns:a16="http://schemas.microsoft.com/office/drawing/2014/main" id="{16D1E9B2-7E13-5DDA-F909-FF7260728976}"/>
                    </a:ext>
                  </a:extLst>
                </p:cNvPr>
                <p:cNvPicPr/>
                <p:nvPr/>
              </p:nvPicPr>
              <p:blipFill>
                <a:blip r:embed="rId4"/>
                <a:stretch>
                  <a:fillRect/>
                </a:stretch>
              </p:blipFill>
              <p:spPr>
                <a:xfrm>
                  <a:off x="7443294" y="509757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03" name="Ink 1002">
                  <a:extLst>
                    <a:ext uri="{FF2B5EF4-FFF2-40B4-BE49-F238E27FC236}">
                      <a16:creationId xmlns:a16="http://schemas.microsoft.com/office/drawing/2014/main" id="{7205AF1D-20E3-6D55-6371-8013D63C97A7}"/>
                    </a:ext>
                  </a:extLst>
                </p14:cNvPr>
                <p14:cNvContentPartPr/>
                <p14:nvPr/>
              </p14:nvContentPartPr>
              <p14:xfrm>
                <a:off x="7605054" y="5259338"/>
                <a:ext cx="360" cy="360"/>
              </p14:xfrm>
            </p:contentPart>
          </mc:Choice>
          <mc:Fallback xmlns="">
            <p:pic>
              <p:nvPicPr>
                <p:cNvPr id="1003" name="Ink 1002">
                  <a:extLst>
                    <a:ext uri="{FF2B5EF4-FFF2-40B4-BE49-F238E27FC236}">
                      <a16:creationId xmlns:a16="http://schemas.microsoft.com/office/drawing/2014/main" id="{7205AF1D-20E3-6D55-6371-8013D63C97A7}"/>
                    </a:ext>
                  </a:extLst>
                </p:cNvPr>
                <p:cNvPicPr/>
                <p:nvPr/>
              </p:nvPicPr>
              <p:blipFill>
                <a:blip r:embed="rId4"/>
                <a:stretch>
                  <a:fillRect/>
                </a:stretch>
              </p:blipFill>
              <p:spPr>
                <a:xfrm>
                  <a:off x="7595694" y="524997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04" name="Ink 1003">
                  <a:extLst>
                    <a:ext uri="{FF2B5EF4-FFF2-40B4-BE49-F238E27FC236}">
                      <a16:creationId xmlns:a16="http://schemas.microsoft.com/office/drawing/2014/main" id="{B064AC92-0181-5754-4228-DEA74AAF7020}"/>
                    </a:ext>
                  </a:extLst>
                </p14:cNvPr>
                <p14:cNvContentPartPr/>
                <p14:nvPr/>
              </p14:nvContentPartPr>
              <p14:xfrm>
                <a:off x="7757454" y="5411738"/>
                <a:ext cx="360" cy="360"/>
              </p14:xfrm>
            </p:contentPart>
          </mc:Choice>
          <mc:Fallback xmlns="">
            <p:pic>
              <p:nvPicPr>
                <p:cNvPr id="1004" name="Ink 1003">
                  <a:extLst>
                    <a:ext uri="{FF2B5EF4-FFF2-40B4-BE49-F238E27FC236}">
                      <a16:creationId xmlns:a16="http://schemas.microsoft.com/office/drawing/2014/main" id="{B064AC92-0181-5754-4228-DEA74AAF7020}"/>
                    </a:ext>
                  </a:extLst>
                </p:cNvPr>
                <p:cNvPicPr/>
                <p:nvPr/>
              </p:nvPicPr>
              <p:blipFill>
                <a:blip r:embed="rId4"/>
                <a:stretch>
                  <a:fillRect/>
                </a:stretch>
              </p:blipFill>
              <p:spPr>
                <a:xfrm>
                  <a:off x="7748094" y="540237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05" name="Ink 1004">
                  <a:extLst>
                    <a:ext uri="{FF2B5EF4-FFF2-40B4-BE49-F238E27FC236}">
                      <a16:creationId xmlns:a16="http://schemas.microsoft.com/office/drawing/2014/main" id="{2500FFD2-6C6C-7F11-402A-72911BF28ABA}"/>
                    </a:ext>
                  </a:extLst>
                </p14:cNvPr>
                <p14:cNvContentPartPr/>
                <p14:nvPr/>
              </p14:nvContentPartPr>
              <p14:xfrm>
                <a:off x="7180199" y="5085686"/>
                <a:ext cx="360" cy="360"/>
              </p14:xfrm>
            </p:contentPart>
          </mc:Choice>
          <mc:Fallback xmlns="">
            <p:pic>
              <p:nvPicPr>
                <p:cNvPr id="1005" name="Ink 1004">
                  <a:extLst>
                    <a:ext uri="{FF2B5EF4-FFF2-40B4-BE49-F238E27FC236}">
                      <a16:creationId xmlns:a16="http://schemas.microsoft.com/office/drawing/2014/main" id="{2500FFD2-6C6C-7F11-402A-72911BF28ABA}"/>
                    </a:ext>
                  </a:extLst>
                </p:cNvPr>
                <p:cNvPicPr/>
                <p:nvPr/>
              </p:nvPicPr>
              <p:blipFill>
                <a:blip r:embed="rId4"/>
                <a:stretch>
                  <a:fillRect/>
                </a:stretch>
              </p:blipFill>
              <p:spPr>
                <a:xfrm>
                  <a:off x="7170839" y="507632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06" name="Ink 1005">
                  <a:extLst>
                    <a:ext uri="{FF2B5EF4-FFF2-40B4-BE49-F238E27FC236}">
                      <a16:creationId xmlns:a16="http://schemas.microsoft.com/office/drawing/2014/main" id="{D0CE7B5C-EE4F-5BFE-412A-317E24583AD9}"/>
                    </a:ext>
                  </a:extLst>
                </p14:cNvPr>
                <p14:cNvContentPartPr/>
                <p14:nvPr/>
              </p14:nvContentPartPr>
              <p14:xfrm>
                <a:off x="7332599" y="5238086"/>
                <a:ext cx="360" cy="360"/>
              </p14:xfrm>
            </p:contentPart>
          </mc:Choice>
          <mc:Fallback xmlns="">
            <p:pic>
              <p:nvPicPr>
                <p:cNvPr id="1006" name="Ink 1005">
                  <a:extLst>
                    <a:ext uri="{FF2B5EF4-FFF2-40B4-BE49-F238E27FC236}">
                      <a16:creationId xmlns:a16="http://schemas.microsoft.com/office/drawing/2014/main" id="{D0CE7B5C-EE4F-5BFE-412A-317E24583AD9}"/>
                    </a:ext>
                  </a:extLst>
                </p:cNvPr>
                <p:cNvPicPr/>
                <p:nvPr/>
              </p:nvPicPr>
              <p:blipFill>
                <a:blip r:embed="rId4"/>
                <a:stretch>
                  <a:fillRect/>
                </a:stretch>
              </p:blipFill>
              <p:spPr>
                <a:xfrm>
                  <a:off x="7323239" y="522872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07" name="Ink 1006">
                  <a:extLst>
                    <a:ext uri="{FF2B5EF4-FFF2-40B4-BE49-F238E27FC236}">
                      <a16:creationId xmlns:a16="http://schemas.microsoft.com/office/drawing/2014/main" id="{9111B7AB-3BE1-E322-522F-27393237C200}"/>
                    </a:ext>
                  </a:extLst>
                </p14:cNvPr>
                <p14:cNvContentPartPr/>
                <p14:nvPr/>
              </p14:nvContentPartPr>
              <p14:xfrm>
                <a:off x="7484999" y="5390486"/>
                <a:ext cx="360" cy="360"/>
              </p14:xfrm>
            </p:contentPart>
          </mc:Choice>
          <mc:Fallback xmlns="">
            <p:pic>
              <p:nvPicPr>
                <p:cNvPr id="1007" name="Ink 1006">
                  <a:extLst>
                    <a:ext uri="{FF2B5EF4-FFF2-40B4-BE49-F238E27FC236}">
                      <a16:creationId xmlns:a16="http://schemas.microsoft.com/office/drawing/2014/main" id="{9111B7AB-3BE1-E322-522F-27393237C200}"/>
                    </a:ext>
                  </a:extLst>
                </p:cNvPr>
                <p:cNvPicPr/>
                <p:nvPr/>
              </p:nvPicPr>
              <p:blipFill>
                <a:blip r:embed="rId4"/>
                <a:stretch>
                  <a:fillRect/>
                </a:stretch>
              </p:blipFill>
              <p:spPr>
                <a:xfrm>
                  <a:off x="7475639" y="538112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08" name="Ink 1007">
                  <a:extLst>
                    <a:ext uri="{FF2B5EF4-FFF2-40B4-BE49-F238E27FC236}">
                      <a16:creationId xmlns:a16="http://schemas.microsoft.com/office/drawing/2014/main" id="{3C12E701-C45B-3D5C-02A4-F3E0DD84C91C}"/>
                    </a:ext>
                  </a:extLst>
                </p14:cNvPr>
                <p14:cNvContentPartPr/>
                <p14:nvPr/>
              </p14:nvContentPartPr>
              <p14:xfrm>
                <a:off x="7192244" y="5262557"/>
                <a:ext cx="360" cy="360"/>
              </p14:xfrm>
            </p:contentPart>
          </mc:Choice>
          <mc:Fallback xmlns="">
            <p:pic>
              <p:nvPicPr>
                <p:cNvPr id="1008" name="Ink 1007">
                  <a:extLst>
                    <a:ext uri="{FF2B5EF4-FFF2-40B4-BE49-F238E27FC236}">
                      <a16:creationId xmlns:a16="http://schemas.microsoft.com/office/drawing/2014/main" id="{3C12E701-C45B-3D5C-02A4-F3E0DD84C91C}"/>
                    </a:ext>
                  </a:extLst>
                </p:cNvPr>
                <p:cNvPicPr/>
                <p:nvPr/>
              </p:nvPicPr>
              <p:blipFill>
                <a:blip r:embed="rId4"/>
                <a:stretch>
                  <a:fillRect/>
                </a:stretch>
              </p:blipFill>
              <p:spPr>
                <a:xfrm>
                  <a:off x="7182884" y="525319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09" name="Ink 1008">
                  <a:extLst>
                    <a:ext uri="{FF2B5EF4-FFF2-40B4-BE49-F238E27FC236}">
                      <a16:creationId xmlns:a16="http://schemas.microsoft.com/office/drawing/2014/main" id="{CBADA1BB-CE3D-3ED0-A116-1D4284A03743}"/>
                    </a:ext>
                  </a:extLst>
                </p14:cNvPr>
                <p14:cNvContentPartPr/>
                <p14:nvPr/>
              </p14:nvContentPartPr>
              <p14:xfrm>
                <a:off x="7344644" y="5414957"/>
                <a:ext cx="360" cy="360"/>
              </p14:xfrm>
            </p:contentPart>
          </mc:Choice>
          <mc:Fallback xmlns="">
            <p:pic>
              <p:nvPicPr>
                <p:cNvPr id="1009" name="Ink 1008">
                  <a:extLst>
                    <a:ext uri="{FF2B5EF4-FFF2-40B4-BE49-F238E27FC236}">
                      <a16:creationId xmlns:a16="http://schemas.microsoft.com/office/drawing/2014/main" id="{CBADA1BB-CE3D-3ED0-A116-1D4284A03743}"/>
                    </a:ext>
                  </a:extLst>
                </p:cNvPr>
                <p:cNvPicPr/>
                <p:nvPr/>
              </p:nvPicPr>
              <p:blipFill>
                <a:blip r:embed="rId4"/>
                <a:stretch>
                  <a:fillRect/>
                </a:stretch>
              </p:blipFill>
              <p:spPr>
                <a:xfrm>
                  <a:off x="7335284" y="540559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010" name="Ink 1009">
                  <a:extLst>
                    <a:ext uri="{FF2B5EF4-FFF2-40B4-BE49-F238E27FC236}">
                      <a16:creationId xmlns:a16="http://schemas.microsoft.com/office/drawing/2014/main" id="{BC756055-A05E-D57C-466A-4D550DCAEB4E}"/>
                    </a:ext>
                  </a:extLst>
                </p14:cNvPr>
                <p14:cNvContentPartPr/>
                <p14:nvPr/>
              </p14:nvContentPartPr>
              <p14:xfrm>
                <a:off x="7497044" y="5567357"/>
                <a:ext cx="360" cy="360"/>
              </p14:xfrm>
            </p:contentPart>
          </mc:Choice>
          <mc:Fallback xmlns="">
            <p:pic>
              <p:nvPicPr>
                <p:cNvPr id="1010" name="Ink 1009">
                  <a:extLst>
                    <a:ext uri="{FF2B5EF4-FFF2-40B4-BE49-F238E27FC236}">
                      <a16:creationId xmlns:a16="http://schemas.microsoft.com/office/drawing/2014/main" id="{BC756055-A05E-D57C-466A-4D550DCAEB4E}"/>
                    </a:ext>
                  </a:extLst>
                </p:cNvPr>
                <p:cNvPicPr/>
                <p:nvPr/>
              </p:nvPicPr>
              <p:blipFill>
                <a:blip r:embed="rId4"/>
                <a:stretch>
                  <a:fillRect/>
                </a:stretch>
              </p:blipFill>
              <p:spPr>
                <a:xfrm>
                  <a:off x="7487684" y="555799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11" name="Ink 1010">
                  <a:extLst>
                    <a:ext uri="{FF2B5EF4-FFF2-40B4-BE49-F238E27FC236}">
                      <a16:creationId xmlns:a16="http://schemas.microsoft.com/office/drawing/2014/main" id="{8C9BE668-636B-FD6D-C3E7-AA7AD28939AA}"/>
                    </a:ext>
                  </a:extLst>
                </p14:cNvPr>
                <p14:cNvContentPartPr/>
                <p14:nvPr/>
              </p14:nvContentPartPr>
              <p14:xfrm>
                <a:off x="7363512" y="5354195"/>
                <a:ext cx="360" cy="360"/>
              </p14:xfrm>
            </p:contentPart>
          </mc:Choice>
          <mc:Fallback xmlns="">
            <p:pic>
              <p:nvPicPr>
                <p:cNvPr id="1011" name="Ink 1010">
                  <a:extLst>
                    <a:ext uri="{FF2B5EF4-FFF2-40B4-BE49-F238E27FC236}">
                      <a16:creationId xmlns:a16="http://schemas.microsoft.com/office/drawing/2014/main" id="{8C9BE668-636B-FD6D-C3E7-AA7AD28939AA}"/>
                    </a:ext>
                  </a:extLst>
                </p:cNvPr>
                <p:cNvPicPr/>
                <p:nvPr/>
              </p:nvPicPr>
              <p:blipFill>
                <a:blip r:embed="rId4"/>
                <a:stretch>
                  <a:fillRect/>
                </a:stretch>
              </p:blipFill>
              <p:spPr>
                <a:xfrm>
                  <a:off x="7354152" y="534483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012" name="Ink 1011">
                  <a:extLst>
                    <a:ext uri="{FF2B5EF4-FFF2-40B4-BE49-F238E27FC236}">
                      <a16:creationId xmlns:a16="http://schemas.microsoft.com/office/drawing/2014/main" id="{B333D287-1C51-07CA-294B-44FC017E1289}"/>
                    </a:ext>
                  </a:extLst>
                </p14:cNvPr>
                <p14:cNvContentPartPr/>
                <p14:nvPr/>
              </p14:nvContentPartPr>
              <p14:xfrm>
                <a:off x="7515912" y="5506595"/>
                <a:ext cx="360" cy="360"/>
              </p14:xfrm>
            </p:contentPart>
          </mc:Choice>
          <mc:Fallback xmlns="">
            <p:pic>
              <p:nvPicPr>
                <p:cNvPr id="1012" name="Ink 1011">
                  <a:extLst>
                    <a:ext uri="{FF2B5EF4-FFF2-40B4-BE49-F238E27FC236}">
                      <a16:creationId xmlns:a16="http://schemas.microsoft.com/office/drawing/2014/main" id="{B333D287-1C51-07CA-294B-44FC017E1289}"/>
                    </a:ext>
                  </a:extLst>
                </p:cNvPr>
                <p:cNvPicPr/>
                <p:nvPr/>
              </p:nvPicPr>
              <p:blipFill>
                <a:blip r:embed="rId4"/>
                <a:stretch>
                  <a:fillRect/>
                </a:stretch>
              </p:blipFill>
              <p:spPr>
                <a:xfrm>
                  <a:off x="7506552" y="549723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13" name="Ink 1012">
                  <a:extLst>
                    <a:ext uri="{FF2B5EF4-FFF2-40B4-BE49-F238E27FC236}">
                      <a16:creationId xmlns:a16="http://schemas.microsoft.com/office/drawing/2014/main" id="{5A842C7C-5E9E-6A9E-9224-A97CC07E5BD4}"/>
                    </a:ext>
                  </a:extLst>
                </p14:cNvPr>
                <p14:cNvContentPartPr/>
                <p14:nvPr/>
              </p14:nvContentPartPr>
              <p14:xfrm>
                <a:off x="7668312" y="5658995"/>
                <a:ext cx="360" cy="360"/>
              </p14:xfrm>
            </p:contentPart>
          </mc:Choice>
          <mc:Fallback xmlns="">
            <p:pic>
              <p:nvPicPr>
                <p:cNvPr id="1013" name="Ink 1012">
                  <a:extLst>
                    <a:ext uri="{FF2B5EF4-FFF2-40B4-BE49-F238E27FC236}">
                      <a16:creationId xmlns:a16="http://schemas.microsoft.com/office/drawing/2014/main" id="{5A842C7C-5E9E-6A9E-9224-A97CC07E5BD4}"/>
                    </a:ext>
                  </a:extLst>
                </p:cNvPr>
                <p:cNvPicPr/>
                <p:nvPr/>
              </p:nvPicPr>
              <p:blipFill>
                <a:blip r:embed="rId4"/>
                <a:stretch>
                  <a:fillRect/>
                </a:stretch>
              </p:blipFill>
              <p:spPr>
                <a:xfrm>
                  <a:off x="7658952" y="564963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14" name="Ink 1013">
                  <a:extLst>
                    <a:ext uri="{FF2B5EF4-FFF2-40B4-BE49-F238E27FC236}">
                      <a16:creationId xmlns:a16="http://schemas.microsoft.com/office/drawing/2014/main" id="{17A6F0CD-1378-1C6C-633C-2E20CA352055}"/>
                    </a:ext>
                  </a:extLst>
                </p14:cNvPr>
                <p14:cNvContentPartPr/>
                <p14:nvPr/>
              </p14:nvContentPartPr>
              <p14:xfrm>
                <a:off x="7820712" y="5811395"/>
                <a:ext cx="360" cy="360"/>
              </p14:xfrm>
            </p:contentPart>
          </mc:Choice>
          <mc:Fallback xmlns="">
            <p:pic>
              <p:nvPicPr>
                <p:cNvPr id="1014" name="Ink 1013">
                  <a:extLst>
                    <a:ext uri="{FF2B5EF4-FFF2-40B4-BE49-F238E27FC236}">
                      <a16:creationId xmlns:a16="http://schemas.microsoft.com/office/drawing/2014/main" id="{17A6F0CD-1378-1C6C-633C-2E20CA352055}"/>
                    </a:ext>
                  </a:extLst>
                </p:cNvPr>
                <p:cNvPicPr/>
                <p:nvPr/>
              </p:nvPicPr>
              <p:blipFill>
                <a:blip r:embed="rId4"/>
                <a:stretch>
                  <a:fillRect/>
                </a:stretch>
              </p:blipFill>
              <p:spPr>
                <a:xfrm>
                  <a:off x="7811352" y="580203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15" name="Ink 1014">
                  <a:extLst>
                    <a:ext uri="{FF2B5EF4-FFF2-40B4-BE49-F238E27FC236}">
                      <a16:creationId xmlns:a16="http://schemas.microsoft.com/office/drawing/2014/main" id="{C009866C-0233-7465-3EC2-4658E9D19240}"/>
                    </a:ext>
                  </a:extLst>
                </p14:cNvPr>
                <p14:cNvContentPartPr/>
                <p14:nvPr/>
              </p14:nvContentPartPr>
              <p14:xfrm>
                <a:off x="7375557" y="5531066"/>
                <a:ext cx="360" cy="360"/>
              </p14:xfrm>
            </p:contentPart>
          </mc:Choice>
          <mc:Fallback xmlns="">
            <p:pic>
              <p:nvPicPr>
                <p:cNvPr id="1015" name="Ink 1014">
                  <a:extLst>
                    <a:ext uri="{FF2B5EF4-FFF2-40B4-BE49-F238E27FC236}">
                      <a16:creationId xmlns:a16="http://schemas.microsoft.com/office/drawing/2014/main" id="{C009866C-0233-7465-3EC2-4658E9D19240}"/>
                    </a:ext>
                  </a:extLst>
                </p:cNvPr>
                <p:cNvPicPr/>
                <p:nvPr/>
              </p:nvPicPr>
              <p:blipFill>
                <a:blip r:embed="rId4"/>
                <a:stretch>
                  <a:fillRect/>
                </a:stretch>
              </p:blipFill>
              <p:spPr>
                <a:xfrm>
                  <a:off x="7366197" y="552170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016" name="Ink 1015">
                  <a:extLst>
                    <a:ext uri="{FF2B5EF4-FFF2-40B4-BE49-F238E27FC236}">
                      <a16:creationId xmlns:a16="http://schemas.microsoft.com/office/drawing/2014/main" id="{50E383BD-8D84-CEA5-8999-95B3C3F72195}"/>
                    </a:ext>
                  </a:extLst>
                </p14:cNvPr>
                <p14:cNvContentPartPr/>
                <p14:nvPr/>
              </p14:nvContentPartPr>
              <p14:xfrm>
                <a:off x="7527957" y="5683466"/>
                <a:ext cx="360" cy="360"/>
              </p14:xfrm>
            </p:contentPart>
          </mc:Choice>
          <mc:Fallback xmlns="">
            <p:pic>
              <p:nvPicPr>
                <p:cNvPr id="1016" name="Ink 1015">
                  <a:extLst>
                    <a:ext uri="{FF2B5EF4-FFF2-40B4-BE49-F238E27FC236}">
                      <a16:creationId xmlns:a16="http://schemas.microsoft.com/office/drawing/2014/main" id="{50E383BD-8D84-CEA5-8999-95B3C3F72195}"/>
                    </a:ext>
                  </a:extLst>
                </p:cNvPr>
                <p:cNvPicPr/>
                <p:nvPr/>
              </p:nvPicPr>
              <p:blipFill>
                <a:blip r:embed="rId4"/>
                <a:stretch>
                  <a:fillRect/>
                </a:stretch>
              </p:blipFill>
              <p:spPr>
                <a:xfrm>
                  <a:off x="7518597" y="567410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17" name="Ink 1016">
                  <a:extLst>
                    <a:ext uri="{FF2B5EF4-FFF2-40B4-BE49-F238E27FC236}">
                      <a16:creationId xmlns:a16="http://schemas.microsoft.com/office/drawing/2014/main" id="{CE0E754E-ED66-A570-3C10-1EEF5E218B37}"/>
                    </a:ext>
                  </a:extLst>
                </p14:cNvPr>
                <p14:cNvContentPartPr/>
                <p14:nvPr/>
              </p14:nvContentPartPr>
              <p14:xfrm>
                <a:off x="7680357" y="5835866"/>
                <a:ext cx="360" cy="360"/>
              </p14:xfrm>
            </p:contentPart>
          </mc:Choice>
          <mc:Fallback xmlns="">
            <p:pic>
              <p:nvPicPr>
                <p:cNvPr id="1017" name="Ink 1016">
                  <a:extLst>
                    <a:ext uri="{FF2B5EF4-FFF2-40B4-BE49-F238E27FC236}">
                      <a16:creationId xmlns:a16="http://schemas.microsoft.com/office/drawing/2014/main" id="{CE0E754E-ED66-A570-3C10-1EEF5E218B37}"/>
                    </a:ext>
                  </a:extLst>
                </p:cNvPr>
                <p:cNvPicPr/>
                <p:nvPr/>
              </p:nvPicPr>
              <p:blipFill>
                <a:blip r:embed="rId4"/>
                <a:stretch>
                  <a:fillRect/>
                </a:stretch>
              </p:blipFill>
              <p:spPr>
                <a:xfrm>
                  <a:off x="7670997" y="582650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018" name="Ink 1017">
                  <a:extLst>
                    <a:ext uri="{FF2B5EF4-FFF2-40B4-BE49-F238E27FC236}">
                      <a16:creationId xmlns:a16="http://schemas.microsoft.com/office/drawing/2014/main" id="{F4B70807-3580-6344-6787-3E8D2E172FA2}"/>
                    </a:ext>
                  </a:extLst>
                </p14:cNvPr>
                <p14:cNvContentPartPr/>
                <p14:nvPr/>
              </p14:nvContentPartPr>
              <p14:xfrm>
                <a:off x="7103102" y="5509814"/>
                <a:ext cx="360" cy="360"/>
              </p14:xfrm>
            </p:contentPart>
          </mc:Choice>
          <mc:Fallback xmlns="">
            <p:pic>
              <p:nvPicPr>
                <p:cNvPr id="1018" name="Ink 1017">
                  <a:extLst>
                    <a:ext uri="{FF2B5EF4-FFF2-40B4-BE49-F238E27FC236}">
                      <a16:creationId xmlns:a16="http://schemas.microsoft.com/office/drawing/2014/main" id="{F4B70807-3580-6344-6787-3E8D2E172FA2}"/>
                    </a:ext>
                  </a:extLst>
                </p:cNvPr>
                <p:cNvPicPr/>
                <p:nvPr/>
              </p:nvPicPr>
              <p:blipFill>
                <a:blip r:embed="rId4"/>
                <a:stretch>
                  <a:fillRect/>
                </a:stretch>
              </p:blipFill>
              <p:spPr>
                <a:xfrm>
                  <a:off x="7093742" y="550045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19" name="Ink 1018">
                  <a:extLst>
                    <a:ext uri="{FF2B5EF4-FFF2-40B4-BE49-F238E27FC236}">
                      <a16:creationId xmlns:a16="http://schemas.microsoft.com/office/drawing/2014/main" id="{DC356F61-E3D0-CA48-8CED-6301DED65A96}"/>
                    </a:ext>
                  </a:extLst>
                </p14:cNvPr>
                <p14:cNvContentPartPr/>
                <p14:nvPr/>
              </p14:nvContentPartPr>
              <p14:xfrm>
                <a:off x="7255502" y="5662214"/>
                <a:ext cx="360" cy="360"/>
              </p14:xfrm>
            </p:contentPart>
          </mc:Choice>
          <mc:Fallback xmlns="">
            <p:pic>
              <p:nvPicPr>
                <p:cNvPr id="1019" name="Ink 1018">
                  <a:extLst>
                    <a:ext uri="{FF2B5EF4-FFF2-40B4-BE49-F238E27FC236}">
                      <a16:creationId xmlns:a16="http://schemas.microsoft.com/office/drawing/2014/main" id="{DC356F61-E3D0-CA48-8CED-6301DED65A96}"/>
                    </a:ext>
                  </a:extLst>
                </p:cNvPr>
                <p:cNvPicPr/>
                <p:nvPr/>
              </p:nvPicPr>
              <p:blipFill>
                <a:blip r:embed="rId4"/>
                <a:stretch>
                  <a:fillRect/>
                </a:stretch>
              </p:blipFill>
              <p:spPr>
                <a:xfrm>
                  <a:off x="7246142" y="565285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020" name="Ink 1019">
                  <a:extLst>
                    <a:ext uri="{FF2B5EF4-FFF2-40B4-BE49-F238E27FC236}">
                      <a16:creationId xmlns:a16="http://schemas.microsoft.com/office/drawing/2014/main" id="{EF0F89C6-686D-16AA-8BD5-6962DDE86D82}"/>
                    </a:ext>
                  </a:extLst>
                </p14:cNvPr>
                <p14:cNvContentPartPr/>
                <p14:nvPr/>
              </p14:nvContentPartPr>
              <p14:xfrm>
                <a:off x="7407902" y="5814614"/>
                <a:ext cx="360" cy="360"/>
              </p14:xfrm>
            </p:contentPart>
          </mc:Choice>
          <mc:Fallback xmlns="">
            <p:pic>
              <p:nvPicPr>
                <p:cNvPr id="1020" name="Ink 1019">
                  <a:extLst>
                    <a:ext uri="{FF2B5EF4-FFF2-40B4-BE49-F238E27FC236}">
                      <a16:creationId xmlns:a16="http://schemas.microsoft.com/office/drawing/2014/main" id="{EF0F89C6-686D-16AA-8BD5-6962DDE86D82}"/>
                    </a:ext>
                  </a:extLst>
                </p:cNvPr>
                <p:cNvPicPr/>
                <p:nvPr/>
              </p:nvPicPr>
              <p:blipFill>
                <a:blip r:embed="rId4"/>
                <a:stretch>
                  <a:fillRect/>
                </a:stretch>
              </p:blipFill>
              <p:spPr>
                <a:xfrm>
                  <a:off x="7398542" y="580525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21" name="Ink 1020">
                  <a:extLst>
                    <a:ext uri="{FF2B5EF4-FFF2-40B4-BE49-F238E27FC236}">
                      <a16:creationId xmlns:a16="http://schemas.microsoft.com/office/drawing/2014/main" id="{B1317D61-FC42-0F86-D57B-B1B8F6117BBF}"/>
                    </a:ext>
                  </a:extLst>
                </p14:cNvPr>
                <p14:cNvContentPartPr/>
                <p14:nvPr/>
              </p14:nvContentPartPr>
              <p14:xfrm>
                <a:off x="7115147" y="5686685"/>
                <a:ext cx="360" cy="360"/>
              </p14:xfrm>
            </p:contentPart>
          </mc:Choice>
          <mc:Fallback xmlns="">
            <p:pic>
              <p:nvPicPr>
                <p:cNvPr id="1021" name="Ink 1020">
                  <a:extLst>
                    <a:ext uri="{FF2B5EF4-FFF2-40B4-BE49-F238E27FC236}">
                      <a16:creationId xmlns:a16="http://schemas.microsoft.com/office/drawing/2014/main" id="{B1317D61-FC42-0F86-D57B-B1B8F6117BBF}"/>
                    </a:ext>
                  </a:extLst>
                </p:cNvPr>
                <p:cNvPicPr/>
                <p:nvPr/>
              </p:nvPicPr>
              <p:blipFill>
                <a:blip r:embed="rId4"/>
                <a:stretch>
                  <a:fillRect/>
                </a:stretch>
              </p:blipFill>
              <p:spPr>
                <a:xfrm>
                  <a:off x="7105787" y="567732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022" name="Ink 1021">
                  <a:extLst>
                    <a:ext uri="{FF2B5EF4-FFF2-40B4-BE49-F238E27FC236}">
                      <a16:creationId xmlns:a16="http://schemas.microsoft.com/office/drawing/2014/main" id="{C0A0DB7D-C4EF-CE18-18EE-CF96383E8B6A}"/>
                    </a:ext>
                  </a:extLst>
                </p14:cNvPr>
                <p14:cNvContentPartPr/>
                <p14:nvPr/>
              </p14:nvContentPartPr>
              <p14:xfrm>
                <a:off x="7267547" y="5839085"/>
                <a:ext cx="360" cy="360"/>
              </p14:xfrm>
            </p:contentPart>
          </mc:Choice>
          <mc:Fallback xmlns="">
            <p:pic>
              <p:nvPicPr>
                <p:cNvPr id="1022" name="Ink 1021">
                  <a:extLst>
                    <a:ext uri="{FF2B5EF4-FFF2-40B4-BE49-F238E27FC236}">
                      <a16:creationId xmlns:a16="http://schemas.microsoft.com/office/drawing/2014/main" id="{C0A0DB7D-C4EF-CE18-18EE-CF96383E8B6A}"/>
                    </a:ext>
                  </a:extLst>
                </p:cNvPr>
                <p:cNvPicPr/>
                <p:nvPr/>
              </p:nvPicPr>
              <p:blipFill>
                <a:blip r:embed="rId4"/>
                <a:stretch>
                  <a:fillRect/>
                </a:stretch>
              </p:blipFill>
              <p:spPr>
                <a:xfrm>
                  <a:off x="7258187" y="582972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23" name="Ink 1022">
                  <a:extLst>
                    <a:ext uri="{FF2B5EF4-FFF2-40B4-BE49-F238E27FC236}">
                      <a16:creationId xmlns:a16="http://schemas.microsoft.com/office/drawing/2014/main" id="{68BD8BC3-C32B-FBBB-3606-6DAB8D44D670}"/>
                    </a:ext>
                  </a:extLst>
                </p14:cNvPr>
                <p14:cNvContentPartPr/>
                <p14:nvPr/>
              </p14:nvContentPartPr>
              <p14:xfrm>
                <a:off x="7419947" y="5991485"/>
                <a:ext cx="360" cy="360"/>
              </p14:xfrm>
            </p:contentPart>
          </mc:Choice>
          <mc:Fallback xmlns="">
            <p:pic>
              <p:nvPicPr>
                <p:cNvPr id="1023" name="Ink 1022">
                  <a:extLst>
                    <a:ext uri="{FF2B5EF4-FFF2-40B4-BE49-F238E27FC236}">
                      <a16:creationId xmlns:a16="http://schemas.microsoft.com/office/drawing/2014/main" id="{68BD8BC3-C32B-FBBB-3606-6DAB8D44D670}"/>
                    </a:ext>
                  </a:extLst>
                </p:cNvPr>
                <p:cNvPicPr/>
                <p:nvPr/>
              </p:nvPicPr>
              <p:blipFill>
                <a:blip r:embed="rId4"/>
                <a:stretch>
                  <a:fillRect/>
                </a:stretch>
              </p:blipFill>
              <p:spPr>
                <a:xfrm>
                  <a:off x="7410587" y="598212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024" name="Ink 1023">
                  <a:extLst>
                    <a:ext uri="{FF2B5EF4-FFF2-40B4-BE49-F238E27FC236}">
                      <a16:creationId xmlns:a16="http://schemas.microsoft.com/office/drawing/2014/main" id="{EC24CE06-F6D9-CC93-52DC-AC047ED6EAC8}"/>
                    </a:ext>
                  </a:extLst>
                </p14:cNvPr>
                <p14:cNvContentPartPr/>
                <p14:nvPr/>
              </p14:nvContentPartPr>
              <p14:xfrm>
                <a:off x="7877691" y="5508150"/>
                <a:ext cx="360" cy="360"/>
              </p14:xfrm>
            </p:contentPart>
          </mc:Choice>
          <mc:Fallback xmlns="">
            <p:pic>
              <p:nvPicPr>
                <p:cNvPr id="1024" name="Ink 1023">
                  <a:extLst>
                    <a:ext uri="{FF2B5EF4-FFF2-40B4-BE49-F238E27FC236}">
                      <a16:creationId xmlns:a16="http://schemas.microsoft.com/office/drawing/2014/main" id="{EC24CE06-F6D9-CC93-52DC-AC047ED6EAC8}"/>
                    </a:ext>
                  </a:extLst>
                </p:cNvPr>
                <p:cNvPicPr/>
                <p:nvPr/>
              </p:nvPicPr>
              <p:blipFill>
                <a:blip r:embed="rId4"/>
                <a:stretch>
                  <a:fillRect/>
                </a:stretch>
              </p:blipFill>
              <p:spPr>
                <a:xfrm>
                  <a:off x="7868331" y="549879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25" name="Ink 1024">
                  <a:extLst>
                    <a:ext uri="{FF2B5EF4-FFF2-40B4-BE49-F238E27FC236}">
                      <a16:creationId xmlns:a16="http://schemas.microsoft.com/office/drawing/2014/main" id="{A0E8DF4D-9897-A84D-3B0C-0811EC5BA6CD}"/>
                    </a:ext>
                  </a:extLst>
                </p14:cNvPr>
                <p14:cNvContentPartPr/>
                <p14:nvPr/>
              </p14:nvContentPartPr>
              <p14:xfrm>
                <a:off x="7737336" y="5532621"/>
                <a:ext cx="360" cy="360"/>
              </p14:xfrm>
            </p:contentPart>
          </mc:Choice>
          <mc:Fallback xmlns="">
            <p:pic>
              <p:nvPicPr>
                <p:cNvPr id="1025" name="Ink 1024">
                  <a:extLst>
                    <a:ext uri="{FF2B5EF4-FFF2-40B4-BE49-F238E27FC236}">
                      <a16:creationId xmlns:a16="http://schemas.microsoft.com/office/drawing/2014/main" id="{A0E8DF4D-9897-A84D-3B0C-0811EC5BA6CD}"/>
                    </a:ext>
                  </a:extLst>
                </p:cNvPr>
                <p:cNvPicPr/>
                <p:nvPr/>
              </p:nvPicPr>
              <p:blipFill>
                <a:blip r:embed="rId4"/>
                <a:stretch>
                  <a:fillRect/>
                </a:stretch>
              </p:blipFill>
              <p:spPr>
                <a:xfrm>
                  <a:off x="7727976" y="552326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26" name="Ink 1025">
                  <a:extLst>
                    <a:ext uri="{FF2B5EF4-FFF2-40B4-BE49-F238E27FC236}">
                      <a16:creationId xmlns:a16="http://schemas.microsoft.com/office/drawing/2014/main" id="{F816D9EE-930E-F6C1-0534-D79E4D9CFB77}"/>
                    </a:ext>
                  </a:extLst>
                </p14:cNvPr>
                <p14:cNvContentPartPr/>
                <p14:nvPr/>
              </p14:nvContentPartPr>
              <p14:xfrm>
                <a:off x="7889736" y="5685021"/>
                <a:ext cx="360" cy="360"/>
              </p14:xfrm>
            </p:contentPart>
          </mc:Choice>
          <mc:Fallback xmlns="">
            <p:pic>
              <p:nvPicPr>
                <p:cNvPr id="1026" name="Ink 1025">
                  <a:extLst>
                    <a:ext uri="{FF2B5EF4-FFF2-40B4-BE49-F238E27FC236}">
                      <a16:creationId xmlns:a16="http://schemas.microsoft.com/office/drawing/2014/main" id="{F816D9EE-930E-F6C1-0534-D79E4D9CFB77}"/>
                    </a:ext>
                  </a:extLst>
                </p:cNvPr>
                <p:cNvPicPr/>
                <p:nvPr/>
              </p:nvPicPr>
              <p:blipFill>
                <a:blip r:embed="rId4"/>
                <a:stretch>
                  <a:fillRect/>
                </a:stretch>
              </p:blipFill>
              <p:spPr>
                <a:xfrm>
                  <a:off x="7880376" y="567566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27" name="Ink 1026">
                  <a:extLst>
                    <a:ext uri="{FF2B5EF4-FFF2-40B4-BE49-F238E27FC236}">
                      <a16:creationId xmlns:a16="http://schemas.microsoft.com/office/drawing/2014/main" id="{8B96940F-E0A2-2FFB-D5F7-8B304380487A}"/>
                    </a:ext>
                  </a:extLst>
                </p14:cNvPr>
                <p14:cNvContentPartPr/>
                <p14:nvPr/>
              </p14:nvContentPartPr>
              <p14:xfrm>
                <a:off x="7756204" y="5471859"/>
                <a:ext cx="360" cy="360"/>
              </p14:xfrm>
            </p:contentPart>
          </mc:Choice>
          <mc:Fallback xmlns="">
            <p:pic>
              <p:nvPicPr>
                <p:cNvPr id="1027" name="Ink 1026">
                  <a:extLst>
                    <a:ext uri="{FF2B5EF4-FFF2-40B4-BE49-F238E27FC236}">
                      <a16:creationId xmlns:a16="http://schemas.microsoft.com/office/drawing/2014/main" id="{8B96940F-E0A2-2FFB-D5F7-8B304380487A}"/>
                    </a:ext>
                  </a:extLst>
                </p:cNvPr>
                <p:cNvPicPr/>
                <p:nvPr/>
              </p:nvPicPr>
              <p:blipFill>
                <a:blip r:embed="rId4"/>
                <a:stretch>
                  <a:fillRect/>
                </a:stretch>
              </p:blipFill>
              <p:spPr>
                <a:xfrm>
                  <a:off x="7746844" y="5462499"/>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028" name="Ink 1027">
                  <a:extLst>
                    <a:ext uri="{FF2B5EF4-FFF2-40B4-BE49-F238E27FC236}">
                      <a16:creationId xmlns:a16="http://schemas.microsoft.com/office/drawing/2014/main" id="{D99679A1-FFAB-186C-B458-29FE1CF488A7}"/>
                    </a:ext>
                  </a:extLst>
                </p14:cNvPr>
                <p14:cNvContentPartPr/>
                <p14:nvPr/>
              </p14:nvContentPartPr>
              <p14:xfrm>
                <a:off x="7908604" y="5624259"/>
                <a:ext cx="360" cy="360"/>
              </p14:xfrm>
            </p:contentPart>
          </mc:Choice>
          <mc:Fallback xmlns="">
            <p:pic>
              <p:nvPicPr>
                <p:cNvPr id="1028" name="Ink 1027">
                  <a:extLst>
                    <a:ext uri="{FF2B5EF4-FFF2-40B4-BE49-F238E27FC236}">
                      <a16:creationId xmlns:a16="http://schemas.microsoft.com/office/drawing/2014/main" id="{D99679A1-FFAB-186C-B458-29FE1CF488A7}"/>
                    </a:ext>
                  </a:extLst>
                </p:cNvPr>
                <p:cNvPicPr/>
                <p:nvPr/>
              </p:nvPicPr>
              <p:blipFill>
                <a:blip r:embed="rId4"/>
                <a:stretch>
                  <a:fillRect/>
                </a:stretch>
              </p:blipFill>
              <p:spPr>
                <a:xfrm>
                  <a:off x="7899244" y="5614899"/>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029" name="Ink 1028">
                  <a:extLst>
                    <a:ext uri="{FF2B5EF4-FFF2-40B4-BE49-F238E27FC236}">
                      <a16:creationId xmlns:a16="http://schemas.microsoft.com/office/drawing/2014/main" id="{2997E978-3902-6328-371D-F2AFA8D90E2C}"/>
                    </a:ext>
                  </a:extLst>
                </p14:cNvPr>
                <p14:cNvContentPartPr/>
                <p14:nvPr/>
              </p14:nvContentPartPr>
              <p14:xfrm>
                <a:off x="7768249" y="5648730"/>
                <a:ext cx="360" cy="360"/>
              </p14:xfrm>
            </p:contentPart>
          </mc:Choice>
          <mc:Fallback xmlns="">
            <p:pic>
              <p:nvPicPr>
                <p:cNvPr id="1029" name="Ink 1028">
                  <a:extLst>
                    <a:ext uri="{FF2B5EF4-FFF2-40B4-BE49-F238E27FC236}">
                      <a16:creationId xmlns:a16="http://schemas.microsoft.com/office/drawing/2014/main" id="{2997E978-3902-6328-371D-F2AFA8D90E2C}"/>
                    </a:ext>
                  </a:extLst>
                </p:cNvPr>
                <p:cNvPicPr/>
                <p:nvPr/>
              </p:nvPicPr>
              <p:blipFill>
                <a:blip r:embed="rId4"/>
                <a:stretch>
                  <a:fillRect/>
                </a:stretch>
              </p:blipFill>
              <p:spPr>
                <a:xfrm>
                  <a:off x="7758889" y="563937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030" name="Ink 1029">
                  <a:extLst>
                    <a:ext uri="{FF2B5EF4-FFF2-40B4-BE49-F238E27FC236}">
                      <a16:creationId xmlns:a16="http://schemas.microsoft.com/office/drawing/2014/main" id="{B38FA916-5735-E67A-3FCB-3D051747253A}"/>
                    </a:ext>
                  </a:extLst>
                </p14:cNvPr>
                <p14:cNvContentPartPr/>
                <p14:nvPr/>
              </p14:nvContentPartPr>
              <p14:xfrm>
                <a:off x="7648194" y="5779878"/>
                <a:ext cx="360" cy="360"/>
              </p14:xfrm>
            </p:contentPart>
          </mc:Choice>
          <mc:Fallback xmlns="">
            <p:pic>
              <p:nvPicPr>
                <p:cNvPr id="1030" name="Ink 1029">
                  <a:extLst>
                    <a:ext uri="{FF2B5EF4-FFF2-40B4-BE49-F238E27FC236}">
                      <a16:creationId xmlns:a16="http://schemas.microsoft.com/office/drawing/2014/main" id="{B38FA916-5735-E67A-3FCB-3D051747253A}"/>
                    </a:ext>
                  </a:extLst>
                </p:cNvPr>
                <p:cNvPicPr/>
                <p:nvPr/>
              </p:nvPicPr>
              <p:blipFill>
                <a:blip r:embed="rId4"/>
                <a:stretch>
                  <a:fillRect/>
                </a:stretch>
              </p:blipFill>
              <p:spPr>
                <a:xfrm>
                  <a:off x="7638834" y="577051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031" name="Ink 1030">
                  <a:extLst>
                    <a:ext uri="{FF2B5EF4-FFF2-40B4-BE49-F238E27FC236}">
                      <a16:creationId xmlns:a16="http://schemas.microsoft.com/office/drawing/2014/main" id="{71FA023C-F1E8-8EE0-6699-001535B88CA5}"/>
                    </a:ext>
                  </a:extLst>
                </p14:cNvPr>
                <p14:cNvContentPartPr/>
                <p14:nvPr/>
              </p14:nvContentPartPr>
              <p14:xfrm>
                <a:off x="7078756" y="5313842"/>
                <a:ext cx="360" cy="360"/>
              </p14:xfrm>
            </p:contentPart>
          </mc:Choice>
          <mc:Fallback xmlns="">
            <p:pic>
              <p:nvPicPr>
                <p:cNvPr id="1031" name="Ink 1030">
                  <a:extLst>
                    <a:ext uri="{FF2B5EF4-FFF2-40B4-BE49-F238E27FC236}">
                      <a16:creationId xmlns:a16="http://schemas.microsoft.com/office/drawing/2014/main" id="{71FA023C-F1E8-8EE0-6699-001535B88CA5}"/>
                    </a:ext>
                  </a:extLst>
                </p:cNvPr>
                <p:cNvPicPr/>
                <p:nvPr/>
              </p:nvPicPr>
              <p:blipFill>
                <a:blip r:embed="rId4"/>
                <a:stretch>
                  <a:fillRect/>
                </a:stretch>
              </p:blipFill>
              <p:spPr>
                <a:xfrm>
                  <a:off x="7069396" y="530448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032" name="Ink 1031">
                  <a:extLst>
                    <a:ext uri="{FF2B5EF4-FFF2-40B4-BE49-F238E27FC236}">
                      <a16:creationId xmlns:a16="http://schemas.microsoft.com/office/drawing/2014/main" id="{8DE69F8D-3876-EE64-DFE2-F1F8AF4EC742}"/>
                    </a:ext>
                  </a:extLst>
                </p14:cNvPr>
                <p14:cNvContentPartPr/>
                <p14:nvPr/>
              </p14:nvContentPartPr>
              <p14:xfrm>
                <a:off x="7660239" y="5956749"/>
                <a:ext cx="360" cy="360"/>
              </p14:xfrm>
            </p:contentPart>
          </mc:Choice>
          <mc:Fallback xmlns="">
            <p:pic>
              <p:nvPicPr>
                <p:cNvPr id="1032" name="Ink 1031">
                  <a:extLst>
                    <a:ext uri="{FF2B5EF4-FFF2-40B4-BE49-F238E27FC236}">
                      <a16:creationId xmlns:a16="http://schemas.microsoft.com/office/drawing/2014/main" id="{8DE69F8D-3876-EE64-DFE2-F1F8AF4EC742}"/>
                    </a:ext>
                  </a:extLst>
                </p:cNvPr>
                <p:cNvPicPr/>
                <p:nvPr/>
              </p:nvPicPr>
              <p:blipFill>
                <a:blip r:embed="rId4"/>
                <a:stretch>
                  <a:fillRect/>
                </a:stretch>
              </p:blipFill>
              <p:spPr>
                <a:xfrm>
                  <a:off x="7650879" y="5947389"/>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033" name="Ink 1032">
                  <a:extLst>
                    <a:ext uri="{FF2B5EF4-FFF2-40B4-BE49-F238E27FC236}">
                      <a16:creationId xmlns:a16="http://schemas.microsoft.com/office/drawing/2014/main" id="{56E8700E-1EA4-EF0F-E4F6-9BDAA926FA37}"/>
                    </a:ext>
                  </a:extLst>
                </p14:cNvPr>
                <p14:cNvContentPartPr/>
                <p14:nvPr/>
              </p14:nvContentPartPr>
              <p14:xfrm>
                <a:off x="9314777" y="5894506"/>
                <a:ext cx="360" cy="360"/>
              </p14:xfrm>
            </p:contentPart>
          </mc:Choice>
          <mc:Fallback xmlns="">
            <p:pic>
              <p:nvPicPr>
                <p:cNvPr id="1033" name="Ink 1032">
                  <a:extLst>
                    <a:ext uri="{FF2B5EF4-FFF2-40B4-BE49-F238E27FC236}">
                      <a16:creationId xmlns:a16="http://schemas.microsoft.com/office/drawing/2014/main" id="{56E8700E-1EA4-EF0F-E4F6-9BDAA926FA37}"/>
                    </a:ext>
                  </a:extLst>
                </p:cNvPr>
                <p:cNvPicPr/>
                <p:nvPr/>
              </p:nvPicPr>
              <p:blipFill>
                <a:blip r:embed="rId4"/>
                <a:stretch>
                  <a:fillRect/>
                </a:stretch>
              </p:blipFill>
              <p:spPr>
                <a:xfrm>
                  <a:off x="9305417" y="588514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034" name="Ink 1033">
                  <a:extLst>
                    <a:ext uri="{FF2B5EF4-FFF2-40B4-BE49-F238E27FC236}">
                      <a16:creationId xmlns:a16="http://schemas.microsoft.com/office/drawing/2014/main" id="{E8E65999-1631-FAD5-CDE5-F8005D7753FF}"/>
                    </a:ext>
                  </a:extLst>
                </p14:cNvPr>
                <p14:cNvContentPartPr/>
                <p14:nvPr/>
              </p14:nvContentPartPr>
              <p14:xfrm>
                <a:off x="9684084" y="5279640"/>
                <a:ext cx="360" cy="360"/>
              </p14:xfrm>
            </p:contentPart>
          </mc:Choice>
          <mc:Fallback xmlns="">
            <p:pic>
              <p:nvPicPr>
                <p:cNvPr id="1034" name="Ink 1033">
                  <a:extLst>
                    <a:ext uri="{FF2B5EF4-FFF2-40B4-BE49-F238E27FC236}">
                      <a16:creationId xmlns:a16="http://schemas.microsoft.com/office/drawing/2014/main" id="{E8E65999-1631-FAD5-CDE5-F8005D7753FF}"/>
                    </a:ext>
                  </a:extLst>
                </p:cNvPr>
                <p:cNvPicPr/>
                <p:nvPr/>
              </p:nvPicPr>
              <p:blipFill>
                <a:blip r:embed="rId4"/>
                <a:stretch>
                  <a:fillRect/>
                </a:stretch>
              </p:blipFill>
              <p:spPr>
                <a:xfrm>
                  <a:off x="9674724" y="527028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035" name="Ink 1034">
                  <a:extLst>
                    <a:ext uri="{FF2B5EF4-FFF2-40B4-BE49-F238E27FC236}">
                      <a16:creationId xmlns:a16="http://schemas.microsoft.com/office/drawing/2014/main" id="{9118A608-CE92-3F5F-46B2-D10B5F6C9600}"/>
                    </a:ext>
                  </a:extLst>
                </p14:cNvPr>
                <p14:cNvContentPartPr/>
                <p14:nvPr/>
              </p14:nvContentPartPr>
              <p14:xfrm>
                <a:off x="9531684" y="5127240"/>
                <a:ext cx="360" cy="360"/>
              </p14:xfrm>
            </p:contentPart>
          </mc:Choice>
          <mc:Fallback xmlns="">
            <p:pic>
              <p:nvPicPr>
                <p:cNvPr id="1035" name="Ink 1034">
                  <a:extLst>
                    <a:ext uri="{FF2B5EF4-FFF2-40B4-BE49-F238E27FC236}">
                      <a16:creationId xmlns:a16="http://schemas.microsoft.com/office/drawing/2014/main" id="{9118A608-CE92-3F5F-46B2-D10B5F6C9600}"/>
                    </a:ext>
                  </a:extLst>
                </p:cNvPr>
                <p:cNvPicPr/>
                <p:nvPr/>
              </p:nvPicPr>
              <p:blipFill>
                <a:blip r:embed="rId4"/>
                <a:stretch>
                  <a:fillRect/>
                </a:stretch>
              </p:blipFill>
              <p:spPr>
                <a:xfrm>
                  <a:off x="9522324" y="511788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036" name="Ink 1035">
                  <a:extLst>
                    <a:ext uri="{FF2B5EF4-FFF2-40B4-BE49-F238E27FC236}">
                      <a16:creationId xmlns:a16="http://schemas.microsoft.com/office/drawing/2014/main" id="{26048042-B86F-15EB-EB4B-6B91E400AAB9}"/>
                    </a:ext>
                  </a:extLst>
                </p14:cNvPr>
                <p14:cNvContentPartPr/>
                <p14:nvPr/>
              </p14:nvContentPartPr>
              <p14:xfrm>
                <a:off x="9409984" y="5374965"/>
                <a:ext cx="360" cy="360"/>
              </p14:xfrm>
            </p:contentPart>
          </mc:Choice>
          <mc:Fallback xmlns="">
            <p:pic>
              <p:nvPicPr>
                <p:cNvPr id="1036" name="Ink 1035">
                  <a:extLst>
                    <a:ext uri="{FF2B5EF4-FFF2-40B4-BE49-F238E27FC236}">
                      <a16:creationId xmlns:a16="http://schemas.microsoft.com/office/drawing/2014/main" id="{26048042-B86F-15EB-EB4B-6B91E400AAB9}"/>
                    </a:ext>
                  </a:extLst>
                </p:cNvPr>
                <p:cNvPicPr/>
                <p:nvPr/>
              </p:nvPicPr>
              <p:blipFill>
                <a:blip r:embed="rId4"/>
                <a:stretch>
                  <a:fillRect/>
                </a:stretch>
              </p:blipFill>
              <p:spPr>
                <a:xfrm>
                  <a:off x="9400624" y="536560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037" name="Ink 1036">
                  <a:extLst>
                    <a:ext uri="{FF2B5EF4-FFF2-40B4-BE49-F238E27FC236}">
                      <a16:creationId xmlns:a16="http://schemas.microsoft.com/office/drawing/2014/main" id="{74D95B26-4BAA-0E34-26C6-F0F558B98478}"/>
                    </a:ext>
                  </a:extLst>
                </p14:cNvPr>
                <p14:cNvContentPartPr/>
                <p14:nvPr/>
              </p14:nvContentPartPr>
              <p14:xfrm>
                <a:off x="9172750" y="5375325"/>
                <a:ext cx="360" cy="360"/>
              </p14:xfrm>
            </p:contentPart>
          </mc:Choice>
          <mc:Fallback xmlns="">
            <p:pic>
              <p:nvPicPr>
                <p:cNvPr id="1037" name="Ink 1036">
                  <a:extLst>
                    <a:ext uri="{FF2B5EF4-FFF2-40B4-BE49-F238E27FC236}">
                      <a16:creationId xmlns:a16="http://schemas.microsoft.com/office/drawing/2014/main" id="{74D95B26-4BAA-0E34-26C6-F0F558B98478}"/>
                    </a:ext>
                  </a:extLst>
                </p:cNvPr>
                <p:cNvPicPr/>
                <p:nvPr/>
              </p:nvPicPr>
              <p:blipFill>
                <a:blip r:embed="rId4"/>
                <a:stretch>
                  <a:fillRect/>
                </a:stretch>
              </p:blipFill>
              <p:spPr>
                <a:xfrm>
                  <a:off x="9163390" y="536596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038" name="Ink 1037">
                  <a:extLst>
                    <a:ext uri="{FF2B5EF4-FFF2-40B4-BE49-F238E27FC236}">
                      <a16:creationId xmlns:a16="http://schemas.microsoft.com/office/drawing/2014/main" id="{86AC48FA-4846-D8F5-773A-9F3279B424FC}"/>
                    </a:ext>
                  </a:extLst>
                </p14:cNvPr>
                <p14:cNvContentPartPr/>
                <p14:nvPr/>
              </p14:nvContentPartPr>
              <p14:xfrm>
                <a:off x="9645648" y="5494953"/>
                <a:ext cx="360" cy="360"/>
              </p14:xfrm>
            </p:contentPart>
          </mc:Choice>
          <mc:Fallback xmlns="">
            <p:pic>
              <p:nvPicPr>
                <p:cNvPr id="1038" name="Ink 1037">
                  <a:extLst>
                    <a:ext uri="{FF2B5EF4-FFF2-40B4-BE49-F238E27FC236}">
                      <a16:creationId xmlns:a16="http://schemas.microsoft.com/office/drawing/2014/main" id="{86AC48FA-4846-D8F5-773A-9F3279B424FC}"/>
                    </a:ext>
                  </a:extLst>
                </p:cNvPr>
                <p:cNvPicPr/>
                <p:nvPr/>
              </p:nvPicPr>
              <p:blipFill>
                <a:blip r:embed="rId4"/>
                <a:stretch>
                  <a:fillRect/>
                </a:stretch>
              </p:blipFill>
              <p:spPr>
                <a:xfrm>
                  <a:off x="9636288" y="548559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039" name="Ink 1038">
                  <a:extLst>
                    <a:ext uri="{FF2B5EF4-FFF2-40B4-BE49-F238E27FC236}">
                      <a16:creationId xmlns:a16="http://schemas.microsoft.com/office/drawing/2014/main" id="{F4A23175-780B-4659-16F9-DEF8D99472E0}"/>
                    </a:ext>
                  </a:extLst>
                </p14:cNvPr>
                <p14:cNvContentPartPr/>
                <p14:nvPr/>
              </p14:nvContentPartPr>
              <p14:xfrm>
                <a:off x="9248927" y="5570976"/>
                <a:ext cx="360" cy="360"/>
              </p14:xfrm>
            </p:contentPart>
          </mc:Choice>
          <mc:Fallback xmlns="">
            <p:pic>
              <p:nvPicPr>
                <p:cNvPr id="1039" name="Ink 1038">
                  <a:extLst>
                    <a:ext uri="{FF2B5EF4-FFF2-40B4-BE49-F238E27FC236}">
                      <a16:creationId xmlns:a16="http://schemas.microsoft.com/office/drawing/2014/main" id="{F4A23175-780B-4659-16F9-DEF8D99472E0}"/>
                    </a:ext>
                  </a:extLst>
                </p:cNvPr>
                <p:cNvPicPr/>
                <p:nvPr/>
              </p:nvPicPr>
              <p:blipFill>
                <a:blip r:embed="rId4"/>
                <a:stretch>
                  <a:fillRect/>
                </a:stretch>
              </p:blipFill>
              <p:spPr>
                <a:xfrm>
                  <a:off x="9239567" y="556161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040" name="Ink 1039">
                  <a:extLst>
                    <a:ext uri="{FF2B5EF4-FFF2-40B4-BE49-F238E27FC236}">
                      <a16:creationId xmlns:a16="http://schemas.microsoft.com/office/drawing/2014/main" id="{3424936C-0B00-B160-B36B-1F23FA4B4F1B}"/>
                    </a:ext>
                  </a:extLst>
                </p14:cNvPr>
                <p14:cNvContentPartPr/>
                <p14:nvPr/>
              </p14:nvContentPartPr>
              <p14:xfrm>
                <a:off x="9475001" y="5765838"/>
                <a:ext cx="360" cy="360"/>
              </p14:xfrm>
            </p:contentPart>
          </mc:Choice>
          <mc:Fallback xmlns="">
            <p:pic>
              <p:nvPicPr>
                <p:cNvPr id="1040" name="Ink 1039">
                  <a:extLst>
                    <a:ext uri="{FF2B5EF4-FFF2-40B4-BE49-F238E27FC236}">
                      <a16:creationId xmlns:a16="http://schemas.microsoft.com/office/drawing/2014/main" id="{3424936C-0B00-B160-B36B-1F23FA4B4F1B}"/>
                    </a:ext>
                  </a:extLst>
                </p:cNvPr>
                <p:cNvPicPr/>
                <p:nvPr/>
              </p:nvPicPr>
              <p:blipFill>
                <a:blip r:embed="rId4"/>
                <a:stretch>
                  <a:fillRect/>
                </a:stretch>
              </p:blipFill>
              <p:spPr>
                <a:xfrm>
                  <a:off x="9465641" y="575647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041" name="Ink 1040">
                  <a:extLst>
                    <a:ext uri="{FF2B5EF4-FFF2-40B4-BE49-F238E27FC236}">
                      <a16:creationId xmlns:a16="http://schemas.microsoft.com/office/drawing/2014/main" id="{844F7A96-9324-B383-F885-C4AC11B9223E}"/>
                    </a:ext>
                  </a:extLst>
                </p14:cNvPr>
                <p14:cNvContentPartPr/>
                <p14:nvPr/>
              </p14:nvContentPartPr>
              <p14:xfrm>
                <a:off x="9746751" y="5683466"/>
                <a:ext cx="360" cy="360"/>
              </p14:xfrm>
            </p:contentPart>
          </mc:Choice>
          <mc:Fallback xmlns="">
            <p:pic>
              <p:nvPicPr>
                <p:cNvPr id="1041" name="Ink 1040">
                  <a:extLst>
                    <a:ext uri="{FF2B5EF4-FFF2-40B4-BE49-F238E27FC236}">
                      <a16:creationId xmlns:a16="http://schemas.microsoft.com/office/drawing/2014/main" id="{844F7A96-9324-B383-F885-C4AC11B9223E}"/>
                    </a:ext>
                  </a:extLst>
                </p:cNvPr>
                <p:cNvPicPr/>
                <p:nvPr/>
              </p:nvPicPr>
              <p:blipFill>
                <a:blip r:embed="rId4"/>
                <a:stretch>
                  <a:fillRect/>
                </a:stretch>
              </p:blipFill>
              <p:spPr>
                <a:xfrm>
                  <a:off x="9737391" y="567410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042" name="Ink 1041">
                  <a:extLst>
                    <a:ext uri="{FF2B5EF4-FFF2-40B4-BE49-F238E27FC236}">
                      <a16:creationId xmlns:a16="http://schemas.microsoft.com/office/drawing/2014/main" id="{C81CAFE3-B458-CE96-E9EB-2042FD622F16}"/>
                    </a:ext>
                  </a:extLst>
                </p14:cNvPr>
                <p14:cNvContentPartPr/>
                <p14:nvPr/>
              </p14:nvContentPartPr>
              <p14:xfrm>
                <a:off x="9651276" y="5339590"/>
                <a:ext cx="360" cy="360"/>
              </p14:xfrm>
            </p:contentPart>
          </mc:Choice>
          <mc:Fallback xmlns="">
            <p:pic>
              <p:nvPicPr>
                <p:cNvPr id="1042" name="Ink 1041">
                  <a:extLst>
                    <a:ext uri="{FF2B5EF4-FFF2-40B4-BE49-F238E27FC236}">
                      <a16:creationId xmlns:a16="http://schemas.microsoft.com/office/drawing/2014/main" id="{C81CAFE3-B458-CE96-E9EB-2042FD622F16}"/>
                    </a:ext>
                  </a:extLst>
                </p:cNvPr>
                <p:cNvPicPr/>
                <p:nvPr/>
              </p:nvPicPr>
              <p:blipFill>
                <a:blip r:embed="rId4"/>
                <a:stretch>
                  <a:fillRect/>
                </a:stretch>
              </p:blipFill>
              <p:spPr>
                <a:xfrm>
                  <a:off x="9641916" y="533023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043" name="Ink 1042">
                  <a:extLst>
                    <a:ext uri="{FF2B5EF4-FFF2-40B4-BE49-F238E27FC236}">
                      <a16:creationId xmlns:a16="http://schemas.microsoft.com/office/drawing/2014/main" id="{692FACC4-B365-6BD7-95DA-41EA0A5029FC}"/>
                    </a:ext>
                  </a:extLst>
                </p14:cNvPr>
                <p14:cNvContentPartPr/>
                <p14:nvPr/>
              </p14:nvContentPartPr>
              <p14:xfrm>
                <a:off x="9531221" y="5470738"/>
                <a:ext cx="360" cy="360"/>
              </p14:xfrm>
            </p:contentPart>
          </mc:Choice>
          <mc:Fallback xmlns="">
            <p:pic>
              <p:nvPicPr>
                <p:cNvPr id="1043" name="Ink 1042">
                  <a:extLst>
                    <a:ext uri="{FF2B5EF4-FFF2-40B4-BE49-F238E27FC236}">
                      <a16:creationId xmlns:a16="http://schemas.microsoft.com/office/drawing/2014/main" id="{692FACC4-B365-6BD7-95DA-41EA0A5029FC}"/>
                    </a:ext>
                  </a:extLst>
                </p:cNvPr>
                <p:cNvPicPr/>
                <p:nvPr/>
              </p:nvPicPr>
              <p:blipFill>
                <a:blip r:embed="rId4"/>
                <a:stretch>
                  <a:fillRect/>
                </a:stretch>
              </p:blipFill>
              <p:spPr>
                <a:xfrm>
                  <a:off x="9521861" y="546137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044" name="Ink 1043">
                  <a:extLst>
                    <a:ext uri="{FF2B5EF4-FFF2-40B4-BE49-F238E27FC236}">
                      <a16:creationId xmlns:a16="http://schemas.microsoft.com/office/drawing/2014/main" id="{7D9A2D2C-B1B3-24C7-DB3B-93398383F102}"/>
                    </a:ext>
                  </a:extLst>
                </p14:cNvPr>
                <p14:cNvContentPartPr/>
                <p14:nvPr/>
              </p14:nvContentPartPr>
              <p14:xfrm>
                <a:off x="9859169" y="5494593"/>
                <a:ext cx="360" cy="360"/>
              </p14:xfrm>
            </p:contentPart>
          </mc:Choice>
          <mc:Fallback xmlns="">
            <p:pic>
              <p:nvPicPr>
                <p:cNvPr id="1044" name="Ink 1043">
                  <a:extLst>
                    <a:ext uri="{FF2B5EF4-FFF2-40B4-BE49-F238E27FC236}">
                      <a16:creationId xmlns:a16="http://schemas.microsoft.com/office/drawing/2014/main" id="{7D9A2D2C-B1B3-24C7-DB3B-93398383F102}"/>
                    </a:ext>
                  </a:extLst>
                </p:cNvPr>
                <p:cNvPicPr/>
                <p:nvPr/>
              </p:nvPicPr>
              <p:blipFill>
                <a:blip r:embed="rId4"/>
                <a:stretch>
                  <a:fillRect/>
                </a:stretch>
              </p:blipFill>
              <p:spPr>
                <a:xfrm>
                  <a:off x="9849809" y="548523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045" name="Ink 1044">
                  <a:extLst>
                    <a:ext uri="{FF2B5EF4-FFF2-40B4-BE49-F238E27FC236}">
                      <a16:creationId xmlns:a16="http://schemas.microsoft.com/office/drawing/2014/main" id="{C9006114-8196-93FF-F3F3-E60A56BB302C}"/>
                    </a:ext>
                  </a:extLst>
                </p14:cNvPr>
                <p14:cNvContentPartPr/>
                <p14:nvPr/>
              </p14:nvContentPartPr>
              <p14:xfrm>
                <a:off x="9543266" y="5647609"/>
                <a:ext cx="360" cy="360"/>
              </p14:xfrm>
            </p:contentPart>
          </mc:Choice>
          <mc:Fallback xmlns="">
            <p:pic>
              <p:nvPicPr>
                <p:cNvPr id="1045" name="Ink 1044">
                  <a:extLst>
                    <a:ext uri="{FF2B5EF4-FFF2-40B4-BE49-F238E27FC236}">
                      <a16:creationId xmlns:a16="http://schemas.microsoft.com/office/drawing/2014/main" id="{C9006114-8196-93FF-F3F3-E60A56BB302C}"/>
                    </a:ext>
                  </a:extLst>
                </p:cNvPr>
                <p:cNvPicPr/>
                <p:nvPr/>
              </p:nvPicPr>
              <p:blipFill>
                <a:blip r:embed="rId4"/>
                <a:stretch>
                  <a:fillRect/>
                </a:stretch>
              </p:blipFill>
              <p:spPr>
                <a:xfrm>
                  <a:off x="9533906" y="5638249"/>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046" name="Ink 1045">
                  <a:extLst>
                    <a:ext uri="{FF2B5EF4-FFF2-40B4-BE49-F238E27FC236}">
                      <a16:creationId xmlns:a16="http://schemas.microsoft.com/office/drawing/2014/main" id="{0BDF1409-0EF1-04AA-D0E8-9A14A4B841F0}"/>
                    </a:ext>
                  </a:extLst>
                </p14:cNvPr>
                <p14:cNvContentPartPr/>
                <p14:nvPr/>
              </p14:nvContentPartPr>
              <p14:xfrm>
                <a:off x="9409734" y="5434447"/>
                <a:ext cx="360" cy="360"/>
              </p14:xfrm>
            </p:contentPart>
          </mc:Choice>
          <mc:Fallback xmlns="">
            <p:pic>
              <p:nvPicPr>
                <p:cNvPr id="1046" name="Ink 1045">
                  <a:extLst>
                    <a:ext uri="{FF2B5EF4-FFF2-40B4-BE49-F238E27FC236}">
                      <a16:creationId xmlns:a16="http://schemas.microsoft.com/office/drawing/2014/main" id="{0BDF1409-0EF1-04AA-D0E8-9A14A4B841F0}"/>
                    </a:ext>
                  </a:extLst>
                </p:cNvPr>
                <p:cNvPicPr/>
                <p:nvPr/>
              </p:nvPicPr>
              <p:blipFill>
                <a:blip r:embed="rId4"/>
                <a:stretch>
                  <a:fillRect/>
                </a:stretch>
              </p:blipFill>
              <p:spPr>
                <a:xfrm>
                  <a:off x="9400374" y="542508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047" name="Ink 1046">
                  <a:extLst>
                    <a:ext uri="{FF2B5EF4-FFF2-40B4-BE49-F238E27FC236}">
                      <a16:creationId xmlns:a16="http://schemas.microsoft.com/office/drawing/2014/main" id="{79EB1423-C5AD-7ABC-F19D-EC569980E017}"/>
                    </a:ext>
                  </a:extLst>
                </p14:cNvPr>
                <p14:cNvContentPartPr/>
                <p14:nvPr/>
              </p14:nvContentPartPr>
              <p14:xfrm>
                <a:off x="9562134" y="5586847"/>
                <a:ext cx="360" cy="360"/>
              </p14:xfrm>
            </p:contentPart>
          </mc:Choice>
          <mc:Fallback xmlns="">
            <p:pic>
              <p:nvPicPr>
                <p:cNvPr id="1047" name="Ink 1046">
                  <a:extLst>
                    <a:ext uri="{FF2B5EF4-FFF2-40B4-BE49-F238E27FC236}">
                      <a16:creationId xmlns:a16="http://schemas.microsoft.com/office/drawing/2014/main" id="{79EB1423-C5AD-7ABC-F19D-EC569980E017}"/>
                    </a:ext>
                  </a:extLst>
                </p:cNvPr>
                <p:cNvPicPr/>
                <p:nvPr/>
              </p:nvPicPr>
              <p:blipFill>
                <a:blip r:embed="rId4"/>
                <a:stretch>
                  <a:fillRect/>
                </a:stretch>
              </p:blipFill>
              <p:spPr>
                <a:xfrm>
                  <a:off x="9552774" y="557748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048" name="Ink 1047">
                  <a:extLst>
                    <a:ext uri="{FF2B5EF4-FFF2-40B4-BE49-F238E27FC236}">
                      <a16:creationId xmlns:a16="http://schemas.microsoft.com/office/drawing/2014/main" id="{0E008E2E-D7BC-E714-7FAC-CFFC3630A592}"/>
                    </a:ext>
                  </a:extLst>
                </p14:cNvPr>
                <p14:cNvContentPartPr/>
                <p14:nvPr/>
              </p14:nvContentPartPr>
              <p14:xfrm>
                <a:off x="9714534" y="5739247"/>
                <a:ext cx="360" cy="360"/>
              </p14:xfrm>
            </p:contentPart>
          </mc:Choice>
          <mc:Fallback xmlns="">
            <p:pic>
              <p:nvPicPr>
                <p:cNvPr id="1048" name="Ink 1047">
                  <a:extLst>
                    <a:ext uri="{FF2B5EF4-FFF2-40B4-BE49-F238E27FC236}">
                      <a16:creationId xmlns:a16="http://schemas.microsoft.com/office/drawing/2014/main" id="{0E008E2E-D7BC-E714-7FAC-CFFC3630A592}"/>
                    </a:ext>
                  </a:extLst>
                </p:cNvPr>
                <p:cNvPicPr/>
                <p:nvPr/>
              </p:nvPicPr>
              <p:blipFill>
                <a:blip r:embed="rId4"/>
                <a:stretch>
                  <a:fillRect/>
                </a:stretch>
              </p:blipFill>
              <p:spPr>
                <a:xfrm>
                  <a:off x="9705174" y="572988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049" name="Ink 1048">
                  <a:extLst>
                    <a:ext uri="{FF2B5EF4-FFF2-40B4-BE49-F238E27FC236}">
                      <a16:creationId xmlns:a16="http://schemas.microsoft.com/office/drawing/2014/main" id="{9D17D7B3-33A8-FCFD-31D7-6A12FA3C24B5}"/>
                    </a:ext>
                  </a:extLst>
                </p14:cNvPr>
                <p14:cNvContentPartPr/>
                <p14:nvPr/>
              </p14:nvContentPartPr>
              <p14:xfrm>
                <a:off x="9421779" y="5611318"/>
                <a:ext cx="360" cy="360"/>
              </p14:xfrm>
            </p:contentPart>
          </mc:Choice>
          <mc:Fallback xmlns="">
            <p:pic>
              <p:nvPicPr>
                <p:cNvPr id="1049" name="Ink 1048">
                  <a:extLst>
                    <a:ext uri="{FF2B5EF4-FFF2-40B4-BE49-F238E27FC236}">
                      <a16:creationId xmlns:a16="http://schemas.microsoft.com/office/drawing/2014/main" id="{9D17D7B3-33A8-FCFD-31D7-6A12FA3C24B5}"/>
                    </a:ext>
                  </a:extLst>
                </p:cNvPr>
                <p:cNvPicPr/>
                <p:nvPr/>
              </p:nvPicPr>
              <p:blipFill>
                <a:blip r:embed="rId4"/>
                <a:stretch>
                  <a:fillRect/>
                </a:stretch>
              </p:blipFill>
              <p:spPr>
                <a:xfrm>
                  <a:off x="9412419" y="560195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050" name="Ink 1049">
                  <a:extLst>
                    <a:ext uri="{FF2B5EF4-FFF2-40B4-BE49-F238E27FC236}">
                      <a16:creationId xmlns:a16="http://schemas.microsoft.com/office/drawing/2014/main" id="{B9796B3E-91A1-9053-9093-E099826DD1D7}"/>
                    </a:ext>
                  </a:extLst>
                </p14:cNvPr>
                <p14:cNvContentPartPr/>
                <p14:nvPr/>
              </p14:nvContentPartPr>
              <p14:xfrm>
                <a:off x="9574179" y="5763718"/>
                <a:ext cx="360" cy="360"/>
              </p14:xfrm>
            </p:contentPart>
          </mc:Choice>
          <mc:Fallback xmlns="">
            <p:pic>
              <p:nvPicPr>
                <p:cNvPr id="1050" name="Ink 1049">
                  <a:extLst>
                    <a:ext uri="{FF2B5EF4-FFF2-40B4-BE49-F238E27FC236}">
                      <a16:creationId xmlns:a16="http://schemas.microsoft.com/office/drawing/2014/main" id="{B9796B3E-91A1-9053-9093-E099826DD1D7}"/>
                    </a:ext>
                  </a:extLst>
                </p:cNvPr>
                <p:cNvPicPr/>
                <p:nvPr/>
              </p:nvPicPr>
              <p:blipFill>
                <a:blip r:embed="rId4"/>
                <a:stretch>
                  <a:fillRect/>
                </a:stretch>
              </p:blipFill>
              <p:spPr>
                <a:xfrm>
                  <a:off x="9564819" y="575435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051" name="Ink 1050">
                  <a:extLst>
                    <a:ext uri="{FF2B5EF4-FFF2-40B4-BE49-F238E27FC236}">
                      <a16:creationId xmlns:a16="http://schemas.microsoft.com/office/drawing/2014/main" id="{75A83D34-69F3-D02D-19EA-70B6CFF8CB7F}"/>
                    </a:ext>
                  </a:extLst>
                </p14:cNvPr>
                <p14:cNvContentPartPr/>
                <p14:nvPr/>
              </p14:nvContentPartPr>
              <p14:xfrm>
                <a:off x="9726579" y="5916118"/>
                <a:ext cx="360" cy="360"/>
              </p14:xfrm>
            </p:contentPart>
          </mc:Choice>
          <mc:Fallback xmlns="">
            <p:pic>
              <p:nvPicPr>
                <p:cNvPr id="1051" name="Ink 1050">
                  <a:extLst>
                    <a:ext uri="{FF2B5EF4-FFF2-40B4-BE49-F238E27FC236}">
                      <a16:creationId xmlns:a16="http://schemas.microsoft.com/office/drawing/2014/main" id="{75A83D34-69F3-D02D-19EA-70B6CFF8CB7F}"/>
                    </a:ext>
                  </a:extLst>
                </p:cNvPr>
                <p:cNvPicPr/>
                <p:nvPr/>
              </p:nvPicPr>
              <p:blipFill>
                <a:blip r:embed="rId4"/>
                <a:stretch>
                  <a:fillRect/>
                </a:stretch>
              </p:blipFill>
              <p:spPr>
                <a:xfrm>
                  <a:off x="9717219" y="590675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052" name="Ink 1051">
                  <a:extLst>
                    <a:ext uri="{FF2B5EF4-FFF2-40B4-BE49-F238E27FC236}">
                      <a16:creationId xmlns:a16="http://schemas.microsoft.com/office/drawing/2014/main" id="{1AE2ACC7-016B-69FF-5ADC-A9DFB0F69948}"/>
                    </a:ext>
                  </a:extLst>
                </p14:cNvPr>
                <p14:cNvContentPartPr/>
                <p14:nvPr/>
              </p14:nvContentPartPr>
              <p14:xfrm>
                <a:off x="9301724" y="5742466"/>
                <a:ext cx="360" cy="360"/>
              </p14:xfrm>
            </p:contentPart>
          </mc:Choice>
          <mc:Fallback xmlns="">
            <p:pic>
              <p:nvPicPr>
                <p:cNvPr id="1052" name="Ink 1051">
                  <a:extLst>
                    <a:ext uri="{FF2B5EF4-FFF2-40B4-BE49-F238E27FC236}">
                      <a16:creationId xmlns:a16="http://schemas.microsoft.com/office/drawing/2014/main" id="{1AE2ACC7-016B-69FF-5ADC-A9DFB0F69948}"/>
                    </a:ext>
                  </a:extLst>
                </p:cNvPr>
                <p:cNvPicPr/>
                <p:nvPr/>
              </p:nvPicPr>
              <p:blipFill>
                <a:blip r:embed="rId4"/>
                <a:stretch>
                  <a:fillRect/>
                </a:stretch>
              </p:blipFill>
              <p:spPr>
                <a:xfrm>
                  <a:off x="9292364" y="573310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053" name="Ink 1052">
                  <a:extLst>
                    <a:ext uri="{FF2B5EF4-FFF2-40B4-BE49-F238E27FC236}">
                      <a16:creationId xmlns:a16="http://schemas.microsoft.com/office/drawing/2014/main" id="{FD089033-B04A-CF6F-B0FD-AFEC32206C73}"/>
                    </a:ext>
                  </a:extLst>
                </p14:cNvPr>
                <p14:cNvContentPartPr/>
                <p14:nvPr/>
              </p14:nvContentPartPr>
              <p14:xfrm>
                <a:off x="9454124" y="5894866"/>
                <a:ext cx="360" cy="360"/>
              </p14:xfrm>
            </p:contentPart>
          </mc:Choice>
          <mc:Fallback xmlns="">
            <p:pic>
              <p:nvPicPr>
                <p:cNvPr id="1053" name="Ink 1052">
                  <a:extLst>
                    <a:ext uri="{FF2B5EF4-FFF2-40B4-BE49-F238E27FC236}">
                      <a16:creationId xmlns:a16="http://schemas.microsoft.com/office/drawing/2014/main" id="{FD089033-B04A-CF6F-B0FD-AFEC32206C73}"/>
                    </a:ext>
                  </a:extLst>
                </p:cNvPr>
                <p:cNvPicPr/>
                <p:nvPr/>
              </p:nvPicPr>
              <p:blipFill>
                <a:blip r:embed="rId4"/>
                <a:stretch>
                  <a:fillRect/>
                </a:stretch>
              </p:blipFill>
              <p:spPr>
                <a:xfrm>
                  <a:off x="9444764" y="588550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054" name="Ink 1053">
                  <a:extLst>
                    <a:ext uri="{FF2B5EF4-FFF2-40B4-BE49-F238E27FC236}">
                      <a16:creationId xmlns:a16="http://schemas.microsoft.com/office/drawing/2014/main" id="{9D4B0B0A-00FE-51F9-1809-4E3E3CC2BECE}"/>
                    </a:ext>
                  </a:extLst>
                </p14:cNvPr>
                <p14:cNvContentPartPr/>
                <p14:nvPr/>
              </p14:nvContentPartPr>
              <p14:xfrm>
                <a:off x="9694416" y="5860130"/>
                <a:ext cx="360" cy="360"/>
              </p14:xfrm>
            </p:contentPart>
          </mc:Choice>
          <mc:Fallback xmlns="">
            <p:pic>
              <p:nvPicPr>
                <p:cNvPr id="1054" name="Ink 1053">
                  <a:extLst>
                    <a:ext uri="{FF2B5EF4-FFF2-40B4-BE49-F238E27FC236}">
                      <a16:creationId xmlns:a16="http://schemas.microsoft.com/office/drawing/2014/main" id="{9D4B0B0A-00FE-51F9-1809-4E3E3CC2BECE}"/>
                    </a:ext>
                  </a:extLst>
                </p:cNvPr>
                <p:cNvPicPr/>
                <p:nvPr/>
              </p:nvPicPr>
              <p:blipFill>
                <a:blip r:embed="rId4"/>
                <a:stretch>
                  <a:fillRect/>
                </a:stretch>
              </p:blipFill>
              <p:spPr>
                <a:xfrm>
                  <a:off x="9685056" y="585077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055" name="Ink 1054">
                  <a:extLst>
                    <a:ext uri="{FF2B5EF4-FFF2-40B4-BE49-F238E27FC236}">
                      <a16:creationId xmlns:a16="http://schemas.microsoft.com/office/drawing/2014/main" id="{0C948351-203E-D966-8EE3-84AA4DFA4948}"/>
                    </a:ext>
                  </a:extLst>
                </p14:cNvPr>
                <p14:cNvContentPartPr/>
                <p14:nvPr/>
              </p14:nvContentPartPr>
              <p14:xfrm>
                <a:off x="9687612" y="5137016"/>
                <a:ext cx="360" cy="360"/>
              </p14:xfrm>
            </p:contentPart>
          </mc:Choice>
          <mc:Fallback xmlns="">
            <p:pic>
              <p:nvPicPr>
                <p:cNvPr id="1055" name="Ink 1054">
                  <a:extLst>
                    <a:ext uri="{FF2B5EF4-FFF2-40B4-BE49-F238E27FC236}">
                      <a16:creationId xmlns:a16="http://schemas.microsoft.com/office/drawing/2014/main" id="{0C948351-203E-D966-8EE3-84AA4DFA4948}"/>
                    </a:ext>
                  </a:extLst>
                </p:cNvPr>
                <p:cNvPicPr/>
                <p:nvPr/>
              </p:nvPicPr>
              <p:blipFill>
                <a:blip r:embed="rId4"/>
                <a:stretch>
                  <a:fillRect/>
                </a:stretch>
              </p:blipFill>
              <p:spPr>
                <a:xfrm>
                  <a:off x="9678252" y="512765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056" name="Ink 1055">
                  <a:extLst>
                    <a:ext uri="{FF2B5EF4-FFF2-40B4-BE49-F238E27FC236}">
                      <a16:creationId xmlns:a16="http://schemas.microsoft.com/office/drawing/2014/main" id="{AD98AA3D-82C6-A990-8CF7-2D5E05623BD5}"/>
                    </a:ext>
                  </a:extLst>
                </p14:cNvPr>
                <p14:cNvContentPartPr/>
                <p14:nvPr/>
              </p14:nvContentPartPr>
              <p14:xfrm>
                <a:off x="9610155" y="4989864"/>
                <a:ext cx="360" cy="360"/>
              </p14:xfrm>
            </p:contentPart>
          </mc:Choice>
          <mc:Fallback xmlns="">
            <p:pic>
              <p:nvPicPr>
                <p:cNvPr id="1056" name="Ink 1055">
                  <a:extLst>
                    <a:ext uri="{FF2B5EF4-FFF2-40B4-BE49-F238E27FC236}">
                      <a16:creationId xmlns:a16="http://schemas.microsoft.com/office/drawing/2014/main" id="{AD98AA3D-82C6-A990-8CF7-2D5E05623BD5}"/>
                    </a:ext>
                  </a:extLst>
                </p:cNvPr>
                <p:cNvPicPr/>
                <p:nvPr/>
              </p:nvPicPr>
              <p:blipFill>
                <a:blip r:embed="rId4"/>
                <a:stretch>
                  <a:fillRect/>
                </a:stretch>
              </p:blipFill>
              <p:spPr>
                <a:xfrm>
                  <a:off x="9600795" y="498050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057" name="Ink 1056">
                  <a:extLst>
                    <a:ext uri="{FF2B5EF4-FFF2-40B4-BE49-F238E27FC236}">
                      <a16:creationId xmlns:a16="http://schemas.microsoft.com/office/drawing/2014/main" id="{5B19B466-EEC5-D400-4F8F-472D928EBDAD}"/>
                    </a:ext>
                  </a:extLst>
                </p14:cNvPr>
                <p14:cNvContentPartPr/>
                <p14:nvPr/>
              </p14:nvContentPartPr>
              <p14:xfrm>
                <a:off x="9274802" y="5140235"/>
                <a:ext cx="360" cy="360"/>
              </p14:xfrm>
            </p:contentPart>
          </mc:Choice>
          <mc:Fallback xmlns="">
            <p:pic>
              <p:nvPicPr>
                <p:cNvPr id="1057" name="Ink 1056">
                  <a:extLst>
                    <a:ext uri="{FF2B5EF4-FFF2-40B4-BE49-F238E27FC236}">
                      <a16:creationId xmlns:a16="http://schemas.microsoft.com/office/drawing/2014/main" id="{5B19B466-EEC5-D400-4F8F-472D928EBDAD}"/>
                    </a:ext>
                  </a:extLst>
                </p:cNvPr>
                <p:cNvPicPr/>
                <p:nvPr/>
              </p:nvPicPr>
              <p:blipFill>
                <a:blip r:embed="rId4"/>
                <a:stretch>
                  <a:fillRect/>
                </a:stretch>
              </p:blipFill>
              <p:spPr>
                <a:xfrm>
                  <a:off x="9265442" y="513087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058" name="Ink 1057">
                  <a:extLst>
                    <a:ext uri="{FF2B5EF4-FFF2-40B4-BE49-F238E27FC236}">
                      <a16:creationId xmlns:a16="http://schemas.microsoft.com/office/drawing/2014/main" id="{B08B77CC-6E95-13BA-0B2D-58FD2FA38F63}"/>
                    </a:ext>
                  </a:extLst>
                </p14:cNvPr>
                <p14:cNvContentPartPr/>
                <p14:nvPr/>
              </p14:nvContentPartPr>
              <p14:xfrm>
                <a:off x="9134447" y="5164706"/>
                <a:ext cx="360" cy="360"/>
              </p14:xfrm>
            </p:contentPart>
          </mc:Choice>
          <mc:Fallback xmlns="">
            <p:pic>
              <p:nvPicPr>
                <p:cNvPr id="1058" name="Ink 1057">
                  <a:extLst>
                    <a:ext uri="{FF2B5EF4-FFF2-40B4-BE49-F238E27FC236}">
                      <a16:creationId xmlns:a16="http://schemas.microsoft.com/office/drawing/2014/main" id="{B08B77CC-6E95-13BA-0B2D-58FD2FA38F63}"/>
                    </a:ext>
                  </a:extLst>
                </p:cNvPr>
                <p:cNvPicPr/>
                <p:nvPr/>
              </p:nvPicPr>
              <p:blipFill>
                <a:blip r:embed="rId4"/>
                <a:stretch>
                  <a:fillRect/>
                </a:stretch>
              </p:blipFill>
              <p:spPr>
                <a:xfrm>
                  <a:off x="9125087" y="515534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59" name="Ink 1058">
                  <a:extLst>
                    <a:ext uri="{FF2B5EF4-FFF2-40B4-BE49-F238E27FC236}">
                      <a16:creationId xmlns:a16="http://schemas.microsoft.com/office/drawing/2014/main" id="{EC99289E-C054-4DBE-310D-CFBC2D636B2B}"/>
                    </a:ext>
                  </a:extLst>
                </p14:cNvPr>
                <p14:cNvContentPartPr/>
                <p14:nvPr/>
              </p14:nvContentPartPr>
              <p14:xfrm>
                <a:off x="9286847" y="5317106"/>
                <a:ext cx="360" cy="360"/>
              </p14:xfrm>
            </p:contentPart>
          </mc:Choice>
          <mc:Fallback xmlns="">
            <p:pic>
              <p:nvPicPr>
                <p:cNvPr id="1059" name="Ink 1058">
                  <a:extLst>
                    <a:ext uri="{FF2B5EF4-FFF2-40B4-BE49-F238E27FC236}">
                      <a16:creationId xmlns:a16="http://schemas.microsoft.com/office/drawing/2014/main" id="{EC99289E-C054-4DBE-310D-CFBC2D636B2B}"/>
                    </a:ext>
                  </a:extLst>
                </p:cNvPr>
                <p:cNvPicPr/>
                <p:nvPr/>
              </p:nvPicPr>
              <p:blipFill>
                <a:blip r:embed="rId4"/>
                <a:stretch>
                  <a:fillRect/>
                </a:stretch>
              </p:blipFill>
              <p:spPr>
                <a:xfrm>
                  <a:off x="9277487" y="530774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060" name="Ink 1059">
                  <a:extLst>
                    <a:ext uri="{FF2B5EF4-FFF2-40B4-BE49-F238E27FC236}">
                      <a16:creationId xmlns:a16="http://schemas.microsoft.com/office/drawing/2014/main" id="{B3BEF8BB-3EFE-E079-DDAB-7CE05AEC5CA4}"/>
                    </a:ext>
                  </a:extLst>
                </p14:cNvPr>
                <p14:cNvContentPartPr/>
                <p14:nvPr/>
              </p14:nvContentPartPr>
              <p14:xfrm>
                <a:off x="9153315" y="5103944"/>
                <a:ext cx="360" cy="360"/>
              </p14:xfrm>
            </p:contentPart>
          </mc:Choice>
          <mc:Fallback xmlns="">
            <p:pic>
              <p:nvPicPr>
                <p:cNvPr id="1060" name="Ink 1059">
                  <a:extLst>
                    <a:ext uri="{FF2B5EF4-FFF2-40B4-BE49-F238E27FC236}">
                      <a16:creationId xmlns:a16="http://schemas.microsoft.com/office/drawing/2014/main" id="{B3BEF8BB-3EFE-E079-DDAB-7CE05AEC5CA4}"/>
                    </a:ext>
                  </a:extLst>
                </p:cNvPr>
                <p:cNvPicPr/>
                <p:nvPr/>
              </p:nvPicPr>
              <p:blipFill>
                <a:blip r:embed="rId4"/>
                <a:stretch>
                  <a:fillRect/>
                </a:stretch>
              </p:blipFill>
              <p:spPr>
                <a:xfrm>
                  <a:off x="9143955" y="509458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61" name="Ink 1060">
                  <a:extLst>
                    <a:ext uri="{FF2B5EF4-FFF2-40B4-BE49-F238E27FC236}">
                      <a16:creationId xmlns:a16="http://schemas.microsoft.com/office/drawing/2014/main" id="{9C02D004-78DE-2722-3ABC-40EB2B788DF4}"/>
                    </a:ext>
                  </a:extLst>
                </p14:cNvPr>
                <p14:cNvContentPartPr/>
                <p14:nvPr/>
              </p14:nvContentPartPr>
              <p14:xfrm>
                <a:off x="9305715" y="5256344"/>
                <a:ext cx="360" cy="360"/>
              </p14:xfrm>
            </p:contentPart>
          </mc:Choice>
          <mc:Fallback xmlns="">
            <p:pic>
              <p:nvPicPr>
                <p:cNvPr id="1061" name="Ink 1060">
                  <a:extLst>
                    <a:ext uri="{FF2B5EF4-FFF2-40B4-BE49-F238E27FC236}">
                      <a16:creationId xmlns:a16="http://schemas.microsoft.com/office/drawing/2014/main" id="{9C02D004-78DE-2722-3ABC-40EB2B788DF4}"/>
                    </a:ext>
                  </a:extLst>
                </p:cNvPr>
                <p:cNvPicPr/>
                <p:nvPr/>
              </p:nvPicPr>
              <p:blipFill>
                <a:blip r:embed="rId4"/>
                <a:stretch>
                  <a:fillRect/>
                </a:stretch>
              </p:blipFill>
              <p:spPr>
                <a:xfrm>
                  <a:off x="9296355" y="524698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062" name="Ink 1061">
                  <a:extLst>
                    <a:ext uri="{FF2B5EF4-FFF2-40B4-BE49-F238E27FC236}">
                      <a16:creationId xmlns:a16="http://schemas.microsoft.com/office/drawing/2014/main" id="{55000013-1528-90A7-561E-03BBB893BF34}"/>
                    </a:ext>
                  </a:extLst>
                </p14:cNvPr>
                <p14:cNvContentPartPr/>
                <p14:nvPr/>
              </p14:nvContentPartPr>
              <p14:xfrm>
                <a:off x="9421779" y="5123983"/>
                <a:ext cx="360" cy="360"/>
              </p14:xfrm>
            </p:contentPart>
          </mc:Choice>
          <mc:Fallback xmlns="">
            <p:pic>
              <p:nvPicPr>
                <p:cNvPr id="1062" name="Ink 1061">
                  <a:extLst>
                    <a:ext uri="{FF2B5EF4-FFF2-40B4-BE49-F238E27FC236}">
                      <a16:creationId xmlns:a16="http://schemas.microsoft.com/office/drawing/2014/main" id="{55000013-1528-90A7-561E-03BBB893BF34}"/>
                    </a:ext>
                  </a:extLst>
                </p:cNvPr>
                <p:cNvPicPr/>
                <p:nvPr/>
              </p:nvPicPr>
              <p:blipFill>
                <a:blip r:embed="rId4"/>
                <a:stretch>
                  <a:fillRect/>
                </a:stretch>
              </p:blipFill>
              <p:spPr>
                <a:xfrm>
                  <a:off x="9412419" y="511462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063" name="Ink 1062">
                  <a:extLst>
                    <a:ext uri="{FF2B5EF4-FFF2-40B4-BE49-F238E27FC236}">
                      <a16:creationId xmlns:a16="http://schemas.microsoft.com/office/drawing/2014/main" id="{ACAC3689-6DF9-4860-60AE-841F82B4858B}"/>
                    </a:ext>
                  </a:extLst>
                </p14:cNvPr>
                <p14:cNvContentPartPr/>
                <p14:nvPr/>
              </p14:nvContentPartPr>
              <p14:xfrm>
                <a:off x="9610515" y="5561144"/>
                <a:ext cx="360" cy="360"/>
              </p14:xfrm>
            </p:contentPart>
          </mc:Choice>
          <mc:Fallback xmlns="">
            <p:pic>
              <p:nvPicPr>
                <p:cNvPr id="1063" name="Ink 1062">
                  <a:extLst>
                    <a:ext uri="{FF2B5EF4-FFF2-40B4-BE49-F238E27FC236}">
                      <a16:creationId xmlns:a16="http://schemas.microsoft.com/office/drawing/2014/main" id="{ACAC3689-6DF9-4860-60AE-841F82B4858B}"/>
                    </a:ext>
                  </a:extLst>
                </p:cNvPr>
                <p:cNvPicPr/>
                <p:nvPr/>
              </p:nvPicPr>
              <p:blipFill>
                <a:blip r:embed="rId4"/>
                <a:stretch>
                  <a:fillRect/>
                </a:stretch>
              </p:blipFill>
              <p:spPr>
                <a:xfrm>
                  <a:off x="9601155" y="555178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064" name="Ink 1063">
                  <a:extLst>
                    <a:ext uri="{FF2B5EF4-FFF2-40B4-BE49-F238E27FC236}">
                      <a16:creationId xmlns:a16="http://schemas.microsoft.com/office/drawing/2014/main" id="{EF54D781-29F3-4A27-AD72-6A5B19AD2177}"/>
                    </a:ext>
                  </a:extLst>
                </p14:cNvPr>
                <p14:cNvContentPartPr/>
                <p14:nvPr/>
              </p14:nvContentPartPr>
              <p14:xfrm>
                <a:off x="9165360" y="5280815"/>
                <a:ext cx="360" cy="360"/>
              </p14:xfrm>
            </p:contentPart>
          </mc:Choice>
          <mc:Fallback xmlns="">
            <p:pic>
              <p:nvPicPr>
                <p:cNvPr id="1064" name="Ink 1063">
                  <a:extLst>
                    <a:ext uri="{FF2B5EF4-FFF2-40B4-BE49-F238E27FC236}">
                      <a16:creationId xmlns:a16="http://schemas.microsoft.com/office/drawing/2014/main" id="{EF54D781-29F3-4A27-AD72-6A5B19AD2177}"/>
                    </a:ext>
                  </a:extLst>
                </p:cNvPr>
                <p:cNvPicPr/>
                <p:nvPr/>
              </p:nvPicPr>
              <p:blipFill>
                <a:blip r:embed="rId4"/>
                <a:stretch>
                  <a:fillRect/>
                </a:stretch>
              </p:blipFill>
              <p:spPr>
                <a:xfrm>
                  <a:off x="9156000" y="527145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065" name="Ink 1064">
                  <a:extLst>
                    <a:ext uri="{FF2B5EF4-FFF2-40B4-BE49-F238E27FC236}">
                      <a16:creationId xmlns:a16="http://schemas.microsoft.com/office/drawing/2014/main" id="{DDD69B68-8F55-8975-F803-0C5E9BFF3926}"/>
                    </a:ext>
                  </a:extLst>
                </p14:cNvPr>
                <p14:cNvContentPartPr/>
                <p14:nvPr/>
              </p14:nvContentPartPr>
              <p14:xfrm>
                <a:off x="9317760" y="5433215"/>
                <a:ext cx="360" cy="360"/>
              </p14:xfrm>
            </p:contentPart>
          </mc:Choice>
          <mc:Fallback xmlns="">
            <p:pic>
              <p:nvPicPr>
                <p:cNvPr id="1065" name="Ink 1064">
                  <a:extLst>
                    <a:ext uri="{FF2B5EF4-FFF2-40B4-BE49-F238E27FC236}">
                      <a16:creationId xmlns:a16="http://schemas.microsoft.com/office/drawing/2014/main" id="{DDD69B68-8F55-8975-F803-0C5E9BFF3926}"/>
                    </a:ext>
                  </a:extLst>
                </p:cNvPr>
                <p:cNvPicPr/>
                <p:nvPr/>
              </p:nvPicPr>
              <p:blipFill>
                <a:blip r:embed="rId4"/>
                <a:stretch>
                  <a:fillRect/>
                </a:stretch>
              </p:blipFill>
              <p:spPr>
                <a:xfrm>
                  <a:off x="9308400" y="542385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066" name="Ink 1065">
                  <a:extLst>
                    <a:ext uri="{FF2B5EF4-FFF2-40B4-BE49-F238E27FC236}">
                      <a16:creationId xmlns:a16="http://schemas.microsoft.com/office/drawing/2014/main" id="{55DD1BBB-69F7-E815-3CF8-DDDA9F6FBF71}"/>
                    </a:ext>
                  </a:extLst>
                </p14:cNvPr>
                <p14:cNvContentPartPr/>
                <p14:nvPr/>
              </p14:nvContentPartPr>
              <p14:xfrm>
                <a:off x="9470160" y="5585615"/>
                <a:ext cx="360" cy="360"/>
              </p14:xfrm>
            </p:contentPart>
          </mc:Choice>
          <mc:Fallback xmlns="">
            <p:pic>
              <p:nvPicPr>
                <p:cNvPr id="1066" name="Ink 1065">
                  <a:extLst>
                    <a:ext uri="{FF2B5EF4-FFF2-40B4-BE49-F238E27FC236}">
                      <a16:creationId xmlns:a16="http://schemas.microsoft.com/office/drawing/2014/main" id="{55DD1BBB-69F7-E815-3CF8-DDDA9F6FBF71}"/>
                    </a:ext>
                  </a:extLst>
                </p:cNvPr>
                <p:cNvPicPr/>
                <p:nvPr/>
              </p:nvPicPr>
              <p:blipFill>
                <a:blip r:embed="rId4"/>
                <a:stretch>
                  <a:fillRect/>
                </a:stretch>
              </p:blipFill>
              <p:spPr>
                <a:xfrm>
                  <a:off x="9460800" y="557625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067" name="Ink 1066">
                  <a:extLst>
                    <a:ext uri="{FF2B5EF4-FFF2-40B4-BE49-F238E27FC236}">
                      <a16:creationId xmlns:a16="http://schemas.microsoft.com/office/drawing/2014/main" id="{4AF36043-AA16-00AB-88CE-0916A9C5F2BD}"/>
                    </a:ext>
                  </a:extLst>
                </p14:cNvPr>
                <p14:cNvContentPartPr/>
                <p14:nvPr/>
              </p14:nvContentPartPr>
              <p14:xfrm>
                <a:off x="9045305" y="5411963"/>
                <a:ext cx="360" cy="360"/>
              </p14:xfrm>
            </p:contentPart>
          </mc:Choice>
          <mc:Fallback xmlns="">
            <p:pic>
              <p:nvPicPr>
                <p:cNvPr id="1067" name="Ink 1066">
                  <a:extLst>
                    <a:ext uri="{FF2B5EF4-FFF2-40B4-BE49-F238E27FC236}">
                      <a16:creationId xmlns:a16="http://schemas.microsoft.com/office/drawing/2014/main" id="{4AF36043-AA16-00AB-88CE-0916A9C5F2BD}"/>
                    </a:ext>
                  </a:extLst>
                </p:cNvPr>
                <p:cNvPicPr/>
                <p:nvPr/>
              </p:nvPicPr>
              <p:blipFill>
                <a:blip r:embed="rId4"/>
                <a:stretch>
                  <a:fillRect/>
                </a:stretch>
              </p:blipFill>
              <p:spPr>
                <a:xfrm>
                  <a:off x="9035945" y="540260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068" name="Ink 1067">
                  <a:extLst>
                    <a:ext uri="{FF2B5EF4-FFF2-40B4-BE49-F238E27FC236}">
                      <a16:creationId xmlns:a16="http://schemas.microsoft.com/office/drawing/2014/main" id="{FA677ACC-E1FF-3513-57A5-E978DC49503E}"/>
                    </a:ext>
                  </a:extLst>
                </p14:cNvPr>
                <p14:cNvContentPartPr/>
                <p14:nvPr/>
              </p14:nvContentPartPr>
              <p14:xfrm>
                <a:off x="9197705" y="5564363"/>
                <a:ext cx="360" cy="360"/>
              </p14:xfrm>
            </p:contentPart>
          </mc:Choice>
          <mc:Fallback xmlns="">
            <p:pic>
              <p:nvPicPr>
                <p:cNvPr id="1068" name="Ink 1067">
                  <a:extLst>
                    <a:ext uri="{FF2B5EF4-FFF2-40B4-BE49-F238E27FC236}">
                      <a16:creationId xmlns:a16="http://schemas.microsoft.com/office/drawing/2014/main" id="{FA677ACC-E1FF-3513-57A5-E978DC49503E}"/>
                    </a:ext>
                  </a:extLst>
                </p:cNvPr>
                <p:cNvPicPr/>
                <p:nvPr/>
              </p:nvPicPr>
              <p:blipFill>
                <a:blip r:embed="rId4"/>
                <a:stretch>
                  <a:fillRect/>
                </a:stretch>
              </p:blipFill>
              <p:spPr>
                <a:xfrm>
                  <a:off x="9188345" y="555500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069" name="Ink 1068">
                  <a:extLst>
                    <a:ext uri="{FF2B5EF4-FFF2-40B4-BE49-F238E27FC236}">
                      <a16:creationId xmlns:a16="http://schemas.microsoft.com/office/drawing/2014/main" id="{58A218F1-79BF-0358-3B67-429AC8A6814D}"/>
                    </a:ext>
                  </a:extLst>
                </p14:cNvPr>
                <p14:cNvContentPartPr/>
                <p14:nvPr/>
              </p14:nvContentPartPr>
              <p14:xfrm>
                <a:off x="9057350" y="5588834"/>
                <a:ext cx="360" cy="360"/>
              </p14:xfrm>
            </p:contentPart>
          </mc:Choice>
          <mc:Fallback xmlns="">
            <p:pic>
              <p:nvPicPr>
                <p:cNvPr id="1069" name="Ink 1068">
                  <a:extLst>
                    <a:ext uri="{FF2B5EF4-FFF2-40B4-BE49-F238E27FC236}">
                      <a16:creationId xmlns:a16="http://schemas.microsoft.com/office/drawing/2014/main" id="{58A218F1-79BF-0358-3B67-429AC8A6814D}"/>
                    </a:ext>
                  </a:extLst>
                </p:cNvPr>
                <p:cNvPicPr/>
                <p:nvPr/>
              </p:nvPicPr>
              <p:blipFill>
                <a:blip r:embed="rId4"/>
                <a:stretch>
                  <a:fillRect/>
                </a:stretch>
              </p:blipFill>
              <p:spPr>
                <a:xfrm>
                  <a:off x="9047990" y="557947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70" name="Ink 1069">
                  <a:extLst>
                    <a:ext uri="{FF2B5EF4-FFF2-40B4-BE49-F238E27FC236}">
                      <a16:creationId xmlns:a16="http://schemas.microsoft.com/office/drawing/2014/main" id="{40CD6513-F9AD-E261-09BF-5D1D7780F3DE}"/>
                    </a:ext>
                  </a:extLst>
                </p14:cNvPr>
                <p14:cNvContentPartPr/>
                <p14:nvPr/>
              </p14:nvContentPartPr>
              <p14:xfrm>
                <a:off x="9209750" y="5741234"/>
                <a:ext cx="360" cy="360"/>
              </p14:xfrm>
            </p:contentPart>
          </mc:Choice>
          <mc:Fallback xmlns="">
            <p:pic>
              <p:nvPicPr>
                <p:cNvPr id="1070" name="Ink 1069">
                  <a:extLst>
                    <a:ext uri="{FF2B5EF4-FFF2-40B4-BE49-F238E27FC236}">
                      <a16:creationId xmlns:a16="http://schemas.microsoft.com/office/drawing/2014/main" id="{40CD6513-F9AD-E261-09BF-5D1D7780F3DE}"/>
                    </a:ext>
                  </a:extLst>
                </p:cNvPr>
                <p:cNvPicPr/>
                <p:nvPr/>
              </p:nvPicPr>
              <p:blipFill>
                <a:blip r:embed="rId4"/>
                <a:stretch>
                  <a:fillRect/>
                </a:stretch>
              </p:blipFill>
              <p:spPr>
                <a:xfrm>
                  <a:off x="9200390" y="573187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71" name="Ink 1070">
                  <a:extLst>
                    <a:ext uri="{FF2B5EF4-FFF2-40B4-BE49-F238E27FC236}">
                      <a16:creationId xmlns:a16="http://schemas.microsoft.com/office/drawing/2014/main" id="{EA46D261-7B22-4DEB-F2F2-CD8A949F6F74}"/>
                    </a:ext>
                  </a:extLst>
                </p14:cNvPr>
                <p14:cNvContentPartPr/>
                <p14:nvPr/>
              </p14:nvContentPartPr>
              <p14:xfrm>
                <a:off x="9858809" y="5254512"/>
                <a:ext cx="360" cy="360"/>
              </p14:xfrm>
            </p:contentPart>
          </mc:Choice>
          <mc:Fallback xmlns="">
            <p:pic>
              <p:nvPicPr>
                <p:cNvPr id="1071" name="Ink 1070">
                  <a:extLst>
                    <a:ext uri="{FF2B5EF4-FFF2-40B4-BE49-F238E27FC236}">
                      <a16:creationId xmlns:a16="http://schemas.microsoft.com/office/drawing/2014/main" id="{EA46D261-7B22-4DEB-F2F2-CD8A949F6F74}"/>
                    </a:ext>
                  </a:extLst>
                </p:cNvPr>
                <p:cNvPicPr/>
                <p:nvPr/>
              </p:nvPicPr>
              <p:blipFill>
                <a:blip r:embed="rId4"/>
                <a:stretch>
                  <a:fillRect/>
                </a:stretch>
              </p:blipFill>
              <p:spPr>
                <a:xfrm>
                  <a:off x="9849449" y="524515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72" name="Ink 1071">
                  <a:extLst>
                    <a:ext uri="{FF2B5EF4-FFF2-40B4-BE49-F238E27FC236}">
                      <a16:creationId xmlns:a16="http://schemas.microsoft.com/office/drawing/2014/main" id="{0CCE7196-BC24-3D96-936A-8E64D0E39447}"/>
                    </a:ext>
                  </a:extLst>
                </p14:cNvPr>
                <p14:cNvContentPartPr/>
                <p14:nvPr/>
              </p14:nvContentPartPr>
              <p14:xfrm>
                <a:off x="9527139" y="5282370"/>
                <a:ext cx="360" cy="360"/>
              </p14:xfrm>
            </p:contentPart>
          </mc:Choice>
          <mc:Fallback xmlns="">
            <p:pic>
              <p:nvPicPr>
                <p:cNvPr id="1072" name="Ink 1071">
                  <a:extLst>
                    <a:ext uri="{FF2B5EF4-FFF2-40B4-BE49-F238E27FC236}">
                      <a16:creationId xmlns:a16="http://schemas.microsoft.com/office/drawing/2014/main" id="{0CCE7196-BC24-3D96-936A-8E64D0E39447}"/>
                    </a:ext>
                  </a:extLst>
                </p:cNvPr>
                <p:cNvPicPr/>
                <p:nvPr/>
              </p:nvPicPr>
              <p:blipFill>
                <a:blip r:embed="rId4"/>
                <a:stretch>
                  <a:fillRect/>
                </a:stretch>
              </p:blipFill>
              <p:spPr>
                <a:xfrm>
                  <a:off x="9517779" y="527301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73" name="Ink 1072">
                  <a:extLst>
                    <a:ext uri="{FF2B5EF4-FFF2-40B4-BE49-F238E27FC236}">
                      <a16:creationId xmlns:a16="http://schemas.microsoft.com/office/drawing/2014/main" id="{E9968552-307A-20DD-7E8C-F64DB722ACBA}"/>
                    </a:ext>
                  </a:extLst>
                </p14:cNvPr>
                <p14:cNvContentPartPr/>
                <p14:nvPr/>
              </p14:nvContentPartPr>
              <p14:xfrm>
                <a:off x="9679539" y="5434770"/>
                <a:ext cx="360" cy="360"/>
              </p14:xfrm>
            </p:contentPart>
          </mc:Choice>
          <mc:Fallback xmlns="">
            <p:pic>
              <p:nvPicPr>
                <p:cNvPr id="1073" name="Ink 1072">
                  <a:extLst>
                    <a:ext uri="{FF2B5EF4-FFF2-40B4-BE49-F238E27FC236}">
                      <a16:creationId xmlns:a16="http://schemas.microsoft.com/office/drawing/2014/main" id="{E9968552-307A-20DD-7E8C-F64DB722ACBA}"/>
                    </a:ext>
                  </a:extLst>
                </p:cNvPr>
                <p:cNvPicPr/>
                <p:nvPr/>
              </p:nvPicPr>
              <p:blipFill>
                <a:blip r:embed="rId4"/>
                <a:stretch>
                  <a:fillRect/>
                </a:stretch>
              </p:blipFill>
              <p:spPr>
                <a:xfrm>
                  <a:off x="9670179" y="542541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74" name="Ink 1073">
                  <a:extLst>
                    <a:ext uri="{FF2B5EF4-FFF2-40B4-BE49-F238E27FC236}">
                      <a16:creationId xmlns:a16="http://schemas.microsoft.com/office/drawing/2014/main" id="{0213F68F-F8A3-D872-632E-79B90B516CFE}"/>
                    </a:ext>
                  </a:extLst>
                </p14:cNvPr>
                <p14:cNvContentPartPr/>
                <p14:nvPr/>
              </p14:nvContentPartPr>
              <p14:xfrm>
                <a:off x="9546007" y="5221608"/>
                <a:ext cx="360" cy="360"/>
              </p14:xfrm>
            </p:contentPart>
          </mc:Choice>
          <mc:Fallback xmlns="">
            <p:pic>
              <p:nvPicPr>
                <p:cNvPr id="1074" name="Ink 1073">
                  <a:extLst>
                    <a:ext uri="{FF2B5EF4-FFF2-40B4-BE49-F238E27FC236}">
                      <a16:creationId xmlns:a16="http://schemas.microsoft.com/office/drawing/2014/main" id="{0213F68F-F8A3-D872-632E-79B90B516CFE}"/>
                    </a:ext>
                  </a:extLst>
                </p:cNvPr>
                <p:cNvPicPr/>
                <p:nvPr/>
              </p:nvPicPr>
              <p:blipFill>
                <a:blip r:embed="rId4"/>
                <a:stretch>
                  <a:fillRect/>
                </a:stretch>
              </p:blipFill>
              <p:spPr>
                <a:xfrm>
                  <a:off x="9536647" y="521224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75" name="Ink 1074">
                  <a:extLst>
                    <a:ext uri="{FF2B5EF4-FFF2-40B4-BE49-F238E27FC236}">
                      <a16:creationId xmlns:a16="http://schemas.microsoft.com/office/drawing/2014/main" id="{6D0ADAD1-7C31-3A5F-0DF9-9803EE300779}"/>
                    </a:ext>
                  </a:extLst>
                </p14:cNvPr>
                <p14:cNvContentPartPr/>
                <p14:nvPr/>
              </p14:nvContentPartPr>
              <p14:xfrm>
                <a:off x="9698407" y="5374008"/>
                <a:ext cx="360" cy="360"/>
              </p14:xfrm>
            </p:contentPart>
          </mc:Choice>
          <mc:Fallback xmlns="">
            <p:pic>
              <p:nvPicPr>
                <p:cNvPr id="1075" name="Ink 1074">
                  <a:extLst>
                    <a:ext uri="{FF2B5EF4-FFF2-40B4-BE49-F238E27FC236}">
                      <a16:creationId xmlns:a16="http://schemas.microsoft.com/office/drawing/2014/main" id="{6D0ADAD1-7C31-3A5F-0DF9-9803EE300779}"/>
                    </a:ext>
                  </a:extLst>
                </p:cNvPr>
                <p:cNvPicPr/>
                <p:nvPr/>
              </p:nvPicPr>
              <p:blipFill>
                <a:blip r:embed="rId4"/>
                <a:stretch>
                  <a:fillRect/>
                </a:stretch>
              </p:blipFill>
              <p:spPr>
                <a:xfrm>
                  <a:off x="9689047" y="536464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76" name="Ink 1075">
                  <a:extLst>
                    <a:ext uri="{FF2B5EF4-FFF2-40B4-BE49-F238E27FC236}">
                      <a16:creationId xmlns:a16="http://schemas.microsoft.com/office/drawing/2014/main" id="{E5B43019-4C37-3FF6-77F2-559DD503272F}"/>
                    </a:ext>
                  </a:extLst>
                </p14:cNvPr>
                <p14:cNvContentPartPr/>
                <p14:nvPr/>
              </p14:nvContentPartPr>
              <p14:xfrm>
                <a:off x="9558052" y="5398479"/>
                <a:ext cx="360" cy="360"/>
              </p14:xfrm>
            </p:contentPart>
          </mc:Choice>
          <mc:Fallback xmlns="">
            <p:pic>
              <p:nvPicPr>
                <p:cNvPr id="1076" name="Ink 1075">
                  <a:extLst>
                    <a:ext uri="{FF2B5EF4-FFF2-40B4-BE49-F238E27FC236}">
                      <a16:creationId xmlns:a16="http://schemas.microsoft.com/office/drawing/2014/main" id="{E5B43019-4C37-3FF6-77F2-559DD503272F}"/>
                    </a:ext>
                  </a:extLst>
                </p:cNvPr>
                <p:cNvPicPr/>
                <p:nvPr/>
              </p:nvPicPr>
              <p:blipFill>
                <a:blip r:embed="rId4"/>
                <a:stretch>
                  <a:fillRect/>
                </a:stretch>
              </p:blipFill>
              <p:spPr>
                <a:xfrm>
                  <a:off x="9548692" y="5389119"/>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77" name="Ink 1076">
                  <a:extLst>
                    <a:ext uri="{FF2B5EF4-FFF2-40B4-BE49-F238E27FC236}">
                      <a16:creationId xmlns:a16="http://schemas.microsoft.com/office/drawing/2014/main" id="{FCE26112-1A57-2972-722E-E2F64C09BDF2}"/>
                    </a:ext>
                  </a:extLst>
                </p14:cNvPr>
                <p14:cNvContentPartPr/>
                <p14:nvPr/>
              </p14:nvContentPartPr>
              <p14:xfrm>
                <a:off x="9437997" y="5529627"/>
                <a:ext cx="360" cy="360"/>
              </p14:xfrm>
            </p:contentPart>
          </mc:Choice>
          <mc:Fallback xmlns="">
            <p:pic>
              <p:nvPicPr>
                <p:cNvPr id="1077" name="Ink 1076">
                  <a:extLst>
                    <a:ext uri="{FF2B5EF4-FFF2-40B4-BE49-F238E27FC236}">
                      <a16:creationId xmlns:a16="http://schemas.microsoft.com/office/drawing/2014/main" id="{FCE26112-1A57-2972-722E-E2F64C09BDF2}"/>
                    </a:ext>
                  </a:extLst>
                </p:cNvPr>
                <p:cNvPicPr/>
                <p:nvPr/>
              </p:nvPicPr>
              <p:blipFill>
                <a:blip r:embed="rId4"/>
                <a:stretch>
                  <a:fillRect/>
                </a:stretch>
              </p:blipFill>
              <p:spPr>
                <a:xfrm>
                  <a:off x="9428637" y="552026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078" name="Ink 1077">
                  <a:extLst>
                    <a:ext uri="{FF2B5EF4-FFF2-40B4-BE49-F238E27FC236}">
                      <a16:creationId xmlns:a16="http://schemas.microsoft.com/office/drawing/2014/main" id="{DE90DCCA-D472-2CB4-2D48-0A0D7DD4DF77}"/>
                    </a:ext>
                  </a:extLst>
                </p14:cNvPr>
                <p14:cNvContentPartPr/>
                <p14:nvPr/>
              </p14:nvContentPartPr>
              <p14:xfrm>
                <a:off x="9450042" y="5706498"/>
                <a:ext cx="360" cy="360"/>
              </p14:xfrm>
            </p:contentPart>
          </mc:Choice>
          <mc:Fallback xmlns="">
            <p:pic>
              <p:nvPicPr>
                <p:cNvPr id="1078" name="Ink 1077">
                  <a:extLst>
                    <a:ext uri="{FF2B5EF4-FFF2-40B4-BE49-F238E27FC236}">
                      <a16:creationId xmlns:a16="http://schemas.microsoft.com/office/drawing/2014/main" id="{DE90DCCA-D472-2CB4-2D48-0A0D7DD4DF77}"/>
                    </a:ext>
                  </a:extLst>
                </p:cNvPr>
                <p:cNvPicPr/>
                <p:nvPr/>
              </p:nvPicPr>
              <p:blipFill>
                <a:blip r:embed="rId4"/>
                <a:stretch>
                  <a:fillRect/>
                </a:stretch>
              </p:blipFill>
              <p:spPr>
                <a:xfrm>
                  <a:off x="9440682" y="569713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79" name="Ink 1078">
                  <a:extLst>
                    <a:ext uri="{FF2B5EF4-FFF2-40B4-BE49-F238E27FC236}">
                      <a16:creationId xmlns:a16="http://schemas.microsoft.com/office/drawing/2014/main" id="{D389E595-E5F6-2634-5E76-A26A201FE441}"/>
                    </a:ext>
                  </a:extLst>
                </p14:cNvPr>
                <p14:cNvContentPartPr/>
                <p14:nvPr/>
              </p14:nvContentPartPr>
              <p14:xfrm>
                <a:off x="9446431" y="4936445"/>
                <a:ext cx="360" cy="360"/>
              </p14:xfrm>
            </p:contentPart>
          </mc:Choice>
          <mc:Fallback xmlns="">
            <p:pic>
              <p:nvPicPr>
                <p:cNvPr id="1079" name="Ink 1078">
                  <a:extLst>
                    <a:ext uri="{FF2B5EF4-FFF2-40B4-BE49-F238E27FC236}">
                      <a16:creationId xmlns:a16="http://schemas.microsoft.com/office/drawing/2014/main" id="{D389E595-E5F6-2634-5E76-A26A201FE441}"/>
                    </a:ext>
                  </a:extLst>
                </p:cNvPr>
                <p:cNvPicPr/>
                <p:nvPr/>
              </p:nvPicPr>
              <p:blipFill>
                <a:blip r:embed="rId4"/>
                <a:stretch>
                  <a:fillRect/>
                </a:stretch>
              </p:blipFill>
              <p:spPr>
                <a:xfrm>
                  <a:off x="9437071" y="4927085"/>
                  <a:ext cx="19080" cy="19080"/>
                </a:xfrm>
                <a:prstGeom prst="rect">
                  <a:avLst/>
                </a:prstGeom>
              </p:spPr>
            </p:pic>
          </mc:Fallback>
        </mc:AlternateContent>
        <p:cxnSp>
          <p:nvCxnSpPr>
            <p:cNvPr id="1080" name="Connector: Curved 1079">
              <a:extLst>
                <a:ext uri="{FF2B5EF4-FFF2-40B4-BE49-F238E27FC236}">
                  <a16:creationId xmlns:a16="http://schemas.microsoft.com/office/drawing/2014/main" id="{68036903-E034-7797-5E02-8CC00EFA6EDF}"/>
                </a:ext>
              </a:extLst>
            </p:cNvPr>
            <p:cNvCxnSpPr>
              <a:cxnSpLocks/>
            </p:cNvCxnSpPr>
            <p:nvPr/>
          </p:nvCxnSpPr>
          <p:spPr>
            <a:xfrm rot="5400000" flipH="1" flipV="1">
              <a:off x="8467672" y="4176156"/>
              <a:ext cx="12700" cy="1453730"/>
            </a:xfrm>
            <a:prstGeom prst="curvedConnector3">
              <a:avLst>
                <a:gd name="adj1" fmla="val 331756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45EDABD4-8F92-8CD6-5F58-DC32B5A41C1D}"/>
                </a:ext>
              </a:extLst>
            </p:cNvPr>
            <p:cNvSpPr txBox="1"/>
            <p:nvPr/>
          </p:nvSpPr>
          <p:spPr>
            <a:xfrm>
              <a:off x="8317884" y="4492229"/>
              <a:ext cx="304217" cy="369332"/>
            </a:xfrm>
            <a:prstGeom prst="rect">
              <a:avLst/>
            </a:prstGeom>
            <a:noFill/>
          </p:spPr>
          <p:txBody>
            <a:bodyPr wrap="square" rtlCol="0">
              <a:spAutoFit/>
            </a:bodyPr>
            <a:lstStyle/>
            <a:p>
              <a:pPr algn="ctr"/>
              <a:r>
                <a:rPr lang="en-US" dirty="0"/>
                <a:t>f</a:t>
              </a:r>
              <a:endParaRPr lang="el-GR" baseline="30000" dirty="0"/>
            </a:p>
          </p:txBody>
        </p:sp>
        <p:sp>
          <p:nvSpPr>
            <p:cNvPr id="1082" name="TextBox 1081">
              <a:extLst>
                <a:ext uri="{FF2B5EF4-FFF2-40B4-BE49-F238E27FC236}">
                  <a16:creationId xmlns:a16="http://schemas.microsoft.com/office/drawing/2014/main" id="{3AEF4461-BF6C-58E9-2D99-6559F2D66AEF}"/>
                </a:ext>
              </a:extLst>
            </p:cNvPr>
            <p:cNvSpPr txBox="1"/>
            <p:nvPr/>
          </p:nvSpPr>
          <p:spPr>
            <a:xfrm>
              <a:off x="8116038" y="4178110"/>
              <a:ext cx="715965" cy="307777"/>
            </a:xfrm>
            <a:prstGeom prst="rect">
              <a:avLst/>
            </a:prstGeom>
            <a:noFill/>
          </p:spPr>
          <p:txBody>
            <a:bodyPr wrap="none" rtlCol="0">
              <a:spAutoFit/>
            </a:bodyPr>
            <a:lstStyle/>
            <a:p>
              <a:r>
                <a:rPr lang="el-GR" sz="1400" dirty="0"/>
                <a:t>Εύκολο</a:t>
              </a:r>
            </a:p>
          </p:txBody>
        </p:sp>
        <p:cxnSp>
          <p:nvCxnSpPr>
            <p:cNvPr id="1083" name="Connector: Curved 1082">
              <a:extLst>
                <a:ext uri="{FF2B5EF4-FFF2-40B4-BE49-F238E27FC236}">
                  <a16:creationId xmlns:a16="http://schemas.microsoft.com/office/drawing/2014/main" id="{60FAEB55-8D1D-C95C-C846-ABA031DA28D9}"/>
                </a:ext>
              </a:extLst>
            </p:cNvPr>
            <p:cNvCxnSpPr>
              <a:cxnSpLocks/>
            </p:cNvCxnSpPr>
            <p:nvPr/>
          </p:nvCxnSpPr>
          <p:spPr>
            <a:xfrm rot="5400000">
              <a:off x="8447886" y="5329960"/>
              <a:ext cx="12700" cy="1453730"/>
            </a:xfrm>
            <a:prstGeom prst="curvedConnector3">
              <a:avLst>
                <a:gd name="adj1" fmla="val 331756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4" name="TextBox 1083">
              <a:extLst>
                <a:ext uri="{FF2B5EF4-FFF2-40B4-BE49-F238E27FC236}">
                  <a16:creationId xmlns:a16="http://schemas.microsoft.com/office/drawing/2014/main" id="{61D3FB94-ECF5-370B-4736-C15015C42AAC}"/>
                </a:ext>
              </a:extLst>
            </p:cNvPr>
            <p:cNvSpPr txBox="1"/>
            <p:nvPr/>
          </p:nvSpPr>
          <p:spPr>
            <a:xfrm>
              <a:off x="8145897" y="6090656"/>
              <a:ext cx="568204" cy="369332"/>
            </a:xfrm>
            <a:prstGeom prst="rect">
              <a:avLst/>
            </a:prstGeom>
            <a:noFill/>
          </p:spPr>
          <p:txBody>
            <a:bodyPr wrap="square" rtlCol="0">
              <a:spAutoFit/>
            </a:bodyPr>
            <a:lstStyle/>
            <a:p>
              <a:pPr algn="ctr"/>
              <a:r>
                <a:rPr lang="en-US" dirty="0"/>
                <a:t>f</a:t>
              </a:r>
              <a:r>
                <a:rPr lang="en-US" baseline="30000" dirty="0"/>
                <a:t>-1</a:t>
              </a:r>
              <a:endParaRPr lang="el-GR" baseline="30000" dirty="0"/>
            </a:p>
          </p:txBody>
        </p:sp>
        <p:sp>
          <p:nvSpPr>
            <p:cNvPr id="1085" name="TextBox 1084">
              <a:extLst>
                <a:ext uri="{FF2B5EF4-FFF2-40B4-BE49-F238E27FC236}">
                  <a16:creationId xmlns:a16="http://schemas.microsoft.com/office/drawing/2014/main" id="{6B7BED4C-EECC-059A-2BBE-32DF7990DC1D}"/>
                </a:ext>
              </a:extLst>
            </p:cNvPr>
            <p:cNvSpPr txBox="1"/>
            <p:nvPr/>
          </p:nvSpPr>
          <p:spPr>
            <a:xfrm>
              <a:off x="8017514" y="6490205"/>
              <a:ext cx="824969" cy="307777"/>
            </a:xfrm>
            <a:prstGeom prst="rect">
              <a:avLst/>
            </a:prstGeom>
            <a:noFill/>
          </p:spPr>
          <p:txBody>
            <a:bodyPr wrap="none" rtlCol="0">
              <a:spAutoFit/>
            </a:bodyPr>
            <a:lstStyle/>
            <a:p>
              <a:r>
                <a:rPr lang="el-GR" sz="1400" dirty="0"/>
                <a:t>Δύσκολο</a:t>
              </a:r>
            </a:p>
          </p:txBody>
        </p:sp>
        <p:sp>
          <p:nvSpPr>
            <p:cNvPr id="1088" name="TextBox 1087">
              <a:extLst>
                <a:ext uri="{FF2B5EF4-FFF2-40B4-BE49-F238E27FC236}">
                  <a16:creationId xmlns:a16="http://schemas.microsoft.com/office/drawing/2014/main" id="{858EED00-B908-3DB8-00E7-571580EF60EA}"/>
                </a:ext>
              </a:extLst>
            </p:cNvPr>
            <p:cNvSpPr txBox="1"/>
            <p:nvPr/>
          </p:nvSpPr>
          <p:spPr>
            <a:xfrm flipH="1">
              <a:off x="7906374" y="5942163"/>
              <a:ext cx="178468" cy="369332"/>
            </a:xfrm>
            <a:prstGeom prst="rect">
              <a:avLst/>
            </a:prstGeom>
            <a:noFill/>
          </p:spPr>
          <p:txBody>
            <a:bodyPr wrap="square" rtlCol="0">
              <a:spAutoFit/>
            </a:bodyPr>
            <a:lstStyle/>
            <a:p>
              <a:pPr algn="ctr"/>
              <a:r>
                <a:rPr lang="en-US" dirty="0">
                  <a:solidFill>
                    <a:srgbClr val="0070C0"/>
                  </a:solidFill>
                </a:rPr>
                <a:t>X</a:t>
              </a:r>
              <a:endParaRPr lang="el-GR" dirty="0">
                <a:solidFill>
                  <a:srgbClr val="0070C0"/>
                </a:solidFill>
              </a:endParaRPr>
            </a:p>
          </p:txBody>
        </p:sp>
        <p:sp>
          <p:nvSpPr>
            <p:cNvPr id="1089" name="TextBox 1088">
              <a:extLst>
                <a:ext uri="{FF2B5EF4-FFF2-40B4-BE49-F238E27FC236}">
                  <a16:creationId xmlns:a16="http://schemas.microsoft.com/office/drawing/2014/main" id="{BD8D9218-91E1-2FB0-C010-02A280842802}"/>
                </a:ext>
              </a:extLst>
            </p:cNvPr>
            <p:cNvSpPr txBox="1"/>
            <p:nvPr/>
          </p:nvSpPr>
          <p:spPr>
            <a:xfrm flipH="1">
              <a:off x="9870628" y="5942163"/>
              <a:ext cx="207665" cy="369332"/>
            </a:xfrm>
            <a:prstGeom prst="rect">
              <a:avLst/>
            </a:prstGeom>
            <a:noFill/>
          </p:spPr>
          <p:txBody>
            <a:bodyPr wrap="square" rtlCol="0">
              <a:spAutoFit/>
            </a:bodyPr>
            <a:lstStyle/>
            <a:p>
              <a:pPr algn="ctr"/>
              <a:r>
                <a:rPr lang="en-US" dirty="0">
                  <a:solidFill>
                    <a:schemeClr val="accent6"/>
                  </a:solidFill>
                </a:rPr>
                <a:t>Y</a:t>
              </a:r>
              <a:endParaRPr lang="el-GR" dirty="0">
                <a:solidFill>
                  <a:schemeClr val="accent6"/>
                </a:solidFill>
              </a:endParaRPr>
            </a:p>
          </p:txBody>
        </p:sp>
      </p:grpSp>
      <p:grpSp>
        <p:nvGrpSpPr>
          <p:cNvPr id="1213" name="Group 1212">
            <a:extLst>
              <a:ext uri="{FF2B5EF4-FFF2-40B4-BE49-F238E27FC236}">
                <a16:creationId xmlns:a16="http://schemas.microsoft.com/office/drawing/2014/main" id="{E38C0A64-530E-0183-D850-16518FB20B74}"/>
              </a:ext>
            </a:extLst>
          </p:cNvPr>
          <p:cNvGrpSpPr/>
          <p:nvPr/>
        </p:nvGrpSpPr>
        <p:grpSpPr>
          <a:xfrm>
            <a:off x="8369330" y="5006311"/>
            <a:ext cx="3246548" cy="1497820"/>
            <a:chOff x="8603254" y="4381348"/>
            <a:chExt cx="3246548" cy="1497820"/>
          </a:xfrm>
        </p:grpSpPr>
        <p:sp>
          <p:nvSpPr>
            <p:cNvPr id="1093" name="Oval 1092">
              <a:extLst>
                <a:ext uri="{FF2B5EF4-FFF2-40B4-BE49-F238E27FC236}">
                  <a16:creationId xmlns:a16="http://schemas.microsoft.com/office/drawing/2014/main" id="{672144D3-233E-0C7A-DFB1-BA59B4E566C3}"/>
                </a:ext>
              </a:extLst>
            </p:cNvPr>
            <p:cNvSpPr/>
            <p:nvPr/>
          </p:nvSpPr>
          <p:spPr>
            <a:xfrm>
              <a:off x="10630507" y="4381348"/>
              <a:ext cx="1179320" cy="131605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94" name="Oval 1093">
              <a:extLst>
                <a:ext uri="{FF2B5EF4-FFF2-40B4-BE49-F238E27FC236}">
                  <a16:creationId xmlns:a16="http://schemas.microsoft.com/office/drawing/2014/main" id="{62D52D0A-0B24-1F72-8590-D74479081D2C}"/>
                </a:ext>
              </a:extLst>
            </p:cNvPr>
            <p:cNvSpPr/>
            <p:nvPr/>
          </p:nvSpPr>
          <p:spPr>
            <a:xfrm>
              <a:off x="8603254" y="4381348"/>
              <a:ext cx="1179320" cy="1316053"/>
            </a:xfrm>
            <a:prstGeom prst="ellipse">
              <a:avLst/>
            </a:prstGeom>
            <a:no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mc:AlternateContent xmlns:mc="http://schemas.openxmlformats.org/markup-compatibility/2006" xmlns:p14="http://schemas.microsoft.com/office/powerpoint/2010/main">
          <mc:Choice Requires="p14">
            <p:contentPart p14:bwMode="auto" r:id="rId130">
              <p14:nvContentPartPr>
                <p14:cNvPr id="1097" name="Ink 1096">
                  <a:extLst>
                    <a:ext uri="{FF2B5EF4-FFF2-40B4-BE49-F238E27FC236}">
                      <a16:creationId xmlns:a16="http://schemas.microsoft.com/office/drawing/2014/main" id="{3EBB583E-94CE-7519-DFFD-8D8D5B930618}"/>
                    </a:ext>
                  </a:extLst>
                </p14:cNvPr>
                <p14:cNvContentPartPr/>
                <p14:nvPr/>
              </p14:nvContentPartPr>
              <p14:xfrm>
                <a:off x="9192914" y="4494684"/>
                <a:ext cx="360" cy="360"/>
              </p14:xfrm>
            </p:contentPart>
          </mc:Choice>
          <mc:Fallback xmlns="">
            <p:pic>
              <p:nvPicPr>
                <p:cNvPr id="1097" name="Ink 1096">
                  <a:extLst>
                    <a:ext uri="{FF2B5EF4-FFF2-40B4-BE49-F238E27FC236}">
                      <a16:creationId xmlns:a16="http://schemas.microsoft.com/office/drawing/2014/main" id="{3EBB583E-94CE-7519-DFFD-8D8D5B930618}"/>
                    </a:ext>
                  </a:extLst>
                </p:cNvPr>
                <p:cNvPicPr/>
                <p:nvPr/>
              </p:nvPicPr>
              <p:blipFill>
                <a:blip r:embed="rId4"/>
                <a:stretch>
                  <a:fillRect/>
                </a:stretch>
              </p:blipFill>
              <p:spPr>
                <a:xfrm>
                  <a:off x="9183554" y="448532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99" name="Ink 1098">
                  <a:extLst>
                    <a:ext uri="{FF2B5EF4-FFF2-40B4-BE49-F238E27FC236}">
                      <a16:creationId xmlns:a16="http://schemas.microsoft.com/office/drawing/2014/main" id="{55362EF7-739D-470C-C003-469AB4A8AA29}"/>
                    </a:ext>
                  </a:extLst>
                </p14:cNvPr>
                <p14:cNvContentPartPr/>
                <p14:nvPr/>
              </p14:nvContentPartPr>
              <p14:xfrm>
                <a:off x="9497714" y="4799484"/>
                <a:ext cx="360" cy="360"/>
              </p14:xfrm>
            </p:contentPart>
          </mc:Choice>
          <mc:Fallback xmlns="">
            <p:pic>
              <p:nvPicPr>
                <p:cNvPr id="1099" name="Ink 1098">
                  <a:extLst>
                    <a:ext uri="{FF2B5EF4-FFF2-40B4-BE49-F238E27FC236}">
                      <a16:creationId xmlns:a16="http://schemas.microsoft.com/office/drawing/2014/main" id="{55362EF7-739D-470C-C003-469AB4A8AA29}"/>
                    </a:ext>
                  </a:extLst>
                </p:cNvPr>
                <p:cNvPicPr/>
                <p:nvPr/>
              </p:nvPicPr>
              <p:blipFill>
                <a:blip r:embed="rId4"/>
                <a:stretch>
                  <a:fillRect/>
                </a:stretch>
              </p:blipFill>
              <p:spPr>
                <a:xfrm>
                  <a:off x="9488354" y="479012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100" name="Ink 1099">
                  <a:extLst>
                    <a:ext uri="{FF2B5EF4-FFF2-40B4-BE49-F238E27FC236}">
                      <a16:creationId xmlns:a16="http://schemas.microsoft.com/office/drawing/2014/main" id="{B648C3B0-FF60-ADE8-88C7-E99FAC17C6D8}"/>
                    </a:ext>
                  </a:extLst>
                </p14:cNvPr>
                <p14:cNvContentPartPr/>
                <p14:nvPr/>
              </p14:nvContentPartPr>
              <p14:xfrm>
                <a:off x="9650114" y="4951884"/>
                <a:ext cx="360" cy="360"/>
              </p14:xfrm>
            </p:contentPart>
          </mc:Choice>
          <mc:Fallback xmlns="">
            <p:pic>
              <p:nvPicPr>
                <p:cNvPr id="1100" name="Ink 1099">
                  <a:extLst>
                    <a:ext uri="{FF2B5EF4-FFF2-40B4-BE49-F238E27FC236}">
                      <a16:creationId xmlns:a16="http://schemas.microsoft.com/office/drawing/2014/main" id="{B648C3B0-FF60-ADE8-88C7-E99FAC17C6D8}"/>
                    </a:ext>
                  </a:extLst>
                </p:cNvPr>
                <p:cNvPicPr/>
                <p:nvPr/>
              </p:nvPicPr>
              <p:blipFill>
                <a:blip r:embed="rId4"/>
                <a:stretch>
                  <a:fillRect/>
                </a:stretch>
              </p:blipFill>
              <p:spPr>
                <a:xfrm>
                  <a:off x="9640754" y="494252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101" name="Ink 1100">
                  <a:extLst>
                    <a:ext uri="{FF2B5EF4-FFF2-40B4-BE49-F238E27FC236}">
                      <a16:creationId xmlns:a16="http://schemas.microsoft.com/office/drawing/2014/main" id="{E71BC298-60B3-AF7B-BCF3-8446733643BB}"/>
                    </a:ext>
                  </a:extLst>
                </p14:cNvPr>
                <p14:cNvContentPartPr/>
                <p14:nvPr/>
              </p14:nvContentPartPr>
              <p14:xfrm>
                <a:off x="9204959" y="4671555"/>
                <a:ext cx="360" cy="360"/>
              </p14:xfrm>
            </p:contentPart>
          </mc:Choice>
          <mc:Fallback xmlns="">
            <p:pic>
              <p:nvPicPr>
                <p:cNvPr id="1101" name="Ink 1100">
                  <a:extLst>
                    <a:ext uri="{FF2B5EF4-FFF2-40B4-BE49-F238E27FC236}">
                      <a16:creationId xmlns:a16="http://schemas.microsoft.com/office/drawing/2014/main" id="{E71BC298-60B3-AF7B-BCF3-8446733643BB}"/>
                    </a:ext>
                  </a:extLst>
                </p:cNvPr>
                <p:cNvPicPr/>
                <p:nvPr/>
              </p:nvPicPr>
              <p:blipFill>
                <a:blip r:embed="rId4"/>
                <a:stretch>
                  <a:fillRect/>
                </a:stretch>
              </p:blipFill>
              <p:spPr>
                <a:xfrm>
                  <a:off x="9195599" y="466219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102" name="Ink 1101">
                  <a:extLst>
                    <a:ext uri="{FF2B5EF4-FFF2-40B4-BE49-F238E27FC236}">
                      <a16:creationId xmlns:a16="http://schemas.microsoft.com/office/drawing/2014/main" id="{4A42149E-FCF1-7043-E8A8-C719646E29B3}"/>
                    </a:ext>
                  </a:extLst>
                </p14:cNvPr>
                <p14:cNvContentPartPr/>
                <p14:nvPr/>
              </p14:nvContentPartPr>
              <p14:xfrm>
                <a:off x="9357359" y="4823955"/>
                <a:ext cx="360" cy="360"/>
              </p14:xfrm>
            </p:contentPart>
          </mc:Choice>
          <mc:Fallback xmlns="">
            <p:pic>
              <p:nvPicPr>
                <p:cNvPr id="1102" name="Ink 1101">
                  <a:extLst>
                    <a:ext uri="{FF2B5EF4-FFF2-40B4-BE49-F238E27FC236}">
                      <a16:creationId xmlns:a16="http://schemas.microsoft.com/office/drawing/2014/main" id="{4A42149E-FCF1-7043-E8A8-C719646E29B3}"/>
                    </a:ext>
                  </a:extLst>
                </p:cNvPr>
                <p:cNvPicPr/>
                <p:nvPr/>
              </p:nvPicPr>
              <p:blipFill>
                <a:blip r:embed="rId4"/>
                <a:stretch>
                  <a:fillRect/>
                </a:stretch>
              </p:blipFill>
              <p:spPr>
                <a:xfrm>
                  <a:off x="9347999" y="481459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103" name="Ink 1102">
                  <a:extLst>
                    <a:ext uri="{FF2B5EF4-FFF2-40B4-BE49-F238E27FC236}">
                      <a16:creationId xmlns:a16="http://schemas.microsoft.com/office/drawing/2014/main" id="{FA8CFF91-ACA3-C97D-9EE6-5FEF70AF0CE5}"/>
                    </a:ext>
                  </a:extLst>
                </p14:cNvPr>
                <p14:cNvContentPartPr/>
                <p14:nvPr/>
              </p14:nvContentPartPr>
              <p14:xfrm>
                <a:off x="9509759" y="4976355"/>
                <a:ext cx="360" cy="360"/>
              </p14:xfrm>
            </p:contentPart>
          </mc:Choice>
          <mc:Fallback xmlns="">
            <p:pic>
              <p:nvPicPr>
                <p:cNvPr id="1103" name="Ink 1102">
                  <a:extLst>
                    <a:ext uri="{FF2B5EF4-FFF2-40B4-BE49-F238E27FC236}">
                      <a16:creationId xmlns:a16="http://schemas.microsoft.com/office/drawing/2014/main" id="{FA8CFF91-ACA3-C97D-9EE6-5FEF70AF0CE5}"/>
                    </a:ext>
                  </a:extLst>
                </p:cNvPr>
                <p:cNvPicPr/>
                <p:nvPr/>
              </p:nvPicPr>
              <p:blipFill>
                <a:blip r:embed="rId4"/>
                <a:stretch>
                  <a:fillRect/>
                </a:stretch>
              </p:blipFill>
              <p:spPr>
                <a:xfrm>
                  <a:off x="9500399" y="496699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04" name="Ink 1103">
                  <a:extLst>
                    <a:ext uri="{FF2B5EF4-FFF2-40B4-BE49-F238E27FC236}">
                      <a16:creationId xmlns:a16="http://schemas.microsoft.com/office/drawing/2014/main" id="{B8E1276A-BF09-DD9D-ED88-7F437E8A5EC1}"/>
                    </a:ext>
                  </a:extLst>
                </p14:cNvPr>
                <p14:cNvContentPartPr/>
                <p14:nvPr/>
              </p14:nvContentPartPr>
              <p14:xfrm>
                <a:off x="8932504" y="4650303"/>
                <a:ext cx="360" cy="360"/>
              </p14:xfrm>
            </p:contentPart>
          </mc:Choice>
          <mc:Fallback xmlns="">
            <p:pic>
              <p:nvPicPr>
                <p:cNvPr id="1104" name="Ink 1103">
                  <a:extLst>
                    <a:ext uri="{FF2B5EF4-FFF2-40B4-BE49-F238E27FC236}">
                      <a16:creationId xmlns:a16="http://schemas.microsoft.com/office/drawing/2014/main" id="{B8E1276A-BF09-DD9D-ED88-7F437E8A5EC1}"/>
                    </a:ext>
                  </a:extLst>
                </p:cNvPr>
                <p:cNvPicPr/>
                <p:nvPr/>
              </p:nvPicPr>
              <p:blipFill>
                <a:blip r:embed="rId4"/>
                <a:stretch>
                  <a:fillRect/>
                </a:stretch>
              </p:blipFill>
              <p:spPr>
                <a:xfrm>
                  <a:off x="8923144" y="464094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105" name="Ink 1104">
                  <a:extLst>
                    <a:ext uri="{FF2B5EF4-FFF2-40B4-BE49-F238E27FC236}">
                      <a16:creationId xmlns:a16="http://schemas.microsoft.com/office/drawing/2014/main" id="{69FC8606-F7D3-FF33-33F7-E80271E65D14}"/>
                    </a:ext>
                  </a:extLst>
                </p14:cNvPr>
                <p14:cNvContentPartPr/>
                <p14:nvPr/>
              </p14:nvContentPartPr>
              <p14:xfrm>
                <a:off x="9084904" y="4802703"/>
                <a:ext cx="360" cy="360"/>
              </p14:xfrm>
            </p:contentPart>
          </mc:Choice>
          <mc:Fallback xmlns="">
            <p:pic>
              <p:nvPicPr>
                <p:cNvPr id="1105" name="Ink 1104">
                  <a:extLst>
                    <a:ext uri="{FF2B5EF4-FFF2-40B4-BE49-F238E27FC236}">
                      <a16:creationId xmlns:a16="http://schemas.microsoft.com/office/drawing/2014/main" id="{69FC8606-F7D3-FF33-33F7-E80271E65D14}"/>
                    </a:ext>
                  </a:extLst>
                </p:cNvPr>
                <p:cNvPicPr/>
                <p:nvPr/>
              </p:nvPicPr>
              <p:blipFill>
                <a:blip r:embed="rId4"/>
                <a:stretch>
                  <a:fillRect/>
                </a:stretch>
              </p:blipFill>
              <p:spPr>
                <a:xfrm>
                  <a:off x="9075544" y="479334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06" name="Ink 1105">
                  <a:extLst>
                    <a:ext uri="{FF2B5EF4-FFF2-40B4-BE49-F238E27FC236}">
                      <a16:creationId xmlns:a16="http://schemas.microsoft.com/office/drawing/2014/main" id="{D5743AC6-3562-2D2D-01DB-23CAAA707793}"/>
                    </a:ext>
                  </a:extLst>
                </p14:cNvPr>
                <p14:cNvContentPartPr/>
                <p14:nvPr/>
              </p14:nvContentPartPr>
              <p14:xfrm>
                <a:off x="9237304" y="4955103"/>
                <a:ext cx="360" cy="360"/>
              </p14:xfrm>
            </p:contentPart>
          </mc:Choice>
          <mc:Fallback xmlns="">
            <p:pic>
              <p:nvPicPr>
                <p:cNvPr id="1106" name="Ink 1105">
                  <a:extLst>
                    <a:ext uri="{FF2B5EF4-FFF2-40B4-BE49-F238E27FC236}">
                      <a16:creationId xmlns:a16="http://schemas.microsoft.com/office/drawing/2014/main" id="{D5743AC6-3562-2D2D-01DB-23CAAA707793}"/>
                    </a:ext>
                  </a:extLst>
                </p:cNvPr>
                <p:cNvPicPr/>
                <p:nvPr/>
              </p:nvPicPr>
              <p:blipFill>
                <a:blip r:embed="rId4"/>
                <a:stretch>
                  <a:fillRect/>
                </a:stretch>
              </p:blipFill>
              <p:spPr>
                <a:xfrm>
                  <a:off x="9227944" y="494574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107" name="Ink 1106">
                  <a:extLst>
                    <a:ext uri="{FF2B5EF4-FFF2-40B4-BE49-F238E27FC236}">
                      <a16:creationId xmlns:a16="http://schemas.microsoft.com/office/drawing/2014/main" id="{E7320896-0E86-EF06-AAF8-A21CD47ABCDC}"/>
                    </a:ext>
                  </a:extLst>
                </p14:cNvPr>
                <p14:cNvContentPartPr/>
                <p14:nvPr/>
              </p14:nvContentPartPr>
              <p14:xfrm>
                <a:off x="8944549" y="4827174"/>
                <a:ext cx="360" cy="360"/>
              </p14:xfrm>
            </p:contentPart>
          </mc:Choice>
          <mc:Fallback xmlns="">
            <p:pic>
              <p:nvPicPr>
                <p:cNvPr id="1107" name="Ink 1106">
                  <a:extLst>
                    <a:ext uri="{FF2B5EF4-FFF2-40B4-BE49-F238E27FC236}">
                      <a16:creationId xmlns:a16="http://schemas.microsoft.com/office/drawing/2014/main" id="{E7320896-0E86-EF06-AAF8-A21CD47ABCDC}"/>
                    </a:ext>
                  </a:extLst>
                </p:cNvPr>
                <p:cNvPicPr/>
                <p:nvPr/>
              </p:nvPicPr>
              <p:blipFill>
                <a:blip r:embed="rId4"/>
                <a:stretch>
                  <a:fillRect/>
                </a:stretch>
              </p:blipFill>
              <p:spPr>
                <a:xfrm>
                  <a:off x="8935189" y="481781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08" name="Ink 1107">
                  <a:extLst>
                    <a:ext uri="{FF2B5EF4-FFF2-40B4-BE49-F238E27FC236}">
                      <a16:creationId xmlns:a16="http://schemas.microsoft.com/office/drawing/2014/main" id="{932EAEFF-5DE0-9A32-491A-2C0CAD77D064}"/>
                    </a:ext>
                  </a:extLst>
                </p14:cNvPr>
                <p14:cNvContentPartPr/>
                <p14:nvPr/>
              </p14:nvContentPartPr>
              <p14:xfrm>
                <a:off x="9096949" y="4979574"/>
                <a:ext cx="360" cy="360"/>
              </p14:xfrm>
            </p:contentPart>
          </mc:Choice>
          <mc:Fallback xmlns="">
            <p:pic>
              <p:nvPicPr>
                <p:cNvPr id="1108" name="Ink 1107">
                  <a:extLst>
                    <a:ext uri="{FF2B5EF4-FFF2-40B4-BE49-F238E27FC236}">
                      <a16:creationId xmlns:a16="http://schemas.microsoft.com/office/drawing/2014/main" id="{932EAEFF-5DE0-9A32-491A-2C0CAD77D064}"/>
                    </a:ext>
                  </a:extLst>
                </p:cNvPr>
                <p:cNvPicPr/>
                <p:nvPr/>
              </p:nvPicPr>
              <p:blipFill>
                <a:blip r:embed="rId4"/>
                <a:stretch>
                  <a:fillRect/>
                </a:stretch>
              </p:blipFill>
              <p:spPr>
                <a:xfrm>
                  <a:off x="9087589" y="497021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109" name="Ink 1108">
                  <a:extLst>
                    <a:ext uri="{FF2B5EF4-FFF2-40B4-BE49-F238E27FC236}">
                      <a16:creationId xmlns:a16="http://schemas.microsoft.com/office/drawing/2014/main" id="{1A948A61-5592-F5A1-0AE1-C68DCB9E45C6}"/>
                    </a:ext>
                  </a:extLst>
                </p14:cNvPr>
                <p14:cNvContentPartPr/>
                <p14:nvPr/>
              </p14:nvContentPartPr>
              <p14:xfrm>
                <a:off x="9249349" y="5131974"/>
                <a:ext cx="360" cy="360"/>
              </p14:xfrm>
            </p:contentPart>
          </mc:Choice>
          <mc:Fallback xmlns="">
            <p:pic>
              <p:nvPicPr>
                <p:cNvPr id="1109" name="Ink 1108">
                  <a:extLst>
                    <a:ext uri="{FF2B5EF4-FFF2-40B4-BE49-F238E27FC236}">
                      <a16:creationId xmlns:a16="http://schemas.microsoft.com/office/drawing/2014/main" id="{1A948A61-5592-F5A1-0AE1-C68DCB9E45C6}"/>
                    </a:ext>
                  </a:extLst>
                </p:cNvPr>
                <p:cNvPicPr/>
                <p:nvPr/>
              </p:nvPicPr>
              <p:blipFill>
                <a:blip r:embed="rId4"/>
                <a:stretch>
                  <a:fillRect/>
                </a:stretch>
              </p:blipFill>
              <p:spPr>
                <a:xfrm>
                  <a:off x="9239989" y="512261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10" name="Ink 1109">
                  <a:extLst>
                    <a:ext uri="{FF2B5EF4-FFF2-40B4-BE49-F238E27FC236}">
                      <a16:creationId xmlns:a16="http://schemas.microsoft.com/office/drawing/2014/main" id="{5F44FE5B-B3DD-0056-3E50-F4381E5ED6AC}"/>
                    </a:ext>
                  </a:extLst>
                </p14:cNvPr>
                <p14:cNvContentPartPr/>
                <p14:nvPr/>
              </p14:nvContentPartPr>
              <p14:xfrm>
                <a:off x="9115817" y="4918812"/>
                <a:ext cx="360" cy="360"/>
              </p14:xfrm>
            </p:contentPart>
          </mc:Choice>
          <mc:Fallback xmlns="">
            <p:pic>
              <p:nvPicPr>
                <p:cNvPr id="1110" name="Ink 1109">
                  <a:extLst>
                    <a:ext uri="{FF2B5EF4-FFF2-40B4-BE49-F238E27FC236}">
                      <a16:creationId xmlns:a16="http://schemas.microsoft.com/office/drawing/2014/main" id="{5F44FE5B-B3DD-0056-3E50-F4381E5ED6AC}"/>
                    </a:ext>
                  </a:extLst>
                </p:cNvPr>
                <p:cNvPicPr/>
                <p:nvPr/>
              </p:nvPicPr>
              <p:blipFill>
                <a:blip r:embed="rId4"/>
                <a:stretch>
                  <a:fillRect/>
                </a:stretch>
              </p:blipFill>
              <p:spPr>
                <a:xfrm>
                  <a:off x="9106457" y="490945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111" name="Ink 1110">
                  <a:extLst>
                    <a:ext uri="{FF2B5EF4-FFF2-40B4-BE49-F238E27FC236}">
                      <a16:creationId xmlns:a16="http://schemas.microsoft.com/office/drawing/2014/main" id="{FEF5A6BE-EAD2-7A86-9CAA-6A6EB7BB7862}"/>
                    </a:ext>
                  </a:extLst>
                </p14:cNvPr>
                <p14:cNvContentPartPr/>
                <p14:nvPr/>
              </p14:nvContentPartPr>
              <p14:xfrm>
                <a:off x="9268217" y="5071212"/>
                <a:ext cx="360" cy="360"/>
              </p14:xfrm>
            </p:contentPart>
          </mc:Choice>
          <mc:Fallback xmlns="">
            <p:pic>
              <p:nvPicPr>
                <p:cNvPr id="1111" name="Ink 1110">
                  <a:extLst>
                    <a:ext uri="{FF2B5EF4-FFF2-40B4-BE49-F238E27FC236}">
                      <a16:creationId xmlns:a16="http://schemas.microsoft.com/office/drawing/2014/main" id="{FEF5A6BE-EAD2-7A86-9CAA-6A6EB7BB7862}"/>
                    </a:ext>
                  </a:extLst>
                </p:cNvPr>
                <p:cNvPicPr/>
                <p:nvPr/>
              </p:nvPicPr>
              <p:blipFill>
                <a:blip r:embed="rId4"/>
                <a:stretch>
                  <a:fillRect/>
                </a:stretch>
              </p:blipFill>
              <p:spPr>
                <a:xfrm>
                  <a:off x="9258857" y="506185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112" name="Ink 1111">
                  <a:extLst>
                    <a:ext uri="{FF2B5EF4-FFF2-40B4-BE49-F238E27FC236}">
                      <a16:creationId xmlns:a16="http://schemas.microsoft.com/office/drawing/2014/main" id="{541631CB-AE43-2861-93B7-629610F4ABF1}"/>
                    </a:ext>
                  </a:extLst>
                </p14:cNvPr>
                <p14:cNvContentPartPr/>
                <p14:nvPr/>
              </p14:nvContentPartPr>
              <p14:xfrm>
                <a:off x="9420617" y="5223612"/>
                <a:ext cx="360" cy="360"/>
              </p14:xfrm>
            </p:contentPart>
          </mc:Choice>
          <mc:Fallback xmlns="">
            <p:pic>
              <p:nvPicPr>
                <p:cNvPr id="1112" name="Ink 1111">
                  <a:extLst>
                    <a:ext uri="{FF2B5EF4-FFF2-40B4-BE49-F238E27FC236}">
                      <a16:creationId xmlns:a16="http://schemas.microsoft.com/office/drawing/2014/main" id="{541631CB-AE43-2861-93B7-629610F4ABF1}"/>
                    </a:ext>
                  </a:extLst>
                </p:cNvPr>
                <p:cNvPicPr/>
                <p:nvPr/>
              </p:nvPicPr>
              <p:blipFill>
                <a:blip r:embed="rId4"/>
                <a:stretch>
                  <a:fillRect/>
                </a:stretch>
              </p:blipFill>
              <p:spPr>
                <a:xfrm>
                  <a:off x="9411257" y="521425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113" name="Ink 1112">
                  <a:extLst>
                    <a:ext uri="{FF2B5EF4-FFF2-40B4-BE49-F238E27FC236}">
                      <a16:creationId xmlns:a16="http://schemas.microsoft.com/office/drawing/2014/main" id="{F9D5E753-17DE-B1C6-8BEB-C90DC4E029A3}"/>
                    </a:ext>
                  </a:extLst>
                </p14:cNvPr>
                <p14:cNvContentPartPr/>
                <p14:nvPr/>
              </p14:nvContentPartPr>
              <p14:xfrm>
                <a:off x="9573017" y="5376012"/>
                <a:ext cx="360" cy="360"/>
              </p14:xfrm>
            </p:contentPart>
          </mc:Choice>
          <mc:Fallback xmlns="">
            <p:pic>
              <p:nvPicPr>
                <p:cNvPr id="1113" name="Ink 1112">
                  <a:extLst>
                    <a:ext uri="{FF2B5EF4-FFF2-40B4-BE49-F238E27FC236}">
                      <a16:creationId xmlns:a16="http://schemas.microsoft.com/office/drawing/2014/main" id="{F9D5E753-17DE-B1C6-8BEB-C90DC4E029A3}"/>
                    </a:ext>
                  </a:extLst>
                </p:cNvPr>
                <p:cNvPicPr/>
                <p:nvPr/>
              </p:nvPicPr>
              <p:blipFill>
                <a:blip r:embed="rId4"/>
                <a:stretch>
                  <a:fillRect/>
                </a:stretch>
              </p:blipFill>
              <p:spPr>
                <a:xfrm>
                  <a:off x="9563657" y="536665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114" name="Ink 1113">
                  <a:extLst>
                    <a:ext uri="{FF2B5EF4-FFF2-40B4-BE49-F238E27FC236}">
                      <a16:creationId xmlns:a16="http://schemas.microsoft.com/office/drawing/2014/main" id="{70742075-24BF-B4FB-408F-6AE9499458F8}"/>
                    </a:ext>
                  </a:extLst>
                </p14:cNvPr>
                <p14:cNvContentPartPr/>
                <p14:nvPr/>
              </p14:nvContentPartPr>
              <p14:xfrm>
                <a:off x="9127862" y="5095683"/>
                <a:ext cx="360" cy="360"/>
              </p14:xfrm>
            </p:contentPart>
          </mc:Choice>
          <mc:Fallback xmlns="">
            <p:pic>
              <p:nvPicPr>
                <p:cNvPr id="1114" name="Ink 1113">
                  <a:extLst>
                    <a:ext uri="{FF2B5EF4-FFF2-40B4-BE49-F238E27FC236}">
                      <a16:creationId xmlns:a16="http://schemas.microsoft.com/office/drawing/2014/main" id="{70742075-24BF-B4FB-408F-6AE9499458F8}"/>
                    </a:ext>
                  </a:extLst>
                </p:cNvPr>
                <p:cNvPicPr/>
                <p:nvPr/>
              </p:nvPicPr>
              <p:blipFill>
                <a:blip r:embed="rId4"/>
                <a:stretch>
                  <a:fillRect/>
                </a:stretch>
              </p:blipFill>
              <p:spPr>
                <a:xfrm>
                  <a:off x="9118502" y="508632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115" name="Ink 1114">
                  <a:extLst>
                    <a:ext uri="{FF2B5EF4-FFF2-40B4-BE49-F238E27FC236}">
                      <a16:creationId xmlns:a16="http://schemas.microsoft.com/office/drawing/2014/main" id="{B6234931-AD1B-B6F3-5F96-86F61AF39C14}"/>
                    </a:ext>
                  </a:extLst>
                </p14:cNvPr>
                <p14:cNvContentPartPr/>
                <p14:nvPr/>
              </p14:nvContentPartPr>
              <p14:xfrm>
                <a:off x="9280262" y="5248083"/>
                <a:ext cx="360" cy="360"/>
              </p14:xfrm>
            </p:contentPart>
          </mc:Choice>
          <mc:Fallback xmlns="">
            <p:pic>
              <p:nvPicPr>
                <p:cNvPr id="1115" name="Ink 1114">
                  <a:extLst>
                    <a:ext uri="{FF2B5EF4-FFF2-40B4-BE49-F238E27FC236}">
                      <a16:creationId xmlns:a16="http://schemas.microsoft.com/office/drawing/2014/main" id="{B6234931-AD1B-B6F3-5F96-86F61AF39C14}"/>
                    </a:ext>
                  </a:extLst>
                </p:cNvPr>
                <p:cNvPicPr/>
                <p:nvPr/>
              </p:nvPicPr>
              <p:blipFill>
                <a:blip r:embed="rId4"/>
                <a:stretch>
                  <a:fillRect/>
                </a:stretch>
              </p:blipFill>
              <p:spPr>
                <a:xfrm>
                  <a:off x="9270902" y="523872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16" name="Ink 1115">
                  <a:extLst>
                    <a:ext uri="{FF2B5EF4-FFF2-40B4-BE49-F238E27FC236}">
                      <a16:creationId xmlns:a16="http://schemas.microsoft.com/office/drawing/2014/main" id="{D48C4BEF-6345-9B47-0009-141DD60D72E6}"/>
                    </a:ext>
                  </a:extLst>
                </p14:cNvPr>
                <p14:cNvContentPartPr/>
                <p14:nvPr/>
              </p14:nvContentPartPr>
              <p14:xfrm>
                <a:off x="9432662" y="5400483"/>
                <a:ext cx="360" cy="360"/>
              </p14:xfrm>
            </p:contentPart>
          </mc:Choice>
          <mc:Fallback xmlns="">
            <p:pic>
              <p:nvPicPr>
                <p:cNvPr id="1116" name="Ink 1115">
                  <a:extLst>
                    <a:ext uri="{FF2B5EF4-FFF2-40B4-BE49-F238E27FC236}">
                      <a16:creationId xmlns:a16="http://schemas.microsoft.com/office/drawing/2014/main" id="{D48C4BEF-6345-9B47-0009-141DD60D72E6}"/>
                    </a:ext>
                  </a:extLst>
                </p:cNvPr>
                <p:cNvPicPr/>
                <p:nvPr/>
              </p:nvPicPr>
              <p:blipFill>
                <a:blip r:embed="rId4"/>
                <a:stretch>
                  <a:fillRect/>
                </a:stretch>
              </p:blipFill>
              <p:spPr>
                <a:xfrm>
                  <a:off x="9423302" y="539112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117" name="Ink 1116">
                  <a:extLst>
                    <a:ext uri="{FF2B5EF4-FFF2-40B4-BE49-F238E27FC236}">
                      <a16:creationId xmlns:a16="http://schemas.microsoft.com/office/drawing/2014/main" id="{4CD7B398-CE36-C049-8073-D5D4C7D19BB6}"/>
                    </a:ext>
                  </a:extLst>
                </p14:cNvPr>
                <p14:cNvContentPartPr/>
                <p14:nvPr/>
              </p14:nvContentPartPr>
              <p14:xfrm>
                <a:off x="8855407" y="5074431"/>
                <a:ext cx="360" cy="360"/>
              </p14:xfrm>
            </p:contentPart>
          </mc:Choice>
          <mc:Fallback xmlns="">
            <p:pic>
              <p:nvPicPr>
                <p:cNvPr id="1117" name="Ink 1116">
                  <a:extLst>
                    <a:ext uri="{FF2B5EF4-FFF2-40B4-BE49-F238E27FC236}">
                      <a16:creationId xmlns:a16="http://schemas.microsoft.com/office/drawing/2014/main" id="{4CD7B398-CE36-C049-8073-D5D4C7D19BB6}"/>
                    </a:ext>
                  </a:extLst>
                </p:cNvPr>
                <p:cNvPicPr/>
                <p:nvPr/>
              </p:nvPicPr>
              <p:blipFill>
                <a:blip r:embed="rId4"/>
                <a:stretch>
                  <a:fillRect/>
                </a:stretch>
              </p:blipFill>
              <p:spPr>
                <a:xfrm>
                  <a:off x="8846047" y="506507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19" name="Ink 1118">
                  <a:extLst>
                    <a:ext uri="{FF2B5EF4-FFF2-40B4-BE49-F238E27FC236}">
                      <a16:creationId xmlns:a16="http://schemas.microsoft.com/office/drawing/2014/main" id="{91BD6047-CD8D-1F42-2AC7-7087E3260C9A}"/>
                    </a:ext>
                  </a:extLst>
                </p14:cNvPr>
                <p14:cNvContentPartPr/>
                <p14:nvPr/>
              </p14:nvContentPartPr>
              <p14:xfrm>
                <a:off x="9160207" y="5379231"/>
                <a:ext cx="360" cy="360"/>
              </p14:xfrm>
            </p:contentPart>
          </mc:Choice>
          <mc:Fallback xmlns="">
            <p:pic>
              <p:nvPicPr>
                <p:cNvPr id="1119" name="Ink 1118">
                  <a:extLst>
                    <a:ext uri="{FF2B5EF4-FFF2-40B4-BE49-F238E27FC236}">
                      <a16:creationId xmlns:a16="http://schemas.microsoft.com/office/drawing/2014/main" id="{91BD6047-CD8D-1F42-2AC7-7087E3260C9A}"/>
                    </a:ext>
                  </a:extLst>
                </p:cNvPr>
                <p:cNvPicPr/>
                <p:nvPr/>
              </p:nvPicPr>
              <p:blipFill>
                <a:blip r:embed="rId4"/>
                <a:stretch>
                  <a:fillRect/>
                </a:stretch>
              </p:blipFill>
              <p:spPr>
                <a:xfrm>
                  <a:off x="9150847" y="536987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22" name="Ink 1121">
                  <a:extLst>
                    <a:ext uri="{FF2B5EF4-FFF2-40B4-BE49-F238E27FC236}">
                      <a16:creationId xmlns:a16="http://schemas.microsoft.com/office/drawing/2014/main" id="{56B7D68C-7567-B5AE-3768-B5AEA14DE40E}"/>
                    </a:ext>
                  </a:extLst>
                </p14:cNvPr>
                <p14:cNvContentPartPr/>
                <p14:nvPr/>
              </p14:nvContentPartPr>
              <p14:xfrm>
                <a:off x="9172252" y="5556102"/>
                <a:ext cx="360" cy="360"/>
              </p14:xfrm>
            </p:contentPart>
          </mc:Choice>
          <mc:Fallback xmlns="">
            <p:pic>
              <p:nvPicPr>
                <p:cNvPr id="1122" name="Ink 1121">
                  <a:extLst>
                    <a:ext uri="{FF2B5EF4-FFF2-40B4-BE49-F238E27FC236}">
                      <a16:creationId xmlns:a16="http://schemas.microsoft.com/office/drawing/2014/main" id="{56B7D68C-7567-B5AE-3768-B5AEA14DE40E}"/>
                    </a:ext>
                  </a:extLst>
                </p:cNvPr>
                <p:cNvPicPr/>
                <p:nvPr/>
              </p:nvPicPr>
              <p:blipFill>
                <a:blip r:embed="rId4"/>
                <a:stretch>
                  <a:fillRect/>
                </a:stretch>
              </p:blipFill>
              <p:spPr>
                <a:xfrm>
                  <a:off x="9162892" y="554674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23" name="Ink 1122">
                  <a:extLst>
                    <a:ext uri="{FF2B5EF4-FFF2-40B4-BE49-F238E27FC236}">
                      <a16:creationId xmlns:a16="http://schemas.microsoft.com/office/drawing/2014/main" id="{E070C66D-3C8B-6090-B63D-8CFD06CA5F53}"/>
                    </a:ext>
                  </a:extLst>
                </p14:cNvPr>
                <p14:cNvContentPartPr/>
                <p14:nvPr/>
              </p14:nvContentPartPr>
              <p14:xfrm>
                <a:off x="9629996" y="5072767"/>
                <a:ext cx="360" cy="360"/>
              </p14:xfrm>
            </p:contentPart>
          </mc:Choice>
          <mc:Fallback xmlns="">
            <p:pic>
              <p:nvPicPr>
                <p:cNvPr id="1123" name="Ink 1122">
                  <a:extLst>
                    <a:ext uri="{FF2B5EF4-FFF2-40B4-BE49-F238E27FC236}">
                      <a16:creationId xmlns:a16="http://schemas.microsoft.com/office/drawing/2014/main" id="{E070C66D-3C8B-6090-B63D-8CFD06CA5F53}"/>
                    </a:ext>
                  </a:extLst>
                </p:cNvPr>
                <p:cNvPicPr/>
                <p:nvPr/>
              </p:nvPicPr>
              <p:blipFill>
                <a:blip r:embed="rId4"/>
                <a:stretch>
                  <a:fillRect/>
                </a:stretch>
              </p:blipFill>
              <p:spPr>
                <a:xfrm>
                  <a:off x="9620636" y="506340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124" name="Ink 1123">
                  <a:extLst>
                    <a:ext uri="{FF2B5EF4-FFF2-40B4-BE49-F238E27FC236}">
                      <a16:creationId xmlns:a16="http://schemas.microsoft.com/office/drawing/2014/main" id="{6E936FF6-BA26-DEC8-9C19-438A4B594254}"/>
                    </a:ext>
                  </a:extLst>
                </p14:cNvPr>
                <p14:cNvContentPartPr/>
                <p14:nvPr/>
              </p14:nvContentPartPr>
              <p14:xfrm>
                <a:off x="9489641" y="5097238"/>
                <a:ext cx="360" cy="360"/>
              </p14:xfrm>
            </p:contentPart>
          </mc:Choice>
          <mc:Fallback xmlns="">
            <p:pic>
              <p:nvPicPr>
                <p:cNvPr id="1124" name="Ink 1123">
                  <a:extLst>
                    <a:ext uri="{FF2B5EF4-FFF2-40B4-BE49-F238E27FC236}">
                      <a16:creationId xmlns:a16="http://schemas.microsoft.com/office/drawing/2014/main" id="{6E936FF6-BA26-DEC8-9C19-438A4B594254}"/>
                    </a:ext>
                  </a:extLst>
                </p:cNvPr>
                <p:cNvPicPr/>
                <p:nvPr/>
              </p:nvPicPr>
              <p:blipFill>
                <a:blip r:embed="rId4"/>
                <a:stretch>
                  <a:fillRect/>
                </a:stretch>
              </p:blipFill>
              <p:spPr>
                <a:xfrm>
                  <a:off x="9480281" y="508787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25" name="Ink 1124">
                  <a:extLst>
                    <a:ext uri="{FF2B5EF4-FFF2-40B4-BE49-F238E27FC236}">
                      <a16:creationId xmlns:a16="http://schemas.microsoft.com/office/drawing/2014/main" id="{DB03CF37-760C-92D5-99DE-12C3DA980056}"/>
                    </a:ext>
                  </a:extLst>
                </p14:cNvPr>
                <p14:cNvContentPartPr/>
                <p14:nvPr/>
              </p14:nvContentPartPr>
              <p14:xfrm>
                <a:off x="9642041" y="5249638"/>
                <a:ext cx="360" cy="360"/>
              </p14:xfrm>
            </p:contentPart>
          </mc:Choice>
          <mc:Fallback xmlns="">
            <p:pic>
              <p:nvPicPr>
                <p:cNvPr id="1125" name="Ink 1124">
                  <a:extLst>
                    <a:ext uri="{FF2B5EF4-FFF2-40B4-BE49-F238E27FC236}">
                      <a16:creationId xmlns:a16="http://schemas.microsoft.com/office/drawing/2014/main" id="{DB03CF37-760C-92D5-99DE-12C3DA980056}"/>
                    </a:ext>
                  </a:extLst>
                </p:cNvPr>
                <p:cNvPicPr/>
                <p:nvPr/>
              </p:nvPicPr>
              <p:blipFill>
                <a:blip r:embed="rId4"/>
                <a:stretch>
                  <a:fillRect/>
                </a:stretch>
              </p:blipFill>
              <p:spPr>
                <a:xfrm>
                  <a:off x="9632681" y="524027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126" name="Ink 1125">
                  <a:extLst>
                    <a:ext uri="{FF2B5EF4-FFF2-40B4-BE49-F238E27FC236}">
                      <a16:creationId xmlns:a16="http://schemas.microsoft.com/office/drawing/2014/main" id="{E89093F6-F86B-2D17-92E6-9D027E194710}"/>
                    </a:ext>
                  </a:extLst>
                </p14:cNvPr>
                <p14:cNvContentPartPr/>
                <p14:nvPr/>
              </p14:nvContentPartPr>
              <p14:xfrm>
                <a:off x="9508509" y="5036476"/>
                <a:ext cx="360" cy="360"/>
              </p14:xfrm>
            </p:contentPart>
          </mc:Choice>
          <mc:Fallback xmlns="">
            <p:pic>
              <p:nvPicPr>
                <p:cNvPr id="1126" name="Ink 1125">
                  <a:extLst>
                    <a:ext uri="{FF2B5EF4-FFF2-40B4-BE49-F238E27FC236}">
                      <a16:creationId xmlns:a16="http://schemas.microsoft.com/office/drawing/2014/main" id="{E89093F6-F86B-2D17-92E6-9D027E194710}"/>
                    </a:ext>
                  </a:extLst>
                </p:cNvPr>
                <p:cNvPicPr/>
                <p:nvPr/>
              </p:nvPicPr>
              <p:blipFill>
                <a:blip r:embed="rId4"/>
                <a:stretch>
                  <a:fillRect/>
                </a:stretch>
              </p:blipFill>
              <p:spPr>
                <a:xfrm>
                  <a:off x="9499149" y="502711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27" name="Ink 1126">
                  <a:extLst>
                    <a:ext uri="{FF2B5EF4-FFF2-40B4-BE49-F238E27FC236}">
                      <a16:creationId xmlns:a16="http://schemas.microsoft.com/office/drawing/2014/main" id="{43F05B2B-CE25-C4E5-A348-A8275FAA57DF}"/>
                    </a:ext>
                  </a:extLst>
                </p14:cNvPr>
                <p14:cNvContentPartPr/>
                <p14:nvPr/>
              </p14:nvContentPartPr>
              <p14:xfrm>
                <a:off x="9660909" y="5188876"/>
                <a:ext cx="360" cy="360"/>
              </p14:xfrm>
            </p:contentPart>
          </mc:Choice>
          <mc:Fallback xmlns="">
            <p:pic>
              <p:nvPicPr>
                <p:cNvPr id="1127" name="Ink 1126">
                  <a:extLst>
                    <a:ext uri="{FF2B5EF4-FFF2-40B4-BE49-F238E27FC236}">
                      <a16:creationId xmlns:a16="http://schemas.microsoft.com/office/drawing/2014/main" id="{43F05B2B-CE25-C4E5-A348-A8275FAA57DF}"/>
                    </a:ext>
                  </a:extLst>
                </p:cNvPr>
                <p:cNvPicPr/>
                <p:nvPr/>
              </p:nvPicPr>
              <p:blipFill>
                <a:blip r:embed="rId4"/>
                <a:stretch>
                  <a:fillRect/>
                </a:stretch>
              </p:blipFill>
              <p:spPr>
                <a:xfrm>
                  <a:off x="9651549" y="517951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128" name="Ink 1127">
                  <a:extLst>
                    <a:ext uri="{FF2B5EF4-FFF2-40B4-BE49-F238E27FC236}">
                      <a16:creationId xmlns:a16="http://schemas.microsoft.com/office/drawing/2014/main" id="{203AB63F-0F14-04C2-6283-3ABE79013E86}"/>
                    </a:ext>
                  </a:extLst>
                </p14:cNvPr>
                <p14:cNvContentPartPr/>
                <p14:nvPr/>
              </p14:nvContentPartPr>
              <p14:xfrm>
                <a:off x="9520554" y="5213347"/>
                <a:ext cx="360" cy="360"/>
              </p14:xfrm>
            </p:contentPart>
          </mc:Choice>
          <mc:Fallback xmlns="">
            <p:pic>
              <p:nvPicPr>
                <p:cNvPr id="1128" name="Ink 1127">
                  <a:extLst>
                    <a:ext uri="{FF2B5EF4-FFF2-40B4-BE49-F238E27FC236}">
                      <a16:creationId xmlns:a16="http://schemas.microsoft.com/office/drawing/2014/main" id="{203AB63F-0F14-04C2-6283-3ABE79013E86}"/>
                    </a:ext>
                  </a:extLst>
                </p:cNvPr>
                <p:cNvPicPr/>
                <p:nvPr/>
              </p:nvPicPr>
              <p:blipFill>
                <a:blip r:embed="rId4"/>
                <a:stretch>
                  <a:fillRect/>
                </a:stretch>
              </p:blipFill>
              <p:spPr>
                <a:xfrm>
                  <a:off x="9511194" y="520398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29" name="Ink 1128">
                  <a:extLst>
                    <a:ext uri="{FF2B5EF4-FFF2-40B4-BE49-F238E27FC236}">
                      <a16:creationId xmlns:a16="http://schemas.microsoft.com/office/drawing/2014/main" id="{AEB729E7-BB76-A7C8-D71D-DA733A48D192}"/>
                    </a:ext>
                  </a:extLst>
                </p14:cNvPr>
                <p14:cNvContentPartPr/>
                <p14:nvPr/>
              </p14:nvContentPartPr>
              <p14:xfrm>
                <a:off x="9400499" y="5344495"/>
                <a:ext cx="360" cy="360"/>
              </p14:xfrm>
            </p:contentPart>
          </mc:Choice>
          <mc:Fallback xmlns="">
            <p:pic>
              <p:nvPicPr>
                <p:cNvPr id="1129" name="Ink 1128">
                  <a:extLst>
                    <a:ext uri="{FF2B5EF4-FFF2-40B4-BE49-F238E27FC236}">
                      <a16:creationId xmlns:a16="http://schemas.microsoft.com/office/drawing/2014/main" id="{AEB729E7-BB76-A7C8-D71D-DA733A48D192}"/>
                    </a:ext>
                  </a:extLst>
                </p:cNvPr>
                <p:cNvPicPr/>
                <p:nvPr/>
              </p:nvPicPr>
              <p:blipFill>
                <a:blip r:embed="rId4"/>
                <a:stretch>
                  <a:fillRect/>
                </a:stretch>
              </p:blipFill>
              <p:spPr>
                <a:xfrm>
                  <a:off x="9391139" y="533513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30" name="Ink 1129">
                  <a:extLst>
                    <a:ext uri="{FF2B5EF4-FFF2-40B4-BE49-F238E27FC236}">
                      <a16:creationId xmlns:a16="http://schemas.microsoft.com/office/drawing/2014/main" id="{24AF9CE6-CF86-7458-E49A-0784C24CF0DE}"/>
                    </a:ext>
                  </a:extLst>
                </p14:cNvPr>
                <p14:cNvContentPartPr/>
                <p14:nvPr/>
              </p14:nvContentPartPr>
              <p14:xfrm>
                <a:off x="8831061" y="4878459"/>
                <a:ext cx="360" cy="360"/>
              </p14:xfrm>
            </p:contentPart>
          </mc:Choice>
          <mc:Fallback xmlns="">
            <p:pic>
              <p:nvPicPr>
                <p:cNvPr id="1130" name="Ink 1129">
                  <a:extLst>
                    <a:ext uri="{FF2B5EF4-FFF2-40B4-BE49-F238E27FC236}">
                      <a16:creationId xmlns:a16="http://schemas.microsoft.com/office/drawing/2014/main" id="{24AF9CE6-CF86-7458-E49A-0784C24CF0DE}"/>
                    </a:ext>
                  </a:extLst>
                </p:cNvPr>
                <p:cNvPicPr/>
                <p:nvPr/>
              </p:nvPicPr>
              <p:blipFill>
                <a:blip r:embed="rId4"/>
                <a:stretch>
                  <a:fillRect/>
                </a:stretch>
              </p:blipFill>
              <p:spPr>
                <a:xfrm>
                  <a:off x="8821701" y="4869099"/>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131" name="Ink 1130">
                  <a:extLst>
                    <a:ext uri="{FF2B5EF4-FFF2-40B4-BE49-F238E27FC236}">
                      <a16:creationId xmlns:a16="http://schemas.microsoft.com/office/drawing/2014/main" id="{8958DA92-5DC0-03FA-4A4C-E74208254A63}"/>
                    </a:ext>
                  </a:extLst>
                </p14:cNvPr>
                <p14:cNvContentPartPr/>
                <p14:nvPr/>
              </p14:nvContentPartPr>
              <p14:xfrm>
                <a:off x="9412544" y="5521366"/>
                <a:ext cx="360" cy="360"/>
              </p14:xfrm>
            </p:contentPart>
          </mc:Choice>
          <mc:Fallback xmlns="">
            <p:pic>
              <p:nvPicPr>
                <p:cNvPr id="1131" name="Ink 1130">
                  <a:extLst>
                    <a:ext uri="{FF2B5EF4-FFF2-40B4-BE49-F238E27FC236}">
                      <a16:creationId xmlns:a16="http://schemas.microsoft.com/office/drawing/2014/main" id="{8958DA92-5DC0-03FA-4A4C-E74208254A63}"/>
                    </a:ext>
                  </a:extLst>
                </p:cNvPr>
                <p:cNvPicPr/>
                <p:nvPr/>
              </p:nvPicPr>
              <p:blipFill>
                <a:blip r:embed="rId4"/>
                <a:stretch>
                  <a:fillRect/>
                </a:stretch>
              </p:blipFill>
              <p:spPr>
                <a:xfrm>
                  <a:off x="9403184" y="5512006"/>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32" name="Ink 1131">
                  <a:extLst>
                    <a:ext uri="{FF2B5EF4-FFF2-40B4-BE49-F238E27FC236}">
                      <a16:creationId xmlns:a16="http://schemas.microsoft.com/office/drawing/2014/main" id="{859145FC-6E79-E6F8-634C-8AE44C856CCD}"/>
                    </a:ext>
                  </a:extLst>
                </p14:cNvPr>
                <p14:cNvContentPartPr/>
                <p14:nvPr/>
              </p14:nvContentPartPr>
              <p14:xfrm>
                <a:off x="10980177" y="4742495"/>
                <a:ext cx="360" cy="360"/>
              </p14:xfrm>
            </p:contentPart>
          </mc:Choice>
          <mc:Fallback xmlns="">
            <p:pic>
              <p:nvPicPr>
                <p:cNvPr id="1132" name="Ink 1131">
                  <a:extLst>
                    <a:ext uri="{FF2B5EF4-FFF2-40B4-BE49-F238E27FC236}">
                      <a16:creationId xmlns:a16="http://schemas.microsoft.com/office/drawing/2014/main" id="{859145FC-6E79-E6F8-634C-8AE44C856CCD}"/>
                    </a:ext>
                  </a:extLst>
                </p:cNvPr>
                <p:cNvPicPr/>
                <p:nvPr/>
              </p:nvPicPr>
              <p:blipFill>
                <a:blip r:embed="rId4"/>
                <a:stretch>
                  <a:fillRect/>
                </a:stretch>
              </p:blipFill>
              <p:spPr>
                <a:xfrm>
                  <a:off x="10970817" y="473313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133" name="Ink 1132">
                  <a:extLst>
                    <a:ext uri="{FF2B5EF4-FFF2-40B4-BE49-F238E27FC236}">
                      <a16:creationId xmlns:a16="http://schemas.microsoft.com/office/drawing/2014/main" id="{108F050C-784F-9009-95DC-4354EE8ABCCC}"/>
                    </a:ext>
                  </a:extLst>
                </p14:cNvPr>
                <p14:cNvContentPartPr/>
                <p14:nvPr/>
              </p14:nvContentPartPr>
              <p14:xfrm>
                <a:off x="11436389" y="4844257"/>
                <a:ext cx="360" cy="360"/>
              </p14:xfrm>
            </p:contentPart>
          </mc:Choice>
          <mc:Fallback xmlns="">
            <p:pic>
              <p:nvPicPr>
                <p:cNvPr id="1133" name="Ink 1132">
                  <a:extLst>
                    <a:ext uri="{FF2B5EF4-FFF2-40B4-BE49-F238E27FC236}">
                      <a16:creationId xmlns:a16="http://schemas.microsoft.com/office/drawing/2014/main" id="{108F050C-784F-9009-95DC-4354EE8ABCCC}"/>
                    </a:ext>
                  </a:extLst>
                </p:cNvPr>
                <p:cNvPicPr/>
                <p:nvPr/>
              </p:nvPicPr>
              <p:blipFill>
                <a:blip r:embed="rId4"/>
                <a:stretch>
                  <a:fillRect/>
                </a:stretch>
              </p:blipFill>
              <p:spPr>
                <a:xfrm>
                  <a:off x="11427029" y="483489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34" name="Ink 1133">
                  <a:extLst>
                    <a:ext uri="{FF2B5EF4-FFF2-40B4-BE49-F238E27FC236}">
                      <a16:creationId xmlns:a16="http://schemas.microsoft.com/office/drawing/2014/main" id="{F8C87619-3AE2-3A35-5CB1-FDE0BB3C9D7A}"/>
                    </a:ext>
                  </a:extLst>
                </p14:cNvPr>
                <p14:cNvContentPartPr/>
                <p14:nvPr/>
              </p14:nvContentPartPr>
              <p14:xfrm>
                <a:off x="11283989" y="4691857"/>
                <a:ext cx="360" cy="360"/>
              </p14:xfrm>
            </p:contentPart>
          </mc:Choice>
          <mc:Fallback xmlns="">
            <p:pic>
              <p:nvPicPr>
                <p:cNvPr id="1134" name="Ink 1133">
                  <a:extLst>
                    <a:ext uri="{FF2B5EF4-FFF2-40B4-BE49-F238E27FC236}">
                      <a16:creationId xmlns:a16="http://schemas.microsoft.com/office/drawing/2014/main" id="{F8C87619-3AE2-3A35-5CB1-FDE0BB3C9D7A}"/>
                    </a:ext>
                  </a:extLst>
                </p:cNvPr>
                <p:cNvPicPr/>
                <p:nvPr/>
              </p:nvPicPr>
              <p:blipFill>
                <a:blip r:embed="rId4"/>
                <a:stretch>
                  <a:fillRect/>
                </a:stretch>
              </p:blipFill>
              <p:spPr>
                <a:xfrm>
                  <a:off x="11274629" y="4682497"/>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135" name="Ink 1134">
                  <a:extLst>
                    <a:ext uri="{FF2B5EF4-FFF2-40B4-BE49-F238E27FC236}">
                      <a16:creationId xmlns:a16="http://schemas.microsoft.com/office/drawing/2014/main" id="{241B43D3-71F2-FCB0-E82D-15F506EAB566}"/>
                    </a:ext>
                  </a:extLst>
                </p14:cNvPr>
                <p14:cNvContentPartPr/>
                <p14:nvPr/>
              </p14:nvContentPartPr>
              <p14:xfrm>
                <a:off x="11162289" y="4939582"/>
                <a:ext cx="360" cy="360"/>
              </p14:xfrm>
            </p:contentPart>
          </mc:Choice>
          <mc:Fallback xmlns="">
            <p:pic>
              <p:nvPicPr>
                <p:cNvPr id="1135" name="Ink 1134">
                  <a:extLst>
                    <a:ext uri="{FF2B5EF4-FFF2-40B4-BE49-F238E27FC236}">
                      <a16:creationId xmlns:a16="http://schemas.microsoft.com/office/drawing/2014/main" id="{241B43D3-71F2-FCB0-E82D-15F506EAB566}"/>
                    </a:ext>
                  </a:extLst>
                </p:cNvPr>
                <p:cNvPicPr/>
                <p:nvPr/>
              </p:nvPicPr>
              <p:blipFill>
                <a:blip r:embed="rId4"/>
                <a:stretch>
                  <a:fillRect/>
                </a:stretch>
              </p:blipFill>
              <p:spPr>
                <a:xfrm>
                  <a:off x="11152929" y="493022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137" name="Ink 1136">
                  <a:extLst>
                    <a:ext uri="{FF2B5EF4-FFF2-40B4-BE49-F238E27FC236}">
                      <a16:creationId xmlns:a16="http://schemas.microsoft.com/office/drawing/2014/main" id="{D04D8A3A-815B-64BC-085D-C269D921D69A}"/>
                    </a:ext>
                  </a:extLst>
                </p14:cNvPr>
                <p14:cNvContentPartPr/>
                <p14:nvPr/>
              </p14:nvContentPartPr>
              <p14:xfrm>
                <a:off x="11473136" y="4989860"/>
                <a:ext cx="360" cy="360"/>
              </p14:xfrm>
            </p:contentPart>
          </mc:Choice>
          <mc:Fallback xmlns="">
            <p:pic>
              <p:nvPicPr>
                <p:cNvPr id="1137" name="Ink 1136">
                  <a:extLst>
                    <a:ext uri="{FF2B5EF4-FFF2-40B4-BE49-F238E27FC236}">
                      <a16:creationId xmlns:a16="http://schemas.microsoft.com/office/drawing/2014/main" id="{D04D8A3A-815B-64BC-085D-C269D921D69A}"/>
                    </a:ext>
                  </a:extLst>
                </p:cNvPr>
                <p:cNvPicPr/>
                <p:nvPr/>
              </p:nvPicPr>
              <p:blipFill>
                <a:blip r:embed="rId4"/>
                <a:stretch>
                  <a:fillRect/>
                </a:stretch>
              </p:blipFill>
              <p:spPr>
                <a:xfrm>
                  <a:off x="11463776" y="498050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138" name="Ink 1137">
                  <a:extLst>
                    <a:ext uri="{FF2B5EF4-FFF2-40B4-BE49-F238E27FC236}">
                      <a16:creationId xmlns:a16="http://schemas.microsoft.com/office/drawing/2014/main" id="{7D30B83D-B3A2-98E6-76B8-CD2AAB07D638}"/>
                    </a:ext>
                  </a:extLst>
                </p14:cNvPr>
                <p14:cNvContentPartPr/>
                <p14:nvPr/>
              </p14:nvContentPartPr>
              <p14:xfrm>
                <a:off x="10933903" y="5101031"/>
                <a:ext cx="360" cy="360"/>
              </p14:xfrm>
            </p:contentPart>
          </mc:Choice>
          <mc:Fallback xmlns="">
            <p:pic>
              <p:nvPicPr>
                <p:cNvPr id="1138" name="Ink 1137">
                  <a:extLst>
                    <a:ext uri="{FF2B5EF4-FFF2-40B4-BE49-F238E27FC236}">
                      <a16:creationId xmlns:a16="http://schemas.microsoft.com/office/drawing/2014/main" id="{7D30B83D-B3A2-98E6-76B8-CD2AAB07D638}"/>
                    </a:ext>
                  </a:extLst>
                </p:cNvPr>
                <p:cNvPicPr/>
                <p:nvPr/>
              </p:nvPicPr>
              <p:blipFill>
                <a:blip r:embed="rId4"/>
                <a:stretch>
                  <a:fillRect/>
                </a:stretch>
              </p:blipFill>
              <p:spPr>
                <a:xfrm>
                  <a:off x="10924543" y="509167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139" name="Ink 1138">
                  <a:extLst>
                    <a:ext uri="{FF2B5EF4-FFF2-40B4-BE49-F238E27FC236}">
                      <a16:creationId xmlns:a16="http://schemas.microsoft.com/office/drawing/2014/main" id="{2C90E0CD-0E41-5D68-DDDF-412306FF0ACD}"/>
                    </a:ext>
                  </a:extLst>
                </p14:cNvPr>
                <p14:cNvContentPartPr/>
                <p14:nvPr/>
              </p14:nvContentPartPr>
              <p14:xfrm>
                <a:off x="11227306" y="5330455"/>
                <a:ext cx="360" cy="360"/>
              </p14:xfrm>
            </p:contentPart>
          </mc:Choice>
          <mc:Fallback xmlns="">
            <p:pic>
              <p:nvPicPr>
                <p:cNvPr id="1139" name="Ink 1138">
                  <a:extLst>
                    <a:ext uri="{FF2B5EF4-FFF2-40B4-BE49-F238E27FC236}">
                      <a16:creationId xmlns:a16="http://schemas.microsoft.com/office/drawing/2014/main" id="{2C90E0CD-0E41-5D68-DDDF-412306FF0ACD}"/>
                    </a:ext>
                  </a:extLst>
                </p:cNvPr>
                <p:cNvPicPr/>
                <p:nvPr/>
              </p:nvPicPr>
              <p:blipFill>
                <a:blip r:embed="rId4"/>
                <a:stretch>
                  <a:fillRect/>
                </a:stretch>
              </p:blipFill>
              <p:spPr>
                <a:xfrm>
                  <a:off x="11217946" y="5321095"/>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140" name="Ink 1139">
                  <a:extLst>
                    <a:ext uri="{FF2B5EF4-FFF2-40B4-BE49-F238E27FC236}">
                      <a16:creationId xmlns:a16="http://schemas.microsoft.com/office/drawing/2014/main" id="{A16B77F7-40CF-957A-A6C4-0BC1FE0A90E2}"/>
                    </a:ext>
                  </a:extLst>
                </p14:cNvPr>
                <p14:cNvContentPartPr/>
                <p14:nvPr/>
              </p14:nvContentPartPr>
              <p14:xfrm>
                <a:off x="11574239" y="5178373"/>
                <a:ext cx="360" cy="360"/>
              </p14:xfrm>
            </p:contentPart>
          </mc:Choice>
          <mc:Fallback xmlns="">
            <p:pic>
              <p:nvPicPr>
                <p:cNvPr id="1140" name="Ink 1139">
                  <a:extLst>
                    <a:ext uri="{FF2B5EF4-FFF2-40B4-BE49-F238E27FC236}">
                      <a16:creationId xmlns:a16="http://schemas.microsoft.com/office/drawing/2014/main" id="{A16B77F7-40CF-957A-A6C4-0BC1FE0A90E2}"/>
                    </a:ext>
                  </a:extLst>
                </p:cNvPr>
                <p:cNvPicPr/>
                <p:nvPr/>
              </p:nvPicPr>
              <p:blipFill>
                <a:blip r:embed="rId4"/>
                <a:stretch>
                  <a:fillRect/>
                </a:stretch>
              </p:blipFill>
              <p:spPr>
                <a:xfrm>
                  <a:off x="11564879" y="5169013"/>
                  <a:ext cx="19080" cy="19080"/>
                </a:xfrm>
                <a:prstGeom prst="rect">
                  <a:avLst/>
                </a:prstGeom>
              </p:spPr>
            </p:pic>
          </mc:Fallback>
        </mc:AlternateContent>
        <p:sp>
          <p:nvSpPr>
            <p:cNvPr id="1141" name="TextBox 1140">
              <a:extLst>
                <a:ext uri="{FF2B5EF4-FFF2-40B4-BE49-F238E27FC236}">
                  <a16:creationId xmlns:a16="http://schemas.microsoft.com/office/drawing/2014/main" id="{02DBE5A3-FB02-1A95-E65C-DEA0942386D3}"/>
                </a:ext>
              </a:extLst>
            </p:cNvPr>
            <p:cNvSpPr txBox="1"/>
            <p:nvPr/>
          </p:nvSpPr>
          <p:spPr>
            <a:xfrm flipH="1">
              <a:off x="9572596" y="5509836"/>
              <a:ext cx="207665" cy="369332"/>
            </a:xfrm>
            <a:prstGeom prst="rect">
              <a:avLst/>
            </a:prstGeom>
            <a:noFill/>
          </p:spPr>
          <p:txBody>
            <a:bodyPr wrap="square" rtlCol="0">
              <a:spAutoFit/>
            </a:bodyPr>
            <a:lstStyle/>
            <a:p>
              <a:pPr algn="ctr"/>
              <a:r>
                <a:rPr lang="en-US" dirty="0">
                  <a:solidFill>
                    <a:srgbClr val="0070C0"/>
                  </a:solidFill>
                </a:rPr>
                <a:t>X</a:t>
              </a:r>
              <a:endParaRPr lang="el-GR" dirty="0">
                <a:solidFill>
                  <a:srgbClr val="0070C0"/>
                </a:solidFill>
              </a:endParaRPr>
            </a:p>
          </p:txBody>
        </p:sp>
        <p:sp>
          <p:nvSpPr>
            <p:cNvPr id="1142" name="TextBox 1141">
              <a:extLst>
                <a:ext uri="{FF2B5EF4-FFF2-40B4-BE49-F238E27FC236}">
                  <a16:creationId xmlns:a16="http://schemas.microsoft.com/office/drawing/2014/main" id="{AA1653B8-782F-F533-C004-611F7319E436}"/>
                </a:ext>
              </a:extLst>
            </p:cNvPr>
            <p:cNvSpPr txBox="1"/>
            <p:nvPr/>
          </p:nvSpPr>
          <p:spPr>
            <a:xfrm flipH="1">
              <a:off x="11642137" y="5509836"/>
              <a:ext cx="207665" cy="369332"/>
            </a:xfrm>
            <a:prstGeom prst="rect">
              <a:avLst/>
            </a:prstGeom>
            <a:noFill/>
          </p:spPr>
          <p:txBody>
            <a:bodyPr wrap="square" rtlCol="0">
              <a:spAutoFit/>
            </a:bodyPr>
            <a:lstStyle/>
            <a:p>
              <a:pPr algn="ctr"/>
              <a:r>
                <a:rPr lang="en-US" dirty="0">
                  <a:solidFill>
                    <a:schemeClr val="accent6"/>
                  </a:solidFill>
                </a:rPr>
                <a:t>Y</a:t>
              </a:r>
              <a:endParaRPr lang="el-GR" dirty="0">
                <a:solidFill>
                  <a:schemeClr val="accent6"/>
                </a:solidFill>
              </a:endParaRPr>
            </a:p>
          </p:txBody>
        </p:sp>
        <mc:AlternateContent xmlns:mc="http://schemas.openxmlformats.org/markup-compatibility/2006" xmlns:p14="http://schemas.microsoft.com/office/powerpoint/2010/main">
          <mc:Choice Requires="p14">
            <p:contentPart p14:bwMode="auto" r:id="rId169">
              <p14:nvContentPartPr>
                <p14:cNvPr id="1143" name="Ink 1142">
                  <a:extLst>
                    <a:ext uri="{FF2B5EF4-FFF2-40B4-BE49-F238E27FC236}">
                      <a16:creationId xmlns:a16="http://schemas.microsoft.com/office/drawing/2014/main" id="{A1ED8EE5-0924-63C7-5334-722D20A36A3C}"/>
                    </a:ext>
                  </a:extLst>
                </p14:cNvPr>
                <p14:cNvContentPartPr/>
                <p14:nvPr/>
              </p14:nvContentPartPr>
              <p14:xfrm>
                <a:off x="8864878" y="4883981"/>
                <a:ext cx="360" cy="360"/>
              </p14:xfrm>
            </p:contentPart>
          </mc:Choice>
          <mc:Fallback xmlns="">
            <p:pic>
              <p:nvPicPr>
                <p:cNvPr id="1143" name="Ink 1142">
                  <a:extLst>
                    <a:ext uri="{FF2B5EF4-FFF2-40B4-BE49-F238E27FC236}">
                      <a16:creationId xmlns:a16="http://schemas.microsoft.com/office/drawing/2014/main" id="{A1ED8EE5-0924-63C7-5334-722D20A36A3C}"/>
                    </a:ext>
                  </a:extLst>
                </p:cNvPr>
                <p:cNvPicPr/>
                <p:nvPr/>
              </p:nvPicPr>
              <p:blipFill>
                <a:blip r:embed="rId170"/>
                <a:stretch>
                  <a:fillRect/>
                </a:stretch>
              </p:blipFill>
              <p:spPr>
                <a:xfrm>
                  <a:off x="8860558" y="487966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144" name="Ink 1143">
                  <a:extLst>
                    <a:ext uri="{FF2B5EF4-FFF2-40B4-BE49-F238E27FC236}">
                      <a16:creationId xmlns:a16="http://schemas.microsoft.com/office/drawing/2014/main" id="{675A8E07-914E-ECD7-0076-2A3E12F08348}"/>
                    </a:ext>
                  </a:extLst>
                </p14:cNvPr>
                <p14:cNvContentPartPr/>
                <p14:nvPr/>
              </p14:nvContentPartPr>
              <p14:xfrm>
                <a:off x="9035878" y="4858421"/>
                <a:ext cx="360" cy="360"/>
              </p14:xfrm>
            </p:contentPart>
          </mc:Choice>
          <mc:Fallback xmlns="">
            <p:pic>
              <p:nvPicPr>
                <p:cNvPr id="1144" name="Ink 1143">
                  <a:extLst>
                    <a:ext uri="{FF2B5EF4-FFF2-40B4-BE49-F238E27FC236}">
                      <a16:creationId xmlns:a16="http://schemas.microsoft.com/office/drawing/2014/main" id="{675A8E07-914E-ECD7-0076-2A3E12F08348}"/>
                    </a:ext>
                  </a:extLst>
                </p:cNvPr>
                <p:cNvPicPr/>
                <p:nvPr/>
              </p:nvPicPr>
              <p:blipFill>
                <a:blip r:embed="rId170"/>
                <a:stretch>
                  <a:fillRect/>
                </a:stretch>
              </p:blipFill>
              <p:spPr>
                <a:xfrm>
                  <a:off x="9031558" y="485410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45" name="Ink 1144">
                  <a:extLst>
                    <a:ext uri="{FF2B5EF4-FFF2-40B4-BE49-F238E27FC236}">
                      <a16:creationId xmlns:a16="http://schemas.microsoft.com/office/drawing/2014/main" id="{D081A673-F28E-8569-4319-3752E983FDA8}"/>
                    </a:ext>
                  </a:extLst>
                </p14:cNvPr>
                <p14:cNvContentPartPr/>
                <p14:nvPr/>
              </p14:nvContentPartPr>
              <p14:xfrm>
                <a:off x="9095638" y="5165861"/>
                <a:ext cx="360" cy="360"/>
              </p14:xfrm>
            </p:contentPart>
          </mc:Choice>
          <mc:Fallback xmlns="">
            <p:pic>
              <p:nvPicPr>
                <p:cNvPr id="1145" name="Ink 1144">
                  <a:extLst>
                    <a:ext uri="{FF2B5EF4-FFF2-40B4-BE49-F238E27FC236}">
                      <a16:creationId xmlns:a16="http://schemas.microsoft.com/office/drawing/2014/main" id="{D081A673-F28E-8569-4319-3752E983FDA8}"/>
                    </a:ext>
                  </a:extLst>
                </p:cNvPr>
                <p:cNvPicPr/>
                <p:nvPr/>
              </p:nvPicPr>
              <p:blipFill>
                <a:blip r:embed="rId170"/>
                <a:stretch>
                  <a:fillRect/>
                </a:stretch>
              </p:blipFill>
              <p:spPr>
                <a:xfrm>
                  <a:off x="9091318" y="516154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146" name="Ink 1145">
                  <a:extLst>
                    <a:ext uri="{FF2B5EF4-FFF2-40B4-BE49-F238E27FC236}">
                      <a16:creationId xmlns:a16="http://schemas.microsoft.com/office/drawing/2014/main" id="{1EA1CD72-5B5C-3E0A-8255-2B3CCDF7501C}"/>
                    </a:ext>
                  </a:extLst>
                </p14:cNvPr>
                <p14:cNvContentPartPr/>
                <p14:nvPr/>
              </p14:nvContentPartPr>
              <p14:xfrm>
                <a:off x="8916358" y="5148581"/>
                <a:ext cx="360" cy="360"/>
              </p14:xfrm>
            </p:contentPart>
          </mc:Choice>
          <mc:Fallback xmlns="">
            <p:pic>
              <p:nvPicPr>
                <p:cNvPr id="1146" name="Ink 1145">
                  <a:extLst>
                    <a:ext uri="{FF2B5EF4-FFF2-40B4-BE49-F238E27FC236}">
                      <a16:creationId xmlns:a16="http://schemas.microsoft.com/office/drawing/2014/main" id="{1EA1CD72-5B5C-3E0A-8255-2B3CCDF7501C}"/>
                    </a:ext>
                  </a:extLst>
                </p:cNvPr>
                <p:cNvPicPr/>
                <p:nvPr/>
              </p:nvPicPr>
              <p:blipFill>
                <a:blip r:embed="rId170"/>
                <a:stretch>
                  <a:fillRect/>
                </a:stretch>
              </p:blipFill>
              <p:spPr>
                <a:xfrm>
                  <a:off x="8912038" y="514426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47" name="Ink 1146">
                  <a:extLst>
                    <a:ext uri="{FF2B5EF4-FFF2-40B4-BE49-F238E27FC236}">
                      <a16:creationId xmlns:a16="http://schemas.microsoft.com/office/drawing/2014/main" id="{8AA1EF02-3F3D-8A3C-3984-E0ADB1E58E16}"/>
                    </a:ext>
                  </a:extLst>
                </p14:cNvPr>
                <p14:cNvContentPartPr/>
                <p14:nvPr/>
              </p14:nvContentPartPr>
              <p14:xfrm>
                <a:off x="8976118" y="5003501"/>
                <a:ext cx="360" cy="360"/>
              </p14:xfrm>
            </p:contentPart>
          </mc:Choice>
          <mc:Fallback xmlns="">
            <p:pic>
              <p:nvPicPr>
                <p:cNvPr id="1147" name="Ink 1146">
                  <a:extLst>
                    <a:ext uri="{FF2B5EF4-FFF2-40B4-BE49-F238E27FC236}">
                      <a16:creationId xmlns:a16="http://schemas.microsoft.com/office/drawing/2014/main" id="{8AA1EF02-3F3D-8A3C-3984-E0ADB1E58E16}"/>
                    </a:ext>
                  </a:extLst>
                </p:cNvPr>
                <p:cNvPicPr/>
                <p:nvPr/>
              </p:nvPicPr>
              <p:blipFill>
                <a:blip r:embed="rId170"/>
                <a:stretch>
                  <a:fillRect/>
                </a:stretch>
              </p:blipFill>
              <p:spPr>
                <a:xfrm>
                  <a:off x="8971798" y="499918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148" name="Ink 1147">
                  <a:extLst>
                    <a:ext uri="{FF2B5EF4-FFF2-40B4-BE49-F238E27FC236}">
                      <a16:creationId xmlns:a16="http://schemas.microsoft.com/office/drawing/2014/main" id="{E16AA751-34A0-4813-AC9A-A8CB695AC2F9}"/>
                    </a:ext>
                  </a:extLst>
                </p14:cNvPr>
                <p14:cNvContentPartPr/>
                <p14:nvPr/>
              </p14:nvContentPartPr>
              <p14:xfrm>
                <a:off x="8762638" y="5020421"/>
                <a:ext cx="360" cy="360"/>
              </p14:xfrm>
            </p:contentPart>
          </mc:Choice>
          <mc:Fallback xmlns="">
            <p:pic>
              <p:nvPicPr>
                <p:cNvPr id="1148" name="Ink 1147">
                  <a:extLst>
                    <a:ext uri="{FF2B5EF4-FFF2-40B4-BE49-F238E27FC236}">
                      <a16:creationId xmlns:a16="http://schemas.microsoft.com/office/drawing/2014/main" id="{E16AA751-34A0-4813-AC9A-A8CB695AC2F9}"/>
                    </a:ext>
                  </a:extLst>
                </p:cNvPr>
                <p:cNvPicPr/>
                <p:nvPr/>
              </p:nvPicPr>
              <p:blipFill>
                <a:blip r:embed="rId170"/>
                <a:stretch>
                  <a:fillRect/>
                </a:stretch>
              </p:blipFill>
              <p:spPr>
                <a:xfrm>
                  <a:off x="8758318" y="501610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49" name="Ink 1148">
                  <a:extLst>
                    <a:ext uri="{FF2B5EF4-FFF2-40B4-BE49-F238E27FC236}">
                      <a16:creationId xmlns:a16="http://schemas.microsoft.com/office/drawing/2014/main" id="{0F6CBCC8-DB1C-B2E8-E8B6-C40364ED734C}"/>
                    </a:ext>
                  </a:extLst>
                </p14:cNvPr>
                <p14:cNvContentPartPr/>
                <p14:nvPr/>
              </p14:nvContentPartPr>
              <p14:xfrm>
                <a:off x="8941558" y="4712981"/>
                <a:ext cx="360" cy="360"/>
              </p14:xfrm>
            </p:contentPart>
          </mc:Choice>
          <mc:Fallback xmlns="">
            <p:pic>
              <p:nvPicPr>
                <p:cNvPr id="1149" name="Ink 1148">
                  <a:extLst>
                    <a:ext uri="{FF2B5EF4-FFF2-40B4-BE49-F238E27FC236}">
                      <a16:creationId xmlns:a16="http://schemas.microsoft.com/office/drawing/2014/main" id="{0F6CBCC8-DB1C-B2E8-E8B6-C40364ED734C}"/>
                    </a:ext>
                  </a:extLst>
                </p:cNvPr>
                <p:cNvPicPr/>
                <p:nvPr/>
              </p:nvPicPr>
              <p:blipFill>
                <a:blip r:embed="rId170"/>
                <a:stretch>
                  <a:fillRect/>
                </a:stretch>
              </p:blipFill>
              <p:spPr>
                <a:xfrm>
                  <a:off x="8937238" y="470866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150" name="Ink 1149">
                  <a:extLst>
                    <a:ext uri="{FF2B5EF4-FFF2-40B4-BE49-F238E27FC236}">
                      <a16:creationId xmlns:a16="http://schemas.microsoft.com/office/drawing/2014/main" id="{EBC24D03-6B12-3194-FA40-3F0526E86F7B}"/>
                    </a:ext>
                  </a:extLst>
                </p14:cNvPr>
                <p14:cNvContentPartPr/>
                <p14:nvPr/>
              </p14:nvContentPartPr>
              <p14:xfrm>
                <a:off x="9249358" y="4712981"/>
                <a:ext cx="360" cy="360"/>
              </p14:xfrm>
            </p:contentPart>
          </mc:Choice>
          <mc:Fallback xmlns="">
            <p:pic>
              <p:nvPicPr>
                <p:cNvPr id="1150" name="Ink 1149">
                  <a:extLst>
                    <a:ext uri="{FF2B5EF4-FFF2-40B4-BE49-F238E27FC236}">
                      <a16:creationId xmlns:a16="http://schemas.microsoft.com/office/drawing/2014/main" id="{EBC24D03-6B12-3194-FA40-3F0526E86F7B}"/>
                    </a:ext>
                  </a:extLst>
                </p:cNvPr>
                <p:cNvPicPr/>
                <p:nvPr/>
              </p:nvPicPr>
              <p:blipFill>
                <a:blip r:embed="rId170"/>
                <a:stretch>
                  <a:fillRect/>
                </a:stretch>
              </p:blipFill>
              <p:spPr>
                <a:xfrm>
                  <a:off x="9245038" y="470866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51" name="Ink 1150">
                  <a:extLst>
                    <a:ext uri="{FF2B5EF4-FFF2-40B4-BE49-F238E27FC236}">
                      <a16:creationId xmlns:a16="http://schemas.microsoft.com/office/drawing/2014/main" id="{B0B7A3B3-C1F8-B610-AA5F-D7EBFC6ECADE}"/>
                    </a:ext>
                  </a:extLst>
                </p14:cNvPr>
                <p14:cNvContentPartPr/>
                <p14:nvPr/>
              </p14:nvContentPartPr>
              <p14:xfrm>
                <a:off x="9104278" y="4584821"/>
                <a:ext cx="360" cy="360"/>
              </p14:xfrm>
            </p:contentPart>
          </mc:Choice>
          <mc:Fallback xmlns="">
            <p:pic>
              <p:nvPicPr>
                <p:cNvPr id="1151" name="Ink 1150">
                  <a:extLst>
                    <a:ext uri="{FF2B5EF4-FFF2-40B4-BE49-F238E27FC236}">
                      <a16:creationId xmlns:a16="http://schemas.microsoft.com/office/drawing/2014/main" id="{B0B7A3B3-C1F8-B610-AA5F-D7EBFC6ECADE}"/>
                    </a:ext>
                  </a:extLst>
                </p:cNvPr>
                <p:cNvPicPr/>
                <p:nvPr/>
              </p:nvPicPr>
              <p:blipFill>
                <a:blip r:embed="rId170"/>
                <a:stretch>
                  <a:fillRect/>
                </a:stretch>
              </p:blipFill>
              <p:spPr>
                <a:xfrm>
                  <a:off x="9099958" y="458050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152" name="Ink 1151">
                  <a:extLst>
                    <a:ext uri="{FF2B5EF4-FFF2-40B4-BE49-F238E27FC236}">
                      <a16:creationId xmlns:a16="http://schemas.microsoft.com/office/drawing/2014/main" id="{2279F7F7-2432-9773-A2A6-DC45619FABFD}"/>
                    </a:ext>
                  </a:extLst>
                </p14:cNvPr>
                <p14:cNvContentPartPr/>
                <p14:nvPr/>
              </p14:nvContentPartPr>
              <p14:xfrm>
                <a:off x="8839318" y="4619021"/>
                <a:ext cx="360" cy="360"/>
              </p14:xfrm>
            </p:contentPart>
          </mc:Choice>
          <mc:Fallback xmlns="">
            <p:pic>
              <p:nvPicPr>
                <p:cNvPr id="1152" name="Ink 1151">
                  <a:extLst>
                    <a:ext uri="{FF2B5EF4-FFF2-40B4-BE49-F238E27FC236}">
                      <a16:creationId xmlns:a16="http://schemas.microsoft.com/office/drawing/2014/main" id="{2279F7F7-2432-9773-A2A6-DC45619FABFD}"/>
                    </a:ext>
                  </a:extLst>
                </p:cNvPr>
                <p:cNvPicPr/>
                <p:nvPr/>
              </p:nvPicPr>
              <p:blipFill>
                <a:blip r:embed="rId170"/>
                <a:stretch>
                  <a:fillRect/>
                </a:stretch>
              </p:blipFill>
              <p:spPr>
                <a:xfrm>
                  <a:off x="8834998" y="461470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53" name="Ink 1152">
                  <a:extLst>
                    <a:ext uri="{FF2B5EF4-FFF2-40B4-BE49-F238E27FC236}">
                      <a16:creationId xmlns:a16="http://schemas.microsoft.com/office/drawing/2014/main" id="{F414F773-55A1-3D80-E9BD-B13BF64EF638}"/>
                    </a:ext>
                  </a:extLst>
                </p14:cNvPr>
                <p14:cNvContentPartPr/>
                <p14:nvPr/>
              </p14:nvContentPartPr>
              <p14:xfrm>
                <a:off x="8762638" y="4789661"/>
                <a:ext cx="360" cy="360"/>
              </p14:xfrm>
            </p:contentPart>
          </mc:Choice>
          <mc:Fallback xmlns="">
            <p:pic>
              <p:nvPicPr>
                <p:cNvPr id="1153" name="Ink 1152">
                  <a:extLst>
                    <a:ext uri="{FF2B5EF4-FFF2-40B4-BE49-F238E27FC236}">
                      <a16:creationId xmlns:a16="http://schemas.microsoft.com/office/drawing/2014/main" id="{F414F773-55A1-3D80-E9BD-B13BF64EF638}"/>
                    </a:ext>
                  </a:extLst>
                </p:cNvPr>
                <p:cNvPicPr/>
                <p:nvPr/>
              </p:nvPicPr>
              <p:blipFill>
                <a:blip r:embed="rId170"/>
                <a:stretch>
                  <a:fillRect/>
                </a:stretch>
              </p:blipFill>
              <p:spPr>
                <a:xfrm>
                  <a:off x="8758318" y="478534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155" name="Ink 1154">
                  <a:extLst>
                    <a:ext uri="{FF2B5EF4-FFF2-40B4-BE49-F238E27FC236}">
                      <a16:creationId xmlns:a16="http://schemas.microsoft.com/office/drawing/2014/main" id="{2C445D21-4C3C-E791-BA93-0ABBA2BDF99C}"/>
                    </a:ext>
                  </a:extLst>
                </p14:cNvPr>
                <p14:cNvContentPartPr/>
                <p14:nvPr/>
              </p14:nvContentPartPr>
              <p14:xfrm>
                <a:off x="8753638" y="5165861"/>
                <a:ext cx="360" cy="360"/>
              </p14:xfrm>
            </p:contentPart>
          </mc:Choice>
          <mc:Fallback xmlns="">
            <p:pic>
              <p:nvPicPr>
                <p:cNvPr id="1155" name="Ink 1154">
                  <a:extLst>
                    <a:ext uri="{FF2B5EF4-FFF2-40B4-BE49-F238E27FC236}">
                      <a16:creationId xmlns:a16="http://schemas.microsoft.com/office/drawing/2014/main" id="{2C445D21-4C3C-E791-BA93-0ABBA2BDF99C}"/>
                    </a:ext>
                  </a:extLst>
                </p:cNvPr>
                <p:cNvPicPr/>
                <p:nvPr/>
              </p:nvPicPr>
              <p:blipFill>
                <a:blip r:embed="rId170"/>
                <a:stretch>
                  <a:fillRect/>
                </a:stretch>
              </p:blipFill>
              <p:spPr>
                <a:xfrm>
                  <a:off x="8749318" y="516154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60" name="Ink 1159">
                  <a:extLst>
                    <a:ext uri="{FF2B5EF4-FFF2-40B4-BE49-F238E27FC236}">
                      <a16:creationId xmlns:a16="http://schemas.microsoft.com/office/drawing/2014/main" id="{7399FE48-F542-93C2-0467-F5504021430A}"/>
                    </a:ext>
                  </a:extLst>
                </p14:cNvPr>
                <p14:cNvContentPartPr/>
                <p14:nvPr/>
              </p14:nvContentPartPr>
              <p14:xfrm>
                <a:off x="9189598" y="5276741"/>
                <a:ext cx="360" cy="360"/>
              </p14:xfrm>
            </p:contentPart>
          </mc:Choice>
          <mc:Fallback xmlns="">
            <p:pic>
              <p:nvPicPr>
                <p:cNvPr id="1160" name="Ink 1159">
                  <a:extLst>
                    <a:ext uri="{FF2B5EF4-FFF2-40B4-BE49-F238E27FC236}">
                      <a16:creationId xmlns:a16="http://schemas.microsoft.com/office/drawing/2014/main" id="{7399FE48-F542-93C2-0467-F5504021430A}"/>
                    </a:ext>
                  </a:extLst>
                </p:cNvPr>
                <p:cNvPicPr/>
                <p:nvPr/>
              </p:nvPicPr>
              <p:blipFill>
                <a:blip r:embed="rId170"/>
                <a:stretch>
                  <a:fillRect/>
                </a:stretch>
              </p:blipFill>
              <p:spPr>
                <a:xfrm>
                  <a:off x="9185278" y="527242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161" name="Ink 1160">
                  <a:extLst>
                    <a:ext uri="{FF2B5EF4-FFF2-40B4-BE49-F238E27FC236}">
                      <a16:creationId xmlns:a16="http://schemas.microsoft.com/office/drawing/2014/main" id="{3B1247F4-98A5-5D6A-E225-5FCA519151CC}"/>
                    </a:ext>
                  </a:extLst>
                </p14:cNvPr>
                <p14:cNvContentPartPr/>
                <p14:nvPr/>
              </p14:nvContentPartPr>
              <p14:xfrm>
                <a:off x="9138478" y="5439461"/>
                <a:ext cx="360" cy="360"/>
              </p14:xfrm>
            </p:contentPart>
          </mc:Choice>
          <mc:Fallback xmlns="">
            <p:pic>
              <p:nvPicPr>
                <p:cNvPr id="1161" name="Ink 1160">
                  <a:extLst>
                    <a:ext uri="{FF2B5EF4-FFF2-40B4-BE49-F238E27FC236}">
                      <a16:creationId xmlns:a16="http://schemas.microsoft.com/office/drawing/2014/main" id="{3B1247F4-98A5-5D6A-E225-5FCA519151CC}"/>
                    </a:ext>
                  </a:extLst>
                </p:cNvPr>
                <p:cNvPicPr/>
                <p:nvPr/>
              </p:nvPicPr>
              <p:blipFill>
                <a:blip r:embed="rId170"/>
                <a:stretch>
                  <a:fillRect/>
                </a:stretch>
              </p:blipFill>
              <p:spPr>
                <a:xfrm>
                  <a:off x="9134158" y="543514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63" name="Ink 1162">
                  <a:extLst>
                    <a:ext uri="{FF2B5EF4-FFF2-40B4-BE49-F238E27FC236}">
                      <a16:creationId xmlns:a16="http://schemas.microsoft.com/office/drawing/2014/main" id="{2782CDCB-4FEB-2EF5-EDE0-4371FCD059FD}"/>
                    </a:ext>
                  </a:extLst>
                </p14:cNvPr>
                <p14:cNvContentPartPr/>
                <p14:nvPr/>
              </p14:nvContentPartPr>
              <p14:xfrm>
                <a:off x="9232438" y="4994861"/>
                <a:ext cx="360" cy="360"/>
              </p14:xfrm>
            </p:contentPart>
          </mc:Choice>
          <mc:Fallback xmlns="">
            <p:pic>
              <p:nvPicPr>
                <p:cNvPr id="1163" name="Ink 1162">
                  <a:extLst>
                    <a:ext uri="{FF2B5EF4-FFF2-40B4-BE49-F238E27FC236}">
                      <a16:creationId xmlns:a16="http://schemas.microsoft.com/office/drawing/2014/main" id="{2782CDCB-4FEB-2EF5-EDE0-4371FCD059FD}"/>
                    </a:ext>
                  </a:extLst>
                </p:cNvPr>
                <p:cNvPicPr/>
                <p:nvPr/>
              </p:nvPicPr>
              <p:blipFill>
                <a:blip r:embed="rId170"/>
                <a:stretch>
                  <a:fillRect/>
                </a:stretch>
              </p:blipFill>
              <p:spPr>
                <a:xfrm>
                  <a:off x="9228118" y="499054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165" name="Ink 1164">
                  <a:extLst>
                    <a:ext uri="{FF2B5EF4-FFF2-40B4-BE49-F238E27FC236}">
                      <a16:creationId xmlns:a16="http://schemas.microsoft.com/office/drawing/2014/main" id="{AF5980CC-AFED-A92F-94BE-543E18BBA130}"/>
                    </a:ext>
                  </a:extLst>
                </p14:cNvPr>
                <p14:cNvContentPartPr/>
                <p14:nvPr/>
              </p14:nvContentPartPr>
              <p14:xfrm>
                <a:off x="9052798" y="5029061"/>
                <a:ext cx="360" cy="360"/>
              </p14:xfrm>
            </p:contentPart>
          </mc:Choice>
          <mc:Fallback xmlns="">
            <p:pic>
              <p:nvPicPr>
                <p:cNvPr id="1165" name="Ink 1164">
                  <a:extLst>
                    <a:ext uri="{FF2B5EF4-FFF2-40B4-BE49-F238E27FC236}">
                      <a16:creationId xmlns:a16="http://schemas.microsoft.com/office/drawing/2014/main" id="{AF5980CC-AFED-A92F-94BE-543E18BBA130}"/>
                    </a:ext>
                  </a:extLst>
                </p:cNvPr>
                <p:cNvPicPr/>
                <p:nvPr/>
              </p:nvPicPr>
              <p:blipFill>
                <a:blip r:embed="rId170"/>
                <a:stretch>
                  <a:fillRect/>
                </a:stretch>
              </p:blipFill>
              <p:spPr>
                <a:xfrm>
                  <a:off x="9048478" y="502474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166" name="Ink 1165">
                  <a:extLst>
                    <a:ext uri="{FF2B5EF4-FFF2-40B4-BE49-F238E27FC236}">
                      <a16:creationId xmlns:a16="http://schemas.microsoft.com/office/drawing/2014/main" id="{31E62EDC-0A9B-0E19-8566-6517D9A03F0E}"/>
                    </a:ext>
                  </a:extLst>
                </p14:cNvPr>
                <p14:cNvContentPartPr/>
                <p14:nvPr/>
              </p14:nvContentPartPr>
              <p14:xfrm>
                <a:off x="9249358" y="5114381"/>
                <a:ext cx="360" cy="360"/>
              </p14:xfrm>
            </p:contentPart>
          </mc:Choice>
          <mc:Fallback xmlns="">
            <p:pic>
              <p:nvPicPr>
                <p:cNvPr id="1166" name="Ink 1165">
                  <a:extLst>
                    <a:ext uri="{FF2B5EF4-FFF2-40B4-BE49-F238E27FC236}">
                      <a16:creationId xmlns:a16="http://schemas.microsoft.com/office/drawing/2014/main" id="{31E62EDC-0A9B-0E19-8566-6517D9A03F0E}"/>
                    </a:ext>
                  </a:extLst>
                </p:cNvPr>
                <p:cNvPicPr/>
                <p:nvPr/>
              </p:nvPicPr>
              <p:blipFill>
                <a:blip r:embed="rId170"/>
                <a:stretch>
                  <a:fillRect/>
                </a:stretch>
              </p:blipFill>
              <p:spPr>
                <a:xfrm>
                  <a:off x="9245038" y="511006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167" name="Ink 1166">
                  <a:extLst>
                    <a:ext uri="{FF2B5EF4-FFF2-40B4-BE49-F238E27FC236}">
                      <a16:creationId xmlns:a16="http://schemas.microsoft.com/office/drawing/2014/main" id="{3FE35096-EE80-6F20-25AF-91783B7C7780}"/>
                    </a:ext>
                  </a:extLst>
                </p14:cNvPr>
                <p14:cNvContentPartPr/>
                <p14:nvPr/>
              </p14:nvContentPartPr>
              <p14:xfrm>
                <a:off x="9300838" y="4866701"/>
                <a:ext cx="360" cy="360"/>
              </p14:xfrm>
            </p:contentPart>
          </mc:Choice>
          <mc:Fallback xmlns="">
            <p:pic>
              <p:nvPicPr>
                <p:cNvPr id="1167" name="Ink 1166">
                  <a:extLst>
                    <a:ext uri="{FF2B5EF4-FFF2-40B4-BE49-F238E27FC236}">
                      <a16:creationId xmlns:a16="http://schemas.microsoft.com/office/drawing/2014/main" id="{3FE35096-EE80-6F20-25AF-91783B7C7780}"/>
                    </a:ext>
                  </a:extLst>
                </p:cNvPr>
                <p:cNvPicPr/>
                <p:nvPr/>
              </p:nvPicPr>
              <p:blipFill>
                <a:blip r:embed="rId170"/>
                <a:stretch>
                  <a:fillRect/>
                </a:stretch>
              </p:blipFill>
              <p:spPr>
                <a:xfrm>
                  <a:off x="9296518" y="486238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168" name="Ink 1167">
                  <a:extLst>
                    <a:ext uri="{FF2B5EF4-FFF2-40B4-BE49-F238E27FC236}">
                      <a16:creationId xmlns:a16="http://schemas.microsoft.com/office/drawing/2014/main" id="{6F6A8E1F-D955-3692-A6CF-75C18CF6B63A}"/>
                    </a:ext>
                  </a:extLst>
                </p14:cNvPr>
                <p14:cNvContentPartPr/>
                <p14:nvPr/>
              </p14:nvContentPartPr>
              <p14:xfrm>
                <a:off x="9129838" y="4747181"/>
                <a:ext cx="360" cy="360"/>
              </p14:xfrm>
            </p:contentPart>
          </mc:Choice>
          <mc:Fallback xmlns="">
            <p:pic>
              <p:nvPicPr>
                <p:cNvPr id="1168" name="Ink 1167">
                  <a:extLst>
                    <a:ext uri="{FF2B5EF4-FFF2-40B4-BE49-F238E27FC236}">
                      <a16:creationId xmlns:a16="http://schemas.microsoft.com/office/drawing/2014/main" id="{6F6A8E1F-D955-3692-A6CF-75C18CF6B63A}"/>
                    </a:ext>
                  </a:extLst>
                </p:cNvPr>
                <p:cNvPicPr/>
                <p:nvPr/>
              </p:nvPicPr>
              <p:blipFill>
                <a:blip r:embed="rId170"/>
                <a:stretch>
                  <a:fillRect/>
                </a:stretch>
              </p:blipFill>
              <p:spPr>
                <a:xfrm>
                  <a:off x="9125518" y="474286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169" name="Ink 1168">
                  <a:extLst>
                    <a:ext uri="{FF2B5EF4-FFF2-40B4-BE49-F238E27FC236}">
                      <a16:creationId xmlns:a16="http://schemas.microsoft.com/office/drawing/2014/main" id="{A75C80AC-FA91-4DF8-0689-D57A049FD36A}"/>
                    </a:ext>
                  </a:extLst>
                </p14:cNvPr>
                <p14:cNvContentPartPr/>
                <p14:nvPr/>
              </p14:nvContentPartPr>
              <p14:xfrm>
                <a:off x="8976118" y="4576181"/>
                <a:ext cx="360" cy="360"/>
              </p14:xfrm>
            </p:contentPart>
          </mc:Choice>
          <mc:Fallback xmlns="">
            <p:pic>
              <p:nvPicPr>
                <p:cNvPr id="1169" name="Ink 1168">
                  <a:extLst>
                    <a:ext uri="{FF2B5EF4-FFF2-40B4-BE49-F238E27FC236}">
                      <a16:creationId xmlns:a16="http://schemas.microsoft.com/office/drawing/2014/main" id="{A75C80AC-FA91-4DF8-0689-D57A049FD36A}"/>
                    </a:ext>
                  </a:extLst>
                </p:cNvPr>
                <p:cNvPicPr/>
                <p:nvPr/>
              </p:nvPicPr>
              <p:blipFill>
                <a:blip r:embed="rId170"/>
                <a:stretch>
                  <a:fillRect/>
                </a:stretch>
              </p:blipFill>
              <p:spPr>
                <a:xfrm>
                  <a:off x="8971798" y="457186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172" name="Ink 1171">
                  <a:extLst>
                    <a:ext uri="{FF2B5EF4-FFF2-40B4-BE49-F238E27FC236}">
                      <a16:creationId xmlns:a16="http://schemas.microsoft.com/office/drawing/2014/main" id="{204D07D1-630C-A797-92BD-E0AE4B1BA4E4}"/>
                    </a:ext>
                  </a:extLst>
                </p14:cNvPr>
                <p14:cNvContentPartPr/>
                <p14:nvPr/>
              </p14:nvContentPartPr>
              <p14:xfrm>
                <a:off x="11359089" y="5147272"/>
                <a:ext cx="360" cy="360"/>
              </p14:xfrm>
            </p:contentPart>
          </mc:Choice>
          <mc:Fallback xmlns="">
            <p:pic>
              <p:nvPicPr>
                <p:cNvPr id="1172" name="Ink 1171">
                  <a:extLst>
                    <a:ext uri="{FF2B5EF4-FFF2-40B4-BE49-F238E27FC236}">
                      <a16:creationId xmlns:a16="http://schemas.microsoft.com/office/drawing/2014/main" id="{204D07D1-630C-A797-92BD-E0AE4B1BA4E4}"/>
                    </a:ext>
                  </a:extLst>
                </p:cNvPr>
                <p:cNvPicPr/>
                <p:nvPr/>
              </p:nvPicPr>
              <p:blipFill>
                <a:blip r:embed="rId170"/>
                <a:stretch>
                  <a:fillRect/>
                </a:stretch>
              </p:blipFill>
              <p:spPr>
                <a:xfrm>
                  <a:off x="11354769" y="5142952"/>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173" name="Ink 1172">
                  <a:extLst>
                    <a:ext uri="{FF2B5EF4-FFF2-40B4-BE49-F238E27FC236}">
                      <a16:creationId xmlns:a16="http://schemas.microsoft.com/office/drawing/2014/main" id="{9BDD8879-7E34-07BC-D6A4-1F2F43C5555D}"/>
                    </a:ext>
                  </a:extLst>
                </p14:cNvPr>
                <p14:cNvContentPartPr/>
                <p14:nvPr/>
              </p14:nvContentPartPr>
              <p14:xfrm>
                <a:off x="11471826" y="4935102"/>
                <a:ext cx="360" cy="360"/>
              </p14:xfrm>
            </p:contentPart>
          </mc:Choice>
          <mc:Fallback xmlns="">
            <p:pic>
              <p:nvPicPr>
                <p:cNvPr id="1173" name="Ink 1172">
                  <a:extLst>
                    <a:ext uri="{FF2B5EF4-FFF2-40B4-BE49-F238E27FC236}">
                      <a16:creationId xmlns:a16="http://schemas.microsoft.com/office/drawing/2014/main" id="{9BDD8879-7E34-07BC-D6A4-1F2F43C5555D}"/>
                    </a:ext>
                  </a:extLst>
                </p:cNvPr>
                <p:cNvPicPr/>
                <p:nvPr/>
              </p:nvPicPr>
              <p:blipFill>
                <a:blip r:embed="rId170"/>
                <a:stretch>
                  <a:fillRect/>
                </a:stretch>
              </p:blipFill>
              <p:spPr>
                <a:xfrm>
                  <a:off x="11467506" y="4930782"/>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174" name="Ink 1173">
                  <a:extLst>
                    <a:ext uri="{FF2B5EF4-FFF2-40B4-BE49-F238E27FC236}">
                      <a16:creationId xmlns:a16="http://schemas.microsoft.com/office/drawing/2014/main" id="{9EBBC396-68EC-3E82-399C-E38BFA120C1A}"/>
                    </a:ext>
                  </a:extLst>
                </p14:cNvPr>
                <p14:cNvContentPartPr/>
                <p14:nvPr/>
              </p14:nvContentPartPr>
              <p14:xfrm>
                <a:off x="11326386" y="4935102"/>
                <a:ext cx="360" cy="360"/>
              </p14:xfrm>
            </p:contentPart>
          </mc:Choice>
          <mc:Fallback xmlns="">
            <p:pic>
              <p:nvPicPr>
                <p:cNvPr id="1174" name="Ink 1173">
                  <a:extLst>
                    <a:ext uri="{FF2B5EF4-FFF2-40B4-BE49-F238E27FC236}">
                      <a16:creationId xmlns:a16="http://schemas.microsoft.com/office/drawing/2014/main" id="{9EBBC396-68EC-3E82-399C-E38BFA120C1A}"/>
                    </a:ext>
                  </a:extLst>
                </p:cNvPr>
                <p:cNvPicPr/>
                <p:nvPr/>
              </p:nvPicPr>
              <p:blipFill>
                <a:blip r:embed="rId170"/>
                <a:stretch>
                  <a:fillRect/>
                </a:stretch>
              </p:blipFill>
              <p:spPr>
                <a:xfrm>
                  <a:off x="11322066" y="4930782"/>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175" name="Ink 1174">
                  <a:extLst>
                    <a:ext uri="{FF2B5EF4-FFF2-40B4-BE49-F238E27FC236}">
                      <a16:creationId xmlns:a16="http://schemas.microsoft.com/office/drawing/2014/main" id="{18B7CE54-25F7-F8FD-FA15-13DB74DABDA2}"/>
                    </a:ext>
                  </a:extLst>
                </p14:cNvPr>
                <p14:cNvContentPartPr/>
                <p14:nvPr/>
              </p14:nvContentPartPr>
              <p14:xfrm>
                <a:off x="11189946" y="4883982"/>
                <a:ext cx="360" cy="360"/>
              </p14:xfrm>
            </p:contentPart>
          </mc:Choice>
          <mc:Fallback xmlns="">
            <p:pic>
              <p:nvPicPr>
                <p:cNvPr id="1175" name="Ink 1174">
                  <a:extLst>
                    <a:ext uri="{FF2B5EF4-FFF2-40B4-BE49-F238E27FC236}">
                      <a16:creationId xmlns:a16="http://schemas.microsoft.com/office/drawing/2014/main" id="{18B7CE54-25F7-F8FD-FA15-13DB74DABDA2}"/>
                    </a:ext>
                  </a:extLst>
                </p:cNvPr>
                <p:cNvPicPr/>
                <p:nvPr/>
              </p:nvPicPr>
              <p:blipFill>
                <a:blip r:embed="rId170"/>
                <a:stretch>
                  <a:fillRect/>
                </a:stretch>
              </p:blipFill>
              <p:spPr>
                <a:xfrm>
                  <a:off x="11185626" y="4879662"/>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176" name="Ink 1175">
                  <a:extLst>
                    <a:ext uri="{FF2B5EF4-FFF2-40B4-BE49-F238E27FC236}">
                      <a16:creationId xmlns:a16="http://schemas.microsoft.com/office/drawing/2014/main" id="{C37E85A9-3249-45B3-C164-4BD33CF8F4BB}"/>
                    </a:ext>
                  </a:extLst>
                </p14:cNvPr>
                <p14:cNvContentPartPr/>
                <p14:nvPr/>
              </p14:nvContentPartPr>
              <p14:xfrm>
                <a:off x="10823457" y="5165500"/>
                <a:ext cx="360" cy="360"/>
              </p14:xfrm>
            </p:contentPart>
          </mc:Choice>
          <mc:Fallback xmlns="">
            <p:pic>
              <p:nvPicPr>
                <p:cNvPr id="1176" name="Ink 1175">
                  <a:extLst>
                    <a:ext uri="{FF2B5EF4-FFF2-40B4-BE49-F238E27FC236}">
                      <a16:creationId xmlns:a16="http://schemas.microsoft.com/office/drawing/2014/main" id="{C37E85A9-3249-45B3-C164-4BD33CF8F4BB}"/>
                    </a:ext>
                  </a:extLst>
                </p:cNvPr>
                <p:cNvPicPr/>
                <p:nvPr/>
              </p:nvPicPr>
              <p:blipFill>
                <a:blip r:embed="rId170"/>
                <a:stretch>
                  <a:fillRect/>
                </a:stretch>
              </p:blipFill>
              <p:spPr>
                <a:xfrm>
                  <a:off x="10819137" y="516118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177" name="Ink 1176">
                  <a:extLst>
                    <a:ext uri="{FF2B5EF4-FFF2-40B4-BE49-F238E27FC236}">
                      <a16:creationId xmlns:a16="http://schemas.microsoft.com/office/drawing/2014/main" id="{D4863836-2AE6-E0A6-603B-E9D8239FE6B4}"/>
                    </a:ext>
                  </a:extLst>
                </p14:cNvPr>
                <p14:cNvContentPartPr/>
                <p14:nvPr/>
              </p14:nvContentPartPr>
              <p14:xfrm>
                <a:off x="11095986" y="5379702"/>
                <a:ext cx="360" cy="360"/>
              </p14:xfrm>
            </p:contentPart>
          </mc:Choice>
          <mc:Fallback xmlns="">
            <p:pic>
              <p:nvPicPr>
                <p:cNvPr id="1177" name="Ink 1176">
                  <a:extLst>
                    <a:ext uri="{FF2B5EF4-FFF2-40B4-BE49-F238E27FC236}">
                      <a16:creationId xmlns:a16="http://schemas.microsoft.com/office/drawing/2014/main" id="{D4863836-2AE6-E0A6-603B-E9D8239FE6B4}"/>
                    </a:ext>
                  </a:extLst>
                </p:cNvPr>
                <p:cNvPicPr/>
                <p:nvPr/>
              </p:nvPicPr>
              <p:blipFill>
                <a:blip r:embed="rId170"/>
                <a:stretch>
                  <a:fillRect/>
                </a:stretch>
              </p:blipFill>
              <p:spPr>
                <a:xfrm>
                  <a:off x="11091666" y="5375382"/>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178" name="Ink 1177">
                  <a:extLst>
                    <a:ext uri="{FF2B5EF4-FFF2-40B4-BE49-F238E27FC236}">
                      <a16:creationId xmlns:a16="http://schemas.microsoft.com/office/drawing/2014/main" id="{1E77C383-8FF2-4FC8-2385-72DC803381FE}"/>
                    </a:ext>
                  </a:extLst>
                </p14:cNvPr>
                <p14:cNvContentPartPr/>
                <p14:nvPr/>
              </p14:nvContentPartPr>
              <p14:xfrm>
                <a:off x="11445906" y="5336502"/>
                <a:ext cx="360" cy="360"/>
              </p14:xfrm>
            </p:contentPart>
          </mc:Choice>
          <mc:Fallback xmlns="">
            <p:pic>
              <p:nvPicPr>
                <p:cNvPr id="1178" name="Ink 1177">
                  <a:extLst>
                    <a:ext uri="{FF2B5EF4-FFF2-40B4-BE49-F238E27FC236}">
                      <a16:creationId xmlns:a16="http://schemas.microsoft.com/office/drawing/2014/main" id="{1E77C383-8FF2-4FC8-2385-72DC803381FE}"/>
                    </a:ext>
                  </a:extLst>
                </p:cNvPr>
                <p:cNvPicPr/>
                <p:nvPr/>
              </p:nvPicPr>
              <p:blipFill>
                <a:blip r:embed="rId170"/>
                <a:stretch>
                  <a:fillRect/>
                </a:stretch>
              </p:blipFill>
              <p:spPr>
                <a:xfrm>
                  <a:off x="11441586" y="5332182"/>
                  <a:ext cx="9000" cy="9000"/>
                </a:xfrm>
                <a:prstGeom prst="rect">
                  <a:avLst/>
                </a:prstGeom>
              </p:spPr>
            </p:pic>
          </mc:Fallback>
        </mc:AlternateContent>
        <p:sp>
          <p:nvSpPr>
            <p:cNvPr id="1180" name="TextBox 1179">
              <a:extLst>
                <a:ext uri="{FF2B5EF4-FFF2-40B4-BE49-F238E27FC236}">
                  <a16:creationId xmlns:a16="http://schemas.microsoft.com/office/drawing/2014/main" id="{36D9ADD1-27DB-7F15-B727-80507EE4B2F8}"/>
                </a:ext>
              </a:extLst>
            </p:cNvPr>
            <p:cNvSpPr txBox="1"/>
            <p:nvPr/>
          </p:nvSpPr>
          <p:spPr>
            <a:xfrm>
              <a:off x="9960150" y="4625529"/>
              <a:ext cx="216351" cy="369332"/>
            </a:xfrm>
            <a:prstGeom prst="rect">
              <a:avLst/>
            </a:prstGeom>
            <a:noFill/>
          </p:spPr>
          <p:txBody>
            <a:bodyPr wrap="square" rtlCol="0">
              <a:spAutoFit/>
            </a:bodyPr>
            <a:lstStyle/>
            <a:p>
              <a:pPr algn="ctr"/>
              <a:r>
                <a:rPr lang="en-US" dirty="0">
                  <a:solidFill>
                    <a:schemeClr val="accent2">
                      <a:lumMod val="75000"/>
                    </a:schemeClr>
                  </a:solidFill>
                </a:rPr>
                <a:t>h</a:t>
              </a:r>
              <a:endParaRPr lang="el-GR" dirty="0">
                <a:solidFill>
                  <a:schemeClr val="accent2">
                    <a:lumMod val="75000"/>
                  </a:schemeClr>
                </a:solidFill>
              </a:endParaRPr>
            </a:p>
          </p:txBody>
        </p:sp>
        <mc:AlternateContent xmlns:mc="http://schemas.openxmlformats.org/markup-compatibility/2006" xmlns:p14="http://schemas.microsoft.com/office/powerpoint/2010/main">
          <mc:Choice Requires="p14">
            <p:contentPart p14:bwMode="auto" r:id="rId197">
              <p14:nvContentPartPr>
                <p14:cNvPr id="1181" name="Ink 1180">
                  <a:extLst>
                    <a:ext uri="{FF2B5EF4-FFF2-40B4-BE49-F238E27FC236}">
                      <a16:creationId xmlns:a16="http://schemas.microsoft.com/office/drawing/2014/main" id="{4E40F77E-D50D-8CBE-D025-7E8D28DF185E}"/>
                    </a:ext>
                  </a:extLst>
                </p14:cNvPr>
                <p14:cNvContentPartPr/>
                <p14:nvPr/>
              </p14:nvContentPartPr>
              <p14:xfrm>
                <a:off x="8736718" y="4874981"/>
                <a:ext cx="360" cy="360"/>
              </p14:xfrm>
            </p:contentPart>
          </mc:Choice>
          <mc:Fallback xmlns="">
            <p:pic>
              <p:nvPicPr>
                <p:cNvPr id="1181" name="Ink 1180">
                  <a:extLst>
                    <a:ext uri="{FF2B5EF4-FFF2-40B4-BE49-F238E27FC236}">
                      <a16:creationId xmlns:a16="http://schemas.microsoft.com/office/drawing/2014/main" id="{4E40F77E-D50D-8CBE-D025-7E8D28DF185E}"/>
                    </a:ext>
                  </a:extLst>
                </p:cNvPr>
                <p:cNvPicPr/>
                <p:nvPr/>
              </p:nvPicPr>
              <p:blipFill>
                <a:blip r:embed="rId170"/>
                <a:stretch>
                  <a:fillRect/>
                </a:stretch>
              </p:blipFill>
              <p:spPr>
                <a:xfrm>
                  <a:off x="8732398" y="487066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182" name="Ink 1181">
                  <a:extLst>
                    <a:ext uri="{FF2B5EF4-FFF2-40B4-BE49-F238E27FC236}">
                      <a16:creationId xmlns:a16="http://schemas.microsoft.com/office/drawing/2014/main" id="{1A117AAD-1004-97B8-BAD2-465E69DE8D29}"/>
                    </a:ext>
                  </a:extLst>
                </p14:cNvPr>
                <p14:cNvContentPartPr/>
                <p14:nvPr/>
              </p14:nvContentPartPr>
              <p14:xfrm>
                <a:off x="8736718" y="4516421"/>
                <a:ext cx="360" cy="360"/>
              </p14:xfrm>
            </p:contentPart>
          </mc:Choice>
          <mc:Fallback xmlns="">
            <p:pic>
              <p:nvPicPr>
                <p:cNvPr id="1182" name="Ink 1181">
                  <a:extLst>
                    <a:ext uri="{FF2B5EF4-FFF2-40B4-BE49-F238E27FC236}">
                      <a16:creationId xmlns:a16="http://schemas.microsoft.com/office/drawing/2014/main" id="{1A117AAD-1004-97B8-BAD2-465E69DE8D29}"/>
                    </a:ext>
                  </a:extLst>
                </p:cNvPr>
                <p:cNvPicPr/>
                <p:nvPr/>
              </p:nvPicPr>
              <p:blipFill>
                <a:blip r:embed="rId170"/>
                <a:stretch>
                  <a:fillRect/>
                </a:stretch>
              </p:blipFill>
              <p:spPr>
                <a:xfrm>
                  <a:off x="8732398" y="451210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183" name="Ink 1182">
                  <a:extLst>
                    <a:ext uri="{FF2B5EF4-FFF2-40B4-BE49-F238E27FC236}">
                      <a16:creationId xmlns:a16="http://schemas.microsoft.com/office/drawing/2014/main" id="{952FC807-98B4-0FB1-1538-6629E0F28FA5}"/>
                    </a:ext>
                  </a:extLst>
                </p14:cNvPr>
                <p14:cNvContentPartPr/>
                <p14:nvPr/>
              </p14:nvContentPartPr>
              <p14:xfrm>
                <a:off x="8890798" y="4772741"/>
                <a:ext cx="360" cy="360"/>
              </p14:xfrm>
            </p:contentPart>
          </mc:Choice>
          <mc:Fallback xmlns="">
            <p:pic>
              <p:nvPicPr>
                <p:cNvPr id="1183" name="Ink 1182">
                  <a:extLst>
                    <a:ext uri="{FF2B5EF4-FFF2-40B4-BE49-F238E27FC236}">
                      <a16:creationId xmlns:a16="http://schemas.microsoft.com/office/drawing/2014/main" id="{952FC807-98B4-0FB1-1538-6629E0F28FA5}"/>
                    </a:ext>
                  </a:extLst>
                </p:cNvPr>
                <p:cNvPicPr/>
                <p:nvPr/>
              </p:nvPicPr>
              <p:blipFill>
                <a:blip r:embed="rId170"/>
                <a:stretch>
                  <a:fillRect/>
                </a:stretch>
              </p:blipFill>
              <p:spPr>
                <a:xfrm>
                  <a:off x="8886478" y="4768421"/>
                  <a:ext cx="9000" cy="9000"/>
                </a:xfrm>
                <a:prstGeom prst="rect">
                  <a:avLst/>
                </a:prstGeom>
              </p:spPr>
            </p:pic>
          </mc:Fallback>
        </mc:AlternateContent>
        <p:cxnSp>
          <p:nvCxnSpPr>
            <p:cNvPr id="1186" name="Straight Arrow Connector 1185">
              <a:extLst>
                <a:ext uri="{FF2B5EF4-FFF2-40B4-BE49-F238E27FC236}">
                  <a16:creationId xmlns:a16="http://schemas.microsoft.com/office/drawing/2014/main" id="{254D9312-CFFB-76D6-E8AA-98A77851CDF5}"/>
                </a:ext>
              </a:extLst>
            </p:cNvPr>
            <p:cNvCxnSpPr>
              <a:cxnSpLocks/>
              <a:stCxn id="1189" idx="2"/>
              <a:endCxn id="1190" idx="2"/>
            </p:cNvCxnSpPr>
            <p:nvPr/>
          </p:nvCxnSpPr>
          <p:spPr>
            <a:xfrm>
              <a:off x="8974154" y="5179836"/>
              <a:ext cx="2246013" cy="14727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87" name="Straight Arrow Connector 1186">
              <a:extLst>
                <a:ext uri="{FF2B5EF4-FFF2-40B4-BE49-F238E27FC236}">
                  <a16:creationId xmlns:a16="http://schemas.microsoft.com/office/drawing/2014/main" id="{3AA2E837-F9FF-B208-C654-4C335BACA29E}"/>
                </a:ext>
              </a:extLst>
            </p:cNvPr>
            <p:cNvCxnSpPr>
              <a:cxnSpLocks/>
              <a:stCxn id="1188" idx="2"/>
              <a:endCxn id="1190" idx="2"/>
            </p:cNvCxnSpPr>
            <p:nvPr/>
          </p:nvCxnSpPr>
          <p:spPr>
            <a:xfrm>
              <a:off x="9513745" y="4764771"/>
              <a:ext cx="1706422" cy="562335"/>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88" name="TextBox 1187">
              <a:extLst>
                <a:ext uri="{FF2B5EF4-FFF2-40B4-BE49-F238E27FC236}">
                  <a16:creationId xmlns:a16="http://schemas.microsoft.com/office/drawing/2014/main" id="{0CA6955F-7CAE-60EC-2D1B-0BFD80F5E3B6}"/>
                </a:ext>
              </a:extLst>
            </p:cNvPr>
            <p:cNvSpPr txBox="1"/>
            <p:nvPr/>
          </p:nvSpPr>
          <p:spPr>
            <a:xfrm>
              <a:off x="9332445" y="4395439"/>
              <a:ext cx="362600" cy="369332"/>
            </a:xfrm>
            <a:prstGeom prst="rect">
              <a:avLst/>
            </a:prstGeom>
            <a:noFill/>
          </p:spPr>
          <p:txBody>
            <a:bodyPr wrap="none" rtlCol="0">
              <a:spAutoFit/>
            </a:bodyPr>
            <a:lstStyle/>
            <a:p>
              <a:r>
                <a:rPr lang="en-US" dirty="0">
                  <a:solidFill>
                    <a:srgbClr val="FF0000"/>
                  </a:solidFill>
                </a:rPr>
                <a:t>x</a:t>
              </a:r>
              <a:r>
                <a:rPr lang="en-US" baseline="-25000" dirty="0">
                  <a:solidFill>
                    <a:srgbClr val="FF0000"/>
                  </a:solidFill>
                </a:rPr>
                <a:t>1</a:t>
              </a:r>
              <a:endParaRPr lang="el-GR" baseline="-25000" dirty="0">
                <a:solidFill>
                  <a:srgbClr val="FF0000"/>
                </a:solidFill>
              </a:endParaRPr>
            </a:p>
          </p:txBody>
        </p:sp>
        <p:sp>
          <p:nvSpPr>
            <p:cNvPr id="1189" name="TextBox 1188">
              <a:extLst>
                <a:ext uri="{FF2B5EF4-FFF2-40B4-BE49-F238E27FC236}">
                  <a16:creationId xmlns:a16="http://schemas.microsoft.com/office/drawing/2014/main" id="{1F3A0FC9-754F-6E2A-5CA2-4B8E5E5A9EA8}"/>
                </a:ext>
              </a:extLst>
            </p:cNvPr>
            <p:cNvSpPr txBox="1"/>
            <p:nvPr/>
          </p:nvSpPr>
          <p:spPr>
            <a:xfrm>
              <a:off x="8792854" y="4810504"/>
              <a:ext cx="362600" cy="369332"/>
            </a:xfrm>
            <a:prstGeom prst="rect">
              <a:avLst/>
            </a:prstGeom>
            <a:noFill/>
          </p:spPr>
          <p:txBody>
            <a:bodyPr wrap="square" rtlCol="0">
              <a:spAutoFit/>
            </a:bodyPr>
            <a:lstStyle/>
            <a:p>
              <a:r>
                <a:rPr lang="en-US" dirty="0">
                  <a:solidFill>
                    <a:srgbClr val="FF0000"/>
                  </a:solidFill>
                </a:rPr>
                <a:t>x</a:t>
              </a:r>
              <a:r>
                <a:rPr lang="en-US" baseline="-25000" dirty="0">
                  <a:solidFill>
                    <a:srgbClr val="FF0000"/>
                  </a:solidFill>
                </a:rPr>
                <a:t>2</a:t>
              </a:r>
              <a:endParaRPr lang="el-GR" baseline="-25000" dirty="0">
                <a:solidFill>
                  <a:srgbClr val="FF0000"/>
                </a:solidFill>
              </a:endParaRPr>
            </a:p>
          </p:txBody>
        </p:sp>
        <p:sp>
          <p:nvSpPr>
            <p:cNvPr id="1190" name="TextBox 1189">
              <a:extLst>
                <a:ext uri="{FF2B5EF4-FFF2-40B4-BE49-F238E27FC236}">
                  <a16:creationId xmlns:a16="http://schemas.microsoft.com/office/drawing/2014/main" id="{711C356D-97F8-A74E-B6C1-302760C438BF}"/>
                </a:ext>
              </a:extLst>
            </p:cNvPr>
            <p:cNvSpPr txBox="1"/>
            <p:nvPr/>
          </p:nvSpPr>
          <p:spPr>
            <a:xfrm>
              <a:off x="10907421" y="4957774"/>
              <a:ext cx="625492" cy="369332"/>
            </a:xfrm>
            <a:prstGeom prst="rect">
              <a:avLst/>
            </a:prstGeom>
            <a:noFill/>
          </p:spPr>
          <p:txBody>
            <a:bodyPr wrap="none" rtlCol="0">
              <a:spAutoFit/>
            </a:bodyPr>
            <a:lstStyle/>
            <a:p>
              <a:r>
                <a:rPr lang="en-US" dirty="0">
                  <a:solidFill>
                    <a:schemeClr val="accent2">
                      <a:lumMod val="75000"/>
                    </a:schemeClr>
                  </a:solidFill>
                </a:rPr>
                <a:t>h(</a:t>
              </a:r>
              <a:r>
                <a:rPr lang="en-US" dirty="0">
                  <a:solidFill>
                    <a:srgbClr val="FF0000"/>
                  </a:solidFill>
                </a:rPr>
                <a:t>x</a:t>
              </a:r>
              <a:r>
                <a:rPr lang="en-US" baseline="-25000" dirty="0">
                  <a:solidFill>
                    <a:srgbClr val="FF0000"/>
                  </a:solidFill>
                </a:rPr>
                <a:t>1</a:t>
              </a:r>
              <a:r>
                <a:rPr lang="en-US" dirty="0">
                  <a:solidFill>
                    <a:schemeClr val="accent2">
                      <a:lumMod val="75000"/>
                    </a:schemeClr>
                  </a:solidFill>
                </a:rPr>
                <a:t>)</a:t>
              </a:r>
              <a:endParaRPr lang="el-GR" baseline="-25000" dirty="0">
                <a:solidFill>
                  <a:schemeClr val="accent2">
                    <a:lumMod val="75000"/>
                  </a:schemeClr>
                </a:solidFill>
              </a:endParaRPr>
            </a:p>
          </p:txBody>
        </p:sp>
        <mc:AlternateContent xmlns:mc="http://schemas.openxmlformats.org/markup-compatibility/2006" xmlns:p14="http://schemas.microsoft.com/office/powerpoint/2010/main">
          <mc:Choice Requires="p14">
            <p:contentPart p14:bwMode="auto" r:id="rId200">
              <p14:nvContentPartPr>
                <p14:cNvPr id="1193" name="Ink 1192">
                  <a:extLst>
                    <a:ext uri="{FF2B5EF4-FFF2-40B4-BE49-F238E27FC236}">
                      <a16:creationId xmlns:a16="http://schemas.microsoft.com/office/drawing/2014/main" id="{09B4969E-13AB-231E-070D-98B490415953}"/>
                    </a:ext>
                  </a:extLst>
                </p14:cNvPr>
                <p14:cNvContentPartPr/>
                <p14:nvPr/>
              </p14:nvContentPartPr>
              <p14:xfrm>
                <a:off x="8929086" y="5264523"/>
                <a:ext cx="360" cy="360"/>
              </p14:xfrm>
            </p:contentPart>
          </mc:Choice>
          <mc:Fallback xmlns="">
            <p:pic>
              <p:nvPicPr>
                <p:cNvPr id="1193" name="Ink 1192">
                  <a:extLst>
                    <a:ext uri="{FF2B5EF4-FFF2-40B4-BE49-F238E27FC236}">
                      <a16:creationId xmlns:a16="http://schemas.microsoft.com/office/drawing/2014/main" id="{09B4969E-13AB-231E-070D-98B490415953}"/>
                    </a:ext>
                  </a:extLst>
                </p:cNvPr>
                <p:cNvPicPr/>
                <p:nvPr/>
              </p:nvPicPr>
              <p:blipFill>
                <a:blip r:embed="rId4"/>
                <a:stretch>
                  <a:fillRect/>
                </a:stretch>
              </p:blipFill>
              <p:spPr>
                <a:xfrm>
                  <a:off x="8919726" y="525516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194" name="Ink 1193">
                  <a:extLst>
                    <a:ext uri="{FF2B5EF4-FFF2-40B4-BE49-F238E27FC236}">
                      <a16:creationId xmlns:a16="http://schemas.microsoft.com/office/drawing/2014/main" id="{6DE72D02-71AA-8BCD-BFFB-C173A4BC2979}"/>
                    </a:ext>
                  </a:extLst>
                </p14:cNvPr>
                <p14:cNvContentPartPr/>
                <p14:nvPr/>
              </p14:nvContentPartPr>
              <p14:xfrm>
                <a:off x="8941131" y="5441394"/>
                <a:ext cx="360" cy="360"/>
              </p14:xfrm>
            </p:contentPart>
          </mc:Choice>
          <mc:Fallback xmlns="">
            <p:pic>
              <p:nvPicPr>
                <p:cNvPr id="1194" name="Ink 1193">
                  <a:extLst>
                    <a:ext uri="{FF2B5EF4-FFF2-40B4-BE49-F238E27FC236}">
                      <a16:creationId xmlns:a16="http://schemas.microsoft.com/office/drawing/2014/main" id="{6DE72D02-71AA-8BCD-BFFB-C173A4BC2979}"/>
                    </a:ext>
                  </a:extLst>
                </p:cNvPr>
                <p:cNvPicPr/>
                <p:nvPr/>
              </p:nvPicPr>
              <p:blipFill>
                <a:blip r:embed="rId4"/>
                <a:stretch>
                  <a:fillRect/>
                </a:stretch>
              </p:blipFill>
              <p:spPr>
                <a:xfrm>
                  <a:off x="8931771" y="5432034"/>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195" name="Ink 1194">
                  <a:extLst>
                    <a:ext uri="{FF2B5EF4-FFF2-40B4-BE49-F238E27FC236}">
                      <a16:creationId xmlns:a16="http://schemas.microsoft.com/office/drawing/2014/main" id="{C5E64AC4-8664-3CA2-BDCE-67FE4AF811CB}"/>
                    </a:ext>
                  </a:extLst>
                </p14:cNvPr>
                <p14:cNvContentPartPr/>
                <p14:nvPr/>
              </p14:nvContentPartPr>
              <p14:xfrm>
                <a:off x="8907357" y="5324753"/>
                <a:ext cx="360" cy="360"/>
              </p14:xfrm>
            </p:contentPart>
          </mc:Choice>
          <mc:Fallback xmlns="">
            <p:pic>
              <p:nvPicPr>
                <p:cNvPr id="1195" name="Ink 1194">
                  <a:extLst>
                    <a:ext uri="{FF2B5EF4-FFF2-40B4-BE49-F238E27FC236}">
                      <a16:creationId xmlns:a16="http://schemas.microsoft.com/office/drawing/2014/main" id="{C5E64AC4-8664-3CA2-BDCE-67FE4AF811CB}"/>
                    </a:ext>
                  </a:extLst>
                </p:cNvPr>
                <p:cNvPicPr/>
                <p:nvPr/>
              </p:nvPicPr>
              <p:blipFill>
                <a:blip r:embed="rId170"/>
                <a:stretch>
                  <a:fillRect/>
                </a:stretch>
              </p:blipFill>
              <p:spPr>
                <a:xfrm>
                  <a:off x="8903037" y="532043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196" name="Ink 1195">
                  <a:extLst>
                    <a:ext uri="{FF2B5EF4-FFF2-40B4-BE49-F238E27FC236}">
                      <a16:creationId xmlns:a16="http://schemas.microsoft.com/office/drawing/2014/main" id="{968C9992-C70E-7DB1-2CA7-17E0CA9526B4}"/>
                    </a:ext>
                  </a:extLst>
                </p14:cNvPr>
                <p14:cNvContentPartPr/>
                <p14:nvPr/>
              </p14:nvContentPartPr>
              <p14:xfrm>
                <a:off x="9008055" y="5221280"/>
                <a:ext cx="360" cy="360"/>
              </p14:xfrm>
            </p:contentPart>
          </mc:Choice>
          <mc:Fallback xmlns="">
            <p:pic>
              <p:nvPicPr>
                <p:cNvPr id="1196" name="Ink 1195">
                  <a:extLst>
                    <a:ext uri="{FF2B5EF4-FFF2-40B4-BE49-F238E27FC236}">
                      <a16:creationId xmlns:a16="http://schemas.microsoft.com/office/drawing/2014/main" id="{968C9992-C70E-7DB1-2CA7-17E0CA9526B4}"/>
                    </a:ext>
                  </a:extLst>
                </p:cNvPr>
                <p:cNvPicPr/>
                <p:nvPr/>
              </p:nvPicPr>
              <p:blipFill>
                <a:blip r:embed="rId4"/>
                <a:stretch>
                  <a:fillRect/>
                </a:stretch>
              </p:blipFill>
              <p:spPr>
                <a:xfrm>
                  <a:off x="8998695" y="521192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197" name="Ink 1196">
                  <a:extLst>
                    <a:ext uri="{FF2B5EF4-FFF2-40B4-BE49-F238E27FC236}">
                      <a16:creationId xmlns:a16="http://schemas.microsoft.com/office/drawing/2014/main" id="{41CBBBFD-1CDF-C862-E144-690F02A46406}"/>
                    </a:ext>
                  </a:extLst>
                </p14:cNvPr>
                <p14:cNvContentPartPr/>
                <p14:nvPr/>
              </p14:nvContentPartPr>
              <p14:xfrm>
                <a:off x="8974154" y="5273740"/>
                <a:ext cx="360" cy="360"/>
              </p14:xfrm>
            </p:contentPart>
          </mc:Choice>
          <mc:Fallback xmlns="">
            <p:pic>
              <p:nvPicPr>
                <p:cNvPr id="1197" name="Ink 1196">
                  <a:extLst>
                    <a:ext uri="{FF2B5EF4-FFF2-40B4-BE49-F238E27FC236}">
                      <a16:creationId xmlns:a16="http://schemas.microsoft.com/office/drawing/2014/main" id="{41CBBBFD-1CDF-C862-E144-690F02A46406}"/>
                    </a:ext>
                  </a:extLst>
                </p:cNvPr>
                <p:cNvPicPr/>
                <p:nvPr/>
              </p:nvPicPr>
              <p:blipFill>
                <a:blip r:embed="rId170"/>
                <a:stretch>
                  <a:fillRect/>
                </a:stretch>
              </p:blipFill>
              <p:spPr>
                <a:xfrm>
                  <a:off x="8969834" y="526942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200" name="Ink 1199">
                  <a:extLst>
                    <a:ext uri="{FF2B5EF4-FFF2-40B4-BE49-F238E27FC236}">
                      <a16:creationId xmlns:a16="http://schemas.microsoft.com/office/drawing/2014/main" id="{6A47C8E8-255B-2F7B-5960-67CB78B110F2}"/>
                    </a:ext>
                  </a:extLst>
                </p14:cNvPr>
                <p14:cNvContentPartPr/>
                <p14:nvPr/>
              </p14:nvContentPartPr>
              <p14:xfrm>
                <a:off x="8952986" y="5142792"/>
                <a:ext cx="360" cy="360"/>
              </p14:xfrm>
            </p:contentPart>
          </mc:Choice>
          <mc:Fallback xmlns="">
            <p:pic>
              <p:nvPicPr>
                <p:cNvPr id="1200" name="Ink 1199">
                  <a:extLst>
                    <a:ext uri="{FF2B5EF4-FFF2-40B4-BE49-F238E27FC236}">
                      <a16:creationId xmlns:a16="http://schemas.microsoft.com/office/drawing/2014/main" id="{6A47C8E8-255B-2F7B-5960-67CB78B110F2}"/>
                    </a:ext>
                  </a:extLst>
                </p:cNvPr>
                <p:cNvPicPr/>
                <p:nvPr/>
              </p:nvPicPr>
              <p:blipFill>
                <a:blip r:embed="rId4"/>
                <a:stretch>
                  <a:fillRect/>
                </a:stretch>
              </p:blipFill>
              <p:spPr>
                <a:xfrm>
                  <a:off x="8943626" y="5133432"/>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201" name="Ink 1200">
                  <a:extLst>
                    <a:ext uri="{FF2B5EF4-FFF2-40B4-BE49-F238E27FC236}">
                      <a16:creationId xmlns:a16="http://schemas.microsoft.com/office/drawing/2014/main" id="{4A64E469-CD1A-A261-DFC4-1D757DA51E19}"/>
                    </a:ext>
                  </a:extLst>
                </p14:cNvPr>
                <p14:cNvContentPartPr/>
                <p14:nvPr/>
              </p14:nvContentPartPr>
              <p14:xfrm>
                <a:off x="8931257" y="5203022"/>
                <a:ext cx="360" cy="360"/>
              </p14:xfrm>
            </p:contentPart>
          </mc:Choice>
          <mc:Fallback xmlns="">
            <p:pic>
              <p:nvPicPr>
                <p:cNvPr id="1201" name="Ink 1200">
                  <a:extLst>
                    <a:ext uri="{FF2B5EF4-FFF2-40B4-BE49-F238E27FC236}">
                      <a16:creationId xmlns:a16="http://schemas.microsoft.com/office/drawing/2014/main" id="{4A64E469-CD1A-A261-DFC4-1D757DA51E19}"/>
                    </a:ext>
                  </a:extLst>
                </p:cNvPr>
                <p:cNvPicPr/>
                <p:nvPr/>
              </p:nvPicPr>
              <p:blipFill>
                <a:blip r:embed="rId170"/>
                <a:stretch>
                  <a:fillRect/>
                </a:stretch>
              </p:blipFill>
              <p:spPr>
                <a:xfrm>
                  <a:off x="8926937" y="5198702"/>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206" name="Ink 1205">
                  <a:extLst>
                    <a:ext uri="{FF2B5EF4-FFF2-40B4-BE49-F238E27FC236}">
                      <a16:creationId xmlns:a16="http://schemas.microsoft.com/office/drawing/2014/main" id="{B4664105-616D-84F5-344C-684A1DCACC3B}"/>
                    </a:ext>
                  </a:extLst>
                </p14:cNvPr>
                <p14:cNvContentPartPr/>
                <p14:nvPr/>
              </p14:nvContentPartPr>
              <p14:xfrm>
                <a:off x="10877097" y="4867793"/>
                <a:ext cx="360" cy="360"/>
              </p14:xfrm>
            </p:contentPart>
          </mc:Choice>
          <mc:Fallback xmlns="">
            <p:pic>
              <p:nvPicPr>
                <p:cNvPr id="1206" name="Ink 1205">
                  <a:extLst>
                    <a:ext uri="{FF2B5EF4-FFF2-40B4-BE49-F238E27FC236}">
                      <a16:creationId xmlns:a16="http://schemas.microsoft.com/office/drawing/2014/main" id="{B4664105-616D-84F5-344C-684A1DCACC3B}"/>
                    </a:ext>
                  </a:extLst>
                </p:cNvPr>
                <p:cNvPicPr/>
                <p:nvPr/>
              </p:nvPicPr>
              <p:blipFill>
                <a:blip r:embed="rId4"/>
                <a:stretch>
                  <a:fillRect/>
                </a:stretch>
              </p:blipFill>
              <p:spPr>
                <a:xfrm>
                  <a:off x="10867737" y="4858433"/>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207" name="Ink 1206">
                  <a:extLst>
                    <a:ext uri="{FF2B5EF4-FFF2-40B4-BE49-F238E27FC236}">
                      <a16:creationId xmlns:a16="http://schemas.microsoft.com/office/drawing/2014/main" id="{3ACADE11-B537-B294-0556-52972FEDBC54}"/>
                    </a:ext>
                  </a:extLst>
                </p14:cNvPr>
                <p14:cNvContentPartPr/>
                <p14:nvPr/>
              </p14:nvContentPartPr>
              <p14:xfrm>
                <a:off x="10921496" y="4909219"/>
                <a:ext cx="360" cy="360"/>
              </p14:xfrm>
            </p:contentPart>
          </mc:Choice>
          <mc:Fallback xmlns="">
            <p:pic>
              <p:nvPicPr>
                <p:cNvPr id="1207" name="Ink 1206">
                  <a:extLst>
                    <a:ext uri="{FF2B5EF4-FFF2-40B4-BE49-F238E27FC236}">
                      <a16:creationId xmlns:a16="http://schemas.microsoft.com/office/drawing/2014/main" id="{3ACADE11-B537-B294-0556-52972FEDBC54}"/>
                    </a:ext>
                  </a:extLst>
                </p:cNvPr>
                <p:cNvPicPr/>
                <p:nvPr/>
              </p:nvPicPr>
              <p:blipFill>
                <a:blip r:embed="rId170"/>
                <a:stretch>
                  <a:fillRect/>
                </a:stretch>
              </p:blipFill>
              <p:spPr>
                <a:xfrm>
                  <a:off x="10917176" y="490489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208" name="Ink 1207">
                  <a:extLst>
                    <a:ext uri="{FF2B5EF4-FFF2-40B4-BE49-F238E27FC236}">
                      <a16:creationId xmlns:a16="http://schemas.microsoft.com/office/drawing/2014/main" id="{4EDDFBAF-6E51-5B79-F58E-06B8B91BC306}"/>
                    </a:ext>
                  </a:extLst>
                </p14:cNvPr>
                <p14:cNvContentPartPr/>
                <p14:nvPr/>
              </p14:nvContentPartPr>
              <p14:xfrm>
                <a:off x="8974154" y="5183748"/>
                <a:ext cx="360" cy="360"/>
              </p14:xfrm>
            </p:contentPart>
          </mc:Choice>
          <mc:Fallback xmlns="">
            <p:pic>
              <p:nvPicPr>
                <p:cNvPr id="1208" name="Ink 1207">
                  <a:extLst>
                    <a:ext uri="{FF2B5EF4-FFF2-40B4-BE49-F238E27FC236}">
                      <a16:creationId xmlns:a16="http://schemas.microsoft.com/office/drawing/2014/main" id="{4EDDFBAF-6E51-5B79-F58E-06B8B91BC306}"/>
                    </a:ext>
                  </a:extLst>
                </p:cNvPr>
                <p:cNvPicPr/>
                <p:nvPr/>
              </p:nvPicPr>
              <p:blipFill>
                <a:blip r:embed="rId210"/>
                <a:stretch>
                  <a:fillRect/>
                </a:stretch>
              </p:blipFill>
              <p:spPr>
                <a:xfrm>
                  <a:off x="8964794" y="5174388"/>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209" name="Ink 1208">
                  <a:extLst>
                    <a:ext uri="{FF2B5EF4-FFF2-40B4-BE49-F238E27FC236}">
                      <a16:creationId xmlns:a16="http://schemas.microsoft.com/office/drawing/2014/main" id="{F91F97A7-C6D3-BCEA-588F-85525DBF0BE2}"/>
                    </a:ext>
                  </a:extLst>
                </p14:cNvPr>
                <p14:cNvContentPartPr/>
                <p14:nvPr/>
              </p14:nvContentPartPr>
              <p14:xfrm>
                <a:off x="9497714" y="4764411"/>
                <a:ext cx="360" cy="360"/>
              </p14:xfrm>
            </p:contentPart>
          </mc:Choice>
          <mc:Fallback xmlns="">
            <p:pic>
              <p:nvPicPr>
                <p:cNvPr id="1209" name="Ink 1208">
                  <a:extLst>
                    <a:ext uri="{FF2B5EF4-FFF2-40B4-BE49-F238E27FC236}">
                      <a16:creationId xmlns:a16="http://schemas.microsoft.com/office/drawing/2014/main" id="{F91F97A7-C6D3-BCEA-588F-85525DBF0BE2}"/>
                    </a:ext>
                  </a:extLst>
                </p:cNvPr>
                <p:cNvPicPr/>
                <p:nvPr/>
              </p:nvPicPr>
              <p:blipFill>
                <a:blip r:embed="rId212"/>
                <a:stretch>
                  <a:fillRect/>
                </a:stretch>
              </p:blipFill>
              <p:spPr>
                <a:xfrm>
                  <a:off x="9488354" y="4755051"/>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210" name="Ink 1209">
                  <a:extLst>
                    <a:ext uri="{FF2B5EF4-FFF2-40B4-BE49-F238E27FC236}">
                      <a16:creationId xmlns:a16="http://schemas.microsoft.com/office/drawing/2014/main" id="{1387F5CF-7981-3B99-ED3E-3FFB76779A92}"/>
                    </a:ext>
                  </a:extLst>
                </p14:cNvPr>
                <p14:cNvContentPartPr/>
                <p14:nvPr/>
              </p14:nvContentPartPr>
              <p14:xfrm>
                <a:off x="11226946" y="5327106"/>
                <a:ext cx="360" cy="360"/>
              </p14:xfrm>
            </p:contentPart>
          </mc:Choice>
          <mc:Fallback xmlns="">
            <p:pic>
              <p:nvPicPr>
                <p:cNvPr id="1210" name="Ink 1209">
                  <a:extLst>
                    <a:ext uri="{FF2B5EF4-FFF2-40B4-BE49-F238E27FC236}">
                      <a16:creationId xmlns:a16="http://schemas.microsoft.com/office/drawing/2014/main" id="{1387F5CF-7981-3B99-ED3E-3FFB76779A92}"/>
                    </a:ext>
                  </a:extLst>
                </p:cNvPr>
                <p:cNvPicPr/>
                <p:nvPr/>
              </p:nvPicPr>
              <p:blipFill>
                <a:blip r:embed="rId212"/>
                <a:stretch>
                  <a:fillRect/>
                </a:stretch>
              </p:blipFill>
              <p:spPr>
                <a:xfrm>
                  <a:off x="11217586" y="5317746"/>
                  <a:ext cx="19080" cy="19080"/>
                </a:xfrm>
                <a:prstGeom prst="rect">
                  <a:avLst/>
                </a:prstGeom>
              </p:spPr>
            </p:pic>
          </mc:Fallback>
        </mc:AlternateContent>
      </p:grpSp>
      <p:sp>
        <p:nvSpPr>
          <p:cNvPr id="1214" name="TextBox 1213">
            <a:extLst>
              <a:ext uri="{FF2B5EF4-FFF2-40B4-BE49-F238E27FC236}">
                <a16:creationId xmlns:a16="http://schemas.microsoft.com/office/drawing/2014/main" id="{46C50BEF-B934-CDDF-BA2A-61BECE75F850}"/>
              </a:ext>
            </a:extLst>
          </p:cNvPr>
          <p:cNvSpPr txBox="1"/>
          <p:nvPr/>
        </p:nvSpPr>
        <p:spPr>
          <a:xfrm>
            <a:off x="358728" y="1544418"/>
            <a:ext cx="6973564" cy="646331"/>
          </a:xfrm>
          <a:prstGeom prst="rect">
            <a:avLst/>
          </a:prstGeom>
          <a:noFill/>
          <a:ln>
            <a:solidFill>
              <a:schemeClr val="accent5">
                <a:lumMod val="50000"/>
              </a:schemeClr>
            </a:solidFill>
          </a:ln>
        </p:spPr>
        <p:txBody>
          <a:bodyPr wrap="square">
            <a:spAutoFit/>
          </a:bodyPr>
          <a:lstStyle/>
          <a:p>
            <a:pPr algn="l"/>
            <a:r>
              <a:rPr lang="el-GR" b="1" i="0" u="sng" strike="noStrike" baseline="0" dirty="0">
                <a:solidFill>
                  <a:schemeClr val="accent5">
                    <a:lumMod val="50000"/>
                  </a:schemeClr>
                </a:solidFill>
              </a:rPr>
              <a:t>Συνάρτηση κατακερματισμού</a:t>
            </a:r>
            <a:endParaRPr lang="el-GR" b="1" u="sng" dirty="0">
              <a:solidFill>
                <a:schemeClr val="accent5">
                  <a:lumMod val="50000"/>
                </a:schemeClr>
              </a:solidFill>
            </a:endParaRPr>
          </a:p>
          <a:p>
            <a:pPr algn="l"/>
            <a:r>
              <a:rPr lang="el-GR" b="0" i="0" u="none" strike="noStrike" baseline="0" dirty="0"/>
              <a:t>h : X → Y τ.</a:t>
            </a:r>
            <a:r>
              <a:rPr lang="el-GR" dirty="0"/>
              <a:t>ω.</a:t>
            </a:r>
            <a:r>
              <a:rPr lang="el-GR" b="0" i="0" u="none" strike="noStrike" baseline="0" dirty="0"/>
              <a:t> το σύνολο Y να είναι πεπερασμένο και  |</a:t>
            </a:r>
            <a:r>
              <a:rPr lang="en-US" b="0" i="0" u="none" strike="noStrike" baseline="0" dirty="0"/>
              <a:t>X</a:t>
            </a:r>
            <a:r>
              <a:rPr lang="el-GR" b="0" i="0" u="none" strike="noStrike" baseline="0" dirty="0"/>
              <a:t>| &gt; |</a:t>
            </a:r>
            <a:r>
              <a:rPr lang="en-US" dirty="0"/>
              <a:t>Y</a:t>
            </a:r>
            <a:r>
              <a:rPr lang="el-GR" b="0" i="0" u="none" strike="noStrike" baseline="0" dirty="0"/>
              <a:t>|.</a:t>
            </a:r>
            <a:endParaRPr lang="el-GR" dirty="0"/>
          </a:p>
        </p:txBody>
      </p:sp>
      <mc:AlternateContent xmlns:mc="http://schemas.openxmlformats.org/markup-compatibility/2006" xmlns:a14="http://schemas.microsoft.com/office/drawing/2010/main">
        <mc:Choice Requires="a14">
          <p:sp>
            <p:nvSpPr>
              <p:cNvPr id="1215" name="TextBox 1214">
                <a:extLst>
                  <a:ext uri="{FF2B5EF4-FFF2-40B4-BE49-F238E27FC236}">
                    <a16:creationId xmlns:a16="http://schemas.microsoft.com/office/drawing/2014/main" id="{E18B0415-1B92-917E-2BF1-34D5425F85A5}"/>
                  </a:ext>
                </a:extLst>
              </p:cNvPr>
              <p:cNvSpPr txBox="1"/>
              <p:nvPr/>
            </p:nvSpPr>
            <p:spPr>
              <a:xfrm>
                <a:off x="358728" y="3145322"/>
                <a:ext cx="6973564" cy="1200329"/>
              </a:xfrm>
              <a:prstGeom prst="rect">
                <a:avLst/>
              </a:prstGeom>
              <a:noFill/>
            </p:spPr>
            <p:txBody>
              <a:bodyPr wrap="square">
                <a:spAutoFit/>
              </a:bodyPr>
              <a:lstStyle/>
              <a:p>
                <a:pPr marL="285750" indent="-285750" algn="l">
                  <a:buFont typeface="Wingdings" panose="05000000000000000000" pitchFamily="2" charset="2"/>
                  <a:buChar char="Ø"/>
                </a:pPr>
                <a:r>
                  <a:rPr lang="el-GR" b="1" u="sng" dirty="0">
                    <a:solidFill>
                      <a:schemeClr val="accent5">
                        <a:lumMod val="50000"/>
                      </a:schemeClr>
                    </a:solidFill>
                  </a:rPr>
                  <a:t>Σ</a:t>
                </a:r>
                <a:r>
                  <a:rPr lang="el-GR" b="1" i="0" u="sng" strike="noStrike" baseline="0" dirty="0">
                    <a:solidFill>
                      <a:schemeClr val="accent5">
                        <a:lumMod val="50000"/>
                      </a:schemeClr>
                    </a:solidFill>
                  </a:rPr>
                  <a:t>υνάρτηση μιας κατεύθυνσης</a:t>
                </a:r>
                <a:r>
                  <a:rPr lang="el-GR" b="1" i="0" u="none" strike="noStrike" baseline="0" dirty="0">
                    <a:solidFill>
                      <a:schemeClr val="accent5">
                        <a:lumMod val="50000"/>
                      </a:schemeClr>
                    </a:solidFill>
                  </a:rPr>
                  <a:t> </a:t>
                </a:r>
              </a:p>
              <a:p>
                <a:pPr algn="l"/>
                <a:r>
                  <a:rPr lang="el-GR" b="0" i="0" u="none" strike="noStrike" baseline="0" dirty="0"/>
                  <a:t>f :</a:t>
                </a:r>
                <a:r>
                  <a:rPr lang="en-US" b="0" i="0" u="none" strike="noStrike" baseline="0" dirty="0"/>
                  <a:t> </a:t>
                </a:r>
                <a:r>
                  <a:rPr lang="el-GR" b="0" i="0" u="none" strike="noStrike" baseline="0" dirty="0"/>
                  <a:t>A</a:t>
                </a:r>
                <a:r>
                  <a:rPr lang="en-US" b="0" i="0" u="none" strike="noStrike" baseline="0" dirty="0"/>
                  <a:t> </a:t>
                </a:r>
                <a:r>
                  <a:rPr lang="el-GR" b="0" i="0" u="none" strike="noStrike" baseline="0" dirty="0"/>
                  <a:t>→ B </a:t>
                </a:r>
                <a:r>
                  <a:rPr lang="el-GR" dirty="0"/>
                  <a:t>τ.ω.</a:t>
                </a:r>
                <a:r>
                  <a:rPr lang="el-GR" b="0" i="0" u="none" strike="noStrike" baseline="0" dirty="0"/>
                  <a:t> </a:t>
                </a:r>
                <a:r>
                  <a:rPr lang="en-US" b="0" i="0" u="none" strike="noStrike" baseline="0" dirty="0"/>
                  <a:t>:</a:t>
                </a:r>
              </a:p>
              <a:p>
                <a:pPr algn="l"/>
                <a:r>
                  <a:rPr lang="en-US" dirty="0"/>
                  <a:t>1. </a:t>
                </a:r>
                <a14:m>
                  <m:oMath xmlns:m="http://schemas.openxmlformats.org/officeDocument/2006/math">
                    <m:r>
                      <a:rPr lang="el-GR" smtClean="0">
                        <a:latin typeface="Cambria Math" panose="02040503050406030204" pitchFamily="18" charset="0"/>
                      </a:rPr>
                      <m:t>∃</m:t>
                    </m:r>
                  </m:oMath>
                </a14:m>
                <a:r>
                  <a:rPr lang="el-GR" dirty="0"/>
                  <a:t> </a:t>
                </a:r>
                <a:r>
                  <a:rPr lang="el-GR" b="0" i="0" u="none" strike="noStrike" baseline="0" dirty="0">
                    <a:solidFill>
                      <a:srgbClr val="FF0000"/>
                    </a:solidFill>
                  </a:rPr>
                  <a:t>αλγόριθμος πολυωνυμικού χρόνου</a:t>
                </a:r>
                <a:r>
                  <a:rPr lang="el-GR" b="0" i="0" u="none" strike="noStrike" baseline="0" dirty="0"/>
                  <a:t> </a:t>
                </a:r>
                <a:r>
                  <a:rPr lang="el-GR" dirty="0"/>
                  <a:t>που</a:t>
                </a:r>
                <a:r>
                  <a:rPr lang="el-GR" b="0" i="0" u="none" strike="noStrike" baseline="0" dirty="0"/>
                  <a:t> να </a:t>
                </a:r>
                <a:r>
                  <a:rPr lang="el-GR" dirty="0"/>
                  <a:t>βρίσκει</a:t>
                </a:r>
                <a:r>
                  <a:rPr lang="el-GR" b="0" i="0" u="none" strike="noStrike" baseline="0" dirty="0"/>
                  <a:t> το</a:t>
                </a:r>
                <a:r>
                  <a:rPr lang="el-GR" b="0" i="0" u="none" strike="noStrike" dirty="0"/>
                  <a:t> </a:t>
                </a:r>
                <a:r>
                  <a:rPr lang="el-GR" b="0" i="0" u="none" strike="noStrike" baseline="0" dirty="0"/>
                  <a:t>f(x),</a:t>
                </a:r>
                <a14:m>
                  <m:oMath xmlns:m="http://schemas.openxmlformats.org/officeDocument/2006/math">
                    <m:r>
                      <a:rPr lang="en-US" b="0" i="0" u="none" strike="noStrike" baseline="0" dirty="0" smtClean="0">
                        <a:latin typeface="Cambria Math" panose="02040503050406030204" pitchFamily="18" charset="0"/>
                      </a:rPr>
                      <m:t>∀</m:t>
                    </m:r>
                  </m:oMath>
                </a14:m>
                <a:r>
                  <a:rPr lang="el-GR" b="0" i="0" u="none" strike="noStrike" baseline="0" dirty="0"/>
                  <a:t>x ∈ A </a:t>
                </a:r>
              </a:p>
              <a:p>
                <a:pPr algn="l"/>
                <a:r>
                  <a:rPr lang="en-US" dirty="0"/>
                  <a:t>2. </a:t>
                </a:r>
                <a:r>
                  <a:rPr lang="el-GR" dirty="0"/>
                  <a:t>Ν</a:t>
                </a:r>
                <a:r>
                  <a:rPr lang="el-GR" b="0" i="0" u="none" strike="noStrike" baseline="0" dirty="0"/>
                  <a:t>α είναι </a:t>
                </a:r>
                <a:r>
                  <a:rPr lang="el-GR" b="0" i="0" u="none" strike="noStrike" baseline="0" dirty="0">
                    <a:solidFill>
                      <a:srgbClr val="FF0000"/>
                    </a:solidFill>
                  </a:rPr>
                  <a:t>υπολογιστικά ανέφικτη </a:t>
                </a:r>
                <a:r>
                  <a:rPr lang="el-GR" b="0" i="0" u="none" strike="noStrike" baseline="0" dirty="0"/>
                  <a:t>η εύρεση ενός x ∈ A από δοθέν f(x) .</a:t>
                </a:r>
                <a:endParaRPr lang="el-GR" dirty="0"/>
              </a:p>
            </p:txBody>
          </p:sp>
        </mc:Choice>
        <mc:Fallback xmlns="">
          <p:sp>
            <p:nvSpPr>
              <p:cNvPr id="1215" name="TextBox 1214">
                <a:extLst>
                  <a:ext uri="{FF2B5EF4-FFF2-40B4-BE49-F238E27FC236}">
                    <a16:creationId xmlns:a16="http://schemas.microsoft.com/office/drawing/2014/main" id="{E18B0415-1B92-917E-2BF1-34D5425F85A5}"/>
                  </a:ext>
                </a:extLst>
              </p:cNvPr>
              <p:cNvSpPr txBox="1">
                <a:spLocks noRot="1" noChangeAspect="1" noMove="1" noResize="1" noEditPoints="1" noAdjustHandles="1" noChangeArrowheads="1" noChangeShapeType="1" noTextEdit="1"/>
              </p:cNvSpPr>
              <p:nvPr/>
            </p:nvSpPr>
            <p:spPr>
              <a:xfrm>
                <a:off x="358728" y="3145322"/>
                <a:ext cx="6973564" cy="1200329"/>
              </a:xfrm>
              <a:prstGeom prst="rect">
                <a:avLst/>
              </a:prstGeom>
              <a:blipFill>
                <a:blip r:embed="rId214"/>
                <a:stretch>
                  <a:fillRect l="-787" t="-3046" b="-7107"/>
                </a:stretch>
              </a:blipFill>
            </p:spPr>
            <p:txBody>
              <a:bodyPr/>
              <a:lstStyle/>
              <a:p>
                <a:r>
                  <a:rPr lang="el-GR">
                    <a:noFill/>
                  </a:rPr>
                  <a:t> </a:t>
                </a:r>
              </a:p>
            </p:txBody>
          </p:sp>
        </mc:Fallback>
      </mc:AlternateContent>
      <p:sp>
        <p:nvSpPr>
          <p:cNvPr id="1216" name="TextBox 1215">
            <a:extLst>
              <a:ext uri="{FF2B5EF4-FFF2-40B4-BE49-F238E27FC236}">
                <a16:creationId xmlns:a16="http://schemas.microsoft.com/office/drawing/2014/main" id="{4B3789D7-255E-2734-FDDD-D321940047EF}"/>
              </a:ext>
            </a:extLst>
          </p:cNvPr>
          <p:cNvSpPr txBox="1"/>
          <p:nvPr/>
        </p:nvSpPr>
        <p:spPr>
          <a:xfrm>
            <a:off x="358728" y="5043873"/>
            <a:ext cx="6519627" cy="1200329"/>
          </a:xfrm>
          <a:prstGeom prst="rect">
            <a:avLst/>
          </a:prstGeom>
          <a:noFill/>
        </p:spPr>
        <p:txBody>
          <a:bodyPr wrap="square">
            <a:spAutoFit/>
          </a:bodyPr>
          <a:lstStyle/>
          <a:p>
            <a:pPr marL="285750" indent="-285750" algn="l">
              <a:buFont typeface="Wingdings" panose="05000000000000000000" pitchFamily="2" charset="2"/>
              <a:buChar char="Ø"/>
            </a:pPr>
            <a:r>
              <a:rPr lang="el-GR" b="0" i="0" u="none" strike="noStrike" baseline="0" dirty="0"/>
              <a:t>Έστω h : X → Y μια συνάρτηση κατακερματισμού. </a:t>
            </a:r>
          </a:p>
          <a:p>
            <a:pPr algn="l"/>
            <a:r>
              <a:rPr lang="el-GR" dirty="0"/>
              <a:t>Το</a:t>
            </a:r>
            <a:r>
              <a:rPr lang="el-GR" b="0" i="0" u="none" strike="noStrike" baseline="0" dirty="0"/>
              <a:t> (x1,x2) καλείται </a:t>
            </a:r>
            <a:r>
              <a:rPr lang="el-GR" b="1" i="0" u="none" strike="noStrike" baseline="0" dirty="0">
                <a:solidFill>
                  <a:schemeClr val="accent5">
                    <a:lumMod val="50000"/>
                  </a:schemeClr>
                </a:solidFill>
              </a:rPr>
              <a:t>σύμπτωση</a:t>
            </a:r>
            <a:r>
              <a:rPr lang="el-GR" b="1" i="0" u="none" strike="noStrike" baseline="0" dirty="0"/>
              <a:t> </a:t>
            </a:r>
            <a:r>
              <a:rPr lang="el-GR" b="0" i="0" u="none" strike="noStrike" baseline="0" dirty="0"/>
              <a:t>της h αν ισχύει x</a:t>
            </a:r>
            <a:r>
              <a:rPr lang="el-GR" b="0" i="0" u="none" strike="noStrike" baseline="-25000" dirty="0"/>
              <a:t>1</a:t>
            </a:r>
            <a:r>
              <a:rPr lang="el-GR" b="0" i="0" u="none" strike="noStrike" baseline="0" dirty="0"/>
              <a:t> </a:t>
            </a:r>
            <a:r>
              <a:rPr lang="el-GR" dirty="0"/>
              <a:t>≠</a:t>
            </a:r>
            <a:r>
              <a:rPr lang="el-GR" b="0" i="0" u="none" strike="noStrike" baseline="0" dirty="0"/>
              <a:t> x</a:t>
            </a:r>
            <a:r>
              <a:rPr lang="el-GR" b="0" i="0" u="none" strike="noStrike" baseline="-25000" dirty="0"/>
              <a:t>2</a:t>
            </a:r>
            <a:r>
              <a:rPr lang="el-GR" b="0" i="0" u="none" strike="noStrike" baseline="0" dirty="0"/>
              <a:t> με h(x</a:t>
            </a:r>
            <a:r>
              <a:rPr lang="el-GR" b="0" i="0" u="none" strike="noStrike" baseline="-25000" dirty="0"/>
              <a:t>1</a:t>
            </a:r>
            <a:r>
              <a:rPr lang="el-GR" b="0" i="0" u="none" strike="noStrike" baseline="0" dirty="0"/>
              <a:t>) = h(x</a:t>
            </a:r>
            <a:r>
              <a:rPr lang="el-GR" b="0" i="0" u="none" strike="noStrike" baseline="-25000" dirty="0"/>
              <a:t>2</a:t>
            </a:r>
            <a:r>
              <a:rPr lang="el-GR" b="0" i="0" u="none" strike="noStrike" baseline="0" dirty="0"/>
              <a:t>).</a:t>
            </a:r>
          </a:p>
          <a:p>
            <a:pPr marL="742950" lvl="1" indent="-285750">
              <a:buClr>
                <a:schemeClr val="accent5">
                  <a:lumMod val="50000"/>
                </a:schemeClr>
              </a:buClr>
              <a:buFont typeface="Wingdings" panose="05000000000000000000" pitchFamily="2" charset="2"/>
              <a:buChar char="Ø"/>
            </a:pPr>
            <a:r>
              <a:rPr lang="el-GR" dirty="0"/>
              <a:t>Η </a:t>
            </a:r>
            <a:r>
              <a:rPr lang="el-GR" b="0" i="0" u="none" strike="noStrike" baseline="0" dirty="0"/>
              <a:t>h θα</a:t>
            </a:r>
            <a:r>
              <a:rPr lang="el-GR" dirty="0"/>
              <a:t> </a:t>
            </a:r>
            <a:r>
              <a:rPr lang="el-GR" b="0" i="0" u="none" strike="noStrike" baseline="0" dirty="0"/>
              <a:t>καλείται </a:t>
            </a:r>
            <a:r>
              <a:rPr lang="el-GR" b="1" i="0" u="sng" strike="noStrike" baseline="0" dirty="0">
                <a:solidFill>
                  <a:schemeClr val="accent5">
                    <a:lumMod val="50000"/>
                  </a:schemeClr>
                </a:solidFill>
              </a:rPr>
              <a:t>ελεύθερη σύμπτωσης</a:t>
            </a:r>
            <a:r>
              <a:rPr lang="el-GR" dirty="0">
                <a:solidFill>
                  <a:srgbClr val="CC9900"/>
                </a:solidFill>
              </a:rPr>
              <a:t> </a:t>
            </a:r>
            <a:r>
              <a:rPr lang="el-GR" dirty="0"/>
              <a:t>αν είναι </a:t>
            </a:r>
            <a:r>
              <a:rPr lang="el-GR" dirty="0">
                <a:solidFill>
                  <a:srgbClr val="FF0000"/>
                </a:solidFill>
              </a:rPr>
              <a:t>υπολογιστικά ανέφικτο</a:t>
            </a:r>
            <a:r>
              <a:rPr lang="el-GR" b="0" i="0" u="none" strike="noStrike" baseline="0" dirty="0"/>
              <a:t> να βρεθεί μια σύμπτωση της.</a:t>
            </a:r>
            <a:endParaRPr lang="el-GR" dirty="0"/>
          </a:p>
        </p:txBody>
      </p:sp>
      <p:sp>
        <p:nvSpPr>
          <p:cNvPr id="1217" name="Freeform: Shape 1216">
            <a:extLst>
              <a:ext uri="{FF2B5EF4-FFF2-40B4-BE49-F238E27FC236}">
                <a16:creationId xmlns:a16="http://schemas.microsoft.com/office/drawing/2014/main" id="{ACB84AF1-3BA0-6426-84F5-4E5C0739DA5A}"/>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1218" name="Freeform: Shape 1217">
            <a:extLst>
              <a:ext uri="{FF2B5EF4-FFF2-40B4-BE49-F238E27FC236}">
                <a16:creationId xmlns:a16="http://schemas.microsoft.com/office/drawing/2014/main" id="{9CD86894-A23E-463B-0552-F718E705C598}"/>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1219" name="Straight Connector 1218">
            <a:extLst>
              <a:ext uri="{FF2B5EF4-FFF2-40B4-BE49-F238E27FC236}">
                <a16:creationId xmlns:a16="http://schemas.microsoft.com/office/drawing/2014/main" id="{6EF0326F-9333-BCE7-A8F4-11401697DFF2}"/>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0" name="Straight Connector 1219">
            <a:extLst>
              <a:ext uri="{FF2B5EF4-FFF2-40B4-BE49-F238E27FC236}">
                <a16:creationId xmlns:a16="http://schemas.microsoft.com/office/drawing/2014/main" id="{61244829-FF27-A312-AFA0-071B4856D8D4}"/>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92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14"/>
                                        </p:tgtEl>
                                        <p:attrNameLst>
                                          <p:attrName>style.visibility</p:attrName>
                                        </p:attrNameLst>
                                      </p:cBhvr>
                                      <p:to>
                                        <p:strVal val="visible"/>
                                      </p:to>
                                    </p:set>
                                    <p:animEffect transition="in" filter="fade">
                                      <p:cBhvr>
                                        <p:cTn id="7" dur="500"/>
                                        <p:tgtEl>
                                          <p:spTgt spid="1214"/>
                                        </p:tgtEl>
                                      </p:cBhvr>
                                    </p:animEffect>
                                  </p:childTnLst>
                                </p:cTn>
                              </p:par>
                              <p:par>
                                <p:cTn id="8" presetID="10" presetClass="entr" presetSubtype="0" fill="hold" nodeType="withEffect">
                                  <p:stCondLst>
                                    <p:cond delay="0"/>
                                  </p:stCondLst>
                                  <p:childTnLst>
                                    <p:set>
                                      <p:cBhvr>
                                        <p:cTn id="9" dur="1" fill="hold">
                                          <p:stCondLst>
                                            <p:cond delay="0"/>
                                          </p:stCondLst>
                                        </p:cTn>
                                        <p:tgtEl>
                                          <p:spTgt spid="1090"/>
                                        </p:tgtEl>
                                        <p:attrNameLst>
                                          <p:attrName>style.visibility</p:attrName>
                                        </p:attrNameLst>
                                      </p:cBhvr>
                                      <p:to>
                                        <p:strVal val="visible"/>
                                      </p:to>
                                    </p:set>
                                    <p:animEffect transition="in" filter="fade">
                                      <p:cBhvr>
                                        <p:cTn id="10" dur="500"/>
                                        <p:tgtEl>
                                          <p:spTgt spid="10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15"/>
                                        </p:tgtEl>
                                        <p:attrNameLst>
                                          <p:attrName>style.visibility</p:attrName>
                                        </p:attrNameLst>
                                      </p:cBhvr>
                                      <p:to>
                                        <p:strVal val="visible"/>
                                      </p:to>
                                    </p:set>
                                    <p:animEffect transition="in" filter="wipe(up)">
                                      <p:cBhvr>
                                        <p:cTn id="15" dur="500"/>
                                        <p:tgtEl>
                                          <p:spTgt spid="1215"/>
                                        </p:tgtEl>
                                      </p:cBhvr>
                                    </p:animEffect>
                                  </p:childTnLst>
                                </p:cTn>
                              </p:par>
                              <p:par>
                                <p:cTn id="16" presetID="22" presetClass="entr" presetSubtype="1" fill="hold" nodeType="withEffect">
                                  <p:stCondLst>
                                    <p:cond delay="0"/>
                                  </p:stCondLst>
                                  <p:childTnLst>
                                    <p:set>
                                      <p:cBhvr>
                                        <p:cTn id="17" dur="1" fill="hold">
                                          <p:stCondLst>
                                            <p:cond delay="0"/>
                                          </p:stCondLst>
                                        </p:cTn>
                                        <p:tgtEl>
                                          <p:spTgt spid="1091"/>
                                        </p:tgtEl>
                                        <p:attrNameLst>
                                          <p:attrName>style.visibility</p:attrName>
                                        </p:attrNameLst>
                                      </p:cBhvr>
                                      <p:to>
                                        <p:strVal val="visible"/>
                                      </p:to>
                                    </p:set>
                                    <p:animEffect transition="in" filter="wipe(up)">
                                      <p:cBhvr>
                                        <p:cTn id="18" dur="500"/>
                                        <p:tgtEl>
                                          <p:spTgt spid="10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16"/>
                                        </p:tgtEl>
                                        <p:attrNameLst>
                                          <p:attrName>style.visibility</p:attrName>
                                        </p:attrNameLst>
                                      </p:cBhvr>
                                      <p:to>
                                        <p:strVal val="visible"/>
                                      </p:to>
                                    </p:set>
                                    <p:animEffect transition="in" filter="wipe(up)">
                                      <p:cBhvr>
                                        <p:cTn id="23" dur="500"/>
                                        <p:tgtEl>
                                          <p:spTgt spid="1216"/>
                                        </p:tgtEl>
                                      </p:cBhvr>
                                    </p:animEffect>
                                  </p:childTnLst>
                                </p:cTn>
                              </p:par>
                              <p:par>
                                <p:cTn id="24" presetID="22" presetClass="entr" presetSubtype="1" fill="hold" nodeType="withEffect">
                                  <p:stCondLst>
                                    <p:cond delay="0"/>
                                  </p:stCondLst>
                                  <p:childTnLst>
                                    <p:set>
                                      <p:cBhvr>
                                        <p:cTn id="25" dur="1" fill="hold">
                                          <p:stCondLst>
                                            <p:cond delay="0"/>
                                          </p:stCondLst>
                                        </p:cTn>
                                        <p:tgtEl>
                                          <p:spTgt spid="1213"/>
                                        </p:tgtEl>
                                        <p:attrNameLst>
                                          <p:attrName>style.visibility</p:attrName>
                                        </p:attrNameLst>
                                      </p:cBhvr>
                                      <p:to>
                                        <p:strVal val="visible"/>
                                      </p:to>
                                    </p:set>
                                    <p:animEffect transition="in" filter="wipe(up)">
                                      <p:cBhvr>
                                        <p:cTn id="26" dur="500"/>
                                        <p:tgtEl>
                                          <p:spTgt spid="1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 grpId="0" animBg="1"/>
      <p:bldP spid="1215" grpId="0"/>
      <p:bldP spid="12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businesscard&#10;&#10;Description automatically generated">
            <a:extLst>
              <a:ext uri="{FF2B5EF4-FFF2-40B4-BE49-F238E27FC236}">
                <a16:creationId xmlns:a16="http://schemas.microsoft.com/office/drawing/2014/main" id="{82E0BAC4-F151-41DE-8624-88B011AFB40F}"/>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15856" r="14834"/>
          <a:stretch/>
        </p:blipFill>
        <p:spPr>
          <a:xfrm>
            <a:off x="-170" y="10"/>
            <a:ext cx="8450317" cy="6857990"/>
          </a:xfrm>
          <a:prstGeom prst="rect">
            <a:avLst/>
          </a:prstGeom>
        </p:spPr>
      </p:pic>
      <p:sp>
        <p:nvSpPr>
          <p:cNvPr id="2" name="TextBox 1">
            <a:extLst>
              <a:ext uri="{FF2B5EF4-FFF2-40B4-BE49-F238E27FC236}">
                <a16:creationId xmlns:a16="http://schemas.microsoft.com/office/drawing/2014/main" id="{B692F0A9-5848-447A-AC28-48B42CFF9726}"/>
              </a:ext>
            </a:extLst>
          </p:cNvPr>
          <p:cNvSpPr txBox="1"/>
          <p:nvPr/>
        </p:nvSpPr>
        <p:spPr>
          <a:xfrm>
            <a:off x="643468" y="3284984"/>
            <a:ext cx="4620584" cy="1925620"/>
          </a:xfrm>
          <a:prstGeom prst="rect">
            <a:avLst/>
          </a:prstGeom>
          <a:solidFill>
            <a:srgbClr val="0C0D0D">
              <a:alpha val="25098"/>
            </a:srgbClr>
          </a:solidFill>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mbria Math" panose="02040503050406030204" pitchFamily="18" charset="0"/>
                <a:ea typeface="Cambria Math" panose="02040503050406030204" pitchFamily="18" charset="0"/>
                <a:cs typeface="+mn-cs"/>
              </a:rPr>
              <a:t>ΚΒΑΝΤΙΚΟΙ ΥΠΟΛΟΓΙΣΤΕΣ ΚΑΙ ΚΡΥΠΤΟΓΡΑΦΙΑ</a:t>
            </a:r>
          </a:p>
        </p:txBody>
      </p:sp>
      <p:pic>
        <p:nvPicPr>
          <p:cNvPr id="32" name="Picture 31" descr="A picture containing text, businesscard&#10;&#10;Description automatically generated">
            <a:extLst>
              <a:ext uri="{FF2B5EF4-FFF2-40B4-BE49-F238E27FC236}">
                <a16:creationId xmlns:a16="http://schemas.microsoft.com/office/drawing/2014/main" id="{6EB0A832-0634-4505-9215-0E13BD2A70C6}"/>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15856" r="14834"/>
          <a:stretch/>
        </p:blipFill>
        <p:spPr>
          <a:xfrm>
            <a:off x="8450147" y="4916"/>
            <a:ext cx="8450317" cy="6857990"/>
          </a:xfrm>
          <a:prstGeom prst="rect">
            <a:avLst/>
          </a:prstGeom>
        </p:spPr>
      </p:pic>
      <p:pic>
        <p:nvPicPr>
          <p:cNvPr id="9" name="Picture 8">
            <a:extLst>
              <a:ext uri="{FF2B5EF4-FFF2-40B4-BE49-F238E27FC236}">
                <a16:creationId xmlns:a16="http://schemas.microsoft.com/office/drawing/2014/main" id="{A7F56DE9-48AD-4449-81F4-99F4BD776608}"/>
              </a:ext>
            </a:extLst>
          </p:cNvPr>
          <p:cNvPicPr>
            <a:picLocks noChangeAspect="1"/>
          </p:cNvPicPr>
          <p:nvPr/>
        </p:nvPicPr>
        <p:blipFill rotWithShape="1">
          <a:blip r:embed="rId4">
            <a:extLst>
              <a:ext uri="{28A0092B-C50C-407E-A947-70E740481C1C}">
                <a14:useLocalDpi xmlns:a14="http://schemas.microsoft.com/office/drawing/2010/main" val="0"/>
              </a:ext>
            </a:extLst>
          </a:blip>
          <a:srcRect l="7582" r="5472"/>
          <a:stretch/>
        </p:blipFill>
        <p:spPr>
          <a:xfrm>
            <a:off x="7572164" y="-144016"/>
            <a:ext cx="5872618"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51425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computer, desk, electronics&#10;&#10;Description automatically generated">
            <a:extLst>
              <a:ext uri="{FF2B5EF4-FFF2-40B4-BE49-F238E27FC236}">
                <a16:creationId xmlns:a16="http://schemas.microsoft.com/office/drawing/2014/main" id="{9C7B600A-C557-7EC1-E323-554F6CDA770D}"/>
              </a:ext>
            </a:extLst>
          </p:cNvPr>
          <p:cNvPicPr>
            <a:picLocks noChangeAspect="1"/>
          </p:cNvPicPr>
          <p:nvPr/>
        </p:nvPicPr>
        <p:blipFill rotWithShape="1">
          <a:blip r:embed="rId3">
            <a:extLst>
              <a:ext uri="{28A0092B-C50C-407E-A947-70E740481C1C}">
                <a14:useLocalDpi xmlns:a14="http://schemas.microsoft.com/office/drawing/2010/main" val="0"/>
              </a:ext>
            </a:extLst>
          </a:blip>
          <a:srcRect t="19701"/>
          <a:stretch/>
        </p:blipFill>
        <p:spPr>
          <a:xfrm>
            <a:off x="6971625" y="2324086"/>
            <a:ext cx="4306530" cy="3458124"/>
          </a:xfrm>
          <a:prstGeom prst="rect">
            <a:avLst/>
          </a:prstGeom>
        </p:spPr>
      </p:pic>
      <p:pic>
        <p:nvPicPr>
          <p:cNvPr id="12" name="Picture 11" descr="A close-up of a machine&#10;&#10;Description automatically generated with low confidence">
            <a:extLst>
              <a:ext uri="{FF2B5EF4-FFF2-40B4-BE49-F238E27FC236}">
                <a16:creationId xmlns:a16="http://schemas.microsoft.com/office/drawing/2014/main" id="{B30457D3-FB93-C4BA-8243-783D1896C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243" y="2023793"/>
            <a:ext cx="3167207" cy="4119580"/>
          </a:xfrm>
          <a:prstGeom prst="rect">
            <a:avLst/>
          </a:prstGeom>
          <a:effectLst>
            <a:outerShdw blurRad="50800" dist="38100" dir="18900000" algn="bl" rotWithShape="0">
              <a:prstClr val="black">
                <a:alpha val="40000"/>
              </a:prstClr>
            </a:outerShdw>
          </a:effectLst>
        </p:spPr>
      </p:pic>
      <p:pic>
        <p:nvPicPr>
          <p:cNvPr id="17" name="Graphic 16" descr="Candle with solid fill">
            <a:extLst>
              <a:ext uri="{FF2B5EF4-FFF2-40B4-BE49-F238E27FC236}">
                <a16:creationId xmlns:a16="http://schemas.microsoft.com/office/drawing/2014/main" id="{51C60B2B-5CFB-CFF8-DC5C-50EF1B0352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42228" y="2879285"/>
            <a:ext cx="2765325" cy="2765325"/>
          </a:xfrm>
          <a:prstGeom prst="rect">
            <a:avLst/>
          </a:prstGeom>
        </p:spPr>
      </p:pic>
      <p:pic>
        <p:nvPicPr>
          <p:cNvPr id="24" name="Graphic 23" descr="Lightbulb with solid fill">
            <a:extLst>
              <a:ext uri="{FF2B5EF4-FFF2-40B4-BE49-F238E27FC236}">
                <a16:creationId xmlns:a16="http://schemas.microsoft.com/office/drawing/2014/main" id="{75F10A2E-593D-035A-C112-36661184C4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84447" y="2695094"/>
            <a:ext cx="2764800" cy="2764800"/>
          </a:xfrm>
          <a:prstGeom prst="rect">
            <a:avLst/>
          </a:prstGeom>
        </p:spPr>
      </p:pic>
      <p:sp>
        <p:nvSpPr>
          <p:cNvPr id="30" name="TextBox 29">
            <a:extLst>
              <a:ext uri="{FF2B5EF4-FFF2-40B4-BE49-F238E27FC236}">
                <a16:creationId xmlns:a16="http://schemas.microsoft.com/office/drawing/2014/main" id="{E832D4B5-CF49-AADD-12C6-B7BA0DB763A6}"/>
              </a:ext>
            </a:extLst>
          </p:cNvPr>
          <p:cNvSpPr txBox="1"/>
          <p:nvPr/>
        </p:nvSpPr>
        <p:spPr>
          <a:xfrm>
            <a:off x="2134903" y="601743"/>
            <a:ext cx="7922194" cy="923330"/>
          </a:xfrm>
          <a:prstGeom prst="rect">
            <a:avLst/>
          </a:prstGeom>
          <a:noFill/>
          <a:ln>
            <a:solidFill>
              <a:schemeClr val="tx2">
                <a:lumMod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noFill/>
                </a:ln>
                <a:effectLst/>
                <a:uLnTx/>
                <a:uFillTx/>
                <a:latin typeface="Calibri" panose="020F0502020204030204"/>
                <a:ea typeface="+mn-ea"/>
                <a:cs typeface="+mn-cs"/>
              </a:rPr>
              <a:t>Κβαντικός υπολογιστής </a:t>
            </a:r>
            <a:endParaRPr kumimoji="0" lang="el-GR" sz="1800" b="0" i="0" u="none" strike="noStrike" kern="1200" cap="none" spc="0" normalizeH="0" baseline="0" noProof="0" dirty="0">
              <a:ln>
                <a:noFill/>
              </a:ln>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effectLst/>
                <a:uLnTx/>
                <a:uFillTx/>
                <a:latin typeface="Calibri" panose="020F0502020204030204"/>
                <a:ea typeface="+mn-ea"/>
                <a:cs typeface="+mn-cs"/>
              </a:rPr>
              <a:t>Υπολογιστική συσκευή που εκμεταλλεύεται χαρακτηριστικές ιδιότητες της</a:t>
            </a:r>
            <a:r>
              <a:rPr kumimoji="0" lang="el-GR" sz="1800" b="0" i="0" u="none" strike="noStrike" kern="1200" cap="none" spc="0" normalizeH="0" noProof="0" dirty="0">
                <a:ln>
                  <a:noFill/>
                </a:ln>
                <a:effectLst/>
                <a:uLnTx/>
                <a:uFillTx/>
                <a:latin typeface="Calibri" panose="020F0502020204030204"/>
                <a:ea typeface="+mn-ea"/>
                <a:cs typeface="+mn-cs"/>
              </a:rPr>
              <a:t> </a:t>
            </a:r>
            <a:r>
              <a:rPr kumimoji="0" lang="el-GR" sz="1800" b="0" i="0" u="none" strike="noStrike" kern="1200" cap="none" spc="0" normalizeH="0" baseline="0" noProof="0" dirty="0">
                <a:ln>
                  <a:noFill/>
                </a:ln>
                <a:effectLst/>
                <a:uLnTx/>
                <a:uFillTx/>
                <a:latin typeface="Calibri" panose="020F0502020204030204"/>
                <a:ea typeface="+mn-ea"/>
                <a:cs typeface="+mn-cs"/>
              </a:rPr>
              <a:t>κβαντομηχανικής για την επεξεργασία δεδομένων και την εκτέλεση υπολογισμών.</a:t>
            </a:r>
          </a:p>
        </p:txBody>
      </p:sp>
      <p:sp>
        <p:nvSpPr>
          <p:cNvPr id="2" name="Freeform: Shape 1">
            <a:extLst>
              <a:ext uri="{FF2B5EF4-FFF2-40B4-BE49-F238E27FC236}">
                <a16:creationId xmlns:a16="http://schemas.microsoft.com/office/drawing/2014/main" id="{D087EF94-D8C0-2EC5-6A86-FFCB9EC635EE}"/>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DCB9F6A8-006A-774D-7D72-101CA3DBBC0A}"/>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EA90FAFD-8AA5-D854-7E49-999348099950}"/>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B2FF47C-059A-D3D0-FEA2-4C34CDB9B74F}"/>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085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55535A-7927-4BC0-B3F9-9DA325A09B1F}"/>
              </a:ext>
            </a:extLst>
          </p:cNvPr>
          <p:cNvSpPr txBox="1"/>
          <p:nvPr/>
        </p:nvSpPr>
        <p:spPr>
          <a:xfrm>
            <a:off x="1731055" y="1494485"/>
            <a:ext cx="8729889" cy="646331"/>
          </a:xfrm>
          <a:prstGeom prst="rect">
            <a:avLst/>
          </a:prstGeom>
          <a:noFill/>
          <a:ln>
            <a:solidFill>
              <a:schemeClr val="tx2">
                <a:lumMod val="50000"/>
              </a:schemeClr>
            </a:solidFill>
          </a:ln>
        </p:spPr>
        <p:txBody>
          <a:bodyPr wrap="square">
            <a:spAutoFit/>
          </a:bodyPr>
          <a:lstStyle/>
          <a:p>
            <a:r>
              <a:rPr lang="el-GR" b="1" u="sng" dirty="0">
                <a:solidFill>
                  <a:schemeClr val="tx2">
                    <a:lumMod val="50000"/>
                  </a:schemeClr>
                </a:solidFill>
              </a:rPr>
              <a:t>Κβ</a:t>
            </a:r>
            <a:r>
              <a:rPr lang="el-GR" sz="1800" b="1" i="0" u="sng" strike="noStrike" baseline="0" dirty="0">
                <a:solidFill>
                  <a:schemeClr val="tx2">
                    <a:lumMod val="50000"/>
                  </a:schemeClr>
                </a:solidFill>
              </a:rPr>
              <a:t>αντικός αλγόριθμος</a:t>
            </a:r>
            <a:endParaRPr lang="el-GR" b="1" u="sng" dirty="0">
              <a:solidFill>
                <a:schemeClr val="tx2">
                  <a:lumMod val="50000"/>
                </a:schemeClr>
              </a:solidFill>
            </a:endParaRPr>
          </a:p>
          <a:p>
            <a:r>
              <a:rPr lang="el-GR" sz="1800" i="0" strike="noStrike" baseline="0" dirty="0"/>
              <a:t>Ένας</a:t>
            </a:r>
            <a:r>
              <a:rPr lang="el-GR" sz="1800" b="0" i="0" u="none" strike="noStrike" baseline="0" dirty="0"/>
              <a:t> αλγόριθμος ο οποίος εκτελείται σε ένα ρεαλιστικό μοντέλο κβαντικού υπολογισμού.</a:t>
            </a:r>
            <a:endParaRPr lang="el-GR" dirty="0"/>
          </a:p>
        </p:txBody>
      </p:sp>
      <p:sp>
        <p:nvSpPr>
          <p:cNvPr id="10" name="TextBox 9">
            <a:extLst>
              <a:ext uri="{FF2B5EF4-FFF2-40B4-BE49-F238E27FC236}">
                <a16:creationId xmlns:a16="http://schemas.microsoft.com/office/drawing/2014/main" id="{AD73B91A-D01F-46D8-A67C-5B97191447CC}"/>
              </a:ext>
            </a:extLst>
          </p:cNvPr>
          <p:cNvSpPr txBox="1"/>
          <p:nvPr/>
        </p:nvSpPr>
        <p:spPr>
          <a:xfrm>
            <a:off x="2922195" y="4140082"/>
            <a:ext cx="2408007" cy="369332"/>
          </a:xfrm>
          <a:prstGeom prst="rect">
            <a:avLst/>
          </a:prstGeom>
          <a:noFill/>
        </p:spPr>
        <p:txBody>
          <a:bodyPr wrap="square" rtlCol="0">
            <a:spAutoFit/>
          </a:bodyPr>
          <a:lstStyle/>
          <a:p>
            <a:pPr algn="ctr"/>
            <a:r>
              <a:rPr lang="el-GR" dirty="0">
                <a:solidFill>
                  <a:schemeClr val="tx2">
                    <a:lumMod val="50000"/>
                  </a:schemeClr>
                </a:solidFill>
              </a:rPr>
              <a:t>Αλγόριθμος του </a:t>
            </a:r>
            <a:r>
              <a:rPr lang="en-US" dirty="0">
                <a:solidFill>
                  <a:schemeClr val="tx2">
                    <a:lumMod val="50000"/>
                  </a:schemeClr>
                </a:solidFill>
              </a:rPr>
              <a:t>Grover</a:t>
            </a:r>
            <a:endParaRPr lang="el-GR" dirty="0">
              <a:solidFill>
                <a:schemeClr val="tx2">
                  <a:lumMod val="50000"/>
                </a:schemeClr>
              </a:solidFill>
            </a:endParaRPr>
          </a:p>
        </p:txBody>
      </p:sp>
      <p:sp>
        <p:nvSpPr>
          <p:cNvPr id="11" name="TextBox 10">
            <a:extLst>
              <a:ext uri="{FF2B5EF4-FFF2-40B4-BE49-F238E27FC236}">
                <a16:creationId xmlns:a16="http://schemas.microsoft.com/office/drawing/2014/main" id="{4CF97CA8-600D-468C-997C-92FAC27BE4DD}"/>
              </a:ext>
            </a:extLst>
          </p:cNvPr>
          <p:cNvSpPr txBox="1"/>
          <p:nvPr/>
        </p:nvSpPr>
        <p:spPr>
          <a:xfrm>
            <a:off x="6861806" y="4140082"/>
            <a:ext cx="2408007" cy="369332"/>
          </a:xfrm>
          <a:prstGeom prst="rect">
            <a:avLst/>
          </a:prstGeom>
          <a:noFill/>
        </p:spPr>
        <p:txBody>
          <a:bodyPr wrap="square" rtlCol="0">
            <a:spAutoFit/>
          </a:bodyPr>
          <a:lstStyle/>
          <a:p>
            <a:pPr algn="ctr"/>
            <a:r>
              <a:rPr lang="el-GR" dirty="0">
                <a:solidFill>
                  <a:schemeClr val="tx2">
                    <a:lumMod val="50000"/>
                  </a:schemeClr>
                </a:solidFill>
              </a:rPr>
              <a:t>Αλγόριθμος του</a:t>
            </a:r>
            <a:r>
              <a:rPr lang="en-US" dirty="0">
                <a:solidFill>
                  <a:schemeClr val="tx2">
                    <a:lumMod val="50000"/>
                  </a:schemeClr>
                </a:solidFill>
              </a:rPr>
              <a:t> Shor</a:t>
            </a:r>
            <a:endParaRPr lang="el-GR" dirty="0">
              <a:solidFill>
                <a:schemeClr val="tx2">
                  <a:lumMod val="50000"/>
                </a:schemeClr>
              </a:solidFill>
            </a:endParaRPr>
          </a:p>
        </p:txBody>
      </p:sp>
      <p:sp>
        <p:nvSpPr>
          <p:cNvPr id="12" name="TextBox 11">
            <a:extLst>
              <a:ext uri="{FF2B5EF4-FFF2-40B4-BE49-F238E27FC236}">
                <a16:creationId xmlns:a16="http://schemas.microsoft.com/office/drawing/2014/main" id="{CD576E49-15BA-4F12-A627-922AFA8053DD}"/>
              </a:ext>
            </a:extLst>
          </p:cNvPr>
          <p:cNvSpPr txBox="1"/>
          <p:nvPr/>
        </p:nvSpPr>
        <p:spPr>
          <a:xfrm>
            <a:off x="4163487" y="2922713"/>
            <a:ext cx="3865025" cy="369332"/>
          </a:xfrm>
          <a:prstGeom prst="rect">
            <a:avLst/>
          </a:prstGeom>
          <a:noFill/>
        </p:spPr>
        <p:txBody>
          <a:bodyPr wrap="square" rtlCol="0">
            <a:spAutoFit/>
          </a:bodyPr>
          <a:lstStyle/>
          <a:p>
            <a:pPr algn="ctr"/>
            <a:r>
              <a:rPr lang="el-GR" u="sng" dirty="0"/>
              <a:t>Κβαντικοί Αλγόριθμοι &amp; Κρυπτογραφία</a:t>
            </a:r>
          </a:p>
        </p:txBody>
      </p:sp>
      <p:cxnSp>
        <p:nvCxnSpPr>
          <p:cNvPr id="13" name="Straight Arrow Connector 12">
            <a:extLst>
              <a:ext uri="{FF2B5EF4-FFF2-40B4-BE49-F238E27FC236}">
                <a16:creationId xmlns:a16="http://schemas.microsoft.com/office/drawing/2014/main" id="{BE79A5A1-8BCC-403B-A095-D965EE3A4D16}"/>
              </a:ext>
            </a:extLst>
          </p:cNvPr>
          <p:cNvCxnSpPr>
            <a:cxnSpLocks/>
            <a:stCxn id="12" idx="2"/>
            <a:endCxn id="10" idx="0"/>
          </p:cNvCxnSpPr>
          <p:nvPr/>
        </p:nvCxnSpPr>
        <p:spPr>
          <a:xfrm flipH="1">
            <a:off x="4126199" y="3292045"/>
            <a:ext cx="1969801" cy="848037"/>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439CED-C04C-4B99-9BA2-8D469630C298}"/>
              </a:ext>
            </a:extLst>
          </p:cNvPr>
          <p:cNvCxnSpPr>
            <a:cxnSpLocks/>
            <a:stCxn id="12" idx="2"/>
            <a:endCxn id="11" idx="0"/>
          </p:cNvCxnSpPr>
          <p:nvPr/>
        </p:nvCxnSpPr>
        <p:spPr>
          <a:xfrm>
            <a:off x="6096000" y="3292045"/>
            <a:ext cx="1969810" cy="848037"/>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166C68-F829-4928-9D5C-E06BB57FBEED}"/>
              </a:ext>
            </a:extLst>
          </p:cNvPr>
          <p:cNvSpPr txBox="1"/>
          <p:nvPr/>
        </p:nvSpPr>
        <p:spPr>
          <a:xfrm>
            <a:off x="4126196" y="404813"/>
            <a:ext cx="3939605" cy="584775"/>
          </a:xfrm>
          <a:prstGeom prst="rect">
            <a:avLst/>
          </a:prstGeom>
          <a:noFill/>
        </p:spPr>
        <p:txBody>
          <a:bodyPr wrap="none" rtlCol="0">
            <a:spAutoFit/>
          </a:bodyPr>
          <a:lstStyle/>
          <a:p>
            <a:pPr algn="ctr"/>
            <a:r>
              <a:rPr lang="el-GR" sz="3200" b="1" dirty="0"/>
              <a:t>Κβαντικοί Αλγόριθμοι</a:t>
            </a:r>
          </a:p>
        </p:txBody>
      </p:sp>
      <p:sp>
        <p:nvSpPr>
          <p:cNvPr id="2" name="Freeform: Shape 1">
            <a:extLst>
              <a:ext uri="{FF2B5EF4-FFF2-40B4-BE49-F238E27FC236}">
                <a16:creationId xmlns:a16="http://schemas.microsoft.com/office/drawing/2014/main" id="{95C23E28-1F09-0195-0301-7696B74C356C}"/>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CE24CFF6-3CB7-A4A3-3834-6216087D1ED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D77EEAD9-14BA-530E-EA7D-63754B8F9A1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BE6E0-4A09-4492-5E28-9CEFB1C0D0E0}"/>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76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1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000"/>
                                        <p:tgtEl>
                                          <p:spTgt spid="11"/>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1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D5B336F-AC45-4937-8589-74B00EEB308B}"/>
              </a:ext>
            </a:extLst>
          </p:cNvPr>
          <p:cNvSpPr txBox="1"/>
          <p:nvPr/>
        </p:nvSpPr>
        <p:spPr>
          <a:xfrm>
            <a:off x="2465135" y="1726944"/>
            <a:ext cx="3299328" cy="1477328"/>
          </a:xfrm>
          <a:prstGeom prst="rect">
            <a:avLst/>
          </a:prstGeom>
          <a:noFill/>
          <a:ln>
            <a:noFill/>
          </a:ln>
        </p:spPr>
        <p:txBody>
          <a:bodyPr wrap="square">
            <a:spAutoFit/>
          </a:bodyPr>
          <a:lstStyle/>
          <a:p>
            <a:pPr algn="l"/>
            <a:r>
              <a:rPr lang="el-GR" b="1" u="sng" dirty="0">
                <a:solidFill>
                  <a:schemeClr val="tx2">
                    <a:lumMod val="50000"/>
                  </a:schemeClr>
                </a:solidFill>
              </a:rPr>
              <a:t>Αλ</a:t>
            </a:r>
            <a:r>
              <a:rPr lang="el-GR" sz="1800" b="1" i="0" u="sng" strike="noStrike" baseline="0" dirty="0">
                <a:solidFill>
                  <a:schemeClr val="tx2">
                    <a:lumMod val="50000"/>
                  </a:schemeClr>
                </a:solidFill>
              </a:rPr>
              <a:t>γόριθμος του Grover</a:t>
            </a:r>
            <a:r>
              <a:rPr lang="el-GR" dirty="0">
                <a:solidFill>
                  <a:schemeClr val="tx2">
                    <a:lumMod val="50000"/>
                  </a:schemeClr>
                </a:solidFill>
              </a:rPr>
              <a:t> Κ</a:t>
            </a:r>
            <a:r>
              <a:rPr lang="el-GR" sz="1800" b="0" i="0" u="none" strike="noStrike" baseline="0" dirty="0"/>
              <a:t>αταφέρνει να </a:t>
            </a:r>
            <a:r>
              <a:rPr lang="el-GR" sz="1800" b="0" i="0" u="none" strike="noStrike" baseline="0" dirty="0">
                <a:solidFill>
                  <a:schemeClr val="tx2">
                    <a:lumMod val="50000"/>
                  </a:schemeClr>
                </a:solidFill>
              </a:rPr>
              <a:t>επιταχύνει</a:t>
            </a:r>
            <a:r>
              <a:rPr lang="el-GR" sz="1800" b="0" i="0" u="none" strike="noStrike" baseline="0" dirty="0"/>
              <a:t> (τετραγωνικά) </a:t>
            </a:r>
            <a:r>
              <a:rPr lang="el-GR" sz="1800" b="0" i="0" u="none" strike="noStrike" baseline="0" dirty="0">
                <a:solidFill>
                  <a:schemeClr val="tx2">
                    <a:lumMod val="50000"/>
                  </a:schemeClr>
                </a:solidFill>
              </a:rPr>
              <a:t>την διαδικασία διερεύνησης</a:t>
            </a:r>
            <a:r>
              <a:rPr lang="en-US" sz="1800" b="0" i="0" u="none" strike="noStrike" baseline="0" dirty="0">
                <a:solidFill>
                  <a:schemeClr val="tx2">
                    <a:lumMod val="50000"/>
                  </a:schemeClr>
                </a:solidFill>
              </a:rPr>
              <a:t> </a:t>
            </a:r>
            <a:r>
              <a:rPr lang="el-GR" sz="1800" b="0" i="0" u="none" strike="noStrike" baseline="0" dirty="0"/>
              <a:t>μιας </a:t>
            </a:r>
            <a:r>
              <a:rPr lang="el-GR" sz="1800" b="0" i="0" u="sng" strike="noStrike" baseline="0" dirty="0">
                <a:solidFill>
                  <a:schemeClr val="tx2">
                    <a:lumMod val="50000"/>
                  </a:schemeClr>
                </a:solidFill>
              </a:rPr>
              <a:t>μη δομημένης βάσης δεδομένων</a:t>
            </a:r>
            <a:r>
              <a:rPr lang="el-GR" sz="1800" b="0" i="0" u="none" strike="noStrike" baseline="0" dirty="0"/>
              <a:t>.</a:t>
            </a:r>
            <a:endParaRPr lang="el-GR" dirty="0"/>
          </a:p>
        </p:txBody>
      </p:sp>
      <p:sp>
        <p:nvSpPr>
          <p:cNvPr id="10" name="TextBox 9">
            <a:extLst>
              <a:ext uri="{FF2B5EF4-FFF2-40B4-BE49-F238E27FC236}">
                <a16:creationId xmlns:a16="http://schemas.microsoft.com/office/drawing/2014/main" id="{F07C6BCC-B1B7-4837-8916-F97F99F6C547}"/>
              </a:ext>
            </a:extLst>
          </p:cNvPr>
          <p:cNvSpPr txBox="1"/>
          <p:nvPr/>
        </p:nvSpPr>
        <p:spPr>
          <a:xfrm>
            <a:off x="3111668" y="398527"/>
            <a:ext cx="5968664" cy="584775"/>
          </a:xfrm>
          <a:prstGeom prst="rect">
            <a:avLst/>
          </a:prstGeom>
          <a:noFill/>
        </p:spPr>
        <p:txBody>
          <a:bodyPr wrap="square" rtlCol="0">
            <a:spAutoFit/>
          </a:bodyPr>
          <a:lstStyle/>
          <a:p>
            <a:pPr algn="ctr"/>
            <a:r>
              <a:rPr lang="el-GR" sz="3200" b="1" dirty="0"/>
              <a:t>Κβαντικός Αλγόριθμος του </a:t>
            </a:r>
            <a:r>
              <a:rPr lang="en-US" sz="3200" b="1" dirty="0"/>
              <a:t>Grover</a:t>
            </a:r>
            <a:endParaRPr lang="el-GR" sz="3200" b="1" dirty="0"/>
          </a:p>
        </p:txBody>
      </p:sp>
      <p:graphicFrame>
        <p:nvGraphicFramePr>
          <p:cNvPr id="13" name="Diagram 12">
            <a:extLst>
              <a:ext uri="{FF2B5EF4-FFF2-40B4-BE49-F238E27FC236}">
                <a16:creationId xmlns:a16="http://schemas.microsoft.com/office/drawing/2014/main" id="{6E9AE5F3-57E8-4378-924E-28C1737F305E}"/>
              </a:ext>
            </a:extLst>
          </p:cNvPr>
          <p:cNvGraphicFramePr/>
          <p:nvPr>
            <p:extLst>
              <p:ext uri="{D42A27DB-BD31-4B8C-83A1-F6EECF244321}">
                <p14:modId xmlns:p14="http://schemas.microsoft.com/office/powerpoint/2010/main" val="1582197636"/>
              </p:ext>
            </p:extLst>
          </p:nvPr>
        </p:nvGraphicFramePr>
        <p:xfrm>
          <a:off x="2465134" y="4172642"/>
          <a:ext cx="7261729" cy="1458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A page of a book&#10;&#10;Description automatically generated with low confidence">
            <a:extLst>
              <a:ext uri="{FF2B5EF4-FFF2-40B4-BE49-F238E27FC236}">
                <a16:creationId xmlns:a16="http://schemas.microsoft.com/office/drawing/2014/main" id="{C6876E2B-1998-41C6-9E69-E78ADA39D8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7944" y="1492550"/>
            <a:ext cx="2568919" cy="1936450"/>
          </a:xfrm>
          <a:prstGeom prst="rect">
            <a:avLst/>
          </a:prstGeom>
          <a:ln>
            <a:noFill/>
          </a:ln>
          <a:effectLst>
            <a:outerShdw blurRad="50800" dist="38100" algn="l" rotWithShape="0">
              <a:prstClr val="black">
                <a:alpha val="40000"/>
              </a:prstClr>
            </a:outerShdw>
          </a:effectLst>
        </p:spPr>
      </p:pic>
      <p:sp>
        <p:nvSpPr>
          <p:cNvPr id="2" name="Freeform: Shape 1">
            <a:extLst>
              <a:ext uri="{FF2B5EF4-FFF2-40B4-BE49-F238E27FC236}">
                <a16:creationId xmlns:a16="http://schemas.microsoft.com/office/drawing/2014/main" id="{A82BD840-800A-2F11-FDB3-86CD16668483}"/>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3D9812D9-401C-2858-692F-49063243C363}"/>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810B7D85-E47B-BD58-C9BE-61D96ADB8262}"/>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60B0FBD-F85D-B969-2769-FBE0EBE1E300}"/>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98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graphicEl>
                                              <a:dgm id="{7A9FA6F7-3A6C-4879-8C0C-9ACCDA1E09CA}"/>
                                            </p:graphicEl>
                                          </p:spTgt>
                                        </p:tgtEl>
                                        <p:attrNameLst>
                                          <p:attrName>style.visibility</p:attrName>
                                        </p:attrNameLst>
                                      </p:cBhvr>
                                      <p:to>
                                        <p:strVal val="visible"/>
                                      </p:to>
                                    </p:set>
                                    <p:animEffect transition="in" filter="fade">
                                      <p:cBhvr>
                                        <p:cTn id="12" dur="500"/>
                                        <p:tgtEl>
                                          <p:spTgt spid="13">
                                            <p:graphicEl>
                                              <a:dgm id="{7A9FA6F7-3A6C-4879-8C0C-9ACCDA1E09C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graphicEl>
                                              <a:dgm id="{602A4DB9-1309-41A3-8297-9F6C8988CD29}"/>
                                            </p:graphicEl>
                                          </p:spTgt>
                                        </p:tgtEl>
                                        <p:attrNameLst>
                                          <p:attrName>style.visibility</p:attrName>
                                        </p:attrNameLst>
                                      </p:cBhvr>
                                      <p:to>
                                        <p:strVal val="visible"/>
                                      </p:to>
                                    </p:set>
                                    <p:animEffect transition="in" filter="fade">
                                      <p:cBhvr>
                                        <p:cTn id="15" dur="500"/>
                                        <p:tgtEl>
                                          <p:spTgt spid="13">
                                            <p:graphicEl>
                                              <a:dgm id="{602A4DB9-1309-41A3-8297-9F6C8988CD2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graphicEl>
                                              <a:dgm id="{2597A1F1-D2BD-4EB6-B22F-EFD40489AA1F}"/>
                                            </p:graphicEl>
                                          </p:spTgt>
                                        </p:tgtEl>
                                        <p:attrNameLst>
                                          <p:attrName>style.visibility</p:attrName>
                                        </p:attrNameLst>
                                      </p:cBhvr>
                                      <p:to>
                                        <p:strVal val="visible"/>
                                      </p:to>
                                    </p:set>
                                    <p:animEffect transition="in" filter="fade">
                                      <p:cBhvr>
                                        <p:cTn id="20" dur="500"/>
                                        <p:tgtEl>
                                          <p:spTgt spid="13">
                                            <p:graphicEl>
                                              <a:dgm id="{2597A1F1-D2BD-4EB6-B22F-EFD40489AA1F}"/>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graphicEl>
                                              <a:dgm id="{A40C346A-7BB1-40A4-9BAC-1D2C0F366E77}"/>
                                            </p:graphicEl>
                                          </p:spTgt>
                                        </p:tgtEl>
                                        <p:attrNameLst>
                                          <p:attrName>style.visibility</p:attrName>
                                        </p:attrNameLst>
                                      </p:cBhvr>
                                      <p:to>
                                        <p:strVal val="visible"/>
                                      </p:to>
                                    </p:set>
                                    <p:animEffect transition="in" filter="fade">
                                      <p:cBhvr>
                                        <p:cTn id="23" dur="500"/>
                                        <p:tgtEl>
                                          <p:spTgt spid="13">
                                            <p:graphicEl>
                                              <a:dgm id="{A40C346A-7BB1-40A4-9BAC-1D2C0F366E7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graphicEl>
                                              <a:dgm id="{90D45681-B6FA-46D5-9AF5-D05AC7127D10}"/>
                                            </p:graphicEl>
                                          </p:spTgt>
                                        </p:tgtEl>
                                        <p:attrNameLst>
                                          <p:attrName>style.visibility</p:attrName>
                                        </p:attrNameLst>
                                      </p:cBhvr>
                                      <p:to>
                                        <p:strVal val="visible"/>
                                      </p:to>
                                    </p:set>
                                    <p:animEffect transition="in" filter="fade">
                                      <p:cBhvr>
                                        <p:cTn id="28" dur="500"/>
                                        <p:tgtEl>
                                          <p:spTgt spid="13">
                                            <p:graphicEl>
                                              <a:dgm id="{90D45681-B6FA-46D5-9AF5-D05AC7127D1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graphicEl>
                                              <a:dgm id="{275B6505-FC5A-4418-9318-E0DA5548B1CE}"/>
                                            </p:graphicEl>
                                          </p:spTgt>
                                        </p:tgtEl>
                                        <p:attrNameLst>
                                          <p:attrName>style.visibility</p:attrName>
                                        </p:attrNameLst>
                                      </p:cBhvr>
                                      <p:to>
                                        <p:strVal val="visible"/>
                                      </p:to>
                                    </p:set>
                                    <p:animEffect transition="in" filter="fade">
                                      <p:cBhvr>
                                        <p:cTn id="33" dur="500"/>
                                        <p:tgtEl>
                                          <p:spTgt spid="13">
                                            <p:graphicEl>
                                              <a:dgm id="{275B6505-FC5A-4418-9318-E0DA5548B1CE}"/>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graphicEl>
                                              <a:dgm id="{E6BBCAA6-C478-4B2A-93E7-5ED6D6478DCB}"/>
                                            </p:graphicEl>
                                          </p:spTgt>
                                        </p:tgtEl>
                                        <p:attrNameLst>
                                          <p:attrName>style.visibility</p:attrName>
                                        </p:attrNameLst>
                                      </p:cBhvr>
                                      <p:to>
                                        <p:strVal val="visible"/>
                                      </p:to>
                                    </p:set>
                                    <p:animEffect transition="in" filter="fade">
                                      <p:cBhvr>
                                        <p:cTn id="36" dur="500"/>
                                        <p:tgtEl>
                                          <p:spTgt spid="13">
                                            <p:graphicEl>
                                              <a:dgm id="{E6BBCAA6-C478-4B2A-93E7-5ED6D6478DCB}"/>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graphicEl>
                                              <a:dgm id="{15D79243-B08D-428F-8F2C-A93214167F15}"/>
                                            </p:graphicEl>
                                          </p:spTgt>
                                        </p:tgtEl>
                                        <p:attrNameLst>
                                          <p:attrName>style.visibility</p:attrName>
                                        </p:attrNameLst>
                                      </p:cBhvr>
                                      <p:to>
                                        <p:strVal val="visible"/>
                                      </p:to>
                                    </p:set>
                                    <p:animEffect transition="in" filter="fade">
                                      <p:cBhvr>
                                        <p:cTn id="41" dur="500"/>
                                        <p:tgtEl>
                                          <p:spTgt spid="13">
                                            <p:graphicEl>
                                              <a:dgm id="{15D79243-B08D-428F-8F2C-A93214167F1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2A80436-53CA-43AE-B39B-F47B4EEE1554}"/>
              </a:ext>
            </a:extLst>
          </p:cNvPr>
          <p:cNvSpPr txBox="1"/>
          <p:nvPr/>
        </p:nvSpPr>
        <p:spPr>
          <a:xfrm>
            <a:off x="3310326" y="404813"/>
            <a:ext cx="5571346" cy="584775"/>
          </a:xfrm>
          <a:prstGeom prst="rect">
            <a:avLst/>
          </a:prstGeom>
          <a:noFill/>
        </p:spPr>
        <p:txBody>
          <a:bodyPr wrap="square" rtlCol="0">
            <a:spAutoFit/>
          </a:bodyPr>
          <a:lstStyle/>
          <a:p>
            <a:pPr algn="ctr"/>
            <a:r>
              <a:rPr lang="el-GR" sz="3200" b="1" dirty="0"/>
              <a:t>Κβαντικός Αλγόριθμος του </a:t>
            </a:r>
            <a:r>
              <a:rPr lang="en-US" sz="3200" b="1" dirty="0"/>
              <a:t>Shor</a:t>
            </a:r>
            <a:endParaRPr lang="el-GR" sz="3200" b="1"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307FE1-2B4F-46B2-A74D-66ED14252A02}"/>
                  </a:ext>
                </a:extLst>
              </p:cNvPr>
              <p:cNvSpPr txBox="1"/>
              <p:nvPr/>
            </p:nvSpPr>
            <p:spPr>
              <a:xfrm>
                <a:off x="1440367" y="1225419"/>
                <a:ext cx="9311264" cy="646331"/>
              </a:xfrm>
              <a:prstGeom prst="rect">
                <a:avLst/>
              </a:prstGeom>
              <a:noFill/>
              <a:ln>
                <a:solidFill>
                  <a:schemeClr val="accent1">
                    <a:lumMod val="50000"/>
                  </a:schemeClr>
                </a:solidFill>
              </a:ln>
            </p:spPr>
            <p:txBody>
              <a:bodyPr wrap="square">
                <a:spAutoFit/>
              </a:bodyPr>
              <a:lstStyle/>
              <a:p>
                <a:pPr algn="l"/>
                <a:r>
                  <a:rPr lang="el-GR" b="0" i="0" u="none" strike="noStrike" baseline="0" dirty="0"/>
                  <a:t>Ο </a:t>
                </a:r>
                <a:r>
                  <a:rPr lang="el-GR" b="1" i="0" u="none" strike="noStrike" baseline="0" dirty="0">
                    <a:solidFill>
                      <a:schemeClr val="accent1">
                        <a:lumMod val="50000"/>
                      </a:schemeClr>
                    </a:solidFill>
                  </a:rPr>
                  <a:t>αλγόριθμος του </a:t>
                </a:r>
                <a:r>
                  <a:rPr lang="en-US" b="1" i="0" u="none" strike="noStrike" baseline="0" dirty="0">
                    <a:solidFill>
                      <a:schemeClr val="accent1">
                        <a:lumMod val="50000"/>
                      </a:schemeClr>
                    </a:solidFill>
                  </a:rPr>
                  <a:t>Shor</a:t>
                </a:r>
                <a:r>
                  <a:rPr lang="en-US" b="1" i="0" u="none" strike="noStrike" baseline="0" dirty="0">
                    <a:solidFill>
                      <a:schemeClr val="accent4">
                        <a:lumMod val="75000"/>
                      </a:schemeClr>
                    </a:solidFill>
                  </a:rPr>
                  <a:t> </a:t>
                </a:r>
                <a:r>
                  <a:rPr lang="el-GR" b="0" i="0" u="none" strike="noStrike" baseline="0" dirty="0"/>
                  <a:t> καταφέρνει να λύσει </a:t>
                </a:r>
                <a:r>
                  <a:rPr lang="el-GR" i="0" u="none" strike="noStrike" baseline="0" dirty="0">
                    <a:solidFill>
                      <a:schemeClr val="accent1">
                        <a:lumMod val="50000"/>
                      </a:schemeClr>
                    </a:solidFill>
                  </a:rPr>
                  <a:t>σε πολυωνυμικό χρόνο</a:t>
                </a:r>
                <a:r>
                  <a:rPr lang="el-GR" b="1" i="0" u="none" strike="noStrike" baseline="0" dirty="0"/>
                  <a:t> </a:t>
                </a:r>
                <a:r>
                  <a:rPr lang="el-GR" b="0" i="0" u="none" strike="noStrike" baseline="0" dirty="0"/>
                  <a:t>το εξής πρόβλημα :</a:t>
                </a:r>
              </a:p>
              <a:p>
                <a:r>
                  <a:rPr lang="en-US" b="0" i="1" u="none" strike="noStrike" baseline="0" dirty="0"/>
                  <a:t>   </a:t>
                </a:r>
                <a:r>
                  <a:rPr lang="el-GR" i="1" dirty="0"/>
                  <a:t>Δοθέντος </a:t>
                </a:r>
                <a:r>
                  <a:rPr lang="el-GR" b="0" u="none" strike="noStrike" baseline="0" dirty="0"/>
                  <a:t>n </a:t>
                </a:r>
                <a14:m>
                  <m:oMath xmlns:m="http://schemas.openxmlformats.org/officeDocument/2006/math">
                    <m:r>
                      <a:rPr lang="el-GR" i="1">
                        <a:latin typeface="Cambria Math" panose="02040503050406030204" pitchFamily="18" charset="0"/>
                      </a:rPr>
                      <m:t>∈</m:t>
                    </m:r>
                    <m:r>
                      <a:rPr lang="el-GR" i="1">
                        <a:latin typeface="Cambria Math" panose="02040503050406030204" pitchFamily="18" charset="0"/>
                      </a:rPr>
                      <m:t>ℕ</m:t>
                    </m:r>
                  </m:oMath>
                </a14:m>
                <a:r>
                  <a:rPr lang="el-GR" b="0" i="1" u="none" strike="noStrike" baseline="0" dirty="0"/>
                  <a:t>, να βρεθεί η περίοδος της συνάρτησης </a:t>
                </a:r>
                <a:r>
                  <a:rPr lang="el-GR" b="0" u="none" strike="noStrike" baseline="0" dirty="0"/>
                  <a:t>f</a:t>
                </a:r>
                <a:r>
                  <a:rPr lang="el-GR" b="0" u="none" strike="noStrike" baseline="-25000" dirty="0"/>
                  <a:t>n,a</a:t>
                </a:r>
                <a:r>
                  <a:rPr lang="el-GR" b="0" u="none" strike="noStrike" baseline="0" dirty="0"/>
                  <a:t>(x) = a</a:t>
                </a:r>
                <a:r>
                  <a:rPr lang="en-US" dirty="0">
                    <a:latin typeface="Calibri" panose="020F0502020204030204" pitchFamily="34" charset="0"/>
                    <a:cs typeface="Calibri" panose="020F0502020204030204" pitchFamily="34" charset="0"/>
                  </a:rPr>
                  <a:t>∙</a:t>
                </a:r>
                <a:r>
                  <a:rPr lang="el-GR" b="0" u="none" strike="noStrike" baseline="0" dirty="0"/>
                  <a:t>x modn</a:t>
                </a:r>
                <a:r>
                  <a:rPr lang="en-US" i="1" dirty="0"/>
                  <a:t>,</a:t>
                </a:r>
                <a:r>
                  <a:rPr lang="el-GR" b="0" i="1" u="none" strike="noStrike" baseline="0" dirty="0"/>
                  <a:t> </a:t>
                </a:r>
                <a:r>
                  <a:rPr lang="el-GR" b="0" u="none" strike="noStrike" baseline="0" dirty="0"/>
                  <a:t>a</a:t>
                </a:r>
                <a:r>
                  <a:rPr lang="en-US" dirty="0"/>
                  <a:t> </a:t>
                </a:r>
                <a14:m>
                  <m:oMath xmlns:m="http://schemas.openxmlformats.org/officeDocument/2006/math">
                    <m:r>
                      <a:rPr lang="el-GR" b="0" i="1" u="none" strike="noStrike" baseline="0" smtClean="0">
                        <a:latin typeface="Cambria Math" panose="02040503050406030204" pitchFamily="18" charset="0"/>
                      </a:rPr>
                      <m:t>∈</m:t>
                    </m:r>
                    <m:r>
                      <a:rPr lang="el-GR" b="0" i="1" u="none" strike="noStrike" baseline="0" smtClean="0">
                        <a:latin typeface="Cambria Math" panose="02040503050406030204" pitchFamily="18" charset="0"/>
                      </a:rPr>
                      <m:t>ℕ</m:t>
                    </m:r>
                  </m:oMath>
                </a14:m>
                <a:r>
                  <a:rPr lang="el-GR" b="0" i="1" u="none" strike="noStrike" baseline="0" dirty="0"/>
                  <a:t> </a:t>
                </a:r>
                <a:r>
                  <a:rPr lang="el-GR" b="0" u="none" strike="noStrike" baseline="0" dirty="0"/>
                  <a:t>με μκδ(a,n) = 1</a:t>
                </a:r>
                <a:r>
                  <a:rPr lang="el-GR" b="0" i="1" u="none" strike="noStrike" baseline="0" dirty="0"/>
                  <a:t>.</a:t>
                </a:r>
                <a:endParaRPr lang="el-GR" i="1" dirty="0"/>
              </a:p>
            </p:txBody>
          </p:sp>
        </mc:Choice>
        <mc:Fallback xmlns="">
          <p:sp>
            <p:nvSpPr>
              <p:cNvPr id="10" name="TextBox 9">
                <a:extLst>
                  <a:ext uri="{FF2B5EF4-FFF2-40B4-BE49-F238E27FC236}">
                    <a16:creationId xmlns:a16="http://schemas.microsoft.com/office/drawing/2014/main" id="{0B307FE1-2B4F-46B2-A74D-66ED14252A02}"/>
                  </a:ext>
                </a:extLst>
              </p:cNvPr>
              <p:cNvSpPr txBox="1">
                <a:spLocks noRot="1" noChangeAspect="1" noMove="1" noResize="1" noEditPoints="1" noAdjustHandles="1" noChangeArrowheads="1" noChangeShapeType="1" noTextEdit="1"/>
              </p:cNvSpPr>
              <p:nvPr/>
            </p:nvSpPr>
            <p:spPr>
              <a:xfrm>
                <a:off x="1440367" y="1225419"/>
                <a:ext cx="9311264" cy="646331"/>
              </a:xfrm>
              <a:prstGeom prst="rect">
                <a:avLst/>
              </a:prstGeom>
              <a:blipFill>
                <a:blip r:embed="rId3"/>
                <a:stretch>
                  <a:fillRect l="-458" t="-3704" b="-12963"/>
                </a:stretch>
              </a:blipFill>
              <a:ln>
                <a:solidFill>
                  <a:schemeClr val="accent1">
                    <a:lumMod val="50000"/>
                  </a:schemeClr>
                </a:solidFill>
              </a:ln>
            </p:spPr>
            <p:txBody>
              <a:bodyPr/>
              <a:lstStyle/>
              <a:p>
                <a:r>
                  <a:rPr lang="el-GR">
                    <a:noFill/>
                  </a:rPr>
                  <a:t> </a:t>
                </a:r>
              </a:p>
            </p:txBody>
          </p:sp>
        </mc:Fallback>
      </mc:AlternateContent>
      <p:sp>
        <p:nvSpPr>
          <p:cNvPr id="11" name="TextBox 10">
            <a:extLst>
              <a:ext uri="{FF2B5EF4-FFF2-40B4-BE49-F238E27FC236}">
                <a16:creationId xmlns:a16="http://schemas.microsoft.com/office/drawing/2014/main" id="{E471356B-9715-4871-84F0-C6F11D223ADC}"/>
              </a:ext>
            </a:extLst>
          </p:cNvPr>
          <p:cNvSpPr txBox="1"/>
          <p:nvPr/>
        </p:nvSpPr>
        <p:spPr>
          <a:xfrm>
            <a:off x="1440371" y="2376534"/>
            <a:ext cx="3554379" cy="646331"/>
          </a:xfrm>
          <a:prstGeom prst="rect">
            <a:avLst/>
          </a:prstGeom>
          <a:noFill/>
        </p:spPr>
        <p:txBody>
          <a:bodyPr wrap="square">
            <a:spAutoFit/>
          </a:bodyPr>
          <a:lstStyle/>
          <a:p>
            <a:pPr algn="ctr"/>
            <a:r>
              <a:rPr lang="el-GR" b="1" i="0" u="none" strike="noStrike" baseline="0" dirty="0">
                <a:solidFill>
                  <a:schemeClr val="accent1">
                    <a:lumMod val="50000"/>
                  </a:schemeClr>
                </a:solidFill>
              </a:rPr>
              <a:t>Προβλήματος Παραγοντοποίησης Μεγάλων Ακεραίων</a:t>
            </a:r>
            <a:endParaRPr lang="el-GR" b="1" dirty="0">
              <a:solidFill>
                <a:schemeClr val="accent1">
                  <a:lumMod val="50000"/>
                </a:schemeClr>
              </a:solidFill>
            </a:endParaRPr>
          </a:p>
        </p:txBody>
      </p:sp>
      <p:sp>
        <p:nvSpPr>
          <p:cNvPr id="12" name="TextBox 11">
            <a:extLst>
              <a:ext uri="{FF2B5EF4-FFF2-40B4-BE49-F238E27FC236}">
                <a16:creationId xmlns:a16="http://schemas.microsoft.com/office/drawing/2014/main" id="{FD185478-6BD9-4F47-ABC7-21AF3D70D61B}"/>
              </a:ext>
            </a:extLst>
          </p:cNvPr>
          <p:cNvSpPr txBox="1"/>
          <p:nvPr/>
        </p:nvSpPr>
        <p:spPr>
          <a:xfrm>
            <a:off x="7192930" y="2483414"/>
            <a:ext cx="3554367" cy="369332"/>
          </a:xfrm>
          <a:prstGeom prst="rect">
            <a:avLst/>
          </a:prstGeom>
          <a:noFill/>
        </p:spPr>
        <p:txBody>
          <a:bodyPr wrap="square" rtlCol="0">
            <a:spAutoFit/>
          </a:bodyPr>
          <a:lstStyle/>
          <a:p>
            <a:pPr algn="ctr"/>
            <a:r>
              <a:rPr lang="el-GR" sz="1800" b="1" i="0" strike="noStrike" baseline="0" dirty="0">
                <a:solidFill>
                  <a:schemeClr val="accent1">
                    <a:lumMod val="50000"/>
                  </a:schemeClr>
                </a:solidFill>
                <a:latin typeface="Kerkis"/>
              </a:rPr>
              <a:t>Πρόβλημα Διακριτού Λογαρίθμου</a:t>
            </a:r>
            <a:endParaRPr lang="el-GR" b="1" dirty="0">
              <a:solidFill>
                <a:schemeClr val="accent1">
                  <a:lumMod val="50000"/>
                </a:schemeClr>
              </a:solidFill>
            </a:endParaRPr>
          </a:p>
        </p:txBody>
      </p:sp>
      <p:cxnSp>
        <p:nvCxnSpPr>
          <p:cNvPr id="13" name="Straight Arrow Connector 12">
            <a:extLst>
              <a:ext uri="{FF2B5EF4-FFF2-40B4-BE49-F238E27FC236}">
                <a16:creationId xmlns:a16="http://schemas.microsoft.com/office/drawing/2014/main" id="{7FC3D738-F55B-43AB-8A63-0CA25441DE74}"/>
              </a:ext>
            </a:extLst>
          </p:cNvPr>
          <p:cNvCxnSpPr>
            <a:cxnSpLocks/>
            <a:stCxn id="10" idx="2"/>
            <a:endCxn id="11" idx="0"/>
          </p:cNvCxnSpPr>
          <p:nvPr/>
        </p:nvCxnSpPr>
        <p:spPr>
          <a:xfrm flipH="1">
            <a:off x="3217561" y="1871750"/>
            <a:ext cx="2878438" cy="50478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411FE4C-5C50-40DB-8AEB-F714771AAFCB}"/>
              </a:ext>
            </a:extLst>
          </p:cNvPr>
          <p:cNvCxnSpPr>
            <a:cxnSpLocks/>
            <a:stCxn id="10" idx="2"/>
            <a:endCxn id="12" idx="0"/>
          </p:cNvCxnSpPr>
          <p:nvPr/>
        </p:nvCxnSpPr>
        <p:spPr>
          <a:xfrm>
            <a:off x="6095999" y="1871750"/>
            <a:ext cx="2874115" cy="61166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071A4F5-C778-460E-A7FF-BAA6F124A87E}"/>
              </a:ext>
            </a:extLst>
          </p:cNvPr>
          <p:cNvSpPr txBox="1"/>
          <p:nvPr/>
        </p:nvSpPr>
        <p:spPr>
          <a:xfrm>
            <a:off x="1440366" y="3341202"/>
            <a:ext cx="3554384" cy="1243867"/>
          </a:xfrm>
          <a:prstGeom prst="rect">
            <a:avLst/>
          </a:prstGeom>
          <a:noFill/>
        </p:spPr>
        <p:txBody>
          <a:bodyPr wrap="square" rtlCol="0">
            <a:spAutoFit/>
          </a:bodyPr>
          <a:lstStyle/>
          <a:p>
            <a:pPr marL="285750" indent="-285750">
              <a:buFont typeface="Wingdings" panose="05000000000000000000" pitchFamily="2" charset="2"/>
              <a:buChar char="Ø"/>
            </a:pPr>
            <a:r>
              <a:rPr lang="el-GR" sz="1400" dirty="0"/>
              <a:t>Κρυπτοσύστημα Δημοσίου Κλειδιού </a:t>
            </a:r>
            <a:r>
              <a:rPr lang="en-US" sz="1400" dirty="0">
                <a:solidFill>
                  <a:schemeClr val="accent1">
                    <a:lumMod val="50000"/>
                  </a:schemeClr>
                </a:solidFill>
              </a:rPr>
              <a:t>RSA</a:t>
            </a:r>
          </a:p>
          <a:p>
            <a:pPr marL="285750" indent="-285750">
              <a:lnSpc>
                <a:spcPct val="150000"/>
              </a:lnSpc>
              <a:buFont typeface="Wingdings" panose="05000000000000000000" pitchFamily="2" charset="2"/>
              <a:buChar char="Ø"/>
            </a:pPr>
            <a:r>
              <a:rPr lang="el-GR" sz="1400" dirty="0"/>
              <a:t>Σχήμα Ψηφιακής Υπογραφής </a:t>
            </a:r>
            <a:r>
              <a:rPr lang="en-US" sz="1400" dirty="0"/>
              <a:t>RSA</a:t>
            </a:r>
          </a:p>
          <a:p>
            <a:pPr marL="285750" indent="-285750">
              <a:lnSpc>
                <a:spcPct val="150000"/>
              </a:lnSpc>
              <a:buFont typeface="Wingdings" panose="05000000000000000000" pitchFamily="2" charset="2"/>
              <a:buChar char="Ø"/>
            </a:pPr>
            <a:r>
              <a:rPr lang="el-GR" sz="1400" dirty="0"/>
              <a:t>Κρυπτοσύστημα Δημοσίου Κλειδιού </a:t>
            </a:r>
            <a:r>
              <a:rPr lang="en-US" sz="1400" dirty="0">
                <a:solidFill>
                  <a:schemeClr val="accent1">
                    <a:lumMod val="50000"/>
                  </a:schemeClr>
                </a:solidFill>
              </a:rPr>
              <a:t>Rabin</a:t>
            </a:r>
          </a:p>
          <a:p>
            <a:pPr marL="285750" indent="-285750">
              <a:lnSpc>
                <a:spcPct val="150000"/>
              </a:lnSpc>
              <a:buFont typeface="Wingdings" panose="05000000000000000000" pitchFamily="2" charset="2"/>
              <a:buChar char="Ø"/>
            </a:pPr>
            <a:r>
              <a:rPr lang="el-GR" sz="1400" dirty="0"/>
              <a:t>Σχήμα Ψηφιακής Υπογραφής </a:t>
            </a:r>
            <a:r>
              <a:rPr lang="en-US" sz="1400" dirty="0"/>
              <a:t>Rabin</a:t>
            </a:r>
            <a:endParaRPr lang="el-GR" sz="1400" dirty="0"/>
          </a:p>
        </p:txBody>
      </p:sp>
      <p:cxnSp>
        <p:nvCxnSpPr>
          <p:cNvPr id="17" name="Straight Arrow Connector 16">
            <a:extLst>
              <a:ext uri="{FF2B5EF4-FFF2-40B4-BE49-F238E27FC236}">
                <a16:creationId xmlns:a16="http://schemas.microsoft.com/office/drawing/2014/main" id="{C3C90B7C-A96C-4DE2-AAD9-4FE9198FC8E4}"/>
              </a:ext>
            </a:extLst>
          </p:cNvPr>
          <p:cNvCxnSpPr>
            <a:cxnSpLocks/>
            <a:stCxn id="11" idx="2"/>
            <a:endCxn id="16" idx="0"/>
          </p:cNvCxnSpPr>
          <p:nvPr/>
        </p:nvCxnSpPr>
        <p:spPr>
          <a:xfrm flipH="1">
            <a:off x="3217558" y="3022865"/>
            <a:ext cx="3" cy="31833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358C7EB-C266-4044-9FD9-9F6A437181F6}"/>
              </a:ext>
            </a:extLst>
          </p:cNvPr>
          <p:cNvSpPr txBox="1"/>
          <p:nvPr/>
        </p:nvSpPr>
        <p:spPr>
          <a:xfrm flipH="1">
            <a:off x="6137901" y="3365576"/>
            <a:ext cx="5487541" cy="1243867"/>
          </a:xfrm>
          <a:prstGeom prst="rect">
            <a:avLst/>
          </a:prstGeom>
          <a:noFill/>
        </p:spPr>
        <p:txBody>
          <a:bodyPr wrap="square" rtlCol="0">
            <a:spAutoFit/>
          </a:bodyPr>
          <a:lstStyle/>
          <a:p>
            <a:pPr marL="285750" indent="-285750">
              <a:buFont typeface="Wingdings" panose="05000000000000000000" pitchFamily="2" charset="2"/>
              <a:buChar char="Ø"/>
            </a:pPr>
            <a:r>
              <a:rPr lang="el-GR" sz="1400" dirty="0"/>
              <a:t>Πρωτόκολλο Ανταλλαγής Κλειδιού </a:t>
            </a:r>
            <a:r>
              <a:rPr lang="en-US" sz="1400" dirty="0">
                <a:solidFill>
                  <a:schemeClr val="accent1">
                    <a:lumMod val="50000"/>
                  </a:schemeClr>
                </a:solidFill>
              </a:rPr>
              <a:t>Diffie-Hellman</a:t>
            </a:r>
          </a:p>
          <a:p>
            <a:pPr marL="285750" indent="-285750">
              <a:lnSpc>
                <a:spcPct val="150000"/>
              </a:lnSpc>
              <a:buFont typeface="Wingdings" panose="05000000000000000000" pitchFamily="2" charset="2"/>
              <a:buChar char="Ø"/>
            </a:pPr>
            <a:r>
              <a:rPr lang="el-GR" sz="1400" dirty="0"/>
              <a:t>Κρυπτοσύστημα Δημοσίου Κλειδιού </a:t>
            </a:r>
            <a:r>
              <a:rPr lang="en-US" sz="1400" dirty="0">
                <a:solidFill>
                  <a:schemeClr val="accent1">
                    <a:lumMod val="50000"/>
                  </a:schemeClr>
                </a:solidFill>
              </a:rPr>
              <a:t>ElGamal</a:t>
            </a:r>
          </a:p>
          <a:p>
            <a:pPr marL="285750" indent="-285750">
              <a:lnSpc>
                <a:spcPct val="150000"/>
              </a:lnSpc>
              <a:buFont typeface="Wingdings" panose="05000000000000000000" pitchFamily="2" charset="2"/>
              <a:buChar char="Ø"/>
            </a:pPr>
            <a:r>
              <a:rPr lang="el-GR" sz="1400" dirty="0"/>
              <a:t>Αλγόριθμος Ψηφιακής Υπογραφής </a:t>
            </a:r>
            <a:r>
              <a:rPr lang="en-US" sz="1400" dirty="0"/>
              <a:t>(</a:t>
            </a:r>
            <a:r>
              <a:rPr lang="en-US" sz="1400" dirty="0">
                <a:solidFill>
                  <a:schemeClr val="accent1">
                    <a:lumMod val="50000"/>
                  </a:schemeClr>
                </a:solidFill>
              </a:rPr>
              <a:t>DSA</a:t>
            </a:r>
            <a:r>
              <a:rPr lang="en-US" sz="1400" dirty="0"/>
              <a:t>)</a:t>
            </a:r>
          </a:p>
          <a:p>
            <a:pPr marL="285750" indent="-285750">
              <a:lnSpc>
                <a:spcPct val="150000"/>
              </a:lnSpc>
              <a:buFont typeface="Wingdings" panose="05000000000000000000" pitchFamily="2" charset="2"/>
              <a:buChar char="Ø"/>
            </a:pPr>
            <a:r>
              <a:rPr lang="el-GR" sz="1400" dirty="0"/>
              <a:t>Αλγόριθμος Ψηφιακής Υπογραφής Ελλειπτικών Καμπυλών (</a:t>
            </a:r>
            <a:r>
              <a:rPr lang="en-US" sz="1400" dirty="0">
                <a:solidFill>
                  <a:schemeClr val="accent1">
                    <a:lumMod val="50000"/>
                  </a:schemeClr>
                </a:solidFill>
              </a:rPr>
              <a:t>ECDSA</a:t>
            </a:r>
            <a:r>
              <a:rPr lang="en-US" sz="1400" dirty="0"/>
              <a:t>)</a:t>
            </a:r>
            <a:endParaRPr lang="el-GR" sz="1400" dirty="0"/>
          </a:p>
        </p:txBody>
      </p:sp>
      <p:cxnSp>
        <p:nvCxnSpPr>
          <p:cNvPr id="28" name="Straight Arrow Connector 27">
            <a:extLst>
              <a:ext uri="{FF2B5EF4-FFF2-40B4-BE49-F238E27FC236}">
                <a16:creationId xmlns:a16="http://schemas.microsoft.com/office/drawing/2014/main" id="{4B70CD53-4C9C-4B80-B49B-DD941A6E1C0B}"/>
              </a:ext>
            </a:extLst>
          </p:cNvPr>
          <p:cNvCxnSpPr>
            <a:cxnSpLocks/>
            <a:stCxn id="12" idx="2"/>
          </p:cNvCxnSpPr>
          <p:nvPr/>
        </p:nvCxnSpPr>
        <p:spPr>
          <a:xfrm>
            <a:off x="8970114" y="2852746"/>
            <a:ext cx="0" cy="435925"/>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C6DF76D-A9A4-42F6-BB56-835D1FA5C951}"/>
              </a:ext>
            </a:extLst>
          </p:cNvPr>
          <p:cNvSpPr txBox="1"/>
          <p:nvPr/>
        </p:nvSpPr>
        <p:spPr>
          <a:xfrm>
            <a:off x="1440366" y="5426173"/>
            <a:ext cx="5129983" cy="369332"/>
          </a:xfrm>
          <a:prstGeom prst="rect">
            <a:avLst/>
          </a:prstGeom>
          <a:noFill/>
        </p:spPr>
        <p:txBody>
          <a:bodyPr wrap="square" rtlCol="0">
            <a:spAutoFit/>
          </a:bodyPr>
          <a:lstStyle/>
          <a:p>
            <a:pPr algn="ctr"/>
            <a:r>
              <a:rPr lang="en-US" dirty="0"/>
              <a:t>(2042</a:t>
            </a:r>
            <a:r>
              <a:rPr lang="el-GR" dirty="0"/>
              <a:t>μ.Χ.) Παραγοντοποίηση ενός αριθμού 2048</a:t>
            </a:r>
            <a:r>
              <a:rPr lang="en-US" dirty="0"/>
              <a:t>bits </a:t>
            </a:r>
            <a:endParaRPr lang="el-GR" dirty="0"/>
          </a:p>
        </p:txBody>
      </p:sp>
      <p:sp>
        <p:nvSpPr>
          <p:cNvPr id="29" name="TextBox 28">
            <a:extLst>
              <a:ext uri="{FF2B5EF4-FFF2-40B4-BE49-F238E27FC236}">
                <a16:creationId xmlns:a16="http://schemas.microsoft.com/office/drawing/2014/main" id="{F39B3BEA-3416-4B54-AC9F-177EE37CA185}"/>
              </a:ext>
            </a:extLst>
          </p:cNvPr>
          <p:cNvSpPr txBox="1"/>
          <p:nvPr/>
        </p:nvSpPr>
        <p:spPr>
          <a:xfrm>
            <a:off x="7234678" y="5061450"/>
            <a:ext cx="2026187" cy="369332"/>
          </a:xfrm>
          <a:prstGeom prst="rect">
            <a:avLst/>
          </a:prstGeom>
          <a:noFill/>
        </p:spPr>
        <p:txBody>
          <a:bodyPr wrap="square" rtlCol="0">
            <a:spAutoFit/>
          </a:bodyPr>
          <a:lstStyle/>
          <a:p>
            <a:pPr algn="ctr"/>
            <a:r>
              <a:rPr lang="en-US" dirty="0"/>
              <a:t>300.000.000 </a:t>
            </a:r>
            <a:r>
              <a:rPr lang="el-GR" dirty="0"/>
              <a:t>χρόνια</a:t>
            </a:r>
          </a:p>
        </p:txBody>
      </p:sp>
      <p:sp>
        <p:nvSpPr>
          <p:cNvPr id="35" name="TextBox 34">
            <a:extLst>
              <a:ext uri="{FF2B5EF4-FFF2-40B4-BE49-F238E27FC236}">
                <a16:creationId xmlns:a16="http://schemas.microsoft.com/office/drawing/2014/main" id="{681A9590-AD48-4902-95EF-749EAFB5E69D}"/>
              </a:ext>
            </a:extLst>
          </p:cNvPr>
          <p:cNvSpPr txBox="1"/>
          <p:nvPr/>
        </p:nvSpPr>
        <p:spPr>
          <a:xfrm>
            <a:off x="7234678" y="5790319"/>
            <a:ext cx="1088654" cy="369332"/>
          </a:xfrm>
          <a:prstGeom prst="rect">
            <a:avLst/>
          </a:prstGeom>
          <a:noFill/>
        </p:spPr>
        <p:txBody>
          <a:bodyPr wrap="square" rtlCol="0">
            <a:spAutoFit/>
          </a:bodyPr>
          <a:lstStyle/>
          <a:p>
            <a:pPr algn="ctr"/>
            <a:r>
              <a:rPr lang="el-GR" dirty="0"/>
              <a:t>36 λεπτά</a:t>
            </a:r>
          </a:p>
        </p:txBody>
      </p:sp>
      <p:cxnSp>
        <p:nvCxnSpPr>
          <p:cNvPr id="50" name="Straight Arrow Connector 49">
            <a:extLst>
              <a:ext uri="{FF2B5EF4-FFF2-40B4-BE49-F238E27FC236}">
                <a16:creationId xmlns:a16="http://schemas.microsoft.com/office/drawing/2014/main" id="{90BD147A-905E-4D8D-A084-252C952B1BEC}"/>
              </a:ext>
            </a:extLst>
          </p:cNvPr>
          <p:cNvCxnSpPr>
            <a:cxnSpLocks/>
            <a:stCxn id="32" idx="3"/>
            <a:endCxn id="29" idx="1"/>
          </p:cNvCxnSpPr>
          <p:nvPr/>
        </p:nvCxnSpPr>
        <p:spPr>
          <a:xfrm flipV="1">
            <a:off x="6570349" y="5246116"/>
            <a:ext cx="664329" cy="364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5C155CE-2778-4751-95B5-1CA8C8EA9D16}"/>
              </a:ext>
            </a:extLst>
          </p:cNvPr>
          <p:cNvCxnSpPr>
            <a:cxnSpLocks/>
            <a:stCxn id="32" idx="3"/>
            <a:endCxn id="35" idx="1"/>
          </p:cNvCxnSpPr>
          <p:nvPr/>
        </p:nvCxnSpPr>
        <p:spPr>
          <a:xfrm>
            <a:off x="6570349" y="5610839"/>
            <a:ext cx="664329" cy="364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4AB1C16-0900-47F3-A567-7E3E82EA0B62}"/>
              </a:ext>
            </a:extLst>
          </p:cNvPr>
          <p:cNvCxnSpPr>
            <a:cxnSpLocks/>
          </p:cNvCxnSpPr>
          <p:nvPr/>
        </p:nvCxnSpPr>
        <p:spPr>
          <a:xfrm>
            <a:off x="7623749" y="6072326"/>
            <a:ext cx="5963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DF9D3F4D-B188-0F15-F270-D6B671F5B87A}"/>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4293BD2F-D34E-9C5E-72B6-22826FC220E6}"/>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D84C2F61-BAD2-A733-01DA-24BF4DDE0B46}"/>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6C89F00-9A74-7BCE-BA41-A210E55BC04B}"/>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66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500"/>
                                        <p:tgtEl>
                                          <p:spTgt spid="1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fade">
                                      <p:cBhvr>
                                        <p:cTn id="28" dur="500"/>
                                        <p:tgtEl>
                                          <p:spTgt spid="16">
                                            <p:txEl>
                                              <p:pRg st="1" end="1"/>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500"/>
                                        <p:tgtEl>
                                          <p:spTgt spid="16">
                                            <p:txEl>
                                              <p:pRg st="2" end="2"/>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6">
                                            <p:txEl>
                                              <p:pRg st="3" end="3"/>
                                            </p:txEl>
                                          </p:spTgt>
                                        </p:tgtEl>
                                        <p:attrNameLst>
                                          <p:attrName>style.visibility</p:attrName>
                                        </p:attrNameLst>
                                      </p:cBhvr>
                                      <p:to>
                                        <p:strVal val="visible"/>
                                      </p:to>
                                    </p:set>
                                    <p:animEffect transition="in" filter="fade">
                                      <p:cBhvr>
                                        <p:cTn id="36" dur="500"/>
                                        <p:tgtEl>
                                          <p:spTgt spid="16">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9">
                                            <p:txEl>
                                              <p:pRg st="1" end="1"/>
                                            </p:txEl>
                                          </p:spTgt>
                                        </p:tgtEl>
                                        <p:attrNameLst>
                                          <p:attrName>style.visibility</p:attrName>
                                        </p:attrNameLst>
                                      </p:cBhvr>
                                      <p:to>
                                        <p:strVal val="visible"/>
                                      </p:to>
                                    </p:set>
                                    <p:animEffect transition="in" filter="fade">
                                      <p:cBhvr>
                                        <p:cTn id="46" dur="500"/>
                                        <p:tgtEl>
                                          <p:spTgt spid="19">
                                            <p:txEl>
                                              <p:pRg st="1" end="1"/>
                                            </p:txEl>
                                          </p:spTgt>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19">
                                            <p:txEl>
                                              <p:pRg st="2" end="2"/>
                                            </p:txEl>
                                          </p:spTgt>
                                        </p:tgtEl>
                                        <p:attrNameLst>
                                          <p:attrName>style.visibility</p:attrName>
                                        </p:attrNameLst>
                                      </p:cBhvr>
                                      <p:to>
                                        <p:strVal val="visible"/>
                                      </p:to>
                                    </p:set>
                                    <p:animEffect transition="in" filter="fade">
                                      <p:cBhvr>
                                        <p:cTn id="50" dur="500"/>
                                        <p:tgtEl>
                                          <p:spTgt spid="19">
                                            <p:txEl>
                                              <p:pRg st="2" end="2"/>
                                            </p:txEl>
                                          </p:spTgt>
                                        </p:tgtEl>
                                      </p:cBhvr>
                                    </p:animEffect>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19">
                                            <p:txEl>
                                              <p:pRg st="3" end="3"/>
                                            </p:txEl>
                                          </p:spTgt>
                                        </p:tgtEl>
                                        <p:attrNameLst>
                                          <p:attrName>style.visibility</p:attrName>
                                        </p:attrNameLst>
                                      </p:cBhvr>
                                      <p:to>
                                        <p:strVal val="visible"/>
                                      </p:to>
                                    </p:set>
                                    <p:animEffect transition="in" filter="fade">
                                      <p:cBhvr>
                                        <p:cTn id="54" dur="500"/>
                                        <p:tgtEl>
                                          <p:spTgt spid="19">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left)">
                                      <p:cBhvr>
                                        <p:cTn id="64" dur="500"/>
                                        <p:tgtEl>
                                          <p:spTgt spid="50"/>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lef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wipe(left)">
                                      <p:cBhvr>
                                        <p:cTn id="73" dur="500"/>
                                        <p:tgtEl>
                                          <p:spTgt spid="53"/>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left)">
                                      <p:cBhvr>
                                        <p:cTn id="77" dur="500"/>
                                        <p:tgtEl>
                                          <p:spTgt spid="35"/>
                                        </p:tgtEl>
                                      </p:cBhvr>
                                    </p:animEffect>
                                  </p:childTnLst>
                                </p:cTn>
                              </p:par>
                            </p:childTnLst>
                          </p:cTn>
                        </p:par>
                        <p:par>
                          <p:cTn id="78" fill="hold">
                            <p:stCondLst>
                              <p:cond delay="1000"/>
                            </p:stCondLst>
                            <p:childTnLst>
                              <p:par>
                                <p:cTn id="79" presetID="16" presetClass="entr" presetSubtype="21" fill="hold" nodeType="afterEffect">
                                  <p:stCondLst>
                                    <p:cond delay="0"/>
                                  </p:stCondLst>
                                  <p:childTnLst>
                                    <p:set>
                                      <p:cBhvr>
                                        <p:cTn id="80" dur="1" fill="hold">
                                          <p:stCondLst>
                                            <p:cond delay="0"/>
                                          </p:stCondLst>
                                        </p:cTn>
                                        <p:tgtEl>
                                          <p:spTgt spid="138"/>
                                        </p:tgtEl>
                                        <p:attrNameLst>
                                          <p:attrName>style.visibility</p:attrName>
                                        </p:attrNameLst>
                                      </p:cBhvr>
                                      <p:to>
                                        <p:strVal val="visible"/>
                                      </p:to>
                                    </p:set>
                                    <p:animEffect transition="in" filter="barn(inVertical)">
                                      <p:cBhvr>
                                        <p:cTn id="81"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uiExpand="1" build="p"/>
      <p:bldP spid="19" grpId="0" uiExpand="1" build="p"/>
      <p:bldP spid="32" grpId="0"/>
      <p:bldP spid="29"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DA2F5BF7-28A9-4DCB-B837-8B1DFF8D8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760" y="1223747"/>
            <a:ext cx="4013769" cy="2042047"/>
          </a:xfrm>
          <a:prstGeom prst="rect">
            <a:avLst/>
          </a:prstGeom>
          <a:ln>
            <a:solidFill>
              <a:schemeClr val="tx1"/>
            </a:solidFill>
          </a:ln>
        </p:spPr>
      </p:pic>
      <p:pic>
        <p:nvPicPr>
          <p:cNvPr id="10" name="Picture 9" descr="Graphical user interface, text, application, email&#10;&#10;Description automatically generated">
            <a:extLst>
              <a:ext uri="{FF2B5EF4-FFF2-40B4-BE49-F238E27FC236}">
                <a16:creationId xmlns:a16="http://schemas.microsoft.com/office/drawing/2014/main" id="{69A6BA23-AFF8-4A0C-B5C7-1DA17BCD5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60" y="3250566"/>
            <a:ext cx="4567831" cy="1728921"/>
          </a:xfrm>
          <a:prstGeom prst="rect">
            <a:avLst/>
          </a:prstGeom>
          <a:ln>
            <a:solidFill>
              <a:schemeClr val="tx1"/>
            </a:solidFill>
          </a:ln>
        </p:spPr>
      </p:pic>
      <p:pic>
        <p:nvPicPr>
          <p:cNvPr id="11" name="Picture 10" descr="Text&#10;&#10;Description automatically generated with medium confidence">
            <a:extLst>
              <a:ext uri="{FF2B5EF4-FFF2-40B4-BE49-F238E27FC236}">
                <a16:creationId xmlns:a16="http://schemas.microsoft.com/office/drawing/2014/main" id="{2DC6BCD6-80FC-4004-8DDF-5979A54F76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760" y="4991571"/>
            <a:ext cx="5120538" cy="1140228"/>
          </a:xfrm>
          <a:prstGeom prst="rect">
            <a:avLst/>
          </a:prstGeom>
          <a:ln>
            <a:solidFill>
              <a:schemeClr val="tx1"/>
            </a:solidFill>
          </a:ln>
        </p:spPr>
      </p:pic>
      <p:pic>
        <p:nvPicPr>
          <p:cNvPr id="12" name="Picture 11">
            <a:extLst>
              <a:ext uri="{FF2B5EF4-FFF2-40B4-BE49-F238E27FC236}">
                <a16:creationId xmlns:a16="http://schemas.microsoft.com/office/drawing/2014/main" id="{A707150E-D9CD-44AC-B7AB-621187EC97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43308" y="3870306"/>
            <a:ext cx="2680506" cy="1123950"/>
          </a:xfrm>
          <a:prstGeom prst="rect">
            <a:avLst/>
          </a:prstGeom>
          <a:ln>
            <a:solidFill>
              <a:schemeClr val="tx1"/>
            </a:solidFill>
          </a:ln>
        </p:spPr>
      </p:pic>
      <p:pic>
        <p:nvPicPr>
          <p:cNvPr id="14" name="Picture 13" descr="A person with a beard and glasses&#10;&#10;Description automatically generated with low confidence">
            <a:extLst>
              <a:ext uri="{FF2B5EF4-FFF2-40B4-BE49-F238E27FC236}">
                <a16:creationId xmlns:a16="http://schemas.microsoft.com/office/drawing/2014/main" id="{4714709F-EB2A-4BC0-8D14-CC58F1CF5B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7652" y="3259507"/>
            <a:ext cx="1868819" cy="1972900"/>
          </a:xfrm>
          <a:prstGeom prst="rect">
            <a:avLst/>
          </a:prstGeom>
          <a:ln>
            <a:noFill/>
          </a:ln>
        </p:spPr>
      </p:pic>
      <p:pic>
        <p:nvPicPr>
          <p:cNvPr id="16" name="Picture 15" descr="Graphical user interface, text, application, website&#10;&#10;Description automatically generated">
            <a:extLst>
              <a:ext uri="{FF2B5EF4-FFF2-40B4-BE49-F238E27FC236}">
                <a16:creationId xmlns:a16="http://schemas.microsoft.com/office/drawing/2014/main" id="{8628462E-02BF-4525-8BC4-2A8EF0B0C4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8529" y="1223458"/>
            <a:ext cx="4828619" cy="2520000"/>
          </a:xfrm>
          <a:prstGeom prst="rect">
            <a:avLst/>
          </a:prstGeom>
          <a:ln>
            <a:solidFill>
              <a:schemeClr val="tx1"/>
            </a:solidFill>
          </a:ln>
        </p:spPr>
      </p:pic>
      <p:sp>
        <p:nvSpPr>
          <p:cNvPr id="17" name="TextBox 16">
            <a:extLst>
              <a:ext uri="{FF2B5EF4-FFF2-40B4-BE49-F238E27FC236}">
                <a16:creationId xmlns:a16="http://schemas.microsoft.com/office/drawing/2014/main" id="{EC42E250-330F-4880-A386-AF3A19B9DC93}"/>
              </a:ext>
            </a:extLst>
          </p:cNvPr>
          <p:cNvSpPr txBox="1"/>
          <p:nvPr/>
        </p:nvSpPr>
        <p:spPr>
          <a:xfrm>
            <a:off x="1370642" y="410855"/>
            <a:ext cx="9614019" cy="584775"/>
          </a:xfrm>
          <a:prstGeom prst="rect">
            <a:avLst/>
          </a:prstGeom>
          <a:noFill/>
        </p:spPr>
        <p:txBody>
          <a:bodyPr wrap="square" rtlCol="0">
            <a:spAutoFit/>
          </a:bodyPr>
          <a:lstStyle/>
          <a:p>
            <a:pPr algn="ctr"/>
            <a:r>
              <a:rPr lang="el-GR" sz="3200" b="1" dirty="0"/>
              <a:t>Οι κβαντικοί υπολογιστές θα «ΣΠΑΣΟΥΝ» το ίντερνετ</a:t>
            </a:r>
          </a:p>
        </p:txBody>
      </p:sp>
      <p:sp>
        <p:nvSpPr>
          <p:cNvPr id="19" name="TextBox 18">
            <a:extLst>
              <a:ext uri="{FF2B5EF4-FFF2-40B4-BE49-F238E27FC236}">
                <a16:creationId xmlns:a16="http://schemas.microsoft.com/office/drawing/2014/main" id="{CAB699EC-378F-406C-9C94-DAA2F8A4DC4C}"/>
              </a:ext>
            </a:extLst>
          </p:cNvPr>
          <p:cNvSpPr txBox="1"/>
          <p:nvPr/>
        </p:nvSpPr>
        <p:spPr>
          <a:xfrm>
            <a:off x="7088852" y="4924630"/>
            <a:ext cx="957619" cy="307777"/>
          </a:xfrm>
          <a:prstGeom prst="rect">
            <a:avLst/>
          </a:prstGeom>
          <a:solidFill>
            <a:schemeClr val="bg1"/>
          </a:solidFill>
          <a:ln>
            <a:solidFill>
              <a:schemeClr val="tx1"/>
            </a:solidFill>
          </a:ln>
        </p:spPr>
        <p:txBody>
          <a:bodyPr wrap="square" rtlCol="0">
            <a:spAutoFit/>
          </a:bodyPr>
          <a:lstStyle/>
          <a:p>
            <a:r>
              <a:rPr lang="en-US" sz="1400" b="1" dirty="0"/>
              <a:t>Peter Shor</a:t>
            </a:r>
            <a:endParaRPr lang="el-GR" sz="1400" b="1" dirty="0"/>
          </a:p>
        </p:txBody>
      </p:sp>
      <p:cxnSp>
        <p:nvCxnSpPr>
          <p:cNvPr id="20" name="Straight Connector 19">
            <a:extLst>
              <a:ext uri="{FF2B5EF4-FFF2-40B4-BE49-F238E27FC236}">
                <a16:creationId xmlns:a16="http://schemas.microsoft.com/office/drawing/2014/main" id="{EF52C48D-4DC8-4354-B0FD-8757ACF4A07B}"/>
              </a:ext>
            </a:extLst>
          </p:cNvPr>
          <p:cNvCxnSpPr>
            <a:cxnSpLocks/>
          </p:cNvCxnSpPr>
          <p:nvPr/>
        </p:nvCxnSpPr>
        <p:spPr>
          <a:xfrm>
            <a:off x="1967223" y="2909797"/>
            <a:ext cx="19145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5D8591A-6DD7-4CA7-9FFF-CDE9FC66C92B}"/>
              </a:ext>
            </a:extLst>
          </p:cNvPr>
          <p:cNvCxnSpPr>
            <a:cxnSpLocks/>
          </p:cNvCxnSpPr>
          <p:nvPr/>
        </p:nvCxnSpPr>
        <p:spPr>
          <a:xfrm>
            <a:off x="2479615" y="4677816"/>
            <a:ext cx="28289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837304B-9F91-4A1D-BE0E-D312908F282D}"/>
              </a:ext>
            </a:extLst>
          </p:cNvPr>
          <p:cNvCxnSpPr>
            <a:cxnSpLocks/>
          </p:cNvCxnSpPr>
          <p:nvPr/>
        </p:nvCxnSpPr>
        <p:spPr>
          <a:xfrm>
            <a:off x="5208929" y="4414763"/>
            <a:ext cx="50424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D40D27-0EA9-447C-AA61-5F0AD3770AE2}"/>
              </a:ext>
            </a:extLst>
          </p:cNvPr>
          <p:cNvCxnSpPr>
            <a:cxnSpLocks/>
          </p:cNvCxnSpPr>
          <p:nvPr/>
        </p:nvCxnSpPr>
        <p:spPr>
          <a:xfrm>
            <a:off x="4595056" y="5622309"/>
            <a:ext cx="22362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89AAF620-BD7A-5EB2-D66A-D66F44C332AA}"/>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D3014D32-344C-B92C-F51E-13DD3B3690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9871ECEC-0FF3-CC93-2EDE-9702915AE167}"/>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3D62E77-7895-5CB1-23C3-539390E3F8FF}"/>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97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par>
                          <p:cTn id="21" fill="hold">
                            <p:stCondLst>
                              <p:cond delay="2000"/>
                            </p:stCondLst>
                            <p:childTnLst>
                              <p:par>
                                <p:cTn id="22" presetID="16" presetClass="entr" presetSubtype="21"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FAA5BB-0A6E-4D87-97D5-B661B525E593}"/>
              </a:ext>
            </a:extLst>
          </p:cNvPr>
          <p:cNvSpPr txBox="1"/>
          <p:nvPr/>
        </p:nvSpPr>
        <p:spPr>
          <a:xfrm>
            <a:off x="28744" y="-11915006"/>
            <a:ext cx="1645707" cy="46741148"/>
          </a:xfrm>
          <a:prstGeom prst="rect">
            <a:avLst/>
          </a:prstGeom>
          <a:noFill/>
        </p:spPr>
        <p:txBody>
          <a:bodyPr vert="wordArtVert" wrap="square" rtlCol="0">
            <a:spAutoFit/>
          </a:bodyPr>
          <a:lstStyle/>
          <a:p>
            <a:r>
              <a:rPr lang="el-GR" sz="8000" dirty="0"/>
              <a:t>ΓΔΕΖΗΘΙΚΛΜΝΞΟΠΡΣΤΥΦΧΨΩΑΒΓΔΕΖΗΘΙΚ</a:t>
            </a:r>
          </a:p>
        </p:txBody>
      </p:sp>
      <p:sp>
        <p:nvSpPr>
          <p:cNvPr id="10" name="!!TextBox 9">
            <a:extLst>
              <a:ext uri="{FF2B5EF4-FFF2-40B4-BE49-F238E27FC236}">
                <a16:creationId xmlns:a16="http://schemas.microsoft.com/office/drawing/2014/main" id="{39C49233-4D01-4DB3-A503-9946DFFED035}"/>
              </a:ext>
            </a:extLst>
          </p:cNvPr>
          <p:cNvSpPr txBox="1"/>
          <p:nvPr/>
        </p:nvSpPr>
        <p:spPr>
          <a:xfrm>
            <a:off x="985720" y="-22043712"/>
            <a:ext cx="1645707" cy="56869856"/>
          </a:xfrm>
          <a:prstGeom prst="rect">
            <a:avLst/>
          </a:prstGeom>
          <a:noFill/>
        </p:spPr>
        <p:txBody>
          <a:bodyPr vert="wordArtVert" wrap="square" rtlCol="0">
            <a:spAutoFit/>
          </a:bodyPr>
          <a:lstStyle/>
          <a:p>
            <a:r>
              <a:rPr lang="el-GR" sz="8000" dirty="0"/>
              <a:t>ΓΔΕΖΗΘΙΚΛΜΝΞΟΠΡΣΤΥΦΧΨΩΑΒΓΔΕΖΗΘΙΚΛΜΝΞΟΠΡ</a:t>
            </a:r>
          </a:p>
        </p:txBody>
      </p:sp>
      <p:sp>
        <p:nvSpPr>
          <p:cNvPr id="11" name="!!TextBox 10">
            <a:extLst>
              <a:ext uri="{FF2B5EF4-FFF2-40B4-BE49-F238E27FC236}">
                <a16:creationId xmlns:a16="http://schemas.microsoft.com/office/drawing/2014/main" id="{E3B85653-945E-4487-BFE8-8361C1825821}"/>
              </a:ext>
            </a:extLst>
          </p:cNvPr>
          <p:cNvSpPr txBox="1"/>
          <p:nvPr/>
        </p:nvSpPr>
        <p:spPr>
          <a:xfrm>
            <a:off x="2899672" y="-20595912"/>
            <a:ext cx="1645707" cy="55422056"/>
          </a:xfrm>
          <a:prstGeom prst="rect">
            <a:avLst/>
          </a:prstGeom>
          <a:noFill/>
        </p:spPr>
        <p:txBody>
          <a:bodyPr vert="wordArtVert" wrap="square" rtlCol="0">
            <a:spAutoFit/>
          </a:bodyPr>
          <a:lstStyle/>
          <a:p>
            <a:r>
              <a:rPr lang="el-GR" sz="8000" dirty="0"/>
              <a:t>ΓΔΕΖΗΘΙΚΛΜΝΞΟΠΡΣΤΥΦΧΨΩΑΒΓΔΕΖΗΘΙΚΛΜΝΞΟΠ</a:t>
            </a:r>
          </a:p>
        </p:txBody>
      </p:sp>
      <p:sp>
        <p:nvSpPr>
          <p:cNvPr id="12" name="!!TextBox 11">
            <a:extLst>
              <a:ext uri="{FF2B5EF4-FFF2-40B4-BE49-F238E27FC236}">
                <a16:creationId xmlns:a16="http://schemas.microsoft.com/office/drawing/2014/main" id="{BC73016B-3FBE-4516-BB8E-93142C3E621C}"/>
              </a:ext>
            </a:extLst>
          </p:cNvPr>
          <p:cNvSpPr txBox="1"/>
          <p:nvPr/>
        </p:nvSpPr>
        <p:spPr>
          <a:xfrm>
            <a:off x="1942696" y="-26374412"/>
            <a:ext cx="1645707" cy="61200557"/>
          </a:xfrm>
          <a:prstGeom prst="rect">
            <a:avLst/>
          </a:prstGeom>
          <a:noFill/>
        </p:spPr>
        <p:txBody>
          <a:bodyPr vert="wordArtVert" wrap="square" rtlCol="0">
            <a:spAutoFit/>
          </a:bodyPr>
          <a:lstStyle/>
          <a:p>
            <a:r>
              <a:rPr lang="el-GR" sz="8000" dirty="0"/>
              <a:t>ΓΔΕΖΗΘΙΚΛΜΝΞΟΠΡΣΤΥΦΧΨΩΑΒΓΔΕΖΗΘΙΚΛΜΝΞΟΠΡΣΤΥ</a:t>
            </a:r>
          </a:p>
        </p:txBody>
      </p:sp>
      <p:sp>
        <p:nvSpPr>
          <p:cNvPr id="15" name="!!TextBox 14">
            <a:extLst>
              <a:ext uri="{FF2B5EF4-FFF2-40B4-BE49-F238E27FC236}">
                <a16:creationId xmlns:a16="http://schemas.microsoft.com/office/drawing/2014/main" id="{2A6FC8CF-A642-44C0-9A6C-AF5836F51367}"/>
              </a:ext>
            </a:extLst>
          </p:cNvPr>
          <p:cNvSpPr txBox="1"/>
          <p:nvPr/>
        </p:nvSpPr>
        <p:spPr>
          <a:xfrm>
            <a:off x="3856648" y="-24926612"/>
            <a:ext cx="1645707" cy="59752756"/>
          </a:xfrm>
          <a:prstGeom prst="rect">
            <a:avLst/>
          </a:prstGeom>
          <a:noFill/>
        </p:spPr>
        <p:txBody>
          <a:bodyPr vert="wordArtVert" wrap="square" rtlCol="0">
            <a:spAutoFit/>
          </a:bodyPr>
          <a:lstStyle/>
          <a:p>
            <a:r>
              <a:rPr lang="el-GR" sz="8000" dirty="0"/>
              <a:t>ΓΔΕΖΗΘΙΚΛΜΝΞΟΠΡΣΤΥΦΧΨΩΑΒΓΔΕΖΗΘΙΚΛΜΝΞΟΠΡΣΤ</a:t>
            </a:r>
          </a:p>
        </p:txBody>
      </p:sp>
      <p:sp>
        <p:nvSpPr>
          <p:cNvPr id="16" name="!!TextBox 15">
            <a:extLst>
              <a:ext uri="{FF2B5EF4-FFF2-40B4-BE49-F238E27FC236}">
                <a16:creationId xmlns:a16="http://schemas.microsoft.com/office/drawing/2014/main" id="{BCC58B75-71EC-4C04-BF5E-B91815D7505B}"/>
              </a:ext>
            </a:extLst>
          </p:cNvPr>
          <p:cNvSpPr txBox="1"/>
          <p:nvPr/>
        </p:nvSpPr>
        <p:spPr>
          <a:xfrm>
            <a:off x="4813624" y="-19148112"/>
            <a:ext cx="1645707" cy="53974255"/>
          </a:xfrm>
          <a:prstGeom prst="rect">
            <a:avLst/>
          </a:prstGeom>
          <a:noFill/>
        </p:spPr>
        <p:txBody>
          <a:bodyPr vert="wordArtVert" wrap="square" rtlCol="0">
            <a:spAutoFit/>
          </a:bodyPr>
          <a:lstStyle/>
          <a:p>
            <a:r>
              <a:rPr lang="el-GR" sz="8000" dirty="0"/>
              <a:t>ΓΔΕΖΗΘΙΚΛΜΝΞΟΠΡΣΤΥΦΧΨΩΑΒΓΔΕΖΗΘΙΚΛΜΝΞΟ</a:t>
            </a:r>
          </a:p>
        </p:txBody>
      </p:sp>
      <p:sp>
        <p:nvSpPr>
          <p:cNvPr id="17" name="!!TextBox 16">
            <a:extLst>
              <a:ext uri="{FF2B5EF4-FFF2-40B4-BE49-F238E27FC236}">
                <a16:creationId xmlns:a16="http://schemas.microsoft.com/office/drawing/2014/main" id="{6CF90741-E5F6-4932-AECA-241A5D5907C6}"/>
              </a:ext>
            </a:extLst>
          </p:cNvPr>
          <p:cNvSpPr txBox="1"/>
          <p:nvPr/>
        </p:nvSpPr>
        <p:spPr>
          <a:xfrm>
            <a:off x="5770600" y="-1787211"/>
            <a:ext cx="1645707" cy="36613356"/>
          </a:xfrm>
          <a:prstGeom prst="rect">
            <a:avLst/>
          </a:prstGeom>
          <a:noFill/>
        </p:spPr>
        <p:txBody>
          <a:bodyPr vert="wordArtVert" wrap="square" rtlCol="0">
            <a:spAutoFit/>
          </a:bodyPr>
          <a:lstStyle/>
          <a:p>
            <a:r>
              <a:rPr lang="el-GR" sz="8000" dirty="0"/>
              <a:t>ΓΔΕΖΗΘΙΚΛΜΝΞΟΠΡΣΤΥΦΧΨΩΑΒΓ</a:t>
            </a:r>
          </a:p>
        </p:txBody>
      </p:sp>
      <p:sp>
        <p:nvSpPr>
          <p:cNvPr id="18" name="!!TextBox 17">
            <a:extLst>
              <a:ext uri="{FF2B5EF4-FFF2-40B4-BE49-F238E27FC236}">
                <a16:creationId xmlns:a16="http://schemas.microsoft.com/office/drawing/2014/main" id="{A6D4D6CA-EF8B-4397-A011-9C94B18215EB}"/>
              </a:ext>
            </a:extLst>
          </p:cNvPr>
          <p:cNvSpPr txBox="1"/>
          <p:nvPr/>
        </p:nvSpPr>
        <p:spPr>
          <a:xfrm>
            <a:off x="7684552" y="-1787211"/>
            <a:ext cx="1645707" cy="36613353"/>
          </a:xfrm>
          <a:prstGeom prst="rect">
            <a:avLst/>
          </a:prstGeom>
          <a:noFill/>
        </p:spPr>
        <p:txBody>
          <a:bodyPr vert="wordArtVert" wrap="square" rtlCol="0">
            <a:spAutoFit/>
          </a:bodyPr>
          <a:lstStyle/>
          <a:p>
            <a:r>
              <a:rPr lang="el-GR" sz="8000" dirty="0"/>
              <a:t>ΑΒΓΔΕΖΗΘΙΚΛΜΝΞΟΠΡΣΤΥΦΧΨΩΑ</a:t>
            </a:r>
          </a:p>
        </p:txBody>
      </p:sp>
      <p:sp>
        <p:nvSpPr>
          <p:cNvPr id="19" name="!!TextBox 18">
            <a:extLst>
              <a:ext uri="{FF2B5EF4-FFF2-40B4-BE49-F238E27FC236}">
                <a16:creationId xmlns:a16="http://schemas.microsoft.com/office/drawing/2014/main" id="{DF9B1916-1B2C-46B8-937B-CE358DC78C2D}"/>
              </a:ext>
            </a:extLst>
          </p:cNvPr>
          <p:cNvSpPr txBox="1"/>
          <p:nvPr/>
        </p:nvSpPr>
        <p:spPr>
          <a:xfrm>
            <a:off x="9598504" y="-10477187"/>
            <a:ext cx="1645707" cy="45303329"/>
          </a:xfrm>
          <a:prstGeom prst="rect">
            <a:avLst/>
          </a:prstGeom>
          <a:noFill/>
        </p:spPr>
        <p:txBody>
          <a:bodyPr vert="wordArtVert" wrap="square" rtlCol="0">
            <a:spAutoFit/>
          </a:bodyPr>
          <a:lstStyle/>
          <a:p>
            <a:r>
              <a:rPr lang="el-GR" sz="8000" dirty="0"/>
              <a:t>ΓΔΕΖΗΘΙΚΛΜΝΞΟΠΡΣΤΥΦΧΨΩΑΒΓΔΕΖΗΘΙ</a:t>
            </a:r>
          </a:p>
        </p:txBody>
      </p:sp>
      <p:sp>
        <p:nvSpPr>
          <p:cNvPr id="20" name="!!TextBox 19">
            <a:extLst>
              <a:ext uri="{FF2B5EF4-FFF2-40B4-BE49-F238E27FC236}">
                <a16:creationId xmlns:a16="http://schemas.microsoft.com/office/drawing/2014/main" id="{1BF04573-DA02-478D-A6C3-F1192FC5A392}"/>
              </a:ext>
            </a:extLst>
          </p:cNvPr>
          <p:cNvSpPr txBox="1"/>
          <p:nvPr/>
        </p:nvSpPr>
        <p:spPr>
          <a:xfrm>
            <a:off x="6727576" y="-22043713"/>
            <a:ext cx="1645707" cy="56869855"/>
          </a:xfrm>
          <a:prstGeom prst="rect">
            <a:avLst/>
          </a:prstGeom>
          <a:noFill/>
        </p:spPr>
        <p:txBody>
          <a:bodyPr vert="wordArtVert" wrap="square" rtlCol="0">
            <a:spAutoFit/>
          </a:bodyPr>
          <a:lstStyle/>
          <a:p>
            <a:r>
              <a:rPr lang="el-GR" sz="8000" dirty="0"/>
              <a:t>ΓΔΕΖΗΘΙΚΛΜΝΞΟΠΡΣΤΥΦΧΨΩΑΒΓΔΕΖΗΘΙΚΛΜΝΞΟΠΡ</a:t>
            </a:r>
          </a:p>
        </p:txBody>
      </p:sp>
      <p:sp>
        <p:nvSpPr>
          <p:cNvPr id="21" name="!!TextBox 20">
            <a:extLst>
              <a:ext uri="{FF2B5EF4-FFF2-40B4-BE49-F238E27FC236}">
                <a16:creationId xmlns:a16="http://schemas.microsoft.com/office/drawing/2014/main" id="{B5DB758A-62BE-43D8-91B6-EBF36398E097}"/>
              </a:ext>
            </a:extLst>
          </p:cNvPr>
          <p:cNvSpPr txBox="1"/>
          <p:nvPr/>
        </p:nvSpPr>
        <p:spPr>
          <a:xfrm>
            <a:off x="8641528" y="-27845810"/>
            <a:ext cx="1645707" cy="62671952"/>
          </a:xfrm>
          <a:prstGeom prst="rect">
            <a:avLst/>
          </a:prstGeom>
          <a:noFill/>
        </p:spPr>
        <p:txBody>
          <a:bodyPr vert="wordArtVert" wrap="square" rtlCol="0">
            <a:spAutoFit/>
          </a:bodyPr>
          <a:lstStyle/>
          <a:p>
            <a:r>
              <a:rPr lang="el-GR" sz="8000" dirty="0"/>
              <a:t>ΓΔΕΖΗΘΙΚΛΜΝΞΟΠΡΣΤΥΦΧΨΩΑΒΓΔΕΖΗΘΙΚΛΜΝΞΟΠΡΣΤΥΦ</a:t>
            </a:r>
          </a:p>
        </p:txBody>
      </p:sp>
      <p:sp>
        <p:nvSpPr>
          <p:cNvPr id="22" name="!!TextBox 21">
            <a:extLst>
              <a:ext uri="{FF2B5EF4-FFF2-40B4-BE49-F238E27FC236}">
                <a16:creationId xmlns:a16="http://schemas.microsoft.com/office/drawing/2014/main" id="{9CA25AB5-1C2C-4875-A24D-CE01ACC4E903}"/>
              </a:ext>
            </a:extLst>
          </p:cNvPr>
          <p:cNvSpPr txBox="1"/>
          <p:nvPr/>
        </p:nvSpPr>
        <p:spPr>
          <a:xfrm>
            <a:off x="10555480" y="-1787211"/>
            <a:ext cx="1645707" cy="36613353"/>
          </a:xfrm>
          <a:prstGeom prst="rect">
            <a:avLst/>
          </a:prstGeom>
          <a:noFill/>
        </p:spPr>
        <p:txBody>
          <a:bodyPr vert="wordArtVert" wrap="square" rtlCol="0">
            <a:spAutoFit/>
          </a:bodyPr>
          <a:lstStyle/>
          <a:p>
            <a:r>
              <a:rPr lang="el-GR" sz="8000" dirty="0"/>
              <a:t>ΑΒΓΔΕΖΗΘΙΚΛΜΝΞΟΠΡΣΤΥΦΧΨΩΑ</a:t>
            </a:r>
          </a:p>
        </p:txBody>
      </p:sp>
      <p:sp>
        <p:nvSpPr>
          <p:cNvPr id="3" name="Rectangle 2">
            <a:extLst>
              <a:ext uri="{FF2B5EF4-FFF2-40B4-BE49-F238E27FC236}">
                <a16:creationId xmlns:a16="http://schemas.microsoft.com/office/drawing/2014/main" id="{57B572AA-CE44-41F1-BD5C-FF8278D11DCC}"/>
              </a:ext>
            </a:extLst>
          </p:cNvPr>
          <p:cNvSpPr>
            <a:spLocks noGrp="1" noRot="1" noMove="1" noResize="1" noEditPoints="1" noAdjustHandles="1" noChangeArrowheads="1" noChangeShapeType="1"/>
          </p:cNvSpPr>
          <p:nvPr/>
        </p:nvSpPr>
        <p:spPr>
          <a:xfrm>
            <a:off x="0" y="3914775"/>
            <a:ext cx="12192000" cy="2943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4" name="Rectangle 23">
            <a:extLst>
              <a:ext uri="{FF2B5EF4-FFF2-40B4-BE49-F238E27FC236}">
                <a16:creationId xmlns:a16="http://schemas.microsoft.com/office/drawing/2014/main" id="{FD1741CD-203B-40CE-87D7-B7473157B066}"/>
              </a:ext>
            </a:extLst>
          </p:cNvPr>
          <p:cNvSpPr>
            <a:spLocks noGrp="1" noRot="1" noMove="1" noResize="1" noEditPoints="1" noAdjustHandles="1" noChangeArrowheads="1" noChangeShapeType="1"/>
          </p:cNvSpPr>
          <p:nvPr/>
        </p:nvSpPr>
        <p:spPr>
          <a:xfrm>
            <a:off x="0" y="0"/>
            <a:ext cx="12192000" cy="2943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slz="http://schemas.microsoft.com/office/powerpoint/2016/slidezoom">
        <mc:Choice Requires="pslz">
          <p:graphicFrame>
            <p:nvGraphicFramePr>
              <p:cNvPr id="8" name="Slide Zoom 7" hidden="1">
                <a:extLst>
                  <a:ext uri="{FF2B5EF4-FFF2-40B4-BE49-F238E27FC236}">
                    <a16:creationId xmlns:a16="http://schemas.microsoft.com/office/drawing/2014/main" id="{07041E23-1BE0-DBFA-CAF5-74BF17FEF806}"/>
                  </a:ext>
                </a:extLst>
              </p:cNvPr>
              <p:cNvGraphicFramePr>
                <a:graphicFrameLocks noChangeAspect="1"/>
              </p:cNvGraphicFramePr>
              <p:nvPr>
                <p:extLst>
                  <p:ext uri="{D42A27DB-BD31-4B8C-83A1-F6EECF244321}">
                    <p14:modId xmlns:p14="http://schemas.microsoft.com/office/powerpoint/2010/main" val="2744688409"/>
                  </p:ext>
                </p:extLst>
              </p:nvPr>
            </p:nvGraphicFramePr>
            <p:xfrm>
              <a:off x="11134280" y="3658447"/>
              <a:ext cx="72000" cy="72000"/>
            </p:xfrm>
            <a:graphic>
              <a:graphicData uri="http://schemas.microsoft.com/office/powerpoint/2016/slidezoom">
                <pslz:sldZm>
                  <pslz:sldZmObj sldId="258" cId="3024397038">
                    <pslz:zmPr id="{C753923B-E2DC-427D-AA7C-0D58E8894430}" returnToParent="0" imageType="cover" transitionDur="1000">
                      <p166:blipFill xmlns:p166="http://schemas.microsoft.com/office/powerpoint/2016/6/main">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166:blipFill>
                      <p166:spPr xmlns:p166="http://schemas.microsoft.com/office/powerpoint/2016/6/main">
                        <a:xfrm>
                          <a:off x="0" y="0"/>
                          <a:ext cx="72000" cy="72000"/>
                        </a:xfrm>
                        <a:prstGeom prst="rect">
                          <a:avLst/>
                        </a:prstGeom>
                        <a:ln w="3175">
                          <a:noFill/>
                        </a:ln>
                      </p166:spPr>
                    </pslz:zmPr>
                  </pslz:sldZmObj>
                </pslz:sldZm>
              </a:graphicData>
            </a:graphic>
          </p:graphicFrame>
        </mc:Choice>
        <mc:Fallback xmlns="">
          <p:pic>
            <p:nvPicPr>
              <p:cNvPr id="8" name="Slide Zoom 7" hidden="1">
                <a:hlinkClick r:id="rId5" action="ppaction://hlinksldjump"/>
                <a:extLst>
                  <a:ext uri="{FF2B5EF4-FFF2-40B4-BE49-F238E27FC236}">
                    <a16:creationId xmlns:a16="http://schemas.microsoft.com/office/drawing/2014/main" id="{07041E23-1BE0-DBFA-CAF5-74BF17FEF806}"/>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34280" y="3658447"/>
                <a:ext cx="72000" cy="72000"/>
              </a:xfrm>
              <a:prstGeom prst="rect">
                <a:avLst/>
              </a:prstGeom>
              <a:ln w="3175">
                <a:noFill/>
              </a:ln>
            </p:spPr>
          </p:pic>
        </mc:Fallback>
      </mc:AlternateContent>
    </p:spTree>
    <p:extLst>
      <p:ext uri="{BB962C8B-B14F-4D97-AF65-F5344CB8AC3E}">
        <p14:creationId xmlns:p14="http://schemas.microsoft.com/office/powerpoint/2010/main" val="2055247900"/>
      </p:ext>
    </p:extLst>
  </p:cSld>
  <p:clrMapOvr>
    <a:masterClrMapping/>
  </p:clrMapOvr>
  <p:transition spd="slow" advClick="0" advTm="15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96EC5E8-BB95-4D90-BC90-8F98781F3787}"/>
              </a:ext>
            </a:extLst>
          </p:cNvPr>
          <p:cNvSpPr txBox="1"/>
          <p:nvPr/>
        </p:nvSpPr>
        <p:spPr>
          <a:xfrm>
            <a:off x="1651979" y="1607851"/>
            <a:ext cx="2908905" cy="1107996"/>
          </a:xfrm>
          <a:prstGeom prst="rect">
            <a:avLst/>
          </a:prstGeom>
          <a:noFill/>
        </p:spPr>
        <p:txBody>
          <a:bodyPr wrap="square" rtlCol="0">
            <a:spAutoFit/>
          </a:bodyPr>
          <a:lstStyle/>
          <a:p>
            <a:r>
              <a:rPr lang="el-GR" b="1" u="sng" dirty="0">
                <a:solidFill>
                  <a:schemeClr val="accent1">
                    <a:lumMod val="50000"/>
                  </a:schemeClr>
                </a:solidFill>
              </a:rPr>
              <a:t>Κβαντική Κρυπτογραφία</a:t>
            </a:r>
          </a:p>
          <a:p>
            <a:r>
              <a:rPr lang="el-GR" sz="1600" dirty="0">
                <a:solidFill>
                  <a:schemeClr val="accent1">
                    <a:lumMod val="50000"/>
                  </a:schemeClr>
                </a:solidFill>
              </a:rPr>
              <a:t>Επι</a:t>
            </a:r>
            <a:r>
              <a:rPr lang="el-GR" sz="1600" b="0" i="0" u="none" strike="noStrike" baseline="0" dirty="0">
                <a:solidFill>
                  <a:schemeClr val="accent1">
                    <a:lumMod val="50000"/>
                  </a:schemeClr>
                </a:solidFill>
              </a:rPr>
              <a:t>στήμη</a:t>
            </a:r>
            <a:r>
              <a:rPr lang="el-GR" sz="1600" b="0" i="0" u="none" strike="noStrike" baseline="0" dirty="0"/>
              <a:t> που χρησιμοποιεί τις </a:t>
            </a:r>
            <a:r>
              <a:rPr lang="el-GR" sz="1600" b="0" i="0" u="none" strike="noStrike" baseline="0" dirty="0">
                <a:solidFill>
                  <a:schemeClr val="accent1">
                    <a:lumMod val="50000"/>
                  </a:schemeClr>
                </a:solidFill>
              </a:rPr>
              <a:t>ιδιότητες της κβαντομηχανικής</a:t>
            </a:r>
            <a:r>
              <a:rPr lang="el-GR" sz="1600" b="0" i="0" u="none" strike="noStrike" baseline="0" dirty="0"/>
              <a:t> σε κρυπτογραφικές εφαρμογές.</a:t>
            </a:r>
            <a:endParaRPr lang="el-GR" sz="1600" dirty="0"/>
          </a:p>
        </p:txBody>
      </p:sp>
      <p:sp>
        <p:nvSpPr>
          <p:cNvPr id="11" name="TextBox 10">
            <a:extLst>
              <a:ext uri="{FF2B5EF4-FFF2-40B4-BE49-F238E27FC236}">
                <a16:creationId xmlns:a16="http://schemas.microsoft.com/office/drawing/2014/main" id="{27684973-7FD2-4433-9567-E3987D8C4B03}"/>
              </a:ext>
            </a:extLst>
          </p:cNvPr>
          <p:cNvSpPr txBox="1"/>
          <p:nvPr/>
        </p:nvSpPr>
        <p:spPr>
          <a:xfrm>
            <a:off x="6522172" y="1550304"/>
            <a:ext cx="4458690" cy="1354217"/>
          </a:xfrm>
          <a:prstGeom prst="rect">
            <a:avLst/>
          </a:prstGeom>
          <a:noFill/>
        </p:spPr>
        <p:txBody>
          <a:bodyPr wrap="square" rtlCol="0">
            <a:spAutoFit/>
          </a:bodyPr>
          <a:lstStyle/>
          <a:p>
            <a:r>
              <a:rPr lang="el-GR" b="1" u="sng" dirty="0">
                <a:solidFill>
                  <a:schemeClr val="accent1">
                    <a:lumMod val="50000"/>
                  </a:schemeClr>
                </a:solidFill>
              </a:rPr>
              <a:t>Μετακβαντική Κρυπτογραφία</a:t>
            </a:r>
          </a:p>
          <a:p>
            <a:r>
              <a:rPr lang="el-GR" sz="1600" dirty="0">
                <a:solidFill>
                  <a:schemeClr val="accent1">
                    <a:lumMod val="50000"/>
                  </a:schemeClr>
                </a:solidFill>
              </a:rPr>
              <a:t>Οι</a:t>
            </a:r>
            <a:r>
              <a:rPr lang="el-GR" sz="1600" b="0" i="0" u="none" strike="noStrike" baseline="0" dirty="0">
                <a:solidFill>
                  <a:schemeClr val="accent1">
                    <a:lumMod val="50000"/>
                  </a:schemeClr>
                </a:solidFill>
              </a:rPr>
              <a:t>κογένεια κρυπτογραφικών αλγορίθμων</a:t>
            </a:r>
            <a:r>
              <a:rPr lang="el-GR" sz="1600" b="0" i="0" u="none" strike="noStrike" baseline="0" dirty="0"/>
              <a:t> </a:t>
            </a:r>
            <a:r>
              <a:rPr lang="el-GR" sz="1600" dirty="0"/>
              <a:t>οι </a:t>
            </a:r>
            <a:r>
              <a:rPr lang="el-GR" sz="1600" b="0" i="0" u="none" strike="noStrike" baseline="0" dirty="0"/>
              <a:t>οποίοι (εικάζεται ότι) εξασφαλίζουν ένα </a:t>
            </a:r>
            <a:r>
              <a:rPr lang="el-GR" sz="1600" b="0" i="0" u="none" strike="noStrike" baseline="0" dirty="0">
                <a:solidFill>
                  <a:schemeClr val="accent1">
                    <a:lumMod val="50000"/>
                  </a:schemeClr>
                </a:solidFill>
              </a:rPr>
              <a:t>υψηλό επίπεδο ασφάλειας</a:t>
            </a:r>
            <a:r>
              <a:rPr lang="el-GR" sz="1600" b="0" i="0" u="none" strike="noStrike" baseline="0" dirty="0"/>
              <a:t>, ακόμη και </a:t>
            </a:r>
            <a:r>
              <a:rPr lang="el-GR" sz="1600" b="0" i="0" u="none" strike="noStrike" baseline="0" dirty="0">
                <a:solidFill>
                  <a:schemeClr val="accent1">
                    <a:lumMod val="50000"/>
                  </a:schemeClr>
                </a:solidFill>
              </a:rPr>
              <a:t>ενάντια σε</a:t>
            </a:r>
            <a:r>
              <a:rPr lang="el-GR" sz="1600" b="0" i="0" u="none" strike="noStrike" baseline="0" dirty="0"/>
              <a:t> έναν επιτιθέμενο που διαθέτει έναν </a:t>
            </a:r>
            <a:r>
              <a:rPr lang="el-GR" sz="1600" b="0" i="0" u="none" strike="noStrike" baseline="0" dirty="0">
                <a:solidFill>
                  <a:schemeClr val="accent1">
                    <a:lumMod val="50000"/>
                  </a:schemeClr>
                </a:solidFill>
              </a:rPr>
              <a:t>κβαντικό υπολογιστή</a:t>
            </a:r>
            <a:r>
              <a:rPr lang="el-GR" sz="1600" b="0" i="0" u="none" strike="noStrike" baseline="0" dirty="0"/>
              <a:t>.</a:t>
            </a:r>
            <a:endParaRPr lang="el-GR" sz="1600" dirty="0"/>
          </a:p>
        </p:txBody>
      </p:sp>
      <p:cxnSp>
        <p:nvCxnSpPr>
          <p:cNvPr id="12" name="Straight Arrow Connector 11">
            <a:extLst>
              <a:ext uri="{FF2B5EF4-FFF2-40B4-BE49-F238E27FC236}">
                <a16:creationId xmlns:a16="http://schemas.microsoft.com/office/drawing/2014/main" id="{594420A9-27DF-42E6-9D08-0278B215B5C5}"/>
              </a:ext>
            </a:extLst>
          </p:cNvPr>
          <p:cNvCxnSpPr>
            <a:cxnSpLocks/>
            <a:endCxn id="10" idx="0"/>
          </p:cNvCxnSpPr>
          <p:nvPr/>
        </p:nvCxnSpPr>
        <p:spPr>
          <a:xfrm flipH="1">
            <a:off x="3106432" y="993701"/>
            <a:ext cx="2992493" cy="61415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703AA8-F7CE-4406-8002-52CFDDFF046F}"/>
              </a:ext>
            </a:extLst>
          </p:cNvPr>
          <p:cNvCxnSpPr>
            <a:cxnSpLocks/>
            <a:endCxn id="11" idx="0"/>
          </p:cNvCxnSpPr>
          <p:nvPr/>
        </p:nvCxnSpPr>
        <p:spPr>
          <a:xfrm>
            <a:off x="6098925" y="993701"/>
            <a:ext cx="2652592" cy="55660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49D3158-47CF-4DEF-B26C-D50B1634A556}"/>
              </a:ext>
            </a:extLst>
          </p:cNvPr>
          <p:cNvSpPr txBox="1"/>
          <p:nvPr/>
        </p:nvSpPr>
        <p:spPr>
          <a:xfrm>
            <a:off x="1477656" y="3329998"/>
            <a:ext cx="3257551" cy="1942198"/>
          </a:xfrm>
          <a:prstGeom prst="rect">
            <a:avLst/>
          </a:prstGeom>
          <a:noFill/>
          <a:ln>
            <a:solidFill>
              <a:schemeClr val="accent1">
                <a:lumMod val="50000"/>
              </a:schemeClr>
            </a:solidFill>
          </a:ln>
        </p:spPr>
        <p:txBody>
          <a:bodyPr wrap="square">
            <a:spAutoFit/>
          </a:bodyPr>
          <a:lstStyle/>
          <a:p>
            <a:pPr marL="342900" indent="-342900">
              <a:lnSpc>
                <a:spcPct val="150000"/>
              </a:lnSpc>
              <a:buFont typeface="Wingdings" panose="05000000000000000000" pitchFamily="2" charset="2"/>
              <a:buChar char="Ø"/>
            </a:pPr>
            <a:r>
              <a:rPr lang="el-GR" sz="1600" i="0" u="none" strike="noStrike" baseline="0" dirty="0">
                <a:solidFill>
                  <a:schemeClr val="accent1">
                    <a:lumMod val="50000"/>
                  </a:schemeClr>
                </a:solidFill>
              </a:rPr>
              <a:t>Κβαντική διαχείριση κλειδιών</a:t>
            </a:r>
          </a:p>
          <a:p>
            <a:pPr marL="342900" indent="-342900">
              <a:lnSpc>
                <a:spcPct val="150000"/>
              </a:lnSpc>
              <a:buFont typeface="Wingdings" panose="05000000000000000000" pitchFamily="2" charset="2"/>
              <a:buChar char="Ø"/>
            </a:pPr>
            <a:r>
              <a:rPr lang="el-GR" sz="1600" dirty="0">
                <a:solidFill>
                  <a:schemeClr val="accent1">
                    <a:lumMod val="50000"/>
                  </a:schemeClr>
                </a:solidFill>
              </a:rPr>
              <a:t>Κ</a:t>
            </a:r>
            <a:r>
              <a:rPr lang="el-GR" sz="1600" b="0" i="0" u="none" strike="noStrike" baseline="0" dirty="0">
                <a:solidFill>
                  <a:schemeClr val="accent1">
                    <a:lumMod val="50000"/>
                  </a:schemeClr>
                </a:solidFill>
              </a:rPr>
              <a:t>βαντικές ψηφιακές υπογραφές</a:t>
            </a:r>
          </a:p>
          <a:p>
            <a:pPr marL="342900" indent="-342900">
              <a:lnSpc>
                <a:spcPct val="150000"/>
              </a:lnSpc>
              <a:buFont typeface="Wingdings" panose="05000000000000000000" pitchFamily="2" charset="2"/>
              <a:buChar char="Ø"/>
            </a:pPr>
            <a:r>
              <a:rPr lang="en-US" sz="1600" dirty="0">
                <a:solidFill>
                  <a:schemeClr val="accent1">
                    <a:lumMod val="50000"/>
                  </a:schemeClr>
                </a:solidFill>
              </a:rPr>
              <a:t>Q</a:t>
            </a:r>
            <a:r>
              <a:rPr lang="en-US" sz="1600" b="0" i="0" u="none" strike="noStrike" baseline="0" dirty="0">
                <a:solidFill>
                  <a:schemeClr val="accent1">
                    <a:lumMod val="50000"/>
                  </a:schemeClr>
                </a:solidFill>
              </a:rPr>
              <a:t>uantum commitment</a:t>
            </a:r>
            <a:endParaRPr lang="el-GR" sz="1600" b="0" i="0" u="none" strike="noStrike" baseline="0" dirty="0">
              <a:solidFill>
                <a:schemeClr val="accent1">
                  <a:lumMod val="50000"/>
                </a:schemeClr>
              </a:solidFill>
            </a:endParaRPr>
          </a:p>
          <a:p>
            <a:pPr marL="342900" indent="-342900">
              <a:lnSpc>
                <a:spcPct val="150000"/>
              </a:lnSpc>
              <a:buFont typeface="Wingdings" panose="05000000000000000000" pitchFamily="2" charset="2"/>
              <a:buChar char="Ø"/>
            </a:pPr>
            <a:r>
              <a:rPr lang="en-US" sz="1600" dirty="0">
                <a:solidFill>
                  <a:schemeClr val="accent1">
                    <a:lumMod val="50000"/>
                  </a:schemeClr>
                </a:solidFill>
              </a:rPr>
              <a:t>O</a:t>
            </a:r>
            <a:r>
              <a:rPr lang="en-US" sz="1600" b="0" i="0" u="none" strike="noStrike" baseline="0" dirty="0">
                <a:solidFill>
                  <a:schemeClr val="accent1">
                    <a:lumMod val="50000"/>
                  </a:schemeClr>
                </a:solidFill>
              </a:rPr>
              <a:t>blivious transfer</a:t>
            </a:r>
            <a:endParaRPr lang="el-GR" sz="1600" b="0" i="0" u="none" strike="noStrike" baseline="0" dirty="0">
              <a:solidFill>
                <a:schemeClr val="accent1">
                  <a:lumMod val="50000"/>
                </a:schemeClr>
              </a:solidFill>
            </a:endParaRPr>
          </a:p>
          <a:p>
            <a:pPr marL="342900" indent="-342900">
              <a:lnSpc>
                <a:spcPct val="150000"/>
              </a:lnSpc>
              <a:buFont typeface="Wingdings" panose="05000000000000000000" pitchFamily="2" charset="2"/>
              <a:buChar char="Ø"/>
            </a:pPr>
            <a:r>
              <a:rPr lang="en-US" sz="1600" dirty="0">
                <a:solidFill>
                  <a:schemeClr val="accent1">
                    <a:lumMod val="50000"/>
                  </a:schemeClr>
                </a:solidFill>
              </a:rPr>
              <a:t>Q</a:t>
            </a:r>
            <a:r>
              <a:rPr lang="en-US" sz="1600" b="0" i="0" u="none" strike="noStrike" baseline="0" dirty="0">
                <a:solidFill>
                  <a:schemeClr val="accent1">
                    <a:lumMod val="50000"/>
                  </a:schemeClr>
                </a:solidFill>
              </a:rPr>
              <a:t>uantum fingerprinting</a:t>
            </a:r>
          </a:p>
        </p:txBody>
      </p:sp>
      <p:cxnSp>
        <p:nvCxnSpPr>
          <p:cNvPr id="16" name="Straight Arrow Connector 15">
            <a:extLst>
              <a:ext uri="{FF2B5EF4-FFF2-40B4-BE49-F238E27FC236}">
                <a16:creationId xmlns:a16="http://schemas.microsoft.com/office/drawing/2014/main" id="{FF827C41-9DBD-43C7-885E-A423D2D91C58}"/>
              </a:ext>
            </a:extLst>
          </p:cNvPr>
          <p:cNvCxnSpPr>
            <a:cxnSpLocks/>
            <a:stCxn id="10" idx="2"/>
            <a:endCxn id="14" idx="0"/>
          </p:cNvCxnSpPr>
          <p:nvPr/>
        </p:nvCxnSpPr>
        <p:spPr>
          <a:xfrm>
            <a:off x="3106432" y="2715847"/>
            <a:ext cx="0" cy="614151"/>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CC1A773-12D7-403C-8DB4-47114906B325}"/>
              </a:ext>
            </a:extLst>
          </p:cNvPr>
          <p:cNvSpPr txBox="1"/>
          <p:nvPr/>
        </p:nvSpPr>
        <p:spPr>
          <a:xfrm>
            <a:off x="5959218" y="3535375"/>
            <a:ext cx="5584598" cy="1531445"/>
          </a:xfrm>
          <a:prstGeom prst="rect">
            <a:avLst/>
          </a:prstGeom>
          <a:noFill/>
          <a:ln>
            <a:solidFill>
              <a:schemeClr val="accent1">
                <a:lumMod val="50000"/>
              </a:schemeClr>
            </a:solidFill>
          </a:ln>
        </p:spPr>
        <p:txBody>
          <a:bodyPr wrap="square" rtlCol="0">
            <a:spAutoFit/>
          </a:bodyPr>
          <a:lstStyle/>
          <a:p>
            <a:pPr marL="285750" indent="-285750">
              <a:lnSpc>
                <a:spcPct val="150000"/>
              </a:lnSpc>
              <a:buFont typeface="Wingdings" panose="05000000000000000000" pitchFamily="2" charset="2"/>
              <a:buChar char="Ø"/>
            </a:pPr>
            <a:r>
              <a:rPr lang="el-GR" sz="1600" b="1" dirty="0">
                <a:solidFill>
                  <a:schemeClr val="accent1">
                    <a:lumMod val="50000"/>
                  </a:schemeClr>
                </a:solidFill>
              </a:rPr>
              <a:t>Κρυπτογραφία Συναρτήσεων Κατακερματισμού</a:t>
            </a:r>
          </a:p>
          <a:p>
            <a:pPr marL="285750" indent="-285750">
              <a:lnSpc>
                <a:spcPct val="150000"/>
              </a:lnSpc>
              <a:buFont typeface="Wingdings" panose="05000000000000000000" pitchFamily="2" charset="2"/>
              <a:buChar char="Ø"/>
            </a:pPr>
            <a:r>
              <a:rPr lang="el-GR" sz="1600" b="1" dirty="0">
                <a:solidFill>
                  <a:schemeClr val="accent1">
                    <a:lumMod val="50000"/>
                  </a:schemeClr>
                </a:solidFill>
              </a:rPr>
              <a:t>Κρυπτογραφία Κωδίκων</a:t>
            </a:r>
          </a:p>
          <a:p>
            <a:pPr marL="285750" indent="-285750">
              <a:lnSpc>
                <a:spcPct val="150000"/>
              </a:lnSpc>
              <a:buFont typeface="Wingdings" panose="05000000000000000000" pitchFamily="2" charset="2"/>
              <a:buChar char="Ø"/>
            </a:pPr>
            <a:r>
              <a:rPr lang="el-GR" sz="1600" b="1" dirty="0">
                <a:solidFill>
                  <a:schemeClr val="accent1">
                    <a:lumMod val="50000"/>
                  </a:schemeClr>
                </a:solidFill>
              </a:rPr>
              <a:t>Κρυπτογραφία Δικτυωτών</a:t>
            </a:r>
          </a:p>
          <a:p>
            <a:pPr marL="285750" indent="-285750">
              <a:lnSpc>
                <a:spcPct val="150000"/>
              </a:lnSpc>
              <a:buFont typeface="Wingdings" panose="05000000000000000000" pitchFamily="2" charset="2"/>
              <a:buChar char="Ø"/>
            </a:pPr>
            <a:r>
              <a:rPr lang="el-GR" sz="1600" dirty="0">
                <a:solidFill>
                  <a:schemeClr val="accent1">
                    <a:lumMod val="50000"/>
                  </a:schemeClr>
                </a:solidFill>
              </a:rPr>
              <a:t>Κρυπτογραφία Πολυμετάβλητων Τετραγωνικών Εξισώσεων</a:t>
            </a:r>
          </a:p>
        </p:txBody>
      </p:sp>
      <p:cxnSp>
        <p:nvCxnSpPr>
          <p:cNvPr id="19" name="Straight Arrow Connector 18">
            <a:extLst>
              <a:ext uri="{FF2B5EF4-FFF2-40B4-BE49-F238E27FC236}">
                <a16:creationId xmlns:a16="http://schemas.microsoft.com/office/drawing/2014/main" id="{FBD4E1FB-C22A-4279-BCDA-5D8009B685C5}"/>
              </a:ext>
            </a:extLst>
          </p:cNvPr>
          <p:cNvCxnSpPr>
            <a:cxnSpLocks/>
            <a:stCxn id="11" idx="2"/>
            <a:endCxn id="17" idx="0"/>
          </p:cNvCxnSpPr>
          <p:nvPr/>
        </p:nvCxnSpPr>
        <p:spPr>
          <a:xfrm>
            <a:off x="8751517" y="2904521"/>
            <a:ext cx="0" cy="63085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B349D5B-DCEA-A04F-9221-5AFA2D485173}"/>
              </a:ext>
            </a:extLst>
          </p:cNvPr>
          <p:cNvSpPr txBox="1"/>
          <p:nvPr/>
        </p:nvSpPr>
        <p:spPr>
          <a:xfrm>
            <a:off x="1090779" y="408925"/>
            <a:ext cx="10010440" cy="584775"/>
          </a:xfrm>
          <a:prstGeom prst="rect">
            <a:avLst/>
          </a:prstGeom>
          <a:noFill/>
        </p:spPr>
        <p:txBody>
          <a:bodyPr wrap="square" rtlCol="0">
            <a:spAutoFit/>
          </a:bodyPr>
          <a:lstStyle/>
          <a:p>
            <a:pPr algn="ctr"/>
            <a:r>
              <a:rPr lang="el-GR" sz="3200" b="1" dirty="0"/>
              <a:t>Οι κβαντικοί υπολογιστές </a:t>
            </a:r>
            <a:r>
              <a:rPr lang="el-GR" sz="3200" b="1" u="sng" dirty="0"/>
              <a:t>ΔΕΝ</a:t>
            </a:r>
            <a:r>
              <a:rPr lang="el-GR" sz="3200" b="1" dirty="0"/>
              <a:t> θα «ΣΠΑΣΟΥΝ» το ίντερνετ</a:t>
            </a:r>
          </a:p>
        </p:txBody>
      </p:sp>
      <p:sp>
        <p:nvSpPr>
          <p:cNvPr id="2" name="Freeform: Shape 1">
            <a:extLst>
              <a:ext uri="{FF2B5EF4-FFF2-40B4-BE49-F238E27FC236}">
                <a16:creationId xmlns:a16="http://schemas.microsoft.com/office/drawing/2014/main" id="{5FDC223E-637A-EA11-BD0D-DB6D4F0DCB6C}"/>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2DFED453-0AC7-396C-4895-FCBEA4C9A39A}"/>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2EFC6FB7-CF29-7515-5C2A-3F2970D12087}"/>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064A715-7A9F-C838-6EB0-C26CAEF6A2BB}"/>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11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bg/>
                                          </p:spTgt>
                                        </p:tgtEl>
                                        <p:attrNameLst>
                                          <p:attrName>style.visibility</p:attrName>
                                        </p:attrNameLst>
                                      </p:cBhvr>
                                      <p:to>
                                        <p:strVal val="visible"/>
                                      </p:to>
                                    </p:set>
                                    <p:animEffect transition="in" filter="barn(inVertical)">
                                      <p:cBhvr>
                                        <p:cTn id="15" dur="500"/>
                                        <p:tgtEl>
                                          <p:spTgt spid="14">
                                            <p:bg/>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barn(inVertical)">
                                      <p:cBhvr>
                                        <p:cTn id="19" dur="500"/>
                                        <p:tgtEl>
                                          <p:spTgt spid="14">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1000"/>
                            </p:stCondLst>
                            <p:childTnLst>
                              <p:par>
                                <p:cTn id="24" presetID="16" presetClass="entr" presetSubtype="21" fill="hold" grpId="0" nodeType="afterEffect">
                                  <p:stCondLst>
                                    <p:cond delay="100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barn(inVertical)">
                                      <p:cBhvr>
                                        <p:cTn id="30" dur="500"/>
                                        <p:tgtEl>
                                          <p:spTgt spid="14">
                                            <p:txEl>
                                              <p:pRg st="2" end="2"/>
                                            </p:txEl>
                                          </p:spTgt>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barn(inVertical)">
                                      <p:cBhvr>
                                        <p:cTn id="34" dur="500"/>
                                        <p:tgtEl>
                                          <p:spTgt spid="14">
                                            <p:txEl>
                                              <p:pRg st="3" end="3"/>
                                            </p:txEl>
                                          </p:spTgt>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14">
                                            <p:txEl>
                                              <p:pRg st="4" end="4"/>
                                            </p:txEl>
                                          </p:spTgt>
                                        </p:tgtEl>
                                        <p:attrNameLst>
                                          <p:attrName>style.visibility</p:attrName>
                                        </p:attrNameLst>
                                      </p:cBhvr>
                                      <p:to>
                                        <p:strVal val="visible"/>
                                      </p:to>
                                    </p:set>
                                    <p:animEffect transition="in" filter="barn(inVertical)">
                                      <p:cBhvr>
                                        <p:cTn id="38" dur="500"/>
                                        <p:tgtEl>
                                          <p:spTgt spid="1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bg/>
                                          </p:spTgt>
                                        </p:tgtEl>
                                        <p:attrNameLst>
                                          <p:attrName>style.visibility</p:attrName>
                                        </p:attrNameLst>
                                      </p:cBhvr>
                                      <p:to>
                                        <p:strVal val="visible"/>
                                      </p:to>
                                    </p:set>
                                    <p:animEffect transition="in" filter="barn(inVertical)">
                                      <p:cBhvr>
                                        <p:cTn id="51" dur="500"/>
                                        <p:tgtEl>
                                          <p:spTgt spid="17">
                                            <p:bg/>
                                          </p:spTgt>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barn(inVertical)">
                                      <p:cBhvr>
                                        <p:cTn id="54" dur="500"/>
                                        <p:tgtEl>
                                          <p:spTgt spid="17">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7">
                                            <p:txEl>
                                              <p:pRg st="1" end="1"/>
                                            </p:txEl>
                                          </p:spTgt>
                                        </p:tgtEl>
                                        <p:attrNameLst>
                                          <p:attrName>style.visibility</p:attrName>
                                        </p:attrNameLst>
                                      </p:cBhvr>
                                      <p:to>
                                        <p:strVal val="visible"/>
                                      </p:to>
                                    </p:set>
                                    <p:animEffect transition="in" filter="barn(inVertical)">
                                      <p:cBhvr>
                                        <p:cTn id="61" dur="500"/>
                                        <p:tgtEl>
                                          <p:spTgt spid="17">
                                            <p:txEl>
                                              <p:pRg st="1" end="1"/>
                                            </p:txEl>
                                          </p:spTgt>
                                        </p:tgtEl>
                                      </p:cBhvr>
                                    </p:animEffect>
                                  </p:childTnLst>
                                </p:cTn>
                              </p:par>
                            </p:childTnLst>
                          </p:cTn>
                        </p:par>
                        <p:par>
                          <p:cTn id="62" fill="hold">
                            <p:stCondLst>
                              <p:cond delay="1000"/>
                            </p:stCondLst>
                            <p:childTnLst>
                              <p:par>
                                <p:cTn id="63" presetID="16" presetClass="entr" presetSubtype="21" fill="hold" grpId="0" nodeType="afterEffect">
                                  <p:stCondLst>
                                    <p:cond delay="0"/>
                                  </p:stCondLst>
                                  <p:childTnLst>
                                    <p:set>
                                      <p:cBhvr>
                                        <p:cTn id="64" dur="1" fill="hold">
                                          <p:stCondLst>
                                            <p:cond delay="0"/>
                                          </p:stCondLst>
                                        </p:cTn>
                                        <p:tgtEl>
                                          <p:spTgt spid="17">
                                            <p:txEl>
                                              <p:pRg st="2" end="2"/>
                                            </p:txEl>
                                          </p:spTgt>
                                        </p:tgtEl>
                                        <p:attrNameLst>
                                          <p:attrName>style.visibility</p:attrName>
                                        </p:attrNameLst>
                                      </p:cBhvr>
                                      <p:to>
                                        <p:strVal val="visible"/>
                                      </p:to>
                                    </p:set>
                                    <p:animEffect transition="in" filter="barn(inVertical)">
                                      <p:cBhvr>
                                        <p:cTn id="65" dur="500"/>
                                        <p:tgtEl>
                                          <p:spTgt spid="17">
                                            <p:txEl>
                                              <p:pRg st="2" end="2"/>
                                            </p:txEl>
                                          </p:spTgt>
                                        </p:tgtEl>
                                      </p:cBhvr>
                                    </p:animEffect>
                                  </p:childTnLst>
                                </p:cTn>
                              </p:par>
                            </p:childTnLst>
                          </p:cTn>
                        </p:par>
                        <p:par>
                          <p:cTn id="66" fill="hold">
                            <p:stCondLst>
                              <p:cond delay="1500"/>
                            </p:stCondLst>
                            <p:childTnLst>
                              <p:par>
                                <p:cTn id="67" presetID="16" presetClass="entr" presetSubtype="21" fill="hold" grpId="0" nodeType="afterEffect">
                                  <p:stCondLst>
                                    <p:cond delay="0"/>
                                  </p:stCondLst>
                                  <p:childTnLst>
                                    <p:set>
                                      <p:cBhvr>
                                        <p:cTn id="68" dur="1" fill="hold">
                                          <p:stCondLst>
                                            <p:cond delay="0"/>
                                          </p:stCondLst>
                                        </p:cTn>
                                        <p:tgtEl>
                                          <p:spTgt spid="17">
                                            <p:txEl>
                                              <p:pRg st="3" end="3"/>
                                            </p:txEl>
                                          </p:spTgt>
                                        </p:tgtEl>
                                        <p:attrNameLst>
                                          <p:attrName>style.visibility</p:attrName>
                                        </p:attrNameLst>
                                      </p:cBhvr>
                                      <p:to>
                                        <p:strVal val="visible"/>
                                      </p:to>
                                    </p:set>
                                    <p:animEffect transition="in" filter="barn(inVertical)">
                                      <p:cBhvr>
                                        <p:cTn id="69"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uiExpand="1" build="p" animBg="1"/>
      <p:bldP spid="17"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picture containing text, posing&#10;&#10;Description automatically generated">
            <a:extLst>
              <a:ext uri="{FF2B5EF4-FFF2-40B4-BE49-F238E27FC236}">
                <a16:creationId xmlns:a16="http://schemas.microsoft.com/office/drawing/2014/main" id="{B733FE88-BA4D-4956-B7F4-112DE570A131}"/>
              </a:ext>
            </a:extLst>
          </p:cNvPr>
          <p:cNvPicPr>
            <a:picLocks noChangeAspect="1"/>
          </p:cNvPicPr>
          <p:nvPr/>
        </p:nvPicPr>
        <p:blipFill rotWithShape="1">
          <a:blip r:embed="rId3">
            <a:extLst>
              <a:ext uri="{28A0092B-C50C-407E-A947-70E740481C1C}">
                <a14:useLocalDpi xmlns:a14="http://schemas.microsoft.com/office/drawing/2010/main" val="0"/>
              </a:ext>
            </a:extLst>
          </a:blip>
          <a:srcRect l="-66" t="6381" r="66" b="32108"/>
          <a:stretch/>
        </p:blipFill>
        <p:spPr>
          <a:xfrm>
            <a:off x="3523488" y="10"/>
            <a:ext cx="8668512" cy="6857990"/>
          </a:xfrm>
          <a:prstGeom prst="rect">
            <a:avLst/>
          </a:prstGeom>
        </p:spPr>
      </p:pic>
      <p:sp>
        <p:nvSpPr>
          <p:cNvPr id="70" name="Rectangle 6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DF3F1C6-54DF-4D89-8723-18E150A708A0}"/>
              </a:ext>
            </a:extLst>
          </p:cNvPr>
          <p:cNvSpPr txBox="1"/>
          <p:nvPr/>
        </p:nvSpPr>
        <p:spPr>
          <a:xfrm>
            <a:off x="477981" y="1122363"/>
            <a:ext cx="402336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a:ea typeface="+mn-ea"/>
                <a:cs typeface="+mn-cs"/>
              </a:rPr>
              <a:t>ΚΡΥΠΤΟΓΡΑΦΙΑ ΚΩΔΙΚΩΝ</a:t>
            </a:r>
          </a:p>
        </p:txBody>
      </p:sp>
      <p:sp>
        <p:nvSpPr>
          <p:cNvPr id="72" name="Rectangle 7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271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E78E4D-C6B3-45CF-9B0A-D2CF3A1EB9DD}"/>
              </a:ext>
            </a:extLst>
          </p:cNvPr>
          <p:cNvSpPr txBox="1"/>
          <p:nvPr/>
        </p:nvSpPr>
        <p:spPr>
          <a:xfrm>
            <a:off x="4338274" y="136734"/>
            <a:ext cx="3515451" cy="646331"/>
          </a:xfrm>
          <a:prstGeom prst="rect">
            <a:avLst/>
          </a:prstGeom>
          <a:noFill/>
        </p:spPr>
        <p:txBody>
          <a:bodyPr wrap="none" rtlCol="0">
            <a:spAutoFit/>
          </a:bodyPr>
          <a:lstStyle/>
          <a:p>
            <a:pPr algn="ctr"/>
            <a:r>
              <a:rPr lang="el-GR" sz="3600" b="1" dirty="0"/>
              <a:t>Θεωρία Κωδίκων</a:t>
            </a:r>
          </a:p>
        </p:txBody>
      </p:sp>
      <p:graphicFrame>
        <p:nvGraphicFramePr>
          <p:cNvPr id="9" name="Diagram 8">
            <a:extLst>
              <a:ext uri="{FF2B5EF4-FFF2-40B4-BE49-F238E27FC236}">
                <a16:creationId xmlns:a16="http://schemas.microsoft.com/office/drawing/2014/main" id="{CB3A6B49-3589-45B2-9004-D53BD46D480C}"/>
              </a:ext>
            </a:extLst>
          </p:cNvPr>
          <p:cNvGraphicFramePr/>
          <p:nvPr>
            <p:extLst>
              <p:ext uri="{D42A27DB-BD31-4B8C-83A1-F6EECF244321}">
                <p14:modId xmlns:p14="http://schemas.microsoft.com/office/powerpoint/2010/main" val="841893074"/>
              </p:ext>
            </p:extLst>
          </p:nvPr>
        </p:nvGraphicFramePr>
        <p:xfrm>
          <a:off x="2529176" y="814842"/>
          <a:ext cx="7113783" cy="839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7" name="TextBox 66">
            <a:extLst>
              <a:ext uri="{FF2B5EF4-FFF2-40B4-BE49-F238E27FC236}">
                <a16:creationId xmlns:a16="http://schemas.microsoft.com/office/drawing/2014/main" id="{79602BA7-DD42-4FD1-A8F1-A42CD7B56E38}"/>
              </a:ext>
            </a:extLst>
          </p:cNvPr>
          <p:cNvSpPr txBox="1"/>
          <p:nvPr/>
        </p:nvSpPr>
        <p:spPr>
          <a:xfrm>
            <a:off x="1056953" y="4047736"/>
            <a:ext cx="2480807" cy="369332"/>
          </a:xfrm>
          <a:prstGeom prst="rect">
            <a:avLst/>
          </a:prstGeom>
          <a:noFill/>
        </p:spPr>
        <p:txBody>
          <a:bodyPr wrap="none" rtlCol="0">
            <a:spAutoFit/>
          </a:bodyPr>
          <a:lstStyle/>
          <a:p>
            <a:pPr marL="285750" indent="-285750">
              <a:buFont typeface="Wingdings" panose="05000000000000000000" pitchFamily="2" charset="2"/>
              <a:buChar char="Ø"/>
            </a:pPr>
            <a:r>
              <a:rPr lang="el-GR" u="sng" dirty="0"/>
              <a:t>Παράδειγμα</a:t>
            </a:r>
            <a:r>
              <a:rPr lang="en-US" u="sng" dirty="0"/>
              <a:t> (ASCII) :</a:t>
            </a:r>
            <a:r>
              <a:rPr lang="el-GR" u="sng" dirty="0"/>
              <a:t> </a:t>
            </a:r>
          </a:p>
        </p:txBody>
      </p:sp>
      <p:sp>
        <p:nvSpPr>
          <p:cNvPr id="68" name="TextBox 67">
            <a:extLst>
              <a:ext uri="{FF2B5EF4-FFF2-40B4-BE49-F238E27FC236}">
                <a16:creationId xmlns:a16="http://schemas.microsoft.com/office/drawing/2014/main" id="{754001AB-3D66-4C08-AC32-2C67B94835B8}"/>
              </a:ext>
            </a:extLst>
          </p:cNvPr>
          <p:cNvSpPr txBox="1"/>
          <p:nvPr/>
        </p:nvSpPr>
        <p:spPr>
          <a:xfrm>
            <a:off x="1413012" y="4428659"/>
            <a:ext cx="4989379" cy="646331"/>
          </a:xfrm>
          <a:prstGeom prst="rect">
            <a:avLst/>
          </a:prstGeom>
          <a:noFill/>
        </p:spPr>
        <p:txBody>
          <a:bodyPr wrap="none" rtlCol="0">
            <a:spAutoFit/>
          </a:bodyPr>
          <a:lstStyle/>
          <a:p>
            <a:pPr marL="285750" indent="-285750">
              <a:buFont typeface="Wingdings" panose="05000000000000000000" pitchFamily="2" charset="2"/>
              <a:buChar char="ü"/>
            </a:pPr>
            <a:r>
              <a:rPr lang="el-GR" dirty="0"/>
              <a:t>Υπολογιστές χρησιμοποιούν </a:t>
            </a:r>
            <a:r>
              <a:rPr lang="el-GR" dirty="0">
                <a:solidFill>
                  <a:srgbClr val="FF0000"/>
                </a:solidFill>
              </a:rPr>
              <a:t>μόνο 0 και 1</a:t>
            </a:r>
            <a:r>
              <a:rPr lang="el-GR" dirty="0"/>
              <a:t>.</a:t>
            </a:r>
          </a:p>
          <a:p>
            <a:pPr marL="285750" indent="-285750">
              <a:buFont typeface="Wingdings" panose="05000000000000000000" pitchFamily="2" charset="2"/>
              <a:buChar char="ü"/>
            </a:pPr>
            <a:r>
              <a:rPr lang="el-GR" dirty="0">
                <a:solidFill>
                  <a:srgbClr val="FF0000"/>
                </a:solidFill>
              </a:rPr>
              <a:t>Αδύνατη</a:t>
            </a:r>
            <a:r>
              <a:rPr lang="el-GR" dirty="0"/>
              <a:t> η αποφυγή λαθών στους υπολογιστές.</a:t>
            </a:r>
          </a:p>
        </p:txBody>
      </p:sp>
      <p:graphicFrame>
        <p:nvGraphicFramePr>
          <p:cNvPr id="69" name="Table 69">
            <a:extLst>
              <a:ext uri="{FF2B5EF4-FFF2-40B4-BE49-F238E27FC236}">
                <a16:creationId xmlns:a16="http://schemas.microsoft.com/office/drawing/2014/main" id="{28D61508-AC98-4D43-AC12-D472F5CEBFB5}"/>
              </a:ext>
            </a:extLst>
          </p:cNvPr>
          <p:cNvGraphicFramePr>
            <a:graphicFrameLocks noGrp="1"/>
          </p:cNvGraphicFramePr>
          <p:nvPr>
            <p:extLst>
              <p:ext uri="{D42A27DB-BD31-4B8C-83A1-F6EECF244321}">
                <p14:modId xmlns:p14="http://schemas.microsoft.com/office/powerpoint/2010/main" val="3143000086"/>
              </p:ext>
            </p:extLst>
          </p:nvPr>
        </p:nvGraphicFramePr>
        <p:xfrm>
          <a:off x="7261219" y="4062969"/>
          <a:ext cx="3272744" cy="1486564"/>
        </p:xfrm>
        <a:graphic>
          <a:graphicData uri="http://schemas.openxmlformats.org/drawingml/2006/table">
            <a:tbl>
              <a:tblPr firstRow="1" bandRow="1">
                <a:tableStyleId>{5FD0F851-EC5A-4D38-B0AD-8093EC10F338}</a:tableStyleId>
              </a:tblPr>
              <a:tblGrid>
                <a:gridCol w="1636372">
                  <a:extLst>
                    <a:ext uri="{9D8B030D-6E8A-4147-A177-3AD203B41FA5}">
                      <a16:colId xmlns:a16="http://schemas.microsoft.com/office/drawing/2014/main" val="669264017"/>
                    </a:ext>
                  </a:extLst>
                </a:gridCol>
                <a:gridCol w="1636372">
                  <a:extLst>
                    <a:ext uri="{9D8B030D-6E8A-4147-A177-3AD203B41FA5}">
                      <a16:colId xmlns:a16="http://schemas.microsoft.com/office/drawing/2014/main" val="3124998666"/>
                    </a:ext>
                  </a:extLst>
                </a:gridCol>
              </a:tblGrid>
              <a:tr h="371641">
                <a:tc>
                  <a:txBody>
                    <a:bodyPr/>
                    <a:lstStyle/>
                    <a:p>
                      <a:pPr algn="ctr"/>
                      <a:r>
                        <a:rPr lang="el-GR" sz="1500" dirty="0">
                          <a:solidFill>
                            <a:schemeClr val="accent5">
                              <a:lumMod val="50000"/>
                            </a:schemeClr>
                          </a:solidFill>
                        </a:rPr>
                        <a:t>Γράμματα</a:t>
                      </a:r>
                    </a:p>
                  </a:txBody>
                  <a:tcPr marL="91638" marR="91638" marT="45819" marB="45819"/>
                </a:tc>
                <a:tc>
                  <a:txBody>
                    <a:bodyPr/>
                    <a:lstStyle/>
                    <a:p>
                      <a:pPr algn="ctr"/>
                      <a:r>
                        <a:rPr lang="el-GR" sz="1800" dirty="0">
                          <a:solidFill>
                            <a:schemeClr val="accent2"/>
                          </a:solidFill>
                        </a:rPr>
                        <a:t>Λέξεις</a:t>
                      </a:r>
                      <a:r>
                        <a:rPr lang="en-US" sz="1800" dirty="0">
                          <a:solidFill>
                            <a:schemeClr val="accent2"/>
                          </a:solidFill>
                        </a:rPr>
                        <a:t> ASCII</a:t>
                      </a:r>
                      <a:endParaRPr lang="el-GR" sz="1800" dirty="0">
                        <a:solidFill>
                          <a:schemeClr val="accent2"/>
                        </a:solidFill>
                      </a:endParaRPr>
                    </a:p>
                  </a:txBody>
                  <a:tcPr marL="91638" marR="91638" marT="45819" marB="45819"/>
                </a:tc>
                <a:extLst>
                  <a:ext uri="{0D108BD9-81ED-4DB2-BD59-A6C34878D82A}">
                    <a16:rowId xmlns:a16="http://schemas.microsoft.com/office/drawing/2014/main" val="3766972602"/>
                  </a:ext>
                </a:extLst>
              </a:tr>
              <a:tr h="371641">
                <a:tc>
                  <a:txBody>
                    <a:bodyPr/>
                    <a:lstStyle/>
                    <a:p>
                      <a:pPr algn="ctr"/>
                      <a:r>
                        <a:rPr lang="en-US" sz="1800" dirty="0"/>
                        <a:t>A</a:t>
                      </a:r>
                      <a:endParaRPr lang="el-GR" sz="1800" dirty="0"/>
                    </a:p>
                  </a:txBody>
                  <a:tcPr marL="91638" marR="91638" marT="45819" marB="45819"/>
                </a:tc>
                <a:tc>
                  <a:txBody>
                    <a:bodyPr/>
                    <a:lstStyle/>
                    <a:p>
                      <a:pPr algn="ctr"/>
                      <a:r>
                        <a:rPr lang="en-US" sz="1800" dirty="0"/>
                        <a:t>10000010</a:t>
                      </a:r>
                      <a:endParaRPr lang="el-GR" sz="1800" dirty="0"/>
                    </a:p>
                  </a:txBody>
                  <a:tcPr marL="91638" marR="91638" marT="45819" marB="45819"/>
                </a:tc>
                <a:extLst>
                  <a:ext uri="{0D108BD9-81ED-4DB2-BD59-A6C34878D82A}">
                    <a16:rowId xmlns:a16="http://schemas.microsoft.com/office/drawing/2014/main" val="2089698642"/>
                  </a:ext>
                </a:extLst>
              </a:tr>
              <a:tr h="371641">
                <a:tc>
                  <a:txBody>
                    <a:bodyPr/>
                    <a:lstStyle/>
                    <a:p>
                      <a:pPr algn="ctr"/>
                      <a:r>
                        <a:rPr lang="en-US" sz="1800" dirty="0"/>
                        <a:t>B</a:t>
                      </a:r>
                      <a:endParaRPr lang="el-GR" sz="1800" dirty="0"/>
                    </a:p>
                  </a:txBody>
                  <a:tcPr marL="91638" marR="91638" marT="45819" marB="45819"/>
                </a:tc>
                <a:tc>
                  <a:txBody>
                    <a:bodyPr/>
                    <a:lstStyle/>
                    <a:p>
                      <a:pPr algn="ctr"/>
                      <a:r>
                        <a:rPr lang="en-US" sz="1800" dirty="0"/>
                        <a:t>10000100</a:t>
                      </a:r>
                      <a:endParaRPr lang="el-GR" sz="1800" dirty="0"/>
                    </a:p>
                  </a:txBody>
                  <a:tcPr marL="91638" marR="91638" marT="45819" marB="45819"/>
                </a:tc>
                <a:extLst>
                  <a:ext uri="{0D108BD9-81ED-4DB2-BD59-A6C34878D82A}">
                    <a16:rowId xmlns:a16="http://schemas.microsoft.com/office/drawing/2014/main" val="665797927"/>
                  </a:ext>
                </a:extLst>
              </a:tr>
              <a:tr h="371641">
                <a:tc>
                  <a:txBody>
                    <a:bodyPr/>
                    <a:lstStyle/>
                    <a:p>
                      <a:pPr algn="ctr"/>
                      <a:r>
                        <a:rPr lang="en-US" sz="1800" dirty="0"/>
                        <a:t>C</a:t>
                      </a:r>
                      <a:endParaRPr lang="el-GR" sz="1800" dirty="0"/>
                    </a:p>
                  </a:txBody>
                  <a:tcPr marL="91638" marR="91638" marT="45819" marB="45819"/>
                </a:tc>
                <a:tc>
                  <a:txBody>
                    <a:bodyPr/>
                    <a:lstStyle/>
                    <a:p>
                      <a:pPr algn="ctr"/>
                      <a:r>
                        <a:rPr lang="en-US" sz="1800" dirty="0"/>
                        <a:t>10000111</a:t>
                      </a:r>
                      <a:endParaRPr lang="el-GR" sz="1800" dirty="0"/>
                    </a:p>
                  </a:txBody>
                  <a:tcPr marL="91638" marR="91638" marT="45819" marB="45819"/>
                </a:tc>
                <a:extLst>
                  <a:ext uri="{0D108BD9-81ED-4DB2-BD59-A6C34878D82A}">
                    <a16:rowId xmlns:a16="http://schemas.microsoft.com/office/drawing/2014/main" val="298309607"/>
                  </a:ext>
                </a:extLst>
              </a:tr>
            </a:tbl>
          </a:graphicData>
        </a:graphic>
      </p:graphicFrame>
      <p:cxnSp>
        <p:nvCxnSpPr>
          <p:cNvPr id="78" name="Straight Connector 77">
            <a:extLst>
              <a:ext uri="{FF2B5EF4-FFF2-40B4-BE49-F238E27FC236}">
                <a16:creationId xmlns:a16="http://schemas.microsoft.com/office/drawing/2014/main" id="{B679CB16-8FA7-4C35-B0EB-B577D0A81A47}"/>
              </a:ext>
            </a:extLst>
          </p:cNvPr>
          <p:cNvCxnSpPr/>
          <p:nvPr/>
        </p:nvCxnSpPr>
        <p:spPr>
          <a:xfrm>
            <a:off x="10078438" y="4728776"/>
            <a:ext cx="1415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4E39FEC-88B4-4CDB-BDBB-98B68BE377BD}"/>
              </a:ext>
            </a:extLst>
          </p:cNvPr>
          <p:cNvCxnSpPr/>
          <p:nvPr/>
        </p:nvCxnSpPr>
        <p:spPr>
          <a:xfrm>
            <a:off x="10070637" y="5120917"/>
            <a:ext cx="1415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D663666-EB50-4517-BAC8-2A239BDD03DE}"/>
              </a:ext>
            </a:extLst>
          </p:cNvPr>
          <p:cNvCxnSpPr/>
          <p:nvPr/>
        </p:nvCxnSpPr>
        <p:spPr>
          <a:xfrm>
            <a:off x="10078438" y="5495909"/>
            <a:ext cx="1415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DFAA4BC3-62DF-46D1-BADD-0B895DAD6DC2}"/>
              </a:ext>
            </a:extLst>
          </p:cNvPr>
          <p:cNvCxnSpPr>
            <a:cxnSpLocks/>
            <a:endCxn id="86" idx="1"/>
          </p:cNvCxnSpPr>
          <p:nvPr/>
        </p:nvCxnSpPr>
        <p:spPr>
          <a:xfrm flipV="1">
            <a:off x="10149197" y="4528181"/>
            <a:ext cx="893494" cy="2086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B629694-9593-4B76-AE41-84E299664967}"/>
              </a:ext>
            </a:extLst>
          </p:cNvPr>
          <p:cNvSpPr txBox="1"/>
          <p:nvPr/>
        </p:nvSpPr>
        <p:spPr>
          <a:xfrm>
            <a:off x="11042691" y="4389681"/>
            <a:ext cx="574196" cy="276999"/>
          </a:xfrm>
          <a:prstGeom prst="rect">
            <a:avLst/>
          </a:prstGeom>
          <a:noFill/>
          <a:ln>
            <a:solidFill>
              <a:srgbClr val="FF0000"/>
            </a:solidFill>
          </a:ln>
        </p:spPr>
        <p:txBody>
          <a:bodyPr wrap="none" rtlCol="0">
            <a:spAutoFit/>
          </a:bodyPr>
          <a:lstStyle/>
          <a:p>
            <a:r>
              <a:rPr lang="en-US" sz="1200" dirty="0"/>
              <a:t>1+1=0</a:t>
            </a:r>
            <a:endParaRPr lang="el-GR" sz="1200" dirty="0"/>
          </a:p>
        </p:txBody>
      </p:sp>
      <p:sp>
        <p:nvSpPr>
          <p:cNvPr id="88" name="TextBox 87">
            <a:extLst>
              <a:ext uri="{FF2B5EF4-FFF2-40B4-BE49-F238E27FC236}">
                <a16:creationId xmlns:a16="http://schemas.microsoft.com/office/drawing/2014/main" id="{95FEA2B3-019B-4FA3-805D-6C6C8B0493BD}"/>
              </a:ext>
            </a:extLst>
          </p:cNvPr>
          <p:cNvSpPr txBox="1"/>
          <p:nvPr/>
        </p:nvSpPr>
        <p:spPr>
          <a:xfrm>
            <a:off x="10887200" y="5079364"/>
            <a:ext cx="729687" cy="276999"/>
          </a:xfrm>
          <a:prstGeom prst="rect">
            <a:avLst/>
          </a:prstGeom>
          <a:noFill/>
          <a:ln>
            <a:solidFill>
              <a:srgbClr val="FF0000"/>
            </a:solidFill>
          </a:ln>
        </p:spPr>
        <p:txBody>
          <a:bodyPr wrap="none" rtlCol="0">
            <a:spAutoFit/>
          </a:bodyPr>
          <a:lstStyle/>
          <a:p>
            <a:r>
              <a:rPr lang="en-US" sz="1200" dirty="0"/>
              <a:t>1+1+1=1</a:t>
            </a:r>
            <a:endParaRPr lang="el-GR" sz="1200" dirty="0"/>
          </a:p>
        </p:txBody>
      </p:sp>
      <p:cxnSp>
        <p:nvCxnSpPr>
          <p:cNvPr id="90" name="Straight Arrow Connector 89">
            <a:extLst>
              <a:ext uri="{FF2B5EF4-FFF2-40B4-BE49-F238E27FC236}">
                <a16:creationId xmlns:a16="http://schemas.microsoft.com/office/drawing/2014/main" id="{7AF79940-0064-43C0-A143-AFFB6A88CAEE}"/>
              </a:ext>
            </a:extLst>
          </p:cNvPr>
          <p:cNvCxnSpPr>
            <a:cxnSpLocks/>
            <a:endCxn id="88" idx="2"/>
          </p:cNvCxnSpPr>
          <p:nvPr/>
        </p:nvCxnSpPr>
        <p:spPr>
          <a:xfrm flipV="1">
            <a:off x="10190638" y="5356363"/>
            <a:ext cx="1061406" cy="139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E4D07820-666B-43E4-878E-AADAAC95BAA6}"/>
              </a:ext>
            </a:extLst>
          </p:cNvPr>
          <p:cNvGrpSpPr/>
          <p:nvPr/>
        </p:nvGrpSpPr>
        <p:grpSpPr>
          <a:xfrm>
            <a:off x="1731858" y="2099508"/>
            <a:ext cx="9064875" cy="1094591"/>
            <a:chOff x="1731858" y="2099508"/>
            <a:chExt cx="9064875" cy="1094591"/>
          </a:xfrm>
        </p:grpSpPr>
        <p:pic>
          <p:nvPicPr>
            <p:cNvPr id="11" name="Graphic 10" descr="Cell Tower with solid fill">
              <a:extLst>
                <a:ext uri="{FF2B5EF4-FFF2-40B4-BE49-F238E27FC236}">
                  <a16:creationId xmlns:a16="http://schemas.microsoft.com/office/drawing/2014/main" id="{D964B252-5118-4C7B-A30B-5853DC533E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795947" y="2107389"/>
              <a:ext cx="793871" cy="793871"/>
            </a:xfrm>
            <a:prstGeom prst="rect">
              <a:avLst/>
            </a:prstGeom>
          </p:spPr>
        </p:pic>
        <p:pic>
          <p:nvPicPr>
            <p:cNvPr id="16" name="Graphic 15" descr="Computer with solid fill">
              <a:extLst>
                <a:ext uri="{FF2B5EF4-FFF2-40B4-BE49-F238E27FC236}">
                  <a16:creationId xmlns:a16="http://schemas.microsoft.com/office/drawing/2014/main" id="{50E7C271-5CE6-4E03-823D-5EFA4B79BF9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flipH="1">
              <a:off x="9938776" y="2099508"/>
              <a:ext cx="793868" cy="793871"/>
            </a:xfrm>
            <a:prstGeom prst="rect">
              <a:avLst/>
            </a:prstGeom>
          </p:spPr>
        </p:pic>
        <p:sp>
          <p:nvSpPr>
            <p:cNvPr id="17" name="TextBox 16">
              <a:extLst>
                <a:ext uri="{FF2B5EF4-FFF2-40B4-BE49-F238E27FC236}">
                  <a16:creationId xmlns:a16="http://schemas.microsoft.com/office/drawing/2014/main" id="{7DB400F3-6A68-4130-988B-572FC8525681}"/>
                </a:ext>
              </a:extLst>
            </p:cNvPr>
            <p:cNvSpPr txBox="1"/>
            <p:nvPr/>
          </p:nvSpPr>
          <p:spPr>
            <a:xfrm>
              <a:off x="3329208" y="2328462"/>
              <a:ext cx="1610056" cy="369332"/>
            </a:xfrm>
            <a:prstGeom prst="rect">
              <a:avLst/>
            </a:prstGeom>
            <a:noFill/>
            <a:ln>
              <a:solidFill>
                <a:schemeClr val="accent5"/>
              </a:solidFill>
            </a:ln>
          </p:spPr>
          <p:txBody>
            <a:bodyPr wrap="none" rtlCol="0">
              <a:spAutoFit/>
            </a:bodyPr>
            <a:lstStyle/>
            <a:p>
              <a:r>
                <a:rPr lang="el-GR" dirty="0">
                  <a:solidFill>
                    <a:schemeClr val="accent5"/>
                  </a:solidFill>
                </a:rPr>
                <a:t>Κωδικοποιητής</a:t>
              </a:r>
            </a:p>
          </p:txBody>
        </p:sp>
        <p:sp>
          <p:nvSpPr>
            <p:cNvPr id="18" name="TextBox 17">
              <a:extLst>
                <a:ext uri="{FF2B5EF4-FFF2-40B4-BE49-F238E27FC236}">
                  <a16:creationId xmlns:a16="http://schemas.microsoft.com/office/drawing/2014/main" id="{2E28A8B5-696F-4087-8CD7-49374B00FA3C}"/>
                </a:ext>
              </a:extLst>
            </p:cNvPr>
            <p:cNvSpPr txBox="1"/>
            <p:nvPr/>
          </p:nvSpPr>
          <p:spPr>
            <a:xfrm>
              <a:off x="7080345" y="2321071"/>
              <a:ext cx="1972271" cy="369332"/>
            </a:xfrm>
            <a:prstGeom prst="rect">
              <a:avLst/>
            </a:prstGeom>
            <a:noFill/>
            <a:ln>
              <a:solidFill>
                <a:srgbClr val="00B050"/>
              </a:solidFill>
            </a:ln>
          </p:spPr>
          <p:txBody>
            <a:bodyPr wrap="none" rtlCol="0">
              <a:spAutoFit/>
            </a:bodyPr>
            <a:lstStyle/>
            <a:p>
              <a:r>
                <a:rPr lang="el-GR" dirty="0">
                  <a:solidFill>
                    <a:srgbClr val="00B050"/>
                  </a:solidFill>
                </a:rPr>
                <a:t>Αποκωδικοποιητής</a:t>
              </a:r>
            </a:p>
          </p:txBody>
        </p:sp>
        <p:sp>
          <p:nvSpPr>
            <p:cNvPr id="36" name="TextBox 35">
              <a:extLst>
                <a:ext uri="{FF2B5EF4-FFF2-40B4-BE49-F238E27FC236}">
                  <a16:creationId xmlns:a16="http://schemas.microsoft.com/office/drawing/2014/main" id="{B09E9E3A-EC4C-4009-BF7A-AE53AD56A62F}"/>
                </a:ext>
              </a:extLst>
            </p:cNvPr>
            <p:cNvSpPr txBox="1"/>
            <p:nvPr/>
          </p:nvSpPr>
          <p:spPr>
            <a:xfrm>
              <a:off x="1731858" y="2823426"/>
              <a:ext cx="922047" cy="369332"/>
            </a:xfrm>
            <a:prstGeom prst="rect">
              <a:avLst/>
            </a:prstGeom>
            <a:noFill/>
          </p:spPr>
          <p:txBody>
            <a:bodyPr wrap="none" rtlCol="0">
              <a:spAutoFit/>
            </a:bodyPr>
            <a:lstStyle/>
            <a:p>
              <a:pPr algn="ctr"/>
              <a:r>
                <a:rPr lang="el-GR" dirty="0">
                  <a:solidFill>
                    <a:srgbClr val="FF0066"/>
                  </a:solidFill>
                </a:rPr>
                <a:t>Πομπός</a:t>
              </a:r>
            </a:p>
          </p:txBody>
        </p:sp>
        <p:sp>
          <p:nvSpPr>
            <p:cNvPr id="37" name="TextBox 36">
              <a:extLst>
                <a:ext uri="{FF2B5EF4-FFF2-40B4-BE49-F238E27FC236}">
                  <a16:creationId xmlns:a16="http://schemas.microsoft.com/office/drawing/2014/main" id="{2869C61D-8D57-4A8F-8C94-C2A67DA28408}"/>
                </a:ext>
              </a:extLst>
            </p:cNvPr>
            <p:cNvSpPr txBox="1"/>
            <p:nvPr/>
          </p:nvSpPr>
          <p:spPr>
            <a:xfrm>
              <a:off x="9874686" y="2823426"/>
              <a:ext cx="922047" cy="369332"/>
            </a:xfrm>
            <a:prstGeom prst="rect">
              <a:avLst/>
            </a:prstGeom>
            <a:noFill/>
          </p:spPr>
          <p:txBody>
            <a:bodyPr wrap="square" rtlCol="0">
              <a:spAutoFit/>
            </a:bodyPr>
            <a:lstStyle/>
            <a:p>
              <a:pPr algn="ctr"/>
              <a:r>
                <a:rPr lang="el-GR" dirty="0">
                  <a:solidFill>
                    <a:srgbClr val="00B050"/>
                  </a:solidFill>
                </a:rPr>
                <a:t>Δέκτης</a:t>
              </a:r>
            </a:p>
          </p:txBody>
        </p:sp>
        <p:pic>
          <p:nvPicPr>
            <p:cNvPr id="115" name="Graphic 114" descr="Document outline">
              <a:extLst>
                <a:ext uri="{FF2B5EF4-FFF2-40B4-BE49-F238E27FC236}">
                  <a16:creationId xmlns:a16="http://schemas.microsoft.com/office/drawing/2014/main" id="{35EAB341-1A4E-4C1B-868B-4DD3C680374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97661" y="2328462"/>
              <a:ext cx="369332" cy="369332"/>
            </a:xfrm>
            <a:prstGeom prst="rect">
              <a:avLst/>
            </a:prstGeom>
          </p:spPr>
        </p:pic>
        <p:cxnSp>
          <p:nvCxnSpPr>
            <p:cNvPr id="117" name="Straight Arrow Connector 116">
              <a:extLst>
                <a:ext uri="{FF2B5EF4-FFF2-40B4-BE49-F238E27FC236}">
                  <a16:creationId xmlns:a16="http://schemas.microsoft.com/office/drawing/2014/main" id="{B250F599-EAC1-4B92-BCA8-1F079FEEDF20}"/>
                </a:ext>
              </a:extLst>
            </p:cNvPr>
            <p:cNvCxnSpPr>
              <a:stCxn id="115" idx="3"/>
              <a:endCxn id="17" idx="1"/>
            </p:cNvCxnSpPr>
            <p:nvPr/>
          </p:nvCxnSpPr>
          <p:spPr>
            <a:xfrm>
              <a:off x="2966993" y="2513128"/>
              <a:ext cx="3622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8" name="Graphic 117" descr="Document outline">
              <a:extLst>
                <a:ext uri="{FF2B5EF4-FFF2-40B4-BE49-F238E27FC236}">
                  <a16:creationId xmlns:a16="http://schemas.microsoft.com/office/drawing/2014/main" id="{D83E3125-19E9-4576-B6FC-92546E775D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09673" y="2319659"/>
              <a:ext cx="369332" cy="369332"/>
            </a:xfrm>
            <a:prstGeom prst="rect">
              <a:avLst/>
            </a:prstGeom>
          </p:spPr>
        </p:pic>
        <p:cxnSp>
          <p:nvCxnSpPr>
            <p:cNvPr id="120" name="Straight Arrow Connector 119">
              <a:extLst>
                <a:ext uri="{FF2B5EF4-FFF2-40B4-BE49-F238E27FC236}">
                  <a16:creationId xmlns:a16="http://schemas.microsoft.com/office/drawing/2014/main" id="{5E2C1440-722B-48F7-A833-6AEC6E5E8ACE}"/>
                </a:ext>
              </a:extLst>
            </p:cNvPr>
            <p:cNvCxnSpPr>
              <a:stCxn id="18" idx="3"/>
              <a:endCxn id="118" idx="1"/>
            </p:cNvCxnSpPr>
            <p:nvPr/>
          </p:nvCxnSpPr>
          <p:spPr>
            <a:xfrm flipV="1">
              <a:off x="9052616" y="2504325"/>
              <a:ext cx="357057" cy="14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A5BDB037-F73D-4A75-A55A-DF1B173D8CFD}"/>
                </a:ext>
              </a:extLst>
            </p:cNvPr>
            <p:cNvSpPr txBox="1"/>
            <p:nvPr/>
          </p:nvSpPr>
          <p:spPr>
            <a:xfrm>
              <a:off x="5596990" y="2886322"/>
              <a:ext cx="851515" cy="307777"/>
            </a:xfrm>
            <a:prstGeom prst="rect">
              <a:avLst/>
            </a:prstGeom>
            <a:noFill/>
          </p:spPr>
          <p:txBody>
            <a:bodyPr wrap="square" rtlCol="0">
              <a:spAutoFit/>
            </a:bodyPr>
            <a:lstStyle/>
            <a:p>
              <a:r>
                <a:rPr lang="el-GR" sz="1400" dirty="0">
                  <a:solidFill>
                    <a:srgbClr val="7030A0"/>
                  </a:solidFill>
                </a:rPr>
                <a:t>Θόρυβος</a:t>
              </a:r>
            </a:p>
          </p:txBody>
        </p:sp>
        <p:cxnSp>
          <p:nvCxnSpPr>
            <p:cNvPr id="128" name="Straight Arrow Connector 127">
              <a:extLst>
                <a:ext uri="{FF2B5EF4-FFF2-40B4-BE49-F238E27FC236}">
                  <a16:creationId xmlns:a16="http://schemas.microsoft.com/office/drawing/2014/main" id="{D8E493EA-8231-44BF-BE59-7CBFD6CD2C3F}"/>
                </a:ext>
              </a:extLst>
            </p:cNvPr>
            <p:cNvCxnSpPr>
              <a:cxnSpLocks/>
            </p:cNvCxnSpPr>
            <p:nvPr/>
          </p:nvCxnSpPr>
          <p:spPr>
            <a:xfrm flipV="1">
              <a:off x="6012142" y="2503834"/>
              <a:ext cx="0" cy="382488"/>
            </a:xfrm>
            <a:prstGeom prst="straightConnector1">
              <a:avLst/>
            </a:prstGeom>
            <a:ln>
              <a:solidFill>
                <a:srgbClr val="7030A0"/>
              </a:solidFill>
              <a:prstDash val="dashDot"/>
              <a:tailEnd type="triangle"/>
            </a:ln>
          </p:spPr>
          <p:style>
            <a:lnRef idx="1">
              <a:schemeClr val="accent1"/>
            </a:lnRef>
            <a:fillRef idx="0">
              <a:schemeClr val="accent1"/>
            </a:fillRef>
            <a:effectRef idx="0">
              <a:schemeClr val="accent1"/>
            </a:effectRef>
            <a:fontRef idx="minor">
              <a:schemeClr val="tx1"/>
            </a:fontRef>
          </p:style>
        </p:cxnSp>
        <p:pic>
          <p:nvPicPr>
            <p:cNvPr id="129" name="Graphic 128" descr="Morse Code with solid fill">
              <a:extLst>
                <a:ext uri="{FF2B5EF4-FFF2-40B4-BE49-F238E27FC236}">
                  <a16:creationId xmlns:a16="http://schemas.microsoft.com/office/drawing/2014/main" id="{9764DE4A-EA2C-4031-9498-1FEC367DD8F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15772" y="2151187"/>
              <a:ext cx="369333" cy="369332"/>
            </a:xfrm>
            <a:prstGeom prst="rect">
              <a:avLst/>
            </a:prstGeom>
          </p:spPr>
        </p:pic>
        <p:cxnSp>
          <p:nvCxnSpPr>
            <p:cNvPr id="130" name="Straight Arrow Connector 129">
              <a:extLst>
                <a:ext uri="{FF2B5EF4-FFF2-40B4-BE49-F238E27FC236}">
                  <a16:creationId xmlns:a16="http://schemas.microsoft.com/office/drawing/2014/main" id="{4566A3A6-91B5-4370-8648-99171FA55066}"/>
                </a:ext>
              </a:extLst>
            </p:cNvPr>
            <p:cNvCxnSpPr>
              <a:cxnSpLocks/>
              <a:stCxn id="17" idx="3"/>
              <a:endCxn id="18" idx="1"/>
            </p:cNvCxnSpPr>
            <p:nvPr/>
          </p:nvCxnSpPr>
          <p:spPr>
            <a:xfrm flipV="1">
              <a:off x="4939264" y="2505737"/>
              <a:ext cx="2141081" cy="7391"/>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1" name="Graphic 130" descr="Morse Code with solid fill">
              <a:extLst>
                <a:ext uri="{FF2B5EF4-FFF2-40B4-BE49-F238E27FC236}">
                  <a16:creationId xmlns:a16="http://schemas.microsoft.com/office/drawing/2014/main" id="{02CF4320-4EAC-4EE8-93EE-2514256661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47150" y="2151187"/>
              <a:ext cx="369333" cy="369332"/>
            </a:xfrm>
            <a:prstGeom prst="rect">
              <a:avLst/>
            </a:prstGeom>
          </p:spPr>
        </p:pic>
        <p:pic>
          <p:nvPicPr>
            <p:cNvPr id="143" name="Graphic 142" descr="Close with solid fill">
              <a:extLst>
                <a:ext uri="{FF2B5EF4-FFF2-40B4-BE49-F238E27FC236}">
                  <a16:creationId xmlns:a16="http://schemas.microsoft.com/office/drawing/2014/main" id="{125A61A5-486B-404D-8F08-24D36B0F492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65900" y="2311997"/>
              <a:ext cx="208522" cy="208522"/>
            </a:xfrm>
            <a:prstGeom prst="rect">
              <a:avLst/>
            </a:prstGeom>
          </p:spPr>
        </p:pic>
      </p:grpSp>
      <p:sp>
        <p:nvSpPr>
          <p:cNvPr id="3" name="Freeform: Shape 2">
            <a:extLst>
              <a:ext uri="{FF2B5EF4-FFF2-40B4-BE49-F238E27FC236}">
                <a16:creationId xmlns:a16="http://schemas.microsoft.com/office/drawing/2014/main" id="{E52F3B25-3CCA-1014-212A-55E9A4AFC5FE}"/>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5" name="Freeform: Shape 4">
            <a:extLst>
              <a:ext uri="{FF2B5EF4-FFF2-40B4-BE49-F238E27FC236}">
                <a16:creationId xmlns:a16="http://schemas.microsoft.com/office/drawing/2014/main" id="{0A18CE75-2895-2E76-FC3D-4028B3905B45}"/>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6" name="Straight Connector 5">
            <a:extLst>
              <a:ext uri="{FF2B5EF4-FFF2-40B4-BE49-F238E27FC236}">
                <a16:creationId xmlns:a16="http://schemas.microsoft.com/office/drawing/2014/main" id="{E04BDBB3-A8DC-41FD-0F77-5A44FF19A037}"/>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38465F-7968-0E66-76A7-8CDE58D9244B}"/>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D9D040D-A99A-4F03-83BC-4DF51FBB5CE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37057" y="3591282"/>
            <a:ext cx="4559021" cy="2698300"/>
          </a:xfrm>
          <a:prstGeom prst="rect">
            <a:avLst/>
          </a:prstGeom>
        </p:spPr>
      </p:pic>
    </p:spTree>
    <p:extLst>
      <p:ext uri="{BB962C8B-B14F-4D97-AF65-F5344CB8AC3E}">
        <p14:creationId xmlns:p14="http://schemas.microsoft.com/office/powerpoint/2010/main" val="4199342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outVertical)">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xEl>
                                              <p:pRg st="0" end="0"/>
                                            </p:txEl>
                                          </p:spTgt>
                                        </p:tgtEl>
                                        <p:attrNameLst>
                                          <p:attrName>style.visibility</p:attrName>
                                        </p:attrNameLst>
                                      </p:cBhvr>
                                      <p:to>
                                        <p:strVal val="visible"/>
                                      </p:to>
                                    </p:set>
                                    <p:animEffect transition="in" filter="wipe(left)">
                                      <p:cBhvr>
                                        <p:cTn id="22" dur="500"/>
                                        <p:tgtEl>
                                          <p:spTgt spid="67">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8">
                                            <p:txEl>
                                              <p:pRg st="0" end="0"/>
                                            </p:txEl>
                                          </p:spTgt>
                                        </p:tgtEl>
                                        <p:attrNameLst>
                                          <p:attrName>style.visibility</p:attrName>
                                        </p:attrNameLst>
                                      </p:cBhvr>
                                      <p:to>
                                        <p:strVal val="visible"/>
                                      </p:to>
                                    </p:set>
                                    <p:animEffect transition="in" filter="wipe(left)">
                                      <p:cBhvr>
                                        <p:cTn id="25" dur="500"/>
                                        <p:tgtEl>
                                          <p:spTgt spid="6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8">
                                            <p:txEl>
                                              <p:pRg st="1" end="1"/>
                                            </p:txEl>
                                          </p:spTgt>
                                        </p:tgtEl>
                                        <p:attrNameLst>
                                          <p:attrName>style.visibility</p:attrName>
                                        </p:attrNameLst>
                                      </p:cBhvr>
                                      <p:to>
                                        <p:strVal val="visible"/>
                                      </p:to>
                                    </p:set>
                                    <p:animEffect transition="in" filter="wipe(left)">
                                      <p:cBhvr>
                                        <p:cTn id="30" dur="500"/>
                                        <p:tgtEl>
                                          <p:spTgt spid="6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wipe(left)">
                                      <p:cBhvr>
                                        <p:cTn id="40" dur="500"/>
                                        <p:tgtEl>
                                          <p:spTgt spid="78"/>
                                        </p:tgtEl>
                                      </p:cBhvr>
                                    </p:animEffect>
                                  </p:childTnLst>
                                </p:cTn>
                              </p:par>
                              <p:par>
                                <p:cTn id="41" presetID="22" presetClass="entr" presetSubtype="8" fill="hold" nodeType="with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wipe(left)">
                                      <p:cBhvr>
                                        <p:cTn id="43" dur="500"/>
                                        <p:tgtEl>
                                          <p:spTgt spid="79"/>
                                        </p:tgtEl>
                                      </p:cBhvr>
                                    </p:animEffect>
                                  </p:childTnLst>
                                </p:cTn>
                              </p:par>
                              <p:par>
                                <p:cTn id="44" presetID="22" presetClass="entr" presetSubtype="8" fill="hold" nodeType="with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wipe(left)">
                                      <p:cBhvr>
                                        <p:cTn id="46" dur="500"/>
                                        <p:tgtEl>
                                          <p:spTgt spid="80"/>
                                        </p:tgtEl>
                                      </p:cBhvr>
                                    </p:animEffect>
                                  </p:childTnLst>
                                </p:cTn>
                              </p:par>
                              <p:par>
                                <p:cTn id="47" presetID="22" presetClass="entr" presetSubtype="4" fill="hold"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wipe(down)">
                                      <p:cBhvr>
                                        <p:cTn id="49" dur="500"/>
                                        <p:tgtEl>
                                          <p:spTgt spid="8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wipe(down)">
                                      <p:cBhvr>
                                        <p:cTn id="52" dur="500"/>
                                        <p:tgtEl>
                                          <p:spTgt spid="86"/>
                                        </p:tgtEl>
                                      </p:cBhvr>
                                    </p:animEffect>
                                  </p:childTnLst>
                                </p:cTn>
                              </p:par>
                              <p:par>
                                <p:cTn id="53" presetID="22" presetClass="entr" presetSubtype="4"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down)">
                                      <p:cBhvr>
                                        <p:cTn id="55" dur="500"/>
                                        <p:tgtEl>
                                          <p:spTgt spid="9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ipe(down)">
                                      <p:cBhvr>
                                        <p:cTn id="58"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uild="p"/>
      <p:bldP spid="68" grpId="0" uiExpand="1" build="p"/>
      <p:bldP spid="86" grpId="0" animBg="1"/>
      <p:bldP spid="8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E78E4D-C6B3-45CF-9B0A-D2CF3A1EB9DD}"/>
              </a:ext>
            </a:extLst>
          </p:cNvPr>
          <p:cNvSpPr txBox="1"/>
          <p:nvPr/>
        </p:nvSpPr>
        <p:spPr>
          <a:xfrm>
            <a:off x="4189933" y="145279"/>
            <a:ext cx="3812134" cy="646331"/>
          </a:xfrm>
          <a:prstGeom prst="rect">
            <a:avLst/>
          </a:prstGeom>
          <a:noFill/>
        </p:spPr>
        <p:txBody>
          <a:bodyPr wrap="none" rtlCol="0">
            <a:spAutoFit/>
          </a:bodyPr>
          <a:lstStyle/>
          <a:p>
            <a:pPr algn="ctr"/>
            <a:r>
              <a:rPr lang="el-GR" sz="3600" b="1" dirty="0"/>
              <a:t>Γραμμικοί Κώδικες</a:t>
            </a:r>
          </a:p>
        </p:txBody>
      </p:sp>
      <p:grpSp>
        <p:nvGrpSpPr>
          <p:cNvPr id="106" name="Group 105">
            <a:extLst>
              <a:ext uri="{FF2B5EF4-FFF2-40B4-BE49-F238E27FC236}">
                <a16:creationId xmlns:a16="http://schemas.microsoft.com/office/drawing/2014/main" id="{738684A9-9B63-4FFA-995F-7809BF9B484C}"/>
              </a:ext>
            </a:extLst>
          </p:cNvPr>
          <p:cNvGrpSpPr/>
          <p:nvPr/>
        </p:nvGrpSpPr>
        <p:grpSpPr>
          <a:xfrm>
            <a:off x="1563562" y="1331281"/>
            <a:ext cx="9064875" cy="1647248"/>
            <a:chOff x="1563562" y="1331281"/>
            <a:chExt cx="9064875" cy="1647248"/>
          </a:xfrm>
        </p:grpSpPr>
        <p:sp>
          <p:nvSpPr>
            <p:cNvPr id="3" name="TextBox 2">
              <a:extLst>
                <a:ext uri="{FF2B5EF4-FFF2-40B4-BE49-F238E27FC236}">
                  <a16:creationId xmlns:a16="http://schemas.microsoft.com/office/drawing/2014/main" id="{3B952A89-F8D8-4992-B98B-C51935FBE159}"/>
                </a:ext>
              </a:extLst>
            </p:cNvPr>
            <p:cNvSpPr txBox="1"/>
            <p:nvPr/>
          </p:nvSpPr>
          <p:spPr>
            <a:xfrm>
              <a:off x="3874334" y="1331281"/>
              <a:ext cx="606256" cy="307777"/>
            </a:xfrm>
            <a:prstGeom prst="rect">
              <a:avLst/>
            </a:prstGeom>
            <a:noFill/>
          </p:spPr>
          <p:txBody>
            <a:bodyPr wrap="none" rtlCol="0">
              <a:spAutoFit/>
            </a:bodyPr>
            <a:lstStyle/>
            <a:p>
              <a:pPr algn="ctr"/>
              <a:r>
                <a:rPr lang="en-US" sz="1400" dirty="0">
                  <a:solidFill>
                    <a:srgbClr val="FF0066"/>
                  </a:solidFill>
                </a:rPr>
                <a:t>m</a:t>
              </a:r>
              <a:r>
                <a:rPr lang="en-US" sz="1400" dirty="0"/>
                <a:t> </a:t>
              </a:r>
              <a:r>
                <a:rPr lang="en-US" sz="1400" dirty="0">
                  <a:latin typeface="Calibri" panose="020F0502020204030204" pitchFamily="34" charset="0"/>
                  <a:cs typeface="Calibri" panose="020F0502020204030204" pitchFamily="34" charset="0"/>
                </a:rPr>
                <a:t>∙ G </a:t>
              </a:r>
              <a:endParaRPr lang="el-GR" sz="1400" dirty="0"/>
            </a:p>
          </p:txBody>
        </p:sp>
        <p:sp>
          <p:nvSpPr>
            <p:cNvPr id="41" name="TextBox 40">
              <a:extLst>
                <a:ext uri="{FF2B5EF4-FFF2-40B4-BE49-F238E27FC236}">
                  <a16:creationId xmlns:a16="http://schemas.microsoft.com/office/drawing/2014/main" id="{0CB180C5-77EC-4997-83F4-87B9757E3870}"/>
                </a:ext>
              </a:extLst>
            </p:cNvPr>
            <p:cNvSpPr txBox="1"/>
            <p:nvPr/>
          </p:nvSpPr>
          <p:spPr>
            <a:xfrm>
              <a:off x="7543760" y="1337964"/>
              <a:ext cx="708848" cy="307777"/>
            </a:xfrm>
            <a:prstGeom prst="rect">
              <a:avLst/>
            </a:prstGeom>
            <a:noFill/>
          </p:spPr>
          <p:txBody>
            <a:bodyPr wrap="none" rtlCol="0">
              <a:spAutoFit/>
            </a:bodyPr>
            <a:lstStyle/>
            <a:p>
              <a:r>
                <a:rPr lang="en-US" sz="1400" dirty="0">
                  <a:solidFill>
                    <a:srgbClr val="FF0066"/>
                  </a:solidFill>
                  <a:latin typeface="Calibri" panose="020F0502020204030204" pitchFamily="34" charset="0"/>
                  <a:cs typeface="Calibri" panose="020F0502020204030204" pitchFamily="34" charset="0"/>
                </a:rPr>
                <a:t>m’</a:t>
              </a:r>
              <a:r>
                <a:rPr lang="en-US" sz="1400" dirty="0">
                  <a:latin typeface="Calibri" panose="020F0502020204030204" pitchFamily="34" charset="0"/>
                  <a:cs typeface="Calibri" panose="020F0502020204030204" pitchFamily="34" charset="0"/>
                </a:rPr>
                <a:t> ∙ G</a:t>
              </a:r>
              <a:r>
                <a:rPr lang="en-US" sz="1400" baseline="30000" dirty="0">
                  <a:latin typeface="Calibri" panose="020F0502020204030204" pitchFamily="34" charset="0"/>
                  <a:cs typeface="Calibri" panose="020F0502020204030204" pitchFamily="34" charset="0"/>
                </a:rPr>
                <a:t>-1</a:t>
              </a:r>
              <a:endParaRPr lang="el-GR" dirty="0"/>
            </a:p>
          </p:txBody>
        </p:sp>
        <p:sp>
          <p:nvSpPr>
            <p:cNvPr id="59" name="TextBox 58">
              <a:extLst>
                <a:ext uri="{FF2B5EF4-FFF2-40B4-BE49-F238E27FC236}">
                  <a16:creationId xmlns:a16="http://schemas.microsoft.com/office/drawing/2014/main" id="{DF3E9F21-A08D-45C9-876F-4C82AE6B9A1C}"/>
                </a:ext>
              </a:extLst>
            </p:cNvPr>
            <p:cNvSpPr txBox="1"/>
            <p:nvPr/>
          </p:nvSpPr>
          <p:spPr>
            <a:xfrm>
              <a:off x="2465772" y="1454392"/>
              <a:ext cx="286596" cy="369332"/>
            </a:xfrm>
            <a:prstGeom prst="rect">
              <a:avLst/>
            </a:prstGeom>
            <a:noFill/>
          </p:spPr>
          <p:txBody>
            <a:bodyPr wrap="square">
              <a:spAutoFit/>
            </a:bodyPr>
            <a:lstStyle/>
            <a:p>
              <a:pPr algn="ctr"/>
              <a:r>
                <a:rPr lang="en-US" dirty="0">
                  <a:solidFill>
                    <a:srgbClr val="FF0066"/>
                  </a:solidFill>
                </a:rPr>
                <a:t>m</a:t>
              </a:r>
              <a:endParaRPr lang="el-GR" dirty="0">
                <a:solidFill>
                  <a:srgbClr val="FF0066"/>
                </a:solidFill>
              </a:endParaRPr>
            </a:p>
          </p:txBody>
        </p:sp>
        <p:sp>
          <p:nvSpPr>
            <p:cNvPr id="60" name="TextBox 59">
              <a:extLst>
                <a:ext uri="{FF2B5EF4-FFF2-40B4-BE49-F238E27FC236}">
                  <a16:creationId xmlns:a16="http://schemas.microsoft.com/office/drawing/2014/main" id="{12E914FA-2FC4-467D-A946-6EDCB3C1E1F4}"/>
                </a:ext>
              </a:extLst>
            </p:cNvPr>
            <p:cNvSpPr txBox="1"/>
            <p:nvPr/>
          </p:nvSpPr>
          <p:spPr>
            <a:xfrm>
              <a:off x="5606468" y="1443451"/>
              <a:ext cx="459388" cy="369332"/>
            </a:xfrm>
            <a:prstGeom prst="rect">
              <a:avLst/>
            </a:prstGeom>
            <a:noFill/>
          </p:spPr>
          <p:txBody>
            <a:bodyPr wrap="square">
              <a:spAutoFit/>
            </a:bodyPr>
            <a:lstStyle/>
            <a:p>
              <a:pPr algn="r"/>
              <a:r>
                <a:rPr lang="en-US" dirty="0">
                  <a:solidFill>
                    <a:srgbClr val="FF0066"/>
                  </a:solidFill>
                </a:rPr>
                <a:t>m’</a:t>
              </a:r>
              <a:endParaRPr lang="el-GR" dirty="0">
                <a:solidFill>
                  <a:srgbClr val="FF0066"/>
                </a:solidFill>
              </a:endParaRPr>
            </a:p>
          </p:txBody>
        </p:sp>
        <p:pic>
          <p:nvPicPr>
            <p:cNvPr id="63" name="Graphic 62" descr="Cell Tower with solid fill">
              <a:extLst>
                <a:ext uri="{FF2B5EF4-FFF2-40B4-BE49-F238E27FC236}">
                  <a16:creationId xmlns:a16="http://schemas.microsoft.com/office/drawing/2014/main" id="{E5054D1F-FBB2-4CF1-8DC5-A167080C3F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27651" y="1893160"/>
              <a:ext cx="793871" cy="793871"/>
            </a:xfrm>
            <a:prstGeom prst="rect">
              <a:avLst/>
            </a:prstGeom>
          </p:spPr>
        </p:pic>
        <p:pic>
          <p:nvPicPr>
            <p:cNvPr id="64" name="Graphic 63" descr="Computer with solid fill">
              <a:extLst>
                <a:ext uri="{FF2B5EF4-FFF2-40B4-BE49-F238E27FC236}">
                  <a16:creationId xmlns:a16="http://schemas.microsoft.com/office/drawing/2014/main" id="{819D6B71-2CAB-4F4C-AA19-890ABF6420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9770480" y="1885279"/>
              <a:ext cx="793868" cy="793871"/>
            </a:xfrm>
            <a:prstGeom prst="rect">
              <a:avLst/>
            </a:prstGeom>
          </p:spPr>
        </p:pic>
        <p:sp>
          <p:nvSpPr>
            <p:cNvPr id="65" name="TextBox 64">
              <a:extLst>
                <a:ext uri="{FF2B5EF4-FFF2-40B4-BE49-F238E27FC236}">
                  <a16:creationId xmlns:a16="http://schemas.microsoft.com/office/drawing/2014/main" id="{D6A9A63D-42C9-4FF3-8D2B-A848BDF1E3BB}"/>
                </a:ext>
              </a:extLst>
            </p:cNvPr>
            <p:cNvSpPr txBox="1"/>
            <p:nvPr/>
          </p:nvSpPr>
          <p:spPr>
            <a:xfrm>
              <a:off x="3160912" y="2114233"/>
              <a:ext cx="1610056" cy="369332"/>
            </a:xfrm>
            <a:prstGeom prst="rect">
              <a:avLst/>
            </a:prstGeom>
            <a:noFill/>
            <a:ln>
              <a:solidFill>
                <a:schemeClr val="accent5">
                  <a:lumMod val="50000"/>
                </a:schemeClr>
              </a:solidFill>
            </a:ln>
          </p:spPr>
          <p:txBody>
            <a:bodyPr wrap="none" rtlCol="0">
              <a:spAutoFit/>
            </a:bodyPr>
            <a:lstStyle/>
            <a:p>
              <a:r>
                <a:rPr lang="el-GR" dirty="0">
                  <a:solidFill>
                    <a:schemeClr val="accent5">
                      <a:lumMod val="50000"/>
                    </a:schemeClr>
                  </a:solidFill>
                </a:rPr>
                <a:t>Κωδικοποιητής</a:t>
              </a:r>
            </a:p>
          </p:txBody>
        </p:sp>
        <p:sp>
          <p:nvSpPr>
            <p:cNvPr id="66" name="TextBox 65">
              <a:extLst>
                <a:ext uri="{FF2B5EF4-FFF2-40B4-BE49-F238E27FC236}">
                  <a16:creationId xmlns:a16="http://schemas.microsoft.com/office/drawing/2014/main" id="{2BF467B9-C457-4742-AA3A-ED5910528B01}"/>
                </a:ext>
              </a:extLst>
            </p:cNvPr>
            <p:cNvSpPr txBox="1"/>
            <p:nvPr/>
          </p:nvSpPr>
          <p:spPr>
            <a:xfrm>
              <a:off x="6912049" y="2106842"/>
              <a:ext cx="1972271" cy="369332"/>
            </a:xfrm>
            <a:prstGeom prst="rect">
              <a:avLst/>
            </a:prstGeom>
            <a:noFill/>
            <a:ln>
              <a:solidFill>
                <a:srgbClr val="00B050"/>
              </a:solidFill>
            </a:ln>
          </p:spPr>
          <p:txBody>
            <a:bodyPr wrap="none" rtlCol="0">
              <a:spAutoFit/>
            </a:bodyPr>
            <a:lstStyle/>
            <a:p>
              <a:r>
                <a:rPr lang="el-GR" dirty="0">
                  <a:solidFill>
                    <a:srgbClr val="00B050"/>
                  </a:solidFill>
                </a:rPr>
                <a:t>Αποκωδικοποιητής</a:t>
              </a:r>
            </a:p>
          </p:txBody>
        </p:sp>
        <p:cxnSp>
          <p:nvCxnSpPr>
            <p:cNvPr id="70" name="Straight Arrow Connector 69">
              <a:extLst>
                <a:ext uri="{FF2B5EF4-FFF2-40B4-BE49-F238E27FC236}">
                  <a16:creationId xmlns:a16="http://schemas.microsoft.com/office/drawing/2014/main" id="{27484BD0-12E8-40FA-A9A2-40437EBCD75E}"/>
                </a:ext>
              </a:extLst>
            </p:cNvPr>
            <p:cNvCxnSpPr>
              <a:cxnSpLocks/>
              <a:stCxn id="65" idx="3"/>
              <a:endCxn id="66" idx="1"/>
            </p:cNvCxnSpPr>
            <p:nvPr/>
          </p:nvCxnSpPr>
          <p:spPr>
            <a:xfrm flipV="1">
              <a:off x="4770968" y="2291508"/>
              <a:ext cx="2141081" cy="7391"/>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F9FF33C-A3A1-4902-BED9-225B7425320B}"/>
                </a:ext>
              </a:extLst>
            </p:cNvPr>
            <p:cNvSpPr txBox="1"/>
            <p:nvPr/>
          </p:nvSpPr>
          <p:spPr>
            <a:xfrm>
              <a:off x="6148350" y="2239015"/>
              <a:ext cx="730550" cy="261610"/>
            </a:xfrm>
            <a:prstGeom prst="rect">
              <a:avLst/>
            </a:prstGeom>
            <a:noFill/>
          </p:spPr>
          <p:txBody>
            <a:bodyPr wrap="square" rtlCol="0">
              <a:spAutoFit/>
            </a:bodyPr>
            <a:lstStyle/>
            <a:p>
              <a:pPr algn="ctr"/>
              <a:r>
                <a:rPr lang="el-GR" sz="1050" dirty="0">
                  <a:solidFill>
                    <a:srgbClr val="FF0000"/>
                  </a:solidFill>
                </a:rPr>
                <a:t>Δίαυλος</a:t>
              </a:r>
            </a:p>
          </p:txBody>
        </p:sp>
        <p:sp>
          <p:nvSpPr>
            <p:cNvPr id="74" name="TextBox 73">
              <a:extLst>
                <a:ext uri="{FF2B5EF4-FFF2-40B4-BE49-F238E27FC236}">
                  <a16:creationId xmlns:a16="http://schemas.microsoft.com/office/drawing/2014/main" id="{53BC5C37-B559-4E84-BBAF-B8BE6F7106F2}"/>
                </a:ext>
              </a:extLst>
            </p:cNvPr>
            <p:cNvSpPr txBox="1"/>
            <p:nvPr/>
          </p:nvSpPr>
          <p:spPr>
            <a:xfrm>
              <a:off x="1563562" y="2609197"/>
              <a:ext cx="922047" cy="369332"/>
            </a:xfrm>
            <a:prstGeom prst="rect">
              <a:avLst/>
            </a:prstGeom>
            <a:noFill/>
          </p:spPr>
          <p:txBody>
            <a:bodyPr wrap="none" rtlCol="0">
              <a:spAutoFit/>
            </a:bodyPr>
            <a:lstStyle/>
            <a:p>
              <a:pPr algn="ctr"/>
              <a:r>
                <a:rPr lang="el-GR" dirty="0">
                  <a:solidFill>
                    <a:srgbClr val="FF0066"/>
                  </a:solidFill>
                </a:rPr>
                <a:t>Πομπός</a:t>
              </a:r>
            </a:p>
          </p:txBody>
        </p:sp>
        <p:sp>
          <p:nvSpPr>
            <p:cNvPr id="75" name="TextBox 74">
              <a:extLst>
                <a:ext uri="{FF2B5EF4-FFF2-40B4-BE49-F238E27FC236}">
                  <a16:creationId xmlns:a16="http://schemas.microsoft.com/office/drawing/2014/main" id="{4AB829A0-8DD9-4457-97DF-1BD59B1E1B08}"/>
                </a:ext>
              </a:extLst>
            </p:cNvPr>
            <p:cNvSpPr txBox="1"/>
            <p:nvPr/>
          </p:nvSpPr>
          <p:spPr>
            <a:xfrm>
              <a:off x="9706390" y="2609197"/>
              <a:ext cx="922047" cy="369332"/>
            </a:xfrm>
            <a:prstGeom prst="rect">
              <a:avLst/>
            </a:prstGeom>
            <a:noFill/>
          </p:spPr>
          <p:txBody>
            <a:bodyPr wrap="square" rtlCol="0">
              <a:spAutoFit/>
            </a:bodyPr>
            <a:lstStyle/>
            <a:p>
              <a:pPr algn="ctr"/>
              <a:r>
                <a:rPr lang="el-GR" dirty="0">
                  <a:solidFill>
                    <a:srgbClr val="00B050"/>
                  </a:solidFill>
                </a:rPr>
                <a:t>Δέκτης</a:t>
              </a:r>
            </a:p>
          </p:txBody>
        </p:sp>
        <p:pic>
          <p:nvPicPr>
            <p:cNvPr id="84" name="Graphic 83" descr="Document outline">
              <a:extLst>
                <a:ext uri="{FF2B5EF4-FFF2-40B4-BE49-F238E27FC236}">
                  <a16:creationId xmlns:a16="http://schemas.microsoft.com/office/drawing/2014/main" id="{459BD368-F916-43B0-A11D-0770A2ED71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29365" y="2114233"/>
              <a:ext cx="369332" cy="369332"/>
            </a:xfrm>
            <a:prstGeom prst="rect">
              <a:avLst/>
            </a:prstGeom>
          </p:spPr>
        </p:pic>
        <p:cxnSp>
          <p:nvCxnSpPr>
            <p:cNvPr id="87" name="Straight Arrow Connector 86">
              <a:extLst>
                <a:ext uri="{FF2B5EF4-FFF2-40B4-BE49-F238E27FC236}">
                  <a16:creationId xmlns:a16="http://schemas.microsoft.com/office/drawing/2014/main" id="{1AA54502-FEE7-4EF8-AA15-27767785F892}"/>
                </a:ext>
              </a:extLst>
            </p:cNvPr>
            <p:cNvCxnSpPr>
              <a:stCxn id="84" idx="3"/>
              <a:endCxn id="65" idx="1"/>
            </p:cNvCxnSpPr>
            <p:nvPr/>
          </p:nvCxnSpPr>
          <p:spPr>
            <a:xfrm>
              <a:off x="2798697" y="2298899"/>
              <a:ext cx="3622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9" name="Graphic 88" descr="Document outline">
              <a:extLst>
                <a:ext uri="{FF2B5EF4-FFF2-40B4-BE49-F238E27FC236}">
                  <a16:creationId xmlns:a16="http://schemas.microsoft.com/office/drawing/2014/main" id="{39C54260-1F99-441B-8E35-F858B51358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41377" y="2105430"/>
              <a:ext cx="369332" cy="369332"/>
            </a:xfrm>
            <a:prstGeom prst="rect">
              <a:avLst/>
            </a:prstGeom>
          </p:spPr>
        </p:pic>
        <p:cxnSp>
          <p:nvCxnSpPr>
            <p:cNvPr id="91" name="Straight Arrow Connector 90">
              <a:extLst>
                <a:ext uri="{FF2B5EF4-FFF2-40B4-BE49-F238E27FC236}">
                  <a16:creationId xmlns:a16="http://schemas.microsoft.com/office/drawing/2014/main" id="{81E6F918-17BA-489F-82D5-295AC4422818}"/>
                </a:ext>
              </a:extLst>
            </p:cNvPr>
            <p:cNvCxnSpPr>
              <a:stCxn id="66" idx="3"/>
              <a:endCxn id="89" idx="1"/>
            </p:cNvCxnSpPr>
            <p:nvPr/>
          </p:nvCxnSpPr>
          <p:spPr>
            <a:xfrm flipV="1">
              <a:off x="8884320" y="2290096"/>
              <a:ext cx="357057" cy="14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2" name="Graphic 91" descr="Morse Code with solid fill">
              <a:extLst>
                <a:ext uri="{FF2B5EF4-FFF2-40B4-BE49-F238E27FC236}">
                  <a16:creationId xmlns:a16="http://schemas.microsoft.com/office/drawing/2014/main" id="{27A345AE-893A-4B01-9E50-607171ACD0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51496" y="1905116"/>
              <a:ext cx="369333" cy="369332"/>
            </a:xfrm>
            <a:prstGeom prst="rect">
              <a:avLst/>
            </a:prstGeom>
          </p:spPr>
        </p:pic>
        <p:sp>
          <p:nvSpPr>
            <p:cNvPr id="93" name="TextBox 92">
              <a:extLst>
                <a:ext uri="{FF2B5EF4-FFF2-40B4-BE49-F238E27FC236}">
                  <a16:creationId xmlns:a16="http://schemas.microsoft.com/office/drawing/2014/main" id="{C4768577-4625-4C63-B644-3661C585C9B2}"/>
                </a:ext>
              </a:extLst>
            </p:cNvPr>
            <p:cNvSpPr txBox="1"/>
            <p:nvPr/>
          </p:nvSpPr>
          <p:spPr>
            <a:xfrm>
              <a:off x="9282745" y="1443451"/>
              <a:ext cx="286596" cy="369332"/>
            </a:xfrm>
            <a:prstGeom prst="rect">
              <a:avLst/>
            </a:prstGeom>
            <a:noFill/>
          </p:spPr>
          <p:txBody>
            <a:bodyPr wrap="square">
              <a:spAutoFit/>
            </a:bodyPr>
            <a:lstStyle/>
            <a:p>
              <a:pPr algn="ctr"/>
              <a:r>
                <a:rPr lang="en-US" dirty="0">
                  <a:solidFill>
                    <a:srgbClr val="FF0066"/>
                  </a:solidFill>
                </a:rPr>
                <a:t>m</a:t>
              </a:r>
              <a:endParaRPr lang="el-GR" dirty="0">
                <a:solidFill>
                  <a:srgbClr val="FF0066"/>
                </a:solidFill>
              </a:endParaRPr>
            </a:p>
          </p:txBody>
        </p:sp>
        <p:cxnSp>
          <p:nvCxnSpPr>
            <p:cNvPr id="8" name="Straight Arrow Connector 7">
              <a:extLst>
                <a:ext uri="{FF2B5EF4-FFF2-40B4-BE49-F238E27FC236}">
                  <a16:creationId xmlns:a16="http://schemas.microsoft.com/office/drawing/2014/main" id="{D20F5ED5-D63D-4775-A3AF-2E8D92C07F75}"/>
                </a:ext>
              </a:extLst>
            </p:cNvPr>
            <p:cNvCxnSpPr>
              <a:stCxn id="59" idx="3"/>
              <a:endCxn id="60" idx="1"/>
            </p:cNvCxnSpPr>
            <p:nvPr/>
          </p:nvCxnSpPr>
          <p:spPr>
            <a:xfrm flipV="1">
              <a:off x="2752368" y="1628117"/>
              <a:ext cx="2854100" cy="1094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BA3DABA-E667-4267-B1FC-67A510F82BF9}"/>
                </a:ext>
              </a:extLst>
            </p:cNvPr>
            <p:cNvCxnSpPr>
              <a:stCxn id="60" idx="3"/>
              <a:endCxn id="93" idx="1"/>
            </p:cNvCxnSpPr>
            <p:nvPr/>
          </p:nvCxnSpPr>
          <p:spPr>
            <a:xfrm>
              <a:off x="6065856" y="1628117"/>
              <a:ext cx="3216889"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EF9E0B92-E941-42AF-8022-A57566AE7EEE}"/>
              </a:ext>
            </a:extLst>
          </p:cNvPr>
          <p:cNvCxnSpPr/>
          <p:nvPr/>
        </p:nvCxnSpPr>
        <p:spPr>
          <a:xfrm flipV="1">
            <a:off x="615297" y="2273181"/>
            <a:ext cx="0" cy="1267"/>
          </a:xfrm>
          <a:prstGeom prst="line">
            <a:avLst/>
          </a:prstGeom>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4F3D56E-2C63-1B50-9F98-EF39B0314C5F}"/>
              </a:ext>
            </a:extLst>
          </p:cNvPr>
          <p:cNvGrpSpPr/>
          <p:nvPr/>
        </p:nvGrpSpPr>
        <p:grpSpPr>
          <a:xfrm>
            <a:off x="2465772" y="3347226"/>
            <a:ext cx="7270926" cy="1782266"/>
            <a:chOff x="3870126" y="3301145"/>
            <a:chExt cx="7270926" cy="1782266"/>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EF48369-EBC2-4A77-AB88-514A1952EFF1}"/>
                    </a:ext>
                  </a:extLst>
                </p:cNvPr>
                <p:cNvSpPr txBox="1"/>
                <p:nvPr/>
              </p:nvSpPr>
              <p:spPr>
                <a:xfrm>
                  <a:off x="3870126" y="3926489"/>
                  <a:ext cx="43824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l-GR" sz="2800" i="1" smtClean="0">
                                <a:latin typeface="Cambria Math" panose="02040503050406030204" pitchFamily="18" charset="0"/>
                              </a:rPr>
                            </m:ctrlPr>
                          </m:dPr>
                          <m:e>
                            <m:r>
                              <a:rPr lang="en-US" sz="2800" b="0" i="1" smtClean="0">
                                <a:latin typeface="Cambria Math" panose="02040503050406030204" pitchFamily="18" charset="0"/>
                              </a:rPr>
                              <m:t>1 0 1 ]  </m:t>
                            </m:r>
                            <m:r>
                              <m:rPr>
                                <m:nor/>
                              </m:rPr>
                              <a:rPr lang="en-US" sz="2800" dirty="0">
                                <a:latin typeface="Calibri" panose="020F0502020204030204" pitchFamily="34" charset="0"/>
                                <a:cs typeface="Calibri" panose="020F0502020204030204" pitchFamily="34" charset="0"/>
                              </a:rPr>
                              <m:t>∙ </m:t>
                            </m:r>
                            <m:r>
                              <m:rPr>
                                <m:nor/>
                              </m:rPr>
                              <a:rPr lang="en-US" sz="2800" dirty="0">
                                <a:latin typeface="Calibri" panose="020F0502020204030204" pitchFamily="34" charset="0"/>
                                <a:cs typeface="Calibri" panose="020F0502020204030204" pitchFamily="34" charset="0"/>
                              </a:rPr>
                              <m:t>G</m:t>
                            </m:r>
                            <m:r>
                              <m:rPr>
                                <m:nor/>
                              </m:rPr>
                              <a:rPr lang="en-US" sz="2800" b="0" i="0" dirty="0" smtClean="0">
                                <a:latin typeface="Calibri" panose="020F0502020204030204" pitchFamily="34" charset="0"/>
                                <a:cs typeface="Calibri" panose="020F0502020204030204" pitchFamily="34" charset="0"/>
                              </a:rPr>
                              <m:t> </m:t>
                            </m:r>
                            <m:r>
                              <a:rPr lang="en-US" sz="2800" b="0" i="1" dirty="0" smtClean="0">
                                <a:latin typeface="Cambria Math" panose="02040503050406030204" pitchFamily="18" charset="0"/>
                                <a:cs typeface="Calibri" panose="020F0502020204030204" pitchFamily="34" charset="0"/>
                              </a:rPr>
                              <m:t>=[1 1 1 1 1 1 0]</m:t>
                            </m:r>
                          </m:e>
                        </m:d>
                      </m:oMath>
                    </m:oMathPara>
                  </a14:m>
                  <a:endParaRPr lang="el-GR" dirty="0"/>
                </a:p>
              </p:txBody>
            </p:sp>
          </mc:Choice>
          <mc:Fallback xmlns="">
            <p:sp>
              <p:nvSpPr>
                <p:cNvPr id="14" name="TextBox 13">
                  <a:extLst>
                    <a:ext uri="{FF2B5EF4-FFF2-40B4-BE49-F238E27FC236}">
                      <a16:creationId xmlns:a16="http://schemas.microsoft.com/office/drawing/2014/main" id="{BEF48369-EBC2-4A77-AB88-514A1952EFF1}"/>
                    </a:ext>
                  </a:extLst>
                </p:cNvPr>
                <p:cNvSpPr txBox="1">
                  <a:spLocks noRot="1" noChangeAspect="1" noMove="1" noResize="1" noEditPoints="1" noAdjustHandles="1" noChangeArrowheads="1" noChangeShapeType="1" noTextEdit="1"/>
                </p:cNvSpPr>
                <p:nvPr/>
              </p:nvSpPr>
              <p:spPr>
                <a:xfrm>
                  <a:off x="3870126" y="3926489"/>
                  <a:ext cx="4382482" cy="430887"/>
                </a:xfrm>
                <a:prstGeom prst="rect">
                  <a:avLst/>
                </a:prstGeom>
                <a:blipFill>
                  <a:blip r:embed="rId11"/>
                  <a:stretch>
                    <a:fillRect/>
                  </a:stretch>
                </a:blipFill>
              </p:spPr>
              <p:txBody>
                <a:bodyPr/>
                <a:lstStyle/>
                <a:p>
                  <a:r>
                    <a:rPr lang="el-GR">
                      <a:noFill/>
                    </a:rPr>
                    <a:t> </a:t>
                  </a:r>
                </a:p>
              </p:txBody>
            </p:sp>
          </mc:Fallback>
        </mc:AlternateContent>
        <p:sp>
          <p:nvSpPr>
            <p:cNvPr id="19" name="Right Brace 18">
              <a:extLst>
                <a:ext uri="{FF2B5EF4-FFF2-40B4-BE49-F238E27FC236}">
                  <a16:creationId xmlns:a16="http://schemas.microsoft.com/office/drawing/2014/main" id="{DBC51E38-4725-4119-BB59-B261EF52E987}"/>
                </a:ext>
              </a:extLst>
            </p:cNvPr>
            <p:cNvSpPr/>
            <p:nvPr/>
          </p:nvSpPr>
          <p:spPr>
            <a:xfrm rot="5400000">
              <a:off x="4352460" y="3881725"/>
              <a:ext cx="217965" cy="10602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97" name="Right Brace 96">
              <a:extLst>
                <a:ext uri="{FF2B5EF4-FFF2-40B4-BE49-F238E27FC236}">
                  <a16:creationId xmlns:a16="http://schemas.microsoft.com/office/drawing/2014/main" id="{C33998CD-8693-41CB-A45A-2AF15C4E1580}"/>
                </a:ext>
              </a:extLst>
            </p:cNvPr>
            <p:cNvSpPr/>
            <p:nvPr/>
          </p:nvSpPr>
          <p:spPr>
            <a:xfrm rot="5400000">
              <a:off x="7022174" y="3350196"/>
              <a:ext cx="217965" cy="212333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1" name="TextBox 20">
              <a:extLst>
                <a:ext uri="{FF2B5EF4-FFF2-40B4-BE49-F238E27FC236}">
                  <a16:creationId xmlns:a16="http://schemas.microsoft.com/office/drawing/2014/main" id="{77E7C83B-6140-4038-9D7F-CB0574693179}"/>
                </a:ext>
              </a:extLst>
            </p:cNvPr>
            <p:cNvSpPr txBox="1"/>
            <p:nvPr/>
          </p:nvSpPr>
          <p:spPr>
            <a:xfrm>
              <a:off x="4113430" y="4527901"/>
              <a:ext cx="696024" cy="369332"/>
            </a:xfrm>
            <a:prstGeom prst="rect">
              <a:avLst/>
            </a:prstGeom>
            <a:noFill/>
          </p:spPr>
          <p:txBody>
            <a:bodyPr wrap="none" rtlCol="0">
              <a:spAutoFit/>
            </a:bodyPr>
            <a:lstStyle/>
            <a:p>
              <a:r>
                <a:rPr lang="en-US" dirty="0"/>
                <a:t>3 bits</a:t>
              </a:r>
              <a:endParaRPr lang="el-GR" dirty="0"/>
            </a:p>
          </p:txBody>
        </p:sp>
        <p:sp>
          <p:nvSpPr>
            <p:cNvPr id="99" name="TextBox 98">
              <a:extLst>
                <a:ext uri="{FF2B5EF4-FFF2-40B4-BE49-F238E27FC236}">
                  <a16:creationId xmlns:a16="http://schemas.microsoft.com/office/drawing/2014/main" id="{648B3FB2-12F5-4BFC-9AFC-23B455724DB6}"/>
                </a:ext>
              </a:extLst>
            </p:cNvPr>
            <p:cNvSpPr txBox="1"/>
            <p:nvPr/>
          </p:nvSpPr>
          <p:spPr>
            <a:xfrm>
              <a:off x="6780649" y="4520843"/>
              <a:ext cx="696024" cy="369332"/>
            </a:xfrm>
            <a:prstGeom prst="rect">
              <a:avLst/>
            </a:prstGeom>
            <a:noFill/>
          </p:spPr>
          <p:txBody>
            <a:bodyPr wrap="none" rtlCol="0">
              <a:spAutoFit/>
            </a:bodyPr>
            <a:lstStyle/>
            <a:p>
              <a:r>
                <a:rPr lang="el-GR" dirty="0"/>
                <a:t>7</a:t>
              </a:r>
              <a:r>
                <a:rPr lang="en-US" dirty="0"/>
                <a:t> bits</a:t>
              </a:r>
              <a:endParaRPr lang="el-GR" dirty="0"/>
            </a:p>
          </p:txBody>
        </p:sp>
        <p:sp>
          <p:nvSpPr>
            <p:cNvPr id="23" name="TextBox 22">
              <a:extLst>
                <a:ext uri="{FF2B5EF4-FFF2-40B4-BE49-F238E27FC236}">
                  <a16:creationId xmlns:a16="http://schemas.microsoft.com/office/drawing/2014/main" id="{BC0BDD03-D9C1-463D-9B5A-EBD3C6A6CBEA}"/>
                </a:ext>
              </a:extLst>
            </p:cNvPr>
            <p:cNvSpPr txBox="1"/>
            <p:nvPr/>
          </p:nvSpPr>
          <p:spPr>
            <a:xfrm>
              <a:off x="8490119" y="4560191"/>
              <a:ext cx="1216271" cy="523220"/>
            </a:xfrm>
            <a:prstGeom prst="rect">
              <a:avLst/>
            </a:prstGeom>
            <a:noFill/>
            <a:ln>
              <a:solidFill>
                <a:srgbClr val="C00000"/>
              </a:solidFill>
            </a:ln>
          </p:spPr>
          <p:txBody>
            <a:bodyPr wrap="square" rtlCol="0">
              <a:spAutoFit/>
            </a:bodyPr>
            <a:lstStyle/>
            <a:p>
              <a:r>
                <a:rPr lang="en-US" sz="1400" dirty="0"/>
                <a:t>2-bit </a:t>
              </a:r>
              <a:r>
                <a:rPr lang="el-GR" sz="1400" dirty="0"/>
                <a:t>διορθώνονται</a:t>
              </a:r>
            </a:p>
          </p:txBody>
        </p:sp>
        <p:sp>
          <p:nvSpPr>
            <p:cNvPr id="100" name="TextBox 99">
              <a:extLst>
                <a:ext uri="{FF2B5EF4-FFF2-40B4-BE49-F238E27FC236}">
                  <a16:creationId xmlns:a16="http://schemas.microsoft.com/office/drawing/2014/main" id="{F542E562-C601-4973-AFA7-D6E9FC5DAFEE}"/>
                </a:ext>
              </a:extLst>
            </p:cNvPr>
            <p:cNvSpPr txBox="1"/>
            <p:nvPr/>
          </p:nvSpPr>
          <p:spPr>
            <a:xfrm>
              <a:off x="8486809" y="3301145"/>
              <a:ext cx="1219581" cy="523220"/>
            </a:xfrm>
            <a:prstGeom prst="rect">
              <a:avLst/>
            </a:prstGeom>
            <a:noFill/>
            <a:ln>
              <a:solidFill>
                <a:srgbClr val="C00000"/>
              </a:solidFill>
            </a:ln>
          </p:spPr>
          <p:txBody>
            <a:bodyPr wrap="square">
              <a:spAutoFit/>
            </a:bodyPr>
            <a:lstStyle/>
            <a:p>
              <a:r>
                <a:rPr lang="en-US" sz="1400" dirty="0"/>
                <a:t>4-bit</a:t>
              </a:r>
              <a:r>
                <a:rPr lang="el-GR" sz="1400" dirty="0"/>
                <a:t> προστέθηκαν</a:t>
              </a:r>
            </a:p>
          </p:txBody>
        </p:sp>
        <p:cxnSp>
          <p:nvCxnSpPr>
            <p:cNvPr id="27" name="Straight Arrow Connector 26">
              <a:extLst>
                <a:ext uri="{FF2B5EF4-FFF2-40B4-BE49-F238E27FC236}">
                  <a16:creationId xmlns:a16="http://schemas.microsoft.com/office/drawing/2014/main" id="{A29F4A52-2F33-4234-ABCB-DB0D7014C0A2}"/>
                </a:ext>
              </a:extLst>
            </p:cNvPr>
            <p:cNvCxnSpPr>
              <a:cxnSpLocks/>
              <a:stCxn id="14" idx="3"/>
              <a:endCxn id="100" idx="2"/>
            </p:cNvCxnSpPr>
            <p:nvPr/>
          </p:nvCxnSpPr>
          <p:spPr>
            <a:xfrm flipV="1">
              <a:off x="8252608" y="3824365"/>
              <a:ext cx="843992" cy="317568"/>
            </a:xfrm>
            <a:prstGeom prst="curved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CC93386-0D17-4FBC-BDAA-463843C81D54}"/>
                </a:ext>
              </a:extLst>
            </p:cNvPr>
            <p:cNvCxnSpPr>
              <a:cxnSpLocks/>
              <a:stCxn id="14" idx="3"/>
              <a:endCxn id="23" idx="0"/>
            </p:cNvCxnSpPr>
            <p:nvPr/>
          </p:nvCxnSpPr>
          <p:spPr>
            <a:xfrm>
              <a:off x="8252608" y="4141933"/>
              <a:ext cx="845647" cy="418258"/>
            </a:xfrm>
            <a:prstGeom prst="curved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D4DA6D0-CC1F-43A0-9061-AFA20CB1AC6B}"/>
                </a:ext>
              </a:extLst>
            </p:cNvPr>
            <p:cNvCxnSpPr>
              <a:cxnSpLocks/>
              <a:stCxn id="23" idx="3"/>
            </p:cNvCxnSpPr>
            <p:nvPr/>
          </p:nvCxnSpPr>
          <p:spPr>
            <a:xfrm>
              <a:off x="9706390" y="4821801"/>
              <a:ext cx="6425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C72B7B7B-33BB-4EB2-A03D-3B13629231E4}"/>
                </a:ext>
              </a:extLst>
            </p:cNvPr>
            <p:cNvSpPr txBox="1"/>
            <p:nvPr/>
          </p:nvSpPr>
          <p:spPr>
            <a:xfrm>
              <a:off x="10371746" y="4637135"/>
              <a:ext cx="769306" cy="369332"/>
            </a:xfrm>
            <a:prstGeom prst="rect">
              <a:avLst/>
            </a:prstGeom>
            <a:noFill/>
          </p:spPr>
          <p:txBody>
            <a:bodyPr wrap="square" rtlCol="0">
              <a:spAutoFit/>
            </a:bodyPr>
            <a:lstStyle/>
            <a:p>
              <a:r>
                <a:rPr lang="el-GR" dirty="0">
                  <a:solidFill>
                    <a:schemeClr val="accent5">
                      <a:lumMod val="50000"/>
                    </a:schemeClr>
                  </a:solidFill>
                </a:rPr>
                <a:t>Πως ?</a:t>
              </a:r>
            </a:p>
          </p:txBody>
        </p:sp>
      </p:grpSp>
      <p:sp>
        <p:nvSpPr>
          <p:cNvPr id="4" name="Freeform: Shape 3">
            <a:extLst>
              <a:ext uri="{FF2B5EF4-FFF2-40B4-BE49-F238E27FC236}">
                <a16:creationId xmlns:a16="http://schemas.microsoft.com/office/drawing/2014/main" id="{FFEF5529-9C83-D591-5E5D-202C942180A5}"/>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5" name="Freeform: Shape 4">
            <a:extLst>
              <a:ext uri="{FF2B5EF4-FFF2-40B4-BE49-F238E27FC236}">
                <a16:creationId xmlns:a16="http://schemas.microsoft.com/office/drawing/2014/main" id="{554A3015-CAC8-BBD4-5B0F-7557D034E967}"/>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6" name="Straight Connector 5">
            <a:extLst>
              <a:ext uri="{FF2B5EF4-FFF2-40B4-BE49-F238E27FC236}">
                <a16:creationId xmlns:a16="http://schemas.microsoft.com/office/drawing/2014/main" id="{B2F2599E-87F1-0892-5095-C855463FBCBD}"/>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CEA49D-96A9-6CDF-89E6-508587D0F898}"/>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38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E78E4D-C6B3-45CF-9B0A-D2CF3A1EB9DD}"/>
              </a:ext>
            </a:extLst>
          </p:cNvPr>
          <p:cNvSpPr txBox="1"/>
          <p:nvPr/>
        </p:nvSpPr>
        <p:spPr>
          <a:xfrm>
            <a:off x="4189933" y="145279"/>
            <a:ext cx="3812134" cy="646331"/>
          </a:xfrm>
          <a:prstGeom prst="rect">
            <a:avLst/>
          </a:prstGeom>
          <a:noFill/>
        </p:spPr>
        <p:txBody>
          <a:bodyPr wrap="none" rtlCol="0">
            <a:spAutoFit/>
          </a:bodyPr>
          <a:lstStyle/>
          <a:p>
            <a:pPr algn="ctr"/>
            <a:r>
              <a:rPr lang="el-GR" sz="3600" b="1" dirty="0"/>
              <a:t>Γραμμικοί Κώδικες</a:t>
            </a:r>
          </a:p>
        </p:txBody>
      </p:sp>
      <p:cxnSp>
        <p:nvCxnSpPr>
          <p:cNvPr id="33" name="Straight Connector 32">
            <a:extLst>
              <a:ext uri="{FF2B5EF4-FFF2-40B4-BE49-F238E27FC236}">
                <a16:creationId xmlns:a16="http://schemas.microsoft.com/office/drawing/2014/main" id="{EF9E0B92-E941-42AF-8022-A57566AE7EEE}"/>
              </a:ext>
            </a:extLst>
          </p:cNvPr>
          <p:cNvCxnSpPr/>
          <p:nvPr/>
        </p:nvCxnSpPr>
        <p:spPr>
          <a:xfrm flipV="1">
            <a:off x="615297" y="2273181"/>
            <a:ext cx="0" cy="1267"/>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952A89-F8D8-4992-B98B-C51935FBE159}"/>
              </a:ext>
            </a:extLst>
          </p:cNvPr>
          <p:cNvSpPr txBox="1"/>
          <p:nvPr/>
        </p:nvSpPr>
        <p:spPr>
          <a:xfrm>
            <a:off x="3596745" y="1337964"/>
            <a:ext cx="606256" cy="307777"/>
          </a:xfrm>
          <a:prstGeom prst="rect">
            <a:avLst/>
          </a:prstGeom>
          <a:noFill/>
        </p:spPr>
        <p:txBody>
          <a:bodyPr wrap="none" rtlCol="0">
            <a:spAutoFit/>
          </a:bodyPr>
          <a:lstStyle/>
          <a:p>
            <a:pPr algn="ctr"/>
            <a:r>
              <a:rPr lang="en-US" sz="1400" dirty="0">
                <a:solidFill>
                  <a:srgbClr val="FF0066"/>
                </a:solidFill>
              </a:rPr>
              <a:t>m</a:t>
            </a:r>
            <a:r>
              <a:rPr lang="en-US" sz="1400" dirty="0"/>
              <a:t> </a:t>
            </a:r>
            <a:r>
              <a:rPr lang="en-US" sz="1400" dirty="0">
                <a:latin typeface="Calibri" panose="020F0502020204030204" pitchFamily="34" charset="0"/>
                <a:cs typeface="Calibri" panose="020F0502020204030204" pitchFamily="34" charset="0"/>
              </a:rPr>
              <a:t>∙ G </a:t>
            </a:r>
            <a:endParaRPr lang="el-GR" sz="1400" dirty="0"/>
          </a:p>
        </p:txBody>
      </p:sp>
      <p:sp>
        <p:nvSpPr>
          <p:cNvPr id="41" name="TextBox 40">
            <a:extLst>
              <a:ext uri="{FF2B5EF4-FFF2-40B4-BE49-F238E27FC236}">
                <a16:creationId xmlns:a16="http://schemas.microsoft.com/office/drawing/2014/main" id="{0CB180C5-77EC-4997-83F4-87B9757E3870}"/>
              </a:ext>
            </a:extLst>
          </p:cNvPr>
          <p:cNvSpPr txBox="1"/>
          <p:nvPr/>
        </p:nvSpPr>
        <p:spPr>
          <a:xfrm>
            <a:off x="8333104" y="1333755"/>
            <a:ext cx="708848" cy="307777"/>
          </a:xfrm>
          <a:prstGeom prst="rect">
            <a:avLst/>
          </a:prstGeom>
          <a:noFill/>
        </p:spPr>
        <p:txBody>
          <a:bodyPr wrap="none" rtlCol="0">
            <a:spAutoFit/>
          </a:bodyPr>
          <a:lstStyle/>
          <a:p>
            <a:r>
              <a:rPr lang="en-US" sz="1400" dirty="0">
                <a:solidFill>
                  <a:srgbClr val="FF0066"/>
                </a:solidFill>
                <a:latin typeface="Calibri" panose="020F0502020204030204" pitchFamily="34" charset="0"/>
                <a:cs typeface="Calibri" panose="020F0502020204030204" pitchFamily="34" charset="0"/>
              </a:rPr>
              <a:t>m’</a:t>
            </a:r>
            <a:r>
              <a:rPr lang="en-US" sz="1400" dirty="0">
                <a:latin typeface="Calibri" panose="020F0502020204030204" pitchFamily="34" charset="0"/>
                <a:cs typeface="Calibri" panose="020F0502020204030204" pitchFamily="34" charset="0"/>
              </a:rPr>
              <a:t> ∙ G</a:t>
            </a:r>
            <a:r>
              <a:rPr lang="en-US" sz="1400" baseline="30000" dirty="0">
                <a:latin typeface="Calibri" panose="020F0502020204030204" pitchFamily="34" charset="0"/>
                <a:cs typeface="Calibri" panose="020F0502020204030204" pitchFamily="34" charset="0"/>
              </a:rPr>
              <a:t>-1</a:t>
            </a:r>
            <a:endParaRPr lang="el-GR" dirty="0"/>
          </a:p>
        </p:txBody>
      </p:sp>
      <p:sp>
        <p:nvSpPr>
          <p:cNvPr id="59" name="TextBox 58">
            <a:extLst>
              <a:ext uri="{FF2B5EF4-FFF2-40B4-BE49-F238E27FC236}">
                <a16:creationId xmlns:a16="http://schemas.microsoft.com/office/drawing/2014/main" id="{DF3E9F21-A08D-45C9-876F-4C82AE6B9A1C}"/>
              </a:ext>
            </a:extLst>
          </p:cNvPr>
          <p:cNvSpPr txBox="1"/>
          <p:nvPr/>
        </p:nvSpPr>
        <p:spPr>
          <a:xfrm>
            <a:off x="2465772" y="1454392"/>
            <a:ext cx="286596" cy="369332"/>
          </a:xfrm>
          <a:prstGeom prst="rect">
            <a:avLst/>
          </a:prstGeom>
          <a:noFill/>
        </p:spPr>
        <p:txBody>
          <a:bodyPr wrap="square">
            <a:spAutoFit/>
          </a:bodyPr>
          <a:lstStyle/>
          <a:p>
            <a:pPr algn="ctr"/>
            <a:r>
              <a:rPr lang="en-US" dirty="0">
                <a:solidFill>
                  <a:srgbClr val="FF0066"/>
                </a:solidFill>
              </a:rPr>
              <a:t>m</a:t>
            </a:r>
            <a:endParaRPr lang="el-GR" dirty="0">
              <a:solidFill>
                <a:srgbClr val="FF0066"/>
              </a:solidFill>
            </a:endParaRPr>
          </a:p>
        </p:txBody>
      </p:sp>
      <p:sp>
        <p:nvSpPr>
          <p:cNvPr id="60" name="TextBox 59">
            <a:extLst>
              <a:ext uri="{FF2B5EF4-FFF2-40B4-BE49-F238E27FC236}">
                <a16:creationId xmlns:a16="http://schemas.microsoft.com/office/drawing/2014/main" id="{12E914FA-2FC4-467D-A946-6EDCB3C1E1F4}"/>
              </a:ext>
            </a:extLst>
          </p:cNvPr>
          <p:cNvSpPr txBox="1"/>
          <p:nvPr/>
        </p:nvSpPr>
        <p:spPr>
          <a:xfrm>
            <a:off x="5099095" y="1461075"/>
            <a:ext cx="459388" cy="369332"/>
          </a:xfrm>
          <a:prstGeom prst="rect">
            <a:avLst/>
          </a:prstGeom>
          <a:noFill/>
        </p:spPr>
        <p:txBody>
          <a:bodyPr wrap="square">
            <a:spAutoFit/>
          </a:bodyPr>
          <a:lstStyle/>
          <a:p>
            <a:pPr algn="r"/>
            <a:r>
              <a:rPr lang="en-US" dirty="0">
                <a:solidFill>
                  <a:srgbClr val="FF0066"/>
                </a:solidFill>
              </a:rPr>
              <a:t>m’</a:t>
            </a:r>
            <a:endParaRPr lang="el-GR" dirty="0">
              <a:solidFill>
                <a:srgbClr val="FF0066"/>
              </a:solidFill>
            </a:endParaRPr>
          </a:p>
        </p:txBody>
      </p:sp>
      <p:pic>
        <p:nvPicPr>
          <p:cNvPr id="63" name="Graphic 62" descr="Cell Tower with solid fill">
            <a:extLst>
              <a:ext uri="{FF2B5EF4-FFF2-40B4-BE49-F238E27FC236}">
                <a16:creationId xmlns:a16="http://schemas.microsoft.com/office/drawing/2014/main" id="{E5054D1F-FBB2-4CF1-8DC5-A167080C3F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27651" y="1893160"/>
            <a:ext cx="793871" cy="793871"/>
          </a:xfrm>
          <a:prstGeom prst="rect">
            <a:avLst/>
          </a:prstGeom>
        </p:spPr>
      </p:pic>
      <p:pic>
        <p:nvPicPr>
          <p:cNvPr id="64" name="Graphic 63" descr="Computer with solid fill">
            <a:extLst>
              <a:ext uri="{FF2B5EF4-FFF2-40B4-BE49-F238E27FC236}">
                <a16:creationId xmlns:a16="http://schemas.microsoft.com/office/drawing/2014/main" id="{819D6B71-2CAB-4F4C-AA19-890ABF6420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9770480" y="1885279"/>
            <a:ext cx="793868" cy="793871"/>
          </a:xfrm>
          <a:prstGeom prst="rect">
            <a:avLst/>
          </a:prstGeom>
        </p:spPr>
      </p:pic>
      <p:sp>
        <p:nvSpPr>
          <p:cNvPr id="65" name="TextBox 64">
            <a:extLst>
              <a:ext uri="{FF2B5EF4-FFF2-40B4-BE49-F238E27FC236}">
                <a16:creationId xmlns:a16="http://schemas.microsoft.com/office/drawing/2014/main" id="{D6A9A63D-42C9-4FF3-8D2B-A848BDF1E3BB}"/>
              </a:ext>
            </a:extLst>
          </p:cNvPr>
          <p:cNvSpPr txBox="1"/>
          <p:nvPr/>
        </p:nvSpPr>
        <p:spPr>
          <a:xfrm>
            <a:off x="3160912" y="2114233"/>
            <a:ext cx="1610056" cy="369332"/>
          </a:xfrm>
          <a:prstGeom prst="rect">
            <a:avLst/>
          </a:prstGeom>
          <a:noFill/>
          <a:ln>
            <a:solidFill>
              <a:schemeClr val="accent5">
                <a:lumMod val="50000"/>
              </a:schemeClr>
            </a:solidFill>
          </a:ln>
        </p:spPr>
        <p:txBody>
          <a:bodyPr wrap="none" rtlCol="0">
            <a:spAutoFit/>
          </a:bodyPr>
          <a:lstStyle/>
          <a:p>
            <a:r>
              <a:rPr lang="el-GR" dirty="0">
                <a:solidFill>
                  <a:schemeClr val="accent5">
                    <a:lumMod val="50000"/>
                  </a:schemeClr>
                </a:solidFill>
              </a:rPr>
              <a:t>Κωδικοποιητής</a:t>
            </a:r>
          </a:p>
        </p:txBody>
      </p:sp>
      <p:sp>
        <p:nvSpPr>
          <p:cNvPr id="66" name="TextBox 65">
            <a:extLst>
              <a:ext uri="{FF2B5EF4-FFF2-40B4-BE49-F238E27FC236}">
                <a16:creationId xmlns:a16="http://schemas.microsoft.com/office/drawing/2014/main" id="{2BF467B9-C457-4742-AA3A-ED5910528B01}"/>
              </a:ext>
            </a:extLst>
          </p:cNvPr>
          <p:cNvSpPr txBox="1"/>
          <p:nvPr/>
        </p:nvSpPr>
        <p:spPr>
          <a:xfrm>
            <a:off x="6912049" y="2106842"/>
            <a:ext cx="1972271" cy="369332"/>
          </a:xfrm>
          <a:prstGeom prst="rect">
            <a:avLst/>
          </a:prstGeom>
          <a:noFill/>
          <a:ln>
            <a:solidFill>
              <a:srgbClr val="00B050"/>
            </a:solidFill>
          </a:ln>
        </p:spPr>
        <p:txBody>
          <a:bodyPr wrap="none" rtlCol="0">
            <a:spAutoFit/>
          </a:bodyPr>
          <a:lstStyle/>
          <a:p>
            <a:r>
              <a:rPr lang="el-GR" dirty="0">
                <a:solidFill>
                  <a:srgbClr val="00B050"/>
                </a:solidFill>
              </a:rPr>
              <a:t>Αποκωδικοποιητής</a:t>
            </a:r>
          </a:p>
        </p:txBody>
      </p:sp>
      <p:cxnSp>
        <p:nvCxnSpPr>
          <p:cNvPr id="70" name="Straight Arrow Connector 69">
            <a:extLst>
              <a:ext uri="{FF2B5EF4-FFF2-40B4-BE49-F238E27FC236}">
                <a16:creationId xmlns:a16="http://schemas.microsoft.com/office/drawing/2014/main" id="{27484BD0-12E8-40FA-A9A2-40437EBCD75E}"/>
              </a:ext>
            </a:extLst>
          </p:cNvPr>
          <p:cNvCxnSpPr>
            <a:cxnSpLocks/>
            <a:stCxn id="65" idx="3"/>
          </p:cNvCxnSpPr>
          <p:nvPr/>
        </p:nvCxnSpPr>
        <p:spPr>
          <a:xfrm flipV="1">
            <a:off x="4770968" y="2290095"/>
            <a:ext cx="1106440" cy="8804"/>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3BC5C37-B559-4E84-BBAF-B8BE6F7106F2}"/>
              </a:ext>
            </a:extLst>
          </p:cNvPr>
          <p:cNvSpPr txBox="1"/>
          <p:nvPr/>
        </p:nvSpPr>
        <p:spPr>
          <a:xfrm>
            <a:off x="1563562" y="2609197"/>
            <a:ext cx="922047" cy="369332"/>
          </a:xfrm>
          <a:prstGeom prst="rect">
            <a:avLst/>
          </a:prstGeom>
          <a:noFill/>
        </p:spPr>
        <p:txBody>
          <a:bodyPr wrap="none" rtlCol="0">
            <a:spAutoFit/>
          </a:bodyPr>
          <a:lstStyle/>
          <a:p>
            <a:pPr algn="ctr"/>
            <a:r>
              <a:rPr lang="el-GR" dirty="0">
                <a:solidFill>
                  <a:srgbClr val="FF0066"/>
                </a:solidFill>
              </a:rPr>
              <a:t>Πομπός</a:t>
            </a:r>
          </a:p>
        </p:txBody>
      </p:sp>
      <p:sp>
        <p:nvSpPr>
          <p:cNvPr id="75" name="TextBox 74">
            <a:extLst>
              <a:ext uri="{FF2B5EF4-FFF2-40B4-BE49-F238E27FC236}">
                <a16:creationId xmlns:a16="http://schemas.microsoft.com/office/drawing/2014/main" id="{4AB829A0-8DD9-4457-97DF-1BD59B1E1B08}"/>
              </a:ext>
            </a:extLst>
          </p:cNvPr>
          <p:cNvSpPr txBox="1"/>
          <p:nvPr/>
        </p:nvSpPr>
        <p:spPr>
          <a:xfrm>
            <a:off x="9706390" y="2609197"/>
            <a:ext cx="922047" cy="369332"/>
          </a:xfrm>
          <a:prstGeom prst="rect">
            <a:avLst/>
          </a:prstGeom>
          <a:noFill/>
        </p:spPr>
        <p:txBody>
          <a:bodyPr wrap="square" rtlCol="0">
            <a:spAutoFit/>
          </a:bodyPr>
          <a:lstStyle/>
          <a:p>
            <a:pPr algn="ctr"/>
            <a:r>
              <a:rPr lang="el-GR" dirty="0">
                <a:solidFill>
                  <a:srgbClr val="00B050"/>
                </a:solidFill>
              </a:rPr>
              <a:t>Δέκτης</a:t>
            </a:r>
          </a:p>
        </p:txBody>
      </p:sp>
      <p:sp>
        <p:nvSpPr>
          <p:cNvPr id="76" name="TextBox 75">
            <a:extLst>
              <a:ext uri="{FF2B5EF4-FFF2-40B4-BE49-F238E27FC236}">
                <a16:creationId xmlns:a16="http://schemas.microsoft.com/office/drawing/2014/main" id="{FD010BFF-BF15-4676-A780-54E97AE2A083}"/>
              </a:ext>
            </a:extLst>
          </p:cNvPr>
          <p:cNvSpPr txBox="1"/>
          <p:nvPr/>
        </p:nvSpPr>
        <p:spPr>
          <a:xfrm>
            <a:off x="5410405" y="2664702"/>
            <a:ext cx="851515" cy="307777"/>
          </a:xfrm>
          <a:prstGeom prst="rect">
            <a:avLst/>
          </a:prstGeom>
          <a:noFill/>
        </p:spPr>
        <p:txBody>
          <a:bodyPr wrap="none" rtlCol="0">
            <a:spAutoFit/>
          </a:bodyPr>
          <a:lstStyle/>
          <a:p>
            <a:r>
              <a:rPr lang="el-GR" sz="1400" dirty="0">
                <a:solidFill>
                  <a:srgbClr val="7030A0"/>
                </a:solidFill>
              </a:rPr>
              <a:t>Θόρυβος</a:t>
            </a:r>
          </a:p>
        </p:txBody>
      </p:sp>
      <p:cxnSp>
        <p:nvCxnSpPr>
          <p:cNvPr id="77" name="Straight Arrow Connector 76">
            <a:extLst>
              <a:ext uri="{FF2B5EF4-FFF2-40B4-BE49-F238E27FC236}">
                <a16:creationId xmlns:a16="http://schemas.microsoft.com/office/drawing/2014/main" id="{66BA3366-E63D-4D12-BFFB-E4190FFFE83D}"/>
              </a:ext>
            </a:extLst>
          </p:cNvPr>
          <p:cNvCxnSpPr>
            <a:cxnSpLocks/>
          </p:cNvCxnSpPr>
          <p:nvPr/>
        </p:nvCxnSpPr>
        <p:spPr>
          <a:xfrm flipV="1">
            <a:off x="5825557" y="2282214"/>
            <a:ext cx="0" cy="382488"/>
          </a:xfrm>
          <a:prstGeom prst="straightConnector1">
            <a:avLst/>
          </a:prstGeom>
          <a:ln>
            <a:solidFill>
              <a:srgbClr val="7030A0"/>
            </a:solidFill>
            <a:prstDash val="dashDot"/>
            <a:tailEnd type="triangle"/>
          </a:ln>
        </p:spPr>
        <p:style>
          <a:lnRef idx="1">
            <a:schemeClr val="accent1"/>
          </a:lnRef>
          <a:fillRef idx="0">
            <a:schemeClr val="accent1"/>
          </a:fillRef>
          <a:effectRef idx="0">
            <a:schemeClr val="accent1"/>
          </a:effectRef>
          <a:fontRef idx="minor">
            <a:schemeClr val="tx1"/>
          </a:fontRef>
        </p:style>
      </p:cxnSp>
      <p:pic>
        <p:nvPicPr>
          <p:cNvPr id="84" name="Graphic 83" descr="Document outline">
            <a:extLst>
              <a:ext uri="{FF2B5EF4-FFF2-40B4-BE49-F238E27FC236}">
                <a16:creationId xmlns:a16="http://schemas.microsoft.com/office/drawing/2014/main" id="{459BD368-F916-43B0-A11D-0770A2ED71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29365" y="2114233"/>
            <a:ext cx="369332" cy="369332"/>
          </a:xfrm>
          <a:prstGeom prst="rect">
            <a:avLst/>
          </a:prstGeom>
        </p:spPr>
      </p:pic>
      <p:cxnSp>
        <p:nvCxnSpPr>
          <p:cNvPr id="87" name="Straight Arrow Connector 86">
            <a:extLst>
              <a:ext uri="{FF2B5EF4-FFF2-40B4-BE49-F238E27FC236}">
                <a16:creationId xmlns:a16="http://schemas.microsoft.com/office/drawing/2014/main" id="{1AA54502-FEE7-4EF8-AA15-27767785F892}"/>
              </a:ext>
            </a:extLst>
          </p:cNvPr>
          <p:cNvCxnSpPr>
            <a:stCxn id="84" idx="3"/>
            <a:endCxn id="65" idx="1"/>
          </p:cNvCxnSpPr>
          <p:nvPr/>
        </p:nvCxnSpPr>
        <p:spPr>
          <a:xfrm>
            <a:off x="2798697" y="2298899"/>
            <a:ext cx="3622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9" name="Graphic 88" descr="Document outline">
            <a:extLst>
              <a:ext uri="{FF2B5EF4-FFF2-40B4-BE49-F238E27FC236}">
                <a16:creationId xmlns:a16="http://schemas.microsoft.com/office/drawing/2014/main" id="{39C54260-1F99-441B-8E35-F858B51358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41377" y="2105429"/>
            <a:ext cx="369332" cy="369332"/>
          </a:xfrm>
          <a:prstGeom prst="rect">
            <a:avLst/>
          </a:prstGeom>
        </p:spPr>
      </p:pic>
      <p:cxnSp>
        <p:nvCxnSpPr>
          <p:cNvPr id="91" name="Straight Arrow Connector 90">
            <a:extLst>
              <a:ext uri="{FF2B5EF4-FFF2-40B4-BE49-F238E27FC236}">
                <a16:creationId xmlns:a16="http://schemas.microsoft.com/office/drawing/2014/main" id="{81E6F918-17BA-489F-82D5-295AC4422818}"/>
              </a:ext>
            </a:extLst>
          </p:cNvPr>
          <p:cNvCxnSpPr>
            <a:stCxn id="66" idx="3"/>
            <a:endCxn id="89" idx="1"/>
          </p:cNvCxnSpPr>
          <p:nvPr/>
        </p:nvCxnSpPr>
        <p:spPr>
          <a:xfrm flipV="1">
            <a:off x="8884320" y="2290095"/>
            <a:ext cx="357057" cy="14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2" name="Graphic 91" descr="Morse Code with solid fill">
            <a:extLst>
              <a:ext uri="{FF2B5EF4-FFF2-40B4-BE49-F238E27FC236}">
                <a16:creationId xmlns:a16="http://schemas.microsoft.com/office/drawing/2014/main" id="{27A345AE-893A-4B01-9E50-607171ACD0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29187" y="1929567"/>
            <a:ext cx="369333" cy="369332"/>
          </a:xfrm>
          <a:prstGeom prst="rect">
            <a:avLst/>
          </a:prstGeom>
        </p:spPr>
      </p:pic>
      <p:sp>
        <p:nvSpPr>
          <p:cNvPr id="93" name="TextBox 92">
            <a:extLst>
              <a:ext uri="{FF2B5EF4-FFF2-40B4-BE49-F238E27FC236}">
                <a16:creationId xmlns:a16="http://schemas.microsoft.com/office/drawing/2014/main" id="{C4768577-4625-4C63-B644-3661C585C9B2}"/>
              </a:ext>
            </a:extLst>
          </p:cNvPr>
          <p:cNvSpPr txBox="1"/>
          <p:nvPr/>
        </p:nvSpPr>
        <p:spPr>
          <a:xfrm>
            <a:off x="9282745" y="1452657"/>
            <a:ext cx="286596" cy="369332"/>
          </a:xfrm>
          <a:prstGeom prst="rect">
            <a:avLst/>
          </a:prstGeom>
          <a:noFill/>
        </p:spPr>
        <p:txBody>
          <a:bodyPr wrap="square">
            <a:spAutoFit/>
          </a:bodyPr>
          <a:lstStyle/>
          <a:p>
            <a:pPr algn="ctr"/>
            <a:r>
              <a:rPr lang="en-US" dirty="0">
                <a:solidFill>
                  <a:srgbClr val="FF0066"/>
                </a:solidFill>
              </a:rPr>
              <a:t>m</a:t>
            </a:r>
            <a:endParaRPr lang="el-GR" dirty="0">
              <a:solidFill>
                <a:srgbClr val="FF0066"/>
              </a:solidFill>
            </a:endParaRPr>
          </a:p>
        </p:txBody>
      </p:sp>
      <p:cxnSp>
        <p:nvCxnSpPr>
          <p:cNvPr id="8" name="Straight Arrow Connector 7">
            <a:extLst>
              <a:ext uri="{FF2B5EF4-FFF2-40B4-BE49-F238E27FC236}">
                <a16:creationId xmlns:a16="http://schemas.microsoft.com/office/drawing/2014/main" id="{D20F5ED5-D63D-4775-A3AF-2E8D92C07F75}"/>
              </a:ext>
            </a:extLst>
          </p:cNvPr>
          <p:cNvCxnSpPr>
            <a:cxnSpLocks/>
            <a:stCxn id="59" idx="3"/>
            <a:endCxn id="60" idx="1"/>
          </p:cNvCxnSpPr>
          <p:nvPr/>
        </p:nvCxnSpPr>
        <p:spPr>
          <a:xfrm>
            <a:off x="2752368" y="1639058"/>
            <a:ext cx="2346727" cy="6683"/>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BA3DABA-E667-4267-B1FC-67A510F82BF9}"/>
              </a:ext>
            </a:extLst>
          </p:cNvPr>
          <p:cNvCxnSpPr>
            <a:cxnSpLocks/>
            <a:endCxn id="93" idx="1"/>
          </p:cNvCxnSpPr>
          <p:nvPr/>
        </p:nvCxnSpPr>
        <p:spPr>
          <a:xfrm>
            <a:off x="8092311" y="1635560"/>
            <a:ext cx="1190434" cy="176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CC2F123-C56C-4D12-981C-BD45276D3B5E}"/>
              </a:ext>
            </a:extLst>
          </p:cNvPr>
          <p:cNvSpPr txBox="1"/>
          <p:nvPr/>
        </p:nvSpPr>
        <p:spPr>
          <a:xfrm>
            <a:off x="7010266" y="1326195"/>
            <a:ext cx="993997" cy="307777"/>
          </a:xfrm>
          <a:prstGeom prst="rect">
            <a:avLst/>
          </a:prstGeom>
          <a:noFill/>
        </p:spPr>
        <p:txBody>
          <a:bodyPr wrap="square" rtlCol="0">
            <a:spAutoFit/>
          </a:bodyPr>
          <a:lstStyle/>
          <a:p>
            <a:r>
              <a:rPr lang="en-US" sz="1400" dirty="0"/>
              <a:t>D</a:t>
            </a:r>
            <a:r>
              <a:rPr lang="en-US" sz="1400" baseline="-25000" dirty="0"/>
              <a:t>G</a:t>
            </a:r>
            <a:r>
              <a:rPr lang="en-US" sz="1400" dirty="0"/>
              <a:t>(</a:t>
            </a:r>
            <a:r>
              <a:rPr lang="en-US" sz="1400" dirty="0">
                <a:solidFill>
                  <a:srgbClr val="FF0066"/>
                </a:solidFill>
              </a:rPr>
              <a:t>m’’</a:t>
            </a:r>
            <a:r>
              <a:rPr lang="en-US" sz="1400" dirty="0"/>
              <a:t>)=</a:t>
            </a:r>
            <a:r>
              <a:rPr lang="en-US" sz="1400" dirty="0">
                <a:solidFill>
                  <a:srgbClr val="FF0066"/>
                </a:solidFill>
              </a:rPr>
              <a:t>m’</a:t>
            </a:r>
            <a:endParaRPr lang="el-GR" sz="1400" dirty="0">
              <a:solidFill>
                <a:srgbClr val="FF0066"/>
              </a:solidFill>
            </a:endParaRPr>
          </a:p>
        </p:txBody>
      </p:sp>
      <p:cxnSp>
        <p:nvCxnSpPr>
          <p:cNvPr id="45" name="Straight Arrow Connector 44">
            <a:extLst>
              <a:ext uri="{FF2B5EF4-FFF2-40B4-BE49-F238E27FC236}">
                <a16:creationId xmlns:a16="http://schemas.microsoft.com/office/drawing/2014/main" id="{971C555C-FCCB-4B89-870D-71F8DAED7738}"/>
              </a:ext>
            </a:extLst>
          </p:cNvPr>
          <p:cNvCxnSpPr>
            <a:cxnSpLocks/>
          </p:cNvCxnSpPr>
          <p:nvPr/>
        </p:nvCxnSpPr>
        <p:spPr>
          <a:xfrm flipV="1">
            <a:off x="4760362" y="2291508"/>
            <a:ext cx="2141081" cy="7391"/>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4" name="Graphic 53" descr="Morse Code with solid fill">
            <a:extLst>
              <a:ext uri="{FF2B5EF4-FFF2-40B4-BE49-F238E27FC236}">
                <a16:creationId xmlns:a16="http://schemas.microsoft.com/office/drawing/2014/main" id="{2C1D978A-1DA0-49EA-BA88-FF268B4045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60565" y="1929567"/>
            <a:ext cx="369333" cy="369332"/>
          </a:xfrm>
          <a:prstGeom prst="rect">
            <a:avLst/>
          </a:prstGeom>
        </p:spPr>
      </p:pic>
      <p:sp>
        <p:nvSpPr>
          <p:cNvPr id="67" name="TextBox 66">
            <a:extLst>
              <a:ext uri="{FF2B5EF4-FFF2-40B4-BE49-F238E27FC236}">
                <a16:creationId xmlns:a16="http://schemas.microsoft.com/office/drawing/2014/main" id="{8E47DC81-130A-4CC2-BECE-AF92460792CB}"/>
              </a:ext>
            </a:extLst>
          </p:cNvPr>
          <p:cNvSpPr txBox="1"/>
          <p:nvPr/>
        </p:nvSpPr>
        <p:spPr>
          <a:xfrm>
            <a:off x="6264636" y="1459540"/>
            <a:ext cx="499513" cy="369332"/>
          </a:xfrm>
          <a:prstGeom prst="rect">
            <a:avLst/>
          </a:prstGeom>
          <a:noFill/>
        </p:spPr>
        <p:txBody>
          <a:bodyPr wrap="square">
            <a:spAutoFit/>
          </a:bodyPr>
          <a:lstStyle/>
          <a:p>
            <a:pPr algn="r"/>
            <a:r>
              <a:rPr lang="en-US" dirty="0">
                <a:solidFill>
                  <a:srgbClr val="FF0066"/>
                </a:solidFill>
              </a:rPr>
              <a:t>m</a:t>
            </a:r>
            <a:r>
              <a:rPr lang="el-GR" dirty="0">
                <a:solidFill>
                  <a:srgbClr val="FF0066"/>
                </a:solidFill>
              </a:rPr>
              <a:t>’</a:t>
            </a:r>
            <a:r>
              <a:rPr lang="en-US" dirty="0">
                <a:solidFill>
                  <a:srgbClr val="FF0066"/>
                </a:solidFill>
              </a:rPr>
              <a:t>’</a:t>
            </a:r>
            <a:endParaRPr lang="el-GR" dirty="0">
              <a:solidFill>
                <a:srgbClr val="FF0066"/>
              </a:solidFill>
            </a:endParaRPr>
          </a:p>
        </p:txBody>
      </p:sp>
      <p:cxnSp>
        <p:nvCxnSpPr>
          <p:cNvPr id="37" name="Straight Arrow Connector 36">
            <a:extLst>
              <a:ext uri="{FF2B5EF4-FFF2-40B4-BE49-F238E27FC236}">
                <a16:creationId xmlns:a16="http://schemas.microsoft.com/office/drawing/2014/main" id="{90C9501B-9E3B-480A-BE77-DB8FEF00D2EE}"/>
              </a:ext>
            </a:extLst>
          </p:cNvPr>
          <p:cNvCxnSpPr>
            <a:cxnSpLocks/>
            <a:stCxn id="60" idx="3"/>
            <a:endCxn id="67" idx="1"/>
          </p:cNvCxnSpPr>
          <p:nvPr/>
        </p:nvCxnSpPr>
        <p:spPr>
          <a:xfrm flipV="1">
            <a:off x="5558483" y="1644206"/>
            <a:ext cx="706153" cy="153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3407576-6FEC-4294-9252-980D7D8344FC}"/>
              </a:ext>
            </a:extLst>
          </p:cNvPr>
          <p:cNvCxnSpPr>
            <a:cxnSpLocks/>
            <a:stCxn id="67" idx="3"/>
          </p:cNvCxnSpPr>
          <p:nvPr/>
        </p:nvCxnSpPr>
        <p:spPr>
          <a:xfrm flipV="1">
            <a:off x="6764149" y="1635735"/>
            <a:ext cx="1338333" cy="847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7" name="Graphic 46" descr="Close with solid fill">
            <a:extLst>
              <a:ext uri="{FF2B5EF4-FFF2-40B4-BE49-F238E27FC236}">
                <a16:creationId xmlns:a16="http://schemas.microsoft.com/office/drawing/2014/main" id="{53F61EB4-EE30-41DD-B2DE-FB3547B4D8F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66444" y="2094914"/>
            <a:ext cx="208522" cy="208522"/>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EF48369-EBC2-4A77-AB88-514A1952EFF1}"/>
                  </a:ext>
                </a:extLst>
              </p:cNvPr>
              <p:cNvSpPr txBox="1"/>
              <p:nvPr/>
            </p:nvSpPr>
            <p:spPr>
              <a:xfrm>
                <a:off x="1181480" y="4097564"/>
                <a:ext cx="27273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l-GR" i="1" smtClean="0">
                              <a:latin typeface="Cambria Math" panose="02040503050406030204" pitchFamily="18" charset="0"/>
                            </a:rPr>
                          </m:ctrlPr>
                        </m:dPr>
                        <m:e>
                          <m:r>
                            <a:rPr lang="en-US" b="0" i="1" smtClean="0">
                              <a:latin typeface="Cambria Math" panose="02040503050406030204" pitchFamily="18" charset="0"/>
                            </a:rPr>
                            <m:t>1 0 1 ] </m:t>
                          </m:r>
                          <m:r>
                            <m:rPr>
                              <m:nor/>
                            </m:rPr>
                            <a:rPr lang="en-US" dirty="0">
                              <a:latin typeface="Calibri" panose="020F0502020204030204" pitchFamily="34" charset="0"/>
                              <a:cs typeface="Calibri" panose="020F0502020204030204" pitchFamily="34" charset="0"/>
                            </a:rPr>
                            <m:t>∙</m:t>
                          </m:r>
                          <m:r>
                            <m:rPr>
                              <m:nor/>
                            </m:rPr>
                            <a:rPr lang="en-US" b="0" i="0" dirty="0" smtClean="0">
                              <a:latin typeface="Calibri" panose="020F0502020204030204" pitchFamily="34" charset="0"/>
                              <a:cs typeface="Calibri" panose="020F0502020204030204" pitchFamily="34" charset="0"/>
                            </a:rPr>
                            <m:t> </m:t>
                          </m:r>
                          <m:r>
                            <m:rPr>
                              <m:nor/>
                            </m:rPr>
                            <a:rPr lang="en-US" dirty="0" smtClean="0">
                              <a:latin typeface="Calibri" panose="020F0502020204030204" pitchFamily="34" charset="0"/>
                              <a:cs typeface="Calibri" panose="020F0502020204030204" pitchFamily="34" charset="0"/>
                            </a:rPr>
                            <m:t>G</m:t>
                          </m:r>
                          <m:r>
                            <a:rPr lang="en-US" b="0" i="1" dirty="0" smtClean="0">
                              <a:latin typeface="Cambria Math" panose="02040503050406030204" pitchFamily="18" charset="0"/>
                              <a:cs typeface="Calibri" panose="020F0502020204030204" pitchFamily="34" charset="0"/>
                            </a:rPr>
                            <m:t>=[1 1 1 1 1 0 0]</m:t>
                          </m:r>
                        </m:e>
                      </m:d>
                    </m:oMath>
                  </m:oMathPara>
                </a14:m>
                <a:endParaRPr lang="el-GR" sz="1400" dirty="0"/>
              </a:p>
            </p:txBody>
          </p:sp>
        </mc:Choice>
        <mc:Fallback xmlns="">
          <p:sp>
            <p:nvSpPr>
              <p:cNvPr id="14" name="TextBox 13">
                <a:extLst>
                  <a:ext uri="{FF2B5EF4-FFF2-40B4-BE49-F238E27FC236}">
                    <a16:creationId xmlns:a16="http://schemas.microsoft.com/office/drawing/2014/main" id="{BEF48369-EBC2-4A77-AB88-514A1952EFF1}"/>
                  </a:ext>
                </a:extLst>
              </p:cNvPr>
              <p:cNvSpPr txBox="1">
                <a:spLocks noRot="1" noChangeAspect="1" noMove="1" noResize="1" noEditPoints="1" noAdjustHandles="1" noChangeArrowheads="1" noChangeShapeType="1" noTextEdit="1"/>
              </p:cNvSpPr>
              <p:nvPr/>
            </p:nvSpPr>
            <p:spPr>
              <a:xfrm>
                <a:off x="1181480" y="4097564"/>
                <a:ext cx="2727349" cy="276999"/>
              </a:xfrm>
              <a:prstGeom prst="rect">
                <a:avLst/>
              </a:prstGeom>
              <a:blipFill>
                <a:blip r:embed="rId13"/>
                <a:stretch>
                  <a:fillRect l="-14989" t="-182609" r="-2685" b="-267391"/>
                </a:stretch>
              </a:blipFill>
            </p:spPr>
            <p:txBody>
              <a:bodyPr/>
              <a:lstStyle/>
              <a:p>
                <a:r>
                  <a:rPr lang="el-GR">
                    <a:noFill/>
                  </a:rPr>
                  <a:t> </a:t>
                </a:r>
              </a:p>
            </p:txBody>
          </p:sp>
        </mc:Fallback>
      </mc:AlternateContent>
      <p:sp>
        <p:nvSpPr>
          <p:cNvPr id="19" name="Right Brace 18">
            <a:extLst>
              <a:ext uri="{FF2B5EF4-FFF2-40B4-BE49-F238E27FC236}">
                <a16:creationId xmlns:a16="http://schemas.microsoft.com/office/drawing/2014/main" id="{DBC51E38-4725-4119-BB59-B261EF52E987}"/>
              </a:ext>
            </a:extLst>
          </p:cNvPr>
          <p:cNvSpPr/>
          <p:nvPr/>
        </p:nvSpPr>
        <p:spPr>
          <a:xfrm rot="5400000">
            <a:off x="1444935" y="4091690"/>
            <a:ext cx="217965" cy="6863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sz="1400"/>
          </a:p>
        </p:txBody>
      </p:sp>
      <p:sp>
        <p:nvSpPr>
          <p:cNvPr id="97" name="Right Brace 96">
            <a:extLst>
              <a:ext uri="{FF2B5EF4-FFF2-40B4-BE49-F238E27FC236}">
                <a16:creationId xmlns:a16="http://schemas.microsoft.com/office/drawing/2014/main" id="{C33998CD-8693-41CB-A45A-2AF15C4E1580}"/>
              </a:ext>
            </a:extLst>
          </p:cNvPr>
          <p:cNvSpPr/>
          <p:nvPr/>
        </p:nvSpPr>
        <p:spPr>
          <a:xfrm rot="5400000">
            <a:off x="3071176" y="3746153"/>
            <a:ext cx="217965" cy="13644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sz="1400"/>
          </a:p>
        </p:txBody>
      </p:sp>
      <p:sp>
        <p:nvSpPr>
          <p:cNvPr id="21" name="TextBox 20">
            <a:extLst>
              <a:ext uri="{FF2B5EF4-FFF2-40B4-BE49-F238E27FC236}">
                <a16:creationId xmlns:a16="http://schemas.microsoft.com/office/drawing/2014/main" id="{77E7C83B-6140-4038-9D7F-CB0574693179}"/>
              </a:ext>
            </a:extLst>
          </p:cNvPr>
          <p:cNvSpPr txBox="1"/>
          <p:nvPr/>
        </p:nvSpPr>
        <p:spPr>
          <a:xfrm>
            <a:off x="1312505" y="4518299"/>
            <a:ext cx="482824" cy="253916"/>
          </a:xfrm>
          <a:prstGeom prst="rect">
            <a:avLst/>
          </a:prstGeom>
          <a:noFill/>
        </p:spPr>
        <p:txBody>
          <a:bodyPr wrap="none" rtlCol="0">
            <a:spAutoFit/>
          </a:bodyPr>
          <a:lstStyle/>
          <a:p>
            <a:r>
              <a:rPr lang="en-US" sz="1050" dirty="0"/>
              <a:t>3 bits</a:t>
            </a:r>
            <a:endParaRPr lang="el-GR" sz="1050" dirty="0"/>
          </a:p>
        </p:txBody>
      </p:sp>
      <p:sp>
        <p:nvSpPr>
          <p:cNvPr id="99" name="TextBox 98">
            <a:extLst>
              <a:ext uri="{FF2B5EF4-FFF2-40B4-BE49-F238E27FC236}">
                <a16:creationId xmlns:a16="http://schemas.microsoft.com/office/drawing/2014/main" id="{648B3FB2-12F5-4BFC-9AFC-23B455724DB6}"/>
              </a:ext>
            </a:extLst>
          </p:cNvPr>
          <p:cNvSpPr txBox="1"/>
          <p:nvPr/>
        </p:nvSpPr>
        <p:spPr>
          <a:xfrm>
            <a:off x="2924920" y="4543872"/>
            <a:ext cx="482824" cy="253916"/>
          </a:xfrm>
          <a:prstGeom prst="rect">
            <a:avLst/>
          </a:prstGeom>
          <a:noFill/>
        </p:spPr>
        <p:txBody>
          <a:bodyPr wrap="none" rtlCol="0">
            <a:spAutoFit/>
          </a:bodyPr>
          <a:lstStyle/>
          <a:p>
            <a:r>
              <a:rPr lang="el-GR" sz="1050" dirty="0"/>
              <a:t>7</a:t>
            </a:r>
            <a:r>
              <a:rPr lang="en-US" sz="1050" dirty="0"/>
              <a:t> bits</a:t>
            </a:r>
            <a:endParaRPr lang="el-GR" sz="1050"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46BBF340-831B-494E-9B1F-EDE02B0F5492}"/>
                  </a:ext>
                </a:extLst>
              </p:cNvPr>
              <p:cNvSpPr txBox="1"/>
              <p:nvPr/>
            </p:nvSpPr>
            <p:spPr>
              <a:xfrm>
                <a:off x="4820719" y="4101000"/>
                <a:ext cx="14192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l-GR" i="1" smtClean="0">
                              <a:latin typeface="Cambria Math" panose="02040503050406030204" pitchFamily="18" charset="0"/>
                            </a:rPr>
                          </m:ctrlPr>
                        </m:dPr>
                        <m:e>
                          <m:r>
                            <a:rPr lang="en-US" b="0" i="1" dirty="0" smtClean="0">
                              <a:latin typeface="Cambria Math" panose="02040503050406030204" pitchFamily="18" charset="0"/>
                              <a:cs typeface="Calibri" panose="020F0502020204030204" pitchFamily="34" charset="0"/>
                            </a:rPr>
                            <m:t>1 1 1 1 1 1 1]</m:t>
                          </m:r>
                        </m:e>
                      </m:d>
                    </m:oMath>
                  </m:oMathPara>
                </a14:m>
                <a:endParaRPr lang="el-GR" sz="1400" dirty="0"/>
              </a:p>
            </p:txBody>
          </p:sp>
        </mc:Choice>
        <mc:Fallback xmlns="">
          <p:sp>
            <p:nvSpPr>
              <p:cNvPr id="79" name="TextBox 78">
                <a:extLst>
                  <a:ext uri="{FF2B5EF4-FFF2-40B4-BE49-F238E27FC236}">
                    <a16:creationId xmlns:a16="http://schemas.microsoft.com/office/drawing/2014/main" id="{46BBF340-831B-494E-9B1F-EDE02B0F5492}"/>
                  </a:ext>
                </a:extLst>
              </p:cNvPr>
              <p:cNvSpPr txBox="1">
                <a:spLocks noRot="1" noChangeAspect="1" noMove="1" noResize="1" noEditPoints="1" noAdjustHandles="1" noChangeArrowheads="1" noChangeShapeType="1" noTextEdit="1"/>
              </p:cNvSpPr>
              <p:nvPr/>
            </p:nvSpPr>
            <p:spPr>
              <a:xfrm>
                <a:off x="4820719" y="4101000"/>
                <a:ext cx="1419299" cy="276999"/>
              </a:xfrm>
              <a:prstGeom prst="rect">
                <a:avLst/>
              </a:prstGeom>
              <a:blipFill>
                <a:blip r:embed="rId14"/>
                <a:stretch>
                  <a:fillRect l="-29185" t="-188889" r="-5579" b="-27333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A09961E9-BBE0-4F3A-A5FD-F41A0C649401}"/>
                  </a:ext>
                </a:extLst>
              </p:cNvPr>
              <p:cNvSpPr txBox="1"/>
              <p:nvPr/>
            </p:nvSpPr>
            <p:spPr>
              <a:xfrm>
                <a:off x="8813054" y="4097564"/>
                <a:ext cx="2605521" cy="276999"/>
              </a:xfrm>
              <a:prstGeom prst="rect">
                <a:avLst/>
              </a:prstGeom>
              <a:noFill/>
            </p:spPr>
            <p:txBody>
              <a:bodyPr wrap="none" lIns="0" tIns="0" rIns="0" bIns="0" rtlCol="0">
                <a:spAutoFit/>
              </a:bodyPr>
              <a:lstStyle/>
              <a:p>
                <a14:m>
                  <m:oMath xmlns:m="http://schemas.openxmlformats.org/officeDocument/2006/math">
                    <m:d>
                      <m:dPr>
                        <m:begChr m:val="["/>
                        <m:endChr m:val=""/>
                        <m:ctrlPr>
                          <a:rPr lang="el-GR" i="1" smtClean="0">
                            <a:latin typeface="Cambria Math" panose="02040503050406030204" pitchFamily="18" charset="0"/>
                          </a:rPr>
                        </m:ctrlPr>
                      </m:dPr>
                      <m:e>
                        <m:r>
                          <a:rPr lang="en-US" b="0" i="1" dirty="0" smtClean="0">
                            <a:latin typeface="Cambria Math" panose="02040503050406030204" pitchFamily="18" charset="0"/>
                            <a:cs typeface="Calibri" panose="020F0502020204030204" pitchFamily="34" charset="0"/>
                          </a:rPr>
                          <m:t>1 1 1 1 1 0 0]</m:t>
                        </m:r>
                      </m:e>
                    </m:d>
                    <m:r>
                      <m:rPr>
                        <m:nor/>
                      </m:rPr>
                      <a:rPr lang="en-US" b="0" i="0" dirty="0" smtClean="0">
                        <a:latin typeface="Cambria Math" panose="02040503050406030204" pitchFamily="18" charset="0"/>
                        <a:cs typeface="Calibri" panose="020F0502020204030204" pitchFamily="34" charset="0"/>
                      </a:rPr>
                      <m:t> </m:t>
                    </m:r>
                    <m:r>
                      <m:rPr>
                        <m:nor/>
                      </m:rPr>
                      <a:rPr lang="en-US" dirty="0">
                        <a:latin typeface="Calibri" panose="020F0502020204030204" pitchFamily="34" charset="0"/>
                        <a:cs typeface="Calibri" panose="020F0502020204030204" pitchFamily="34" charset="0"/>
                      </a:rPr>
                      <m:t>∙</m:t>
                    </m:r>
                    <m:r>
                      <m:rPr>
                        <m:nor/>
                      </m:rPr>
                      <a:rPr lang="en-US" b="0" i="0" dirty="0" smtClean="0">
                        <a:latin typeface="Calibri" panose="020F0502020204030204" pitchFamily="34" charset="0"/>
                        <a:cs typeface="Calibri" panose="020F0502020204030204" pitchFamily="34" charset="0"/>
                      </a:rPr>
                      <m:t> </m:t>
                    </m:r>
                    <m:r>
                      <m:rPr>
                        <m:nor/>
                      </m:rPr>
                      <a:rPr lang="en-US" dirty="0">
                        <a:latin typeface="Calibri" panose="020F0502020204030204" pitchFamily="34" charset="0"/>
                        <a:cs typeface="Calibri" panose="020F0502020204030204" pitchFamily="34" charset="0"/>
                      </a:rPr>
                      <m:t>G</m:t>
                    </m:r>
                  </m:oMath>
                </a14:m>
                <a:r>
                  <a:rPr lang="en-US" baseline="30000" dirty="0"/>
                  <a:t>-1</a:t>
                </a:r>
                <a:r>
                  <a:rPr lang="en-US" dirty="0"/>
                  <a:t> = [1 0 1]</a:t>
                </a:r>
                <a:endParaRPr lang="el-GR" sz="1400" dirty="0"/>
              </a:p>
            </p:txBody>
          </p:sp>
        </mc:Choice>
        <mc:Fallback xmlns="">
          <p:sp>
            <p:nvSpPr>
              <p:cNvPr id="82" name="TextBox 81">
                <a:extLst>
                  <a:ext uri="{FF2B5EF4-FFF2-40B4-BE49-F238E27FC236}">
                    <a16:creationId xmlns:a16="http://schemas.microsoft.com/office/drawing/2014/main" id="{A09961E9-BBE0-4F3A-A5FD-F41A0C649401}"/>
                  </a:ext>
                </a:extLst>
              </p:cNvPr>
              <p:cNvSpPr txBox="1">
                <a:spLocks noRot="1" noChangeAspect="1" noMove="1" noResize="1" noEditPoints="1" noAdjustHandles="1" noChangeArrowheads="1" noChangeShapeType="1" noTextEdit="1"/>
              </p:cNvSpPr>
              <p:nvPr/>
            </p:nvSpPr>
            <p:spPr>
              <a:xfrm>
                <a:off x="8813054" y="4097564"/>
                <a:ext cx="2605521" cy="276999"/>
              </a:xfrm>
              <a:prstGeom prst="rect">
                <a:avLst/>
              </a:prstGeom>
              <a:blipFill>
                <a:blip r:embed="rId15"/>
                <a:stretch>
                  <a:fillRect l="-17096" t="-182609" r="-5152" b="-267391"/>
                </a:stretch>
              </a:blipFill>
            </p:spPr>
            <p:txBody>
              <a:bodyPr/>
              <a:lstStyle/>
              <a:p>
                <a:r>
                  <a:rPr lang="el-GR">
                    <a:noFill/>
                  </a:rPr>
                  <a:t> </a:t>
                </a:r>
              </a:p>
            </p:txBody>
          </p:sp>
        </mc:Fallback>
      </mc:AlternateContent>
      <p:cxnSp>
        <p:nvCxnSpPr>
          <p:cNvPr id="57" name="Straight Arrow Connector 56">
            <a:extLst>
              <a:ext uri="{FF2B5EF4-FFF2-40B4-BE49-F238E27FC236}">
                <a16:creationId xmlns:a16="http://schemas.microsoft.com/office/drawing/2014/main" id="{77E4AC19-E314-498B-8DF3-5A5956498D58}"/>
              </a:ext>
            </a:extLst>
          </p:cNvPr>
          <p:cNvCxnSpPr>
            <a:cxnSpLocks/>
            <a:stCxn id="14" idx="3"/>
            <a:endCxn id="79" idx="1"/>
          </p:cNvCxnSpPr>
          <p:nvPr/>
        </p:nvCxnSpPr>
        <p:spPr>
          <a:xfrm>
            <a:off x="3908829" y="4236064"/>
            <a:ext cx="911890" cy="34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AB2B403E-C2F1-4E5B-8C38-6E9D89113B59}"/>
                  </a:ext>
                </a:extLst>
              </p:cNvPr>
              <p:cNvSpPr txBox="1"/>
              <p:nvPr/>
            </p:nvSpPr>
            <p:spPr>
              <a:xfrm>
                <a:off x="6821229" y="4097564"/>
                <a:ext cx="14192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l-GR" i="1" smtClean="0">
                              <a:latin typeface="Cambria Math" panose="02040503050406030204" pitchFamily="18" charset="0"/>
                            </a:rPr>
                          </m:ctrlPr>
                        </m:dPr>
                        <m:e>
                          <m:r>
                            <a:rPr lang="en-US" b="0" i="1" dirty="0" smtClean="0">
                              <a:latin typeface="Cambria Math" panose="02040503050406030204" pitchFamily="18" charset="0"/>
                              <a:cs typeface="Calibri" panose="020F0502020204030204" pitchFamily="34" charset="0"/>
                            </a:rPr>
                            <m:t>1 1 1 1 1 0 0]</m:t>
                          </m:r>
                        </m:e>
                      </m:d>
                    </m:oMath>
                  </m:oMathPara>
                </a14:m>
                <a:endParaRPr lang="el-GR" sz="1400" dirty="0"/>
              </a:p>
            </p:txBody>
          </p:sp>
        </mc:Choice>
        <mc:Fallback xmlns="">
          <p:sp>
            <p:nvSpPr>
              <p:cNvPr id="85" name="TextBox 84">
                <a:extLst>
                  <a:ext uri="{FF2B5EF4-FFF2-40B4-BE49-F238E27FC236}">
                    <a16:creationId xmlns:a16="http://schemas.microsoft.com/office/drawing/2014/main" id="{AB2B403E-C2F1-4E5B-8C38-6E9D89113B59}"/>
                  </a:ext>
                </a:extLst>
              </p:cNvPr>
              <p:cNvSpPr txBox="1">
                <a:spLocks noRot="1" noChangeAspect="1" noMove="1" noResize="1" noEditPoints="1" noAdjustHandles="1" noChangeArrowheads="1" noChangeShapeType="1" noTextEdit="1"/>
              </p:cNvSpPr>
              <p:nvPr/>
            </p:nvSpPr>
            <p:spPr>
              <a:xfrm>
                <a:off x="6821229" y="4097564"/>
                <a:ext cx="1419299" cy="276999"/>
              </a:xfrm>
              <a:prstGeom prst="rect">
                <a:avLst/>
              </a:prstGeom>
              <a:blipFill>
                <a:blip r:embed="rId16"/>
                <a:stretch>
                  <a:fillRect l="-29185" t="-182609" r="-5579" b="-267391"/>
                </a:stretch>
              </a:blipFill>
            </p:spPr>
            <p:txBody>
              <a:bodyPr/>
              <a:lstStyle/>
              <a:p>
                <a:r>
                  <a:rPr lang="el-GR">
                    <a:noFill/>
                  </a:rPr>
                  <a:t> </a:t>
                </a:r>
              </a:p>
            </p:txBody>
          </p:sp>
        </mc:Fallback>
      </mc:AlternateContent>
      <p:cxnSp>
        <p:nvCxnSpPr>
          <p:cNvPr id="73" name="Straight Arrow Connector 72">
            <a:extLst>
              <a:ext uri="{FF2B5EF4-FFF2-40B4-BE49-F238E27FC236}">
                <a16:creationId xmlns:a16="http://schemas.microsoft.com/office/drawing/2014/main" id="{CE38D912-2E80-42A1-8655-D313F8D9852C}"/>
              </a:ext>
            </a:extLst>
          </p:cNvPr>
          <p:cNvCxnSpPr>
            <a:stCxn id="79" idx="3"/>
            <a:endCxn id="85" idx="1"/>
          </p:cNvCxnSpPr>
          <p:nvPr/>
        </p:nvCxnSpPr>
        <p:spPr>
          <a:xfrm flipV="1">
            <a:off x="6240018" y="4236064"/>
            <a:ext cx="581211" cy="343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5A2401E-1463-494B-9730-3110B7AACB5A}"/>
              </a:ext>
            </a:extLst>
          </p:cNvPr>
          <p:cNvCxnSpPr>
            <a:stCxn id="85" idx="3"/>
            <a:endCxn id="82" idx="1"/>
          </p:cNvCxnSpPr>
          <p:nvPr/>
        </p:nvCxnSpPr>
        <p:spPr>
          <a:xfrm>
            <a:off x="8240528" y="4236064"/>
            <a:ext cx="572526"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755E0488-6F1D-4B02-83E7-3FDFF1D0D76C}"/>
              </a:ext>
            </a:extLst>
          </p:cNvPr>
          <p:cNvSpPr txBox="1"/>
          <p:nvPr/>
        </p:nvSpPr>
        <p:spPr>
          <a:xfrm>
            <a:off x="1448945" y="3706344"/>
            <a:ext cx="286596" cy="338554"/>
          </a:xfrm>
          <a:prstGeom prst="rect">
            <a:avLst/>
          </a:prstGeom>
          <a:noFill/>
        </p:spPr>
        <p:txBody>
          <a:bodyPr wrap="square">
            <a:spAutoFit/>
          </a:bodyPr>
          <a:lstStyle/>
          <a:p>
            <a:pPr algn="ctr"/>
            <a:r>
              <a:rPr lang="en-US" sz="1600" dirty="0">
                <a:solidFill>
                  <a:srgbClr val="FF0066"/>
                </a:solidFill>
              </a:rPr>
              <a:t>m</a:t>
            </a:r>
            <a:endParaRPr lang="el-GR" sz="1600" dirty="0">
              <a:solidFill>
                <a:srgbClr val="FF0066"/>
              </a:solidFill>
            </a:endParaRPr>
          </a:p>
        </p:txBody>
      </p:sp>
      <p:sp>
        <p:nvSpPr>
          <p:cNvPr id="104" name="TextBox 103">
            <a:extLst>
              <a:ext uri="{FF2B5EF4-FFF2-40B4-BE49-F238E27FC236}">
                <a16:creationId xmlns:a16="http://schemas.microsoft.com/office/drawing/2014/main" id="{9E212DCB-6AE3-44F6-8896-96EB03DB893A}"/>
              </a:ext>
            </a:extLst>
          </p:cNvPr>
          <p:cNvSpPr txBox="1"/>
          <p:nvPr/>
        </p:nvSpPr>
        <p:spPr>
          <a:xfrm>
            <a:off x="10904249" y="3706340"/>
            <a:ext cx="286596" cy="338554"/>
          </a:xfrm>
          <a:prstGeom prst="rect">
            <a:avLst/>
          </a:prstGeom>
          <a:noFill/>
        </p:spPr>
        <p:txBody>
          <a:bodyPr wrap="square">
            <a:spAutoFit/>
          </a:bodyPr>
          <a:lstStyle/>
          <a:p>
            <a:pPr algn="ctr"/>
            <a:r>
              <a:rPr lang="en-US" sz="1600" dirty="0">
                <a:solidFill>
                  <a:srgbClr val="FF0066"/>
                </a:solidFill>
              </a:rPr>
              <a:t>m</a:t>
            </a:r>
            <a:endParaRPr lang="el-GR" sz="1600" dirty="0">
              <a:solidFill>
                <a:srgbClr val="FF0066"/>
              </a:solidFill>
            </a:endParaRPr>
          </a:p>
        </p:txBody>
      </p:sp>
      <p:sp>
        <p:nvSpPr>
          <p:cNvPr id="109" name="TextBox 108">
            <a:extLst>
              <a:ext uri="{FF2B5EF4-FFF2-40B4-BE49-F238E27FC236}">
                <a16:creationId xmlns:a16="http://schemas.microsoft.com/office/drawing/2014/main" id="{1685CFAE-C9FE-4AA7-9CC8-D8360BDA84DA}"/>
              </a:ext>
            </a:extLst>
          </p:cNvPr>
          <p:cNvSpPr txBox="1"/>
          <p:nvPr/>
        </p:nvSpPr>
        <p:spPr>
          <a:xfrm>
            <a:off x="2952709" y="3706344"/>
            <a:ext cx="459388" cy="338554"/>
          </a:xfrm>
          <a:prstGeom prst="rect">
            <a:avLst/>
          </a:prstGeom>
          <a:noFill/>
        </p:spPr>
        <p:txBody>
          <a:bodyPr wrap="square">
            <a:spAutoFit/>
          </a:bodyPr>
          <a:lstStyle/>
          <a:p>
            <a:pPr algn="ctr"/>
            <a:r>
              <a:rPr lang="en-US" sz="1600" dirty="0">
                <a:solidFill>
                  <a:srgbClr val="FF0066"/>
                </a:solidFill>
              </a:rPr>
              <a:t>m’</a:t>
            </a:r>
            <a:endParaRPr lang="el-GR" sz="1600" dirty="0">
              <a:solidFill>
                <a:srgbClr val="FF0066"/>
              </a:solidFill>
            </a:endParaRPr>
          </a:p>
        </p:txBody>
      </p:sp>
      <p:sp>
        <p:nvSpPr>
          <p:cNvPr id="110" name="TextBox 109">
            <a:extLst>
              <a:ext uri="{FF2B5EF4-FFF2-40B4-BE49-F238E27FC236}">
                <a16:creationId xmlns:a16="http://schemas.microsoft.com/office/drawing/2014/main" id="{F128F284-CCAB-48BE-AD15-657B741B481D}"/>
              </a:ext>
            </a:extLst>
          </p:cNvPr>
          <p:cNvSpPr txBox="1"/>
          <p:nvPr/>
        </p:nvSpPr>
        <p:spPr>
          <a:xfrm>
            <a:off x="7206763" y="3706340"/>
            <a:ext cx="459388" cy="338554"/>
          </a:xfrm>
          <a:prstGeom prst="rect">
            <a:avLst/>
          </a:prstGeom>
          <a:noFill/>
        </p:spPr>
        <p:txBody>
          <a:bodyPr wrap="square">
            <a:spAutoFit/>
          </a:bodyPr>
          <a:lstStyle/>
          <a:p>
            <a:pPr algn="ctr"/>
            <a:r>
              <a:rPr lang="en-US" sz="1600" dirty="0">
                <a:solidFill>
                  <a:srgbClr val="FF0066"/>
                </a:solidFill>
              </a:rPr>
              <a:t>m’</a:t>
            </a:r>
            <a:endParaRPr lang="el-GR" sz="1600" dirty="0">
              <a:solidFill>
                <a:srgbClr val="FF0066"/>
              </a:solidFill>
            </a:endParaRPr>
          </a:p>
        </p:txBody>
      </p:sp>
      <p:sp>
        <p:nvSpPr>
          <p:cNvPr id="111" name="TextBox 110">
            <a:extLst>
              <a:ext uri="{FF2B5EF4-FFF2-40B4-BE49-F238E27FC236}">
                <a16:creationId xmlns:a16="http://schemas.microsoft.com/office/drawing/2014/main" id="{E234BB4B-6DFF-463B-8531-C68ED7F5D574}"/>
              </a:ext>
            </a:extLst>
          </p:cNvPr>
          <p:cNvSpPr txBox="1"/>
          <p:nvPr/>
        </p:nvSpPr>
        <p:spPr>
          <a:xfrm>
            <a:off x="3958712" y="3641139"/>
            <a:ext cx="674524" cy="261610"/>
          </a:xfrm>
          <a:prstGeom prst="rect">
            <a:avLst/>
          </a:prstGeom>
          <a:noFill/>
        </p:spPr>
        <p:txBody>
          <a:bodyPr wrap="square" rtlCol="0">
            <a:spAutoFit/>
          </a:bodyPr>
          <a:lstStyle/>
          <a:p>
            <a:r>
              <a:rPr lang="en-US" sz="1050" dirty="0">
                <a:solidFill>
                  <a:srgbClr val="7030A0"/>
                </a:solidFill>
              </a:rPr>
              <a:t>2 </a:t>
            </a:r>
            <a:r>
              <a:rPr lang="el-GR" sz="1050" dirty="0">
                <a:solidFill>
                  <a:srgbClr val="7030A0"/>
                </a:solidFill>
              </a:rPr>
              <a:t>Λάθη</a:t>
            </a:r>
          </a:p>
        </p:txBody>
      </p:sp>
      <p:cxnSp>
        <p:nvCxnSpPr>
          <p:cNvPr id="115" name="Straight Connector 114">
            <a:extLst>
              <a:ext uri="{FF2B5EF4-FFF2-40B4-BE49-F238E27FC236}">
                <a16:creationId xmlns:a16="http://schemas.microsoft.com/office/drawing/2014/main" id="{BD1540E4-27DF-454B-AC46-8CB03CBD19A9}"/>
              </a:ext>
            </a:extLst>
          </p:cNvPr>
          <p:cNvCxnSpPr>
            <a:cxnSpLocks/>
          </p:cNvCxnSpPr>
          <p:nvPr/>
        </p:nvCxnSpPr>
        <p:spPr>
          <a:xfrm>
            <a:off x="4281977" y="3880123"/>
            <a:ext cx="0" cy="338806"/>
          </a:xfrm>
          <a:prstGeom prst="line">
            <a:avLst/>
          </a:prstGeom>
          <a:ln>
            <a:solidFill>
              <a:srgbClr val="7030A0"/>
            </a:solidFill>
            <a:prstDash val="lgDashDot"/>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0C79F5BA-A510-4C52-AEA9-0E6638652278}"/>
              </a:ext>
            </a:extLst>
          </p:cNvPr>
          <p:cNvSpPr txBox="1"/>
          <p:nvPr/>
        </p:nvSpPr>
        <p:spPr>
          <a:xfrm>
            <a:off x="5248763" y="3706344"/>
            <a:ext cx="499513" cy="338554"/>
          </a:xfrm>
          <a:prstGeom prst="rect">
            <a:avLst/>
          </a:prstGeom>
          <a:noFill/>
        </p:spPr>
        <p:txBody>
          <a:bodyPr wrap="square">
            <a:spAutoFit/>
          </a:bodyPr>
          <a:lstStyle/>
          <a:p>
            <a:pPr algn="r"/>
            <a:r>
              <a:rPr lang="en-US" sz="1600" dirty="0">
                <a:solidFill>
                  <a:srgbClr val="FF0066"/>
                </a:solidFill>
              </a:rPr>
              <a:t>m</a:t>
            </a:r>
            <a:r>
              <a:rPr lang="el-GR" sz="1600" dirty="0">
                <a:solidFill>
                  <a:srgbClr val="FF0066"/>
                </a:solidFill>
              </a:rPr>
              <a:t>’</a:t>
            </a:r>
            <a:r>
              <a:rPr lang="en-US" sz="1600" dirty="0">
                <a:solidFill>
                  <a:srgbClr val="FF0066"/>
                </a:solidFill>
              </a:rPr>
              <a:t>’</a:t>
            </a:r>
            <a:endParaRPr lang="el-GR" sz="1600" dirty="0">
              <a:solidFill>
                <a:srgbClr val="FF0066"/>
              </a:solidFill>
            </a:endParaRPr>
          </a:p>
        </p:txBody>
      </p:sp>
      <p:sp>
        <p:nvSpPr>
          <p:cNvPr id="121" name="TextBox 120">
            <a:extLst>
              <a:ext uri="{FF2B5EF4-FFF2-40B4-BE49-F238E27FC236}">
                <a16:creationId xmlns:a16="http://schemas.microsoft.com/office/drawing/2014/main" id="{D37C0EA3-B2F7-417F-8A3A-A2BCF6CEB802}"/>
              </a:ext>
            </a:extLst>
          </p:cNvPr>
          <p:cNvSpPr txBox="1"/>
          <p:nvPr/>
        </p:nvSpPr>
        <p:spPr>
          <a:xfrm>
            <a:off x="9198804" y="3706340"/>
            <a:ext cx="459388" cy="338554"/>
          </a:xfrm>
          <a:prstGeom prst="rect">
            <a:avLst/>
          </a:prstGeom>
          <a:noFill/>
        </p:spPr>
        <p:txBody>
          <a:bodyPr wrap="square">
            <a:spAutoFit/>
          </a:bodyPr>
          <a:lstStyle/>
          <a:p>
            <a:pPr algn="ctr"/>
            <a:r>
              <a:rPr lang="en-US" sz="1600" dirty="0">
                <a:solidFill>
                  <a:srgbClr val="FF0066"/>
                </a:solidFill>
              </a:rPr>
              <a:t>m’</a:t>
            </a:r>
            <a:endParaRPr lang="el-GR" sz="1600" dirty="0">
              <a:solidFill>
                <a:srgbClr val="FF0066"/>
              </a:solidFill>
            </a:endParaRPr>
          </a:p>
        </p:txBody>
      </p:sp>
      <p:sp>
        <p:nvSpPr>
          <p:cNvPr id="4" name="TextBox 3">
            <a:extLst>
              <a:ext uri="{FF2B5EF4-FFF2-40B4-BE49-F238E27FC236}">
                <a16:creationId xmlns:a16="http://schemas.microsoft.com/office/drawing/2014/main" id="{34F3B341-C996-481C-8DE7-F018EBD697F5}"/>
              </a:ext>
            </a:extLst>
          </p:cNvPr>
          <p:cNvSpPr txBox="1"/>
          <p:nvPr/>
        </p:nvSpPr>
        <p:spPr>
          <a:xfrm>
            <a:off x="6273947" y="3911152"/>
            <a:ext cx="425116" cy="307777"/>
          </a:xfrm>
          <a:prstGeom prst="rect">
            <a:avLst/>
          </a:prstGeom>
          <a:noFill/>
        </p:spPr>
        <p:txBody>
          <a:bodyPr wrap="square" rtlCol="0">
            <a:spAutoFit/>
          </a:bodyPr>
          <a:lstStyle/>
          <a:p>
            <a:r>
              <a:rPr lang="en-US" sz="1400" dirty="0"/>
              <a:t>D</a:t>
            </a:r>
            <a:r>
              <a:rPr lang="en-US" sz="1400" baseline="-25000" dirty="0"/>
              <a:t>G</a:t>
            </a:r>
            <a:endParaRPr lang="el-GR" sz="1400" baseline="-25000" dirty="0"/>
          </a:p>
        </p:txBody>
      </p:sp>
      <p:sp>
        <p:nvSpPr>
          <p:cNvPr id="6" name="Freeform: Shape 5">
            <a:extLst>
              <a:ext uri="{FF2B5EF4-FFF2-40B4-BE49-F238E27FC236}">
                <a16:creationId xmlns:a16="http://schemas.microsoft.com/office/drawing/2014/main" id="{EADD55F0-471B-A8E9-6226-E9A444F93A67}"/>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7" name="Freeform: Shape 6">
            <a:extLst>
              <a:ext uri="{FF2B5EF4-FFF2-40B4-BE49-F238E27FC236}">
                <a16:creationId xmlns:a16="http://schemas.microsoft.com/office/drawing/2014/main" id="{0DF69B74-7428-4B64-299E-7905C21D9975}"/>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9" name="Straight Connector 8">
            <a:extLst>
              <a:ext uri="{FF2B5EF4-FFF2-40B4-BE49-F238E27FC236}">
                <a16:creationId xmlns:a16="http://schemas.microsoft.com/office/drawing/2014/main" id="{30074644-1419-EE03-3AA4-16BADF4D0D17}"/>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A6509D-DEB4-1BF6-22AD-444033CE9531}"/>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4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1B58DA-3300-4E70-961C-7C9D2F97B738}"/>
              </a:ext>
            </a:extLst>
          </p:cNvPr>
          <p:cNvSpPr txBox="1"/>
          <p:nvPr/>
        </p:nvSpPr>
        <p:spPr>
          <a:xfrm>
            <a:off x="4065796" y="256374"/>
            <a:ext cx="4060407" cy="523220"/>
          </a:xfrm>
          <a:prstGeom prst="rect">
            <a:avLst/>
          </a:prstGeom>
          <a:noFill/>
        </p:spPr>
        <p:txBody>
          <a:bodyPr wrap="none" rtlCol="0">
            <a:spAutoFit/>
          </a:bodyPr>
          <a:lstStyle/>
          <a:p>
            <a:pPr algn="ctr"/>
            <a:r>
              <a:rPr lang="el-GR" sz="2800" b="1" dirty="0"/>
              <a:t>Κρυπτοσύστημα </a:t>
            </a:r>
            <a:r>
              <a:rPr lang="en-US" sz="2800" b="1" dirty="0"/>
              <a:t>McEliece</a:t>
            </a:r>
            <a:endParaRPr lang="el-GR" sz="2800" b="1" dirty="0"/>
          </a:p>
        </p:txBody>
      </p:sp>
      <p:sp>
        <p:nvSpPr>
          <p:cNvPr id="4" name="TextBox 3">
            <a:extLst>
              <a:ext uri="{FF2B5EF4-FFF2-40B4-BE49-F238E27FC236}">
                <a16:creationId xmlns:a16="http://schemas.microsoft.com/office/drawing/2014/main" id="{6BFEE779-D9DF-4037-8515-38AD1ADA9B3D}"/>
              </a:ext>
            </a:extLst>
          </p:cNvPr>
          <p:cNvSpPr txBox="1"/>
          <p:nvPr/>
        </p:nvSpPr>
        <p:spPr>
          <a:xfrm>
            <a:off x="8879546" y="952098"/>
            <a:ext cx="2785464" cy="1117098"/>
          </a:xfrm>
          <a:prstGeom prst="rect">
            <a:avLst/>
          </a:prstGeom>
          <a:noFill/>
          <a:ln>
            <a:solidFill>
              <a:schemeClr val="accent5">
                <a:lumMod val="50000"/>
              </a:schemeClr>
            </a:solidFill>
          </a:ln>
        </p:spPr>
        <p:txBody>
          <a:bodyPr wrap="square" rtlCol="0">
            <a:spAutoFit/>
          </a:bodyPr>
          <a:lstStyle/>
          <a:p>
            <a:r>
              <a:rPr lang="el-GR" b="1" u="sng" dirty="0">
                <a:solidFill>
                  <a:schemeClr val="accent5">
                    <a:lumMod val="50000"/>
                  </a:schemeClr>
                </a:solidFill>
              </a:rPr>
              <a:t>Δυαδικοί Κώδικες</a:t>
            </a:r>
            <a:r>
              <a:rPr lang="en-US" b="1" u="sng" dirty="0">
                <a:solidFill>
                  <a:schemeClr val="accent5">
                    <a:lumMod val="50000"/>
                  </a:schemeClr>
                </a:solidFill>
              </a:rPr>
              <a:t> Goppa</a:t>
            </a:r>
          </a:p>
          <a:p>
            <a:r>
              <a:rPr lang="el-GR" sz="1600" dirty="0"/>
              <a:t>Μπορούν να διορθωθούν λάθη σε πολυωνυμικό χρόνο. (</a:t>
            </a:r>
            <a:r>
              <a:rPr lang="el-GR" sz="1600" dirty="0">
                <a:solidFill>
                  <a:schemeClr val="accent5">
                    <a:lumMod val="50000"/>
                  </a:schemeClr>
                </a:solidFill>
              </a:rPr>
              <a:t>Αλγόριθμος </a:t>
            </a:r>
            <a:r>
              <a:rPr lang="en-US" sz="1600" dirty="0">
                <a:solidFill>
                  <a:schemeClr val="accent5">
                    <a:lumMod val="50000"/>
                  </a:schemeClr>
                </a:solidFill>
              </a:rPr>
              <a:t>Patterson</a:t>
            </a:r>
            <a:r>
              <a:rPr lang="en-US" sz="1600" dirty="0"/>
              <a:t>)</a:t>
            </a:r>
            <a:endParaRPr lang="el-GR" sz="1600" dirty="0"/>
          </a:p>
        </p:txBody>
      </p:sp>
      <p:grpSp>
        <p:nvGrpSpPr>
          <p:cNvPr id="19" name="Group 18">
            <a:extLst>
              <a:ext uri="{FF2B5EF4-FFF2-40B4-BE49-F238E27FC236}">
                <a16:creationId xmlns:a16="http://schemas.microsoft.com/office/drawing/2014/main" id="{C747FD66-019B-4BE1-B946-EAD74A236BB7}"/>
              </a:ext>
            </a:extLst>
          </p:cNvPr>
          <p:cNvGrpSpPr/>
          <p:nvPr/>
        </p:nvGrpSpPr>
        <p:grpSpPr>
          <a:xfrm>
            <a:off x="2428695" y="3429000"/>
            <a:ext cx="7334610" cy="2675254"/>
            <a:chOff x="947103" y="2083663"/>
            <a:chExt cx="7334610" cy="2675254"/>
          </a:xfrm>
        </p:grpSpPr>
        <p:sp>
          <p:nvSpPr>
            <p:cNvPr id="60" name="TextBox 59">
              <a:extLst>
                <a:ext uri="{FF2B5EF4-FFF2-40B4-BE49-F238E27FC236}">
                  <a16:creationId xmlns:a16="http://schemas.microsoft.com/office/drawing/2014/main" id="{69AFC45C-EC95-4C11-A213-6BA7BAB7E8FD}"/>
                </a:ext>
              </a:extLst>
            </p:cNvPr>
            <p:cNvSpPr txBox="1"/>
            <p:nvPr/>
          </p:nvSpPr>
          <p:spPr>
            <a:xfrm>
              <a:off x="2548842" y="2083663"/>
              <a:ext cx="862757" cy="338554"/>
            </a:xfrm>
            <a:prstGeom prst="rect">
              <a:avLst/>
            </a:prstGeom>
            <a:noFill/>
          </p:spPr>
          <p:txBody>
            <a:bodyPr wrap="square" rtlCol="0">
              <a:spAutoFit/>
            </a:bodyPr>
            <a:lstStyle/>
            <a:p>
              <a:pPr algn="ctr"/>
              <a:r>
                <a:rPr lang="en-US" sz="1600" dirty="0">
                  <a:solidFill>
                    <a:schemeClr val="accent5">
                      <a:lumMod val="75000"/>
                    </a:schemeClr>
                  </a:solidFill>
                </a:rPr>
                <a:t>E</a:t>
              </a:r>
              <a:r>
                <a:rPr lang="el-GR" sz="1600" baseline="-25000" dirty="0">
                  <a:solidFill>
                    <a:srgbClr val="FF3300"/>
                  </a:solidFill>
                </a:rPr>
                <a:t>(</a:t>
              </a:r>
              <a:r>
                <a:rPr lang="en-US" sz="1600" baseline="-25000" dirty="0">
                  <a:solidFill>
                    <a:srgbClr val="FF3300"/>
                  </a:solidFill>
                </a:rPr>
                <a:t>G</a:t>
              </a:r>
              <a:r>
                <a:rPr lang="en-US" sz="1200" baseline="30000" dirty="0">
                  <a:solidFill>
                    <a:srgbClr val="FF3300"/>
                  </a:solidFill>
                </a:rPr>
                <a:t>pub</a:t>
              </a:r>
              <a:r>
                <a:rPr lang="en-US" sz="1600" baseline="-25000" dirty="0">
                  <a:solidFill>
                    <a:srgbClr val="FF3300"/>
                  </a:solidFill>
                </a:rPr>
                <a:t>,t)</a:t>
              </a:r>
              <a:endParaRPr lang="el-GR" sz="1600" baseline="-25000" dirty="0">
                <a:solidFill>
                  <a:srgbClr val="FF3300"/>
                </a:solidFill>
              </a:endParaRPr>
            </a:p>
          </p:txBody>
        </p:sp>
        <p:sp>
          <p:nvSpPr>
            <p:cNvPr id="61" name="TextBox 60">
              <a:extLst>
                <a:ext uri="{FF2B5EF4-FFF2-40B4-BE49-F238E27FC236}">
                  <a16:creationId xmlns:a16="http://schemas.microsoft.com/office/drawing/2014/main" id="{5B9BA064-DC85-4722-B98E-398F7C16F3D9}"/>
                </a:ext>
              </a:extLst>
            </p:cNvPr>
            <p:cNvSpPr txBox="1"/>
            <p:nvPr/>
          </p:nvSpPr>
          <p:spPr>
            <a:xfrm>
              <a:off x="5234974" y="2092194"/>
              <a:ext cx="1004757" cy="338554"/>
            </a:xfrm>
            <a:prstGeom prst="rect">
              <a:avLst/>
            </a:prstGeom>
            <a:noFill/>
          </p:spPr>
          <p:txBody>
            <a:bodyPr wrap="square" rtlCol="0">
              <a:spAutoFit/>
            </a:bodyPr>
            <a:lstStyle/>
            <a:p>
              <a:pPr algn="ctr"/>
              <a:r>
                <a:rPr lang="en-US" sz="1600" dirty="0">
                  <a:solidFill>
                    <a:schemeClr val="accent6">
                      <a:lumMod val="75000"/>
                    </a:schemeClr>
                  </a:solidFill>
                </a:rPr>
                <a:t>D</a:t>
              </a:r>
              <a:r>
                <a:rPr lang="en-US" sz="1600" dirty="0">
                  <a:solidFill>
                    <a:srgbClr val="FFFF00"/>
                  </a:solidFill>
                </a:rPr>
                <a:t> </a:t>
              </a:r>
              <a:r>
                <a:rPr lang="en-US" sz="1600" baseline="-25000" dirty="0">
                  <a:solidFill>
                    <a:srgbClr val="7030A0"/>
                  </a:solidFill>
                </a:rPr>
                <a:t>(S,D</a:t>
              </a:r>
              <a:r>
                <a:rPr lang="en-US" sz="1200" baseline="-50000" dirty="0">
                  <a:solidFill>
                    <a:srgbClr val="7030A0"/>
                  </a:solidFill>
                </a:rPr>
                <a:t>G</a:t>
              </a:r>
              <a:r>
                <a:rPr lang="en-US" sz="1600" baseline="-25000" dirty="0">
                  <a:solidFill>
                    <a:srgbClr val="7030A0"/>
                  </a:solidFill>
                </a:rPr>
                <a:t>,P)</a:t>
              </a:r>
              <a:endParaRPr lang="el-GR" sz="1600" baseline="-25000" dirty="0">
                <a:solidFill>
                  <a:srgbClr val="7030A0"/>
                </a:solidFill>
              </a:endParaRPr>
            </a:p>
          </p:txBody>
        </p:sp>
        <p:pic>
          <p:nvPicPr>
            <p:cNvPr id="63" name="Graphic 62" descr="Office worker female with solid fill">
              <a:extLst>
                <a:ext uri="{FF2B5EF4-FFF2-40B4-BE49-F238E27FC236}">
                  <a16:creationId xmlns:a16="http://schemas.microsoft.com/office/drawing/2014/main" id="{C3F59AF6-02A3-4D7A-BA7D-144F29BB05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103" y="2844030"/>
              <a:ext cx="629297" cy="715005"/>
            </a:xfrm>
            <a:prstGeom prst="rect">
              <a:avLst/>
            </a:prstGeom>
          </p:spPr>
        </p:pic>
        <p:pic>
          <p:nvPicPr>
            <p:cNvPr id="64" name="Graphic 63" descr="Office worker male with solid fill">
              <a:extLst>
                <a:ext uri="{FF2B5EF4-FFF2-40B4-BE49-F238E27FC236}">
                  <a16:creationId xmlns:a16="http://schemas.microsoft.com/office/drawing/2014/main" id="{921E28B3-6952-4657-AD9D-3877E96CDD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6907" y="2823857"/>
              <a:ext cx="629296" cy="715005"/>
            </a:xfrm>
            <a:prstGeom prst="rect">
              <a:avLst/>
            </a:prstGeom>
          </p:spPr>
        </p:pic>
        <p:pic>
          <p:nvPicPr>
            <p:cNvPr id="65" name="Graphic 64" descr="Key with solid fill">
              <a:extLst>
                <a:ext uri="{FF2B5EF4-FFF2-40B4-BE49-F238E27FC236}">
                  <a16:creationId xmlns:a16="http://schemas.microsoft.com/office/drawing/2014/main" id="{5E0B10A1-AA0D-4099-A0D6-13942611D6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60933" y="3706923"/>
              <a:ext cx="249267" cy="283216"/>
            </a:xfrm>
            <a:prstGeom prst="rect">
              <a:avLst/>
            </a:prstGeom>
          </p:spPr>
        </p:pic>
        <p:grpSp>
          <p:nvGrpSpPr>
            <p:cNvPr id="66" name="Group 65">
              <a:extLst>
                <a:ext uri="{FF2B5EF4-FFF2-40B4-BE49-F238E27FC236}">
                  <a16:creationId xmlns:a16="http://schemas.microsoft.com/office/drawing/2014/main" id="{0F0319F9-AD1F-4702-80F1-CF6E7CFF73DD}"/>
                </a:ext>
              </a:extLst>
            </p:cNvPr>
            <p:cNvGrpSpPr/>
            <p:nvPr/>
          </p:nvGrpSpPr>
          <p:grpSpPr>
            <a:xfrm>
              <a:off x="1987966" y="3054007"/>
              <a:ext cx="1893947" cy="307777"/>
              <a:chOff x="904585" y="4845702"/>
              <a:chExt cx="1552873" cy="222101"/>
            </a:xfrm>
          </p:grpSpPr>
          <p:pic>
            <p:nvPicPr>
              <p:cNvPr id="105" name="Graphic 104" descr="Lock with solid fill">
                <a:extLst>
                  <a:ext uri="{FF2B5EF4-FFF2-40B4-BE49-F238E27FC236}">
                    <a16:creationId xmlns:a16="http://schemas.microsoft.com/office/drawing/2014/main" id="{3203DF2D-523F-4DC9-A19B-99486FD12D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83638" y="4876912"/>
                <a:ext cx="170641" cy="159681"/>
              </a:xfrm>
              <a:prstGeom prst="rect">
                <a:avLst/>
              </a:prstGeom>
            </p:spPr>
          </p:pic>
          <p:sp>
            <p:nvSpPr>
              <p:cNvPr id="106" name="TextBox 105">
                <a:extLst>
                  <a:ext uri="{FF2B5EF4-FFF2-40B4-BE49-F238E27FC236}">
                    <a16:creationId xmlns:a16="http://schemas.microsoft.com/office/drawing/2014/main" id="{D3BF6A7E-3B6B-4B50-B9E4-21BD8111A063}"/>
                  </a:ext>
                </a:extLst>
              </p:cNvPr>
              <p:cNvSpPr txBox="1"/>
              <p:nvPr/>
            </p:nvSpPr>
            <p:spPr>
              <a:xfrm>
                <a:off x="1151588" y="4845702"/>
                <a:ext cx="1305870" cy="222101"/>
              </a:xfrm>
              <a:prstGeom prst="rect">
                <a:avLst/>
              </a:prstGeom>
              <a:noFill/>
              <a:ln>
                <a:solidFill>
                  <a:schemeClr val="accent5">
                    <a:lumMod val="75000"/>
                  </a:schemeClr>
                </a:solidFill>
              </a:ln>
            </p:spPr>
            <p:txBody>
              <a:bodyPr wrap="square" rtlCol="0">
                <a:spAutoFit/>
              </a:bodyPr>
              <a:lstStyle/>
              <a:p>
                <a:r>
                  <a:rPr lang="el-GR" sz="1400" dirty="0">
                    <a:solidFill>
                      <a:schemeClr val="accent5">
                        <a:lumMod val="75000"/>
                      </a:schemeClr>
                    </a:solidFill>
                  </a:rPr>
                  <a:t>Κρυπτογράφηση</a:t>
                </a:r>
              </a:p>
            </p:txBody>
          </p:sp>
          <p:cxnSp>
            <p:nvCxnSpPr>
              <p:cNvPr id="107" name="Straight Arrow Connector 106">
                <a:extLst>
                  <a:ext uri="{FF2B5EF4-FFF2-40B4-BE49-F238E27FC236}">
                    <a16:creationId xmlns:a16="http://schemas.microsoft.com/office/drawing/2014/main" id="{1B22393B-387B-49E3-8E49-CF824EDFB6E1}"/>
                  </a:ext>
                </a:extLst>
              </p:cNvPr>
              <p:cNvCxnSpPr>
                <a:cxnSpLocks/>
                <a:stCxn id="74" idx="3"/>
                <a:endCxn id="106" idx="1"/>
              </p:cNvCxnSpPr>
              <p:nvPr/>
            </p:nvCxnSpPr>
            <p:spPr>
              <a:xfrm>
                <a:off x="904585" y="4954874"/>
                <a:ext cx="247003" cy="1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Arrow Connector 69">
              <a:extLst>
                <a:ext uri="{FF2B5EF4-FFF2-40B4-BE49-F238E27FC236}">
                  <a16:creationId xmlns:a16="http://schemas.microsoft.com/office/drawing/2014/main" id="{9A7617E9-DB4B-4BA2-A055-AC8FDF132D8E}"/>
                </a:ext>
              </a:extLst>
            </p:cNvPr>
            <p:cNvCxnSpPr>
              <a:cxnSpLocks/>
              <a:stCxn id="106" idx="3"/>
              <a:endCxn id="101" idx="1"/>
            </p:cNvCxnSpPr>
            <p:nvPr/>
          </p:nvCxnSpPr>
          <p:spPr>
            <a:xfrm flipV="1">
              <a:off x="3881913" y="3207895"/>
              <a:ext cx="936391"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3D422B63-4F8D-4E2E-B36E-4D92260D9569}"/>
                </a:ext>
              </a:extLst>
            </p:cNvPr>
            <p:cNvGrpSpPr/>
            <p:nvPr/>
          </p:nvGrpSpPr>
          <p:grpSpPr>
            <a:xfrm>
              <a:off x="4168648" y="2714715"/>
              <a:ext cx="362922" cy="430736"/>
              <a:chOff x="4004295" y="3191315"/>
              <a:chExt cx="382007" cy="440100"/>
            </a:xfrm>
          </p:grpSpPr>
          <p:pic>
            <p:nvPicPr>
              <p:cNvPr id="103" name="Graphic 102" descr="Document outline">
                <a:extLst>
                  <a:ext uri="{FF2B5EF4-FFF2-40B4-BE49-F238E27FC236}">
                    <a16:creationId xmlns:a16="http://schemas.microsoft.com/office/drawing/2014/main" id="{237B738A-6F2B-4964-ADAD-9D699579F4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04295" y="3191315"/>
                <a:ext cx="369332" cy="369332"/>
              </a:xfrm>
              <a:prstGeom prst="rect">
                <a:avLst/>
              </a:prstGeom>
            </p:spPr>
          </p:pic>
          <p:pic>
            <p:nvPicPr>
              <p:cNvPr id="104" name="Graphic 103" descr="Lock with solid fill">
                <a:extLst>
                  <a:ext uri="{FF2B5EF4-FFF2-40B4-BE49-F238E27FC236}">
                    <a16:creationId xmlns:a16="http://schemas.microsoft.com/office/drawing/2014/main" id="{9C72AE81-205A-409E-B2E4-7AE39C43237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88961" y="3446749"/>
                <a:ext cx="197341" cy="184666"/>
              </a:xfrm>
              <a:prstGeom prst="rect">
                <a:avLst/>
              </a:prstGeom>
            </p:spPr>
          </p:pic>
        </p:grpSp>
        <p:pic>
          <p:nvPicPr>
            <p:cNvPr id="74" name="Graphic 73" descr="Document outline">
              <a:extLst>
                <a:ext uri="{FF2B5EF4-FFF2-40B4-BE49-F238E27FC236}">
                  <a16:creationId xmlns:a16="http://schemas.microsoft.com/office/drawing/2014/main" id="{9C096767-384E-4DCF-9EBF-D08EDBD98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37086" y="3004083"/>
              <a:ext cx="350880" cy="402419"/>
            </a:xfrm>
            <a:prstGeom prst="rect">
              <a:avLst/>
            </a:prstGeom>
          </p:spPr>
        </p:pic>
        <p:cxnSp>
          <p:nvCxnSpPr>
            <p:cNvPr id="75" name="Straight Arrow Connector 74">
              <a:extLst>
                <a:ext uri="{FF2B5EF4-FFF2-40B4-BE49-F238E27FC236}">
                  <a16:creationId xmlns:a16="http://schemas.microsoft.com/office/drawing/2014/main" id="{C3A80D6E-3FBB-424C-8C9D-D24F1D59FE32}"/>
                </a:ext>
              </a:extLst>
            </p:cNvPr>
            <p:cNvCxnSpPr>
              <a:cxnSpLocks/>
              <a:stCxn id="101" idx="3"/>
              <a:endCxn id="96" idx="1"/>
            </p:cNvCxnSpPr>
            <p:nvPr/>
          </p:nvCxnSpPr>
          <p:spPr>
            <a:xfrm>
              <a:off x="6734832" y="3207895"/>
              <a:ext cx="362922" cy="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54085D1F-551B-410C-93D8-FA705CC7F2B0}"/>
                </a:ext>
              </a:extLst>
            </p:cNvPr>
            <p:cNvGrpSpPr/>
            <p:nvPr/>
          </p:nvGrpSpPr>
          <p:grpSpPr>
            <a:xfrm>
              <a:off x="4818304" y="3054006"/>
              <a:ext cx="1916528" cy="307777"/>
              <a:chOff x="3538997" y="4845702"/>
              <a:chExt cx="1571387" cy="222101"/>
            </a:xfrm>
          </p:grpSpPr>
          <p:sp>
            <p:nvSpPr>
              <p:cNvPr id="101" name="TextBox 100">
                <a:extLst>
                  <a:ext uri="{FF2B5EF4-FFF2-40B4-BE49-F238E27FC236}">
                    <a16:creationId xmlns:a16="http://schemas.microsoft.com/office/drawing/2014/main" id="{0F5DB99D-E21D-499D-9EC3-086725C56BB8}"/>
                  </a:ext>
                </a:extLst>
              </p:cNvPr>
              <p:cNvSpPr txBox="1"/>
              <p:nvPr/>
            </p:nvSpPr>
            <p:spPr>
              <a:xfrm>
                <a:off x="3538997" y="4845702"/>
                <a:ext cx="1571387" cy="222101"/>
              </a:xfrm>
              <a:prstGeom prst="rect">
                <a:avLst/>
              </a:prstGeom>
              <a:noFill/>
              <a:ln>
                <a:solidFill>
                  <a:schemeClr val="accent6">
                    <a:lumMod val="75000"/>
                  </a:schemeClr>
                </a:solidFill>
              </a:ln>
            </p:spPr>
            <p:txBody>
              <a:bodyPr wrap="square" rtlCol="0">
                <a:spAutoFit/>
              </a:bodyPr>
              <a:lstStyle/>
              <a:p>
                <a:r>
                  <a:rPr lang="el-GR" sz="1400" dirty="0">
                    <a:solidFill>
                      <a:schemeClr val="accent6">
                        <a:lumMod val="75000"/>
                      </a:schemeClr>
                    </a:solidFill>
                  </a:rPr>
                  <a:t>Αποκρυπτογράφηση</a:t>
                </a:r>
              </a:p>
            </p:txBody>
          </p:sp>
          <p:pic>
            <p:nvPicPr>
              <p:cNvPr id="102" name="Graphic 101" descr="Unlock with solid fill">
                <a:extLst>
                  <a:ext uri="{FF2B5EF4-FFF2-40B4-BE49-F238E27FC236}">
                    <a16:creationId xmlns:a16="http://schemas.microsoft.com/office/drawing/2014/main" id="{7260AE40-CDB2-4CED-A4DD-15D83F0E256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20432" y="4866841"/>
                <a:ext cx="170642" cy="170642"/>
              </a:xfrm>
              <a:prstGeom prst="rect">
                <a:avLst/>
              </a:prstGeom>
            </p:spPr>
          </p:pic>
        </p:grpSp>
        <p:sp>
          <p:nvSpPr>
            <p:cNvPr id="77" name="TextBox 76">
              <a:extLst>
                <a:ext uri="{FF2B5EF4-FFF2-40B4-BE49-F238E27FC236}">
                  <a16:creationId xmlns:a16="http://schemas.microsoft.com/office/drawing/2014/main" id="{D300B7AA-3E0D-4B63-9842-9D94E5AFD36D}"/>
                </a:ext>
              </a:extLst>
            </p:cNvPr>
            <p:cNvSpPr txBox="1"/>
            <p:nvPr/>
          </p:nvSpPr>
          <p:spPr>
            <a:xfrm>
              <a:off x="2178088" y="4006854"/>
              <a:ext cx="1814959" cy="261610"/>
            </a:xfrm>
            <a:prstGeom prst="rect">
              <a:avLst/>
            </a:prstGeom>
            <a:noFill/>
          </p:spPr>
          <p:txBody>
            <a:bodyPr wrap="square" rtlCol="0">
              <a:spAutoFit/>
            </a:bodyPr>
            <a:lstStyle/>
            <a:p>
              <a:pPr algn="ctr"/>
              <a:r>
                <a:rPr lang="el-GR" sz="1100" dirty="0">
                  <a:solidFill>
                    <a:srgbClr val="FF3300"/>
                  </a:solidFill>
                </a:rPr>
                <a:t>Δημόσιο κλειδί (Μπομπ)</a:t>
              </a:r>
            </a:p>
          </p:txBody>
        </p:sp>
        <p:cxnSp>
          <p:nvCxnSpPr>
            <p:cNvPr id="84" name="Straight Connector 83">
              <a:extLst>
                <a:ext uri="{FF2B5EF4-FFF2-40B4-BE49-F238E27FC236}">
                  <a16:creationId xmlns:a16="http://schemas.microsoft.com/office/drawing/2014/main" id="{5D46B423-2C5B-4132-93ED-04B0CD7F330A}"/>
                </a:ext>
              </a:extLst>
            </p:cNvPr>
            <p:cNvCxnSpPr>
              <a:cxnSpLocks/>
              <a:stCxn id="65" idx="0"/>
              <a:endCxn id="106" idx="2"/>
            </p:cNvCxnSpPr>
            <p:nvPr/>
          </p:nvCxnSpPr>
          <p:spPr>
            <a:xfrm flipV="1">
              <a:off x="3085568" y="3361784"/>
              <a:ext cx="0" cy="345139"/>
            </a:xfrm>
            <a:prstGeom prst="line">
              <a:avLst/>
            </a:prstGeom>
            <a:ln w="9525" cap="flat" cmpd="sng" algn="ctr">
              <a:solidFill>
                <a:srgbClr val="CC99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7" name="Straight Connector 86">
              <a:extLst>
                <a:ext uri="{FF2B5EF4-FFF2-40B4-BE49-F238E27FC236}">
                  <a16:creationId xmlns:a16="http://schemas.microsoft.com/office/drawing/2014/main" id="{FCD21E6F-8A25-4E34-B845-3FC0905A9703}"/>
                </a:ext>
              </a:extLst>
            </p:cNvPr>
            <p:cNvCxnSpPr>
              <a:cxnSpLocks/>
              <a:stCxn id="97" idx="0"/>
              <a:endCxn id="101" idx="2"/>
            </p:cNvCxnSpPr>
            <p:nvPr/>
          </p:nvCxnSpPr>
          <p:spPr>
            <a:xfrm flipV="1">
              <a:off x="5776569" y="3361782"/>
              <a:ext cx="0" cy="329423"/>
            </a:xfrm>
            <a:prstGeom prst="line">
              <a:avLst/>
            </a:prstGeom>
            <a:ln w="9525"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9" name="TextBox 88">
              <a:extLst>
                <a:ext uri="{FF2B5EF4-FFF2-40B4-BE49-F238E27FC236}">
                  <a16:creationId xmlns:a16="http://schemas.microsoft.com/office/drawing/2014/main" id="{7ACE49E6-77B8-4C7C-95F0-287D5AC4A0CA}"/>
                </a:ext>
              </a:extLst>
            </p:cNvPr>
            <p:cNvSpPr txBox="1"/>
            <p:nvPr/>
          </p:nvSpPr>
          <p:spPr>
            <a:xfrm>
              <a:off x="1684587" y="2265934"/>
              <a:ext cx="285531" cy="338554"/>
            </a:xfrm>
            <a:prstGeom prst="rect">
              <a:avLst/>
            </a:prstGeom>
            <a:noFill/>
          </p:spPr>
          <p:txBody>
            <a:bodyPr wrap="square" rtlCol="0">
              <a:spAutoFit/>
            </a:bodyPr>
            <a:lstStyle/>
            <a:p>
              <a:pPr algn="ctr"/>
              <a:r>
                <a:rPr lang="en-US" sz="1600" dirty="0">
                  <a:solidFill>
                    <a:srgbClr val="FF0066"/>
                  </a:solidFill>
                </a:rPr>
                <a:t>m</a:t>
              </a:r>
              <a:endParaRPr lang="el-GR" sz="1600" dirty="0">
                <a:solidFill>
                  <a:srgbClr val="FF0066"/>
                </a:solidFill>
              </a:endParaRPr>
            </a:p>
          </p:txBody>
        </p:sp>
        <p:sp>
          <p:nvSpPr>
            <p:cNvPr id="91" name="TextBox 90">
              <a:extLst>
                <a:ext uri="{FF2B5EF4-FFF2-40B4-BE49-F238E27FC236}">
                  <a16:creationId xmlns:a16="http://schemas.microsoft.com/office/drawing/2014/main" id="{253A65B5-A114-44AA-9862-27F845DCBAD4}"/>
                </a:ext>
              </a:extLst>
            </p:cNvPr>
            <p:cNvSpPr txBox="1"/>
            <p:nvPr/>
          </p:nvSpPr>
          <p:spPr>
            <a:xfrm>
              <a:off x="3932747" y="2265935"/>
              <a:ext cx="1010163" cy="338554"/>
            </a:xfrm>
            <a:prstGeom prst="rect">
              <a:avLst/>
            </a:prstGeom>
            <a:noFill/>
          </p:spPr>
          <p:txBody>
            <a:bodyPr wrap="square" rtlCol="0">
              <a:spAutoFit/>
            </a:bodyPr>
            <a:lstStyle/>
            <a:p>
              <a:pPr algn="ctr"/>
              <a:r>
                <a:rPr lang="en-US" sz="1600" dirty="0">
                  <a:solidFill>
                    <a:schemeClr val="accent5">
                      <a:lumMod val="75000"/>
                    </a:schemeClr>
                  </a:solidFill>
                </a:rPr>
                <a:t>E</a:t>
              </a:r>
              <a:r>
                <a:rPr lang="el-GR" sz="1600" baseline="-25000" dirty="0">
                  <a:solidFill>
                    <a:srgbClr val="FF3300"/>
                  </a:solidFill>
                </a:rPr>
                <a:t> (</a:t>
              </a:r>
              <a:r>
                <a:rPr lang="en-US" sz="1600" baseline="-25000" dirty="0">
                  <a:solidFill>
                    <a:srgbClr val="FF3300"/>
                  </a:solidFill>
                </a:rPr>
                <a:t>G</a:t>
              </a:r>
              <a:r>
                <a:rPr lang="en-US" sz="1200" baseline="30000" dirty="0">
                  <a:solidFill>
                    <a:srgbClr val="FF3300"/>
                  </a:solidFill>
                </a:rPr>
                <a:t>pub</a:t>
              </a:r>
              <a:r>
                <a:rPr lang="en-US" sz="1600" baseline="-25000" dirty="0">
                  <a:solidFill>
                    <a:srgbClr val="FF3300"/>
                  </a:solidFill>
                </a:rPr>
                <a:t>,t)</a:t>
              </a:r>
              <a:r>
                <a:rPr lang="en-US" sz="1600" dirty="0">
                  <a:solidFill>
                    <a:schemeClr val="accent5">
                      <a:lumMod val="75000"/>
                    </a:schemeClr>
                  </a:solidFill>
                </a:rPr>
                <a:t>(</a:t>
              </a:r>
              <a:r>
                <a:rPr lang="en-US" sz="1600" dirty="0">
                  <a:solidFill>
                    <a:srgbClr val="FF0066"/>
                  </a:solidFill>
                </a:rPr>
                <a:t>m</a:t>
              </a:r>
              <a:r>
                <a:rPr lang="en-US" sz="1600" dirty="0">
                  <a:solidFill>
                    <a:schemeClr val="accent5">
                      <a:lumMod val="75000"/>
                    </a:schemeClr>
                  </a:solidFill>
                </a:rPr>
                <a:t>)</a:t>
              </a:r>
              <a:endParaRPr lang="el-GR" sz="1600" dirty="0">
                <a:solidFill>
                  <a:schemeClr val="accent5">
                    <a:lumMod val="75000"/>
                  </a:schemeClr>
                </a:solidFill>
              </a:endParaRPr>
            </a:p>
          </p:txBody>
        </p:sp>
        <p:cxnSp>
          <p:nvCxnSpPr>
            <p:cNvPr id="92" name="Straight Arrow Connector 91">
              <a:extLst>
                <a:ext uri="{FF2B5EF4-FFF2-40B4-BE49-F238E27FC236}">
                  <a16:creationId xmlns:a16="http://schemas.microsoft.com/office/drawing/2014/main" id="{AAD5DA26-1EA8-455A-B092-F2879BC34527}"/>
                </a:ext>
              </a:extLst>
            </p:cNvPr>
            <p:cNvCxnSpPr>
              <a:cxnSpLocks/>
              <a:stCxn id="89" idx="3"/>
              <a:endCxn id="91" idx="1"/>
            </p:cNvCxnSpPr>
            <p:nvPr/>
          </p:nvCxnSpPr>
          <p:spPr>
            <a:xfrm>
              <a:off x="1970118" y="2435211"/>
              <a:ext cx="196262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A23D1E1-F709-43B2-A056-3968D13E665F}"/>
                </a:ext>
              </a:extLst>
            </p:cNvPr>
            <p:cNvSpPr txBox="1"/>
            <p:nvPr/>
          </p:nvSpPr>
          <p:spPr>
            <a:xfrm>
              <a:off x="6531797" y="2265934"/>
              <a:ext cx="1749916" cy="338554"/>
            </a:xfrm>
            <a:prstGeom prst="rect">
              <a:avLst/>
            </a:prstGeom>
            <a:noFill/>
          </p:spPr>
          <p:txBody>
            <a:bodyPr wrap="square" rtlCol="0">
              <a:spAutoFit/>
            </a:bodyPr>
            <a:lstStyle/>
            <a:p>
              <a:r>
                <a:rPr lang="en-US" sz="1600" dirty="0">
                  <a:solidFill>
                    <a:schemeClr val="accent6">
                      <a:lumMod val="75000"/>
                    </a:schemeClr>
                  </a:solidFill>
                </a:rPr>
                <a:t>D</a:t>
              </a:r>
              <a:r>
                <a:rPr lang="en-US" sz="1600" baseline="-25000" dirty="0">
                  <a:solidFill>
                    <a:srgbClr val="FFFF00"/>
                  </a:solidFill>
                </a:rPr>
                <a:t> </a:t>
              </a:r>
              <a:r>
                <a:rPr lang="en-US" sz="1600" baseline="-25000" dirty="0">
                  <a:solidFill>
                    <a:srgbClr val="7030A0"/>
                  </a:solidFill>
                </a:rPr>
                <a:t>(S,D</a:t>
              </a:r>
              <a:r>
                <a:rPr lang="en-US" sz="1200" baseline="-50000" dirty="0">
                  <a:solidFill>
                    <a:srgbClr val="7030A0"/>
                  </a:solidFill>
                </a:rPr>
                <a:t>G</a:t>
              </a:r>
              <a:r>
                <a:rPr lang="en-US" sz="1600" baseline="-25000" dirty="0">
                  <a:solidFill>
                    <a:srgbClr val="7030A0"/>
                  </a:solidFill>
                </a:rPr>
                <a:t>,P)</a:t>
              </a:r>
              <a:r>
                <a:rPr lang="en-US" sz="1600" dirty="0">
                  <a:solidFill>
                    <a:schemeClr val="accent6">
                      <a:lumMod val="75000"/>
                    </a:schemeClr>
                  </a:solidFill>
                </a:rPr>
                <a:t>(</a:t>
              </a:r>
              <a:r>
                <a:rPr lang="en-US" sz="1600" dirty="0">
                  <a:solidFill>
                    <a:schemeClr val="accent5">
                      <a:lumMod val="75000"/>
                    </a:schemeClr>
                  </a:solidFill>
                </a:rPr>
                <a:t>E</a:t>
              </a:r>
              <a:r>
                <a:rPr lang="el-GR" sz="1600" baseline="-25000" dirty="0">
                  <a:solidFill>
                    <a:srgbClr val="FF3300"/>
                  </a:solidFill>
                </a:rPr>
                <a:t>(</a:t>
              </a:r>
              <a:r>
                <a:rPr lang="en-US" sz="1600" baseline="-25000" dirty="0">
                  <a:solidFill>
                    <a:srgbClr val="FF3300"/>
                  </a:solidFill>
                </a:rPr>
                <a:t>G</a:t>
              </a:r>
              <a:r>
                <a:rPr lang="en-US" sz="1200" baseline="30000" dirty="0">
                  <a:solidFill>
                    <a:srgbClr val="FF3300"/>
                  </a:solidFill>
                </a:rPr>
                <a:t>pub</a:t>
              </a:r>
              <a:r>
                <a:rPr lang="en-US" sz="1600" baseline="-25000" dirty="0">
                  <a:solidFill>
                    <a:srgbClr val="FF3300"/>
                  </a:solidFill>
                </a:rPr>
                <a:t>,t) </a:t>
              </a:r>
              <a:r>
                <a:rPr lang="en-US" sz="1600" dirty="0">
                  <a:solidFill>
                    <a:schemeClr val="accent5">
                      <a:lumMod val="75000"/>
                    </a:schemeClr>
                  </a:solidFill>
                </a:rPr>
                <a:t>(</a:t>
              </a:r>
              <a:r>
                <a:rPr lang="en-US" sz="1600" dirty="0">
                  <a:solidFill>
                    <a:srgbClr val="FF0066"/>
                  </a:solidFill>
                </a:rPr>
                <a:t>m</a:t>
              </a:r>
              <a:r>
                <a:rPr lang="en-US" sz="1600" dirty="0">
                  <a:solidFill>
                    <a:schemeClr val="accent5">
                      <a:lumMod val="75000"/>
                    </a:schemeClr>
                  </a:solidFill>
                </a:rPr>
                <a:t>)</a:t>
              </a:r>
              <a:r>
                <a:rPr lang="en-US" sz="1600" dirty="0">
                  <a:solidFill>
                    <a:schemeClr val="accent6">
                      <a:lumMod val="75000"/>
                    </a:schemeClr>
                  </a:solidFill>
                </a:rPr>
                <a:t>)</a:t>
              </a:r>
              <a:endParaRPr lang="el-GR" sz="1600" dirty="0">
                <a:solidFill>
                  <a:schemeClr val="accent6">
                    <a:lumMod val="75000"/>
                  </a:schemeClr>
                </a:solidFill>
              </a:endParaRPr>
            </a:p>
          </p:txBody>
        </p:sp>
        <p:cxnSp>
          <p:nvCxnSpPr>
            <p:cNvPr id="94" name="Straight Arrow Connector 93">
              <a:extLst>
                <a:ext uri="{FF2B5EF4-FFF2-40B4-BE49-F238E27FC236}">
                  <a16:creationId xmlns:a16="http://schemas.microsoft.com/office/drawing/2014/main" id="{5AFEE696-238B-44ED-BF37-F8FB162C00DF}"/>
                </a:ext>
              </a:extLst>
            </p:cNvPr>
            <p:cNvCxnSpPr>
              <a:cxnSpLocks/>
              <a:stCxn id="91" idx="3"/>
              <a:endCxn id="93" idx="1"/>
            </p:cNvCxnSpPr>
            <p:nvPr/>
          </p:nvCxnSpPr>
          <p:spPr>
            <a:xfrm flipV="1">
              <a:off x="4942910" y="2435211"/>
              <a:ext cx="1588887" cy="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6" name="Graphic 95" descr="Document outline">
              <a:extLst>
                <a:ext uri="{FF2B5EF4-FFF2-40B4-BE49-F238E27FC236}">
                  <a16:creationId xmlns:a16="http://schemas.microsoft.com/office/drawing/2014/main" id="{963F7E4B-8765-4EC4-95F3-949FED3693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97754" y="3008685"/>
              <a:ext cx="350880" cy="402419"/>
            </a:xfrm>
            <a:prstGeom prst="rect">
              <a:avLst/>
            </a:prstGeom>
          </p:spPr>
        </p:pic>
        <p:pic>
          <p:nvPicPr>
            <p:cNvPr id="97" name="Graphic 96" descr="Key with solid fill">
              <a:extLst>
                <a:ext uri="{FF2B5EF4-FFF2-40B4-BE49-F238E27FC236}">
                  <a16:creationId xmlns:a16="http://schemas.microsoft.com/office/drawing/2014/main" id="{3349D8A8-4D7F-4898-B1BB-275F2FF14B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45119" y="3691206"/>
              <a:ext cx="262898" cy="298704"/>
            </a:xfrm>
            <a:prstGeom prst="rect">
              <a:avLst/>
            </a:prstGeom>
          </p:spPr>
        </p:pic>
        <p:sp>
          <p:nvSpPr>
            <p:cNvPr id="99" name="TextBox 98">
              <a:extLst>
                <a:ext uri="{FF2B5EF4-FFF2-40B4-BE49-F238E27FC236}">
                  <a16:creationId xmlns:a16="http://schemas.microsoft.com/office/drawing/2014/main" id="{32EB4794-0063-42BE-B961-F54045797CDB}"/>
                </a:ext>
              </a:extLst>
            </p:cNvPr>
            <p:cNvSpPr txBox="1"/>
            <p:nvPr/>
          </p:nvSpPr>
          <p:spPr>
            <a:xfrm>
              <a:off x="4869089" y="3998836"/>
              <a:ext cx="1814959" cy="261610"/>
            </a:xfrm>
            <a:prstGeom prst="rect">
              <a:avLst/>
            </a:prstGeom>
            <a:noFill/>
          </p:spPr>
          <p:txBody>
            <a:bodyPr wrap="square" rtlCol="0">
              <a:spAutoFit/>
            </a:bodyPr>
            <a:lstStyle/>
            <a:p>
              <a:pPr algn="ctr"/>
              <a:r>
                <a:rPr lang="el-GR" sz="1100" dirty="0">
                  <a:solidFill>
                    <a:srgbClr val="7030A0"/>
                  </a:solidFill>
                </a:rPr>
                <a:t>Ιδιωτικό κλειδί (Μπομπ)</a:t>
              </a:r>
            </a:p>
          </p:txBody>
        </p:sp>
        <p:cxnSp>
          <p:nvCxnSpPr>
            <p:cNvPr id="100" name="Connector: Elbow 99">
              <a:extLst>
                <a:ext uri="{FF2B5EF4-FFF2-40B4-BE49-F238E27FC236}">
                  <a16:creationId xmlns:a16="http://schemas.microsoft.com/office/drawing/2014/main" id="{B07D6396-BF46-4C2A-8557-37F598D0B593}"/>
                </a:ext>
              </a:extLst>
            </p:cNvPr>
            <p:cNvCxnSpPr>
              <a:stCxn id="64" idx="2"/>
              <a:endCxn id="97" idx="3"/>
            </p:cNvCxnSpPr>
            <p:nvPr/>
          </p:nvCxnSpPr>
          <p:spPr>
            <a:xfrm rot="5400000">
              <a:off x="6708939" y="2737941"/>
              <a:ext cx="301696" cy="1903537"/>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E08B9CC0-3AC6-4D07-BBED-BF6E8316BD98}"/>
                </a:ext>
              </a:extLst>
            </p:cNvPr>
            <p:cNvCxnSpPr>
              <a:cxnSpLocks/>
              <a:stCxn id="64" idx="2"/>
              <a:endCxn id="77" idx="2"/>
            </p:cNvCxnSpPr>
            <p:nvPr/>
          </p:nvCxnSpPr>
          <p:spPr>
            <a:xfrm rot="5400000">
              <a:off x="5083761" y="1540670"/>
              <a:ext cx="729602" cy="4725987"/>
            </a:xfrm>
            <a:prstGeom prst="bentConnector3">
              <a:avLst>
                <a:gd name="adj1" fmla="val 131332"/>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1210A7D-4451-4818-8EE3-E676B0E1471A}"/>
                </a:ext>
              </a:extLst>
            </p:cNvPr>
            <p:cNvSpPr txBox="1"/>
            <p:nvPr/>
          </p:nvSpPr>
          <p:spPr>
            <a:xfrm>
              <a:off x="6277990" y="4512696"/>
              <a:ext cx="1506334" cy="246221"/>
            </a:xfrm>
            <a:prstGeom prst="rect">
              <a:avLst/>
            </a:prstGeom>
            <a:noFill/>
          </p:spPr>
          <p:txBody>
            <a:bodyPr wrap="square" rtlCol="0">
              <a:spAutoFit/>
            </a:bodyPr>
            <a:lstStyle/>
            <a:p>
              <a:r>
                <a:rPr lang="el-GR" sz="1000" dirty="0">
                  <a:solidFill>
                    <a:srgbClr val="FF3300"/>
                  </a:solidFill>
                </a:rPr>
                <a:t>Δημοσίευση</a:t>
              </a:r>
              <a:r>
                <a:rPr lang="en-US" sz="1000" dirty="0">
                  <a:solidFill>
                    <a:srgbClr val="FF3300"/>
                  </a:solidFill>
                </a:rPr>
                <a:t> pk=</a:t>
              </a:r>
              <a:r>
                <a:rPr lang="en-US" sz="1000" dirty="0">
                  <a:solidFill>
                    <a:srgbClr val="F43303"/>
                  </a:solidFill>
                </a:rPr>
                <a:t> (G</a:t>
              </a:r>
              <a:r>
                <a:rPr lang="en-US" sz="1000" baseline="30000" dirty="0">
                  <a:solidFill>
                    <a:srgbClr val="F43303"/>
                  </a:solidFill>
                </a:rPr>
                <a:t>pub</a:t>
              </a:r>
              <a:r>
                <a:rPr lang="en-US" sz="1000" dirty="0">
                  <a:solidFill>
                    <a:srgbClr val="F43303"/>
                  </a:solidFill>
                </a:rPr>
                <a:t>,</a:t>
              </a:r>
              <a:r>
                <a:rPr lang="el-GR" sz="1000" dirty="0">
                  <a:solidFill>
                    <a:srgbClr val="F43303"/>
                  </a:solidFill>
                </a:rPr>
                <a:t> </a:t>
              </a:r>
              <a:r>
                <a:rPr lang="en-US" sz="1000" dirty="0">
                  <a:solidFill>
                    <a:srgbClr val="F43303"/>
                  </a:solidFill>
                </a:rPr>
                <a:t>t)</a:t>
              </a:r>
              <a:r>
                <a:rPr lang="el-GR" sz="1000" dirty="0">
                  <a:solidFill>
                    <a:srgbClr val="FF3300"/>
                  </a:solidFill>
                </a:rPr>
                <a:t> </a:t>
              </a:r>
            </a:p>
          </p:txBody>
        </p:sp>
      </p:grpSp>
      <p:sp>
        <p:nvSpPr>
          <p:cNvPr id="23" name="TextBox 22">
            <a:extLst>
              <a:ext uri="{FF2B5EF4-FFF2-40B4-BE49-F238E27FC236}">
                <a16:creationId xmlns:a16="http://schemas.microsoft.com/office/drawing/2014/main" id="{0E7EE8B6-4D05-4DA7-9869-CFE00EC11775}"/>
              </a:ext>
            </a:extLst>
          </p:cNvPr>
          <p:cNvSpPr txBox="1"/>
          <p:nvPr/>
        </p:nvSpPr>
        <p:spPr>
          <a:xfrm>
            <a:off x="305155" y="1053533"/>
            <a:ext cx="9522509" cy="2031325"/>
          </a:xfrm>
          <a:prstGeom prst="rect">
            <a:avLst/>
          </a:prstGeom>
          <a:noFill/>
        </p:spPr>
        <p:txBody>
          <a:bodyPr wrap="square" rtlCol="0">
            <a:spAutoFit/>
          </a:bodyPr>
          <a:lstStyle/>
          <a:p>
            <a:pPr marL="285750" indent="-285750">
              <a:buFont typeface="Arial" panose="020B0604020202020204" pitchFamily="34" charset="0"/>
              <a:buChar char="•"/>
            </a:pPr>
            <a:r>
              <a:rPr lang="el-GR" dirty="0"/>
              <a:t>Παραγωγή κλειδιών</a:t>
            </a:r>
            <a:r>
              <a:rPr lang="en-US" dirty="0"/>
              <a:t>:</a:t>
            </a:r>
            <a:endParaRPr lang="el-GR" dirty="0"/>
          </a:p>
          <a:p>
            <a:pPr marL="800100" lvl="1" indent="-342900">
              <a:buFont typeface="+mj-lt"/>
              <a:buAutoNum type="arabicPeriod"/>
            </a:pPr>
            <a:r>
              <a:rPr lang="el-GR" dirty="0"/>
              <a:t>Επιλογή τριών πινάκων </a:t>
            </a:r>
            <a:r>
              <a:rPr lang="en-US" dirty="0"/>
              <a:t>G,S,P</a:t>
            </a:r>
            <a:endParaRPr lang="el-GR" dirty="0"/>
          </a:p>
          <a:p>
            <a:pPr marL="800100" lvl="1" indent="-342900">
              <a:buFont typeface="+mj-lt"/>
              <a:buAutoNum type="arabicPeriod"/>
            </a:pPr>
            <a:r>
              <a:rPr lang="el-GR" dirty="0"/>
              <a:t>Υπολογισμός </a:t>
            </a:r>
            <a:r>
              <a:rPr lang="en-US" dirty="0"/>
              <a:t>G</a:t>
            </a:r>
            <a:r>
              <a:rPr lang="en-US" baseline="30000" dirty="0"/>
              <a:t>pub</a:t>
            </a:r>
            <a:r>
              <a:rPr lang="en-US" dirty="0"/>
              <a:t>=S</a:t>
            </a:r>
            <a:r>
              <a:rPr lang="en-US" dirty="0">
                <a:latin typeface="Calibri" panose="020F0502020204030204" pitchFamily="34" charset="0"/>
                <a:cs typeface="Calibri" panose="020F0502020204030204" pitchFamily="34" charset="0"/>
              </a:rPr>
              <a:t>∙</a:t>
            </a:r>
            <a:r>
              <a:rPr lang="en-US" dirty="0"/>
              <a:t>G</a:t>
            </a:r>
            <a:r>
              <a:rPr lang="en-US" dirty="0">
                <a:latin typeface="Calibri" panose="020F0502020204030204" pitchFamily="34" charset="0"/>
                <a:cs typeface="Calibri" panose="020F0502020204030204" pitchFamily="34" charset="0"/>
              </a:rPr>
              <a:t>∙</a:t>
            </a:r>
            <a:r>
              <a:rPr lang="en-US" dirty="0"/>
              <a:t>P</a:t>
            </a:r>
            <a:endParaRPr lang="el-GR" dirty="0"/>
          </a:p>
          <a:p>
            <a:pPr marL="285750" indent="-285750">
              <a:buFont typeface="Arial" panose="020B0604020202020204" pitchFamily="34" charset="0"/>
              <a:buChar char="•"/>
            </a:pPr>
            <a:r>
              <a:rPr lang="el-GR" dirty="0"/>
              <a:t>Δημόσιο κλειδί</a:t>
            </a:r>
            <a:r>
              <a:rPr lang="en-US" dirty="0"/>
              <a:t>:  </a:t>
            </a:r>
            <a:r>
              <a:rPr lang="en-US" dirty="0">
                <a:solidFill>
                  <a:srgbClr val="F43303"/>
                </a:solidFill>
              </a:rPr>
              <a:t>(G</a:t>
            </a:r>
            <a:r>
              <a:rPr lang="en-US" baseline="30000" dirty="0">
                <a:solidFill>
                  <a:srgbClr val="F43303"/>
                </a:solidFill>
              </a:rPr>
              <a:t>pub</a:t>
            </a:r>
            <a:r>
              <a:rPr lang="en-US" dirty="0">
                <a:solidFill>
                  <a:srgbClr val="F43303"/>
                </a:solidFill>
              </a:rPr>
              <a:t>,</a:t>
            </a:r>
            <a:r>
              <a:rPr lang="el-GR" dirty="0">
                <a:solidFill>
                  <a:srgbClr val="F43303"/>
                </a:solidFill>
              </a:rPr>
              <a:t> </a:t>
            </a:r>
            <a:r>
              <a:rPr lang="en-US" dirty="0">
                <a:solidFill>
                  <a:srgbClr val="F43303"/>
                </a:solidFill>
              </a:rPr>
              <a:t>t) </a:t>
            </a:r>
            <a:r>
              <a:rPr lang="en-US" sz="1600" dirty="0"/>
              <a:t>, </a:t>
            </a:r>
            <a:r>
              <a:rPr lang="el-GR" sz="1600" dirty="0"/>
              <a:t>όπου </a:t>
            </a:r>
            <a:r>
              <a:rPr lang="en-US" sz="1600" dirty="0"/>
              <a:t>t </a:t>
            </a:r>
            <a:r>
              <a:rPr lang="el-GR" sz="1600" dirty="0"/>
              <a:t>ο αριθμός των λαθών</a:t>
            </a:r>
          </a:p>
          <a:p>
            <a:pPr marL="285750" indent="-285750">
              <a:buFont typeface="Arial" panose="020B0604020202020204" pitchFamily="34" charset="0"/>
              <a:buChar char="•"/>
            </a:pPr>
            <a:r>
              <a:rPr lang="el-GR" dirty="0"/>
              <a:t>Ιδιωτικό κλειδί</a:t>
            </a:r>
            <a:r>
              <a:rPr lang="en-US" dirty="0"/>
              <a:t>:  </a:t>
            </a:r>
            <a:r>
              <a:rPr lang="en-US" dirty="0">
                <a:solidFill>
                  <a:srgbClr val="7030A0"/>
                </a:solidFill>
              </a:rPr>
              <a:t>(S,D</a:t>
            </a:r>
            <a:r>
              <a:rPr lang="en-US" baseline="-25000" dirty="0">
                <a:solidFill>
                  <a:srgbClr val="7030A0"/>
                </a:solidFill>
              </a:rPr>
              <a:t>G</a:t>
            </a:r>
            <a:r>
              <a:rPr lang="en-US" dirty="0">
                <a:solidFill>
                  <a:srgbClr val="7030A0"/>
                </a:solidFill>
              </a:rPr>
              <a:t>,P)</a:t>
            </a:r>
            <a:endParaRPr lang="el-GR" dirty="0">
              <a:solidFill>
                <a:srgbClr val="7030A0"/>
              </a:solidFill>
            </a:endParaRPr>
          </a:p>
          <a:p>
            <a:pPr marL="285750" indent="-285750">
              <a:buFont typeface="Arial" panose="020B0604020202020204" pitchFamily="34" charset="0"/>
              <a:buChar char="•"/>
            </a:pPr>
            <a:r>
              <a:rPr lang="el-GR" dirty="0">
                <a:solidFill>
                  <a:srgbClr val="2E75B6"/>
                </a:solidFill>
              </a:rPr>
              <a:t>Κρυπτογράφηση</a:t>
            </a:r>
            <a:r>
              <a:rPr lang="en-US" dirty="0"/>
              <a:t>: </a:t>
            </a:r>
            <a:r>
              <a:rPr lang="el-GR" dirty="0"/>
              <a:t> Πολ</a:t>
            </a:r>
            <a:r>
              <a:rPr lang="en-US" dirty="0"/>
              <a:t>/</a:t>
            </a:r>
            <a:r>
              <a:rPr lang="el-GR" dirty="0"/>
              <a:t>σμός </a:t>
            </a:r>
            <a:r>
              <a:rPr lang="en-US" dirty="0"/>
              <a:t>m</a:t>
            </a:r>
            <a:r>
              <a:rPr lang="en-US" dirty="0">
                <a:latin typeface="Calibri" panose="020F0502020204030204" pitchFamily="34" charset="0"/>
                <a:cs typeface="Calibri" panose="020F0502020204030204" pitchFamily="34" charset="0"/>
              </a:rPr>
              <a:t>∙</a:t>
            </a:r>
            <a:r>
              <a:rPr lang="en-US" dirty="0"/>
              <a:t>G</a:t>
            </a:r>
            <a:r>
              <a:rPr lang="en-US" baseline="30000" dirty="0"/>
              <a:t>pub </a:t>
            </a:r>
            <a:r>
              <a:rPr lang="el-GR" dirty="0"/>
              <a:t>και έπειτα εισαγωγή </a:t>
            </a:r>
            <a:r>
              <a:rPr lang="en-US" dirty="0"/>
              <a:t>t </a:t>
            </a:r>
            <a:r>
              <a:rPr lang="el-GR" dirty="0"/>
              <a:t>λαθών</a:t>
            </a:r>
            <a:r>
              <a:rPr lang="en-US" dirty="0"/>
              <a:t>.</a:t>
            </a:r>
            <a:endParaRPr lang="el-GR" dirty="0"/>
          </a:p>
          <a:p>
            <a:pPr marL="285750" indent="-285750">
              <a:buFont typeface="Arial" panose="020B0604020202020204" pitchFamily="34" charset="0"/>
              <a:buChar char="•"/>
            </a:pPr>
            <a:r>
              <a:rPr lang="el-GR" dirty="0">
                <a:solidFill>
                  <a:srgbClr val="548235"/>
                </a:solidFill>
              </a:rPr>
              <a:t>Αποκρυπτογράφηση</a:t>
            </a:r>
            <a:r>
              <a:rPr lang="en-US" dirty="0"/>
              <a:t>: </a:t>
            </a:r>
            <a:r>
              <a:rPr lang="el-GR" dirty="0"/>
              <a:t>Διόρθωση λαθών με </a:t>
            </a:r>
            <a:r>
              <a:rPr lang="en-US" dirty="0"/>
              <a:t>D</a:t>
            </a:r>
            <a:r>
              <a:rPr lang="en-US" baseline="-25000" dirty="0"/>
              <a:t>G </a:t>
            </a:r>
            <a:r>
              <a:rPr lang="el-GR" dirty="0"/>
              <a:t>και έπειτα πολ</a:t>
            </a:r>
            <a:r>
              <a:rPr lang="en-US" dirty="0"/>
              <a:t>/</a:t>
            </a:r>
            <a:r>
              <a:rPr lang="el-GR" dirty="0"/>
              <a:t>σμός με</a:t>
            </a:r>
            <a:r>
              <a:rPr lang="en-US" dirty="0"/>
              <a:t> (G</a:t>
            </a:r>
            <a:r>
              <a:rPr lang="en-US" baseline="30000" dirty="0"/>
              <a:t>pub</a:t>
            </a:r>
            <a:r>
              <a:rPr lang="en-US" dirty="0"/>
              <a:t>)</a:t>
            </a:r>
            <a:r>
              <a:rPr lang="en-US" baseline="30000" dirty="0"/>
              <a:t>-1</a:t>
            </a:r>
            <a:r>
              <a:rPr lang="en-US" dirty="0"/>
              <a:t>.</a:t>
            </a:r>
            <a:endParaRPr lang="el-GR" dirty="0"/>
          </a:p>
        </p:txBody>
      </p:sp>
      <p:sp>
        <p:nvSpPr>
          <p:cNvPr id="2" name="Freeform: Shape 1">
            <a:extLst>
              <a:ext uri="{FF2B5EF4-FFF2-40B4-BE49-F238E27FC236}">
                <a16:creationId xmlns:a16="http://schemas.microsoft.com/office/drawing/2014/main" id="{89CE0690-22FD-DF13-95B2-655AA7350F75}"/>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5" name="Freeform: Shape 4">
            <a:extLst>
              <a:ext uri="{FF2B5EF4-FFF2-40B4-BE49-F238E27FC236}">
                <a16:creationId xmlns:a16="http://schemas.microsoft.com/office/drawing/2014/main" id="{B3D41BD7-8C92-5979-5E4F-8271410F7FDF}"/>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6" name="Straight Connector 5">
            <a:extLst>
              <a:ext uri="{FF2B5EF4-FFF2-40B4-BE49-F238E27FC236}">
                <a16:creationId xmlns:a16="http://schemas.microsoft.com/office/drawing/2014/main" id="{58329A3C-C32B-6850-1BCD-39CF938A9DF9}"/>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D08D31E-416E-FB65-DE1F-226ACB135C33}"/>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95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left)">
                                      <p:cBhvr>
                                        <p:cTn id="7" dur="500"/>
                                        <p:tgtEl>
                                          <p:spTgt spid="2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xEl>
                                              <p:pRg st="1" end="1"/>
                                            </p:txEl>
                                          </p:spTgt>
                                        </p:tgtEl>
                                        <p:attrNameLst>
                                          <p:attrName>style.visibility</p:attrName>
                                        </p:attrNameLst>
                                      </p:cBhvr>
                                      <p:to>
                                        <p:strVal val="visible"/>
                                      </p:to>
                                    </p:set>
                                    <p:animEffect transition="in" filter="wipe(left)">
                                      <p:cBhvr>
                                        <p:cTn id="10" dur="500"/>
                                        <p:tgtEl>
                                          <p:spTgt spid="2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Effect transition="in" filter="wipe(left)">
                                      <p:cBhvr>
                                        <p:cTn id="13" dur="500"/>
                                        <p:tgtEl>
                                          <p:spTgt spid="23">
                                            <p:txEl>
                                              <p:pRg st="2" end="2"/>
                                            </p:txEl>
                                          </p:spTgt>
                                        </p:tgtEl>
                                      </p:cBhvr>
                                    </p:animEffect>
                                  </p:childTnLst>
                                </p:cTn>
                              </p:par>
                              <p:par>
                                <p:cTn id="14" presetID="16" presetClass="entr" presetSubtype="37"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out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xEl>
                                              <p:pRg st="3" end="3"/>
                                            </p:txEl>
                                          </p:spTgt>
                                        </p:tgtEl>
                                        <p:attrNameLst>
                                          <p:attrName>style.visibility</p:attrName>
                                        </p:attrNameLst>
                                      </p:cBhvr>
                                      <p:to>
                                        <p:strVal val="visible"/>
                                      </p:to>
                                    </p:set>
                                    <p:animEffect transition="in" filter="wipe(left)">
                                      <p:cBhvr>
                                        <p:cTn id="21" dur="500"/>
                                        <p:tgtEl>
                                          <p:spTgt spid="2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xEl>
                                              <p:pRg st="4" end="4"/>
                                            </p:txEl>
                                          </p:spTgt>
                                        </p:tgtEl>
                                        <p:attrNameLst>
                                          <p:attrName>style.visibility</p:attrName>
                                        </p:attrNameLst>
                                      </p:cBhvr>
                                      <p:to>
                                        <p:strVal val="visible"/>
                                      </p:to>
                                    </p:set>
                                    <p:animEffect transition="in" filter="wipe(left)">
                                      <p:cBhvr>
                                        <p:cTn id="26" dur="500"/>
                                        <p:tgtEl>
                                          <p:spTgt spid="2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xEl>
                                              <p:pRg st="5" end="5"/>
                                            </p:txEl>
                                          </p:spTgt>
                                        </p:tgtEl>
                                        <p:attrNameLst>
                                          <p:attrName>style.visibility</p:attrName>
                                        </p:attrNameLst>
                                      </p:cBhvr>
                                      <p:to>
                                        <p:strVal val="visible"/>
                                      </p:to>
                                    </p:set>
                                    <p:animEffect transition="in" filter="wipe(left)">
                                      <p:cBhvr>
                                        <p:cTn id="31" dur="500"/>
                                        <p:tgtEl>
                                          <p:spTgt spid="2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xEl>
                                              <p:pRg st="6" end="6"/>
                                            </p:txEl>
                                          </p:spTgt>
                                        </p:tgtEl>
                                        <p:attrNameLst>
                                          <p:attrName>style.visibility</p:attrName>
                                        </p:attrNameLst>
                                      </p:cBhvr>
                                      <p:to>
                                        <p:strVal val="visible"/>
                                      </p:to>
                                    </p:set>
                                    <p:animEffect transition="in" filter="wipe(left)">
                                      <p:cBhvr>
                                        <p:cTn id="36" dur="500"/>
                                        <p:tgtEl>
                                          <p:spTgt spid="2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1B58DA-3300-4E70-961C-7C9D2F97B738}"/>
              </a:ext>
            </a:extLst>
          </p:cNvPr>
          <p:cNvSpPr txBox="1"/>
          <p:nvPr/>
        </p:nvSpPr>
        <p:spPr>
          <a:xfrm>
            <a:off x="3398343" y="256374"/>
            <a:ext cx="5395323" cy="523220"/>
          </a:xfrm>
          <a:prstGeom prst="rect">
            <a:avLst/>
          </a:prstGeom>
          <a:noFill/>
        </p:spPr>
        <p:txBody>
          <a:bodyPr wrap="none" rtlCol="0">
            <a:spAutoFit/>
          </a:bodyPr>
          <a:lstStyle/>
          <a:p>
            <a:pPr algn="ctr"/>
            <a:r>
              <a:rPr lang="el-GR" sz="2800" b="1" dirty="0"/>
              <a:t>Κρυπτογραφικά Σχήματα Κωδίκων</a:t>
            </a:r>
          </a:p>
        </p:txBody>
      </p:sp>
      <p:graphicFrame>
        <p:nvGraphicFramePr>
          <p:cNvPr id="38" name="Diagram 37">
            <a:extLst>
              <a:ext uri="{FF2B5EF4-FFF2-40B4-BE49-F238E27FC236}">
                <a16:creationId xmlns:a16="http://schemas.microsoft.com/office/drawing/2014/main" id="{6E912F68-15A0-4BD8-B43B-33A17AB1DE12}"/>
              </a:ext>
            </a:extLst>
          </p:cNvPr>
          <p:cNvGraphicFramePr/>
          <p:nvPr>
            <p:extLst>
              <p:ext uri="{D42A27DB-BD31-4B8C-83A1-F6EECF244321}">
                <p14:modId xmlns:p14="http://schemas.microsoft.com/office/powerpoint/2010/main" val="3473241140"/>
              </p:ext>
            </p:extLst>
          </p:nvPr>
        </p:nvGraphicFramePr>
        <p:xfrm>
          <a:off x="746395" y="1868615"/>
          <a:ext cx="7568663" cy="1560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TextBox 38">
            <a:extLst>
              <a:ext uri="{FF2B5EF4-FFF2-40B4-BE49-F238E27FC236}">
                <a16:creationId xmlns:a16="http://schemas.microsoft.com/office/drawing/2014/main" id="{887502DF-475B-4FE7-9D8D-EE36A8CA075F}"/>
              </a:ext>
            </a:extLst>
          </p:cNvPr>
          <p:cNvSpPr txBox="1"/>
          <p:nvPr/>
        </p:nvSpPr>
        <p:spPr>
          <a:xfrm>
            <a:off x="8711075" y="2325641"/>
            <a:ext cx="3172663" cy="646331"/>
          </a:xfrm>
          <a:prstGeom prst="rect">
            <a:avLst/>
          </a:prstGeom>
          <a:noFill/>
        </p:spPr>
        <p:txBody>
          <a:bodyPr wrap="none" rtlCol="0">
            <a:spAutoFit/>
          </a:bodyPr>
          <a:lstStyle/>
          <a:p>
            <a:r>
              <a:rPr lang="el-GR" u="sng" dirty="0">
                <a:solidFill>
                  <a:srgbClr val="FF0000"/>
                </a:solidFill>
                <a:latin typeface="Calibri" panose="020F0502020204030204" pitchFamily="34" charset="0"/>
                <a:cs typeface="Calibri" panose="020F0502020204030204" pitchFamily="34" charset="0"/>
              </a:rPr>
              <a:t>Μειονεκτήματα</a:t>
            </a:r>
          </a:p>
          <a:p>
            <a:pPr marL="285750" indent="-285750">
              <a:buFont typeface="Arial" panose="020B0604020202020204" pitchFamily="34" charset="0"/>
              <a:buChar char="•"/>
            </a:pPr>
            <a:r>
              <a:rPr lang="el-GR" dirty="0">
                <a:latin typeface="Calibri" panose="020F0502020204030204" pitchFamily="34" charset="0"/>
                <a:cs typeface="Calibri" panose="020F0502020204030204" pitchFamily="34" charset="0"/>
              </a:rPr>
              <a:t>Μεγάλες απαιτήσεις μνήμης</a:t>
            </a:r>
          </a:p>
        </p:txBody>
      </p:sp>
      <p:sp>
        <p:nvSpPr>
          <p:cNvPr id="2" name="TextBox 1">
            <a:extLst>
              <a:ext uri="{FF2B5EF4-FFF2-40B4-BE49-F238E27FC236}">
                <a16:creationId xmlns:a16="http://schemas.microsoft.com/office/drawing/2014/main" id="{AA3FCE88-11A1-4E42-8920-77789D8D4FF6}"/>
              </a:ext>
            </a:extLst>
          </p:cNvPr>
          <p:cNvSpPr txBox="1"/>
          <p:nvPr/>
        </p:nvSpPr>
        <p:spPr>
          <a:xfrm>
            <a:off x="495657" y="1032137"/>
            <a:ext cx="3847272" cy="461665"/>
          </a:xfrm>
          <a:prstGeom prst="rect">
            <a:avLst/>
          </a:prstGeom>
          <a:noFill/>
        </p:spPr>
        <p:txBody>
          <a:bodyPr wrap="none" rtlCol="0">
            <a:spAutoFit/>
          </a:bodyPr>
          <a:lstStyle/>
          <a:p>
            <a:pPr marL="342900" indent="-342900">
              <a:buFont typeface="Wingdings" panose="05000000000000000000" pitchFamily="2" charset="2"/>
              <a:buChar char="Ø"/>
            </a:pPr>
            <a:r>
              <a:rPr lang="el-GR" sz="2400" b="1" dirty="0">
                <a:solidFill>
                  <a:schemeClr val="accent5">
                    <a:lumMod val="50000"/>
                  </a:schemeClr>
                </a:solidFill>
              </a:rPr>
              <a:t>Κρυπτοσύστημα </a:t>
            </a:r>
            <a:r>
              <a:rPr lang="en-US" sz="2400" b="1" dirty="0">
                <a:solidFill>
                  <a:schemeClr val="accent5">
                    <a:lumMod val="50000"/>
                  </a:schemeClr>
                </a:solidFill>
              </a:rPr>
              <a:t>McEliece</a:t>
            </a:r>
            <a:endParaRPr lang="el-GR" sz="2400" b="1" dirty="0">
              <a:solidFill>
                <a:schemeClr val="accent5">
                  <a:lumMod val="50000"/>
                </a:schemeClr>
              </a:solidFill>
            </a:endParaRPr>
          </a:p>
        </p:txBody>
      </p:sp>
      <p:sp>
        <p:nvSpPr>
          <p:cNvPr id="41" name="TextBox 40">
            <a:extLst>
              <a:ext uri="{FF2B5EF4-FFF2-40B4-BE49-F238E27FC236}">
                <a16:creationId xmlns:a16="http://schemas.microsoft.com/office/drawing/2014/main" id="{1C89D58E-EA76-4273-8FAC-FA441B23F5C3}"/>
              </a:ext>
            </a:extLst>
          </p:cNvPr>
          <p:cNvSpPr txBox="1"/>
          <p:nvPr/>
        </p:nvSpPr>
        <p:spPr>
          <a:xfrm>
            <a:off x="495657" y="3803813"/>
            <a:ext cx="2452403" cy="461665"/>
          </a:xfrm>
          <a:prstGeom prst="rect">
            <a:avLst/>
          </a:prstGeom>
          <a:noFill/>
        </p:spPr>
        <p:txBody>
          <a:bodyPr wrap="none" rtlCol="0">
            <a:spAutoFit/>
          </a:bodyPr>
          <a:lstStyle/>
          <a:p>
            <a:pPr marL="342900" indent="-342900">
              <a:buFont typeface="Wingdings" panose="05000000000000000000" pitchFamily="2" charset="2"/>
              <a:buChar char="Ø"/>
            </a:pPr>
            <a:r>
              <a:rPr lang="el-GR" sz="2400" b="1" dirty="0">
                <a:solidFill>
                  <a:schemeClr val="accent5">
                    <a:lumMod val="50000"/>
                  </a:schemeClr>
                </a:solidFill>
              </a:rPr>
              <a:t>Άλλα Σχήματα</a:t>
            </a:r>
            <a:r>
              <a:rPr lang="en-US" sz="2400" b="1" dirty="0"/>
              <a:t>:</a:t>
            </a:r>
            <a:endParaRPr lang="el-GR" sz="2400" b="1" dirty="0"/>
          </a:p>
        </p:txBody>
      </p:sp>
      <p:sp>
        <p:nvSpPr>
          <p:cNvPr id="5" name="TextBox 4">
            <a:extLst>
              <a:ext uri="{FF2B5EF4-FFF2-40B4-BE49-F238E27FC236}">
                <a16:creationId xmlns:a16="http://schemas.microsoft.com/office/drawing/2014/main" id="{A2421A45-E654-4248-88AE-0940FB1B3EEB}"/>
              </a:ext>
            </a:extLst>
          </p:cNvPr>
          <p:cNvSpPr txBox="1"/>
          <p:nvPr/>
        </p:nvSpPr>
        <p:spPr>
          <a:xfrm>
            <a:off x="860242" y="4265478"/>
            <a:ext cx="4690708" cy="1431161"/>
          </a:xfrm>
          <a:prstGeom prst="rect">
            <a:avLst/>
          </a:prstGeom>
          <a:noFill/>
        </p:spPr>
        <p:txBody>
          <a:bodyPr wrap="none" rtlCol="0">
            <a:spAutoFit/>
          </a:bodyPr>
          <a:lstStyle/>
          <a:p>
            <a:pPr marL="285750" indent="-285750">
              <a:spcAft>
                <a:spcPts val="600"/>
              </a:spcAft>
              <a:buFont typeface="Wingdings" panose="05000000000000000000" pitchFamily="2" charset="2"/>
              <a:buChar char="ü"/>
            </a:pPr>
            <a:r>
              <a:rPr lang="el-GR" dirty="0"/>
              <a:t>Σχήμα ταυτοποίησης του </a:t>
            </a:r>
            <a:r>
              <a:rPr lang="en-US" dirty="0"/>
              <a:t>Stern</a:t>
            </a:r>
          </a:p>
          <a:p>
            <a:pPr marL="285750" indent="-285750">
              <a:spcAft>
                <a:spcPts val="600"/>
              </a:spcAft>
              <a:buFont typeface="Wingdings" panose="05000000000000000000" pitchFamily="2" charset="2"/>
              <a:buChar char="ü"/>
            </a:pPr>
            <a:r>
              <a:rPr lang="el-GR" dirty="0"/>
              <a:t>Συναρτήσεις κατακερματισμού</a:t>
            </a:r>
          </a:p>
          <a:p>
            <a:pPr marL="285750" indent="-285750">
              <a:spcAft>
                <a:spcPts val="600"/>
              </a:spcAft>
              <a:buFont typeface="Wingdings" panose="05000000000000000000" pitchFamily="2" charset="2"/>
              <a:buChar char="ü"/>
            </a:pPr>
            <a:r>
              <a:rPr lang="el-GR" dirty="0"/>
              <a:t>Γεννήτριες τυχαίων αριθμών</a:t>
            </a:r>
          </a:p>
          <a:p>
            <a:pPr marL="285750" indent="-285750">
              <a:spcAft>
                <a:spcPts val="600"/>
              </a:spcAft>
              <a:buFont typeface="Wingdings" panose="05000000000000000000" pitchFamily="2" charset="2"/>
              <a:buChar char="ü"/>
            </a:pPr>
            <a:r>
              <a:rPr lang="el-GR" dirty="0"/>
              <a:t>Σχήματα υπογραφής (</a:t>
            </a:r>
            <a:r>
              <a:rPr lang="el-GR" dirty="0">
                <a:solidFill>
                  <a:srgbClr val="002060"/>
                </a:solidFill>
              </a:rPr>
              <a:t>γίνονται προσπάθειες</a:t>
            </a:r>
            <a:r>
              <a:rPr lang="el-GR" dirty="0"/>
              <a:t>)</a:t>
            </a:r>
            <a:endParaRPr lang="en-US" dirty="0"/>
          </a:p>
        </p:txBody>
      </p:sp>
      <p:sp>
        <p:nvSpPr>
          <p:cNvPr id="4" name="Freeform: Shape 3">
            <a:extLst>
              <a:ext uri="{FF2B5EF4-FFF2-40B4-BE49-F238E27FC236}">
                <a16:creationId xmlns:a16="http://schemas.microsoft.com/office/drawing/2014/main" id="{83B22169-4921-79B9-8AB9-7AF547166A54}"/>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6" name="Freeform: Shape 5">
            <a:extLst>
              <a:ext uri="{FF2B5EF4-FFF2-40B4-BE49-F238E27FC236}">
                <a16:creationId xmlns:a16="http://schemas.microsoft.com/office/drawing/2014/main" id="{11FC02AF-633F-5447-828F-E4BF11606DEF}"/>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7" name="Straight Connector 6">
            <a:extLst>
              <a:ext uri="{FF2B5EF4-FFF2-40B4-BE49-F238E27FC236}">
                <a16:creationId xmlns:a16="http://schemas.microsoft.com/office/drawing/2014/main" id="{AD90288A-36BE-493F-D8C8-6C2DE8F99A5F}"/>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BEF28E-6AC1-71D9-A883-26721CD73F7B}"/>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39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graphicEl>
                                              <a:dgm id="{E59E078E-4CFD-439A-A174-19BEFA1AC208}"/>
                                            </p:graphicEl>
                                          </p:spTgt>
                                        </p:tgtEl>
                                        <p:attrNameLst>
                                          <p:attrName>style.visibility</p:attrName>
                                        </p:attrNameLst>
                                      </p:cBhvr>
                                      <p:to>
                                        <p:strVal val="visible"/>
                                      </p:to>
                                    </p:set>
                                    <p:animEffect transition="in" filter="wipe(left)">
                                      <p:cBhvr>
                                        <p:cTn id="7" dur="500"/>
                                        <p:tgtEl>
                                          <p:spTgt spid="38">
                                            <p:graphicEl>
                                              <a:dgm id="{E59E078E-4CFD-439A-A174-19BEFA1AC208}"/>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8">
                                            <p:graphicEl>
                                              <a:dgm id="{4D353876-3CAD-4CCB-AD47-CD0A49EFE0D5}"/>
                                            </p:graphicEl>
                                          </p:spTgt>
                                        </p:tgtEl>
                                        <p:attrNameLst>
                                          <p:attrName>style.visibility</p:attrName>
                                        </p:attrNameLst>
                                      </p:cBhvr>
                                      <p:to>
                                        <p:strVal val="visible"/>
                                      </p:to>
                                    </p:set>
                                    <p:animEffect transition="in" filter="wipe(left)">
                                      <p:cBhvr>
                                        <p:cTn id="10" dur="500"/>
                                        <p:tgtEl>
                                          <p:spTgt spid="38">
                                            <p:graphicEl>
                                              <a:dgm id="{4D353876-3CAD-4CCB-AD47-CD0A49EFE0D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graphicEl>
                                              <a:dgm id="{918BD03B-96C7-4C5E-ACEA-7707C51D3A12}"/>
                                            </p:graphicEl>
                                          </p:spTgt>
                                        </p:tgtEl>
                                        <p:attrNameLst>
                                          <p:attrName>style.visibility</p:attrName>
                                        </p:attrNameLst>
                                      </p:cBhvr>
                                      <p:to>
                                        <p:strVal val="visible"/>
                                      </p:to>
                                    </p:set>
                                    <p:animEffect transition="in" filter="wipe(left)">
                                      <p:cBhvr>
                                        <p:cTn id="15" dur="500"/>
                                        <p:tgtEl>
                                          <p:spTgt spid="38">
                                            <p:graphicEl>
                                              <a:dgm id="{918BD03B-96C7-4C5E-ACEA-7707C51D3A12}"/>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8">
                                            <p:graphicEl>
                                              <a:dgm id="{89AD0F55-3141-4FB5-8894-552B70340A38}"/>
                                            </p:graphicEl>
                                          </p:spTgt>
                                        </p:tgtEl>
                                        <p:attrNameLst>
                                          <p:attrName>style.visibility</p:attrName>
                                        </p:attrNameLst>
                                      </p:cBhvr>
                                      <p:to>
                                        <p:strVal val="visible"/>
                                      </p:to>
                                    </p:set>
                                    <p:animEffect transition="in" filter="wipe(left)">
                                      <p:cBhvr>
                                        <p:cTn id="18" dur="500"/>
                                        <p:tgtEl>
                                          <p:spTgt spid="38">
                                            <p:graphicEl>
                                              <a:dgm id="{89AD0F55-3141-4FB5-8894-552B70340A38}"/>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8">
                                            <p:graphicEl>
                                              <a:dgm id="{EE3F788E-835F-4105-9C47-9010C6006C4D}"/>
                                            </p:graphicEl>
                                          </p:spTgt>
                                        </p:tgtEl>
                                        <p:attrNameLst>
                                          <p:attrName>style.visibility</p:attrName>
                                        </p:attrNameLst>
                                      </p:cBhvr>
                                      <p:to>
                                        <p:strVal val="visible"/>
                                      </p:to>
                                    </p:set>
                                    <p:animEffect transition="in" filter="wipe(left)">
                                      <p:cBhvr>
                                        <p:cTn id="21" dur="500"/>
                                        <p:tgtEl>
                                          <p:spTgt spid="38">
                                            <p:graphicEl>
                                              <a:dgm id="{EE3F788E-835F-4105-9C47-9010C6006C4D}"/>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8">
                                            <p:graphicEl>
                                              <a:dgm id="{6FAD9BDC-4BFB-4FF5-B2F3-526969EB7D31}"/>
                                            </p:graphicEl>
                                          </p:spTgt>
                                        </p:tgtEl>
                                        <p:attrNameLst>
                                          <p:attrName>style.visibility</p:attrName>
                                        </p:attrNameLst>
                                      </p:cBhvr>
                                      <p:to>
                                        <p:strVal val="visible"/>
                                      </p:to>
                                    </p:set>
                                    <p:animEffect transition="in" filter="wipe(left)">
                                      <p:cBhvr>
                                        <p:cTn id="24" dur="500"/>
                                        <p:tgtEl>
                                          <p:spTgt spid="38">
                                            <p:graphicEl>
                                              <a:dgm id="{6FAD9BDC-4BFB-4FF5-B2F3-526969EB7D31}"/>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8">
                                            <p:graphicEl>
                                              <a:dgm id="{8C6CDFB1-E7CA-4A44-B3D2-D9EE8B6E1E58}"/>
                                            </p:graphicEl>
                                          </p:spTgt>
                                        </p:tgtEl>
                                        <p:attrNameLst>
                                          <p:attrName>style.visibility</p:attrName>
                                        </p:attrNameLst>
                                      </p:cBhvr>
                                      <p:to>
                                        <p:strVal val="visible"/>
                                      </p:to>
                                    </p:set>
                                    <p:animEffect transition="in" filter="wipe(left)">
                                      <p:cBhvr>
                                        <p:cTn id="29" dur="500"/>
                                        <p:tgtEl>
                                          <p:spTgt spid="38">
                                            <p:graphicEl>
                                              <a:dgm id="{8C6CDFB1-E7CA-4A44-B3D2-D9EE8B6E1E58}"/>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8">
                                            <p:graphicEl>
                                              <a:dgm id="{8C9B57AF-AA1C-42BE-99E7-62DCCEF9DEC1}"/>
                                            </p:graphicEl>
                                          </p:spTgt>
                                        </p:tgtEl>
                                        <p:attrNameLst>
                                          <p:attrName>style.visibility</p:attrName>
                                        </p:attrNameLst>
                                      </p:cBhvr>
                                      <p:to>
                                        <p:strVal val="visible"/>
                                      </p:to>
                                    </p:set>
                                    <p:animEffect transition="in" filter="wipe(left)">
                                      <p:cBhvr>
                                        <p:cTn id="32" dur="500"/>
                                        <p:tgtEl>
                                          <p:spTgt spid="38">
                                            <p:graphicEl>
                                              <a:dgm id="{8C9B57AF-AA1C-42BE-99E7-62DCCEF9DEC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righ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wipe(left)">
                                      <p:cBhvr>
                                        <p:cTn id="42" dur="500"/>
                                        <p:tgtEl>
                                          <p:spTgt spid="5">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left)">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wipe(left)">
                                      <p:cBhvr>
                                        <p:cTn id="55" dur="500"/>
                                        <p:tgtEl>
                                          <p:spTgt spid="5">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5">
                                            <p:txEl>
                                              <p:pRg st="3" end="3"/>
                                            </p:txEl>
                                          </p:spTgt>
                                        </p:tgtEl>
                                        <p:attrNameLst>
                                          <p:attrName>style.visibility</p:attrName>
                                        </p:attrNameLst>
                                      </p:cBhvr>
                                      <p:to>
                                        <p:strVal val="visible"/>
                                      </p:to>
                                    </p:set>
                                    <p:animEffect transition="in" filter="wipe(left)">
                                      <p:cBhvr>
                                        <p:cTn id="6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8" grpId="0">
        <p:bldSub>
          <a:bldDgm bld="lvlAtOnce"/>
        </p:bldSub>
      </p:bldGraphic>
      <p:bldP spid="39" grpId="0"/>
      <p:bldP spid="41" grpId="0"/>
      <p:bldP spid="5" grpId="0" uiExpand="1" build="p"/>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Παύλος Μαραντίδης</a:t>
            </a:r>
          </a:p>
        </p:txBody>
      </p:sp>
      <p:sp>
        <p:nvSpPr>
          <p:cNvPr id="15" name="Freeform: Shape 14">
            <a:extLst>
              <a:ext uri="{FF2B5EF4-FFF2-40B4-BE49-F238E27FC236}">
                <a16:creationId xmlns:a16="http://schemas.microsoft.com/office/drawing/2014/main" id="{9F56C286-EF94-41FD-AFAC-E15D290499BA}"/>
              </a:ext>
            </a:extLst>
          </p:cNvPr>
          <p:cNvSpPr/>
          <p:nvPr/>
        </p:nvSpPr>
        <p:spPr>
          <a:xfrm flipV="1">
            <a:off x="3440483" y="6642094"/>
            <a:ext cx="5311034" cy="228840"/>
          </a:xfrm>
          <a:custGeom>
            <a:avLst/>
            <a:gdLst>
              <a:gd name="connsiteX0" fmla="*/ 0 w 5311034"/>
              <a:gd name="connsiteY0" fmla="*/ 192286 h 192286"/>
              <a:gd name="connsiteX1" fmla="*/ 400050 w 5311034"/>
              <a:gd name="connsiteY1" fmla="*/ 192286 h 192286"/>
              <a:gd name="connsiteX2" fmla="*/ 400046 w 5311034"/>
              <a:gd name="connsiteY2" fmla="*/ 192282 h 192286"/>
              <a:gd name="connsiteX3" fmla="*/ 4910988 w 5311034"/>
              <a:gd name="connsiteY3" fmla="*/ 192282 h 192286"/>
              <a:gd name="connsiteX4" fmla="*/ 4910984 w 5311034"/>
              <a:gd name="connsiteY4" fmla="*/ 192286 h 192286"/>
              <a:gd name="connsiteX5" fmla="*/ 5311034 w 5311034"/>
              <a:gd name="connsiteY5" fmla="*/ 192286 h 192286"/>
              <a:gd name="connsiteX6" fmla="*/ 5111009 w 5311034"/>
              <a:gd name="connsiteY6" fmla="*/ 5 h 192286"/>
              <a:gd name="connsiteX7" fmla="*/ 5111009 w 5311034"/>
              <a:gd name="connsiteY7" fmla="*/ 0 h 192286"/>
              <a:gd name="connsiteX8" fmla="*/ 200025 w 5311034"/>
              <a:gd name="connsiteY8" fmla="*/ 0 h 192286"/>
              <a:gd name="connsiteX9" fmla="*/ 200025 w 5311034"/>
              <a:gd name="connsiteY9" fmla="*/ 5 h 1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034" h="192286">
                <a:moveTo>
                  <a:pt x="0" y="192286"/>
                </a:moveTo>
                <a:lnTo>
                  <a:pt x="400050" y="192286"/>
                </a:lnTo>
                <a:lnTo>
                  <a:pt x="400046" y="192282"/>
                </a:lnTo>
                <a:lnTo>
                  <a:pt x="4910988" y="192282"/>
                </a:lnTo>
                <a:lnTo>
                  <a:pt x="4910984" y="192286"/>
                </a:lnTo>
                <a:lnTo>
                  <a:pt x="5311034" y="192286"/>
                </a:lnTo>
                <a:lnTo>
                  <a:pt x="5111009" y="5"/>
                </a:lnTo>
                <a:lnTo>
                  <a:pt x="5111009" y="0"/>
                </a:lnTo>
                <a:lnTo>
                  <a:pt x="200025" y="0"/>
                </a:lnTo>
                <a:lnTo>
                  <a:pt x="200025" y="5"/>
                </a:lnTo>
                <a:close/>
              </a:path>
            </a:pathLst>
          </a:custGeom>
          <a:solidFill>
            <a:srgbClr val="FFC0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l-GR" dirty="0"/>
          </a:p>
        </p:txBody>
      </p:sp>
      <p:cxnSp>
        <p:nvCxnSpPr>
          <p:cNvPr id="6" name="Straight Connector 5">
            <a:extLst>
              <a:ext uri="{FF2B5EF4-FFF2-40B4-BE49-F238E27FC236}">
                <a16:creationId xmlns:a16="http://schemas.microsoft.com/office/drawing/2014/main" id="{BC11BF8B-78DE-4D6D-9B4B-24F3E7548625}"/>
              </a:ext>
            </a:extLst>
          </p:cNvPr>
          <p:cNvCxnSpPr>
            <a:cxnSpLocks/>
            <a:stCxn id="15" idx="0"/>
            <a:endCxn id="15" idx="8"/>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a:endCxn id="15" idx="6"/>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AF8E8DE-AEBB-4BA2-95C6-02B3BACAD405}"/>
              </a:ext>
            </a:extLst>
          </p:cNvPr>
          <p:cNvSpPr txBox="1"/>
          <p:nvPr/>
        </p:nvSpPr>
        <p:spPr>
          <a:xfrm>
            <a:off x="4729162" y="6611658"/>
            <a:ext cx="2733675" cy="276999"/>
          </a:xfrm>
          <a:prstGeom prst="rect">
            <a:avLst/>
          </a:prstGeom>
          <a:noFill/>
        </p:spPr>
        <p:txBody>
          <a:bodyPr wrap="square" rtlCol="0">
            <a:spAutoFit/>
          </a:bodyPr>
          <a:lstStyle/>
          <a:p>
            <a:pPr algn="ctr"/>
            <a:r>
              <a:rPr lang="el-GR" sz="1200" dirty="0"/>
              <a:t>Κρυπτογραφία Στη Μετακβαντική Εποχή</a:t>
            </a:r>
          </a:p>
        </p:txBody>
      </p:sp>
      <p:graphicFrame>
        <p:nvGraphicFramePr>
          <p:cNvPr id="140" name="Chart 139">
            <a:extLst>
              <a:ext uri="{FF2B5EF4-FFF2-40B4-BE49-F238E27FC236}">
                <a16:creationId xmlns:a16="http://schemas.microsoft.com/office/drawing/2014/main" id="{4531D92F-C12E-406A-A384-B4EEB3B3333E}"/>
              </a:ext>
            </a:extLst>
          </p:cNvPr>
          <p:cNvGraphicFramePr/>
          <p:nvPr>
            <p:extLst>
              <p:ext uri="{D42A27DB-BD31-4B8C-83A1-F6EECF244321}">
                <p14:modId xmlns:p14="http://schemas.microsoft.com/office/powerpoint/2010/main" val="1862783104"/>
              </p:ext>
            </p:extLst>
          </p:nvPr>
        </p:nvGraphicFramePr>
        <p:xfrm>
          <a:off x="11353200" y="0"/>
          <a:ext cx="838800" cy="8382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CC74EDF7-6962-496D-B92E-DF1E331B256F}"/>
              </a:ext>
            </a:extLst>
          </p:cNvPr>
          <p:cNvSpPr txBox="1"/>
          <p:nvPr/>
        </p:nvSpPr>
        <p:spPr>
          <a:xfrm>
            <a:off x="2658295" y="419100"/>
            <a:ext cx="6875408" cy="584775"/>
          </a:xfrm>
          <a:prstGeom prst="rect">
            <a:avLst/>
          </a:prstGeom>
          <a:noFill/>
        </p:spPr>
        <p:txBody>
          <a:bodyPr wrap="none" rtlCol="0">
            <a:spAutoFit/>
          </a:bodyPr>
          <a:lstStyle/>
          <a:p>
            <a:pPr algn="ctr"/>
            <a:r>
              <a:rPr lang="el-GR" sz="3200" b="1" dirty="0"/>
              <a:t>Εφαρμογές Σύγχρονης Κρυπτογραφίας</a:t>
            </a:r>
          </a:p>
        </p:txBody>
      </p:sp>
    </p:spTree>
    <p:extLst>
      <p:ext uri="{BB962C8B-B14F-4D97-AF65-F5344CB8AC3E}">
        <p14:creationId xmlns:p14="http://schemas.microsoft.com/office/powerpoint/2010/main" val="4137086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884F1622-F133-4C39-A178-9AE077529E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9" name="Picture 12">
            <a:extLst>
              <a:ext uri="{FF2B5EF4-FFF2-40B4-BE49-F238E27FC236}">
                <a16:creationId xmlns:a16="http://schemas.microsoft.com/office/drawing/2014/main" id="{28F5356A-F695-48A7-A0FB-0D74C2ABDA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extBox 1">
            <a:extLst>
              <a:ext uri="{FF2B5EF4-FFF2-40B4-BE49-F238E27FC236}">
                <a16:creationId xmlns:a16="http://schemas.microsoft.com/office/drawing/2014/main" id="{7629094D-56B9-4D50-A19C-2FEFF9A24349}"/>
              </a:ext>
            </a:extLst>
          </p:cNvPr>
          <p:cNvSpPr txBox="1"/>
          <p:nvPr/>
        </p:nvSpPr>
        <p:spPr>
          <a:xfrm>
            <a:off x="4687410" y="1803405"/>
            <a:ext cx="6132990" cy="182509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all" spc="0" normalizeH="0" baseline="0" noProof="0" dirty="0">
                <a:ln>
                  <a:noFill/>
                </a:ln>
                <a:solidFill>
                  <a:prstClr val="white"/>
                </a:solidFill>
                <a:effectLst/>
                <a:uLnTx/>
                <a:uFillTx/>
                <a:latin typeface="Century Gothic" panose="020B0502020202020204"/>
                <a:ea typeface="+mn-ea"/>
                <a:cs typeface="+mn-cs"/>
              </a:rPr>
              <a:t>ΚΡΥΠΤΟΓΡΑΦΙΑ ΣΥΝΑΡΤΗΣΕΩΝ ΚΑΤΑΚΕΡΜΑΤΙΣΜΟΥ</a:t>
            </a:r>
          </a:p>
        </p:txBody>
      </p:sp>
      <p:pic>
        <p:nvPicPr>
          <p:cNvPr id="6" name="Graphic 5" descr="Signature with solid fill">
            <a:extLst>
              <a:ext uri="{FF2B5EF4-FFF2-40B4-BE49-F238E27FC236}">
                <a16:creationId xmlns:a16="http://schemas.microsoft.com/office/drawing/2014/main" id="{A3C6E933-A1B1-45E3-92DC-6D5B071157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1659" y="1803405"/>
            <a:ext cx="2662321" cy="2662321"/>
          </a:xfrm>
          <a:prstGeom prst="rect">
            <a:avLst/>
          </a:prstGeom>
        </p:spPr>
      </p:pic>
    </p:spTree>
    <p:extLst>
      <p:ext uri="{BB962C8B-B14F-4D97-AF65-F5344CB8AC3E}">
        <p14:creationId xmlns:p14="http://schemas.microsoft.com/office/powerpoint/2010/main" val="1911094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AB07C-B084-48FA-BFDF-7A28754BCAD3}"/>
              </a:ext>
            </a:extLst>
          </p:cNvPr>
          <p:cNvSpPr txBox="1"/>
          <p:nvPr/>
        </p:nvSpPr>
        <p:spPr>
          <a:xfrm>
            <a:off x="3206808" y="396595"/>
            <a:ext cx="5778381" cy="584775"/>
          </a:xfrm>
          <a:prstGeom prst="rect">
            <a:avLst/>
          </a:prstGeom>
          <a:noFill/>
        </p:spPr>
        <p:txBody>
          <a:bodyPr wrap="square" rtlCol="0">
            <a:spAutoFit/>
          </a:bodyPr>
          <a:lstStyle/>
          <a:p>
            <a:pPr algn="ctr"/>
            <a:r>
              <a:rPr lang="el-GR" sz="3200" b="1" dirty="0">
                <a:latin typeface="Calibri" panose="020F0502020204030204" pitchFamily="34" charset="0"/>
                <a:cs typeface="Calibri" panose="020F0502020204030204" pitchFamily="34" charset="0"/>
              </a:rPr>
              <a:t>Σχήματα Ψηφιακών Υπογραφών</a:t>
            </a:r>
          </a:p>
        </p:txBody>
      </p:sp>
      <p:graphicFrame>
        <p:nvGraphicFramePr>
          <p:cNvPr id="6" name="Diagram 5">
            <a:extLst>
              <a:ext uri="{FF2B5EF4-FFF2-40B4-BE49-F238E27FC236}">
                <a16:creationId xmlns:a16="http://schemas.microsoft.com/office/drawing/2014/main" id="{8EEE45ED-7066-4A7C-87AA-68F91E641146}"/>
              </a:ext>
            </a:extLst>
          </p:cNvPr>
          <p:cNvGraphicFramePr/>
          <p:nvPr>
            <p:extLst>
              <p:ext uri="{D42A27DB-BD31-4B8C-83A1-F6EECF244321}">
                <p14:modId xmlns:p14="http://schemas.microsoft.com/office/powerpoint/2010/main" val="1326281282"/>
              </p:ext>
            </p:extLst>
          </p:nvPr>
        </p:nvGraphicFramePr>
        <p:xfrm>
          <a:off x="470020" y="1548925"/>
          <a:ext cx="4315625" cy="1880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388A88C0-9C6A-436A-B9CE-908CBA9E8E07}"/>
              </a:ext>
            </a:extLst>
          </p:cNvPr>
          <p:cNvCxnSpPr/>
          <p:nvPr/>
        </p:nvCxnSpPr>
        <p:spPr>
          <a:xfrm>
            <a:off x="555477" y="2488962"/>
            <a:ext cx="1153682" cy="940038"/>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DB827960-BFE8-4E3C-88BE-48CCC49BF5E1}"/>
              </a:ext>
            </a:extLst>
          </p:cNvPr>
          <p:cNvCxnSpPr/>
          <p:nvPr/>
        </p:nvCxnSpPr>
        <p:spPr>
          <a:xfrm>
            <a:off x="2053127" y="2488962"/>
            <a:ext cx="1153682" cy="940038"/>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9504FF8D-2E92-4B20-A4F7-CD086FA89CD7}"/>
              </a:ext>
            </a:extLst>
          </p:cNvPr>
          <p:cNvCxnSpPr/>
          <p:nvPr/>
        </p:nvCxnSpPr>
        <p:spPr>
          <a:xfrm>
            <a:off x="3631963" y="2488962"/>
            <a:ext cx="1153682" cy="940038"/>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8A1B238C-7124-4102-AB53-E92809C5B197}"/>
              </a:ext>
            </a:extLst>
          </p:cNvPr>
          <p:cNvCxnSpPr>
            <a:cxnSpLocks/>
          </p:cNvCxnSpPr>
          <p:nvPr/>
        </p:nvCxnSpPr>
        <p:spPr>
          <a:xfrm flipH="1">
            <a:off x="470020" y="2469735"/>
            <a:ext cx="1170773" cy="959265"/>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6CC579BF-74A7-4430-9ADA-32D794DFCA29}"/>
              </a:ext>
            </a:extLst>
          </p:cNvPr>
          <p:cNvCxnSpPr>
            <a:cxnSpLocks/>
          </p:cNvCxnSpPr>
          <p:nvPr/>
        </p:nvCxnSpPr>
        <p:spPr>
          <a:xfrm flipH="1">
            <a:off x="2036036" y="2488962"/>
            <a:ext cx="1170773" cy="959265"/>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0BCE9477-E699-4D69-97DB-22D838AAA54C}"/>
              </a:ext>
            </a:extLst>
          </p:cNvPr>
          <p:cNvCxnSpPr>
            <a:cxnSpLocks/>
          </p:cNvCxnSpPr>
          <p:nvPr/>
        </p:nvCxnSpPr>
        <p:spPr>
          <a:xfrm flipH="1">
            <a:off x="3537958" y="2469734"/>
            <a:ext cx="1170773" cy="959265"/>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sp>
        <p:nvSpPr>
          <p:cNvPr id="26" name="TextBox 25">
            <a:extLst>
              <a:ext uri="{FF2B5EF4-FFF2-40B4-BE49-F238E27FC236}">
                <a16:creationId xmlns:a16="http://schemas.microsoft.com/office/drawing/2014/main" id="{4E146573-F8D9-48B0-8AA9-FFE8FB10E66E}"/>
              </a:ext>
            </a:extLst>
          </p:cNvPr>
          <p:cNvSpPr txBox="1"/>
          <p:nvPr/>
        </p:nvSpPr>
        <p:spPr>
          <a:xfrm>
            <a:off x="1709159" y="4090368"/>
            <a:ext cx="1828799" cy="369332"/>
          </a:xfrm>
          <a:prstGeom prst="rect">
            <a:avLst/>
          </a:prstGeom>
          <a:noFill/>
        </p:spPr>
        <p:txBody>
          <a:bodyPr wrap="square" rtlCol="0">
            <a:spAutoFit/>
          </a:bodyPr>
          <a:lstStyle/>
          <a:p>
            <a:pPr algn="ctr"/>
            <a:r>
              <a:rPr lang="el-GR" dirty="0">
                <a:latin typeface="Calibri" panose="020F0502020204030204" pitchFamily="34" charset="0"/>
                <a:cs typeface="Calibri" panose="020F0502020204030204" pitchFamily="34" charset="0"/>
              </a:rPr>
              <a:t>Αντικαταστάτες ?</a:t>
            </a:r>
          </a:p>
        </p:txBody>
      </p:sp>
      <p:cxnSp>
        <p:nvCxnSpPr>
          <p:cNvPr id="28" name="Straight Arrow Connector 27">
            <a:extLst>
              <a:ext uri="{FF2B5EF4-FFF2-40B4-BE49-F238E27FC236}">
                <a16:creationId xmlns:a16="http://schemas.microsoft.com/office/drawing/2014/main" id="{714C2020-7342-4F69-A3B2-88798FB5DC4E}"/>
              </a:ext>
            </a:extLst>
          </p:cNvPr>
          <p:cNvCxnSpPr>
            <a:cxnSpLocks/>
            <a:stCxn id="6" idx="2"/>
            <a:endCxn id="26" idx="0"/>
          </p:cNvCxnSpPr>
          <p:nvPr/>
        </p:nvCxnSpPr>
        <p:spPr>
          <a:xfrm flipH="1">
            <a:off x="2623559" y="3429000"/>
            <a:ext cx="4273" cy="661368"/>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5DF237D-437E-41FB-8FEC-7EC1B5D25F96}"/>
              </a:ext>
            </a:extLst>
          </p:cNvPr>
          <p:cNvSpPr txBox="1"/>
          <p:nvPr/>
        </p:nvSpPr>
        <p:spPr>
          <a:xfrm>
            <a:off x="5494946" y="1548925"/>
            <a:ext cx="6500691" cy="369332"/>
          </a:xfrm>
          <a:prstGeom prst="rect">
            <a:avLst/>
          </a:prstGeom>
          <a:noFill/>
        </p:spPr>
        <p:txBody>
          <a:bodyPr wrap="square" rtlCol="0">
            <a:spAutoFit/>
          </a:bodyPr>
          <a:lstStyle/>
          <a:p>
            <a:pPr algn="ctr"/>
            <a:r>
              <a:rPr lang="el-GR" u="sng" dirty="0">
                <a:latin typeface="Calibri" panose="020F0502020204030204" pitchFamily="34" charset="0"/>
                <a:cs typeface="Calibri" panose="020F0502020204030204" pitchFamily="34" charset="0"/>
              </a:rPr>
              <a:t>Σχήματα Υπογραφής Συναρτήσεων Κατακερματισμού (</a:t>
            </a:r>
            <a:r>
              <a:rPr lang="en-US" u="sng" dirty="0">
                <a:latin typeface="Calibri" panose="020F0502020204030204" pitchFamily="34" charset="0"/>
                <a:cs typeface="Calibri" panose="020F0502020204030204" pitchFamily="34" charset="0"/>
              </a:rPr>
              <a:t>Hash-based)</a:t>
            </a:r>
            <a:r>
              <a:rPr lang="el-GR" dirty="0">
                <a:latin typeface="Calibri" panose="020F0502020204030204" pitchFamily="34" charset="0"/>
                <a:cs typeface="Calibri" panose="020F0502020204030204" pitchFamily="34" charset="0"/>
              </a:rPr>
              <a:t> </a:t>
            </a:r>
          </a:p>
        </p:txBody>
      </p:sp>
      <p:cxnSp>
        <p:nvCxnSpPr>
          <p:cNvPr id="32" name="Straight Arrow Connector 31">
            <a:extLst>
              <a:ext uri="{FF2B5EF4-FFF2-40B4-BE49-F238E27FC236}">
                <a16:creationId xmlns:a16="http://schemas.microsoft.com/office/drawing/2014/main" id="{3C0E2601-F942-45E0-9C8A-8BFD700D1C15}"/>
              </a:ext>
            </a:extLst>
          </p:cNvPr>
          <p:cNvCxnSpPr>
            <a:cxnSpLocks/>
            <a:stCxn id="26" idx="3"/>
            <a:endCxn id="30" idx="1"/>
          </p:cNvCxnSpPr>
          <p:nvPr/>
        </p:nvCxnSpPr>
        <p:spPr>
          <a:xfrm flipV="1">
            <a:off x="3537958" y="1733591"/>
            <a:ext cx="1956988" cy="2541443"/>
          </a:xfrm>
          <a:prstGeom prst="bentConnector3">
            <a:avLst>
              <a:gd name="adj1" fmla="val 86245"/>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76DEB38-3736-4CFA-A238-6D2ED96FA24A}"/>
              </a:ext>
            </a:extLst>
          </p:cNvPr>
          <p:cNvSpPr txBox="1"/>
          <p:nvPr/>
        </p:nvSpPr>
        <p:spPr>
          <a:xfrm>
            <a:off x="6747689" y="2173247"/>
            <a:ext cx="3995204" cy="369332"/>
          </a:xfrm>
          <a:prstGeom prst="rect">
            <a:avLst/>
          </a:prstGeom>
          <a:noFill/>
        </p:spPr>
        <p:txBody>
          <a:bodyPr wrap="square" rtlCol="0">
            <a:spAutoFit/>
          </a:bodyPr>
          <a:lstStyle/>
          <a:p>
            <a:pPr algn="ctr"/>
            <a:r>
              <a:rPr lang="el-GR" b="1" dirty="0">
                <a:solidFill>
                  <a:schemeClr val="accent1">
                    <a:lumMod val="50000"/>
                  </a:schemeClr>
                </a:solidFill>
                <a:latin typeface="Calibri" panose="020F0502020204030204" pitchFamily="34" charset="0"/>
                <a:cs typeface="Calibri" panose="020F0502020204030204" pitchFamily="34" charset="0"/>
              </a:rPr>
              <a:t>Σχήματα Υπογραφής Μιας Φοράς (</a:t>
            </a:r>
            <a:r>
              <a:rPr lang="en-US" b="1" dirty="0">
                <a:solidFill>
                  <a:schemeClr val="accent1">
                    <a:lumMod val="50000"/>
                  </a:schemeClr>
                </a:solidFill>
                <a:latin typeface="Calibri" panose="020F0502020204030204" pitchFamily="34" charset="0"/>
                <a:cs typeface="Calibri" panose="020F0502020204030204" pitchFamily="34" charset="0"/>
              </a:rPr>
              <a:t>OTS)</a:t>
            </a:r>
            <a:r>
              <a:rPr lang="el-GR" b="1" dirty="0">
                <a:solidFill>
                  <a:schemeClr val="accent1">
                    <a:lumMod val="50000"/>
                  </a:schemeClr>
                </a:solidFill>
                <a:latin typeface="Calibri" panose="020F0502020204030204" pitchFamily="34" charset="0"/>
                <a:cs typeface="Calibri" panose="020F0502020204030204" pitchFamily="34" charset="0"/>
              </a:rPr>
              <a:t> </a:t>
            </a:r>
          </a:p>
        </p:txBody>
      </p:sp>
      <p:cxnSp>
        <p:nvCxnSpPr>
          <p:cNvPr id="44" name="Straight Arrow Connector 43">
            <a:extLst>
              <a:ext uri="{FF2B5EF4-FFF2-40B4-BE49-F238E27FC236}">
                <a16:creationId xmlns:a16="http://schemas.microsoft.com/office/drawing/2014/main" id="{95A3D534-4B33-4324-ACB5-723A5CCE5158}"/>
              </a:ext>
            </a:extLst>
          </p:cNvPr>
          <p:cNvCxnSpPr>
            <a:cxnSpLocks/>
            <a:stCxn id="30" idx="2"/>
            <a:endCxn id="36" idx="0"/>
          </p:cNvCxnSpPr>
          <p:nvPr/>
        </p:nvCxnSpPr>
        <p:spPr>
          <a:xfrm flipH="1">
            <a:off x="8745291" y="1918257"/>
            <a:ext cx="1" cy="25499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4F05353-DAE2-4CD5-80D7-BE34FDF84CAD}"/>
              </a:ext>
            </a:extLst>
          </p:cNvPr>
          <p:cNvSpPr txBox="1"/>
          <p:nvPr/>
        </p:nvSpPr>
        <p:spPr>
          <a:xfrm>
            <a:off x="5588951" y="3002981"/>
            <a:ext cx="2690452" cy="338554"/>
          </a:xfrm>
          <a:prstGeom prst="rect">
            <a:avLst/>
          </a:prstGeom>
          <a:noFill/>
          <a:ln>
            <a:solidFill>
              <a:schemeClr val="accent1"/>
            </a:solidFill>
          </a:ln>
        </p:spPr>
        <p:txBody>
          <a:bodyPr wrap="square" rtlCol="0">
            <a:spAutoFit/>
          </a:bodyPr>
          <a:lstStyle/>
          <a:p>
            <a:pPr algn="ctr"/>
            <a:r>
              <a:rPr lang="el-GR" sz="1600" dirty="0">
                <a:latin typeface="Calibri" panose="020F0502020204030204" pitchFamily="34" charset="0"/>
                <a:cs typeface="Calibri" panose="020F0502020204030204" pitchFamily="34" charset="0"/>
              </a:rPr>
              <a:t>Συνάρτηση μιας κατεύθυνσης</a:t>
            </a:r>
          </a:p>
        </p:txBody>
      </p:sp>
      <p:sp>
        <p:nvSpPr>
          <p:cNvPr id="51" name="TextBox 50">
            <a:extLst>
              <a:ext uri="{FF2B5EF4-FFF2-40B4-BE49-F238E27FC236}">
                <a16:creationId xmlns:a16="http://schemas.microsoft.com/office/drawing/2014/main" id="{489EA294-255D-42C3-A550-F7A28048F7A3}"/>
              </a:ext>
            </a:extLst>
          </p:cNvPr>
          <p:cNvSpPr txBox="1"/>
          <p:nvPr/>
        </p:nvSpPr>
        <p:spPr>
          <a:xfrm>
            <a:off x="9347034" y="3000864"/>
            <a:ext cx="2690452" cy="338554"/>
          </a:xfrm>
          <a:prstGeom prst="rect">
            <a:avLst/>
          </a:prstGeom>
          <a:noFill/>
          <a:ln>
            <a:solidFill>
              <a:schemeClr val="accent1"/>
            </a:solidFill>
          </a:ln>
        </p:spPr>
        <p:txBody>
          <a:bodyPr wrap="square" rtlCol="0">
            <a:spAutoFit/>
          </a:bodyPr>
          <a:lstStyle/>
          <a:p>
            <a:pPr algn="ctr"/>
            <a:r>
              <a:rPr lang="el-GR" sz="1600" dirty="0">
                <a:latin typeface="Calibri" panose="020F0502020204030204" pitchFamily="34" charset="0"/>
                <a:cs typeface="Calibri" panose="020F0502020204030204" pitchFamily="34" charset="0"/>
              </a:rPr>
              <a:t>Συνάρτηση Κατακερματισμού</a:t>
            </a:r>
          </a:p>
        </p:txBody>
      </p:sp>
      <p:cxnSp>
        <p:nvCxnSpPr>
          <p:cNvPr id="55" name="Straight Arrow Connector 54">
            <a:extLst>
              <a:ext uri="{FF2B5EF4-FFF2-40B4-BE49-F238E27FC236}">
                <a16:creationId xmlns:a16="http://schemas.microsoft.com/office/drawing/2014/main" id="{1B1F8642-2E3D-4FD9-957D-806B0B584DBC}"/>
              </a:ext>
            </a:extLst>
          </p:cNvPr>
          <p:cNvCxnSpPr>
            <a:cxnSpLocks/>
            <a:stCxn id="36" idx="2"/>
            <a:endCxn id="50" idx="0"/>
          </p:cNvCxnSpPr>
          <p:nvPr/>
        </p:nvCxnSpPr>
        <p:spPr>
          <a:xfrm flipH="1">
            <a:off x="6934177" y="2542579"/>
            <a:ext cx="1811114" cy="460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916E969-28DE-4D69-9F83-DD2D0D6C407D}"/>
              </a:ext>
            </a:extLst>
          </p:cNvPr>
          <p:cNvCxnSpPr>
            <a:cxnSpLocks/>
            <a:stCxn id="36" idx="2"/>
            <a:endCxn id="51" idx="0"/>
          </p:cNvCxnSpPr>
          <p:nvPr/>
        </p:nvCxnSpPr>
        <p:spPr>
          <a:xfrm>
            <a:off x="8745291" y="2542579"/>
            <a:ext cx="1946969" cy="458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08D2D19-C8A0-49EB-9445-396FF9FDB85E}"/>
              </a:ext>
            </a:extLst>
          </p:cNvPr>
          <p:cNvSpPr txBox="1"/>
          <p:nvPr/>
        </p:nvSpPr>
        <p:spPr>
          <a:xfrm>
            <a:off x="5020013" y="4526644"/>
            <a:ext cx="7171987" cy="661720"/>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l-GR" sz="1600" dirty="0">
                <a:latin typeface="Calibri" panose="020F0502020204030204" pitchFamily="34" charset="0"/>
                <a:cs typeface="Calibri" panose="020F0502020204030204" pitchFamily="34" charset="0"/>
              </a:rPr>
              <a:t>Η </a:t>
            </a:r>
            <a:r>
              <a:rPr lang="el-GR" sz="1600" dirty="0">
                <a:solidFill>
                  <a:schemeClr val="accent5">
                    <a:lumMod val="50000"/>
                  </a:schemeClr>
                </a:solidFill>
                <a:latin typeface="Calibri" panose="020F0502020204030204" pitchFamily="34" charset="0"/>
                <a:cs typeface="Calibri" panose="020F0502020204030204" pitchFamily="34" charset="0"/>
              </a:rPr>
              <a:t>ασφάλεια ενός</a:t>
            </a:r>
            <a:r>
              <a:rPr lang="en-US" sz="1600" dirty="0">
                <a:solidFill>
                  <a:schemeClr val="accent5">
                    <a:lumMod val="50000"/>
                  </a:schemeClr>
                </a:solidFill>
                <a:latin typeface="Calibri" panose="020F0502020204030204" pitchFamily="34" charset="0"/>
                <a:cs typeface="Calibri" panose="020F0502020204030204" pitchFamily="34" charset="0"/>
              </a:rPr>
              <a:t> OTS</a:t>
            </a:r>
            <a:r>
              <a:rPr lang="en-US" sz="1600" dirty="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βασίζεται </a:t>
            </a:r>
            <a:r>
              <a:rPr lang="el-GR" sz="1600" u="sng" dirty="0">
                <a:solidFill>
                  <a:schemeClr val="accent5">
                    <a:lumMod val="50000"/>
                  </a:schemeClr>
                </a:solidFill>
                <a:latin typeface="Calibri" panose="020F0502020204030204" pitchFamily="34" charset="0"/>
                <a:cs typeface="Calibri" panose="020F0502020204030204" pitchFamily="34" charset="0"/>
              </a:rPr>
              <a:t>μόνο</a:t>
            </a:r>
            <a:r>
              <a:rPr lang="el-GR" sz="1600" dirty="0">
                <a:latin typeface="Calibri" panose="020F0502020204030204" pitchFamily="34" charset="0"/>
                <a:cs typeface="Calibri" panose="020F0502020204030204" pitchFamily="34" charset="0"/>
              </a:rPr>
              <a:t> στην ιδιότητα </a:t>
            </a:r>
            <a:r>
              <a:rPr lang="el-GR" sz="1600" dirty="0">
                <a:solidFill>
                  <a:schemeClr val="accent5">
                    <a:lumMod val="50000"/>
                  </a:schemeClr>
                </a:solidFill>
                <a:latin typeface="Calibri" panose="020F0502020204030204" pitchFamily="34" charset="0"/>
                <a:cs typeface="Calibri" panose="020F0502020204030204" pitchFamily="34" charset="0"/>
              </a:rPr>
              <a:t>«ελεύθερης σύμπτωσης»</a:t>
            </a:r>
            <a:r>
              <a:rPr lang="el-GR" sz="1600" dirty="0">
                <a:latin typeface="Calibri" panose="020F0502020204030204" pitchFamily="34" charset="0"/>
                <a:cs typeface="Calibri" panose="020F0502020204030204" pitchFamily="34" charset="0"/>
              </a:rPr>
              <a:t>.</a:t>
            </a:r>
          </a:p>
          <a:p>
            <a:pPr marL="285750" indent="-285750">
              <a:spcAft>
                <a:spcPts val="600"/>
              </a:spcAft>
              <a:buClr>
                <a:srgbClr val="FF0000"/>
              </a:buClr>
              <a:buFont typeface="Wingdings" panose="05000000000000000000" pitchFamily="2" charset="2"/>
              <a:buChar char="Ø"/>
            </a:pPr>
            <a:r>
              <a:rPr lang="el-GR" sz="1600" dirty="0">
                <a:solidFill>
                  <a:srgbClr val="FF0000"/>
                </a:solidFill>
                <a:latin typeface="Calibri" panose="020F0502020204030204" pitchFamily="34" charset="0"/>
                <a:cs typeface="Calibri" panose="020F0502020204030204" pitchFamily="34" charset="0"/>
              </a:rPr>
              <a:t>Κάθε ζεύγος κλειδιών</a:t>
            </a:r>
            <a:r>
              <a:rPr lang="el-GR" sz="1600" dirty="0">
                <a:latin typeface="Calibri" panose="020F0502020204030204" pitchFamily="34" charset="0"/>
                <a:cs typeface="Calibri" panose="020F0502020204030204" pitchFamily="34" charset="0"/>
              </a:rPr>
              <a:t> που παράγεται μπορεί να χρησιμοποιηθεί </a:t>
            </a:r>
            <a:r>
              <a:rPr lang="el-GR" sz="1600" u="sng" dirty="0">
                <a:solidFill>
                  <a:srgbClr val="FF0000"/>
                </a:solidFill>
                <a:latin typeface="Calibri" panose="020F0502020204030204" pitchFamily="34" charset="0"/>
                <a:cs typeface="Calibri" panose="020F0502020204030204" pitchFamily="34" charset="0"/>
              </a:rPr>
              <a:t>μόνο μια φορά</a:t>
            </a:r>
            <a:r>
              <a:rPr lang="el-GR" sz="1600" dirty="0">
                <a:latin typeface="Calibri" panose="020F0502020204030204" pitchFamily="34" charset="0"/>
                <a:cs typeface="Calibri" panose="020F0502020204030204" pitchFamily="34" charset="0"/>
              </a:rPr>
              <a:t>.</a:t>
            </a:r>
          </a:p>
        </p:txBody>
      </p:sp>
      <p:sp>
        <p:nvSpPr>
          <p:cNvPr id="65" name="TextBox 64">
            <a:extLst>
              <a:ext uri="{FF2B5EF4-FFF2-40B4-BE49-F238E27FC236}">
                <a16:creationId xmlns:a16="http://schemas.microsoft.com/office/drawing/2014/main" id="{088F1456-2E22-4F3E-A31B-1C20B942C8A8}"/>
              </a:ext>
            </a:extLst>
          </p:cNvPr>
          <p:cNvSpPr txBox="1"/>
          <p:nvPr/>
        </p:nvSpPr>
        <p:spPr>
          <a:xfrm>
            <a:off x="9347034" y="3423868"/>
            <a:ext cx="2648603" cy="584775"/>
          </a:xfrm>
          <a:prstGeom prst="rect">
            <a:avLst/>
          </a:prstGeom>
          <a:noFill/>
        </p:spPr>
        <p:txBody>
          <a:bodyPr wrap="square" rtlCol="0">
            <a:spAutoFit/>
          </a:bodyPr>
          <a:lstStyle/>
          <a:p>
            <a:r>
              <a:rPr lang="el-GR" sz="1600" dirty="0">
                <a:latin typeface="Calibri" panose="020F0502020204030204" pitchFamily="34" charset="0"/>
                <a:cs typeface="Calibri" panose="020F0502020204030204" pitchFamily="34" charset="0"/>
              </a:rPr>
              <a:t>Πρέπει να είναι ελεύθερη σύμπτωσης.</a:t>
            </a:r>
          </a:p>
        </p:txBody>
      </p:sp>
      <p:sp>
        <p:nvSpPr>
          <p:cNvPr id="66" name="TextBox 65">
            <a:extLst>
              <a:ext uri="{FF2B5EF4-FFF2-40B4-BE49-F238E27FC236}">
                <a16:creationId xmlns:a16="http://schemas.microsoft.com/office/drawing/2014/main" id="{B23166A1-12A5-4C66-B85A-8C7A0095D261}"/>
              </a:ext>
            </a:extLst>
          </p:cNvPr>
          <p:cNvSpPr txBox="1"/>
          <p:nvPr/>
        </p:nvSpPr>
        <p:spPr>
          <a:xfrm>
            <a:off x="6562896" y="5521699"/>
            <a:ext cx="4844587" cy="369332"/>
          </a:xfrm>
          <a:prstGeom prst="rect">
            <a:avLst/>
          </a:prstGeom>
          <a:noFill/>
        </p:spPr>
        <p:txBody>
          <a:bodyPr wrap="square" rtlCol="0">
            <a:spAutoFit/>
          </a:bodyPr>
          <a:lstStyle/>
          <a:p>
            <a:pPr algn="ctr"/>
            <a:r>
              <a:rPr lang="el-GR" dirty="0">
                <a:solidFill>
                  <a:schemeClr val="accent1"/>
                </a:solidFill>
                <a:latin typeface="Calibri" panose="020F0502020204030204" pitchFamily="34" charset="0"/>
                <a:cs typeface="Calibri" panose="020F0502020204030204" pitchFamily="34" charset="0"/>
              </a:rPr>
              <a:t>Σχήμα Υπογραφής </a:t>
            </a:r>
            <a:r>
              <a:rPr lang="en-US" dirty="0">
                <a:solidFill>
                  <a:schemeClr val="accent1"/>
                </a:solidFill>
                <a:latin typeface="Calibri" panose="020F0502020204030204" pitchFamily="34" charset="0"/>
                <a:cs typeface="Calibri" panose="020F0502020204030204" pitchFamily="34" charset="0"/>
              </a:rPr>
              <a:t>Merkle – </a:t>
            </a:r>
            <a:r>
              <a:rPr lang="el-GR" dirty="0">
                <a:solidFill>
                  <a:schemeClr val="accent1"/>
                </a:solidFill>
                <a:latin typeface="Calibri" panose="020F0502020204030204" pitchFamily="34" charset="0"/>
                <a:cs typeface="Calibri" panose="020F0502020204030204" pitchFamily="34" charset="0"/>
              </a:rPr>
              <a:t>Δέντρο </a:t>
            </a:r>
            <a:r>
              <a:rPr lang="en-US" dirty="0">
                <a:solidFill>
                  <a:schemeClr val="accent1"/>
                </a:solidFill>
                <a:latin typeface="Calibri" panose="020F0502020204030204" pitchFamily="34" charset="0"/>
                <a:cs typeface="Calibri" panose="020F0502020204030204" pitchFamily="34" charset="0"/>
              </a:rPr>
              <a:t>Merkle (MSS)</a:t>
            </a:r>
            <a:endParaRPr lang="el-GR" dirty="0">
              <a:solidFill>
                <a:schemeClr val="accent1"/>
              </a:solidFill>
              <a:latin typeface="Calibri" panose="020F0502020204030204" pitchFamily="34" charset="0"/>
              <a:cs typeface="Calibri" panose="020F0502020204030204" pitchFamily="34" charset="0"/>
            </a:endParaRPr>
          </a:p>
        </p:txBody>
      </p:sp>
      <p:cxnSp>
        <p:nvCxnSpPr>
          <p:cNvPr id="68" name="Straight Arrow Connector 67">
            <a:extLst>
              <a:ext uri="{FF2B5EF4-FFF2-40B4-BE49-F238E27FC236}">
                <a16:creationId xmlns:a16="http://schemas.microsoft.com/office/drawing/2014/main" id="{C44147E0-2041-4158-BE87-5575C9CB7222}"/>
              </a:ext>
            </a:extLst>
          </p:cNvPr>
          <p:cNvCxnSpPr>
            <a:cxnSpLocks/>
            <a:endCxn id="66" idx="0"/>
          </p:cNvCxnSpPr>
          <p:nvPr/>
        </p:nvCxnSpPr>
        <p:spPr>
          <a:xfrm flipH="1">
            <a:off x="8985190" y="5118931"/>
            <a:ext cx="2422293" cy="40276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F78E1367-EFAE-3B01-FD91-32BBFAB2AC15}"/>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18" name="Freeform: Shape 17">
            <a:extLst>
              <a:ext uri="{FF2B5EF4-FFF2-40B4-BE49-F238E27FC236}">
                <a16:creationId xmlns:a16="http://schemas.microsoft.com/office/drawing/2014/main" id="{8E50C81F-34B8-ED8A-1086-4B6CB2E63049}"/>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19" name="Straight Connector 18">
            <a:extLst>
              <a:ext uri="{FF2B5EF4-FFF2-40B4-BE49-F238E27FC236}">
                <a16:creationId xmlns:a16="http://schemas.microsoft.com/office/drawing/2014/main" id="{BF72AFDA-CB53-52DD-AC86-1F611D3396A0}"/>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61476F-359B-0FCE-DE00-784E5EA50FB4}"/>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001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up)">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up)">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wipe(up)">
                                      <p:cBhvr>
                                        <p:cTn id="59" dur="500"/>
                                        <p:tgtEl>
                                          <p:spTgt spid="55"/>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up)">
                                      <p:cBhvr>
                                        <p:cTn id="62" dur="500"/>
                                        <p:tgtEl>
                                          <p:spTgt spid="50"/>
                                        </p:tgtEl>
                                      </p:cBhvr>
                                    </p:animEffect>
                                  </p:childTnLst>
                                </p:cTn>
                              </p:par>
                              <p:par>
                                <p:cTn id="63" presetID="22" presetClass="entr" presetSubtype="1"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up)">
                                      <p:cBhvr>
                                        <p:cTn id="65" dur="500"/>
                                        <p:tgtEl>
                                          <p:spTgt spid="57"/>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wipe(up)">
                                      <p:cBhvr>
                                        <p:cTn id="68" dur="500"/>
                                        <p:tgtEl>
                                          <p:spTgt spid="51"/>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wipe(up)">
                                      <p:cBhvr>
                                        <p:cTn id="71" dur="500"/>
                                        <p:tgtEl>
                                          <p:spTgt spid="6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4">
                                            <p:txEl>
                                              <p:pRg st="0" end="0"/>
                                            </p:txEl>
                                          </p:spTgt>
                                        </p:tgtEl>
                                        <p:attrNameLst>
                                          <p:attrName>style.visibility</p:attrName>
                                        </p:attrNameLst>
                                      </p:cBhvr>
                                      <p:to>
                                        <p:strVal val="visible"/>
                                      </p:to>
                                    </p:set>
                                    <p:animEffect transition="in" filter="fade">
                                      <p:cBhvr>
                                        <p:cTn id="76" dur="500"/>
                                        <p:tgtEl>
                                          <p:spTgt spid="64">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4">
                                            <p:txEl>
                                              <p:pRg st="1" end="1"/>
                                            </p:txEl>
                                          </p:spTgt>
                                        </p:tgtEl>
                                        <p:attrNameLst>
                                          <p:attrName>style.visibility</p:attrName>
                                        </p:attrNameLst>
                                      </p:cBhvr>
                                      <p:to>
                                        <p:strVal val="visible"/>
                                      </p:to>
                                    </p:set>
                                    <p:animEffect transition="in" filter="fade">
                                      <p:cBhvr>
                                        <p:cTn id="81" dur="500"/>
                                        <p:tgtEl>
                                          <p:spTgt spid="64">
                                            <p:txEl>
                                              <p:pRg st="1" end="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wipe(up)">
                                      <p:cBhvr>
                                        <p:cTn id="86" dur="500"/>
                                        <p:tgtEl>
                                          <p:spTgt spid="68"/>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66"/>
                                        </p:tgtEl>
                                        <p:attrNameLst>
                                          <p:attrName>style.visibility</p:attrName>
                                        </p:attrNameLst>
                                      </p:cBhvr>
                                      <p:to>
                                        <p:strVal val="visible"/>
                                      </p:to>
                                    </p:set>
                                    <p:animEffect transition="in" filter="wipe(up)">
                                      <p:cBhvr>
                                        <p:cTn id="8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6" grpId="0"/>
      <p:bldP spid="50" grpId="0" animBg="1"/>
      <p:bldP spid="51" grpId="0" animBg="1"/>
      <p:bldP spid="64" grpId="0" build="p"/>
      <p:bldP spid="65" grpId="0"/>
      <p:bldP spid="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AAA768-712C-4150-B970-4BF42FD43460}"/>
              </a:ext>
            </a:extLst>
          </p:cNvPr>
          <p:cNvSpPr txBox="1"/>
          <p:nvPr/>
        </p:nvSpPr>
        <p:spPr>
          <a:xfrm>
            <a:off x="0" y="0"/>
            <a:ext cx="2462534" cy="307777"/>
          </a:xfrm>
          <a:prstGeom prst="rect">
            <a:avLst/>
          </a:prstGeom>
          <a:noFill/>
        </p:spPr>
        <p:txBody>
          <a:bodyPr wrap="none" rtlCol="0">
            <a:spAutoFit/>
          </a:bodyPr>
          <a:lstStyle/>
          <a:p>
            <a:r>
              <a:rPr lang="en-US" sz="1400" b="1" dirty="0"/>
              <a:t>*OTS – One Time Signature</a:t>
            </a:r>
          </a:p>
        </p:txBody>
      </p:sp>
      <p:sp>
        <p:nvSpPr>
          <p:cNvPr id="6" name="TextBox 5">
            <a:extLst>
              <a:ext uri="{FF2B5EF4-FFF2-40B4-BE49-F238E27FC236}">
                <a16:creationId xmlns:a16="http://schemas.microsoft.com/office/drawing/2014/main" id="{9EA1AFC5-8BCA-47EA-AB4B-4FD216CCE247}"/>
              </a:ext>
            </a:extLst>
          </p:cNvPr>
          <p:cNvSpPr txBox="1"/>
          <p:nvPr/>
        </p:nvSpPr>
        <p:spPr>
          <a:xfrm>
            <a:off x="1777476" y="428752"/>
            <a:ext cx="8637044" cy="523220"/>
          </a:xfrm>
          <a:prstGeom prst="rect">
            <a:avLst/>
          </a:prstGeom>
          <a:solidFill>
            <a:srgbClr val="DDDDDD">
              <a:alpha val="5098"/>
            </a:srgbClr>
          </a:solidFill>
        </p:spPr>
        <p:txBody>
          <a:bodyPr wrap="square" rtlCol="0">
            <a:spAutoFit/>
          </a:bodyPr>
          <a:lstStyle/>
          <a:p>
            <a:pPr algn="ctr"/>
            <a:r>
              <a:rPr lang="el-GR" sz="2800" b="1" dirty="0">
                <a:latin typeface="Calibri" panose="020F0502020204030204" pitchFamily="34" charset="0"/>
                <a:cs typeface="Calibri" panose="020F0502020204030204" pitchFamily="34" charset="0"/>
              </a:rPr>
              <a:t>Σχήμα Υπογραφής Μιας Φοράς </a:t>
            </a:r>
            <a:r>
              <a:rPr lang="en-US" sz="2800" b="1" dirty="0">
                <a:latin typeface="Calibri" panose="020F0502020204030204" pitchFamily="34" charset="0"/>
                <a:cs typeface="Calibri" panose="020F0502020204030204" pitchFamily="34" charset="0"/>
              </a:rPr>
              <a:t>Lamport-Diffie (L-D OTS)</a:t>
            </a:r>
            <a:endParaRPr lang="el-GR" sz="2800" b="1" dirty="0">
              <a:latin typeface="Calibri" panose="020F0502020204030204" pitchFamily="34" charset="0"/>
              <a:cs typeface="Calibri" panose="020F0502020204030204" pitchFamily="34" charset="0"/>
            </a:endParaRPr>
          </a:p>
        </p:txBody>
      </p:sp>
      <p:pic>
        <p:nvPicPr>
          <p:cNvPr id="662" name="Graphic 661" descr="Office worker female with solid fill">
            <a:extLst>
              <a:ext uri="{FF2B5EF4-FFF2-40B4-BE49-F238E27FC236}">
                <a16:creationId xmlns:a16="http://schemas.microsoft.com/office/drawing/2014/main" id="{48393049-B0D7-4AF6-9C55-C33482BC53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3654" y="1381127"/>
            <a:ext cx="914400" cy="914400"/>
          </a:xfrm>
          <a:prstGeom prst="rect">
            <a:avLst/>
          </a:prstGeom>
        </p:spPr>
      </p:pic>
      <p:pic>
        <p:nvPicPr>
          <p:cNvPr id="663" name="Graphic 662" descr="Office worker male with solid fill">
            <a:extLst>
              <a:ext uri="{FF2B5EF4-FFF2-40B4-BE49-F238E27FC236}">
                <a16:creationId xmlns:a16="http://schemas.microsoft.com/office/drawing/2014/main" id="{93E14E28-32A4-4749-85A5-3A183A313C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9257" y="1381127"/>
            <a:ext cx="914400" cy="914400"/>
          </a:xfrm>
          <a:prstGeom prst="rect">
            <a:avLst/>
          </a:prstGeom>
        </p:spPr>
      </p:pic>
      <p:pic>
        <p:nvPicPr>
          <p:cNvPr id="664" name="Graphic 663" descr="Key with solid fill">
            <a:extLst>
              <a:ext uri="{FF2B5EF4-FFF2-40B4-BE49-F238E27FC236}">
                <a16:creationId xmlns:a16="http://schemas.microsoft.com/office/drawing/2014/main" id="{0A981E46-1531-4764-BF46-6F83BB9285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54296" y="1347494"/>
            <a:ext cx="268716" cy="268716"/>
          </a:xfrm>
          <a:prstGeom prst="rect">
            <a:avLst/>
          </a:prstGeom>
        </p:spPr>
      </p:pic>
      <p:grpSp>
        <p:nvGrpSpPr>
          <p:cNvPr id="665" name="Group 664">
            <a:extLst>
              <a:ext uri="{FF2B5EF4-FFF2-40B4-BE49-F238E27FC236}">
                <a16:creationId xmlns:a16="http://schemas.microsoft.com/office/drawing/2014/main" id="{246772A1-F3BE-4D94-A4FA-727A13D18BCF}"/>
              </a:ext>
            </a:extLst>
          </p:cNvPr>
          <p:cNvGrpSpPr/>
          <p:nvPr/>
        </p:nvGrpSpPr>
        <p:grpSpPr>
          <a:xfrm>
            <a:off x="3978054" y="1612600"/>
            <a:ext cx="369332" cy="449048"/>
            <a:chOff x="1384419" y="4418163"/>
            <a:chExt cx="369332" cy="449048"/>
          </a:xfrm>
        </p:grpSpPr>
        <p:pic>
          <p:nvPicPr>
            <p:cNvPr id="704" name="Graphic 703" descr="Document outline">
              <a:extLst>
                <a:ext uri="{FF2B5EF4-FFF2-40B4-BE49-F238E27FC236}">
                  <a16:creationId xmlns:a16="http://schemas.microsoft.com/office/drawing/2014/main" id="{1620E864-88F2-46E9-8241-B755301B3B2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84419" y="4418163"/>
              <a:ext cx="369332" cy="369332"/>
            </a:xfrm>
            <a:prstGeom prst="rect">
              <a:avLst/>
            </a:prstGeom>
          </p:spPr>
        </p:pic>
        <p:pic>
          <p:nvPicPr>
            <p:cNvPr id="705" name="Graphic 704" descr="Ribbon with solid fill">
              <a:extLst>
                <a:ext uri="{FF2B5EF4-FFF2-40B4-BE49-F238E27FC236}">
                  <a16:creationId xmlns:a16="http://schemas.microsoft.com/office/drawing/2014/main" id="{E92498A4-8A6A-4B4D-B7FE-089FB49D76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69085" y="4682545"/>
              <a:ext cx="184666" cy="184666"/>
            </a:xfrm>
            <a:prstGeom prst="rect">
              <a:avLst/>
            </a:prstGeom>
          </p:spPr>
        </p:pic>
      </p:grpSp>
      <p:grpSp>
        <p:nvGrpSpPr>
          <p:cNvPr id="691" name="Group 690">
            <a:extLst>
              <a:ext uri="{FF2B5EF4-FFF2-40B4-BE49-F238E27FC236}">
                <a16:creationId xmlns:a16="http://schemas.microsoft.com/office/drawing/2014/main" id="{411FB29D-AC1B-46A4-8438-A5F52B68C478}"/>
              </a:ext>
            </a:extLst>
          </p:cNvPr>
          <p:cNvGrpSpPr/>
          <p:nvPr/>
        </p:nvGrpSpPr>
        <p:grpSpPr>
          <a:xfrm>
            <a:off x="7244967" y="1613803"/>
            <a:ext cx="369332" cy="449048"/>
            <a:chOff x="1384419" y="4418163"/>
            <a:chExt cx="369332" cy="449048"/>
          </a:xfrm>
        </p:grpSpPr>
        <p:pic>
          <p:nvPicPr>
            <p:cNvPr id="694" name="Graphic 693" descr="Document outline">
              <a:extLst>
                <a:ext uri="{FF2B5EF4-FFF2-40B4-BE49-F238E27FC236}">
                  <a16:creationId xmlns:a16="http://schemas.microsoft.com/office/drawing/2014/main" id="{FC520654-E9D3-48E1-9161-590365D5BE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84419" y="4418163"/>
              <a:ext cx="369332" cy="369332"/>
            </a:xfrm>
            <a:prstGeom prst="rect">
              <a:avLst/>
            </a:prstGeom>
          </p:spPr>
        </p:pic>
        <p:pic>
          <p:nvPicPr>
            <p:cNvPr id="695" name="Graphic 694" descr="Ribbon with solid fill">
              <a:extLst>
                <a:ext uri="{FF2B5EF4-FFF2-40B4-BE49-F238E27FC236}">
                  <a16:creationId xmlns:a16="http://schemas.microsoft.com/office/drawing/2014/main" id="{11A1B51A-E3E6-472C-B601-08660571E8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69085" y="4682545"/>
              <a:ext cx="184666" cy="184666"/>
            </a:xfrm>
            <a:prstGeom prst="rect">
              <a:avLst/>
            </a:prstGeom>
          </p:spPr>
        </p:pic>
      </p:grpSp>
      <p:cxnSp>
        <p:nvCxnSpPr>
          <p:cNvPr id="692" name="Straight Arrow Connector 691">
            <a:extLst>
              <a:ext uri="{FF2B5EF4-FFF2-40B4-BE49-F238E27FC236}">
                <a16:creationId xmlns:a16="http://schemas.microsoft.com/office/drawing/2014/main" id="{9391D9DD-2595-49E1-AFD3-398BD7275E71}"/>
              </a:ext>
            </a:extLst>
          </p:cNvPr>
          <p:cNvCxnSpPr>
            <a:stCxn id="704" idx="3"/>
            <a:endCxn id="694" idx="1"/>
          </p:cNvCxnSpPr>
          <p:nvPr/>
        </p:nvCxnSpPr>
        <p:spPr>
          <a:xfrm>
            <a:off x="4347386" y="1797266"/>
            <a:ext cx="2897581" cy="1203"/>
          </a:xfrm>
          <a:prstGeom prst="straightConnector1">
            <a:avLst/>
          </a:prstGeom>
          <a:noFill/>
          <a:ln w="6350" cap="flat" cmpd="sng" algn="ctr">
            <a:solidFill>
              <a:sysClr val="window" lastClr="FFFFFF"/>
            </a:solidFill>
            <a:prstDash val="solid"/>
            <a:miter lim="800000"/>
            <a:tailEnd type="triangle"/>
          </a:ln>
          <a:effectLst/>
        </p:spPr>
      </p:cxnSp>
      <p:pic>
        <p:nvPicPr>
          <p:cNvPr id="661" name="Graphic 660" descr="Key with solid fill">
            <a:extLst>
              <a:ext uri="{FF2B5EF4-FFF2-40B4-BE49-F238E27FC236}">
                <a16:creationId xmlns:a16="http://schemas.microsoft.com/office/drawing/2014/main" id="{6BFA1051-41CF-4D0C-9EE8-BB0158CB58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52595" y="1183647"/>
            <a:ext cx="268716" cy="268716"/>
          </a:xfrm>
          <a:prstGeom prst="rect">
            <a:avLst/>
          </a:prstGeom>
        </p:spPr>
      </p:pic>
      <p:sp>
        <p:nvSpPr>
          <p:cNvPr id="2" name="Freeform: Shape 1">
            <a:extLst>
              <a:ext uri="{FF2B5EF4-FFF2-40B4-BE49-F238E27FC236}">
                <a16:creationId xmlns:a16="http://schemas.microsoft.com/office/drawing/2014/main" id="{232CCDEC-DAE2-D7C1-4DC9-DC1AC89DA66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8" name="Freeform: Shape 7">
            <a:extLst>
              <a:ext uri="{FF2B5EF4-FFF2-40B4-BE49-F238E27FC236}">
                <a16:creationId xmlns:a16="http://schemas.microsoft.com/office/drawing/2014/main" id="{1508CFE4-055F-D51D-B678-2E57D159FAB0}"/>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9" name="Straight Connector 8">
            <a:extLst>
              <a:ext uri="{FF2B5EF4-FFF2-40B4-BE49-F238E27FC236}">
                <a16:creationId xmlns:a16="http://schemas.microsoft.com/office/drawing/2014/main" id="{9A434C74-8B1B-A023-F859-CC721F3B2D2A}"/>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BB1EE5-C274-50C1-8663-E964E9454655}"/>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EA5028B-100D-9578-0054-E79393BA18DC}"/>
              </a:ext>
            </a:extLst>
          </p:cNvPr>
          <p:cNvSpPr txBox="1"/>
          <p:nvPr/>
        </p:nvSpPr>
        <p:spPr>
          <a:xfrm>
            <a:off x="2213361" y="2842414"/>
            <a:ext cx="184731" cy="369332"/>
          </a:xfrm>
          <a:prstGeom prst="rect">
            <a:avLst/>
          </a:prstGeom>
          <a:noFill/>
        </p:spPr>
        <p:txBody>
          <a:bodyPr wrap="none" rtlCol="0">
            <a:spAutoFit/>
          </a:bodyPr>
          <a:lstStyle/>
          <a:p>
            <a:endParaRPr lang="el-GR" dirty="0"/>
          </a:p>
        </p:txBody>
      </p:sp>
      <p:sp>
        <p:nvSpPr>
          <p:cNvPr id="17" name="TextBox 16">
            <a:extLst>
              <a:ext uri="{FF2B5EF4-FFF2-40B4-BE49-F238E27FC236}">
                <a16:creationId xmlns:a16="http://schemas.microsoft.com/office/drawing/2014/main" id="{46CE7AB7-82A4-A2EC-61B4-6C7C862EF7CA}"/>
              </a:ext>
            </a:extLst>
          </p:cNvPr>
          <p:cNvSpPr txBox="1"/>
          <p:nvPr/>
        </p:nvSpPr>
        <p:spPr>
          <a:xfrm>
            <a:off x="436756" y="2724682"/>
            <a:ext cx="9839488" cy="923330"/>
          </a:xfrm>
          <a:prstGeom prst="rect">
            <a:avLst/>
          </a:prstGeom>
          <a:noFill/>
        </p:spPr>
        <p:txBody>
          <a:bodyPr wrap="none" rtlCol="0">
            <a:spAutoFit/>
          </a:bodyPr>
          <a:lstStyle/>
          <a:p>
            <a:pPr marL="285750" indent="-285750">
              <a:buFont typeface="Wingdings" panose="05000000000000000000" pitchFamily="2" charset="2"/>
              <a:buChar char="Ø"/>
            </a:pPr>
            <a:r>
              <a:rPr lang="el-GR" b="1" dirty="0">
                <a:solidFill>
                  <a:srgbClr val="002060"/>
                </a:solidFill>
              </a:rPr>
              <a:t>Παραγωγή Ζεύγους Κλειδιών (</a:t>
            </a:r>
            <a:r>
              <a:rPr lang="en-US" b="1" dirty="0">
                <a:solidFill>
                  <a:srgbClr val="002060"/>
                </a:solidFill>
              </a:rPr>
              <a:t>X,Y)</a:t>
            </a:r>
            <a:endParaRPr lang="el-GR" b="1" dirty="0">
              <a:solidFill>
                <a:srgbClr val="002060"/>
              </a:solidFill>
            </a:endParaRPr>
          </a:p>
          <a:p>
            <a:pPr marL="342900" indent="-342900">
              <a:buAutoNum type="arabicPeriod"/>
            </a:pPr>
            <a:r>
              <a:rPr lang="el-GR" dirty="0"/>
              <a:t>Η Αλίκη διαλέγει τα </a:t>
            </a:r>
            <a:r>
              <a:rPr lang="en-US" dirty="0"/>
              <a:t>f</a:t>
            </a:r>
            <a:r>
              <a:rPr lang="el-GR" dirty="0"/>
              <a:t>, </a:t>
            </a:r>
            <a:r>
              <a:rPr lang="en-US" dirty="0">
                <a:solidFill>
                  <a:schemeClr val="accent2"/>
                </a:solidFill>
              </a:rPr>
              <a:t>g</a:t>
            </a:r>
            <a:r>
              <a:rPr lang="el-GR" dirty="0"/>
              <a:t> και το ιδιωτικό κλειδί υπογραφής της </a:t>
            </a:r>
            <a:r>
              <a:rPr lang="en-US" dirty="0">
                <a:solidFill>
                  <a:srgbClr val="FF0066"/>
                </a:solidFill>
              </a:rPr>
              <a:t>X</a:t>
            </a:r>
            <a:r>
              <a:rPr lang="en-US" dirty="0"/>
              <a:t> (</a:t>
            </a:r>
            <a:r>
              <a:rPr lang="el-GR" dirty="0"/>
              <a:t>π.χ. </a:t>
            </a:r>
            <a:r>
              <a:rPr lang="en-US" dirty="0"/>
              <a:t>X=(1 0 0 1 0 1)) </a:t>
            </a:r>
            <a:endParaRPr lang="el-GR" dirty="0"/>
          </a:p>
          <a:p>
            <a:pPr marL="342900" indent="-342900">
              <a:buAutoNum type="arabicPeriod"/>
            </a:pPr>
            <a:r>
              <a:rPr lang="el-GR" dirty="0"/>
              <a:t>Η Αλίκη</a:t>
            </a:r>
            <a:r>
              <a:rPr lang="en-US" dirty="0"/>
              <a:t> </a:t>
            </a:r>
            <a:r>
              <a:rPr lang="el-GR" dirty="0"/>
              <a:t>υπολογίζει το δημόσιο κλειδί επαλήθευσης </a:t>
            </a:r>
            <a:r>
              <a:rPr lang="en-US" dirty="0">
                <a:solidFill>
                  <a:srgbClr val="7030A0"/>
                </a:solidFill>
              </a:rPr>
              <a:t>Y</a:t>
            </a:r>
            <a:r>
              <a:rPr lang="en-US" dirty="0"/>
              <a:t> (</a:t>
            </a:r>
            <a:r>
              <a:rPr lang="el-GR" dirty="0"/>
              <a:t>π.χ.</a:t>
            </a:r>
            <a:r>
              <a:rPr lang="en-US" dirty="0"/>
              <a:t> Y = f(X)=(0 0 0 1 1 1))</a:t>
            </a:r>
            <a:r>
              <a:rPr lang="el-GR" dirty="0"/>
              <a:t> και το δημοσιεύει.</a:t>
            </a:r>
            <a:endParaRPr lang="en-US" dirty="0"/>
          </a:p>
        </p:txBody>
      </p:sp>
      <p:sp>
        <p:nvSpPr>
          <p:cNvPr id="19" name="TextBox 18">
            <a:extLst>
              <a:ext uri="{FF2B5EF4-FFF2-40B4-BE49-F238E27FC236}">
                <a16:creationId xmlns:a16="http://schemas.microsoft.com/office/drawing/2014/main" id="{FDEB90D0-BB94-4559-907E-E526EF4BD4AF}"/>
              </a:ext>
            </a:extLst>
          </p:cNvPr>
          <p:cNvSpPr txBox="1"/>
          <p:nvPr/>
        </p:nvSpPr>
        <p:spPr>
          <a:xfrm>
            <a:off x="436756" y="3986677"/>
            <a:ext cx="6712158" cy="646331"/>
          </a:xfrm>
          <a:prstGeom prst="rect">
            <a:avLst/>
          </a:prstGeom>
          <a:noFill/>
        </p:spPr>
        <p:txBody>
          <a:bodyPr wrap="none" rtlCol="0">
            <a:spAutoFit/>
          </a:bodyPr>
          <a:lstStyle/>
          <a:p>
            <a:pPr marL="285750" indent="-285750">
              <a:buFont typeface="Wingdings" panose="05000000000000000000" pitchFamily="2" charset="2"/>
              <a:buChar char="Ø"/>
            </a:pPr>
            <a:r>
              <a:rPr lang="el-GR" b="1" dirty="0">
                <a:solidFill>
                  <a:srgbClr val="002060"/>
                </a:solidFill>
              </a:rPr>
              <a:t>Παραγωγή Υπογραφής σ</a:t>
            </a:r>
          </a:p>
          <a:p>
            <a:r>
              <a:rPr lang="el-GR" dirty="0"/>
              <a:t>Η Αλίκη υπολογίζει το </a:t>
            </a:r>
            <a:r>
              <a:rPr lang="en-US" dirty="0"/>
              <a:t>g(M) </a:t>
            </a:r>
            <a:r>
              <a:rPr lang="el-GR" dirty="0"/>
              <a:t>και το χρησιμοποιεί για να παράξει την σ.</a:t>
            </a:r>
            <a:endParaRPr lang="en-US" dirty="0"/>
          </a:p>
        </p:txBody>
      </p:sp>
      <p:sp>
        <p:nvSpPr>
          <p:cNvPr id="20" name="TextBox 19">
            <a:extLst>
              <a:ext uri="{FF2B5EF4-FFF2-40B4-BE49-F238E27FC236}">
                <a16:creationId xmlns:a16="http://schemas.microsoft.com/office/drawing/2014/main" id="{D51B0ADE-BB93-CC8A-F3E0-3C59608B019A}"/>
              </a:ext>
            </a:extLst>
          </p:cNvPr>
          <p:cNvSpPr txBox="1"/>
          <p:nvPr/>
        </p:nvSpPr>
        <p:spPr>
          <a:xfrm>
            <a:off x="436756" y="5015409"/>
            <a:ext cx="8232254" cy="646331"/>
          </a:xfrm>
          <a:prstGeom prst="rect">
            <a:avLst/>
          </a:prstGeom>
          <a:noFill/>
        </p:spPr>
        <p:txBody>
          <a:bodyPr wrap="none" rtlCol="0">
            <a:spAutoFit/>
          </a:bodyPr>
          <a:lstStyle/>
          <a:p>
            <a:pPr marL="285750" indent="-285750">
              <a:buFont typeface="Wingdings" panose="05000000000000000000" pitchFamily="2" charset="2"/>
              <a:buChar char="Ø"/>
            </a:pPr>
            <a:r>
              <a:rPr lang="el-GR" b="1" dirty="0">
                <a:solidFill>
                  <a:srgbClr val="002060"/>
                </a:solidFill>
              </a:rPr>
              <a:t>Επαλήθευση Υπογραφής σ</a:t>
            </a:r>
          </a:p>
          <a:p>
            <a:r>
              <a:rPr lang="el-GR" dirty="0"/>
              <a:t>Ο Μπομπ γνωρίζει τις </a:t>
            </a:r>
            <a:r>
              <a:rPr lang="en-US" dirty="0"/>
              <a:t>f, g</a:t>
            </a:r>
            <a:r>
              <a:rPr lang="el-GR" dirty="0"/>
              <a:t>, το </a:t>
            </a:r>
            <a:r>
              <a:rPr lang="en-US" dirty="0"/>
              <a:t>Y,</a:t>
            </a:r>
            <a:r>
              <a:rPr lang="el-GR" dirty="0"/>
              <a:t> την σ και το </a:t>
            </a:r>
            <a:r>
              <a:rPr lang="en-US" dirty="0"/>
              <a:t>M </a:t>
            </a:r>
            <a:r>
              <a:rPr lang="el-GR" dirty="0"/>
              <a:t>και τα χρησιμοποιεί για την διαδικασία.</a:t>
            </a:r>
            <a:endParaRPr lang="en-US" dirty="0"/>
          </a:p>
        </p:txBody>
      </p:sp>
    </p:spTree>
    <p:extLst>
      <p:ext uri="{BB962C8B-B14F-4D97-AF65-F5344CB8AC3E}">
        <p14:creationId xmlns:p14="http://schemas.microsoft.com/office/powerpoint/2010/main" val="276289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65"/>
                                        </p:tgtEl>
                                        <p:attrNameLst>
                                          <p:attrName>style.visibility</p:attrName>
                                        </p:attrNameLst>
                                      </p:cBhvr>
                                      <p:to>
                                        <p:strVal val="visible"/>
                                      </p:to>
                                    </p:set>
                                    <p:animEffect transition="in" filter="wipe(left)">
                                      <p:cBhvr>
                                        <p:cTn id="7" dur="500"/>
                                        <p:tgtEl>
                                          <p:spTgt spid="665"/>
                                        </p:tgtEl>
                                      </p:cBhvr>
                                    </p:animEffect>
                                  </p:childTnLst>
                                </p:cTn>
                              </p:par>
                              <p:par>
                                <p:cTn id="8" presetID="22" presetClass="entr" presetSubtype="8" fill="hold" nodeType="withEffect">
                                  <p:stCondLst>
                                    <p:cond delay="0"/>
                                  </p:stCondLst>
                                  <p:childTnLst>
                                    <p:set>
                                      <p:cBhvr>
                                        <p:cTn id="9" dur="1" fill="hold">
                                          <p:stCondLst>
                                            <p:cond delay="0"/>
                                          </p:stCondLst>
                                        </p:cTn>
                                        <p:tgtEl>
                                          <p:spTgt spid="692"/>
                                        </p:tgtEl>
                                        <p:attrNameLst>
                                          <p:attrName>style.visibility</p:attrName>
                                        </p:attrNameLst>
                                      </p:cBhvr>
                                      <p:to>
                                        <p:strVal val="visible"/>
                                      </p:to>
                                    </p:set>
                                    <p:animEffect transition="in" filter="wipe(left)">
                                      <p:cBhvr>
                                        <p:cTn id="10" dur="500"/>
                                        <p:tgtEl>
                                          <p:spTgt spid="692"/>
                                        </p:tgtEl>
                                      </p:cBhvr>
                                    </p:animEffect>
                                  </p:childTnLst>
                                </p:cTn>
                              </p:par>
                              <p:par>
                                <p:cTn id="11" presetID="22" presetClass="entr" presetSubtype="8" fill="hold" nodeType="withEffect">
                                  <p:stCondLst>
                                    <p:cond delay="0"/>
                                  </p:stCondLst>
                                  <p:childTnLst>
                                    <p:set>
                                      <p:cBhvr>
                                        <p:cTn id="12" dur="1" fill="hold">
                                          <p:stCondLst>
                                            <p:cond delay="0"/>
                                          </p:stCondLst>
                                        </p:cTn>
                                        <p:tgtEl>
                                          <p:spTgt spid="691"/>
                                        </p:tgtEl>
                                        <p:attrNameLst>
                                          <p:attrName>style.visibility</p:attrName>
                                        </p:attrNameLst>
                                      </p:cBhvr>
                                      <p:to>
                                        <p:strVal val="visible"/>
                                      </p:to>
                                    </p:set>
                                    <p:animEffect transition="in" filter="wipe(left)">
                                      <p:cBhvr>
                                        <p:cTn id="13" dur="500"/>
                                        <p:tgtEl>
                                          <p:spTgt spid="69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8" name="Slide Zoom 7" hidden="1">
                <a:extLst>
                  <a:ext uri="{FF2B5EF4-FFF2-40B4-BE49-F238E27FC236}">
                    <a16:creationId xmlns:a16="http://schemas.microsoft.com/office/drawing/2014/main" id="{07041E23-1BE0-DBFA-CAF5-74BF17FEF806}"/>
                  </a:ext>
                </a:extLst>
              </p:cNvPr>
              <p:cNvGraphicFramePr>
                <a:graphicFrameLocks noChangeAspect="1"/>
              </p:cNvGraphicFramePr>
              <p:nvPr>
                <p:extLst>
                  <p:ext uri="{D42A27DB-BD31-4B8C-83A1-F6EECF244321}">
                    <p14:modId xmlns:p14="http://schemas.microsoft.com/office/powerpoint/2010/main" val="1244015804"/>
                  </p:ext>
                </p:extLst>
              </p:nvPr>
            </p:nvGraphicFramePr>
            <p:xfrm>
              <a:off x="11125093" y="-26589985"/>
              <a:ext cx="72000" cy="72000"/>
            </p:xfrm>
            <a:graphic>
              <a:graphicData uri="http://schemas.microsoft.com/office/powerpoint/2016/slidezoom">
                <pslz:sldZm>
                  <pslz:sldZmObj sldId="258" cId="3024397038">
                    <pslz:zmPr id="{C753923B-E2DC-427D-AA7C-0D58E8894430}" returnToParent="0" imageType="cover" transitionDur="1000">
                      <p166:blipFill xmlns:p166="http://schemas.microsoft.com/office/powerpoint/2016/6/main">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166:blipFill>
                      <p166:spPr xmlns:p166="http://schemas.microsoft.com/office/powerpoint/2016/6/main">
                        <a:xfrm>
                          <a:off x="0" y="0"/>
                          <a:ext cx="72000" cy="72000"/>
                        </a:xfrm>
                        <a:prstGeom prst="rect">
                          <a:avLst/>
                        </a:prstGeom>
                        <a:ln w="3175">
                          <a:noFill/>
                        </a:ln>
                      </p166:spPr>
                    </pslz:zmPr>
                  </pslz:sldZmObj>
                </pslz:sldZm>
              </a:graphicData>
            </a:graphic>
          </p:graphicFrame>
        </mc:Choice>
        <mc:Fallback xmlns="">
          <p:pic>
            <p:nvPicPr>
              <p:cNvPr id="8" name="Slide Zoom 7" hidden="1">
                <a:hlinkClick r:id="rId5" action="ppaction://hlinksldjump"/>
                <a:extLst>
                  <a:ext uri="{FF2B5EF4-FFF2-40B4-BE49-F238E27FC236}">
                    <a16:creationId xmlns:a16="http://schemas.microsoft.com/office/drawing/2014/main" id="{07041E23-1BE0-DBFA-CAF5-74BF17FEF806}"/>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25093" y="-26589985"/>
                <a:ext cx="72000" cy="72000"/>
              </a:xfrm>
              <a:prstGeom prst="rect">
                <a:avLst/>
              </a:prstGeom>
              <a:ln w="3175">
                <a:noFill/>
              </a:ln>
            </p:spPr>
          </p:pic>
        </mc:Fallback>
      </mc:AlternateContent>
      <p:sp>
        <p:nvSpPr>
          <p:cNvPr id="2" name="!!TextBox 1">
            <a:extLst>
              <a:ext uri="{FF2B5EF4-FFF2-40B4-BE49-F238E27FC236}">
                <a16:creationId xmlns:a16="http://schemas.microsoft.com/office/drawing/2014/main" id="{CBFAA5BB-0A6E-4D87-97D5-B661B525E593}"/>
              </a:ext>
            </a:extLst>
          </p:cNvPr>
          <p:cNvSpPr txBox="1"/>
          <p:nvPr/>
        </p:nvSpPr>
        <p:spPr>
          <a:xfrm>
            <a:off x="19557" y="-42163441"/>
            <a:ext cx="1645707" cy="46411383"/>
          </a:xfrm>
          <a:prstGeom prst="rect">
            <a:avLst/>
          </a:prstGeom>
          <a:noFill/>
        </p:spPr>
        <p:txBody>
          <a:bodyPr vert="wordArtVert" wrap="square" rtlCol="0">
            <a:spAutoFit/>
          </a:bodyPr>
          <a:lstStyle/>
          <a:p>
            <a:r>
              <a:rPr lang="el-GR" sz="8000" dirty="0"/>
              <a:t>ΓΔΕΖΗΘΙΚΛΜΝΞΟΠΡΣΤΥΦΧΨΩΑΒΓΔΕΖΗΘΙΚ</a:t>
            </a:r>
          </a:p>
        </p:txBody>
      </p:sp>
      <p:sp>
        <p:nvSpPr>
          <p:cNvPr id="10" name="!!TextBox 9">
            <a:extLst>
              <a:ext uri="{FF2B5EF4-FFF2-40B4-BE49-F238E27FC236}">
                <a16:creationId xmlns:a16="http://schemas.microsoft.com/office/drawing/2014/main" id="{39C49233-4D01-4DB3-A503-9946DFFED035}"/>
              </a:ext>
            </a:extLst>
          </p:cNvPr>
          <p:cNvSpPr txBox="1"/>
          <p:nvPr/>
        </p:nvSpPr>
        <p:spPr>
          <a:xfrm>
            <a:off x="976533" y="-52292143"/>
            <a:ext cx="1645707" cy="56540086"/>
          </a:xfrm>
          <a:prstGeom prst="rect">
            <a:avLst/>
          </a:prstGeom>
          <a:noFill/>
        </p:spPr>
        <p:txBody>
          <a:bodyPr vert="wordArtVert" wrap="square" rtlCol="0">
            <a:spAutoFit/>
          </a:bodyPr>
          <a:lstStyle/>
          <a:p>
            <a:r>
              <a:rPr lang="el-GR" sz="8000" dirty="0"/>
              <a:t>ΓΔΕΖΗΘΙΚΛΜΝΞΟΠΡΣΤΥΦΧΨΩΑΒΓΔΕΖΗΘΙΚΛΜΝΞΟΠΡ</a:t>
            </a:r>
          </a:p>
        </p:txBody>
      </p:sp>
      <p:sp>
        <p:nvSpPr>
          <p:cNvPr id="11" name="!!TextBox 10">
            <a:extLst>
              <a:ext uri="{FF2B5EF4-FFF2-40B4-BE49-F238E27FC236}">
                <a16:creationId xmlns:a16="http://schemas.microsoft.com/office/drawing/2014/main" id="{E3B85653-945E-4487-BFE8-8361C1825821}"/>
              </a:ext>
            </a:extLst>
          </p:cNvPr>
          <p:cNvSpPr txBox="1"/>
          <p:nvPr/>
        </p:nvSpPr>
        <p:spPr>
          <a:xfrm>
            <a:off x="2890485" y="-50844344"/>
            <a:ext cx="1645707" cy="55092285"/>
          </a:xfrm>
          <a:prstGeom prst="rect">
            <a:avLst/>
          </a:prstGeom>
          <a:noFill/>
        </p:spPr>
        <p:txBody>
          <a:bodyPr vert="wordArtVert" wrap="square" rtlCol="0">
            <a:spAutoFit/>
          </a:bodyPr>
          <a:lstStyle/>
          <a:p>
            <a:r>
              <a:rPr lang="el-GR" sz="8000" dirty="0"/>
              <a:t>ΓΔΕΖΗΘΙΚΛΜΝΞΟΠΡΣΤΥΦΧΨΩΑΒΓΔΕΖΗΘΙΚΛΜΝΞΟΠ</a:t>
            </a:r>
          </a:p>
        </p:txBody>
      </p:sp>
      <p:sp>
        <p:nvSpPr>
          <p:cNvPr id="12" name="!!TextBox 11">
            <a:extLst>
              <a:ext uri="{FF2B5EF4-FFF2-40B4-BE49-F238E27FC236}">
                <a16:creationId xmlns:a16="http://schemas.microsoft.com/office/drawing/2014/main" id="{BC73016B-3FBE-4516-BB8E-93142C3E621C}"/>
              </a:ext>
            </a:extLst>
          </p:cNvPr>
          <p:cNvSpPr txBox="1"/>
          <p:nvPr/>
        </p:nvSpPr>
        <p:spPr>
          <a:xfrm>
            <a:off x="1933509" y="-56622844"/>
            <a:ext cx="1645707" cy="60870785"/>
          </a:xfrm>
          <a:prstGeom prst="rect">
            <a:avLst/>
          </a:prstGeom>
          <a:noFill/>
        </p:spPr>
        <p:txBody>
          <a:bodyPr vert="wordArtVert" wrap="square" rtlCol="0">
            <a:spAutoFit/>
          </a:bodyPr>
          <a:lstStyle/>
          <a:p>
            <a:r>
              <a:rPr lang="el-GR" sz="8000" dirty="0"/>
              <a:t>ΓΔΕΖΗΘΙΚΛΜΝΞΟΠΡΣΤΥΦΧΨΩΑΒΓΔΕΖΗΘΙΚΛΜΝΞΟΠΡΣΤΥ</a:t>
            </a:r>
          </a:p>
        </p:txBody>
      </p:sp>
      <p:sp>
        <p:nvSpPr>
          <p:cNvPr id="15" name="!!TextBox 14">
            <a:extLst>
              <a:ext uri="{FF2B5EF4-FFF2-40B4-BE49-F238E27FC236}">
                <a16:creationId xmlns:a16="http://schemas.microsoft.com/office/drawing/2014/main" id="{2A6FC8CF-A642-44C0-9A6C-AF5836F51367}"/>
              </a:ext>
            </a:extLst>
          </p:cNvPr>
          <p:cNvSpPr txBox="1"/>
          <p:nvPr/>
        </p:nvSpPr>
        <p:spPr>
          <a:xfrm>
            <a:off x="3847461" y="-55175044"/>
            <a:ext cx="1645707" cy="59422985"/>
          </a:xfrm>
          <a:prstGeom prst="rect">
            <a:avLst/>
          </a:prstGeom>
          <a:noFill/>
        </p:spPr>
        <p:txBody>
          <a:bodyPr vert="wordArtVert" wrap="square" rtlCol="0">
            <a:spAutoFit/>
          </a:bodyPr>
          <a:lstStyle/>
          <a:p>
            <a:r>
              <a:rPr lang="el-GR" sz="8000" dirty="0"/>
              <a:t>ΓΔΕΖΗΘΙΚΛΜΝΞΟΠΡΣΤΥΦΧΨΩΑΒΓΔΕΖΗΘΙΚΛΜΝΞΟΠΡΣΤ</a:t>
            </a:r>
          </a:p>
        </p:txBody>
      </p:sp>
      <p:sp>
        <p:nvSpPr>
          <p:cNvPr id="16" name="!!TextBox 15">
            <a:extLst>
              <a:ext uri="{FF2B5EF4-FFF2-40B4-BE49-F238E27FC236}">
                <a16:creationId xmlns:a16="http://schemas.microsoft.com/office/drawing/2014/main" id="{BCC58B75-71EC-4C04-BF5E-B91815D7505B}"/>
              </a:ext>
            </a:extLst>
          </p:cNvPr>
          <p:cNvSpPr txBox="1"/>
          <p:nvPr/>
        </p:nvSpPr>
        <p:spPr>
          <a:xfrm>
            <a:off x="4804437" y="-49396543"/>
            <a:ext cx="1645707" cy="53644484"/>
          </a:xfrm>
          <a:prstGeom prst="rect">
            <a:avLst/>
          </a:prstGeom>
          <a:noFill/>
        </p:spPr>
        <p:txBody>
          <a:bodyPr vert="wordArtVert" wrap="square" rtlCol="0">
            <a:spAutoFit/>
          </a:bodyPr>
          <a:lstStyle/>
          <a:p>
            <a:r>
              <a:rPr lang="el-GR" sz="8000" dirty="0"/>
              <a:t>ΓΔΕΖΗΘΙΚΛΜΝΞΟΠΡΣΤΥΦΧΨΩΑΒΓΔΕΖΗΘΙΚΛΜΝΞΟ</a:t>
            </a:r>
          </a:p>
        </p:txBody>
      </p:sp>
      <p:sp>
        <p:nvSpPr>
          <p:cNvPr id="17" name="!!TextBox 16">
            <a:extLst>
              <a:ext uri="{FF2B5EF4-FFF2-40B4-BE49-F238E27FC236}">
                <a16:creationId xmlns:a16="http://schemas.microsoft.com/office/drawing/2014/main" id="{6CF90741-E5F6-4932-AECA-241A5D5907C6}"/>
              </a:ext>
            </a:extLst>
          </p:cNvPr>
          <p:cNvSpPr txBox="1"/>
          <p:nvPr/>
        </p:nvSpPr>
        <p:spPr>
          <a:xfrm>
            <a:off x="5761413" y="-32035644"/>
            <a:ext cx="1645707" cy="36283585"/>
          </a:xfrm>
          <a:prstGeom prst="rect">
            <a:avLst/>
          </a:prstGeom>
          <a:noFill/>
        </p:spPr>
        <p:txBody>
          <a:bodyPr vert="wordArtVert" wrap="square" rtlCol="0">
            <a:spAutoFit/>
          </a:bodyPr>
          <a:lstStyle/>
          <a:p>
            <a:r>
              <a:rPr lang="el-GR" sz="8000" dirty="0"/>
              <a:t>ΓΔΕΖΗΘΙΚΛΜΝΞΟΠΡΣΤΥΦΧΨΩΑΒΓ</a:t>
            </a:r>
          </a:p>
        </p:txBody>
      </p:sp>
      <p:sp>
        <p:nvSpPr>
          <p:cNvPr id="18" name="!!TextBox 17">
            <a:extLst>
              <a:ext uri="{FF2B5EF4-FFF2-40B4-BE49-F238E27FC236}">
                <a16:creationId xmlns:a16="http://schemas.microsoft.com/office/drawing/2014/main" id="{A6D4D6CA-EF8B-4397-A011-9C94B18215EB}"/>
              </a:ext>
            </a:extLst>
          </p:cNvPr>
          <p:cNvSpPr txBox="1"/>
          <p:nvPr/>
        </p:nvSpPr>
        <p:spPr>
          <a:xfrm>
            <a:off x="7675365" y="-32035643"/>
            <a:ext cx="1645707" cy="36283582"/>
          </a:xfrm>
          <a:prstGeom prst="rect">
            <a:avLst/>
          </a:prstGeom>
          <a:noFill/>
        </p:spPr>
        <p:txBody>
          <a:bodyPr vert="wordArtVert" wrap="square" rtlCol="0">
            <a:spAutoFit/>
          </a:bodyPr>
          <a:lstStyle/>
          <a:p>
            <a:r>
              <a:rPr lang="el-GR" sz="8000" dirty="0"/>
              <a:t>ΑΒΓΔΕΖΗΘΙΚΛΜΝΞΟΠΡΣΤΥΦΧΨΩΑ</a:t>
            </a:r>
          </a:p>
        </p:txBody>
      </p:sp>
      <p:sp>
        <p:nvSpPr>
          <p:cNvPr id="19" name="!!TextBox 18">
            <a:extLst>
              <a:ext uri="{FF2B5EF4-FFF2-40B4-BE49-F238E27FC236}">
                <a16:creationId xmlns:a16="http://schemas.microsoft.com/office/drawing/2014/main" id="{DF9B1916-1B2C-46B8-937B-CE358DC78C2D}"/>
              </a:ext>
            </a:extLst>
          </p:cNvPr>
          <p:cNvSpPr txBox="1"/>
          <p:nvPr/>
        </p:nvSpPr>
        <p:spPr>
          <a:xfrm>
            <a:off x="9589317" y="-40725618"/>
            <a:ext cx="1645707" cy="44973558"/>
          </a:xfrm>
          <a:prstGeom prst="rect">
            <a:avLst/>
          </a:prstGeom>
          <a:noFill/>
        </p:spPr>
        <p:txBody>
          <a:bodyPr vert="wordArtVert" wrap="square" rtlCol="0">
            <a:spAutoFit/>
          </a:bodyPr>
          <a:lstStyle/>
          <a:p>
            <a:r>
              <a:rPr lang="el-GR" sz="8000" dirty="0"/>
              <a:t>ΓΔΕΖΗΘΙΚΛΜΝΞΟΠΡΣΤΥΦΧΨΩΑΒΓΔΕΖΗΘΙ</a:t>
            </a:r>
          </a:p>
        </p:txBody>
      </p:sp>
      <p:sp>
        <p:nvSpPr>
          <p:cNvPr id="20" name="!!TextBox 19">
            <a:extLst>
              <a:ext uri="{FF2B5EF4-FFF2-40B4-BE49-F238E27FC236}">
                <a16:creationId xmlns:a16="http://schemas.microsoft.com/office/drawing/2014/main" id="{1BF04573-DA02-478D-A6C3-F1192FC5A392}"/>
              </a:ext>
            </a:extLst>
          </p:cNvPr>
          <p:cNvSpPr txBox="1"/>
          <p:nvPr/>
        </p:nvSpPr>
        <p:spPr>
          <a:xfrm>
            <a:off x="6718389" y="-52292144"/>
            <a:ext cx="1645707" cy="56540086"/>
          </a:xfrm>
          <a:prstGeom prst="rect">
            <a:avLst/>
          </a:prstGeom>
          <a:noFill/>
        </p:spPr>
        <p:txBody>
          <a:bodyPr vert="wordArtVert" wrap="square" rtlCol="0">
            <a:spAutoFit/>
          </a:bodyPr>
          <a:lstStyle/>
          <a:p>
            <a:r>
              <a:rPr lang="el-GR" sz="8000" dirty="0"/>
              <a:t>ΓΔΕΖΗΘΙΚΛΜΝΞΟΠΡΣΤΥΦΧΨΩΑΒΓΔΕΖΗΘΙΚΛΜΝΞΟΠΡ</a:t>
            </a:r>
          </a:p>
        </p:txBody>
      </p:sp>
      <p:sp>
        <p:nvSpPr>
          <p:cNvPr id="21" name="!!TextBox 20">
            <a:extLst>
              <a:ext uri="{FF2B5EF4-FFF2-40B4-BE49-F238E27FC236}">
                <a16:creationId xmlns:a16="http://schemas.microsoft.com/office/drawing/2014/main" id="{B5DB758A-62BE-43D8-91B6-EBF36398E097}"/>
              </a:ext>
            </a:extLst>
          </p:cNvPr>
          <p:cNvSpPr txBox="1"/>
          <p:nvPr/>
        </p:nvSpPr>
        <p:spPr>
          <a:xfrm>
            <a:off x="8632340" y="-58094243"/>
            <a:ext cx="1645707" cy="62342182"/>
          </a:xfrm>
          <a:prstGeom prst="rect">
            <a:avLst/>
          </a:prstGeom>
          <a:noFill/>
        </p:spPr>
        <p:txBody>
          <a:bodyPr vert="wordArtVert" wrap="square" rtlCol="0">
            <a:spAutoFit/>
          </a:bodyPr>
          <a:lstStyle/>
          <a:p>
            <a:r>
              <a:rPr lang="el-GR" sz="8000" dirty="0"/>
              <a:t>ΓΔΕΖΗΘΙΚΛΜΝΞΟΠΡΣΤΥΦΧΨΩΑΒΓΔΕΖΗΘΙΚΛΜΝΞΟΠΡΣΤΥΦ</a:t>
            </a:r>
          </a:p>
        </p:txBody>
      </p:sp>
      <p:sp>
        <p:nvSpPr>
          <p:cNvPr id="22" name="!!TextBox 21">
            <a:extLst>
              <a:ext uri="{FF2B5EF4-FFF2-40B4-BE49-F238E27FC236}">
                <a16:creationId xmlns:a16="http://schemas.microsoft.com/office/drawing/2014/main" id="{9CA25AB5-1C2C-4875-A24D-CE01ACC4E903}"/>
              </a:ext>
            </a:extLst>
          </p:cNvPr>
          <p:cNvSpPr txBox="1"/>
          <p:nvPr/>
        </p:nvSpPr>
        <p:spPr>
          <a:xfrm>
            <a:off x="10546293" y="-32035643"/>
            <a:ext cx="1645707" cy="36283582"/>
          </a:xfrm>
          <a:prstGeom prst="rect">
            <a:avLst/>
          </a:prstGeom>
          <a:noFill/>
        </p:spPr>
        <p:txBody>
          <a:bodyPr vert="wordArtVert" wrap="square" rtlCol="0">
            <a:spAutoFit/>
          </a:bodyPr>
          <a:lstStyle/>
          <a:p>
            <a:r>
              <a:rPr lang="el-GR" sz="8000" dirty="0"/>
              <a:t>ΑΒΓΔΕΖΗΘΙΚΛΜΝΞΟΠΡΣΤΥΦΧΨΩΑ</a:t>
            </a:r>
          </a:p>
        </p:txBody>
      </p:sp>
      <p:sp>
        <p:nvSpPr>
          <p:cNvPr id="3" name="Rectangle 2">
            <a:extLst>
              <a:ext uri="{FF2B5EF4-FFF2-40B4-BE49-F238E27FC236}">
                <a16:creationId xmlns:a16="http://schemas.microsoft.com/office/drawing/2014/main" id="{57B572AA-CE44-41F1-BD5C-FF8278D11DCC}"/>
              </a:ext>
            </a:extLst>
          </p:cNvPr>
          <p:cNvSpPr>
            <a:spLocks noGrp="1" noRot="1" noMove="1" noResize="1" noEditPoints="1" noAdjustHandles="1" noChangeArrowheads="1" noChangeShapeType="1"/>
          </p:cNvSpPr>
          <p:nvPr/>
        </p:nvSpPr>
        <p:spPr>
          <a:xfrm>
            <a:off x="0" y="3914775"/>
            <a:ext cx="12192000" cy="2943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Rectangle 23">
            <a:extLst>
              <a:ext uri="{FF2B5EF4-FFF2-40B4-BE49-F238E27FC236}">
                <a16:creationId xmlns:a16="http://schemas.microsoft.com/office/drawing/2014/main" id="{FD1741CD-203B-40CE-87D7-B7473157B066}"/>
              </a:ext>
            </a:extLst>
          </p:cNvPr>
          <p:cNvSpPr>
            <a:spLocks noGrp="1" noRot="1" noMove="1" noResize="1" noEditPoints="1" noAdjustHandles="1" noChangeArrowheads="1" noChangeShapeType="1"/>
          </p:cNvSpPr>
          <p:nvPr/>
        </p:nvSpPr>
        <p:spPr>
          <a:xfrm>
            <a:off x="0" y="0"/>
            <a:ext cx="12192000" cy="2943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31487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6C1067-65BC-44F3-996F-D25DA4E72F3A}"/>
              </a:ext>
            </a:extLst>
          </p:cNvPr>
          <p:cNvSpPr txBox="1"/>
          <p:nvPr/>
        </p:nvSpPr>
        <p:spPr>
          <a:xfrm>
            <a:off x="1777525" y="394249"/>
            <a:ext cx="8637044" cy="584775"/>
          </a:xfrm>
          <a:prstGeom prst="rect">
            <a:avLst/>
          </a:prstGeom>
          <a:noFill/>
        </p:spPr>
        <p:txBody>
          <a:bodyPr wrap="square" rtlCol="0">
            <a:spAutoFit/>
          </a:bodyPr>
          <a:lstStyle/>
          <a:p>
            <a:pPr algn="ctr"/>
            <a:r>
              <a:rPr lang="el-GR" sz="3200" b="1" dirty="0">
                <a:latin typeface="Calibri" panose="020F0502020204030204" pitchFamily="34" charset="0"/>
                <a:cs typeface="Calibri" panose="020F0502020204030204" pitchFamily="34" charset="0"/>
              </a:rPr>
              <a:t>Σχήμα Υπογραφής </a:t>
            </a:r>
            <a:r>
              <a:rPr lang="en-US" sz="3200" b="1" dirty="0">
                <a:latin typeface="Calibri" panose="020F0502020204030204" pitchFamily="34" charset="0"/>
                <a:cs typeface="Calibri" panose="020F0502020204030204" pitchFamily="34" charset="0"/>
              </a:rPr>
              <a:t>Merkle (MSS)</a:t>
            </a:r>
            <a:endParaRPr lang="el-GR" sz="32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0883E2E-725D-4078-B5C6-66C7B8EF2CE7}"/>
              </a:ext>
            </a:extLst>
          </p:cNvPr>
          <p:cNvSpPr txBox="1"/>
          <p:nvPr/>
        </p:nvSpPr>
        <p:spPr>
          <a:xfrm>
            <a:off x="0" y="0"/>
            <a:ext cx="3555050" cy="307777"/>
          </a:xfrm>
          <a:prstGeom prst="rect">
            <a:avLst/>
          </a:prstGeom>
          <a:noFill/>
        </p:spPr>
        <p:txBody>
          <a:bodyPr wrap="square" rtlCol="0">
            <a:spAutoFit/>
          </a:bodyPr>
          <a:lstStyle/>
          <a:p>
            <a:r>
              <a:rPr lang="en-US" sz="1400" b="1" dirty="0"/>
              <a:t>*MSS – Merkle Signature Signature</a:t>
            </a:r>
          </a:p>
        </p:txBody>
      </p:sp>
      <p:sp>
        <p:nvSpPr>
          <p:cNvPr id="2" name="TextBox 1">
            <a:extLst>
              <a:ext uri="{FF2B5EF4-FFF2-40B4-BE49-F238E27FC236}">
                <a16:creationId xmlns:a16="http://schemas.microsoft.com/office/drawing/2014/main" id="{622F80C4-D806-4F5B-9118-989E89B18D41}"/>
              </a:ext>
            </a:extLst>
          </p:cNvPr>
          <p:cNvSpPr txBox="1"/>
          <p:nvPr/>
        </p:nvSpPr>
        <p:spPr>
          <a:xfrm>
            <a:off x="282010" y="1311101"/>
            <a:ext cx="4213077" cy="400110"/>
          </a:xfrm>
          <a:prstGeom prst="rect">
            <a:avLst/>
          </a:prstGeom>
          <a:noFill/>
        </p:spPr>
        <p:txBody>
          <a:bodyPr wrap="square" rtlCol="0">
            <a:spAutoFit/>
          </a:bodyPr>
          <a:lstStyle/>
          <a:p>
            <a:pPr marL="342900" indent="-342900">
              <a:buFont typeface="Wingdings" panose="05000000000000000000" pitchFamily="2" charset="2"/>
              <a:buChar char="Ø"/>
            </a:pPr>
            <a:r>
              <a:rPr lang="el-GR" sz="2000" b="1" dirty="0">
                <a:solidFill>
                  <a:srgbClr val="002060"/>
                </a:solidFill>
                <a:latin typeface="Calibri" panose="020F0502020204030204" pitchFamily="34" charset="0"/>
                <a:cs typeface="Calibri" panose="020F0502020204030204" pitchFamily="34" charset="0"/>
              </a:rPr>
              <a:t>Παραγωγή Ζεύγους Κλειδιών </a:t>
            </a:r>
            <a:r>
              <a:rPr lang="en-US" sz="2000" b="1" dirty="0">
                <a:solidFill>
                  <a:srgbClr val="002060"/>
                </a:solidFill>
                <a:latin typeface="Calibri" panose="020F0502020204030204" pitchFamily="34" charset="0"/>
                <a:cs typeface="Calibri" panose="020F0502020204030204" pitchFamily="34" charset="0"/>
              </a:rPr>
              <a:t>(X,Y)</a:t>
            </a:r>
            <a:endParaRPr lang="el-GR" sz="2000" b="1" dirty="0">
              <a:solidFill>
                <a:srgbClr val="00206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61ED751-95BF-442A-9D60-892C1A3D28B0}"/>
                  </a:ext>
                </a:extLst>
              </p:cNvPr>
              <p:cNvSpPr txBox="1"/>
              <p:nvPr/>
            </p:nvSpPr>
            <p:spPr>
              <a:xfrm>
                <a:off x="419641" y="1858978"/>
                <a:ext cx="6912488" cy="646331"/>
              </a:xfrm>
              <a:prstGeom prst="rect">
                <a:avLst/>
              </a:prstGeom>
              <a:noFill/>
            </p:spPr>
            <p:txBody>
              <a:bodyPr wrap="square" rtlCol="0">
                <a:spAutoFit/>
              </a:bodyPr>
              <a:lstStyle/>
              <a:p>
                <a:r>
                  <a:rPr lang="el-GR" b="1" dirty="0">
                    <a:latin typeface="Calibri" panose="020F0502020204030204" pitchFamily="34" charset="0"/>
                    <a:cs typeface="Calibri" panose="020F0502020204030204" pitchFamily="34" charset="0"/>
                  </a:rPr>
                  <a:t>1. </a:t>
                </a:r>
                <a:r>
                  <a:rPr lang="el-GR" dirty="0">
                    <a:latin typeface="Calibri" panose="020F0502020204030204" pitchFamily="34" charset="0"/>
                    <a:cs typeface="Calibri" panose="020F0502020204030204" pitchFamily="34" charset="0"/>
                  </a:rPr>
                  <a:t>Επιλογή </a:t>
                </a:r>
                <a:r>
                  <a:rPr lang="en-US" b="0" i="0" u="none" strike="noStrike" baseline="0" dirty="0">
                    <a:latin typeface="Calibri" panose="020F0502020204030204" pitchFamily="34" charset="0"/>
                    <a:cs typeface="Calibri" panose="020F0502020204030204" pitchFamily="34" charset="0"/>
                  </a:rPr>
                  <a:t>n ∈ </a:t>
                </a:r>
                <a14:m>
                  <m:oMath xmlns:m="http://schemas.openxmlformats.org/officeDocument/2006/math">
                    <m:r>
                      <a:rPr lang="en-US" b="0" i="0" u="none" strike="noStrike" baseline="0" smtClean="0">
                        <a:latin typeface="Cambria Math" panose="02040503050406030204" pitchFamily="18" charset="0"/>
                      </a:rPr>
                      <m:t>ℤ</m:t>
                    </m:r>
                  </m:oMath>
                </a14:m>
                <a:r>
                  <a:rPr lang="en-US" b="0" i="0" u="none" strike="noStrike" baseline="30000"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συνάρτησης κατακερματισμού </a:t>
                </a:r>
                <a:r>
                  <a:rPr lang="el-GR" dirty="0">
                    <a:solidFill>
                      <a:srgbClr val="CF5B22"/>
                    </a:solidFill>
                    <a:latin typeface="Calibri" panose="020F0502020204030204" pitchFamily="34" charset="0"/>
                    <a:cs typeface="Calibri" panose="020F0502020204030204" pitchFamily="34" charset="0"/>
                  </a:rPr>
                  <a:t>g : {0, 1}</a:t>
                </a:r>
                <a:r>
                  <a:rPr lang="el-GR" baseline="30000" dirty="0">
                    <a:solidFill>
                      <a:srgbClr val="CF5B22"/>
                    </a:solidFill>
                    <a:latin typeface="Calibri" panose="020F0502020204030204" pitchFamily="34" charset="0"/>
                    <a:cs typeface="Calibri" panose="020F0502020204030204" pitchFamily="34" charset="0"/>
                  </a:rPr>
                  <a:t>∗</a:t>
                </a:r>
                <a:r>
                  <a:rPr lang="el-GR" dirty="0">
                    <a:solidFill>
                      <a:srgbClr val="CF5B22"/>
                    </a:solidFill>
                    <a:latin typeface="Calibri" panose="020F0502020204030204" pitchFamily="34" charset="0"/>
                    <a:cs typeface="Calibri" panose="020F0502020204030204" pitchFamily="34" charset="0"/>
                  </a:rPr>
                  <a:t> → {0, 1}</a:t>
                </a:r>
                <a:r>
                  <a:rPr lang="el-GR" baseline="30000" dirty="0">
                    <a:solidFill>
                      <a:srgbClr val="CF5B22"/>
                    </a:solidFill>
                    <a:latin typeface="Calibri" panose="020F0502020204030204" pitchFamily="34" charset="0"/>
                    <a:cs typeface="Calibri" panose="020F0502020204030204" pitchFamily="34" charset="0"/>
                  </a:rPr>
                  <a:t>n</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a:t>
                </a:r>
                <a:r>
                  <a:rPr lang="el-GR" dirty="0">
                    <a:solidFill>
                      <a:schemeClr val="tx1"/>
                    </a:solidFill>
                    <a:latin typeface="Calibri" panose="020F0502020204030204" pitchFamily="34" charset="0"/>
                    <a:cs typeface="Calibri" panose="020F0502020204030204" pitchFamily="34" charset="0"/>
                  </a:rPr>
                  <a:t>επιλογή </a:t>
                </a:r>
                <a:r>
                  <a:rPr lang="en-US" dirty="0">
                    <a:solidFill>
                      <a:schemeClr val="tx1"/>
                    </a:solidFill>
                    <a:latin typeface="Calibri" panose="020F0502020204030204" pitchFamily="34" charset="0"/>
                    <a:cs typeface="Calibri" panose="020F0502020204030204" pitchFamily="34" charset="0"/>
                  </a:rPr>
                  <a:t>OTS</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ε</a:t>
                </a:r>
                <a:r>
                  <a:rPr lang="el-GR" dirty="0">
                    <a:solidFill>
                      <a:schemeClr val="tx1"/>
                    </a:solidFill>
                    <a:latin typeface="Calibri" panose="020F0502020204030204" pitchFamily="34" charset="0"/>
                    <a:cs typeface="Calibri" panose="020F0502020204030204" pitchFamily="34" charset="0"/>
                  </a:rPr>
                  <a:t>πιλογή </a:t>
                </a:r>
                <a:r>
                  <a:rPr lang="en-US" b="1" dirty="0">
                    <a:solidFill>
                      <a:schemeClr val="tx1"/>
                    </a:solidFill>
                    <a:latin typeface="Calibri" panose="020F0502020204030204" pitchFamily="34" charset="0"/>
                    <a:cs typeface="Calibri" panose="020F0502020204030204" pitchFamily="34" charset="0"/>
                  </a:rPr>
                  <a:t>H</a:t>
                </a:r>
                <a:r>
                  <a:rPr lang="el-GR"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Height</a:t>
                </a:r>
                <a:r>
                  <a:rPr lang="en-US" b="1" dirty="0">
                    <a:latin typeface="Calibri" panose="020F0502020204030204" pitchFamily="34" charset="0"/>
                    <a:cs typeface="Calibri" panose="020F0502020204030204" pitchFamily="34" charset="0"/>
                  </a:rPr>
                  <a:t>)</a:t>
                </a:r>
                <a:r>
                  <a:rPr lang="en-US" dirty="0">
                    <a:solidFill>
                      <a:schemeClr val="tx1"/>
                    </a:solidFill>
                    <a:latin typeface="Calibri" panose="020F0502020204030204" pitchFamily="34" charset="0"/>
                    <a:cs typeface="Calibri" panose="020F0502020204030204" pitchFamily="34" charset="0"/>
                  </a:rPr>
                  <a:t> ∈ </a:t>
                </a:r>
                <a14:m>
                  <m:oMath xmlns:m="http://schemas.openxmlformats.org/officeDocument/2006/math">
                    <m:r>
                      <a:rPr lang="el-GR" i="0" dirty="0">
                        <a:solidFill>
                          <a:schemeClr val="tx1"/>
                        </a:solidFill>
                        <a:latin typeface="Cambria Math" panose="02040503050406030204" pitchFamily="18" charset="0"/>
                      </a:rPr>
                      <m:t>ℕ</m:t>
                    </m:r>
                    <m:r>
                      <a:rPr lang="en-US" b="0" i="0" dirty="0" smtClean="0">
                        <a:solidFill>
                          <a:schemeClr val="tx1"/>
                        </a:solidFill>
                        <a:latin typeface="Cambria Math" panose="02040503050406030204" pitchFamily="18" charset="0"/>
                      </a:rPr>
                      <m:t>, </m:t>
                    </m:r>
                    <m:r>
                      <a:rPr lang="en-US" b="0" i="1" dirty="0" smtClean="0">
                        <a:solidFill>
                          <a:schemeClr val="tx1"/>
                        </a:solidFill>
                        <a:latin typeface="Cambria Math" panose="02040503050406030204" pitchFamily="18" charset="0"/>
                      </a:rPr>
                      <m:t>≥2.</m:t>
                    </m:r>
                  </m:oMath>
                </a14:m>
                <a:endParaRPr lang="el-GR" b="0" dirty="0">
                  <a:solidFill>
                    <a:schemeClr val="tx1"/>
                  </a:solidFill>
                  <a:latin typeface="Calibri" panose="020F0502020204030204" pitchFamily="34" charset="0"/>
                </a:endParaRPr>
              </a:p>
            </p:txBody>
          </p:sp>
        </mc:Choice>
        <mc:Fallback xmlns="">
          <p:sp>
            <p:nvSpPr>
              <p:cNvPr id="6" name="TextBox 5">
                <a:extLst>
                  <a:ext uri="{FF2B5EF4-FFF2-40B4-BE49-F238E27FC236}">
                    <a16:creationId xmlns:a16="http://schemas.microsoft.com/office/drawing/2014/main" id="{161ED751-95BF-442A-9D60-892C1A3D28B0}"/>
                  </a:ext>
                </a:extLst>
              </p:cNvPr>
              <p:cNvSpPr txBox="1">
                <a:spLocks noRot="1" noChangeAspect="1" noMove="1" noResize="1" noEditPoints="1" noAdjustHandles="1" noChangeArrowheads="1" noChangeShapeType="1" noTextEdit="1"/>
              </p:cNvSpPr>
              <p:nvPr/>
            </p:nvSpPr>
            <p:spPr>
              <a:xfrm>
                <a:off x="419641" y="1858978"/>
                <a:ext cx="6912488" cy="646331"/>
              </a:xfrm>
              <a:prstGeom prst="rect">
                <a:avLst/>
              </a:prstGeom>
              <a:blipFill>
                <a:blip r:embed="rId3"/>
                <a:stretch>
                  <a:fillRect l="-794" t="-7547" b="-14151"/>
                </a:stretch>
              </a:blipFill>
            </p:spPr>
            <p:txBody>
              <a:bodyPr/>
              <a:lstStyle/>
              <a:p>
                <a:r>
                  <a:rPr lang="el-GR">
                    <a:noFill/>
                  </a:rPr>
                  <a:t> </a:t>
                </a:r>
              </a:p>
            </p:txBody>
          </p:sp>
        </mc:Fallback>
      </mc:AlternateContent>
      <p:sp>
        <p:nvSpPr>
          <p:cNvPr id="7" name="TextBox 6">
            <a:extLst>
              <a:ext uri="{FF2B5EF4-FFF2-40B4-BE49-F238E27FC236}">
                <a16:creationId xmlns:a16="http://schemas.microsoft.com/office/drawing/2014/main" id="{5C5CD8B8-41DA-46E0-9D60-B714C42A5B15}"/>
              </a:ext>
            </a:extLst>
          </p:cNvPr>
          <p:cNvSpPr txBox="1"/>
          <p:nvPr/>
        </p:nvSpPr>
        <p:spPr>
          <a:xfrm>
            <a:off x="0" y="261610"/>
            <a:ext cx="2462534" cy="307777"/>
          </a:xfrm>
          <a:prstGeom prst="rect">
            <a:avLst/>
          </a:prstGeom>
          <a:noFill/>
        </p:spPr>
        <p:txBody>
          <a:bodyPr wrap="none" rtlCol="0">
            <a:spAutoFit/>
          </a:bodyPr>
          <a:lstStyle/>
          <a:p>
            <a:r>
              <a:rPr lang="en-US" sz="1400" b="1" dirty="0"/>
              <a:t>*OTS – One Time Signature</a:t>
            </a:r>
          </a:p>
        </p:txBody>
      </p:sp>
      <p:sp>
        <p:nvSpPr>
          <p:cNvPr id="9" name="Freeform: Shape 8">
            <a:extLst>
              <a:ext uri="{FF2B5EF4-FFF2-40B4-BE49-F238E27FC236}">
                <a16:creationId xmlns:a16="http://schemas.microsoft.com/office/drawing/2014/main" id="{D5560EB8-C097-0F46-54FC-1A400721B137}"/>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13" name="Freeform: Shape 12">
            <a:extLst>
              <a:ext uri="{FF2B5EF4-FFF2-40B4-BE49-F238E27FC236}">
                <a16:creationId xmlns:a16="http://schemas.microsoft.com/office/drawing/2014/main" id="{DCCC9736-8961-BDE7-B828-23A6BD7DBB29}"/>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14" name="Straight Connector 13">
            <a:extLst>
              <a:ext uri="{FF2B5EF4-FFF2-40B4-BE49-F238E27FC236}">
                <a16:creationId xmlns:a16="http://schemas.microsoft.com/office/drawing/2014/main" id="{A91AE1B8-9226-099D-B95A-62640AC15C58}"/>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50151C-ED38-1F19-47DF-AAB83AC16948}"/>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6ED4B80-C624-A3D1-505A-FC176DD3352A}"/>
              </a:ext>
            </a:extLst>
          </p:cNvPr>
          <p:cNvCxnSpPr>
            <a:cxnSpLocks/>
          </p:cNvCxnSpPr>
          <p:nvPr/>
        </p:nvCxnSpPr>
        <p:spPr>
          <a:xfrm flipH="1" flipV="1">
            <a:off x="9675219" y="1870480"/>
            <a:ext cx="778067" cy="43344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B6F354-FA6A-E7B8-F022-82DC60802382}"/>
              </a:ext>
            </a:extLst>
          </p:cNvPr>
          <p:cNvCxnSpPr>
            <a:cxnSpLocks/>
          </p:cNvCxnSpPr>
          <p:nvPr/>
        </p:nvCxnSpPr>
        <p:spPr>
          <a:xfrm flipH="1">
            <a:off x="8700724" y="1868499"/>
            <a:ext cx="798377" cy="43344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CDE3D4B-8C75-6268-D8C3-174D7EAFF8FE}"/>
              </a:ext>
            </a:extLst>
          </p:cNvPr>
          <p:cNvCxnSpPr>
            <a:cxnSpLocks/>
          </p:cNvCxnSpPr>
          <p:nvPr/>
        </p:nvCxnSpPr>
        <p:spPr>
          <a:xfrm>
            <a:off x="8700724" y="2409517"/>
            <a:ext cx="425586" cy="48845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D100BB-DC0F-CE01-82EA-46D79DC1F8F8}"/>
              </a:ext>
            </a:extLst>
          </p:cNvPr>
          <p:cNvCxnSpPr>
            <a:cxnSpLocks/>
          </p:cNvCxnSpPr>
          <p:nvPr/>
        </p:nvCxnSpPr>
        <p:spPr>
          <a:xfrm flipH="1">
            <a:off x="8108879" y="2384096"/>
            <a:ext cx="459194" cy="51388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CBD69B-8BFE-1B5C-3126-B13C2557BDBF}"/>
              </a:ext>
            </a:extLst>
          </p:cNvPr>
          <p:cNvCxnSpPr>
            <a:cxnSpLocks/>
          </p:cNvCxnSpPr>
          <p:nvPr/>
        </p:nvCxnSpPr>
        <p:spPr>
          <a:xfrm>
            <a:off x="10575795" y="2411499"/>
            <a:ext cx="495274" cy="48845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5B6F140-0CD3-6D76-0FEC-1C816CDCBC85}"/>
              </a:ext>
            </a:extLst>
          </p:cNvPr>
          <p:cNvCxnSpPr>
            <a:cxnSpLocks/>
          </p:cNvCxnSpPr>
          <p:nvPr/>
        </p:nvCxnSpPr>
        <p:spPr>
          <a:xfrm flipH="1">
            <a:off x="10082447" y="2411499"/>
            <a:ext cx="273293" cy="48845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5D99D9D-77A7-0A77-EF1E-D4CDD5DD4AFE}"/>
              </a:ext>
            </a:extLst>
          </p:cNvPr>
          <p:cNvSpPr/>
          <p:nvPr/>
        </p:nvSpPr>
        <p:spPr>
          <a:xfrm>
            <a:off x="7563670" y="2717755"/>
            <a:ext cx="901390" cy="413454"/>
          </a:xfrm>
          <a:prstGeom prst="ellipse">
            <a:avLst/>
          </a:prstGeom>
          <a:solidFill>
            <a:srgbClr val="92D05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ν</a:t>
            </a:r>
            <a:r>
              <a:rPr lang="el-GR" baseline="-25000" dirty="0">
                <a:solidFill>
                  <a:schemeClr val="tx1"/>
                </a:solidFill>
              </a:rPr>
              <a:t>0</a:t>
            </a:r>
            <a:r>
              <a:rPr lang="el-GR" dirty="0">
                <a:solidFill>
                  <a:schemeClr val="tx1"/>
                </a:solidFill>
              </a:rPr>
              <a:t>[0]</a:t>
            </a:r>
          </a:p>
        </p:txBody>
      </p:sp>
      <p:sp>
        <p:nvSpPr>
          <p:cNvPr id="28" name="Oval 27">
            <a:extLst>
              <a:ext uri="{FF2B5EF4-FFF2-40B4-BE49-F238E27FC236}">
                <a16:creationId xmlns:a16="http://schemas.microsoft.com/office/drawing/2014/main" id="{C53409E4-972D-B666-A41E-0B12A9AE261B}"/>
              </a:ext>
            </a:extLst>
          </p:cNvPr>
          <p:cNvSpPr/>
          <p:nvPr/>
        </p:nvSpPr>
        <p:spPr>
          <a:xfrm>
            <a:off x="8597711" y="2717755"/>
            <a:ext cx="901390" cy="413454"/>
          </a:xfrm>
          <a:prstGeom prst="ellipse">
            <a:avLst/>
          </a:prstGeom>
          <a:solidFill>
            <a:srgbClr val="92D05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ν</a:t>
            </a:r>
            <a:r>
              <a:rPr lang="el-GR" baseline="-25000" dirty="0">
                <a:solidFill>
                  <a:schemeClr val="tx1"/>
                </a:solidFill>
              </a:rPr>
              <a:t>0</a:t>
            </a:r>
            <a:r>
              <a:rPr lang="el-GR" dirty="0">
                <a:solidFill>
                  <a:schemeClr val="tx1"/>
                </a:solidFill>
              </a:rPr>
              <a:t>[1]</a:t>
            </a:r>
          </a:p>
        </p:txBody>
      </p:sp>
      <p:sp>
        <p:nvSpPr>
          <p:cNvPr id="29" name="Oval 28">
            <a:extLst>
              <a:ext uri="{FF2B5EF4-FFF2-40B4-BE49-F238E27FC236}">
                <a16:creationId xmlns:a16="http://schemas.microsoft.com/office/drawing/2014/main" id="{D6578683-D1B1-A3B1-C068-C88CEB56796B}"/>
              </a:ext>
            </a:extLst>
          </p:cNvPr>
          <p:cNvSpPr/>
          <p:nvPr/>
        </p:nvSpPr>
        <p:spPr>
          <a:xfrm>
            <a:off x="9631752" y="2719737"/>
            <a:ext cx="901390" cy="413454"/>
          </a:xfrm>
          <a:prstGeom prst="ellipse">
            <a:avLst/>
          </a:prstGeom>
          <a:solidFill>
            <a:srgbClr val="92D05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ν</a:t>
            </a:r>
            <a:r>
              <a:rPr lang="el-GR" baseline="-25000" dirty="0">
                <a:solidFill>
                  <a:schemeClr val="tx1"/>
                </a:solidFill>
              </a:rPr>
              <a:t>0</a:t>
            </a:r>
            <a:r>
              <a:rPr lang="el-GR" dirty="0">
                <a:solidFill>
                  <a:schemeClr val="tx1"/>
                </a:solidFill>
              </a:rPr>
              <a:t>[2]</a:t>
            </a:r>
          </a:p>
        </p:txBody>
      </p:sp>
      <p:sp>
        <p:nvSpPr>
          <p:cNvPr id="30" name="Oval 29">
            <a:extLst>
              <a:ext uri="{FF2B5EF4-FFF2-40B4-BE49-F238E27FC236}">
                <a16:creationId xmlns:a16="http://schemas.microsoft.com/office/drawing/2014/main" id="{5A6BA458-3004-B206-2191-A3F6DF918A77}"/>
              </a:ext>
            </a:extLst>
          </p:cNvPr>
          <p:cNvSpPr/>
          <p:nvPr/>
        </p:nvSpPr>
        <p:spPr>
          <a:xfrm>
            <a:off x="10665793" y="2719737"/>
            <a:ext cx="901390" cy="413454"/>
          </a:xfrm>
          <a:prstGeom prst="ellipse">
            <a:avLst/>
          </a:prstGeom>
          <a:solidFill>
            <a:srgbClr val="92D05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ν</a:t>
            </a:r>
            <a:r>
              <a:rPr lang="el-GR" baseline="-25000" dirty="0">
                <a:solidFill>
                  <a:schemeClr val="tx1"/>
                </a:solidFill>
              </a:rPr>
              <a:t>0</a:t>
            </a:r>
            <a:r>
              <a:rPr lang="el-GR" dirty="0">
                <a:solidFill>
                  <a:schemeClr val="tx1"/>
                </a:solidFill>
              </a:rPr>
              <a:t>[3]</a:t>
            </a:r>
          </a:p>
        </p:txBody>
      </p:sp>
      <p:sp>
        <p:nvSpPr>
          <p:cNvPr id="31" name="Oval 30">
            <a:extLst>
              <a:ext uri="{FF2B5EF4-FFF2-40B4-BE49-F238E27FC236}">
                <a16:creationId xmlns:a16="http://schemas.microsoft.com/office/drawing/2014/main" id="{28081366-AE82-E2A6-018C-7F2A3F85F507}"/>
              </a:ext>
            </a:extLst>
          </p:cNvPr>
          <p:cNvSpPr/>
          <p:nvPr/>
        </p:nvSpPr>
        <p:spPr>
          <a:xfrm>
            <a:off x="10037028" y="2127421"/>
            <a:ext cx="901390" cy="413456"/>
          </a:xfrm>
          <a:prstGeom prst="ellipse">
            <a:avLst/>
          </a:prstGeom>
          <a:solidFill>
            <a:srgbClr val="92D05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ν</a:t>
            </a:r>
            <a:r>
              <a:rPr lang="el-GR" baseline="-25000" dirty="0">
                <a:solidFill>
                  <a:schemeClr val="tx1"/>
                </a:solidFill>
              </a:rPr>
              <a:t>1</a:t>
            </a:r>
            <a:r>
              <a:rPr lang="el-GR" dirty="0">
                <a:solidFill>
                  <a:schemeClr val="tx1"/>
                </a:solidFill>
              </a:rPr>
              <a:t>[1]</a:t>
            </a:r>
          </a:p>
        </p:txBody>
      </p:sp>
      <p:sp>
        <p:nvSpPr>
          <p:cNvPr id="32" name="Oval 31">
            <a:extLst>
              <a:ext uri="{FF2B5EF4-FFF2-40B4-BE49-F238E27FC236}">
                <a16:creationId xmlns:a16="http://schemas.microsoft.com/office/drawing/2014/main" id="{38776F32-D889-A287-EFA7-FFAA7B53ACB0}"/>
              </a:ext>
            </a:extLst>
          </p:cNvPr>
          <p:cNvSpPr/>
          <p:nvPr/>
        </p:nvSpPr>
        <p:spPr>
          <a:xfrm>
            <a:off x="8202180" y="2125439"/>
            <a:ext cx="901390" cy="413456"/>
          </a:xfrm>
          <a:prstGeom prst="ellipse">
            <a:avLst/>
          </a:prstGeom>
          <a:solidFill>
            <a:srgbClr val="92D05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ν</a:t>
            </a:r>
            <a:r>
              <a:rPr lang="el-GR" baseline="-25000" dirty="0">
                <a:solidFill>
                  <a:schemeClr val="tx1"/>
                </a:solidFill>
              </a:rPr>
              <a:t>1</a:t>
            </a:r>
            <a:r>
              <a:rPr lang="el-GR" dirty="0">
                <a:solidFill>
                  <a:schemeClr val="tx1"/>
                </a:solidFill>
              </a:rPr>
              <a:t>[0]</a:t>
            </a:r>
          </a:p>
        </p:txBody>
      </p:sp>
      <p:sp>
        <p:nvSpPr>
          <p:cNvPr id="33" name="Oval 32">
            <a:extLst>
              <a:ext uri="{FF2B5EF4-FFF2-40B4-BE49-F238E27FC236}">
                <a16:creationId xmlns:a16="http://schemas.microsoft.com/office/drawing/2014/main" id="{BCDCA7AE-2CCB-4640-304E-C21FBFF03EC0}"/>
              </a:ext>
            </a:extLst>
          </p:cNvPr>
          <p:cNvSpPr/>
          <p:nvPr/>
        </p:nvSpPr>
        <p:spPr>
          <a:xfrm>
            <a:off x="9126310" y="1624535"/>
            <a:ext cx="901390" cy="413456"/>
          </a:xfrm>
          <a:prstGeom prst="ellipse">
            <a:avLst/>
          </a:prstGeom>
          <a:solidFill>
            <a:srgbClr val="92D05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ν</a:t>
            </a:r>
            <a:r>
              <a:rPr lang="el-GR" baseline="-25000" dirty="0">
                <a:solidFill>
                  <a:schemeClr val="tx1"/>
                </a:solidFill>
              </a:rPr>
              <a:t>2</a:t>
            </a:r>
            <a:r>
              <a:rPr lang="el-GR" dirty="0">
                <a:solidFill>
                  <a:schemeClr val="tx1"/>
                </a:solidFill>
              </a:rPr>
              <a:t>[0]</a:t>
            </a:r>
          </a:p>
        </p:txBody>
      </p:sp>
      <p:sp>
        <p:nvSpPr>
          <p:cNvPr id="65" name="Rectangle 64">
            <a:extLst>
              <a:ext uri="{FF2B5EF4-FFF2-40B4-BE49-F238E27FC236}">
                <a16:creationId xmlns:a16="http://schemas.microsoft.com/office/drawing/2014/main" id="{74CAC042-19F5-D4FB-F1A2-672CDEA22174}"/>
              </a:ext>
            </a:extLst>
          </p:cNvPr>
          <p:cNvSpPr/>
          <p:nvPr/>
        </p:nvSpPr>
        <p:spPr>
          <a:xfrm>
            <a:off x="7636152" y="3369934"/>
            <a:ext cx="815736" cy="2991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Υ</a:t>
            </a:r>
            <a:r>
              <a:rPr lang="el-GR" baseline="-25000" dirty="0">
                <a:solidFill>
                  <a:schemeClr val="tx1"/>
                </a:solidFill>
              </a:rPr>
              <a:t>0</a:t>
            </a:r>
          </a:p>
        </p:txBody>
      </p:sp>
      <p:sp>
        <p:nvSpPr>
          <p:cNvPr id="67" name="Rectangle 66">
            <a:extLst>
              <a:ext uri="{FF2B5EF4-FFF2-40B4-BE49-F238E27FC236}">
                <a16:creationId xmlns:a16="http://schemas.microsoft.com/office/drawing/2014/main" id="{B458290E-899C-E977-87BB-D49972C792DB}"/>
              </a:ext>
            </a:extLst>
          </p:cNvPr>
          <p:cNvSpPr/>
          <p:nvPr/>
        </p:nvSpPr>
        <p:spPr>
          <a:xfrm>
            <a:off x="7636152" y="3821480"/>
            <a:ext cx="815736" cy="2991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Χ</a:t>
            </a:r>
            <a:r>
              <a:rPr lang="el-GR" baseline="-25000" dirty="0">
                <a:solidFill>
                  <a:schemeClr val="tx1"/>
                </a:solidFill>
              </a:rPr>
              <a:t>0</a:t>
            </a:r>
          </a:p>
        </p:txBody>
      </p:sp>
      <p:sp>
        <p:nvSpPr>
          <p:cNvPr id="68" name="Rectangle 67">
            <a:extLst>
              <a:ext uri="{FF2B5EF4-FFF2-40B4-BE49-F238E27FC236}">
                <a16:creationId xmlns:a16="http://schemas.microsoft.com/office/drawing/2014/main" id="{137909E5-CFDF-A8AF-74AA-5AC3B677A541}"/>
              </a:ext>
            </a:extLst>
          </p:cNvPr>
          <p:cNvSpPr/>
          <p:nvPr/>
        </p:nvSpPr>
        <p:spPr>
          <a:xfrm>
            <a:off x="8674584" y="3369934"/>
            <a:ext cx="815736" cy="2991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Υ</a:t>
            </a:r>
            <a:r>
              <a:rPr lang="el-GR" baseline="-25000" dirty="0">
                <a:solidFill>
                  <a:schemeClr val="tx1"/>
                </a:solidFill>
              </a:rPr>
              <a:t>1</a:t>
            </a:r>
          </a:p>
        </p:txBody>
      </p:sp>
      <p:sp>
        <p:nvSpPr>
          <p:cNvPr id="69" name="Rectangle 68">
            <a:extLst>
              <a:ext uri="{FF2B5EF4-FFF2-40B4-BE49-F238E27FC236}">
                <a16:creationId xmlns:a16="http://schemas.microsoft.com/office/drawing/2014/main" id="{6DEACC12-EB19-D522-B5EB-FCF77B0BC3F9}"/>
              </a:ext>
            </a:extLst>
          </p:cNvPr>
          <p:cNvSpPr/>
          <p:nvPr/>
        </p:nvSpPr>
        <p:spPr>
          <a:xfrm>
            <a:off x="8674584" y="3821480"/>
            <a:ext cx="815736" cy="2991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Χ</a:t>
            </a:r>
            <a:r>
              <a:rPr lang="el-GR" baseline="-25000" dirty="0">
                <a:solidFill>
                  <a:schemeClr val="tx1"/>
                </a:solidFill>
              </a:rPr>
              <a:t>1</a:t>
            </a:r>
          </a:p>
        </p:txBody>
      </p:sp>
      <p:sp>
        <p:nvSpPr>
          <p:cNvPr id="70" name="Rectangle 69">
            <a:extLst>
              <a:ext uri="{FF2B5EF4-FFF2-40B4-BE49-F238E27FC236}">
                <a16:creationId xmlns:a16="http://schemas.microsoft.com/office/drawing/2014/main" id="{D3AF623D-168E-C095-8AAB-9D5C9DA5A096}"/>
              </a:ext>
            </a:extLst>
          </p:cNvPr>
          <p:cNvSpPr/>
          <p:nvPr/>
        </p:nvSpPr>
        <p:spPr>
          <a:xfrm>
            <a:off x="9713016" y="3369517"/>
            <a:ext cx="815736" cy="2991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Υ</a:t>
            </a:r>
            <a:r>
              <a:rPr lang="el-GR" baseline="-25000" dirty="0">
                <a:solidFill>
                  <a:schemeClr val="tx1"/>
                </a:solidFill>
              </a:rPr>
              <a:t>2</a:t>
            </a:r>
          </a:p>
        </p:txBody>
      </p:sp>
      <p:sp>
        <p:nvSpPr>
          <p:cNvPr id="71" name="Rectangle 70">
            <a:extLst>
              <a:ext uri="{FF2B5EF4-FFF2-40B4-BE49-F238E27FC236}">
                <a16:creationId xmlns:a16="http://schemas.microsoft.com/office/drawing/2014/main" id="{0D2D35A9-108A-2C73-8581-3BE7B726700C}"/>
              </a:ext>
            </a:extLst>
          </p:cNvPr>
          <p:cNvSpPr/>
          <p:nvPr/>
        </p:nvSpPr>
        <p:spPr>
          <a:xfrm>
            <a:off x="9713016" y="3821063"/>
            <a:ext cx="815736" cy="2991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Χ</a:t>
            </a:r>
            <a:r>
              <a:rPr lang="el-GR" baseline="-25000" dirty="0">
                <a:solidFill>
                  <a:schemeClr val="tx1"/>
                </a:solidFill>
              </a:rPr>
              <a:t>2</a:t>
            </a:r>
          </a:p>
        </p:txBody>
      </p:sp>
      <p:sp>
        <p:nvSpPr>
          <p:cNvPr id="72" name="Rectangle 71">
            <a:extLst>
              <a:ext uri="{FF2B5EF4-FFF2-40B4-BE49-F238E27FC236}">
                <a16:creationId xmlns:a16="http://schemas.microsoft.com/office/drawing/2014/main" id="{DC231156-E65D-7994-6DB7-69581733C613}"/>
              </a:ext>
            </a:extLst>
          </p:cNvPr>
          <p:cNvSpPr/>
          <p:nvPr/>
        </p:nvSpPr>
        <p:spPr>
          <a:xfrm>
            <a:off x="10751447" y="3369517"/>
            <a:ext cx="815736" cy="2991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Υ</a:t>
            </a:r>
            <a:r>
              <a:rPr lang="el-GR" baseline="-25000" dirty="0">
                <a:solidFill>
                  <a:schemeClr val="tx1"/>
                </a:solidFill>
              </a:rPr>
              <a:t>3</a:t>
            </a:r>
          </a:p>
        </p:txBody>
      </p:sp>
      <p:sp>
        <p:nvSpPr>
          <p:cNvPr id="73" name="Rectangle 72">
            <a:extLst>
              <a:ext uri="{FF2B5EF4-FFF2-40B4-BE49-F238E27FC236}">
                <a16:creationId xmlns:a16="http://schemas.microsoft.com/office/drawing/2014/main" id="{02C09006-56D2-7BBD-5BA3-2724D0D6D7ED}"/>
              </a:ext>
            </a:extLst>
          </p:cNvPr>
          <p:cNvSpPr/>
          <p:nvPr/>
        </p:nvSpPr>
        <p:spPr>
          <a:xfrm>
            <a:off x="10751447" y="3821063"/>
            <a:ext cx="815736" cy="2991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Χ</a:t>
            </a:r>
            <a:r>
              <a:rPr lang="el-GR" baseline="-25000" dirty="0">
                <a:solidFill>
                  <a:schemeClr val="tx1"/>
                </a:solidFill>
              </a:rPr>
              <a:t>3</a:t>
            </a: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E526C1E3-A0DC-7BBB-86DE-44FADB027CF4}"/>
                  </a:ext>
                </a:extLst>
              </p:cNvPr>
              <p:cNvSpPr txBox="1"/>
              <p:nvPr/>
            </p:nvSpPr>
            <p:spPr>
              <a:xfrm>
                <a:off x="517724" y="4708854"/>
                <a:ext cx="2519601" cy="276999"/>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b="0" i="0" smtClean="0">
                          <a:solidFill>
                            <a:schemeClr val="tx1"/>
                          </a:solidFill>
                          <a:latin typeface="Cambria Math" panose="02040503050406030204" pitchFamily="18" charset="0"/>
                        </a:rPr>
                        <m:t>Χ</m:t>
                      </m:r>
                      <m:r>
                        <a:rPr lang="el-GR" b="0" i="0" baseline="-25000" smtClean="0">
                          <a:solidFill>
                            <a:schemeClr val="tx1"/>
                          </a:solidFill>
                          <a:latin typeface="Cambria Math" panose="02040503050406030204" pitchFamily="18" charset="0"/>
                        </a:rPr>
                        <m:t>0</m:t>
                      </m:r>
                      <m:r>
                        <a:rPr lang="el-GR" b="0" i="0" smtClean="0">
                          <a:solidFill>
                            <a:schemeClr val="tx1"/>
                          </a:solidFill>
                          <a:latin typeface="Cambria Math" panose="02040503050406030204" pitchFamily="18" charset="0"/>
                        </a:rPr>
                        <m:t>=</m:t>
                      </m:r>
                      <m:d>
                        <m:dPr>
                          <m:begChr m:val="["/>
                          <m:endChr m:val="]"/>
                          <m:ctrlPr>
                            <a:rPr lang="el-GR"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1 0 1 0 1 0 1 0 1 1</m:t>
                          </m:r>
                        </m:e>
                      </m:d>
                    </m:oMath>
                  </m:oMathPara>
                </a14:m>
                <a:endParaRPr lang="el-GR" dirty="0"/>
              </a:p>
            </p:txBody>
          </p:sp>
        </mc:Choice>
        <mc:Fallback xmlns="">
          <p:sp>
            <p:nvSpPr>
              <p:cNvPr id="74" name="TextBox 73">
                <a:extLst>
                  <a:ext uri="{FF2B5EF4-FFF2-40B4-BE49-F238E27FC236}">
                    <a16:creationId xmlns:a16="http://schemas.microsoft.com/office/drawing/2014/main" id="{E526C1E3-A0DC-7BBB-86DE-44FADB027CF4}"/>
                  </a:ext>
                </a:extLst>
              </p:cNvPr>
              <p:cNvSpPr txBox="1">
                <a:spLocks noRot="1" noChangeAspect="1" noMove="1" noResize="1" noEditPoints="1" noAdjustHandles="1" noChangeArrowheads="1" noChangeShapeType="1" noTextEdit="1"/>
              </p:cNvSpPr>
              <p:nvPr/>
            </p:nvSpPr>
            <p:spPr>
              <a:xfrm>
                <a:off x="517724" y="4708854"/>
                <a:ext cx="2519601" cy="276999"/>
              </a:xfrm>
              <a:prstGeom prst="rect">
                <a:avLst/>
              </a:prstGeom>
              <a:blipFill>
                <a:blip r:embed="rId4"/>
                <a:stretch>
                  <a:fillRect l="-969"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60C13A6C-E1D9-3172-E6E0-55FA7E3BE252}"/>
                  </a:ext>
                </a:extLst>
              </p:cNvPr>
              <p:cNvSpPr txBox="1"/>
              <p:nvPr/>
            </p:nvSpPr>
            <p:spPr>
              <a:xfrm>
                <a:off x="3640508" y="4708854"/>
                <a:ext cx="2476319" cy="276999"/>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Y</m:t>
                      </m:r>
                      <m:r>
                        <a:rPr lang="el-GR" baseline="-25000" smtClean="0">
                          <a:latin typeface="Cambria Math" panose="02040503050406030204" pitchFamily="18" charset="0"/>
                        </a:rPr>
                        <m:t>0</m:t>
                      </m:r>
                      <m:r>
                        <a:rPr lang="el-GR" b="0" i="0" smtClean="0">
                          <a:latin typeface="Cambria Math" panose="02040503050406030204" pitchFamily="18" charset="0"/>
                        </a:rPr>
                        <m:t>=</m:t>
                      </m:r>
                      <m:d>
                        <m:dPr>
                          <m:begChr m:val="["/>
                          <m:endChr m:val="]"/>
                          <m:ctrlPr>
                            <a:rPr lang="el-GR"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1 0 1 0 0 0 0 0 1 0</m:t>
                          </m:r>
                        </m:e>
                      </m:d>
                    </m:oMath>
                  </m:oMathPara>
                </a14:m>
                <a:endParaRPr lang="el-GR" dirty="0"/>
              </a:p>
            </p:txBody>
          </p:sp>
        </mc:Choice>
        <mc:Fallback xmlns="">
          <p:sp>
            <p:nvSpPr>
              <p:cNvPr id="75" name="TextBox 74">
                <a:extLst>
                  <a:ext uri="{FF2B5EF4-FFF2-40B4-BE49-F238E27FC236}">
                    <a16:creationId xmlns:a16="http://schemas.microsoft.com/office/drawing/2014/main" id="{60C13A6C-E1D9-3172-E6E0-55FA7E3BE252}"/>
                  </a:ext>
                </a:extLst>
              </p:cNvPr>
              <p:cNvSpPr txBox="1">
                <a:spLocks noRot="1" noChangeAspect="1" noMove="1" noResize="1" noEditPoints="1" noAdjustHandles="1" noChangeArrowheads="1" noChangeShapeType="1" noTextEdit="1"/>
              </p:cNvSpPr>
              <p:nvPr/>
            </p:nvSpPr>
            <p:spPr>
              <a:xfrm>
                <a:off x="3640508" y="4708854"/>
                <a:ext cx="2476319" cy="276999"/>
              </a:xfrm>
              <a:prstGeom prst="rect">
                <a:avLst/>
              </a:prstGeom>
              <a:blipFill>
                <a:blip r:embed="rId5"/>
                <a:stretch>
                  <a:fillRect l="-1724"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C3AEA2CA-E237-EF1F-0A47-9AB399BFAFF8}"/>
                  </a:ext>
                </a:extLst>
              </p:cNvPr>
              <p:cNvSpPr txBox="1"/>
              <p:nvPr/>
            </p:nvSpPr>
            <p:spPr>
              <a:xfrm>
                <a:off x="6953497" y="4708854"/>
                <a:ext cx="1060868" cy="276999"/>
              </a:xfrm>
              <a:prstGeom prst="rect">
                <a:avLst/>
              </a:prstGeom>
              <a:solidFill>
                <a:srgbClr val="92D05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l-GR"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1 0 1 1 1</m:t>
                          </m:r>
                        </m:e>
                      </m:d>
                    </m:oMath>
                  </m:oMathPara>
                </a14:m>
                <a:endParaRPr lang="el-GR" dirty="0"/>
              </a:p>
            </p:txBody>
          </p:sp>
        </mc:Choice>
        <mc:Fallback xmlns="">
          <p:sp>
            <p:nvSpPr>
              <p:cNvPr id="76" name="TextBox 75">
                <a:extLst>
                  <a:ext uri="{FF2B5EF4-FFF2-40B4-BE49-F238E27FC236}">
                    <a16:creationId xmlns:a16="http://schemas.microsoft.com/office/drawing/2014/main" id="{C3AEA2CA-E237-EF1F-0A47-9AB399BFAFF8}"/>
                  </a:ext>
                </a:extLst>
              </p:cNvPr>
              <p:cNvSpPr txBox="1">
                <a:spLocks noRot="1" noChangeAspect="1" noMove="1" noResize="1" noEditPoints="1" noAdjustHandles="1" noChangeArrowheads="1" noChangeShapeType="1" noTextEdit="1"/>
              </p:cNvSpPr>
              <p:nvPr/>
            </p:nvSpPr>
            <p:spPr>
              <a:xfrm>
                <a:off x="6953497" y="4708854"/>
                <a:ext cx="1060868" cy="276999"/>
              </a:xfrm>
              <a:prstGeom prst="rect">
                <a:avLst/>
              </a:prstGeom>
              <a:blipFill>
                <a:blip r:embed="rId6"/>
                <a:stretch>
                  <a:fillRect b="-652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B448C0E-2B22-1F86-16CF-D4F68C54DCEA}"/>
                  </a:ext>
                </a:extLst>
              </p:cNvPr>
              <p:cNvSpPr txBox="1"/>
              <p:nvPr/>
            </p:nvSpPr>
            <p:spPr>
              <a:xfrm>
                <a:off x="476046" y="5368051"/>
                <a:ext cx="2561279" cy="276999"/>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mtClean="0">
                          <a:latin typeface="Cambria Math" panose="02040503050406030204" pitchFamily="18" charset="0"/>
                        </a:rPr>
                        <m:t>Χ</m:t>
                      </m:r>
                      <m:r>
                        <a:rPr lang="en-US" b="0" i="0" baseline="-25000" smtClean="0">
                          <a:latin typeface="Cambria Math" panose="02040503050406030204" pitchFamily="18" charset="0"/>
                        </a:rPr>
                        <m:t>1</m:t>
                      </m:r>
                      <m:r>
                        <a:rPr lang="en-US" b="0" i="0" smtClean="0">
                          <a:solidFill>
                            <a:schemeClr val="tx1"/>
                          </a:solidFill>
                          <a:latin typeface="Cambria Math" panose="02040503050406030204" pitchFamily="18" charset="0"/>
                        </a:rPr>
                        <m:t>=</m:t>
                      </m:r>
                      <m:d>
                        <m:dPr>
                          <m:begChr m:val="["/>
                          <m:endChr m:val="]"/>
                          <m:ctrlPr>
                            <a:rPr lang="el-GR"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1 1 0 1 1 1 1 0 1 0</m:t>
                          </m:r>
                        </m:e>
                      </m:d>
                    </m:oMath>
                  </m:oMathPara>
                </a14:m>
                <a:endParaRPr lang="el-GR" dirty="0"/>
              </a:p>
            </p:txBody>
          </p:sp>
        </mc:Choice>
        <mc:Fallback xmlns="">
          <p:sp>
            <p:nvSpPr>
              <p:cNvPr id="77" name="TextBox 76">
                <a:extLst>
                  <a:ext uri="{FF2B5EF4-FFF2-40B4-BE49-F238E27FC236}">
                    <a16:creationId xmlns:a16="http://schemas.microsoft.com/office/drawing/2014/main" id="{FB448C0E-2B22-1F86-16CF-D4F68C54DCEA}"/>
                  </a:ext>
                </a:extLst>
              </p:cNvPr>
              <p:cNvSpPr txBox="1">
                <a:spLocks noRot="1" noChangeAspect="1" noMove="1" noResize="1" noEditPoints="1" noAdjustHandles="1" noChangeArrowheads="1" noChangeShapeType="1" noTextEdit="1"/>
              </p:cNvSpPr>
              <p:nvPr/>
            </p:nvSpPr>
            <p:spPr>
              <a:xfrm>
                <a:off x="476046" y="5368051"/>
                <a:ext cx="2561279" cy="276999"/>
              </a:xfrm>
              <a:prstGeom prst="rect">
                <a:avLst/>
              </a:prstGeom>
              <a:blipFill>
                <a:blip r:embed="rId7"/>
                <a:stretch>
                  <a:fillRect b="-1555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6F0473E3-B6FC-09EF-0BCA-D1D934568370}"/>
                  </a:ext>
                </a:extLst>
              </p:cNvPr>
              <p:cNvSpPr txBox="1"/>
              <p:nvPr/>
            </p:nvSpPr>
            <p:spPr>
              <a:xfrm>
                <a:off x="3640508" y="5368051"/>
                <a:ext cx="2561279" cy="276999"/>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Y</m:t>
                      </m:r>
                      <m:r>
                        <a:rPr lang="en-US" b="0" i="0" baseline="-25000" smtClean="0">
                          <a:latin typeface="Cambria Math" panose="02040503050406030204" pitchFamily="18" charset="0"/>
                        </a:rPr>
                        <m:t>1</m:t>
                      </m:r>
                      <m:r>
                        <a:rPr lang="en-US" b="0" i="0" smtClean="0">
                          <a:solidFill>
                            <a:schemeClr val="tx1"/>
                          </a:solidFill>
                          <a:latin typeface="Cambria Math" panose="02040503050406030204" pitchFamily="18" charset="0"/>
                        </a:rPr>
                        <m:t>=</m:t>
                      </m:r>
                      <m:d>
                        <m:dPr>
                          <m:begChr m:val="["/>
                          <m:endChr m:val="]"/>
                          <m:ctrlPr>
                            <a:rPr lang="el-GR"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0 0 1 1 1 1 0 0 1 1</m:t>
                          </m:r>
                        </m:e>
                      </m:d>
                    </m:oMath>
                  </m:oMathPara>
                </a14:m>
                <a:endParaRPr lang="el-GR" dirty="0"/>
              </a:p>
            </p:txBody>
          </p:sp>
        </mc:Choice>
        <mc:Fallback xmlns="">
          <p:sp>
            <p:nvSpPr>
              <p:cNvPr id="78" name="TextBox 77">
                <a:extLst>
                  <a:ext uri="{FF2B5EF4-FFF2-40B4-BE49-F238E27FC236}">
                    <a16:creationId xmlns:a16="http://schemas.microsoft.com/office/drawing/2014/main" id="{6F0473E3-B6FC-09EF-0BCA-D1D934568370}"/>
                  </a:ext>
                </a:extLst>
              </p:cNvPr>
              <p:cNvSpPr txBox="1">
                <a:spLocks noRot="1" noChangeAspect="1" noMove="1" noResize="1" noEditPoints="1" noAdjustHandles="1" noChangeArrowheads="1" noChangeShapeType="1" noTextEdit="1"/>
              </p:cNvSpPr>
              <p:nvPr/>
            </p:nvSpPr>
            <p:spPr>
              <a:xfrm>
                <a:off x="3640508" y="5368051"/>
                <a:ext cx="2561279" cy="276999"/>
              </a:xfrm>
              <a:prstGeom prst="rect">
                <a:avLst/>
              </a:prstGeom>
              <a:blipFill>
                <a:blip r:embed="rId8"/>
                <a:stretch>
                  <a:fillRect b="-1555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7482B262-D31C-665F-5120-A177C3496AEE}"/>
                  </a:ext>
                </a:extLst>
              </p:cNvPr>
              <p:cNvSpPr txBox="1"/>
              <p:nvPr/>
            </p:nvSpPr>
            <p:spPr>
              <a:xfrm>
                <a:off x="6953497" y="5368051"/>
                <a:ext cx="1060868" cy="276999"/>
              </a:xfrm>
              <a:prstGeom prst="rect">
                <a:avLst/>
              </a:prstGeom>
              <a:solidFill>
                <a:srgbClr val="92D05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l-GR"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0 0 1 0 0</m:t>
                          </m:r>
                        </m:e>
                      </m:d>
                    </m:oMath>
                  </m:oMathPara>
                </a14:m>
                <a:endParaRPr lang="el-GR" dirty="0"/>
              </a:p>
            </p:txBody>
          </p:sp>
        </mc:Choice>
        <mc:Fallback xmlns="">
          <p:sp>
            <p:nvSpPr>
              <p:cNvPr id="79" name="TextBox 78">
                <a:extLst>
                  <a:ext uri="{FF2B5EF4-FFF2-40B4-BE49-F238E27FC236}">
                    <a16:creationId xmlns:a16="http://schemas.microsoft.com/office/drawing/2014/main" id="{7482B262-D31C-665F-5120-A177C3496AEE}"/>
                  </a:ext>
                </a:extLst>
              </p:cNvPr>
              <p:cNvSpPr txBox="1">
                <a:spLocks noRot="1" noChangeAspect="1" noMove="1" noResize="1" noEditPoints="1" noAdjustHandles="1" noChangeArrowheads="1" noChangeShapeType="1" noTextEdit="1"/>
              </p:cNvSpPr>
              <p:nvPr/>
            </p:nvSpPr>
            <p:spPr>
              <a:xfrm>
                <a:off x="6953497" y="5368051"/>
                <a:ext cx="1060868" cy="276999"/>
              </a:xfrm>
              <a:prstGeom prst="rect">
                <a:avLst/>
              </a:prstGeom>
              <a:blipFill>
                <a:blip r:embed="rId9"/>
                <a:stretch>
                  <a:fillRect b="-66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F65EA075-771C-4957-C3D2-4B2D0C05F58E}"/>
                  </a:ext>
                </a:extLst>
              </p:cNvPr>
              <p:cNvSpPr txBox="1"/>
              <p:nvPr/>
            </p:nvSpPr>
            <p:spPr>
              <a:xfrm>
                <a:off x="8202180" y="5029468"/>
                <a:ext cx="19809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l-GR"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1 0 1 1 1|0 0 1 0 0</m:t>
                          </m:r>
                        </m:e>
                      </m:d>
                    </m:oMath>
                  </m:oMathPara>
                </a14:m>
                <a:endParaRPr lang="el-GR" dirty="0"/>
              </a:p>
            </p:txBody>
          </p:sp>
        </mc:Choice>
        <mc:Fallback xmlns="">
          <p:sp>
            <p:nvSpPr>
              <p:cNvPr id="80" name="TextBox 79">
                <a:extLst>
                  <a:ext uri="{FF2B5EF4-FFF2-40B4-BE49-F238E27FC236}">
                    <a16:creationId xmlns:a16="http://schemas.microsoft.com/office/drawing/2014/main" id="{F65EA075-771C-4957-C3D2-4B2D0C05F58E}"/>
                  </a:ext>
                </a:extLst>
              </p:cNvPr>
              <p:cNvSpPr txBox="1">
                <a:spLocks noRot="1" noChangeAspect="1" noMove="1" noResize="1" noEditPoints="1" noAdjustHandles="1" noChangeArrowheads="1" noChangeShapeType="1" noTextEdit="1"/>
              </p:cNvSpPr>
              <p:nvPr/>
            </p:nvSpPr>
            <p:spPr>
              <a:xfrm>
                <a:off x="8202180" y="5029468"/>
                <a:ext cx="1980992" cy="276999"/>
              </a:xfrm>
              <a:prstGeom prst="rect">
                <a:avLst/>
              </a:prstGeom>
              <a:blipFill>
                <a:blip r:embed="rId10"/>
                <a:stretch>
                  <a:fillRect t="-2222" b="-3555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04374788-B0AB-8AEA-62A8-EE4C15291621}"/>
                  </a:ext>
                </a:extLst>
              </p:cNvPr>
              <p:cNvSpPr txBox="1"/>
              <p:nvPr/>
            </p:nvSpPr>
            <p:spPr>
              <a:xfrm>
                <a:off x="10628881" y="5029005"/>
                <a:ext cx="1060867" cy="276999"/>
              </a:xfrm>
              <a:prstGeom prst="rect">
                <a:avLst/>
              </a:prstGeom>
              <a:solidFill>
                <a:srgbClr val="92D05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l-GR"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1 0 0 0 0</m:t>
                          </m:r>
                        </m:e>
                      </m:d>
                    </m:oMath>
                  </m:oMathPara>
                </a14:m>
                <a:endParaRPr lang="el-GR" dirty="0"/>
              </a:p>
            </p:txBody>
          </p:sp>
        </mc:Choice>
        <mc:Fallback xmlns="">
          <p:sp>
            <p:nvSpPr>
              <p:cNvPr id="81" name="TextBox 80">
                <a:extLst>
                  <a:ext uri="{FF2B5EF4-FFF2-40B4-BE49-F238E27FC236}">
                    <a16:creationId xmlns:a16="http://schemas.microsoft.com/office/drawing/2014/main" id="{04374788-B0AB-8AEA-62A8-EE4C15291621}"/>
                  </a:ext>
                </a:extLst>
              </p:cNvPr>
              <p:cNvSpPr txBox="1">
                <a:spLocks noRot="1" noChangeAspect="1" noMove="1" noResize="1" noEditPoints="1" noAdjustHandles="1" noChangeArrowheads="1" noChangeShapeType="1" noTextEdit="1"/>
              </p:cNvSpPr>
              <p:nvPr/>
            </p:nvSpPr>
            <p:spPr>
              <a:xfrm>
                <a:off x="10628881" y="5029005"/>
                <a:ext cx="1060867" cy="276999"/>
              </a:xfrm>
              <a:prstGeom prst="rect">
                <a:avLst/>
              </a:prstGeom>
              <a:blipFill>
                <a:blip r:embed="rId11"/>
                <a:stretch>
                  <a:fillRect b="-6667"/>
                </a:stretch>
              </a:blipFill>
            </p:spPr>
            <p:txBody>
              <a:bodyPr/>
              <a:lstStyle/>
              <a:p>
                <a:r>
                  <a:rPr lang="el-GR">
                    <a:noFill/>
                  </a:rPr>
                  <a:t> </a:t>
                </a:r>
              </a:p>
            </p:txBody>
          </p:sp>
        </mc:Fallback>
      </mc:AlternateContent>
      <p:sp>
        <p:nvSpPr>
          <p:cNvPr id="83" name="TextBox 82">
            <a:extLst>
              <a:ext uri="{FF2B5EF4-FFF2-40B4-BE49-F238E27FC236}">
                <a16:creationId xmlns:a16="http://schemas.microsoft.com/office/drawing/2014/main" id="{BD6DBF17-2381-766E-A951-19FEF84E02BC}"/>
              </a:ext>
            </a:extLst>
          </p:cNvPr>
          <p:cNvSpPr txBox="1"/>
          <p:nvPr/>
        </p:nvSpPr>
        <p:spPr>
          <a:xfrm>
            <a:off x="419641" y="3282575"/>
            <a:ext cx="6596456" cy="646331"/>
          </a:xfrm>
          <a:prstGeom prst="rect">
            <a:avLst/>
          </a:prstGeom>
          <a:noFill/>
        </p:spPr>
        <p:txBody>
          <a:bodyPr wrap="square">
            <a:spAutoFit/>
          </a:bodyPr>
          <a:lstStyle/>
          <a:p>
            <a:pPr algn="l"/>
            <a:r>
              <a:rPr lang="el-GR" b="1" i="0" u="none" strike="noStrike" baseline="0" dirty="0">
                <a:solidFill>
                  <a:srgbClr val="FF0066"/>
                </a:solidFill>
                <a:latin typeface="Calibri" panose="020F0502020204030204" pitchFamily="34" charset="0"/>
                <a:cs typeface="Calibri" panose="020F0502020204030204" pitchFamily="34" charset="0"/>
              </a:rPr>
              <a:t>(Ιδιωτικό) Κλειδί Υπογραφής</a:t>
            </a:r>
            <a:r>
              <a:rPr lang="el-GR" b="1" i="0" u="none" strike="noStrike" baseline="0" dirty="0">
                <a:latin typeface="Calibri" panose="020F0502020204030204" pitchFamily="34" charset="0"/>
                <a:cs typeface="Calibri" panose="020F0502020204030204" pitchFamily="34" charset="0"/>
              </a:rPr>
              <a:t>:</a:t>
            </a:r>
            <a:r>
              <a:rPr lang="en-US" b="1" i="0" u="none" strike="noStrike" baseline="0" dirty="0">
                <a:latin typeface="Calibri" panose="020F0502020204030204" pitchFamily="34" charset="0"/>
                <a:cs typeface="Calibri" panose="020F0502020204030204" pitchFamily="34" charset="0"/>
              </a:rPr>
              <a:t> </a:t>
            </a:r>
            <a:r>
              <a:rPr lang="el-GR" i="0" u="none" strike="noStrike" baseline="0" dirty="0">
                <a:latin typeface="Calibri" panose="020F0502020204030204" pitchFamily="34" charset="0"/>
                <a:cs typeface="Calibri" panose="020F0502020204030204" pitchFamily="34" charset="0"/>
              </a:rPr>
              <a:t>Η ακολουθία των </a:t>
            </a:r>
            <a:r>
              <a:rPr lang="en-US" b="1" dirty="0">
                <a:latin typeface="Calibri" panose="020F0502020204030204" pitchFamily="34" charset="0"/>
                <a:cs typeface="Calibri" panose="020F0502020204030204" pitchFamily="34" charset="0"/>
              </a:rPr>
              <a:t>X</a:t>
            </a:r>
            <a:r>
              <a:rPr lang="en-US" b="1" baseline="-25000" dirty="0">
                <a:latin typeface="Calibri" panose="020F0502020204030204" pitchFamily="34" charset="0"/>
                <a:cs typeface="Calibri" panose="020F0502020204030204" pitchFamily="34" charset="0"/>
              </a:rPr>
              <a:t>i</a:t>
            </a:r>
            <a:r>
              <a:rPr lang="en-US" dirty="0">
                <a:latin typeface="Calibri" panose="020F0502020204030204" pitchFamily="34" charset="0"/>
                <a:cs typeface="Calibri" panose="020F0502020204030204" pitchFamily="34" charset="0"/>
              </a:rPr>
              <a:t>.</a:t>
            </a:r>
            <a:endParaRPr lang="en-US" i="0" u="none" strike="noStrike" baseline="30000" dirty="0">
              <a:latin typeface="Calibri" panose="020F0502020204030204" pitchFamily="34" charset="0"/>
              <a:cs typeface="Calibri" panose="020F0502020204030204" pitchFamily="34" charset="0"/>
            </a:endParaRPr>
          </a:p>
          <a:p>
            <a:pPr algn="l"/>
            <a:r>
              <a:rPr lang="el-GR" b="1" i="0" u="none" strike="noStrike" baseline="0" dirty="0">
                <a:solidFill>
                  <a:srgbClr val="7030A0"/>
                </a:solidFill>
                <a:latin typeface="Calibri" panose="020F0502020204030204" pitchFamily="34" charset="0"/>
                <a:cs typeface="Calibri" panose="020F0502020204030204" pitchFamily="34" charset="0"/>
              </a:rPr>
              <a:t>(Δημόσιο) Κλειδί Επαλήθευσης</a:t>
            </a:r>
            <a:r>
              <a:rPr lang="el-GR" b="1" i="0" u="none" strike="noStrike" baseline="0" dirty="0">
                <a:latin typeface="Calibri" panose="020F0502020204030204" pitchFamily="34" charset="0"/>
                <a:cs typeface="Calibri" panose="020F0502020204030204" pitchFamily="34" charset="0"/>
              </a:rPr>
              <a:t>:</a:t>
            </a:r>
            <a:r>
              <a:rPr lang="en-US" b="1" i="0" u="none" strike="noStrike" baseline="0" dirty="0">
                <a:latin typeface="Calibri" panose="020F0502020204030204" pitchFamily="34" charset="0"/>
                <a:cs typeface="Calibri" panose="020F0502020204030204" pitchFamily="34" charset="0"/>
              </a:rPr>
              <a:t> </a:t>
            </a:r>
            <a:r>
              <a:rPr lang="en-US" i="0" u="none" strike="noStrike" baseline="0" dirty="0">
                <a:latin typeface="Calibri" panose="020F0502020204030204" pitchFamily="34" charset="0"/>
                <a:cs typeface="Calibri" panose="020F0502020204030204" pitchFamily="34" charset="0"/>
              </a:rPr>
              <a:t>H </a:t>
            </a:r>
            <a:r>
              <a:rPr lang="el-GR" i="0" u="none" strike="noStrike" baseline="0" dirty="0">
                <a:latin typeface="Calibri" panose="020F0502020204030204" pitchFamily="34" charset="0"/>
                <a:cs typeface="Calibri" panose="020F0502020204030204" pitchFamily="34" charset="0"/>
              </a:rPr>
              <a:t>ρίζα του δέντρου </a:t>
            </a:r>
            <a:r>
              <a:rPr lang="en-US" i="0" u="none" strike="noStrike" baseline="0" dirty="0">
                <a:latin typeface="Calibri" panose="020F0502020204030204" pitchFamily="34" charset="0"/>
                <a:cs typeface="Calibri" panose="020F0502020204030204" pitchFamily="34" charset="0"/>
              </a:rPr>
              <a:t>Merkle</a:t>
            </a:r>
            <a:r>
              <a:rPr lang="el-GR" i="0" u="none" strike="noStrike" baseline="0" dirty="0">
                <a:latin typeface="Calibri" panose="020F0502020204030204" pitchFamily="34" charset="0"/>
                <a:cs typeface="Calibri" panose="020F0502020204030204" pitchFamily="34" charset="0"/>
              </a:rPr>
              <a:t> (</a:t>
            </a:r>
            <a:r>
              <a:rPr lang="el-GR" b="1" i="0" u="none" strike="noStrike" baseline="0" dirty="0">
                <a:latin typeface="Calibri" panose="020F0502020204030204" pitchFamily="34" charset="0"/>
                <a:cs typeface="Calibri" panose="020F0502020204030204" pitchFamily="34" charset="0"/>
              </a:rPr>
              <a:t>ν</a:t>
            </a:r>
            <a:r>
              <a:rPr lang="en-US" b="1" i="0" u="none" strike="noStrike" baseline="-25000" dirty="0">
                <a:latin typeface="Calibri" panose="020F0502020204030204" pitchFamily="34" charset="0"/>
                <a:cs typeface="Calibri" panose="020F0502020204030204" pitchFamily="34" charset="0"/>
              </a:rPr>
              <a:t>H</a:t>
            </a:r>
            <a:r>
              <a:rPr lang="en-US" b="1" i="0" u="none" strike="noStrike" baseline="0" dirty="0">
                <a:latin typeface="Calibri" panose="020F0502020204030204" pitchFamily="34" charset="0"/>
                <a:cs typeface="Calibri" panose="020F0502020204030204" pitchFamily="34" charset="0"/>
              </a:rPr>
              <a:t>[0]</a:t>
            </a:r>
            <a:r>
              <a:rPr lang="en-US" i="0" u="none" strike="noStrike" baseline="0" dirty="0">
                <a:latin typeface="Calibri" panose="020F0502020204030204" pitchFamily="34" charset="0"/>
                <a:cs typeface="Calibri" panose="020F0502020204030204" pitchFamily="34" charset="0"/>
              </a:rPr>
              <a:t>).</a:t>
            </a:r>
            <a:endParaRPr lang="en-US" i="0" u="sng" strike="noStrike" baseline="30000" dirty="0">
              <a:latin typeface="Calibri" panose="020F0502020204030204" pitchFamily="34" charset="0"/>
              <a:cs typeface="Calibri" panose="020F0502020204030204" pitchFamily="34" charset="0"/>
            </a:endParaRPr>
          </a:p>
        </p:txBody>
      </p:sp>
      <p:sp>
        <p:nvSpPr>
          <p:cNvPr id="85" name="TextBox 84">
            <a:extLst>
              <a:ext uri="{FF2B5EF4-FFF2-40B4-BE49-F238E27FC236}">
                <a16:creationId xmlns:a16="http://schemas.microsoft.com/office/drawing/2014/main" id="{BBB74D2D-E653-D81F-F34A-7D013A0BF3B0}"/>
              </a:ext>
            </a:extLst>
          </p:cNvPr>
          <p:cNvSpPr txBox="1"/>
          <p:nvPr/>
        </p:nvSpPr>
        <p:spPr>
          <a:xfrm>
            <a:off x="419641" y="2966974"/>
            <a:ext cx="6148698" cy="369332"/>
          </a:xfrm>
          <a:prstGeom prst="rect">
            <a:avLst/>
          </a:prstGeom>
          <a:noFill/>
        </p:spPr>
        <p:txBody>
          <a:bodyPr wrap="square">
            <a:spAutoFit/>
          </a:bodyPr>
          <a:lstStyle/>
          <a:p>
            <a:r>
              <a:rPr lang="el-GR" b="1" dirty="0">
                <a:latin typeface="Calibri" panose="020F0502020204030204" pitchFamily="34" charset="0"/>
              </a:rPr>
              <a:t>4. </a:t>
            </a:r>
            <a:r>
              <a:rPr lang="el-GR" dirty="0">
                <a:latin typeface="Calibri" panose="020F0502020204030204" pitchFamily="34" charset="0"/>
              </a:rPr>
              <a:t>Υπολογισμός ρίζας δέντρου </a:t>
            </a:r>
            <a:r>
              <a:rPr lang="en-US" dirty="0">
                <a:latin typeface="Calibri" panose="020F0502020204030204" pitchFamily="34" charset="0"/>
              </a:rPr>
              <a:t>Merkle.</a:t>
            </a:r>
            <a:endParaRPr lang="el-GR" dirty="0">
              <a:latin typeface="Calibri" panose="020F0502020204030204" pitchFamily="34" charset="0"/>
            </a:endParaRPr>
          </a:p>
        </p:txBody>
      </p:sp>
      <p:sp>
        <p:nvSpPr>
          <p:cNvPr id="87" name="TextBox 86">
            <a:extLst>
              <a:ext uri="{FF2B5EF4-FFF2-40B4-BE49-F238E27FC236}">
                <a16:creationId xmlns:a16="http://schemas.microsoft.com/office/drawing/2014/main" id="{99AE1317-57E5-D23B-FC9F-2AAFC34A80C9}"/>
              </a:ext>
            </a:extLst>
          </p:cNvPr>
          <p:cNvSpPr txBox="1"/>
          <p:nvPr/>
        </p:nvSpPr>
        <p:spPr>
          <a:xfrm>
            <a:off x="419641" y="2689976"/>
            <a:ext cx="6148698" cy="369332"/>
          </a:xfrm>
          <a:prstGeom prst="rect">
            <a:avLst/>
          </a:prstGeom>
          <a:noFill/>
        </p:spPr>
        <p:txBody>
          <a:bodyPr wrap="square">
            <a:spAutoFit/>
          </a:bodyPr>
          <a:lstStyle/>
          <a:p>
            <a:r>
              <a:rPr lang="el-GR" b="1" dirty="0">
                <a:latin typeface="Calibri" panose="020F0502020204030204" pitchFamily="34" charset="0"/>
              </a:rPr>
              <a:t>3. </a:t>
            </a:r>
            <a:r>
              <a:rPr lang="el-GR" dirty="0">
                <a:latin typeface="Calibri" panose="020F0502020204030204" pitchFamily="34" charset="0"/>
              </a:rPr>
              <a:t>Δημιουργία του δέντρου </a:t>
            </a:r>
            <a:r>
              <a:rPr lang="en-US" dirty="0">
                <a:latin typeface="Calibri" panose="020F0502020204030204" pitchFamily="34" charset="0"/>
              </a:rPr>
              <a:t>Merkle</a:t>
            </a:r>
            <a:r>
              <a:rPr lang="el-GR" dirty="0">
                <a:latin typeface="Calibri" panose="020F0502020204030204" pitchFamily="34" charset="0"/>
              </a:rPr>
              <a:t>.</a:t>
            </a:r>
          </a:p>
        </p:txBody>
      </p:sp>
      <p:sp>
        <p:nvSpPr>
          <p:cNvPr id="89" name="TextBox 88">
            <a:extLst>
              <a:ext uri="{FF2B5EF4-FFF2-40B4-BE49-F238E27FC236}">
                <a16:creationId xmlns:a16="http://schemas.microsoft.com/office/drawing/2014/main" id="{8CA7F468-E938-3590-5345-A3E14E6A7D30}"/>
              </a:ext>
            </a:extLst>
          </p:cNvPr>
          <p:cNvSpPr txBox="1"/>
          <p:nvPr/>
        </p:nvSpPr>
        <p:spPr>
          <a:xfrm>
            <a:off x="419641" y="2412976"/>
            <a:ext cx="6148698" cy="369332"/>
          </a:xfrm>
          <a:prstGeom prst="rect">
            <a:avLst/>
          </a:prstGeom>
          <a:noFill/>
        </p:spPr>
        <p:txBody>
          <a:bodyPr wrap="square">
            <a:spAutoFit/>
          </a:bodyPr>
          <a:lstStyle/>
          <a:p>
            <a:r>
              <a:rPr lang="el-GR" b="1" dirty="0">
                <a:latin typeface="Calibri" panose="020F0502020204030204" pitchFamily="34" charset="0"/>
              </a:rPr>
              <a:t>2. </a:t>
            </a:r>
            <a:r>
              <a:rPr lang="el-GR" dirty="0">
                <a:latin typeface="Calibri" panose="020F0502020204030204" pitchFamily="34" charset="0"/>
              </a:rPr>
              <a:t>Παραγωγή </a:t>
            </a:r>
            <a:r>
              <a:rPr lang="en-US" dirty="0">
                <a:latin typeface="Calibri" panose="020F0502020204030204" pitchFamily="34" charset="0"/>
              </a:rPr>
              <a:t>2</a:t>
            </a:r>
            <a:r>
              <a:rPr lang="en-US" baseline="30000" dirty="0">
                <a:latin typeface="Calibri" panose="020F0502020204030204" pitchFamily="34" charset="0"/>
              </a:rPr>
              <a:t>H</a:t>
            </a:r>
            <a:r>
              <a:rPr lang="en-US" dirty="0">
                <a:latin typeface="Calibri" panose="020F0502020204030204" pitchFamily="34" charset="0"/>
              </a:rPr>
              <a:t> </a:t>
            </a:r>
            <a:r>
              <a:rPr lang="el-GR" dirty="0">
                <a:latin typeface="Calibri" panose="020F0502020204030204" pitchFamily="34" charset="0"/>
              </a:rPr>
              <a:t>ζεύγη κλειδιών</a:t>
            </a:r>
            <a:r>
              <a:rPr lang="en-US" dirty="0">
                <a:latin typeface="Calibri" panose="020F0502020204030204" pitchFamily="34" charset="0"/>
              </a:rPr>
              <a:t> </a:t>
            </a:r>
            <a:r>
              <a:rPr lang="el-GR" dirty="0">
                <a:latin typeface="Calibri" panose="020F0502020204030204" pitchFamily="34" charset="0"/>
              </a:rPr>
              <a:t>μιας φοράς </a:t>
            </a:r>
            <a:r>
              <a:rPr lang="el-GR" b="1" dirty="0">
                <a:latin typeface="Calibri" panose="020F0502020204030204" pitchFamily="34" charset="0"/>
              </a:rPr>
              <a:t>(</a:t>
            </a:r>
            <a:r>
              <a:rPr lang="en-US" b="1" dirty="0">
                <a:latin typeface="Calibri" panose="020F0502020204030204" pitchFamily="34" charset="0"/>
              </a:rPr>
              <a:t>X</a:t>
            </a:r>
            <a:r>
              <a:rPr lang="en-US" b="1" baseline="-25000" dirty="0">
                <a:latin typeface="Calibri" panose="020F0502020204030204" pitchFamily="34" charset="0"/>
              </a:rPr>
              <a:t>i</a:t>
            </a:r>
            <a:r>
              <a:rPr lang="en-US" b="1" dirty="0">
                <a:latin typeface="Calibri" panose="020F0502020204030204" pitchFamily="34" charset="0"/>
              </a:rPr>
              <a:t>,Y</a:t>
            </a:r>
            <a:r>
              <a:rPr lang="en-US" b="1" baseline="-25000" dirty="0">
                <a:latin typeface="Calibri" panose="020F0502020204030204" pitchFamily="34" charset="0"/>
              </a:rPr>
              <a:t>i</a:t>
            </a:r>
            <a:r>
              <a:rPr lang="en-US" b="1" dirty="0">
                <a:latin typeface="Calibri" panose="020F0502020204030204" pitchFamily="34" charset="0"/>
              </a:rPr>
              <a:t>)</a:t>
            </a:r>
            <a:r>
              <a:rPr lang="el-GR" dirty="0">
                <a:latin typeface="Calibri" panose="020F0502020204030204" pitchFamily="34" charset="0"/>
              </a:rPr>
              <a:t>.</a:t>
            </a:r>
          </a:p>
        </p:txBody>
      </p:sp>
      <p:cxnSp>
        <p:nvCxnSpPr>
          <p:cNvPr id="91" name="Straight Arrow Connector 90">
            <a:extLst>
              <a:ext uri="{FF2B5EF4-FFF2-40B4-BE49-F238E27FC236}">
                <a16:creationId xmlns:a16="http://schemas.microsoft.com/office/drawing/2014/main" id="{FFCB9139-88EF-B8E1-D031-08D5252D3E16}"/>
              </a:ext>
            </a:extLst>
          </p:cNvPr>
          <p:cNvCxnSpPr>
            <a:stCxn id="75" idx="3"/>
            <a:endCxn id="76" idx="1"/>
          </p:cNvCxnSpPr>
          <p:nvPr/>
        </p:nvCxnSpPr>
        <p:spPr>
          <a:xfrm>
            <a:off x="6116827" y="4847354"/>
            <a:ext cx="836670"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F839BA9C-92CE-0776-2B74-97B03DC26328}"/>
              </a:ext>
            </a:extLst>
          </p:cNvPr>
          <p:cNvCxnSpPr>
            <a:cxnSpLocks/>
            <a:stCxn id="78" idx="3"/>
            <a:endCxn id="79" idx="1"/>
          </p:cNvCxnSpPr>
          <p:nvPr/>
        </p:nvCxnSpPr>
        <p:spPr>
          <a:xfrm>
            <a:off x="6201787" y="5506551"/>
            <a:ext cx="751710"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DBF546C-9D97-C8FB-DFE5-55BDA5D3A7BA}"/>
              </a:ext>
            </a:extLst>
          </p:cNvPr>
          <p:cNvSpPr txBox="1"/>
          <p:nvPr/>
        </p:nvSpPr>
        <p:spPr>
          <a:xfrm>
            <a:off x="6410704" y="4478021"/>
            <a:ext cx="248915" cy="369332"/>
          </a:xfrm>
          <a:prstGeom prst="rect">
            <a:avLst/>
          </a:prstGeom>
          <a:noFill/>
        </p:spPr>
        <p:txBody>
          <a:bodyPr wrap="square" rtlCol="0">
            <a:spAutoFit/>
          </a:bodyPr>
          <a:lstStyle/>
          <a:p>
            <a:r>
              <a:rPr lang="en-US" dirty="0">
                <a:solidFill>
                  <a:schemeClr val="accent2"/>
                </a:solidFill>
              </a:rPr>
              <a:t>g</a:t>
            </a:r>
            <a:endParaRPr lang="el-GR" dirty="0">
              <a:solidFill>
                <a:schemeClr val="accent2"/>
              </a:solidFill>
            </a:endParaRPr>
          </a:p>
        </p:txBody>
      </p:sp>
      <p:sp>
        <p:nvSpPr>
          <p:cNvPr id="96" name="TextBox 95">
            <a:extLst>
              <a:ext uri="{FF2B5EF4-FFF2-40B4-BE49-F238E27FC236}">
                <a16:creationId xmlns:a16="http://schemas.microsoft.com/office/drawing/2014/main" id="{E173D8E5-4044-363C-4480-5482D8ED5AFF}"/>
              </a:ext>
            </a:extLst>
          </p:cNvPr>
          <p:cNvSpPr txBox="1"/>
          <p:nvPr/>
        </p:nvSpPr>
        <p:spPr>
          <a:xfrm>
            <a:off x="6453184" y="5137217"/>
            <a:ext cx="248915" cy="369332"/>
          </a:xfrm>
          <a:prstGeom prst="rect">
            <a:avLst/>
          </a:prstGeom>
          <a:noFill/>
        </p:spPr>
        <p:txBody>
          <a:bodyPr wrap="square" rtlCol="0">
            <a:spAutoFit/>
          </a:bodyPr>
          <a:lstStyle/>
          <a:p>
            <a:r>
              <a:rPr lang="en-US" dirty="0">
                <a:solidFill>
                  <a:schemeClr val="accent2"/>
                </a:solidFill>
              </a:rPr>
              <a:t>g</a:t>
            </a:r>
            <a:endParaRPr lang="el-GR" dirty="0">
              <a:solidFill>
                <a:schemeClr val="accent2"/>
              </a:solidFill>
            </a:endParaRPr>
          </a:p>
        </p:txBody>
      </p:sp>
      <p:cxnSp>
        <p:nvCxnSpPr>
          <p:cNvPr id="97" name="Straight Arrow Connector 96">
            <a:extLst>
              <a:ext uri="{FF2B5EF4-FFF2-40B4-BE49-F238E27FC236}">
                <a16:creationId xmlns:a16="http://schemas.microsoft.com/office/drawing/2014/main" id="{44447766-05A4-652E-1542-0AEA200A81E0}"/>
              </a:ext>
            </a:extLst>
          </p:cNvPr>
          <p:cNvCxnSpPr>
            <a:cxnSpLocks/>
            <a:stCxn id="80" idx="3"/>
            <a:endCxn id="81" idx="1"/>
          </p:cNvCxnSpPr>
          <p:nvPr/>
        </p:nvCxnSpPr>
        <p:spPr>
          <a:xfrm flipV="1">
            <a:off x="10183172" y="5167505"/>
            <a:ext cx="445709" cy="46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5996C2D4-DE8C-4EFE-9EB4-6159A946FC84}"/>
              </a:ext>
            </a:extLst>
          </p:cNvPr>
          <p:cNvSpPr txBox="1"/>
          <p:nvPr/>
        </p:nvSpPr>
        <p:spPr>
          <a:xfrm>
            <a:off x="10231282" y="4814740"/>
            <a:ext cx="248915" cy="369332"/>
          </a:xfrm>
          <a:prstGeom prst="rect">
            <a:avLst/>
          </a:prstGeom>
          <a:noFill/>
        </p:spPr>
        <p:txBody>
          <a:bodyPr wrap="square" rtlCol="0">
            <a:spAutoFit/>
          </a:bodyPr>
          <a:lstStyle/>
          <a:p>
            <a:r>
              <a:rPr lang="en-US" dirty="0">
                <a:solidFill>
                  <a:schemeClr val="accent2"/>
                </a:solidFill>
              </a:rPr>
              <a:t>g</a:t>
            </a:r>
            <a:endParaRPr lang="el-GR" dirty="0">
              <a:solidFill>
                <a:schemeClr val="accent2"/>
              </a:solidFill>
            </a:endParaRPr>
          </a:p>
        </p:txBody>
      </p:sp>
      <p:sp>
        <p:nvSpPr>
          <p:cNvPr id="104" name="Oval 103">
            <a:extLst>
              <a:ext uri="{FF2B5EF4-FFF2-40B4-BE49-F238E27FC236}">
                <a16:creationId xmlns:a16="http://schemas.microsoft.com/office/drawing/2014/main" id="{5E4E67A4-8E50-71B8-A535-3892C18C7C07}"/>
              </a:ext>
            </a:extLst>
          </p:cNvPr>
          <p:cNvSpPr/>
          <p:nvPr/>
        </p:nvSpPr>
        <p:spPr>
          <a:xfrm>
            <a:off x="9049029" y="1500031"/>
            <a:ext cx="1033418" cy="661895"/>
          </a:xfrm>
          <a:custGeom>
            <a:avLst/>
            <a:gdLst>
              <a:gd name="connsiteX0" fmla="*/ 0 w 1033418"/>
              <a:gd name="connsiteY0" fmla="*/ 330948 h 661895"/>
              <a:gd name="connsiteX1" fmla="*/ 516709 w 1033418"/>
              <a:gd name="connsiteY1" fmla="*/ 0 h 661895"/>
              <a:gd name="connsiteX2" fmla="*/ 1033418 w 1033418"/>
              <a:gd name="connsiteY2" fmla="*/ 330948 h 661895"/>
              <a:gd name="connsiteX3" fmla="*/ 516709 w 1033418"/>
              <a:gd name="connsiteY3" fmla="*/ 661896 h 661895"/>
              <a:gd name="connsiteX4" fmla="*/ 0 w 1033418"/>
              <a:gd name="connsiteY4" fmla="*/ 330948 h 661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418" h="661895" extrusionOk="0">
                <a:moveTo>
                  <a:pt x="0" y="330948"/>
                </a:moveTo>
                <a:cubicBezTo>
                  <a:pt x="-56743" y="150597"/>
                  <a:pt x="260468" y="28640"/>
                  <a:pt x="516709" y="0"/>
                </a:cubicBezTo>
                <a:cubicBezTo>
                  <a:pt x="809719" y="15678"/>
                  <a:pt x="1034704" y="187425"/>
                  <a:pt x="1033418" y="330948"/>
                </a:cubicBezTo>
                <a:cubicBezTo>
                  <a:pt x="996371" y="457834"/>
                  <a:pt x="819065" y="682432"/>
                  <a:pt x="516709" y="661896"/>
                </a:cubicBezTo>
                <a:cubicBezTo>
                  <a:pt x="244003" y="614786"/>
                  <a:pt x="15842" y="543263"/>
                  <a:pt x="0" y="330948"/>
                </a:cubicBezTo>
                <a:close/>
              </a:path>
            </a:pathLst>
          </a:custGeom>
          <a:noFill/>
          <a:ln w="57150">
            <a:solidFill>
              <a:srgbClr val="FF0066"/>
            </a:solidFill>
            <a:extLst>
              <a:ext uri="{C807C97D-BFC1-408E-A445-0C87EB9F89A2}">
                <ask:lineSketchStyleProps xmlns:ask="http://schemas.microsoft.com/office/drawing/2018/sketchyshapes" sd="265021699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5" name="Oval 104">
            <a:extLst>
              <a:ext uri="{FF2B5EF4-FFF2-40B4-BE49-F238E27FC236}">
                <a16:creationId xmlns:a16="http://schemas.microsoft.com/office/drawing/2014/main" id="{4E9852F8-84B0-73C3-4D82-FFBA267FC2D8}"/>
              </a:ext>
            </a:extLst>
          </p:cNvPr>
          <p:cNvSpPr/>
          <p:nvPr/>
        </p:nvSpPr>
        <p:spPr>
          <a:xfrm>
            <a:off x="7390607" y="3671006"/>
            <a:ext cx="4482290" cy="661895"/>
          </a:xfrm>
          <a:custGeom>
            <a:avLst/>
            <a:gdLst>
              <a:gd name="connsiteX0" fmla="*/ 0 w 4482290"/>
              <a:gd name="connsiteY0" fmla="*/ 330948 h 661895"/>
              <a:gd name="connsiteX1" fmla="*/ 2241145 w 4482290"/>
              <a:gd name="connsiteY1" fmla="*/ 0 h 661895"/>
              <a:gd name="connsiteX2" fmla="*/ 4482290 w 4482290"/>
              <a:gd name="connsiteY2" fmla="*/ 330948 h 661895"/>
              <a:gd name="connsiteX3" fmla="*/ 2241145 w 4482290"/>
              <a:gd name="connsiteY3" fmla="*/ 661896 h 661895"/>
              <a:gd name="connsiteX4" fmla="*/ 0 w 4482290"/>
              <a:gd name="connsiteY4" fmla="*/ 330948 h 661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290" h="661895" extrusionOk="0">
                <a:moveTo>
                  <a:pt x="0" y="330948"/>
                </a:moveTo>
                <a:cubicBezTo>
                  <a:pt x="-41770" y="149957"/>
                  <a:pt x="1032800" y="28910"/>
                  <a:pt x="2241145" y="0"/>
                </a:cubicBezTo>
                <a:cubicBezTo>
                  <a:pt x="3486534" y="15678"/>
                  <a:pt x="4483576" y="187425"/>
                  <a:pt x="4482290" y="330948"/>
                </a:cubicBezTo>
                <a:cubicBezTo>
                  <a:pt x="4439355" y="448950"/>
                  <a:pt x="3494318" y="680544"/>
                  <a:pt x="2241145" y="661896"/>
                </a:cubicBezTo>
                <a:cubicBezTo>
                  <a:pt x="1016060" y="614786"/>
                  <a:pt x="15842" y="543263"/>
                  <a:pt x="0" y="330948"/>
                </a:cubicBezTo>
                <a:close/>
              </a:path>
            </a:pathLst>
          </a:custGeom>
          <a:noFill/>
          <a:ln w="57150">
            <a:solidFill>
              <a:srgbClr val="7030A0"/>
            </a:solidFill>
            <a:extLst>
              <a:ext uri="{C807C97D-BFC1-408E-A445-0C87EB9F89A2}">
                <ask:lineSketchStyleProps xmlns:ask="http://schemas.microsoft.com/office/drawing/2018/sketchyshapes" sd="265021699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1162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left)">
                                      <p:cBhvr>
                                        <p:cTn id="12" dur="500"/>
                                        <p:tgtEl>
                                          <p:spTgt spid="8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down)">
                                      <p:cBhvr>
                                        <p:cTn id="15" dur="500"/>
                                        <p:tgtEl>
                                          <p:spTgt spid="6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down)">
                                      <p:cBhvr>
                                        <p:cTn id="18" dur="500"/>
                                        <p:tgtEl>
                                          <p:spTgt spid="7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barn(inVertical)">
                                      <p:cBhvr>
                                        <p:cTn id="21" dur="500"/>
                                        <p:tgtEl>
                                          <p:spTgt spid="7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barn(inVertical)">
                                      <p:cBhvr>
                                        <p:cTn id="24" dur="500"/>
                                        <p:tgtEl>
                                          <p:spTgt spid="7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barn(inVertical)">
                                      <p:cBhvr>
                                        <p:cTn id="30" dur="500"/>
                                        <p:tgtEl>
                                          <p:spTgt spid="7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wipe(down)">
                                      <p:cBhvr>
                                        <p:cTn id="33" dur="500"/>
                                        <p:tgtEl>
                                          <p:spTgt spid="6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wipe(down)">
                                      <p:cBhvr>
                                        <p:cTn id="36" dur="500"/>
                                        <p:tgtEl>
                                          <p:spTgt spid="7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down)">
                                      <p:cBhvr>
                                        <p:cTn id="39" dur="500"/>
                                        <p:tgtEl>
                                          <p:spTgt spid="7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down)">
                                      <p:cBhvr>
                                        <p:cTn id="42" dur="500"/>
                                        <p:tgtEl>
                                          <p:spTgt spid="6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wipe(down)">
                                      <p:cBhvr>
                                        <p:cTn id="45" dur="500"/>
                                        <p:tgtEl>
                                          <p:spTgt spid="7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down)">
                                      <p:cBhvr>
                                        <p:cTn id="48" dur="500"/>
                                        <p:tgtEl>
                                          <p:spTgt spid="6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wipe(down)">
                                      <p:cBhvr>
                                        <p:cTn id="53" dur="500"/>
                                        <p:tgtEl>
                                          <p:spTgt spid="8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wipe(left)">
                                      <p:cBhvr>
                                        <p:cTn id="58" dur="500"/>
                                        <p:tgtEl>
                                          <p:spTgt spid="7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wipe(left)">
                                      <p:cBhvr>
                                        <p:cTn id="61" dur="500"/>
                                        <p:tgtEl>
                                          <p:spTgt spid="79"/>
                                        </p:tgtEl>
                                      </p:cBhvr>
                                    </p:animEffect>
                                  </p:childTnLst>
                                </p:cTn>
                              </p:par>
                              <p:par>
                                <p:cTn id="62" presetID="22" presetClass="entr" presetSubtype="8" fill="hold"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wipe(left)">
                                      <p:cBhvr>
                                        <p:cTn id="64" dur="500"/>
                                        <p:tgtEl>
                                          <p:spTgt spid="91"/>
                                        </p:tgtEl>
                                      </p:cBhvr>
                                    </p:animEffect>
                                  </p:childTnLst>
                                </p:cTn>
                              </p:par>
                              <p:par>
                                <p:cTn id="65" presetID="22" presetClass="entr" presetSubtype="8" fill="hold"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wipe(left)">
                                      <p:cBhvr>
                                        <p:cTn id="67" dur="500"/>
                                        <p:tgtEl>
                                          <p:spTgt spid="92"/>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wipe(left)">
                                      <p:cBhvr>
                                        <p:cTn id="70" dur="500"/>
                                        <p:tgtEl>
                                          <p:spTgt spid="95"/>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wipe(left)">
                                      <p:cBhvr>
                                        <p:cTn id="73" dur="500"/>
                                        <p:tgtEl>
                                          <p:spTgt spid="96"/>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down)">
                                      <p:cBhvr>
                                        <p:cTn id="76" dur="500"/>
                                        <p:tgtEl>
                                          <p:spTgt spid="2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down)">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wipe(left)">
                                      <p:cBhvr>
                                        <p:cTn id="84" dur="500"/>
                                        <p:tgtEl>
                                          <p:spTgt spid="80"/>
                                        </p:tgtEl>
                                      </p:cBhvr>
                                    </p:animEffect>
                                  </p:childTnLst>
                                </p:cTn>
                              </p:par>
                              <p:par>
                                <p:cTn id="85" presetID="22" presetClass="entr" presetSubtype="4"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down)">
                                      <p:cBhvr>
                                        <p:cTn id="87" dur="500"/>
                                        <p:tgtEl>
                                          <p:spTgt spid="43"/>
                                        </p:tgtEl>
                                      </p:cBhvr>
                                    </p:animEffect>
                                  </p:childTnLst>
                                </p:cTn>
                              </p:par>
                              <p:par>
                                <p:cTn id="88" presetID="22" presetClass="entr" presetSubtype="4" fill="hold"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500"/>
                                        <p:tgtEl>
                                          <p:spTgt spid="4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81"/>
                                        </p:tgtEl>
                                        <p:attrNameLst>
                                          <p:attrName>style.visibility</p:attrName>
                                        </p:attrNameLst>
                                      </p:cBhvr>
                                      <p:to>
                                        <p:strVal val="visible"/>
                                      </p:to>
                                    </p:set>
                                    <p:animEffect transition="in" filter="wipe(left)">
                                      <p:cBhvr>
                                        <p:cTn id="95" dur="500"/>
                                        <p:tgtEl>
                                          <p:spTgt spid="81"/>
                                        </p:tgtEl>
                                      </p:cBhvr>
                                    </p:animEffect>
                                  </p:childTnLst>
                                </p:cTn>
                              </p:par>
                              <p:par>
                                <p:cTn id="96" presetID="22" presetClass="entr" presetSubtype="8" fill="hold" nodeType="withEffect">
                                  <p:stCondLst>
                                    <p:cond delay="0"/>
                                  </p:stCondLst>
                                  <p:childTnLst>
                                    <p:set>
                                      <p:cBhvr>
                                        <p:cTn id="97" dur="1" fill="hold">
                                          <p:stCondLst>
                                            <p:cond delay="0"/>
                                          </p:stCondLst>
                                        </p:cTn>
                                        <p:tgtEl>
                                          <p:spTgt spid="97"/>
                                        </p:tgtEl>
                                        <p:attrNameLst>
                                          <p:attrName>style.visibility</p:attrName>
                                        </p:attrNameLst>
                                      </p:cBhvr>
                                      <p:to>
                                        <p:strVal val="visible"/>
                                      </p:to>
                                    </p:set>
                                    <p:animEffect transition="in" filter="wipe(left)">
                                      <p:cBhvr>
                                        <p:cTn id="98" dur="500"/>
                                        <p:tgtEl>
                                          <p:spTgt spid="97"/>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animEffect transition="in" filter="wipe(left)">
                                      <p:cBhvr>
                                        <p:cTn id="101" dur="500"/>
                                        <p:tgtEl>
                                          <p:spTgt spid="98"/>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wipe(down)">
                                      <p:cBhvr>
                                        <p:cTn id="104" dur="500"/>
                                        <p:tgtEl>
                                          <p:spTgt spid="3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57"/>
                                        </p:tgtEl>
                                        <p:attrNameLst>
                                          <p:attrName>style.visibility</p:attrName>
                                        </p:attrNameLst>
                                      </p:cBhvr>
                                      <p:to>
                                        <p:strVal val="visible"/>
                                      </p:to>
                                    </p:set>
                                    <p:animEffect transition="in" filter="wipe(down)">
                                      <p:cBhvr>
                                        <p:cTn id="109" dur="500"/>
                                        <p:tgtEl>
                                          <p:spTgt spid="57"/>
                                        </p:tgtEl>
                                      </p:cBhvr>
                                    </p:animEffect>
                                  </p:childTnLst>
                                </p:cTn>
                              </p:par>
                              <p:par>
                                <p:cTn id="110" presetID="22" presetClass="entr" presetSubtype="4"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wipe(down)">
                                      <p:cBhvr>
                                        <p:cTn id="112" dur="500"/>
                                        <p:tgtEl>
                                          <p:spTgt spid="38"/>
                                        </p:tgtEl>
                                      </p:cBhvr>
                                    </p:animEffect>
                                  </p:childTnLst>
                                </p:cTn>
                              </p:par>
                              <p:par>
                                <p:cTn id="113" presetID="22" presetClass="entr" presetSubtype="4" fill="hold"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wipe(down)">
                                      <p:cBhvr>
                                        <p:cTn id="115" dur="500"/>
                                        <p:tgtEl>
                                          <p:spTgt spid="35"/>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wipe(down)">
                                      <p:cBhvr>
                                        <p:cTn id="118" dur="500"/>
                                        <p:tgtEl>
                                          <p:spTgt spid="29"/>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wipe(down)">
                                      <p:cBhvr>
                                        <p:cTn id="121" dur="500"/>
                                        <p:tgtEl>
                                          <p:spTgt spid="30"/>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wipe(down)">
                                      <p:cBhvr>
                                        <p:cTn id="124" dur="500"/>
                                        <p:tgtEl>
                                          <p:spTgt spid="31"/>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wipe(down)">
                                      <p:cBhvr>
                                        <p:cTn id="127" dur="500"/>
                                        <p:tgtEl>
                                          <p:spTgt spid="33"/>
                                        </p:tgtEl>
                                      </p:cBhvr>
                                    </p:animEffect>
                                  </p:childTnLst>
                                </p:cTn>
                              </p:par>
                              <p:par>
                                <p:cTn id="128" presetID="22" presetClass="entr" presetSubtype="4" fill="hold"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down)">
                                      <p:cBhvr>
                                        <p:cTn id="130" dur="500"/>
                                        <p:tgtEl>
                                          <p:spTgt spid="54"/>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animEffect transition="in" filter="wipe(left)">
                                      <p:cBhvr>
                                        <p:cTn id="133" dur="500"/>
                                        <p:tgtEl>
                                          <p:spTgt spid="8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83"/>
                                        </p:tgtEl>
                                        <p:attrNameLst>
                                          <p:attrName>style.visibility</p:attrName>
                                        </p:attrNameLst>
                                      </p:cBhvr>
                                      <p:to>
                                        <p:strVal val="visible"/>
                                      </p:to>
                                    </p:set>
                                    <p:animEffect transition="in" filter="wipe(left)">
                                      <p:cBhvr>
                                        <p:cTn id="138" dur="500"/>
                                        <p:tgtEl>
                                          <p:spTgt spid="83"/>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104"/>
                                        </p:tgtEl>
                                        <p:attrNameLst>
                                          <p:attrName>style.visibility</p:attrName>
                                        </p:attrNameLst>
                                      </p:cBhvr>
                                      <p:to>
                                        <p:strVal val="visible"/>
                                      </p:to>
                                    </p:set>
                                    <p:animEffect transition="in" filter="barn(inVertical)">
                                      <p:cBhvr>
                                        <p:cTn id="141" dur="500"/>
                                        <p:tgtEl>
                                          <p:spTgt spid="104"/>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105"/>
                                        </p:tgtEl>
                                        <p:attrNameLst>
                                          <p:attrName>style.visibility</p:attrName>
                                        </p:attrNameLst>
                                      </p:cBhvr>
                                      <p:to>
                                        <p:strVal val="visible"/>
                                      </p:to>
                                    </p:set>
                                    <p:animEffect transition="in" filter="barn(inVertical)">
                                      <p:cBhvr>
                                        <p:cTn id="14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2" grpId="0" animBg="1"/>
      <p:bldP spid="28" grpId="0" animBg="1"/>
      <p:bldP spid="29" grpId="0" animBg="1"/>
      <p:bldP spid="30" grpId="0" animBg="1"/>
      <p:bldP spid="31" grpId="0" animBg="1"/>
      <p:bldP spid="32" grpId="0" animBg="1"/>
      <p:bldP spid="33" grpId="0" animBg="1"/>
      <p:bldP spid="65"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p:bldP spid="81" grpId="0" animBg="1"/>
      <p:bldP spid="83" grpId="0"/>
      <p:bldP spid="85" grpId="0"/>
      <p:bldP spid="87" grpId="0"/>
      <p:bldP spid="89" grpId="0"/>
      <p:bldP spid="95" grpId="0"/>
      <p:bldP spid="96" grpId="0"/>
      <p:bldP spid="98" grpId="0"/>
      <p:bldP spid="104" grpId="0" animBg="1"/>
      <p:bldP spid="10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1A755B-92F5-4428-956E-6210154EDB6B}"/>
              </a:ext>
            </a:extLst>
          </p:cNvPr>
          <p:cNvSpPr txBox="1"/>
          <p:nvPr/>
        </p:nvSpPr>
        <p:spPr>
          <a:xfrm>
            <a:off x="1134143" y="1860894"/>
            <a:ext cx="3862583" cy="1384995"/>
          </a:xfrm>
          <a:prstGeom prst="rect">
            <a:avLst/>
          </a:prstGeom>
          <a:noFill/>
        </p:spPr>
        <p:txBody>
          <a:bodyPr wrap="square" rtlCol="0">
            <a:spAutoFit/>
          </a:bodyPr>
          <a:lstStyle/>
          <a:p>
            <a:r>
              <a:rPr lang="el-GR" sz="2400" u="sng" dirty="0">
                <a:solidFill>
                  <a:srgbClr val="FF0000"/>
                </a:solidFill>
                <a:latin typeface="Calibri" panose="020F0502020204030204" pitchFamily="34" charset="0"/>
                <a:cs typeface="Calibri" panose="020F0502020204030204" pitchFamily="34" charset="0"/>
              </a:rPr>
              <a:t>Μειονεκτήματα</a:t>
            </a:r>
          </a:p>
          <a:p>
            <a:pPr marL="285750" indent="-285750">
              <a:buFont typeface="Arial" panose="020B0604020202020204" pitchFamily="34" charset="0"/>
              <a:buChar char="•"/>
            </a:pPr>
            <a:r>
              <a:rPr lang="el-GR" sz="2000" dirty="0">
                <a:latin typeface="Calibri" panose="020F0502020204030204" pitchFamily="34" charset="0"/>
                <a:cs typeface="Calibri" panose="020F0502020204030204" pitchFamily="34" charset="0"/>
              </a:rPr>
              <a:t>Τεράστιες απαιτήσεις χώρου.</a:t>
            </a:r>
          </a:p>
          <a:p>
            <a:pPr marL="285750" indent="-285750">
              <a:buFont typeface="Arial" panose="020B0604020202020204" pitchFamily="34" charset="0"/>
              <a:buChar char="•"/>
            </a:pPr>
            <a:r>
              <a:rPr lang="el-GR" sz="2000" dirty="0">
                <a:latin typeface="Calibri" panose="020F0502020204030204" pitchFamily="34" charset="0"/>
                <a:cs typeface="Calibri" panose="020F0502020204030204" pitchFamily="34" charset="0"/>
              </a:rPr>
              <a:t>Χρόνος κ χώρος που χρειάζονται οι επιμέρους διαδικασίες.</a:t>
            </a:r>
          </a:p>
        </p:txBody>
      </p:sp>
      <p:graphicFrame>
        <p:nvGraphicFramePr>
          <p:cNvPr id="7" name="Diagram 6">
            <a:extLst>
              <a:ext uri="{FF2B5EF4-FFF2-40B4-BE49-F238E27FC236}">
                <a16:creationId xmlns:a16="http://schemas.microsoft.com/office/drawing/2014/main" id="{4BBF9DFF-18CA-420C-BD08-68A95CD90E78}"/>
              </a:ext>
            </a:extLst>
          </p:cNvPr>
          <p:cNvGraphicFramePr/>
          <p:nvPr>
            <p:extLst>
              <p:ext uri="{D42A27DB-BD31-4B8C-83A1-F6EECF244321}">
                <p14:modId xmlns:p14="http://schemas.microsoft.com/office/powerpoint/2010/main" val="120001054"/>
              </p:ext>
            </p:extLst>
          </p:nvPr>
        </p:nvGraphicFramePr>
        <p:xfrm>
          <a:off x="6245151" y="2045561"/>
          <a:ext cx="4812706" cy="1015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7709E88F-FF23-479F-8236-822EB9976095}"/>
              </a:ext>
            </a:extLst>
          </p:cNvPr>
          <p:cNvGraphicFramePr/>
          <p:nvPr>
            <p:extLst>
              <p:ext uri="{D42A27DB-BD31-4B8C-83A1-F6EECF244321}">
                <p14:modId xmlns:p14="http://schemas.microsoft.com/office/powerpoint/2010/main" val="3795330312"/>
              </p:ext>
            </p:extLst>
          </p:nvPr>
        </p:nvGraphicFramePr>
        <p:xfrm>
          <a:off x="798317" y="4066571"/>
          <a:ext cx="8554339" cy="15574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Freeform: Shape 4">
            <a:extLst>
              <a:ext uri="{FF2B5EF4-FFF2-40B4-BE49-F238E27FC236}">
                <a16:creationId xmlns:a16="http://schemas.microsoft.com/office/drawing/2014/main" id="{2700EE3B-D46C-9218-64C8-6EE718C9D58D}"/>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6" name="Freeform: Shape 5">
            <a:extLst>
              <a:ext uri="{FF2B5EF4-FFF2-40B4-BE49-F238E27FC236}">
                <a16:creationId xmlns:a16="http://schemas.microsoft.com/office/drawing/2014/main" id="{58A9F115-B423-1EA4-4C9F-5115FB056664}"/>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8" name="Straight Connector 7">
            <a:extLst>
              <a:ext uri="{FF2B5EF4-FFF2-40B4-BE49-F238E27FC236}">
                <a16:creationId xmlns:a16="http://schemas.microsoft.com/office/drawing/2014/main" id="{C8477E16-D328-6696-1156-86614604091D}"/>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83CD704-82F2-98AA-185A-7E4A1721F39C}"/>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942B925-CD5E-956E-04AB-3247BDE00BED}"/>
              </a:ext>
            </a:extLst>
          </p:cNvPr>
          <p:cNvSpPr txBox="1"/>
          <p:nvPr/>
        </p:nvSpPr>
        <p:spPr>
          <a:xfrm>
            <a:off x="1777525" y="394249"/>
            <a:ext cx="8637044" cy="584775"/>
          </a:xfrm>
          <a:prstGeom prst="rect">
            <a:avLst/>
          </a:prstGeom>
          <a:noFill/>
        </p:spPr>
        <p:txBody>
          <a:bodyPr wrap="square" rtlCol="0">
            <a:spAutoFit/>
          </a:bodyPr>
          <a:lstStyle/>
          <a:p>
            <a:pPr algn="ctr"/>
            <a:r>
              <a:rPr lang="el-GR" sz="3200" b="1" dirty="0">
                <a:latin typeface="Calibri" panose="020F0502020204030204" pitchFamily="34" charset="0"/>
                <a:cs typeface="Calibri" panose="020F0502020204030204" pitchFamily="34" charset="0"/>
              </a:rPr>
              <a:t>Σχήμα Υπογραφής </a:t>
            </a:r>
            <a:r>
              <a:rPr lang="en-US" sz="3200" b="1" dirty="0">
                <a:latin typeface="Calibri" panose="020F0502020204030204" pitchFamily="34" charset="0"/>
                <a:cs typeface="Calibri" panose="020F0502020204030204" pitchFamily="34" charset="0"/>
              </a:rPr>
              <a:t>Merkle (MSS)</a:t>
            </a:r>
            <a:endParaRPr lang="el-GR"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89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graphicEl>
                                              <a:dgm id="{E59E078E-4CFD-439A-A174-19BEFA1AC208}"/>
                                            </p:graphicEl>
                                          </p:spTgt>
                                        </p:tgtEl>
                                        <p:attrNameLst>
                                          <p:attrName>style.visibility</p:attrName>
                                        </p:attrNameLst>
                                      </p:cBhvr>
                                      <p:to>
                                        <p:strVal val="visible"/>
                                      </p:to>
                                    </p:set>
                                    <p:animEffect transition="in" filter="wipe(left)">
                                      <p:cBhvr>
                                        <p:cTn id="17" dur="500"/>
                                        <p:tgtEl>
                                          <p:spTgt spid="10">
                                            <p:graphicEl>
                                              <a:dgm id="{E59E078E-4CFD-439A-A174-19BEFA1AC208}"/>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
                                            <p:graphicEl>
                                              <a:dgm id="{4D353876-3CAD-4CCB-AD47-CD0A49EFE0D5}"/>
                                            </p:graphicEl>
                                          </p:spTgt>
                                        </p:tgtEl>
                                        <p:attrNameLst>
                                          <p:attrName>style.visibility</p:attrName>
                                        </p:attrNameLst>
                                      </p:cBhvr>
                                      <p:to>
                                        <p:strVal val="visible"/>
                                      </p:to>
                                    </p:set>
                                    <p:animEffect transition="in" filter="wipe(left)">
                                      <p:cBhvr>
                                        <p:cTn id="20" dur="500"/>
                                        <p:tgtEl>
                                          <p:spTgt spid="10">
                                            <p:graphicEl>
                                              <a:dgm id="{4D353876-3CAD-4CCB-AD47-CD0A49EFE0D5}"/>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graphicEl>
                                              <a:dgm id="{918BD03B-96C7-4C5E-ACEA-7707C51D3A12}"/>
                                            </p:graphicEl>
                                          </p:spTgt>
                                        </p:tgtEl>
                                        <p:attrNameLst>
                                          <p:attrName>style.visibility</p:attrName>
                                        </p:attrNameLst>
                                      </p:cBhvr>
                                      <p:to>
                                        <p:strVal val="visible"/>
                                      </p:to>
                                    </p:set>
                                    <p:animEffect transition="in" filter="wipe(left)">
                                      <p:cBhvr>
                                        <p:cTn id="25" dur="500"/>
                                        <p:tgtEl>
                                          <p:spTgt spid="10">
                                            <p:graphicEl>
                                              <a:dgm id="{918BD03B-96C7-4C5E-ACEA-7707C51D3A12}"/>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graphicEl>
                                              <a:dgm id="{89AD0F55-3141-4FB5-8894-552B70340A38}"/>
                                            </p:graphicEl>
                                          </p:spTgt>
                                        </p:tgtEl>
                                        <p:attrNameLst>
                                          <p:attrName>style.visibility</p:attrName>
                                        </p:attrNameLst>
                                      </p:cBhvr>
                                      <p:to>
                                        <p:strVal val="visible"/>
                                      </p:to>
                                    </p:set>
                                    <p:animEffect transition="in" filter="wipe(left)">
                                      <p:cBhvr>
                                        <p:cTn id="28" dur="500"/>
                                        <p:tgtEl>
                                          <p:spTgt spid="10">
                                            <p:graphicEl>
                                              <a:dgm id="{89AD0F55-3141-4FB5-8894-552B70340A38}"/>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
                                            <p:graphicEl>
                                              <a:dgm id="{EE3F788E-835F-4105-9C47-9010C6006C4D}"/>
                                            </p:graphicEl>
                                          </p:spTgt>
                                        </p:tgtEl>
                                        <p:attrNameLst>
                                          <p:attrName>style.visibility</p:attrName>
                                        </p:attrNameLst>
                                      </p:cBhvr>
                                      <p:to>
                                        <p:strVal val="visible"/>
                                      </p:to>
                                    </p:set>
                                    <p:animEffect transition="in" filter="wipe(left)">
                                      <p:cBhvr>
                                        <p:cTn id="31" dur="500"/>
                                        <p:tgtEl>
                                          <p:spTgt spid="10">
                                            <p:graphicEl>
                                              <a:dgm id="{EE3F788E-835F-4105-9C47-9010C6006C4D}"/>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graphicEl>
                                              <a:dgm id="{6FAD9BDC-4BFB-4FF5-B2F3-526969EB7D31}"/>
                                            </p:graphicEl>
                                          </p:spTgt>
                                        </p:tgtEl>
                                        <p:attrNameLst>
                                          <p:attrName>style.visibility</p:attrName>
                                        </p:attrNameLst>
                                      </p:cBhvr>
                                      <p:to>
                                        <p:strVal val="visible"/>
                                      </p:to>
                                    </p:set>
                                    <p:animEffect transition="in" filter="wipe(left)">
                                      <p:cBhvr>
                                        <p:cTn id="34" dur="500"/>
                                        <p:tgtEl>
                                          <p:spTgt spid="10">
                                            <p:graphicEl>
                                              <a:dgm id="{6FAD9BDC-4BFB-4FF5-B2F3-526969EB7D3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graphicEl>
                                              <a:dgm id="{8C6CDFB1-E7CA-4A44-B3D2-D9EE8B6E1E58}"/>
                                            </p:graphicEl>
                                          </p:spTgt>
                                        </p:tgtEl>
                                        <p:attrNameLst>
                                          <p:attrName>style.visibility</p:attrName>
                                        </p:attrNameLst>
                                      </p:cBhvr>
                                      <p:to>
                                        <p:strVal val="visible"/>
                                      </p:to>
                                    </p:set>
                                    <p:animEffect transition="in" filter="wipe(left)">
                                      <p:cBhvr>
                                        <p:cTn id="39" dur="500"/>
                                        <p:tgtEl>
                                          <p:spTgt spid="10">
                                            <p:graphicEl>
                                              <a:dgm id="{8C6CDFB1-E7CA-4A44-B3D2-D9EE8B6E1E58}"/>
                                            </p:graphic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0">
                                            <p:graphicEl>
                                              <a:dgm id="{8C9B57AF-AA1C-42BE-99E7-62DCCEF9DEC1}"/>
                                            </p:graphicEl>
                                          </p:spTgt>
                                        </p:tgtEl>
                                        <p:attrNameLst>
                                          <p:attrName>style.visibility</p:attrName>
                                        </p:attrNameLst>
                                      </p:cBhvr>
                                      <p:to>
                                        <p:strVal val="visible"/>
                                      </p:to>
                                    </p:set>
                                    <p:animEffect transition="in" filter="wipe(left)">
                                      <p:cBhvr>
                                        <p:cTn id="42" dur="500"/>
                                        <p:tgtEl>
                                          <p:spTgt spid="10">
                                            <p:graphicEl>
                                              <a:dgm id="{8C9B57AF-AA1C-42BE-99E7-62DCCEF9DEC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Graphic spid="10" grpId="0" uiExpand="1">
        <p:bldSub>
          <a:bldDgm bld="lvlAtOnc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59B68C-8518-B9C1-19CE-544DCC17BC25}"/>
              </a:ext>
            </a:extLst>
          </p:cNvPr>
          <p:cNvSpPr txBox="1"/>
          <p:nvPr/>
        </p:nvSpPr>
        <p:spPr>
          <a:xfrm>
            <a:off x="257694" y="2692772"/>
            <a:ext cx="4054501" cy="1446550"/>
          </a:xfrm>
          <a:prstGeom prst="rect">
            <a:avLst/>
          </a:prstGeom>
          <a:noFill/>
        </p:spPr>
        <p:txBody>
          <a:bodyPr wrap="square" rtlCol="0">
            <a:spAutoFit/>
          </a:bodyPr>
          <a:lstStyle/>
          <a:p>
            <a:pPr algn="ctr"/>
            <a:r>
              <a:rPr lang="el-GR" sz="4400" b="1" dirty="0"/>
              <a:t>ΚΡΥΠΤΟΓΡΑΦΙΑ </a:t>
            </a:r>
            <a:endParaRPr lang="en-US" sz="4400" b="1" dirty="0"/>
          </a:p>
          <a:p>
            <a:pPr algn="ctr"/>
            <a:r>
              <a:rPr lang="el-GR" sz="4400" b="1" dirty="0"/>
              <a:t>ΔΙΚΤΥΩΤΩΝ</a:t>
            </a:r>
            <a:r>
              <a:rPr lang="en-US" sz="4400" b="1" dirty="0"/>
              <a:t>          </a:t>
            </a:r>
            <a:endParaRPr lang="el-GR" sz="4400" b="1" dirty="0"/>
          </a:p>
        </p:txBody>
      </p:sp>
      <p:sp>
        <p:nvSpPr>
          <p:cNvPr id="196" name="Oval 195">
            <a:extLst>
              <a:ext uri="{FF2B5EF4-FFF2-40B4-BE49-F238E27FC236}">
                <a16:creationId xmlns:a16="http://schemas.microsoft.com/office/drawing/2014/main" id="{E6B1DE8A-963D-451B-AABB-18FFC2EE90A0}"/>
              </a:ext>
            </a:extLst>
          </p:cNvPr>
          <p:cNvSpPr/>
          <p:nvPr/>
        </p:nvSpPr>
        <p:spPr>
          <a:xfrm>
            <a:off x="4884754"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7" name="Oval 196">
            <a:extLst>
              <a:ext uri="{FF2B5EF4-FFF2-40B4-BE49-F238E27FC236}">
                <a16:creationId xmlns:a16="http://schemas.microsoft.com/office/drawing/2014/main" id="{696CF2BD-5C91-86FB-703F-D7F03B9ADD12}"/>
              </a:ext>
            </a:extLst>
          </p:cNvPr>
          <p:cNvSpPr/>
          <p:nvPr/>
        </p:nvSpPr>
        <p:spPr>
          <a:xfrm>
            <a:off x="5217449"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8" name="Oval 197">
            <a:extLst>
              <a:ext uri="{FF2B5EF4-FFF2-40B4-BE49-F238E27FC236}">
                <a16:creationId xmlns:a16="http://schemas.microsoft.com/office/drawing/2014/main" id="{3F620013-466A-9FFE-D490-2F7980383E8C}"/>
              </a:ext>
            </a:extLst>
          </p:cNvPr>
          <p:cNvSpPr/>
          <p:nvPr/>
        </p:nvSpPr>
        <p:spPr>
          <a:xfrm>
            <a:off x="5550144"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9" name="Oval 198">
            <a:extLst>
              <a:ext uri="{FF2B5EF4-FFF2-40B4-BE49-F238E27FC236}">
                <a16:creationId xmlns:a16="http://schemas.microsoft.com/office/drawing/2014/main" id="{07FA0C82-0AEE-025C-5875-349866244027}"/>
              </a:ext>
            </a:extLst>
          </p:cNvPr>
          <p:cNvSpPr/>
          <p:nvPr/>
        </p:nvSpPr>
        <p:spPr>
          <a:xfrm>
            <a:off x="5882839"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0" name="Oval 199">
            <a:extLst>
              <a:ext uri="{FF2B5EF4-FFF2-40B4-BE49-F238E27FC236}">
                <a16:creationId xmlns:a16="http://schemas.microsoft.com/office/drawing/2014/main" id="{8FE1D875-ED00-16BF-60E9-72430545902D}"/>
              </a:ext>
            </a:extLst>
          </p:cNvPr>
          <p:cNvSpPr/>
          <p:nvPr/>
        </p:nvSpPr>
        <p:spPr>
          <a:xfrm>
            <a:off x="6215534"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1" name="Oval 200">
            <a:extLst>
              <a:ext uri="{FF2B5EF4-FFF2-40B4-BE49-F238E27FC236}">
                <a16:creationId xmlns:a16="http://schemas.microsoft.com/office/drawing/2014/main" id="{25BA6580-E972-0EC8-FB52-0424B31F92E4}"/>
              </a:ext>
            </a:extLst>
          </p:cNvPr>
          <p:cNvSpPr/>
          <p:nvPr/>
        </p:nvSpPr>
        <p:spPr>
          <a:xfrm>
            <a:off x="6548229" y="109465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8" name="Oval 227">
            <a:extLst>
              <a:ext uri="{FF2B5EF4-FFF2-40B4-BE49-F238E27FC236}">
                <a16:creationId xmlns:a16="http://schemas.microsoft.com/office/drawing/2014/main" id="{3B333016-FDE5-CD41-1353-A0A9014B737F}"/>
              </a:ext>
            </a:extLst>
          </p:cNvPr>
          <p:cNvSpPr/>
          <p:nvPr/>
        </p:nvSpPr>
        <p:spPr>
          <a:xfrm>
            <a:off x="4884754"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9" name="Oval 228">
            <a:extLst>
              <a:ext uri="{FF2B5EF4-FFF2-40B4-BE49-F238E27FC236}">
                <a16:creationId xmlns:a16="http://schemas.microsoft.com/office/drawing/2014/main" id="{F4566FFB-92B0-11D6-2BE0-8FAC02A7FDA4}"/>
              </a:ext>
            </a:extLst>
          </p:cNvPr>
          <p:cNvSpPr/>
          <p:nvPr/>
        </p:nvSpPr>
        <p:spPr>
          <a:xfrm>
            <a:off x="5217449"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0" name="Oval 229">
            <a:extLst>
              <a:ext uri="{FF2B5EF4-FFF2-40B4-BE49-F238E27FC236}">
                <a16:creationId xmlns:a16="http://schemas.microsoft.com/office/drawing/2014/main" id="{DF23A391-5732-65A2-4CAF-3AF22037D72A}"/>
              </a:ext>
            </a:extLst>
          </p:cNvPr>
          <p:cNvSpPr/>
          <p:nvPr/>
        </p:nvSpPr>
        <p:spPr>
          <a:xfrm>
            <a:off x="5550144"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1" name="Oval 230">
            <a:extLst>
              <a:ext uri="{FF2B5EF4-FFF2-40B4-BE49-F238E27FC236}">
                <a16:creationId xmlns:a16="http://schemas.microsoft.com/office/drawing/2014/main" id="{E23CA80C-1102-C1E7-EDEC-76103FB383BF}"/>
              </a:ext>
            </a:extLst>
          </p:cNvPr>
          <p:cNvSpPr/>
          <p:nvPr/>
        </p:nvSpPr>
        <p:spPr>
          <a:xfrm>
            <a:off x="5882839"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2" name="Oval 231">
            <a:extLst>
              <a:ext uri="{FF2B5EF4-FFF2-40B4-BE49-F238E27FC236}">
                <a16:creationId xmlns:a16="http://schemas.microsoft.com/office/drawing/2014/main" id="{3915FA9E-A691-6147-9DCF-5688F72C2099}"/>
              </a:ext>
            </a:extLst>
          </p:cNvPr>
          <p:cNvSpPr/>
          <p:nvPr/>
        </p:nvSpPr>
        <p:spPr>
          <a:xfrm>
            <a:off x="6215534"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3" name="Oval 232">
            <a:extLst>
              <a:ext uri="{FF2B5EF4-FFF2-40B4-BE49-F238E27FC236}">
                <a16:creationId xmlns:a16="http://schemas.microsoft.com/office/drawing/2014/main" id="{F16F32AE-BEE7-6A33-CEAF-C1D127A07A50}"/>
              </a:ext>
            </a:extLst>
          </p:cNvPr>
          <p:cNvSpPr/>
          <p:nvPr/>
        </p:nvSpPr>
        <p:spPr>
          <a:xfrm>
            <a:off x="6548229" y="155242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0" name="Oval 259">
            <a:extLst>
              <a:ext uri="{FF2B5EF4-FFF2-40B4-BE49-F238E27FC236}">
                <a16:creationId xmlns:a16="http://schemas.microsoft.com/office/drawing/2014/main" id="{9F9173A2-AEC9-2915-81EA-AA28F13FE87D}"/>
              </a:ext>
            </a:extLst>
          </p:cNvPr>
          <p:cNvSpPr/>
          <p:nvPr/>
        </p:nvSpPr>
        <p:spPr>
          <a:xfrm>
            <a:off x="4884754"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1" name="Oval 260">
            <a:extLst>
              <a:ext uri="{FF2B5EF4-FFF2-40B4-BE49-F238E27FC236}">
                <a16:creationId xmlns:a16="http://schemas.microsoft.com/office/drawing/2014/main" id="{5F236DE4-4C58-8060-3455-D0EA47B78A72}"/>
              </a:ext>
            </a:extLst>
          </p:cNvPr>
          <p:cNvSpPr/>
          <p:nvPr/>
        </p:nvSpPr>
        <p:spPr>
          <a:xfrm>
            <a:off x="5217449"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2" name="Oval 261">
            <a:extLst>
              <a:ext uri="{FF2B5EF4-FFF2-40B4-BE49-F238E27FC236}">
                <a16:creationId xmlns:a16="http://schemas.microsoft.com/office/drawing/2014/main" id="{AE2E20C3-00FD-FAF0-D103-7241281FDC82}"/>
              </a:ext>
            </a:extLst>
          </p:cNvPr>
          <p:cNvSpPr/>
          <p:nvPr/>
        </p:nvSpPr>
        <p:spPr>
          <a:xfrm>
            <a:off x="5550144"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3" name="Oval 262">
            <a:extLst>
              <a:ext uri="{FF2B5EF4-FFF2-40B4-BE49-F238E27FC236}">
                <a16:creationId xmlns:a16="http://schemas.microsoft.com/office/drawing/2014/main" id="{44841F98-AAD0-7C41-F376-916473176EFC}"/>
              </a:ext>
            </a:extLst>
          </p:cNvPr>
          <p:cNvSpPr/>
          <p:nvPr/>
        </p:nvSpPr>
        <p:spPr>
          <a:xfrm>
            <a:off x="5882839"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4" name="Oval 263">
            <a:extLst>
              <a:ext uri="{FF2B5EF4-FFF2-40B4-BE49-F238E27FC236}">
                <a16:creationId xmlns:a16="http://schemas.microsoft.com/office/drawing/2014/main" id="{689F8127-B73F-1CD9-5CCA-5DE8143C81DA}"/>
              </a:ext>
            </a:extLst>
          </p:cNvPr>
          <p:cNvSpPr/>
          <p:nvPr/>
        </p:nvSpPr>
        <p:spPr>
          <a:xfrm>
            <a:off x="6215534"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5" name="Oval 264">
            <a:extLst>
              <a:ext uri="{FF2B5EF4-FFF2-40B4-BE49-F238E27FC236}">
                <a16:creationId xmlns:a16="http://schemas.microsoft.com/office/drawing/2014/main" id="{27E3557A-A1B4-9A67-136B-B50D9F992ABF}"/>
              </a:ext>
            </a:extLst>
          </p:cNvPr>
          <p:cNvSpPr/>
          <p:nvPr/>
        </p:nvSpPr>
        <p:spPr>
          <a:xfrm>
            <a:off x="6548229" y="201019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2" name="Oval 291">
            <a:extLst>
              <a:ext uri="{FF2B5EF4-FFF2-40B4-BE49-F238E27FC236}">
                <a16:creationId xmlns:a16="http://schemas.microsoft.com/office/drawing/2014/main" id="{CF67F16E-4EA5-2D5F-A289-3C4C18F836C3}"/>
              </a:ext>
            </a:extLst>
          </p:cNvPr>
          <p:cNvSpPr/>
          <p:nvPr/>
        </p:nvSpPr>
        <p:spPr>
          <a:xfrm>
            <a:off x="4884754"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3" name="Oval 292">
            <a:extLst>
              <a:ext uri="{FF2B5EF4-FFF2-40B4-BE49-F238E27FC236}">
                <a16:creationId xmlns:a16="http://schemas.microsoft.com/office/drawing/2014/main" id="{DEEA5832-93A3-252C-699B-979BFA6D4264}"/>
              </a:ext>
            </a:extLst>
          </p:cNvPr>
          <p:cNvSpPr/>
          <p:nvPr/>
        </p:nvSpPr>
        <p:spPr>
          <a:xfrm>
            <a:off x="5217449"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4" name="Oval 293">
            <a:extLst>
              <a:ext uri="{FF2B5EF4-FFF2-40B4-BE49-F238E27FC236}">
                <a16:creationId xmlns:a16="http://schemas.microsoft.com/office/drawing/2014/main" id="{2015617E-BF00-0350-C6C5-B90CE441642A}"/>
              </a:ext>
            </a:extLst>
          </p:cNvPr>
          <p:cNvSpPr/>
          <p:nvPr/>
        </p:nvSpPr>
        <p:spPr>
          <a:xfrm>
            <a:off x="5550144"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5" name="Oval 294">
            <a:extLst>
              <a:ext uri="{FF2B5EF4-FFF2-40B4-BE49-F238E27FC236}">
                <a16:creationId xmlns:a16="http://schemas.microsoft.com/office/drawing/2014/main" id="{38A3DA70-7155-CA92-C576-FCDE7791B46B}"/>
              </a:ext>
            </a:extLst>
          </p:cNvPr>
          <p:cNvSpPr/>
          <p:nvPr/>
        </p:nvSpPr>
        <p:spPr>
          <a:xfrm>
            <a:off x="5882839"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6" name="Oval 295">
            <a:extLst>
              <a:ext uri="{FF2B5EF4-FFF2-40B4-BE49-F238E27FC236}">
                <a16:creationId xmlns:a16="http://schemas.microsoft.com/office/drawing/2014/main" id="{FC1D6BE8-DF52-5218-067E-570BBFD3D439}"/>
              </a:ext>
            </a:extLst>
          </p:cNvPr>
          <p:cNvSpPr/>
          <p:nvPr/>
        </p:nvSpPr>
        <p:spPr>
          <a:xfrm>
            <a:off x="6215534"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7" name="Oval 296">
            <a:extLst>
              <a:ext uri="{FF2B5EF4-FFF2-40B4-BE49-F238E27FC236}">
                <a16:creationId xmlns:a16="http://schemas.microsoft.com/office/drawing/2014/main" id="{76414C7B-9BB8-856C-8483-22E4C876A511}"/>
              </a:ext>
            </a:extLst>
          </p:cNvPr>
          <p:cNvSpPr/>
          <p:nvPr/>
        </p:nvSpPr>
        <p:spPr>
          <a:xfrm>
            <a:off x="6548229" y="24679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4" name="Oval 323">
            <a:extLst>
              <a:ext uri="{FF2B5EF4-FFF2-40B4-BE49-F238E27FC236}">
                <a16:creationId xmlns:a16="http://schemas.microsoft.com/office/drawing/2014/main" id="{279C5BD5-A98A-C730-B253-BC273C89BB3F}"/>
              </a:ext>
            </a:extLst>
          </p:cNvPr>
          <p:cNvSpPr/>
          <p:nvPr/>
        </p:nvSpPr>
        <p:spPr>
          <a:xfrm>
            <a:off x="4884754"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5" name="Oval 324">
            <a:extLst>
              <a:ext uri="{FF2B5EF4-FFF2-40B4-BE49-F238E27FC236}">
                <a16:creationId xmlns:a16="http://schemas.microsoft.com/office/drawing/2014/main" id="{1D3F2A47-565F-6BEC-1A9F-4DA0AC73A302}"/>
              </a:ext>
            </a:extLst>
          </p:cNvPr>
          <p:cNvSpPr/>
          <p:nvPr/>
        </p:nvSpPr>
        <p:spPr>
          <a:xfrm>
            <a:off x="5217449"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6" name="Oval 325">
            <a:extLst>
              <a:ext uri="{FF2B5EF4-FFF2-40B4-BE49-F238E27FC236}">
                <a16:creationId xmlns:a16="http://schemas.microsoft.com/office/drawing/2014/main" id="{A5EC3C58-7276-BED5-0AF3-1E46D1C31120}"/>
              </a:ext>
            </a:extLst>
          </p:cNvPr>
          <p:cNvSpPr/>
          <p:nvPr/>
        </p:nvSpPr>
        <p:spPr>
          <a:xfrm>
            <a:off x="5550144"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7" name="Oval 326">
            <a:extLst>
              <a:ext uri="{FF2B5EF4-FFF2-40B4-BE49-F238E27FC236}">
                <a16:creationId xmlns:a16="http://schemas.microsoft.com/office/drawing/2014/main" id="{A062068D-CA52-DED8-1190-AA1F7362C114}"/>
              </a:ext>
            </a:extLst>
          </p:cNvPr>
          <p:cNvSpPr/>
          <p:nvPr/>
        </p:nvSpPr>
        <p:spPr>
          <a:xfrm>
            <a:off x="5882839"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8" name="Oval 327">
            <a:extLst>
              <a:ext uri="{FF2B5EF4-FFF2-40B4-BE49-F238E27FC236}">
                <a16:creationId xmlns:a16="http://schemas.microsoft.com/office/drawing/2014/main" id="{B94889B5-DB19-16F5-901D-687EBB4E6466}"/>
              </a:ext>
            </a:extLst>
          </p:cNvPr>
          <p:cNvSpPr/>
          <p:nvPr/>
        </p:nvSpPr>
        <p:spPr>
          <a:xfrm>
            <a:off x="6215534"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9" name="Oval 328">
            <a:extLst>
              <a:ext uri="{FF2B5EF4-FFF2-40B4-BE49-F238E27FC236}">
                <a16:creationId xmlns:a16="http://schemas.microsoft.com/office/drawing/2014/main" id="{DA9E6FCA-DEA7-AF6B-1104-121A5B8C9B8E}"/>
              </a:ext>
            </a:extLst>
          </p:cNvPr>
          <p:cNvSpPr/>
          <p:nvPr/>
        </p:nvSpPr>
        <p:spPr>
          <a:xfrm>
            <a:off x="6548229" y="292572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6" name="Oval 355">
            <a:extLst>
              <a:ext uri="{FF2B5EF4-FFF2-40B4-BE49-F238E27FC236}">
                <a16:creationId xmlns:a16="http://schemas.microsoft.com/office/drawing/2014/main" id="{FFDC0BDE-00BA-1C74-7853-846FFF952831}"/>
              </a:ext>
            </a:extLst>
          </p:cNvPr>
          <p:cNvSpPr/>
          <p:nvPr/>
        </p:nvSpPr>
        <p:spPr>
          <a:xfrm>
            <a:off x="4884754"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7" name="Oval 356">
            <a:extLst>
              <a:ext uri="{FF2B5EF4-FFF2-40B4-BE49-F238E27FC236}">
                <a16:creationId xmlns:a16="http://schemas.microsoft.com/office/drawing/2014/main" id="{80B64B39-5FA2-7997-86D4-0C21BE248057}"/>
              </a:ext>
            </a:extLst>
          </p:cNvPr>
          <p:cNvSpPr/>
          <p:nvPr/>
        </p:nvSpPr>
        <p:spPr>
          <a:xfrm>
            <a:off x="5217449"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8" name="Oval 357">
            <a:extLst>
              <a:ext uri="{FF2B5EF4-FFF2-40B4-BE49-F238E27FC236}">
                <a16:creationId xmlns:a16="http://schemas.microsoft.com/office/drawing/2014/main" id="{62C992B5-6742-632E-6408-126D09F9A866}"/>
              </a:ext>
            </a:extLst>
          </p:cNvPr>
          <p:cNvSpPr/>
          <p:nvPr/>
        </p:nvSpPr>
        <p:spPr>
          <a:xfrm>
            <a:off x="5550144"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9" name="Oval 358">
            <a:extLst>
              <a:ext uri="{FF2B5EF4-FFF2-40B4-BE49-F238E27FC236}">
                <a16:creationId xmlns:a16="http://schemas.microsoft.com/office/drawing/2014/main" id="{50B5D777-2FDE-CE9A-A2ED-95BA345B970E}"/>
              </a:ext>
            </a:extLst>
          </p:cNvPr>
          <p:cNvSpPr/>
          <p:nvPr/>
        </p:nvSpPr>
        <p:spPr>
          <a:xfrm>
            <a:off x="5882839"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0" name="Oval 359">
            <a:extLst>
              <a:ext uri="{FF2B5EF4-FFF2-40B4-BE49-F238E27FC236}">
                <a16:creationId xmlns:a16="http://schemas.microsoft.com/office/drawing/2014/main" id="{8092D793-3532-BB0B-66D7-38D3E12C8279}"/>
              </a:ext>
            </a:extLst>
          </p:cNvPr>
          <p:cNvSpPr/>
          <p:nvPr/>
        </p:nvSpPr>
        <p:spPr>
          <a:xfrm>
            <a:off x="6215534"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1" name="Oval 360">
            <a:extLst>
              <a:ext uri="{FF2B5EF4-FFF2-40B4-BE49-F238E27FC236}">
                <a16:creationId xmlns:a16="http://schemas.microsoft.com/office/drawing/2014/main" id="{D6D80F88-0DA6-B64D-4C38-F94F61FD1E53}"/>
              </a:ext>
            </a:extLst>
          </p:cNvPr>
          <p:cNvSpPr/>
          <p:nvPr/>
        </p:nvSpPr>
        <p:spPr>
          <a:xfrm>
            <a:off x="6548229" y="3383492"/>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2" name="Oval 441">
            <a:extLst>
              <a:ext uri="{FF2B5EF4-FFF2-40B4-BE49-F238E27FC236}">
                <a16:creationId xmlns:a16="http://schemas.microsoft.com/office/drawing/2014/main" id="{FFDCB9E1-88C6-F514-24E9-FF8A4A851A63}"/>
              </a:ext>
            </a:extLst>
          </p:cNvPr>
          <p:cNvSpPr/>
          <p:nvPr/>
        </p:nvSpPr>
        <p:spPr>
          <a:xfrm>
            <a:off x="6880924"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3" name="Oval 442">
            <a:extLst>
              <a:ext uri="{FF2B5EF4-FFF2-40B4-BE49-F238E27FC236}">
                <a16:creationId xmlns:a16="http://schemas.microsoft.com/office/drawing/2014/main" id="{D5ADDA55-847C-74EC-79F4-34173714D5B9}"/>
              </a:ext>
            </a:extLst>
          </p:cNvPr>
          <p:cNvSpPr/>
          <p:nvPr/>
        </p:nvSpPr>
        <p:spPr>
          <a:xfrm>
            <a:off x="7213619"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4" name="Oval 443">
            <a:extLst>
              <a:ext uri="{FF2B5EF4-FFF2-40B4-BE49-F238E27FC236}">
                <a16:creationId xmlns:a16="http://schemas.microsoft.com/office/drawing/2014/main" id="{C9F5C19A-7589-29BB-98D8-4D3EBFDF2657}"/>
              </a:ext>
            </a:extLst>
          </p:cNvPr>
          <p:cNvSpPr/>
          <p:nvPr/>
        </p:nvSpPr>
        <p:spPr>
          <a:xfrm>
            <a:off x="7546314"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5" name="Oval 444">
            <a:extLst>
              <a:ext uri="{FF2B5EF4-FFF2-40B4-BE49-F238E27FC236}">
                <a16:creationId xmlns:a16="http://schemas.microsoft.com/office/drawing/2014/main" id="{42AEF24F-25AC-EE61-3DC3-36586938B2E1}"/>
              </a:ext>
            </a:extLst>
          </p:cNvPr>
          <p:cNvSpPr/>
          <p:nvPr/>
        </p:nvSpPr>
        <p:spPr>
          <a:xfrm>
            <a:off x="7879009"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6" name="Oval 445">
            <a:extLst>
              <a:ext uri="{FF2B5EF4-FFF2-40B4-BE49-F238E27FC236}">
                <a16:creationId xmlns:a16="http://schemas.microsoft.com/office/drawing/2014/main" id="{F5065FD2-2008-232E-B896-30ADDB8C9A82}"/>
              </a:ext>
            </a:extLst>
          </p:cNvPr>
          <p:cNvSpPr/>
          <p:nvPr/>
        </p:nvSpPr>
        <p:spPr>
          <a:xfrm>
            <a:off x="8211704" y="109380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7" name="Oval 446">
            <a:extLst>
              <a:ext uri="{FF2B5EF4-FFF2-40B4-BE49-F238E27FC236}">
                <a16:creationId xmlns:a16="http://schemas.microsoft.com/office/drawing/2014/main" id="{4635B7EC-FB49-E356-2CA1-80C05CF4574D}"/>
              </a:ext>
            </a:extLst>
          </p:cNvPr>
          <p:cNvSpPr/>
          <p:nvPr/>
        </p:nvSpPr>
        <p:spPr>
          <a:xfrm>
            <a:off x="8544399"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8" name="Oval 447">
            <a:extLst>
              <a:ext uri="{FF2B5EF4-FFF2-40B4-BE49-F238E27FC236}">
                <a16:creationId xmlns:a16="http://schemas.microsoft.com/office/drawing/2014/main" id="{74FBD12E-E253-7BE0-4729-D03A522B853F}"/>
              </a:ext>
            </a:extLst>
          </p:cNvPr>
          <p:cNvSpPr/>
          <p:nvPr/>
        </p:nvSpPr>
        <p:spPr>
          <a:xfrm>
            <a:off x="8877094"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9" name="Oval 448">
            <a:extLst>
              <a:ext uri="{FF2B5EF4-FFF2-40B4-BE49-F238E27FC236}">
                <a16:creationId xmlns:a16="http://schemas.microsoft.com/office/drawing/2014/main" id="{6C27B66B-16F2-6BD2-D001-B3C75DFED9DD}"/>
              </a:ext>
            </a:extLst>
          </p:cNvPr>
          <p:cNvSpPr/>
          <p:nvPr/>
        </p:nvSpPr>
        <p:spPr>
          <a:xfrm>
            <a:off x="9209789"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0" name="Oval 449">
            <a:extLst>
              <a:ext uri="{FF2B5EF4-FFF2-40B4-BE49-F238E27FC236}">
                <a16:creationId xmlns:a16="http://schemas.microsoft.com/office/drawing/2014/main" id="{981A17A6-A91A-4840-8AE2-7477E3DFCEB3}"/>
              </a:ext>
            </a:extLst>
          </p:cNvPr>
          <p:cNvSpPr/>
          <p:nvPr/>
        </p:nvSpPr>
        <p:spPr>
          <a:xfrm>
            <a:off x="9542484"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1" name="Oval 450">
            <a:extLst>
              <a:ext uri="{FF2B5EF4-FFF2-40B4-BE49-F238E27FC236}">
                <a16:creationId xmlns:a16="http://schemas.microsoft.com/office/drawing/2014/main" id="{B2B4EAAB-45AA-96EF-22E8-683A6E0AEECB}"/>
              </a:ext>
            </a:extLst>
          </p:cNvPr>
          <p:cNvSpPr/>
          <p:nvPr/>
        </p:nvSpPr>
        <p:spPr>
          <a:xfrm>
            <a:off x="9875179"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2" name="Oval 451">
            <a:extLst>
              <a:ext uri="{FF2B5EF4-FFF2-40B4-BE49-F238E27FC236}">
                <a16:creationId xmlns:a16="http://schemas.microsoft.com/office/drawing/2014/main" id="{FFB525B6-2EB3-1463-BAB9-C841A6FE6E5A}"/>
              </a:ext>
            </a:extLst>
          </p:cNvPr>
          <p:cNvSpPr/>
          <p:nvPr/>
        </p:nvSpPr>
        <p:spPr>
          <a:xfrm>
            <a:off x="10207874"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3" name="Oval 452">
            <a:extLst>
              <a:ext uri="{FF2B5EF4-FFF2-40B4-BE49-F238E27FC236}">
                <a16:creationId xmlns:a16="http://schemas.microsoft.com/office/drawing/2014/main" id="{D9CF771B-65C6-FB71-E26A-07E5DEF8EC54}"/>
              </a:ext>
            </a:extLst>
          </p:cNvPr>
          <p:cNvSpPr/>
          <p:nvPr/>
        </p:nvSpPr>
        <p:spPr>
          <a:xfrm>
            <a:off x="10540569"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4" name="Oval 453">
            <a:extLst>
              <a:ext uri="{FF2B5EF4-FFF2-40B4-BE49-F238E27FC236}">
                <a16:creationId xmlns:a16="http://schemas.microsoft.com/office/drawing/2014/main" id="{97AEB9F8-4419-1CC1-6503-06E795174038}"/>
              </a:ext>
            </a:extLst>
          </p:cNvPr>
          <p:cNvSpPr/>
          <p:nvPr/>
        </p:nvSpPr>
        <p:spPr>
          <a:xfrm>
            <a:off x="10873264"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5" name="Oval 454">
            <a:extLst>
              <a:ext uri="{FF2B5EF4-FFF2-40B4-BE49-F238E27FC236}">
                <a16:creationId xmlns:a16="http://schemas.microsoft.com/office/drawing/2014/main" id="{30A53053-74D3-1C30-8E58-7A258443DC41}"/>
              </a:ext>
            </a:extLst>
          </p:cNvPr>
          <p:cNvSpPr/>
          <p:nvPr/>
        </p:nvSpPr>
        <p:spPr>
          <a:xfrm>
            <a:off x="11205959"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6" name="Oval 455">
            <a:extLst>
              <a:ext uri="{FF2B5EF4-FFF2-40B4-BE49-F238E27FC236}">
                <a16:creationId xmlns:a16="http://schemas.microsoft.com/office/drawing/2014/main" id="{9F89037F-7C27-36A5-55AB-5E356A3CB703}"/>
              </a:ext>
            </a:extLst>
          </p:cNvPr>
          <p:cNvSpPr/>
          <p:nvPr/>
        </p:nvSpPr>
        <p:spPr>
          <a:xfrm>
            <a:off x="11538646" y="10938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4" name="Oval 473">
            <a:extLst>
              <a:ext uri="{FF2B5EF4-FFF2-40B4-BE49-F238E27FC236}">
                <a16:creationId xmlns:a16="http://schemas.microsoft.com/office/drawing/2014/main" id="{EE2C1648-D1A5-7E53-9993-12940786F281}"/>
              </a:ext>
            </a:extLst>
          </p:cNvPr>
          <p:cNvSpPr/>
          <p:nvPr/>
        </p:nvSpPr>
        <p:spPr>
          <a:xfrm>
            <a:off x="6880924"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5" name="Oval 474">
            <a:extLst>
              <a:ext uri="{FF2B5EF4-FFF2-40B4-BE49-F238E27FC236}">
                <a16:creationId xmlns:a16="http://schemas.microsoft.com/office/drawing/2014/main" id="{BED9343D-7598-8784-5CA0-7D494F737990}"/>
              </a:ext>
            </a:extLst>
          </p:cNvPr>
          <p:cNvSpPr/>
          <p:nvPr/>
        </p:nvSpPr>
        <p:spPr>
          <a:xfrm>
            <a:off x="7213619"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6" name="Oval 475">
            <a:extLst>
              <a:ext uri="{FF2B5EF4-FFF2-40B4-BE49-F238E27FC236}">
                <a16:creationId xmlns:a16="http://schemas.microsoft.com/office/drawing/2014/main" id="{41357F6F-A2A6-9037-B76A-0515B5C55CF3}"/>
              </a:ext>
            </a:extLst>
          </p:cNvPr>
          <p:cNvSpPr/>
          <p:nvPr/>
        </p:nvSpPr>
        <p:spPr>
          <a:xfrm>
            <a:off x="7546314" y="155242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7" name="Oval 476">
            <a:extLst>
              <a:ext uri="{FF2B5EF4-FFF2-40B4-BE49-F238E27FC236}">
                <a16:creationId xmlns:a16="http://schemas.microsoft.com/office/drawing/2014/main" id="{E92A2B35-8A79-82DB-797F-EDA8D35BBB98}"/>
              </a:ext>
            </a:extLst>
          </p:cNvPr>
          <p:cNvSpPr/>
          <p:nvPr/>
        </p:nvSpPr>
        <p:spPr>
          <a:xfrm>
            <a:off x="7879009"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8" name="Oval 477">
            <a:extLst>
              <a:ext uri="{FF2B5EF4-FFF2-40B4-BE49-F238E27FC236}">
                <a16:creationId xmlns:a16="http://schemas.microsoft.com/office/drawing/2014/main" id="{0D38AA20-18CE-A404-5CEF-6597DA762F2E}"/>
              </a:ext>
            </a:extLst>
          </p:cNvPr>
          <p:cNvSpPr/>
          <p:nvPr/>
        </p:nvSpPr>
        <p:spPr>
          <a:xfrm>
            <a:off x="8211704" y="1551697"/>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9" name="Oval 478">
            <a:extLst>
              <a:ext uri="{FF2B5EF4-FFF2-40B4-BE49-F238E27FC236}">
                <a16:creationId xmlns:a16="http://schemas.microsoft.com/office/drawing/2014/main" id="{B85BEBDF-C495-15A8-21A0-23FACB7A7721}"/>
              </a:ext>
            </a:extLst>
          </p:cNvPr>
          <p:cNvSpPr/>
          <p:nvPr/>
        </p:nvSpPr>
        <p:spPr>
          <a:xfrm>
            <a:off x="8544399"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0" name="Oval 479">
            <a:extLst>
              <a:ext uri="{FF2B5EF4-FFF2-40B4-BE49-F238E27FC236}">
                <a16:creationId xmlns:a16="http://schemas.microsoft.com/office/drawing/2014/main" id="{0B2DADFD-2CA6-8674-A352-1C5C9713942F}"/>
              </a:ext>
            </a:extLst>
          </p:cNvPr>
          <p:cNvSpPr/>
          <p:nvPr/>
        </p:nvSpPr>
        <p:spPr>
          <a:xfrm>
            <a:off x="8877094"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1" name="Oval 480">
            <a:extLst>
              <a:ext uri="{FF2B5EF4-FFF2-40B4-BE49-F238E27FC236}">
                <a16:creationId xmlns:a16="http://schemas.microsoft.com/office/drawing/2014/main" id="{AD8298B3-71D1-680A-F40B-88D5DB882DE7}"/>
              </a:ext>
            </a:extLst>
          </p:cNvPr>
          <p:cNvSpPr/>
          <p:nvPr/>
        </p:nvSpPr>
        <p:spPr>
          <a:xfrm>
            <a:off x="9209789"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2" name="Oval 481">
            <a:extLst>
              <a:ext uri="{FF2B5EF4-FFF2-40B4-BE49-F238E27FC236}">
                <a16:creationId xmlns:a16="http://schemas.microsoft.com/office/drawing/2014/main" id="{2FA17101-88AD-E782-775B-B9D6482655B0}"/>
              </a:ext>
            </a:extLst>
          </p:cNvPr>
          <p:cNvSpPr/>
          <p:nvPr/>
        </p:nvSpPr>
        <p:spPr>
          <a:xfrm>
            <a:off x="9542484"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3" name="Oval 482">
            <a:extLst>
              <a:ext uri="{FF2B5EF4-FFF2-40B4-BE49-F238E27FC236}">
                <a16:creationId xmlns:a16="http://schemas.microsoft.com/office/drawing/2014/main" id="{0A28F629-E9DB-B8FA-2E7F-5CDA6BDCE010}"/>
              </a:ext>
            </a:extLst>
          </p:cNvPr>
          <p:cNvSpPr/>
          <p:nvPr/>
        </p:nvSpPr>
        <p:spPr>
          <a:xfrm>
            <a:off x="9875179"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4" name="Oval 483">
            <a:extLst>
              <a:ext uri="{FF2B5EF4-FFF2-40B4-BE49-F238E27FC236}">
                <a16:creationId xmlns:a16="http://schemas.microsoft.com/office/drawing/2014/main" id="{FC2607B5-6F98-311F-73B6-969BC7B9A66E}"/>
              </a:ext>
            </a:extLst>
          </p:cNvPr>
          <p:cNvSpPr/>
          <p:nvPr/>
        </p:nvSpPr>
        <p:spPr>
          <a:xfrm>
            <a:off x="10207874"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5" name="Oval 484">
            <a:extLst>
              <a:ext uri="{FF2B5EF4-FFF2-40B4-BE49-F238E27FC236}">
                <a16:creationId xmlns:a16="http://schemas.microsoft.com/office/drawing/2014/main" id="{B27A2EC0-B48C-9DBA-6E40-BFD373A5B330}"/>
              </a:ext>
            </a:extLst>
          </p:cNvPr>
          <p:cNvSpPr/>
          <p:nvPr/>
        </p:nvSpPr>
        <p:spPr>
          <a:xfrm>
            <a:off x="10540569"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6" name="Oval 485">
            <a:extLst>
              <a:ext uri="{FF2B5EF4-FFF2-40B4-BE49-F238E27FC236}">
                <a16:creationId xmlns:a16="http://schemas.microsoft.com/office/drawing/2014/main" id="{986E3309-1B6E-B7E4-41F0-9418ECB271D8}"/>
              </a:ext>
            </a:extLst>
          </p:cNvPr>
          <p:cNvSpPr/>
          <p:nvPr/>
        </p:nvSpPr>
        <p:spPr>
          <a:xfrm>
            <a:off x="10873264"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7" name="Oval 486">
            <a:extLst>
              <a:ext uri="{FF2B5EF4-FFF2-40B4-BE49-F238E27FC236}">
                <a16:creationId xmlns:a16="http://schemas.microsoft.com/office/drawing/2014/main" id="{0D713EC1-EDDC-6586-9E98-6AB1EF1B6A4D}"/>
              </a:ext>
            </a:extLst>
          </p:cNvPr>
          <p:cNvSpPr/>
          <p:nvPr/>
        </p:nvSpPr>
        <p:spPr>
          <a:xfrm>
            <a:off x="11205959"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8" name="Oval 487">
            <a:extLst>
              <a:ext uri="{FF2B5EF4-FFF2-40B4-BE49-F238E27FC236}">
                <a16:creationId xmlns:a16="http://schemas.microsoft.com/office/drawing/2014/main" id="{60510593-1726-149A-B730-0BE2865DF3A7}"/>
              </a:ext>
            </a:extLst>
          </p:cNvPr>
          <p:cNvSpPr/>
          <p:nvPr/>
        </p:nvSpPr>
        <p:spPr>
          <a:xfrm>
            <a:off x="11538646" y="1551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6" name="Oval 505">
            <a:extLst>
              <a:ext uri="{FF2B5EF4-FFF2-40B4-BE49-F238E27FC236}">
                <a16:creationId xmlns:a16="http://schemas.microsoft.com/office/drawing/2014/main" id="{172748D7-E168-06D2-EAB4-257664101EEB}"/>
              </a:ext>
            </a:extLst>
          </p:cNvPr>
          <p:cNvSpPr/>
          <p:nvPr/>
        </p:nvSpPr>
        <p:spPr>
          <a:xfrm>
            <a:off x="6880924"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7" name="Oval 506">
            <a:extLst>
              <a:ext uri="{FF2B5EF4-FFF2-40B4-BE49-F238E27FC236}">
                <a16:creationId xmlns:a16="http://schemas.microsoft.com/office/drawing/2014/main" id="{6B6BF6B1-01BD-4E82-BEFD-B4044436C366}"/>
              </a:ext>
            </a:extLst>
          </p:cNvPr>
          <p:cNvSpPr/>
          <p:nvPr/>
        </p:nvSpPr>
        <p:spPr>
          <a:xfrm>
            <a:off x="7213619"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8" name="Oval 507">
            <a:extLst>
              <a:ext uri="{FF2B5EF4-FFF2-40B4-BE49-F238E27FC236}">
                <a16:creationId xmlns:a16="http://schemas.microsoft.com/office/drawing/2014/main" id="{EC91D049-5208-81E4-AB39-260A2565F324}"/>
              </a:ext>
            </a:extLst>
          </p:cNvPr>
          <p:cNvSpPr/>
          <p:nvPr/>
        </p:nvSpPr>
        <p:spPr>
          <a:xfrm>
            <a:off x="7546314" y="201062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9" name="Oval 508">
            <a:extLst>
              <a:ext uri="{FF2B5EF4-FFF2-40B4-BE49-F238E27FC236}">
                <a16:creationId xmlns:a16="http://schemas.microsoft.com/office/drawing/2014/main" id="{D87B7486-A7AB-80B2-A070-5552809F5CCE}"/>
              </a:ext>
            </a:extLst>
          </p:cNvPr>
          <p:cNvSpPr/>
          <p:nvPr/>
        </p:nvSpPr>
        <p:spPr>
          <a:xfrm>
            <a:off x="7879009"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0" name="Oval 509">
            <a:extLst>
              <a:ext uri="{FF2B5EF4-FFF2-40B4-BE49-F238E27FC236}">
                <a16:creationId xmlns:a16="http://schemas.microsoft.com/office/drawing/2014/main" id="{94DE4585-42C7-E008-945E-21367A014E6E}"/>
              </a:ext>
            </a:extLst>
          </p:cNvPr>
          <p:cNvSpPr/>
          <p:nvPr/>
        </p:nvSpPr>
        <p:spPr>
          <a:xfrm>
            <a:off x="8211704" y="2009593"/>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1" name="Oval 510">
            <a:extLst>
              <a:ext uri="{FF2B5EF4-FFF2-40B4-BE49-F238E27FC236}">
                <a16:creationId xmlns:a16="http://schemas.microsoft.com/office/drawing/2014/main" id="{9B184795-16E0-D3B9-855F-562C884841B8}"/>
              </a:ext>
            </a:extLst>
          </p:cNvPr>
          <p:cNvSpPr/>
          <p:nvPr/>
        </p:nvSpPr>
        <p:spPr>
          <a:xfrm>
            <a:off x="8544399"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Oval 511">
            <a:extLst>
              <a:ext uri="{FF2B5EF4-FFF2-40B4-BE49-F238E27FC236}">
                <a16:creationId xmlns:a16="http://schemas.microsoft.com/office/drawing/2014/main" id="{A088F6FD-2CDF-4159-62D3-A448380C9BDD}"/>
              </a:ext>
            </a:extLst>
          </p:cNvPr>
          <p:cNvSpPr/>
          <p:nvPr/>
        </p:nvSpPr>
        <p:spPr>
          <a:xfrm>
            <a:off x="8877094"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3" name="Oval 512">
            <a:extLst>
              <a:ext uri="{FF2B5EF4-FFF2-40B4-BE49-F238E27FC236}">
                <a16:creationId xmlns:a16="http://schemas.microsoft.com/office/drawing/2014/main" id="{A960112A-7FBF-4FFF-8251-5407D3221FBB}"/>
              </a:ext>
            </a:extLst>
          </p:cNvPr>
          <p:cNvSpPr/>
          <p:nvPr/>
        </p:nvSpPr>
        <p:spPr>
          <a:xfrm>
            <a:off x="9209789"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4" name="Oval 513">
            <a:extLst>
              <a:ext uri="{FF2B5EF4-FFF2-40B4-BE49-F238E27FC236}">
                <a16:creationId xmlns:a16="http://schemas.microsoft.com/office/drawing/2014/main" id="{A20DB73F-6608-312C-3294-492B89D5579E}"/>
              </a:ext>
            </a:extLst>
          </p:cNvPr>
          <p:cNvSpPr/>
          <p:nvPr/>
        </p:nvSpPr>
        <p:spPr>
          <a:xfrm>
            <a:off x="9542484"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5" name="Oval 514">
            <a:extLst>
              <a:ext uri="{FF2B5EF4-FFF2-40B4-BE49-F238E27FC236}">
                <a16:creationId xmlns:a16="http://schemas.microsoft.com/office/drawing/2014/main" id="{6A6E5FD5-16F3-81F3-6FB1-4CBFD4D35200}"/>
              </a:ext>
            </a:extLst>
          </p:cNvPr>
          <p:cNvSpPr/>
          <p:nvPr/>
        </p:nvSpPr>
        <p:spPr>
          <a:xfrm>
            <a:off x="9875179"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6" name="Oval 515">
            <a:extLst>
              <a:ext uri="{FF2B5EF4-FFF2-40B4-BE49-F238E27FC236}">
                <a16:creationId xmlns:a16="http://schemas.microsoft.com/office/drawing/2014/main" id="{901C6F81-F000-4C59-B888-B64011A4B9A5}"/>
              </a:ext>
            </a:extLst>
          </p:cNvPr>
          <p:cNvSpPr/>
          <p:nvPr/>
        </p:nvSpPr>
        <p:spPr>
          <a:xfrm>
            <a:off x="10207874"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7" name="Oval 516">
            <a:extLst>
              <a:ext uri="{FF2B5EF4-FFF2-40B4-BE49-F238E27FC236}">
                <a16:creationId xmlns:a16="http://schemas.microsoft.com/office/drawing/2014/main" id="{EE419DB9-C6C7-1DA3-9A9D-18D69611BE38}"/>
              </a:ext>
            </a:extLst>
          </p:cNvPr>
          <p:cNvSpPr/>
          <p:nvPr/>
        </p:nvSpPr>
        <p:spPr>
          <a:xfrm>
            <a:off x="10540569"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8" name="Oval 517">
            <a:extLst>
              <a:ext uri="{FF2B5EF4-FFF2-40B4-BE49-F238E27FC236}">
                <a16:creationId xmlns:a16="http://schemas.microsoft.com/office/drawing/2014/main" id="{FD10E0DA-BB34-4F7B-6C9D-6E22CE8E1164}"/>
              </a:ext>
            </a:extLst>
          </p:cNvPr>
          <p:cNvSpPr/>
          <p:nvPr/>
        </p:nvSpPr>
        <p:spPr>
          <a:xfrm>
            <a:off x="10873264"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9" name="Oval 518">
            <a:extLst>
              <a:ext uri="{FF2B5EF4-FFF2-40B4-BE49-F238E27FC236}">
                <a16:creationId xmlns:a16="http://schemas.microsoft.com/office/drawing/2014/main" id="{1BA08319-9FCA-277E-3C58-87AE4A76FCCE}"/>
              </a:ext>
            </a:extLst>
          </p:cNvPr>
          <p:cNvSpPr/>
          <p:nvPr/>
        </p:nvSpPr>
        <p:spPr>
          <a:xfrm>
            <a:off x="11205959"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0" name="Oval 519">
            <a:extLst>
              <a:ext uri="{FF2B5EF4-FFF2-40B4-BE49-F238E27FC236}">
                <a16:creationId xmlns:a16="http://schemas.microsoft.com/office/drawing/2014/main" id="{4DFD2B74-F21D-D9C0-B18B-2CD9A243F0B2}"/>
              </a:ext>
            </a:extLst>
          </p:cNvPr>
          <p:cNvSpPr/>
          <p:nvPr/>
        </p:nvSpPr>
        <p:spPr>
          <a:xfrm>
            <a:off x="11538646" y="20095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8" name="Oval 537">
            <a:extLst>
              <a:ext uri="{FF2B5EF4-FFF2-40B4-BE49-F238E27FC236}">
                <a16:creationId xmlns:a16="http://schemas.microsoft.com/office/drawing/2014/main" id="{8DE8DC14-1FAC-9628-D8B9-1852338F4F07}"/>
              </a:ext>
            </a:extLst>
          </p:cNvPr>
          <p:cNvSpPr/>
          <p:nvPr/>
        </p:nvSpPr>
        <p:spPr>
          <a:xfrm>
            <a:off x="6880924"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9" name="Oval 538">
            <a:extLst>
              <a:ext uri="{FF2B5EF4-FFF2-40B4-BE49-F238E27FC236}">
                <a16:creationId xmlns:a16="http://schemas.microsoft.com/office/drawing/2014/main" id="{CFBC161C-066E-9F7A-BD13-CC2960D7D65C}"/>
              </a:ext>
            </a:extLst>
          </p:cNvPr>
          <p:cNvSpPr/>
          <p:nvPr/>
        </p:nvSpPr>
        <p:spPr>
          <a:xfrm>
            <a:off x="7213619"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0" name="Oval 539">
            <a:extLst>
              <a:ext uri="{FF2B5EF4-FFF2-40B4-BE49-F238E27FC236}">
                <a16:creationId xmlns:a16="http://schemas.microsoft.com/office/drawing/2014/main" id="{3BF908F6-2BD9-141D-DF7B-2D2105D400B5}"/>
              </a:ext>
            </a:extLst>
          </p:cNvPr>
          <p:cNvSpPr/>
          <p:nvPr/>
        </p:nvSpPr>
        <p:spPr>
          <a:xfrm>
            <a:off x="7546314" y="24692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1" name="Oval 540">
            <a:extLst>
              <a:ext uri="{FF2B5EF4-FFF2-40B4-BE49-F238E27FC236}">
                <a16:creationId xmlns:a16="http://schemas.microsoft.com/office/drawing/2014/main" id="{BE6F5CBE-8D6A-1166-2E09-D5DEFA87CBCB}"/>
              </a:ext>
            </a:extLst>
          </p:cNvPr>
          <p:cNvSpPr/>
          <p:nvPr/>
        </p:nvSpPr>
        <p:spPr>
          <a:xfrm>
            <a:off x="7879009"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2" name="Oval 541">
            <a:extLst>
              <a:ext uri="{FF2B5EF4-FFF2-40B4-BE49-F238E27FC236}">
                <a16:creationId xmlns:a16="http://schemas.microsoft.com/office/drawing/2014/main" id="{169F63C3-9A8D-F5C7-DFF9-9F112B631415}"/>
              </a:ext>
            </a:extLst>
          </p:cNvPr>
          <p:cNvSpPr/>
          <p:nvPr/>
        </p:nvSpPr>
        <p:spPr>
          <a:xfrm>
            <a:off x="8211704" y="2467489"/>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3" name="Oval 542">
            <a:extLst>
              <a:ext uri="{FF2B5EF4-FFF2-40B4-BE49-F238E27FC236}">
                <a16:creationId xmlns:a16="http://schemas.microsoft.com/office/drawing/2014/main" id="{513704EC-0FB9-ED14-2955-44D1C0E3839A}"/>
              </a:ext>
            </a:extLst>
          </p:cNvPr>
          <p:cNvSpPr/>
          <p:nvPr/>
        </p:nvSpPr>
        <p:spPr>
          <a:xfrm>
            <a:off x="8544399"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4" name="Oval 543">
            <a:extLst>
              <a:ext uri="{FF2B5EF4-FFF2-40B4-BE49-F238E27FC236}">
                <a16:creationId xmlns:a16="http://schemas.microsoft.com/office/drawing/2014/main" id="{89F0B04E-B500-FCE5-6F8F-68C0A7CEE6F4}"/>
              </a:ext>
            </a:extLst>
          </p:cNvPr>
          <p:cNvSpPr/>
          <p:nvPr/>
        </p:nvSpPr>
        <p:spPr>
          <a:xfrm>
            <a:off x="8877094"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5" name="Oval 544">
            <a:extLst>
              <a:ext uri="{FF2B5EF4-FFF2-40B4-BE49-F238E27FC236}">
                <a16:creationId xmlns:a16="http://schemas.microsoft.com/office/drawing/2014/main" id="{47480A12-B4ED-6BBF-7C16-F7D1082C7DBC}"/>
              </a:ext>
            </a:extLst>
          </p:cNvPr>
          <p:cNvSpPr/>
          <p:nvPr/>
        </p:nvSpPr>
        <p:spPr>
          <a:xfrm>
            <a:off x="9209789"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6" name="Oval 545">
            <a:extLst>
              <a:ext uri="{FF2B5EF4-FFF2-40B4-BE49-F238E27FC236}">
                <a16:creationId xmlns:a16="http://schemas.microsoft.com/office/drawing/2014/main" id="{8D08D9C1-70B0-65B9-2C35-0D167D6CA5E7}"/>
              </a:ext>
            </a:extLst>
          </p:cNvPr>
          <p:cNvSpPr/>
          <p:nvPr/>
        </p:nvSpPr>
        <p:spPr>
          <a:xfrm>
            <a:off x="9542484"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7" name="Oval 546">
            <a:extLst>
              <a:ext uri="{FF2B5EF4-FFF2-40B4-BE49-F238E27FC236}">
                <a16:creationId xmlns:a16="http://schemas.microsoft.com/office/drawing/2014/main" id="{2E0880CB-A469-9981-957A-A0971AF8E536}"/>
              </a:ext>
            </a:extLst>
          </p:cNvPr>
          <p:cNvSpPr/>
          <p:nvPr/>
        </p:nvSpPr>
        <p:spPr>
          <a:xfrm>
            <a:off x="9875179"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8" name="Oval 547">
            <a:extLst>
              <a:ext uri="{FF2B5EF4-FFF2-40B4-BE49-F238E27FC236}">
                <a16:creationId xmlns:a16="http://schemas.microsoft.com/office/drawing/2014/main" id="{3BF7307D-BBDB-37EC-6B3B-CCC886DB81E6}"/>
              </a:ext>
            </a:extLst>
          </p:cNvPr>
          <p:cNvSpPr/>
          <p:nvPr/>
        </p:nvSpPr>
        <p:spPr>
          <a:xfrm>
            <a:off x="10207874"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9" name="Oval 548">
            <a:extLst>
              <a:ext uri="{FF2B5EF4-FFF2-40B4-BE49-F238E27FC236}">
                <a16:creationId xmlns:a16="http://schemas.microsoft.com/office/drawing/2014/main" id="{C77D5D04-3F73-EF9E-D52C-9B86A2080592}"/>
              </a:ext>
            </a:extLst>
          </p:cNvPr>
          <p:cNvSpPr/>
          <p:nvPr/>
        </p:nvSpPr>
        <p:spPr>
          <a:xfrm>
            <a:off x="10540569"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0" name="Oval 549">
            <a:extLst>
              <a:ext uri="{FF2B5EF4-FFF2-40B4-BE49-F238E27FC236}">
                <a16:creationId xmlns:a16="http://schemas.microsoft.com/office/drawing/2014/main" id="{203212D3-C732-E057-5C72-BA1841385208}"/>
              </a:ext>
            </a:extLst>
          </p:cNvPr>
          <p:cNvSpPr/>
          <p:nvPr/>
        </p:nvSpPr>
        <p:spPr>
          <a:xfrm>
            <a:off x="10873264"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1" name="Oval 550">
            <a:extLst>
              <a:ext uri="{FF2B5EF4-FFF2-40B4-BE49-F238E27FC236}">
                <a16:creationId xmlns:a16="http://schemas.microsoft.com/office/drawing/2014/main" id="{511DE48A-88C9-C10E-1B40-B21FEEF61A18}"/>
              </a:ext>
            </a:extLst>
          </p:cNvPr>
          <p:cNvSpPr/>
          <p:nvPr/>
        </p:nvSpPr>
        <p:spPr>
          <a:xfrm>
            <a:off x="11205959"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2" name="Oval 551">
            <a:extLst>
              <a:ext uri="{FF2B5EF4-FFF2-40B4-BE49-F238E27FC236}">
                <a16:creationId xmlns:a16="http://schemas.microsoft.com/office/drawing/2014/main" id="{AF0058D4-E893-6F4C-C697-3C9616CF0BB9}"/>
              </a:ext>
            </a:extLst>
          </p:cNvPr>
          <p:cNvSpPr/>
          <p:nvPr/>
        </p:nvSpPr>
        <p:spPr>
          <a:xfrm>
            <a:off x="11538646" y="24674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0" name="Oval 569">
            <a:extLst>
              <a:ext uri="{FF2B5EF4-FFF2-40B4-BE49-F238E27FC236}">
                <a16:creationId xmlns:a16="http://schemas.microsoft.com/office/drawing/2014/main" id="{7CC3395C-15EE-3DD1-700A-1981508750C5}"/>
              </a:ext>
            </a:extLst>
          </p:cNvPr>
          <p:cNvSpPr/>
          <p:nvPr/>
        </p:nvSpPr>
        <p:spPr>
          <a:xfrm>
            <a:off x="6880924"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1" name="Oval 570">
            <a:extLst>
              <a:ext uri="{FF2B5EF4-FFF2-40B4-BE49-F238E27FC236}">
                <a16:creationId xmlns:a16="http://schemas.microsoft.com/office/drawing/2014/main" id="{64A1027F-FA28-5E0F-93AC-B381B23B4666}"/>
              </a:ext>
            </a:extLst>
          </p:cNvPr>
          <p:cNvSpPr/>
          <p:nvPr/>
        </p:nvSpPr>
        <p:spPr>
          <a:xfrm>
            <a:off x="7213619"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2" name="Oval 571">
            <a:extLst>
              <a:ext uri="{FF2B5EF4-FFF2-40B4-BE49-F238E27FC236}">
                <a16:creationId xmlns:a16="http://schemas.microsoft.com/office/drawing/2014/main" id="{77A2BECA-6B84-CC0D-1E9C-4761BFB1511B}"/>
              </a:ext>
            </a:extLst>
          </p:cNvPr>
          <p:cNvSpPr/>
          <p:nvPr/>
        </p:nvSpPr>
        <p:spPr>
          <a:xfrm>
            <a:off x="7546314" y="29248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3" name="Oval 572">
            <a:extLst>
              <a:ext uri="{FF2B5EF4-FFF2-40B4-BE49-F238E27FC236}">
                <a16:creationId xmlns:a16="http://schemas.microsoft.com/office/drawing/2014/main" id="{ECE506BA-7AF1-DDE8-C0DF-2403F369C9FF}"/>
              </a:ext>
            </a:extLst>
          </p:cNvPr>
          <p:cNvSpPr/>
          <p:nvPr/>
        </p:nvSpPr>
        <p:spPr>
          <a:xfrm>
            <a:off x="7879009"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4" name="Oval 573">
            <a:extLst>
              <a:ext uri="{FF2B5EF4-FFF2-40B4-BE49-F238E27FC236}">
                <a16:creationId xmlns:a16="http://schemas.microsoft.com/office/drawing/2014/main" id="{72789C96-FD15-AF3E-3DA6-CC171176B583}"/>
              </a:ext>
            </a:extLst>
          </p:cNvPr>
          <p:cNvSpPr/>
          <p:nvPr/>
        </p:nvSpPr>
        <p:spPr>
          <a:xfrm>
            <a:off x="8211704" y="292538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5" name="Oval 574">
            <a:extLst>
              <a:ext uri="{FF2B5EF4-FFF2-40B4-BE49-F238E27FC236}">
                <a16:creationId xmlns:a16="http://schemas.microsoft.com/office/drawing/2014/main" id="{EC54E19A-189A-C1C0-599F-9EC2761D3681}"/>
              </a:ext>
            </a:extLst>
          </p:cNvPr>
          <p:cNvSpPr/>
          <p:nvPr/>
        </p:nvSpPr>
        <p:spPr>
          <a:xfrm>
            <a:off x="8544399"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6" name="Oval 575">
            <a:extLst>
              <a:ext uri="{FF2B5EF4-FFF2-40B4-BE49-F238E27FC236}">
                <a16:creationId xmlns:a16="http://schemas.microsoft.com/office/drawing/2014/main" id="{1AFA3DA0-89CD-F4DB-62D6-BFFDCFBF6736}"/>
              </a:ext>
            </a:extLst>
          </p:cNvPr>
          <p:cNvSpPr/>
          <p:nvPr/>
        </p:nvSpPr>
        <p:spPr>
          <a:xfrm>
            <a:off x="8877094"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7" name="Oval 576">
            <a:extLst>
              <a:ext uri="{FF2B5EF4-FFF2-40B4-BE49-F238E27FC236}">
                <a16:creationId xmlns:a16="http://schemas.microsoft.com/office/drawing/2014/main" id="{3467352F-AFC2-B2AA-A232-54444A85140F}"/>
              </a:ext>
            </a:extLst>
          </p:cNvPr>
          <p:cNvSpPr/>
          <p:nvPr/>
        </p:nvSpPr>
        <p:spPr>
          <a:xfrm>
            <a:off x="9209789"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8" name="Oval 577">
            <a:extLst>
              <a:ext uri="{FF2B5EF4-FFF2-40B4-BE49-F238E27FC236}">
                <a16:creationId xmlns:a16="http://schemas.microsoft.com/office/drawing/2014/main" id="{917545BF-78E6-BEFD-B9F9-C31F4D3878B2}"/>
              </a:ext>
            </a:extLst>
          </p:cNvPr>
          <p:cNvSpPr/>
          <p:nvPr/>
        </p:nvSpPr>
        <p:spPr>
          <a:xfrm>
            <a:off x="9542484"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9" name="Oval 578">
            <a:extLst>
              <a:ext uri="{FF2B5EF4-FFF2-40B4-BE49-F238E27FC236}">
                <a16:creationId xmlns:a16="http://schemas.microsoft.com/office/drawing/2014/main" id="{2E9E1B78-880A-4562-3B99-F2CAA5C2B0B6}"/>
              </a:ext>
            </a:extLst>
          </p:cNvPr>
          <p:cNvSpPr/>
          <p:nvPr/>
        </p:nvSpPr>
        <p:spPr>
          <a:xfrm>
            <a:off x="9875179"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0" name="Oval 579">
            <a:extLst>
              <a:ext uri="{FF2B5EF4-FFF2-40B4-BE49-F238E27FC236}">
                <a16:creationId xmlns:a16="http://schemas.microsoft.com/office/drawing/2014/main" id="{4A481425-64AC-6869-C7BD-C13A99575B63}"/>
              </a:ext>
            </a:extLst>
          </p:cNvPr>
          <p:cNvSpPr/>
          <p:nvPr/>
        </p:nvSpPr>
        <p:spPr>
          <a:xfrm>
            <a:off x="10207874"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1" name="Oval 580">
            <a:extLst>
              <a:ext uri="{FF2B5EF4-FFF2-40B4-BE49-F238E27FC236}">
                <a16:creationId xmlns:a16="http://schemas.microsoft.com/office/drawing/2014/main" id="{AED9BD9D-6F2D-E749-BD9A-2E56FE78C80B}"/>
              </a:ext>
            </a:extLst>
          </p:cNvPr>
          <p:cNvSpPr/>
          <p:nvPr/>
        </p:nvSpPr>
        <p:spPr>
          <a:xfrm>
            <a:off x="10540569"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2" name="Oval 581">
            <a:extLst>
              <a:ext uri="{FF2B5EF4-FFF2-40B4-BE49-F238E27FC236}">
                <a16:creationId xmlns:a16="http://schemas.microsoft.com/office/drawing/2014/main" id="{0174CCB4-FD99-6DC9-456A-C85AC1B0D000}"/>
              </a:ext>
            </a:extLst>
          </p:cNvPr>
          <p:cNvSpPr/>
          <p:nvPr/>
        </p:nvSpPr>
        <p:spPr>
          <a:xfrm>
            <a:off x="10873264"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3" name="Oval 582">
            <a:extLst>
              <a:ext uri="{FF2B5EF4-FFF2-40B4-BE49-F238E27FC236}">
                <a16:creationId xmlns:a16="http://schemas.microsoft.com/office/drawing/2014/main" id="{7D63B293-D1A4-5345-4FF6-737327939C2B}"/>
              </a:ext>
            </a:extLst>
          </p:cNvPr>
          <p:cNvSpPr/>
          <p:nvPr/>
        </p:nvSpPr>
        <p:spPr>
          <a:xfrm>
            <a:off x="11205959"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4" name="Oval 583">
            <a:extLst>
              <a:ext uri="{FF2B5EF4-FFF2-40B4-BE49-F238E27FC236}">
                <a16:creationId xmlns:a16="http://schemas.microsoft.com/office/drawing/2014/main" id="{8E488343-DECF-FD09-9BAD-4D5A6A38D36E}"/>
              </a:ext>
            </a:extLst>
          </p:cNvPr>
          <p:cNvSpPr/>
          <p:nvPr/>
        </p:nvSpPr>
        <p:spPr>
          <a:xfrm>
            <a:off x="11538646" y="2925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2" name="Oval 601">
            <a:extLst>
              <a:ext uri="{FF2B5EF4-FFF2-40B4-BE49-F238E27FC236}">
                <a16:creationId xmlns:a16="http://schemas.microsoft.com/office/drawing/2014/main" id="{482DA874-384F-7FB0-4CD8-4520C64387C2}"/>
              </a:ext>
            </a:extLst>
          </p:cNvPr>
          <p:cNvSpPr/>
          <p:nvPr/>
        </p:nvSpPr>
        <p:spPr>
          <a:xfrm>
            <a:off x="6880924"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3" name="Oval 602">
            <a:extLst>
              <a:ext uri="{FF2B5EF4-FFF2-40B4-BE49-F238E27FC236}">
                <a16:creationId xmlns:a16="http://schemas.microsoft.com/office/drawing/2014/main" id="{5D91E6B4-B707-1684-A570-5F458C106F1F}"/>
              </a:ext>
            </a:extLst>
          </p:cNvPr>
          <p:cNvSpPr/>
          <p:nvPr/>
        </p:nvSpPr>
        <p:spPr>
          <a:xfrm>
            <a:off x="7213619"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4" name="Oval 603">
            <a:extLst>
              <a:ext uri="{FF2B5EF4-FFF2-40B4-BE49-F238E27FC236}">
                <a16:creationId xmlns:a16="http://schemas.microsoft.com/office/drawing/2014/main" id="{4C2C886B-1408-11FD-15A0-C674B0E4D8F3}"/>
              </a:ext>
            </a:extLst>
          </p:cNvPr>
          <p:cNvSpPr/>
          <p:nvPr/>
        </p:nvSpPr>
        <p:spPr>
          <a:xfrm>
            <a:off x="7546314" y="3383493"/>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5" name="Oval 604">
            <a:extLst>
              <a:ext uri="{FF2B5EF4-FFF2-40B4-BE49-F238E27FC236}">
                <a16:creationId xmlns:a16="http://schemas.microsoft.com/office/drawing/2014/main" id="{6878BB55-BBE7-CA85-B75F-16822C1733E6}"/>
              </a:ext>
            </a:extLst>
          </p:cNvPr>
          <p:cNvSpPr/>
          <p:nvPr/>
        </p:nvSpPr>
        <p:spPr>
          <a:xfrm>
            <a:off x="7879009"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6" name="Oval 605">
            <a:extLst>
              <a:ext uri="{FF2B5EF4-FFF2-40B4-BE49-F238E27FC236}">
                <a16:creationId xmlns:a16="http://schemas.microsoft.com/office/drawing/2014/main" id="{DE5EEFD3-D084-2E39-1165-B488A67E7A8A}"/>
              </a:ext>
            </a:extLst>
          </p:cNvPr>
          <p:cNvSpPr/>
          <p:nvPr/>
        </p:nvSpPr>
        <p:spPr>
          <a:xfrm>
            <a:off x="8211704"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7" name="Oval 606">
            <a:extLst>
              <a:ext uri="{FF2B5EF4-FFF2-40B4-BE49-F238E27FC236}">
                <a16:creationId xmlns:a16="http://schemas.microsoft.com/office/drawing/2014/main" id="{89CFDE53-646F-F620-0F89-62B4BE5AC8D9}"/>
              </a:ext>
            </a:extLst>
          </p:cNvPr>
          <p:cNvSpPr/>
          <p:nvPr/>
        </p:nvSpPr>
        <p:spPr>
          <a:xfrm>
            <a:off x="8544399"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8" name="Oval 607">
            <a:extLst>
              <a:ext uri="{FF2B5EF4-FFF2-40B4-BE49-F238E27FC236}">
                <a16:creationId xmlns:a16="http://schemas.microsoft.com/office/drawing/2014/main" id="{D77E5AB3-B5E4-B65D-F403-837ED630980D}"/>
              </a:ext>
            </a:extLst>
          </p:cNvPr>
          <p:cNvSpPr/>
          <p:nvPr/>
        </p:nvSpPr>
        <p:spPr>
          <a:xfrm>
            <a:off x="8877094"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9" name="Oval 608">
            <a:extLst>
              <a:ext uri="{FF2B5EF4-FFF2-40B4-BE49-F238E27FC236}">
                <a16:creationId xmlns:a16="http://schemas.microsoft.com/office/drawing/2014/main" id="{56549765-A102-326C-9D4A-702374BD192D}"/>
              </a:ext>
            </a:extLst>
          </p:cNvPr>
          <p:cNvSpPr/>
          <p:nvPr/>
        </p:nvSpPr>
        <p:spPr>
          <a:xfrm>
            <a:off x="9209789"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0" name="Oval 609">
            <a:extLst>
              <a:ext uri="{FF2B5EF4-FFF2-40B4-BE49-F238E27FC236}">
                <a16:creationId xmlns:a16="http://schemas.microsoft.com/office/drawing/2014/main" id="{D69A07B1-9A76-DE90-C007-72E3AF37D7B7}"/>
              </a:ext>
            </a:extLst>
          </p:cNvPr>
          <p:cNvSpPr/>
          <p:nvPr/>
        </p:nvSpPr>
        <p:spPr>
          <a:xfrm>
            <a:off x="9542484"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1" name="Oval 610">
            <a:extLst>
              <a:ext uri="{FF2B5EF4-FFF2-40B4-BE49-F238E27FC236}">
                <a16:creationId xmlns:a16="http://schemas.microsoft.com/office/drawing/2014/main" id="{F4477293-377D-4BFD-D1DD-78FACD16A43A}"/>
              </a:ext>
            </a:extLst>
          </p:cNvPr>
          <p:cNvSpPr/>
          <p:nvPr/>
        </p:nvSpPr>
        <p:spPr>
          <a:xfrm>
            <a:off x="9875179"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2" name="Oval 611">
            <a:extLst>
              <a:ext uri="{FF2B5EF4-FFF2-40B4-BE49-F238E27FC236}">
                <a16:creationId xmlns:a16="http://schemas.microsoft.com/office/drawing/2014/main" id="{FDD15A65-D7AA-6898-087B-5DC818F5A0FB}"/>
              </a:ext>
            </a:extLst>
          </p:cNvPr>
          <p:cNvSpPr/>
          <p:nvPr/>
        </p:nvSpPr>
        <p:spPr>
          <a:xfrm>
            <a:off x="10207874"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3" name="Oval 612">
            <a:extLst>
              <a:ext uri="{FF2B5EF4-FFF2-40B4-BE49-F238E27FC236}">
                <a16:creationId xmlns:a16="http://schemas.microsoft.com/office/drawing/2014/main" id="{E38DDC72-B449-700E-E263-08C86820ADDA}"/>
              </a:ext>
            </a:extLst>
          </p:cNvPr>
          <p:cNvSpPr/>
          <p:nvPr/>
        </p:nvSpPr>
        <p:spPr>
          <a:xfrm>
            <a:off x="10540569"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4" name="Oval 613">
            <a:extLst>
              <a:ext uri="{FF2B5EF4-FFF2-40B4-BE49-F238E27FC236}">
                <a16:creationId xmlns:a16="http://schemas.microsoft.com/office/drawing/2014/main" id="{9A1C358C-4761-964C-9E36-2E4BC69C91C5}"/>
              </a:ext>
            </a:extLst>
          </p:cNvPr>
          <p:cNvSpPr/>
          <p:nvPr/>
        </p:nvSpPr>
        <p:spPr>
          <a:xfrm>
            <a:off x="10873264"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5" name="Oval 614">
            <a:extLst>
              <a:ext uri="{FF2B5EF4-FFF2-40B4-BE49-F238E27FC236}">
                <a16:creationId xmlns:a16="http://schemas.microsoft.com/office/drawing/2014/main" id="{F120AB4D-1EC9-DFB5-C0FE-CA1D72FE9DD0}"/>
              </a:ext>
            </a:extLst>
          </p:cNvPr>
          <p:cNvSpPr/>
          <p:nvPr/>
        </p:nvSpPr>
        <p:spPr>
          <a:xfrm>
            <a:off x="11205959"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6" name="Oval 615">
            <a:extLst>
              <a:ext uri="{FF2B5EF4-FFF2-40B4-BE49-F238E27FC236}">
                <a16:creationId xmlns:a16="http://schemas.microsoft.com/office/drawing/2014/main" id="{C3045A27-0720-EC00-72B4-2B61E3464F03}"/>
              </a:ext>
            </a:extLst>
          </p:cNvPr>
          <p:cNvSpPr/>
          <p:nvPr/>
        </p:nvSpPr>
        <p:spPr>
          <a:xfrm>
            <a:off x="11538646" y="338328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4" name="Oval 643">
            <a:extLst>
              <a:ext uri="{FF2B5EF4-FFF2-40B4-BE49-F238E27FC236}">
                <a16:creationId xmlns:a16="http://schemas.microsoft.com/office/drawing/2014/main" id="{3D58D1A0-3357-EA67-2B38-4C111724AA20}"/>
              </a:ext>
            </a:extLst>
          </p:cNvPr>
          <p:cNvSpPr/>
          <p:nvPr/>
        </p:nvSpPr>
        <p:spPr>
          <a:xfrm>
            <a:off x="4884754"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5" name="Oval 644">
            <a:extLst>
              <a:ext uri="{FF2B5EF4-FFF2-40B4-BE49-F238E27FC236}">
                <a16:creationId xmlns:a16="http://schemas.microsoft.com/office/drawing/2014/main" id="{31939A54-4610-097C-2DC8-05BE7DFDCDEE}"/>
              </a:ext>
            </a:extLst>
          </p:cNvPr>
          <p:cNvSpPr/>
          <p:nvPr/>
        </p:nvSpPr>
        <p:spPr>
          <a:xfrm>
            <a:off x="5217449"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6" name="Oval 645">
            <a:extLst>
              <a:ext uri="{FF2B5EF4-FFF2-40B4-BE49-F238E27FC236}">
                <a16:creationId xmlns:a16="http://schemas.microsoft.com/office/drawing/2014/main" id="{706F65AE-7A0D-0C3E-4629-D6B1FD0FDA1C}"/>
              </a:ext>
            </a:extLst>
          </p:cNvPr>
          <p:cNvSpPr/>
          <p:nvPr/>
        </p:nvSpPr>
        <p:spPr>
          <a:xfrm>
            <a:off x="5550144"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7" name="Oval 646">
            <a:extLst>
              <a:ext uri="{FF2B5EF4-FFF2-40B4-BE49-F238E27FC236}">
                <a16:creationId xmlns:a16="http://schemas.microsoft.com/office/drawing/2014/main" id="{D2D5C613-8589-F478-CC40-124CB1C4855A}"/>
              </a:ext>
            </a:extLst>
          </p:cNvPr>
          <p:cNvSpPr/>
          <p:nvPr/>
        </p:nvSpPr>
        <p:spPr>
          <a:xfrm>
            <a:off x="5882839"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8" name="Oval 647">
            <a:extLst>
              <a:ext uri="{FF2B5EF4-FFF2-40B4-BE49-F238E27FC236}">
                <a16:creationId xmlns:a16="http://schemas.microsoft.com/office/drawing/2014/main" id="{8E746B89-2ED1-3F50-C834-C5C7717D9580}"/>
              </a:ext>
            </a:extLst>
          </p:cNvPr>
          <p:cNvSpPr/>
          <p:nvPr/>
        </p:nvSpPr>
        <p:spPr>
          <a:xfrm>
            <a:off x="6215534"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9" name="Oval 648">
            <a:extLst>
              <a:ext uri="{FF2B5EF4-FFF2-40B4-BE49-F238E27FC236}">
                <a16:creationId xmlns:a16="http://schemas.microsoft.com/office/drawing/2014/main" id="{14DB0804-7E86-FC38-FBD7-A3E32C887F90}"/>
              </a:ext>
            </a:extLst>
          </p:cNvPr>
          <p:cNvSpPr/>
          <p:nvPr/>
        </p:nvSpPr>
        <p:spPr>
          <a:xfrm>
            <a:off x="6548229" y="384125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6" name="Oval 675">
            <a:extLst>
              <a:ext uri="{FF2B5EF4-FFF2-40B4-BE49-F238E27FC236}">
                <a16:creationId xmlns:a16="http://schemas.microsoft.com/office/drawing/2014/main" id="{FDE0859B-D269-CF0E-E56A-73A547D83B40}"/>
              </a:ext>
            </a:extLst>
          </p:cNvPr>
          <p:cNvSpPr/>
          <p:nvPr/>
        </p:nvSpPr>
        <p:spPr>
          <a:xfrm>
            <a:off x="4884754"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7" name="Oval 676">
            <a:extLst>
              <a:ext uri="{FF2B5EF4-FFF2-40B4-BE49-F238E27FC236}">
                <a16:creationId xmlns:a16="http://schemas.microsoft.com/office/drawing/2014/main" id="{75DE226A-E270-4A00-25B1-206B9BE77F9E}"/>
              </a:ext>
            </a:extLst>
          </p:cNvPr>
          <p:cNvSpPr/>
          <p:nvPr/>
        </p:nvSpPr>
        <p:spPr>
          <a:xfrm>
            <a:off x="5217449"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8" name="Oval 677">
            <a:extLst>
              <a:ext uri="{FF2B5EF4-FFF2-40B4-BE49-F238E27FC236}">
                <a16:creationId xmlns:a16="http://schemas.microsoft.com/office/drawing/2014/main" id="{84B8168F-E8D3-3D1A-9B7E-4EA85D0DE928}"/>
              </a:ext>
            </a:extLst>
          </p:cNvPr>
          <p:cNvSpPr/>
          <p:nvPr/>
        </p:nvSpPr>
        <p:spPr>
          <a:xfrm>
            <a:off x="5550144"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9" name="Oval 678">
            <a:extLst>
              <a:ext uri="{FF2B5EF4-FFF2-40B4-BE49-F238E27FC236}">
                <a16:creationId xmlns:a16="http://schemas.microsoft.com/office/drawing/2014/main" id="{CC135F41-DE68-EDD4-6EC4-D4E443934A42}"/>
              </a:ext>
            </a:extLst>
          </p:cNvPr>
          <p:cNvSpPr/>
          <p:nvPr/>
        </p:nvSpPr>
        <p:spPr>
          <a:xfrm>
            <a:off x="5882839"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0" name="Oval 679">
            <a:extLst>
              <a:ext uri="{FF2B5EF4-FFF2-40B4-BE49-F238E27FC236}">
                <a16:creationId xmlns:a16="http://schemas.microsoft.com/office/drawing/2014/main" id="{83168EAA-F2B7-2493-1113-64E74AF5412E}"/>
              </a:ext>
            </a:extLst>
          </p:cNvPr>
          <p:cNvSpPr/>
          <p:nvPr/>
        </p:nvSpPr>
        <p:spPr>
          <a:xfrm>
            <a:off x="6215534"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1" name="Oval 680">
            <a:extLst>
              <a:ext uri="{FF2B5EF4-FFF2-40B4-BE49-F238E27FC236}">
                <a16:creationId xmlns:a16="http://schemas.microsoft.com/office/drawing/2014/main" id="{181CB540-7F73-F646-D4F0-9EAC87B1D762}"/>
              </a:ext>
            </a:extLst>
          </p:cNvPr>
          <p:cNvSpPr/>
          <p:nvPr/>
        </p:nvSpPr>
        <p:spPr>
          <a:xfrm>
            <a:off x="6548229" y="429902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8" name="Oval 707">
            <a:extLst>
              <a:ext uri="{FF2B5EF4-FFF2-40B4-BE49-F238E27FC236}">
                <a16:creationId xmlns:a16="http://schemas.microsoft.com/office/drawing/2014/main" id="{43EFE225-FD83-3A54-9B87-D7DA13FE814A}"/>
              </a:ext>
            </a:extLst>
          </p:cNvPr>
          <p:cNvSpPr/>
          <p:nvPr/>
        </p:nvSpPr>
        <p:spPr>
          <a:xfrm>
            <a:off x="4884754"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9" name="Oval 708">
            <a:extLst>
              <a:ext uri="{FF2B5EF4-FFF2-40B4-BE49-F238E27FC236}">
                <a16:creationId xmlns:a16="http://schemas.microsoft.com/office/drawing/2014/main" id="{C9398FEB-F812-199E-F7F0-0F85DA091491}"/>
              </a:ext>
            </a:extLst>
          </p:cNvPr>
          <p:cNvSpPr/>
          <p:nvPr/>
        </p:nvSpPr>
        <p:spPr>
          <a:xfrm>
            <a:off x="5217449"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0" name="Oval 709">
            <a:extLst>
              <a:ext uri="{FF2B5EF4-FFF2-40B4-BE49-F238E27FC236}">
                <a16:creationId xmlns:a16="http://schemas.microsoft.com/office/drawing/2014/main" id="{675298F2-090D-EE7E-7C94-169228AD84C9}"/>
              </a:ext>
            </a:extLst>
          </p:cNvPr>
          <p:cNvSpPr/>
          <p:nvPr/>
        </p:nvSpPr>
        <p:spPr>
          <a:xfrm>
            <a:off x="5550144"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1" name="Oval 710">
            <a:extLst>
              <a:ext uri="{FF2B5EF4-FFF2-40B4-BE49-F238E27FC236}">
                <a16:creationId xmlns:a16="http://schemas.microsoft.com/office/drawing/2014/main" id="{FF37EF83-B7A0-865B-7C44-1D37EB8F42BD}"/>
              </a:ext>
            </a:extLst>
          </p:cNvPr>
          <p:cNvSpPr/>
          <p:nvPr/>
        </p:nvSpPr>
        <p:spPr>
          <a:xfrm>
            <a:off x="5882839"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2" name="Oval 711">
            <a:extLst>
              <a:ext uri="{FF2B5EF4-FFF2-40B4-BE49-F238E27FC236}">
                <a16:creationId xmlns:a16="http://schemas.microsoft.com/office/drawing/2014/main" id="{864F70B2-AD9D-93C2-3AFF-E9F5F253B5B0}"/>
              </a:ext>
            </a:extLst>
          </p:cNvPr>
          <p:cNvSpPr/>
          <p:nvPr/>
        </p:nvSpPr>
        <p:spPr>
          <a:xfrm>
            <a:off x="6215534"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3" name="Oval 712">
            <a:extLst>
              <a:ext uri="{FF2B5EF4-FFF2-40B4-BE49-F238E27FC236}">
                <a16:creationId xmlns:a16="http://schemas.microsoft.com/office/drawing/2014/main" id="{16849F33-70EC-FBC7-BF5D-4268B2FCC131}"/>
              </a:ext>
            </a:extLst>
          </p:cNvPr>
          <p:cNvSpPr/>
          <p:nvPr/>
        </p:nvSpPr>
        <p:spPr>
          <a:xfrm>
            <a:off x="6548229" y="47567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40" name="Oval 739">
            <a:extLst>
              <a:ext uri="{FF2B5EF4-FFF2-40B4-BE49-F238E27FC236}">
                <a16:creationId xmlns:a16="http://schemas.microsoft.com/office/drawing/2014/main" id="{2F12C619-1E39-0AEC-8FCE-42D8B5EA2B24}"/>
              </a:ext>
            </a:extLst>
          </p:cNvPr>
          <p:cNvSpPr/>
          <p:nvPr/>
        </p:nvSpPr>
        <p:spPr>
          <a:xfrm>
            <a:off x="4884754"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41" name="Oval 740">
            <a:extLst>
              <a:ext uri="{FF2B5EF4-FFF2-40B4-BE49-F238E27FC236}">
                <a16:creationId xmlns:a16="http://schemas.microsoft.com/office/drawing/2014/main" id="{E0BDB2F2-A0C0-18F8-7D5B-C9D71234C578}"/>
              </a:ext>
            </a:extLst>
          </p:cNvPr>
          <p:cNvSpPr/>
          <p:nvPr/>
        </p:nvSpPr>
        <p:spPr>
          <a:xfrm>
            <a:off x="5217449"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42" name="Oval 741">
            <a:extLst>
              <a:ext uri="{FF2B5EF4-FFF2-40B4-BE49-F238E27FC236}">
                <a16:creationId xmlns:a16="http://schemas.microsoft.com/office/drawing/2014/main" id="{EE3D4510-B3D8-7B19-2AB9-97E9B1AEEB09}"/>
              </a:ext>
            </a:extLst>
          </p:cNvPr>
          <p:cNvSpPr/>
          <p:nvPr/>
        </p:nvSpPr>
        <p:spPr>
          <a:xfrm>
            <a:off x="5550144"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43" name="Oval 742">
            <a:extLst>
              <a:ext uri="{FF2B5EF4-FFF2-40B4-BE49-F238E27FC236}">
                <a16:creationId xmlns:a16="http://schemas.microsoft.com/office/drawing/2014/main" id="{33896BD5-35EB-5CDE-FE42-A367CC640B58}"/>
              </a:ext>
            </a:extLst>
          </p:cNvPr>
          <p:cNvSpPr/>
          <p:nvPr/>
        </p:nvSpPr>
        <p:spPr>
          <a:xfrm>
            <a:off x="5882839"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44" name="Oval 743">
            <a:extLst>
              <a:ext uri="{FF2B5EF4-FFF2-40B4-BE49-F238E27FC236}">
                <a16:creationId xmlns:a16="http://schemas.microsoft.com/office/drawing/2014/main" id="{8291F855-5A78-5693-1354-D6FBEC256C0B}"/>
              </a:ext>
            </a:extLst>
          </p:cNvPr>
          <p:cNvSpPr/>
          <p:nvPr/>
        </p:nvSpPr>
        <p:spPr>
          <a:xfrm>
            <a:off x="6215534"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45" name="Oval 744">
            <a:extLst>
              <a:ext uri="{FF2B5EF4-FFF2-40B4-BE49-F238E27FC236}">
                <a16:creationId xmlns:a16="http://schemas.microsoft.com/office/drawing/2014/main" id="{003BF6B5-9363-7CE1-6CEC-9F9B579AF5DA}"/>
              </a:ext>
            </a:extLst>
          </p:cNvPr>
          <p:cNvSpPr/>
          <p:nvPr/>
        </p:nvSpPr>
        <p:spPr>
          <a:xfrm>
            <a:off x="6548229" y="52145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72" name="Oval 771">
            <a:extLst>
              <a:ext uri="{FF2B5EF4-FFF2-40B4-BE49-F238E27FC236}">
                <a16:creationId xmlns:a16="http://schemas.microsoft.com/office/drawing/2014/main" id="{37029416-7FB7-2EDD-9276-C0EBE17B2853}"/>
              </a:ext>
            </a:extLst>
          </p:cNvPr>
          <p:cNvSpPr/>
          <p:nvPr/>
        </p:nvSpPr>
        <p:spPr>
          <a:xfrm>
            <a:off x="4884754"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73" name="Oval 772">
            <a:extLst>
              <a:ext uri="{FF2B5EF4-FFF2-40B4-BE49-F238E27FC236}">
                <a16:creationId xmlns:a16="http://schemas.microsoft.com/office/drawing/2014/main" id="{282C6A17-9A6A-C159-DD69-A1DC391E5844}"/>
              </a:ext>
            </a:extLst>
          </p:cNvPr>
          <p:cNvSpPr/>
          <p:nvPr/>
        </p:nvSpPr>
        <p:spPr>
          <a:xfrm>
            <a:off x="5217449"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74" name="Oval 773">
            <a:extLst>
              <a:ext uri="{FF2B5EF4-FFF2-40B4-BE49-F238E27FC236}">
                <a16:creationId xmlns:a16="http://schemas.microsoft.com/office/drawing/2014/main" id="{89B28C40-F0B0-F226-A11D-3BFCA65649BC}"/>
              </a:ext>
            </a:extLst>
          </p:cNvPr>
          <p:cNvSpPr/>
          <p:nvPr/>
        </p:nvSpPr>
        <p:spPr>
          <a:xfrm>
            <a:off x="5550144"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75" name="Oval 774">
            <a:extLst>
              <a:ext uri="{FF2B5EF4-FFF2-40B4-BE49-F238E27FC236}">
                <a16:creationId xmlns:a16="http://schemas.microsoft.com/office/drawing/2014/main" id="{CC349D2B-2943-7959-2993-B75A4BFA8C59}"/>
              </a:ext>
            </a:extLst>
          </p:cNvPr>
          <p:cNvSpPr/>
          <p:nvPr/>
        </p:nvSpPr>
        <p:spPr>
          <a:xfrm>
            <a:off x="5882839"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76" name="Oval 775">
            <a:extLst>
              <a:ext uri="{FF2B5EF4-FFF2-40B4-BE49-F238E27FC236}">
                <a16:creationId xmlns:a16="http://schemas.microsoft.com/office/drawing/2014/main" id="{C4FF76B3-686F-40D4-B5EA-AA0F373BDF2E}"/>
              </a:ext>
            </a:extLst>
          </p:cNvPr>
          <p:cNvSpPr/>
          <p:nvPr/>
        </p:nvSpPr>
        <p:spPr>
          <a:xfrm>
            <a:off x="6215534"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77" name="Oval 776">
            <a:extLst>
              <a:ext uri="{FF2B5EF4-FFF2-40B4-BE49-F238E27FC236}">
                <a16:creationId xmlns:a16="http://schemas.microsoft.com/office/drawing/2014/main" id="{77FE14EA-E287-ED95-11E4-54932807DCE1}"/>
              </a:ext>
            </a:extLst>
          </p:cNvPr>
          <p:cNvSpPr/>
          <p:nvPr/>
        </p:nvSpPr>
        <p:spPr>
          <a:xfrm>
            <a:off x="6548229" y="567232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0" name="Oval 889">
            <a:extLst>
              <a:ext uri="{FF2B5EF4-FFF2-40B4-BE49-F238E27FC236}">
                <a16:creationId xmlns:a16="http://schemas.microsoft.com/office/drawing/2014/main" id="{29BAA694-FAD6-69A5-77D9-BDF4A36F33F5}"/>
              </a:ext>
            </a:extLst>
          </p:cNvPr>
          <p:cNvSpPr/>
          <p:nvPr/>
        </p:nvSpPr>
        <p:spPr>
          <a:xfrm>
            <a:off x="6880924"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1" name="Oval 890">
            <a:extLst>
              <a:ext uri="{FF2B5EF4-FFF2-40B4-BE49-F238E27FC236}">
                <a16:creationId xmlns:a16="http://schemas.microsoft.com/office/drawing/2014/main" id="{2BFFF82B-B01A-74C3-BF10-51552C2A66DB}"/>
              </a:ext>
            </a:extLst>
          </p:cNvPr>
          <p:cNvSpPr/>
          <p:nvPr/>
        </p:nvSpPr>
        <p:spPr>
          <a:xfrm>
            <a:off x="7213619"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2" name="Oval 891">
            <a:extLst>
              <a:ext uri="{FF2B5EF4-FFF2-40B4-BE49-F238E27FC236}">
                <a16:creationId xmlns:a16="http://schemas.microsoft.com/office/drawing/2014/main" id="{A278B52F-9734-B824-F68F-A31998920883}"/>
              </a:ext>
            </a:extLst>
          </p:cNvPr>
          <p:cNvSpPr/>
          <p:nvPr/>
        </p:nvSpPr>
        <p:spPr>
          <a:xfrm>
            <a:off x="7546314" y="38416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3" name="Oval 892">
            <a:extLst>
              <a:ext uri="{FF2B5EF4-FFF2-40B4-BE49-F238E27FC236}">
                <a16:creationId xmlns:a16="http://schemas.microsoft.com/office/drawing/2014/main" id="{8E5EA6C8-7091-45B4-BF39-90F2D31D780C}"/>
              </a:ext>
            </a:extLst>
          </p:cNvPr>
          <p:cNvSpPr/>
          <p:nvPr/>
        </p:nvSpPr>
        <p:spPr>
          <a:xfrm>
            <a:off x="7879009"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4" name="Oval 893">
            <a:extLst>
              <a:ext uri="{FF2B5EF4-FFF2-40B4-BE49-F238E27FC236}">
                <a16:creationId xmlns:a16="http://schemas.microsoft.com/office/drawing/2014/main" id="{B175EA9C-3D3C-685F-EE90-4CB9242753F4}"/>
              </a:ext>
            </a:extLst>
          </p:cNvPr>
          <p:cNvSpPr/>
          <p:nvPr/>
        </p:nvSpPr>
        <p:spPr>
          <a:xfrm>
            <a:off x="8211704" y="3841177"/>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5" name="Oval 894">
            <a:extLst>
              <a:ext uri="{FF2B5EF4-FFF2-40B4-BE49-F238E27FC236}">
                <a16:creationId xmlns:a16="http://schemas.microsoft.com/office/drawing/2014/main" id="{472CDAAA-F078-E598-A6F3-AC29B33B7BB3}"/>
              </a:ext>
            </a:extLst>
          </p:cNvPr>
          <p:cNvSpPr/>
          <p:nvPr/>
        </p:nvSpPr>
        <p:spPr>
          <a:xfrm>
            <a:off x="8544399"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6" name="Oval 895">
            <a:extLst>
              <a:ext uri="{FF2B5EF4-FFF2-40B4-BE49-F238E27FC236}">
                <a16:creationId xmlns:a16="http://schemas.microsoft.com/office/drawing/2014/main" id="{E59B705F-9032-3C61-4211-E1FEBD6BEBBF}"/>
              </a:ext>
            </a:extLst>
          </p:cNvPr>
          <p:cNvSpPr/>
          <p:nvPr/>
        </p:nvSpPr>
        <p:spPr>
          <a:xfrm>
            <a:off x="8877094"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7" name="Oval 896">
            <a:extLst>
              <a:ext uri="{FF2B5EF4-FFF2-40B4-BE49-F238E27FC236}">
                <a16:creationId xmlns:a16="http://schemas.microsoft.com/office/drawing/2014/main" id="{BB7B2491-68D8-8CCA-500B-C9489DB31375}"/>
              </a:ext>
            </a:extLst>
          </p:cNvPr>
          <p:cNvSpPr/>
          <p:nvPr/>
        </p:nvSpPr>
        <p:spPr>
          <a:xfrm>
            <a:off x="9209789"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8" name="Oval 897">
            <a:extLst>
              <a:ext uri="{FF2B5EF4-FFF2-40B4-BE49-F238E27FC236}">
                <a16:creationId xmlns:a16="http://schemas.microsoft.com/office/drawing/2014/main" id="{3BD0973B-8E65-5B1D-67ED-98A71B46AC8E}"/>
              </a:ext>
            </a:extLst>
          </p:cNvPr>
          <p:cNvSpPr/>
          <p:nvPr/>
        </p:nvSpPr>
        <p:spPr>
          <a:xfrm>
            <a:off x="9542484"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9" name="Oval 898">
            <a:extLst>
              <a:ext uri="{FF2B5EF4-FFF2-40B4-BE49-F238E27FC236}">
                <a16:creationId xmlns:a16="http://schemas.microsoft.com/office/drawing/2014/main" id="{3CB2B55F-7486-DC76-F9E8-DFA58B474F7B}"/>
              </a:ext>
            </a:extLst>
          </p:cNvPr>
          <p:cNvSpPr/>
          <p:nvPr/>
        </p:nvSpPr>
        <p:spPr>
          <a:xfrm>
            <a:off x="9875179"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00" name="Oval 899">
            <a:extLst>
              <a:ext uri="{FF2B5EF4-FFF2-40B4-BE49-F238E27FC236}">
                <a16:creationId xmlns:a16="http://schemas.microsoft.com/office/drawing/2014/main" id="{E3117DAF-634F-A304-1976-3E69B9E7F6F7}"/>
              </a:ext>
            </a:extLst>
          </p:cNvPr>
          <p:cNvSpPr/>
          <p:nvPr/>
        </p:nvSpPr>
        <p:spPr>
          <a:xfrm>
            <a:off x="10207874"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01" name="Oval 900">
            <a:extLst>
              <a:ext uri="{FF2B5EF4-FFF2-40B4-BE49-F238E27FC236}">
                <a16:creationId xmlns:a16="http://schemas.microsoft.com/office/drawing/2014/main" id="{AF9F8C80-E3AB-3D08-3CD8-309870499C25}"/>
              </a:ext>
            </a:extLst>
          </p:cNvPr>
          <p:cNvSpPr/>
          <p:nvPr/>
        </p:nvSpPr>
        <p:spPr>
          <a:xfrm>
            <a:off x="10540569"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02" name="Oval 901">
            <a:extLst>
              <a:ext uri="{FF2B5EF4-FFF2-40B4-BE49-F238E27FC236}">
                <a16:creationId xmlns:a16="http://schemas.microsoft.com/office/drawing/2014/main" id="{2376C856-1D76-B8AC-9252-36F7B8DF0AFE}"/>
              </a:ext>
            </a:extLst>
          </p:cNvPr>
          <p:cNvSpPr/>
          <p:nvPr/>
        </p:nvSpPr>
        <p:spPr>
          <a:xfrm>
            <a:off x="10873264"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03" name="Oval 902">
            <a:extLst>
              <a:ext uri="{FF2B5EF4-FFF2-40B4-BE49-F238E27FC236}">
                <a16:creationId xmlns:a16="http://schemas.microsoft.com/office/drawing/2014/main" id="{C94ED7A7-E588-CBDA-05C8-1B5B64A86CC4}"/>
              </a:ext>
            </a:extLst>
          </p:cNvPr>
          <p:cNvSpPr/>
          <p:nvPr/>
        </p:nvSpPr>
        <p:spPr>
          <a:xfrm>
            <a:off x="11205959"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04" name="Oval 903">
            <a:extLst>
              <a:ext uri="{FF2B5EF4-FFF2-40B4-BE49-F238E27FC236}">
                <a16:creationId xmlns:a16="http://schemas.microsoft.com/office/drawing/2014/main" id="{18CDCA02-BFFD-E962-37DA-A3F6FBB2A02F}"/>
              </a:ext>
            </a:extLst>
          </p:cNvPr>
          <p:cNvSpPr/>
          <p:nvPr/>
        </p:nvSpPr>
        <p:spPr>
          <a:xfrm>
            <a:off x="11538646" y="384117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22" name="Oval 921">
            <a:extLst>
              <a:ext uri="{FF2B5EF4-FFF2-40B4-BE49-F238E27FC236}">
                <a16:creationId xmlns:a16="http://schemas.microsoft.com/office/drawing/2014/main" id="{04C0554E-9020-C330-57F6-4BEA9002EBA0}"/>
              </a:ext>
            </a:extLst>
          </p:cNvPr>
          <p:cNvSpPr/>
          <p:nvPr/>
        </p:nvSpPr>
        <p:spPr>
          <a:xfrm>
            <a:off x="6880924"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23" name="Oval 922">
            <a:extLst>
              <a:ext uri="{FF2B5EF4-FFF2-40B4-BE49-F238E27FC236}">
                <a16:creationId xmlns:a16="http://schemas.microsoft.com/office/drawing/2014/main" id="{37BD9D97-12D9-FB70-95C9-B992A74C7669}"/>
              </a:ext>
            </a:extLst>
          </p:cNvPr>
          <p:cNvSpPr/>
          <p:nvPr/>
        </p:nvSpPr>
        <p:spPr>
          <a:xfrm>
            <a:off x="7213619"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24" name="Oval 923">
            <a:extLst>
              <a:ext uri="{FF2B5EF4-FFF2-40B4-BE49-F238E27FC236}">
                <a16:creationId xmlns:a16="http://schemas.microsoft.com/office/drawing/2014/main" id="{D3E8DC3E-C32B-24EC-6E41-E0C39E2A22DC}"/>
              </a:ext>
            </a:extLst>
          </p:cNvPr>
          <p:cNvSpPr/>
          <p:nvPr/>
        </p:nvSpPr>
        <p:spPr>
          <a:xfrm>
            <a:off x="7546314" y="430031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25" name="Oval 924">
            <a:extLst>
              <a:ext uri="{FF2B5EF4-FFF2-40B4-BE49-F238E27FC236}">
                <a16:creationId xmlns:a16="http://schemas.microsoft.com/office/drawing/2014/main" id="{0639FFF1-B535-50AE-5301-E2738C5BA204}"/>
              </a:ext>
            </a:extLst>
          </p:cNvPr>
          <p:cNvSpPr/>
          <p:nvPr/>
        </p:nvSpPr>
        <p:spPr>
          <a:xfrm>
            <a:off x="7879009"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26" name="Oval 925">
            <a:extLst>
              <a:ext uri="{FF2B5EF4-FFF2-40B4-BE49-F238E27FC236}">
                <a16:creationId xmlns:a16="http://schemas.microsoft.com/office/drawing/2014/main" id="{25E81575-285D-9358-4175-B4BC6D456931}"/>
              </a:ext>
            </a:extLst>
          </p:cNvPr>
          <p:cNvSpPr/>
          <p:nvPr/>
        </p:nvSpPr>
        <p:spPr>
          <a:xfrm>
            <a:off x="8211704" y="4299073"/>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27" name="Oval 926">
            <a:extLst>
              <a:ext uri="{FF2B5EF4-FFF2-40B4-BE49-F238E27FC236}">
                <a16:creationId xmlns:a16="http://schemas.microsoft.com/office/drawing/2014/main" id="{C634B9EA-3129-AB4D-6FB7-C08A67BD45B0}"/>
              </a:ext>
            </a:extLst>
          </p:cNvPr>
          <p:cNvSpPr/>
          <p:nvPr/>
        </p:nvSpPr>
        <p:spPr>
          <a:xfrm>
            <a:off x="8544399"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28" name="Oval 927">
            <a:extLst>
              <a:ext uri="{FF2B5EF4-FFF2-40B4-BE49-F238E27FC236}">
                <a16:creationId xmlns:a16="http://schemas.microsoft.com/office/drawing/2014/main" id="{18AA3E75-44F0-3E26-891E-90C4FE6BAFD0}"/>
              </a:ext>
            </a:extLst>
          </p:cNvPr>
          <p:cNvSpPr/>
          <p:nvPr/>
        </p:nvSpPr>
        <p:spPr>
          <a:xfrm>
            <a:off x="8877094"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29" name="Oval 928">
            <a:extLst>
              <a:ext uri="{FF2B5EF4-FFF2-40B4-BE49-F238E27FC236}">
                <a16:creationId xmlns:a16="http://schemas.microsoft.com/office/drawing/2014/main" id="{C388CCAD-8943-5D5E-2788-6C49428C7DCF}"/>
              </a:ext>
            </a:extLst>
          </p:cNvPr>
          <p:cNvSpPr/>
          <p:nvPr/>
        </p:nvSpPr>
        <p:spPr>
          <a:xfrm>
            <a:off x="9209789"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30" name="Oval 929">
            <a:extLst>
              <a:ext uri="{FF2B5EF4-FFF2-40B4-BE49-F238E27FC236}">
                <a16:creationId xmlns:a16="http://schemas.microsoft.com/office/drawing/2014/main" id="{41914F9C-4AA5-CFDF-E659-37DACC3C09E4}"/>
              </a:ext>
            </a:extLst>
          </p:cNvPr>
          <p:cNvSpPr/>
          <p:nvPr/>
        </p:nvSpPr>
        <p:spPr>
          <a:xfrm>
            <a:off x="9542484"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31" name="Oval 930">
            <a:extLst>
              <a:ext uri="{FF2B5EF4-FFF2-40B4-BE49-F238E27FC236}">
                <a16:creationId xmlns:a16="http://schemas.microsoft.com/office/drawing/2014/main" id="{E965C815-BA17-908A-AB4B-75DF19A86E9F}"/>
              </a:ext>
            </a:extLst>
          </p:cNvPr>
          <p:cNvSpPr/>
          <p:nvPr/>
        </p:nvSpPr>
        <p:spPr>
          <a:xfrm>
            <a:off x="9875179"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32" name="Oval 931">
            <a:extLst>
              <a:ext uri="{FF2B5EF4-FFF2-40B4-BE49-F238E27FC236}">
                <a16:creationId xmlns:a16="http://schemas.microsoft.com/office/drawing/2014/main" id="{3FFE1189-2A61-7989-3E06-DB9798D3E2AE}"/>
              </a:ext>
            </a:extLst>
          </p:cNvPr>
          <p:cNvSpPr/>
          <p:nvPr/>
        </p:nvSpPr>
        <p:spPr>
          <a:xfrm>
            <a:off x="10207874"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33" name="Oval 932">
            <a:extLst>
              <a:ext uri="{FF2B5EF4-FFF2-40B4-BE49-F238E27FC236}">
                <a16:creationId xmlns:a16="http://schemas.microsoft.com/office/drawing/2014/main" id="{DB04AB42-01AC-A382-0EA3-BE67DA7B23C4}"/>
              </a:ext>
            </a:extLst>
          </p:cNvPr>
          <p:cNvSpPr/>
          <p:nvPr/>
        </p:nvSpPr>
        <p:spPr>
          <a:xfrm>
            <a:off x="10540569"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34" name="Oval 933">
            <a:extLst>
              <a:ext uri="{FF2B5EF4-FFF2-40B4-BE49-F238E27FC236}">
                <a16:creationId xmlns:a16="http://schemas.microsoft.com/office/drawing/2014/main" id="{2CBF26E2-8EC7-5025-9D4C-D7CEA6C6AB5A}"/>
              </a:ext>
            </a:extLst>
          </p:cNvPr>
          <p:cNvSpPr/>
          <p:nvPr/>
        </p:nvSpPr>
        <p:spPr>
          <a:xfrm>
            <a:off x="10873264"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35" name="Oval 934">
            <a:extLst>
              <a:ext uri="{FF2B5EF4-FFF2-40B4-BE49-F238E27FC236}">
                <a16:creationId xmlns:a16="http://schemas.microsoft.com/office/drawing/2014/main" id="{E8A0CF7D-E30E-343F-CFEA-54C296D0942F}"/>
              </a:ext>
            </a:extLst>
          </p:cNvPr>
          <p:cNvSpPr/>
          <p:nvPr/>
        </p:nvSpPr>
        <p:spPr>
          <a:xfrm>
            <a:off x="11205959"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36" name="Oval 935">
            <a:extLst>
              <a:ext uri="{FF2B5EF4-FFF2-40B4-BE49-F238E27FC236}">
                <a16:creationId xmlns:a16="http://schemas.microsoft.com/office/drawing/2014/main" id="{26F83B77-D632-B41A-CAD9-4DB9C4FA6155}"/>
              </a:ext>
            </a:extLst>
          </p:cNvPr>
          <p:cNvSpPr/>
          <p:nvPr/>
        </p:nvSpPr>
        <p:spPr>
          <a:xfrm>
            <a:off x="11538646" y="429907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54" name="Oval 953">
            <a:extLst>
              <a:ext uri="{FF2B5EF4-FFF2-40B4-BE49-F238E27FC236}">
                <a16:creationId xmlns:a16="http://schemas.microsoft.com/office/drawing/2014/main" id="{A11909F0-E663-5B30-EF6F-CA6985392D6A}"/>
              </a:ext>
            </a:extLst>
          </p:cNvPr>
          <p:cNvSpPr/>
          <p:nvPr/>
        </p:nvSpPr>
        <p:spPr>
          <a:xfrm>
            <a:off x="6880924"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55" name="Oval 954">
            <a:extLst>
              <a:ext uri="{FF2B5EF4-FFF2-40B4-BE49-F238E27FC236}">
                <a16:creationId xmlns:a16="http://schemas.microsoft.com/office/drawing/2014/main" id="{F4ADC58D-AFC4-E553-5424-78314C50A2F3}"/>
              </a:ext>
            </a:extLst>
          </p:cNvPr>
          <p:cNvSpPr/>
          <p:nvPr/>
        </p:nvSpPr>
        <p:spPr>
          <a:xfrm>
            <a:off x="7213619"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56" name="Oval 955">
            <a:extLst>
              <a:ext uri="{FF2B5EF4-FFF2-40B4-BE49-F238E27FC236}">
                <a16:creationId xmlns:a16="http://schemas.microsoft.com/office/drawing/2014/main" id="{C1EB548E-1AB2-09F3-FD22-6A1786BA303A}"/>
              </a:ext>
            </a:extLst>
          </p:cNvPr>
          <p:cNvSpPr/>
          <p:nvPr/>
        </p:nvSpPr>
        <p:spPr>
          <a:xfrm>
            <a:off x="7546314" y="475593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57" name="Oval 956">
            <a:extLst>
              <a:ext uri="{FF2B5EF4-FFF2-40B4-BE49-F238E27FC236}">
                <a16:creationId xmlns:a16="http://schemas.microsoft.com/office/drawing/2014/main" id="{08ED4FF3-E468-8343-EF9E-C5F5F6E127A7}"/>
              </a:ext>
            </a:extLst>
          </p:cNvPr>
          <p:cNvSpPr/>
          <p:nvPr/>
        </p:nvSpPr>
        <p:spPr>
          <a:xfrm>
            <a:off x="7879009"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58" name="Oval 957">
            <a:extLst>
              <a:ext uri="{FF2B5EF4-FFF2-40B4-BE49-F238E27FC236}">
                <a16:creationId xmlns:a16="http://schemas.microsoft.com/office/drawing/2014/main" id="{42DAB370-E33E-029A-3031-D06F270FE02C}"/>
              </a:ext>
            </a:extLst>
          </p:cNvPr>
          <p:cNvSpPr/>
          <p:nvPr/>
        </p:nvSpPr>
        <p:spPr>
          <a:xfrm>
            <a:off x="8211704" y="4756969"/>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59" name="Oval 958">
            <a:extLst>
              <a:ext uri="{FF2B5EF4-FFF2-40B4-BE49-F238E27FC236}">
                <a16:creationId xmlns:a16="http://schemas.microsoft.com/office/drawing/2014/main" id="{FE43A5C1-8B82-B691-60C4-A0A419517DA8}"/>
              </a:ext>
            </a:extLst>
          </p:cNvPr>
          <p:cNvSpPr/>
          <p:nvPr/>
        </p:nvSpPr>
        <p:spPr>
          <a:xfrm>
            <a:off x="8544399"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60" name="Oval 959">
            <a:extLst>
              <a:ext uri="{FF2B5EF4-FFF2-40B4-BE49-F238E27FC236}">
                <a16:creationId xmlns:a16="http://schemas.microsoft.com/office/drawing/2014/main" id="{BEEFB2DE-226A-1D48-9EC6-B9891C50F880}"/>
              </a:ext>
            </a:extLst>
          </p:cNvPr>
          <p:cNvSpPr/>
          <p:nvPr/>
        </p:nvSpPr>
        <p:spPr>
          <a:xfrm>
            <a:off x="8877094"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61" name="Oval 960">
            <a:extLst>
              <a:ext uri="{FF2B5EF4-FFF2-40B4-BE49-F238E27FC236}">
                <a16:creationId xmlns:a16="http://schemas.microsoft.com/office/drawing/2014/main" id="{7C5E80DF-FC1D-4190-1587-10A34D6CCAC1}"/>
              </a:ext>
            </a:extLst>
          </p:cNvPr>
          <p:cNvSpPr/>
          <p:nvPr/>
        </p:nvSpPr>
        <p:spPr>
          <a:xfrm>
            <a:off x="9209789"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62" name="Oval 961">
            <a:extLst>
              <a:ext uri="{FF2B5EF4-FFF2-40B4-BE49-F238E27FC236}">
                <a16:creationId xmlns:a16="http://schemas.microsoft.com/office/drawing/2014/main" id="{3770BF9A-DBA9-5EDA-A9D9-94F94940E881}"/>
              </a:ext>
            </a:extLst>
          </p:cNvPr>
          <p:cNvSpPr/>
          <p:nvPr/>
        </p:nvSpPr>
        <p:spPr>
          <a:xfrm>
            <a:off x="9542484"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63" name="Oval 962">
            <a:extLst>
              <a:ext uri="{FF2B5EF4-FFF2-40B4-BE49-F238E27FC236}">
                <a16:creationId xmlns:a16="http://schemas.microsoft.com/office/drawing/2014/main" id="{6D1F1417-A2D0-C65D-1ABA-AEB48A16331F}"/>
              </a:ext>
            </a:extLst>
          </p:cNvPr>
          <p:cNvSpPr/>
          <p:nvPr/>
        </p:nvSpPr>
        <p:spPr>
          <a:xfrm>
            <a:off x="9875179"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64" name="Oval 963">
            <a:extLst>
              <a:ext uri="{FF2B5EF4-FFF2-40B4-BE49-F238E27FC236}">
                <a16:creationId xmlns:a16="http://schemas.microsoft.com/office/drawing/2014/main" id="{2053A581-B47A-BB8B-EFEC-5398A0939B71}"/>
              </a:ext>
            </a:extLst>
          </p:cNvPr>
          <p:cNvSpPr/>
          <p:nvPr/>
        </p:nvSpPr>
        <p:spPr>
          <a:xfrm>
            <a:off x="10207874"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65" name="Oval 964">
            <a:extLst>
              <a:ext uri="{FF2B5EF4-FFF2-40B4-BE49-F238E27FC236}">
                <a16:creationId xmlns:a16="http://schemas.microsoft.com/office/drawing/2014/main" id="{A2685B2D-948B-5EBE-DBC4-1D12B98D5F28}"/>
              </a:ext>
            </a:extLst>
          </p:cNvPr>
          <p:cNvSpPr/>
          <p:nvPr/>
        </p:nvSpPr>
        <p:spPr>
          <a:xfrm>
            <a:off x="10540569"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66" name="Oval 965">
            <a:extLst>
              <a:ext uri="{FF2B5EF4-FFF2-40B4-BE49-F238E27FC236}">
                <a16:creationId xmlns:a16="http://schemas.microsoft.com/office/drawing/2014/main" id="{0FCFF2BB-A1DA-E7E2-688F-4231D2E55E53}"/>
              </a:ext>
            </a:extLst>
          </p:cNvPr>
          <p:cNvSpPr/>
          <p:nvPr/>
        </p:nvSpPr>
        <p:spPr>
          <a:xfrm>
            <a:off x="10873264"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67" name="Oval 966">
            <a:extLst>
              <a:ext uri="{FF2B5EF4-FFF2-40B4-BE49-F238E27FC236}">
                <a16:creationId xmlns:a16="http://schemas.microsoft.com/office/drawing/2014/main" id="{B264BD88-ADBE-248D-AFD1-E2E8FC605D42}"/>
              </a:ext>
            </a:extLst>
          </p:cNvPr>
          <p:cNvSpPr/>
          <p:nvPr/>
        </p:nvSpPr>
        <p:spPr>
          <a:xfrm>
            <a:off x="11205959"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68" name="Oval 967">
            <a:extLst>
              <a:ext uri="{FF2B5EF4-FFF2-40B4-BE49-F238E27FC236}">
                <a16:creationId xmlns:a16="http://schemas.microsoft.com/office/drawing/2014/main" id="{0DFC4526-2FBB-9A57-85F7-3F11FBA3F064}"/>
              </a:ext>
            </a:extLst>
          </p:cNvPr>
          <p:cNvSpPr/>
          <p:nvPr/>
        </p:nvSpPr>
        <p:spPr>
          <a:xfrm>
            <a:off x="11538646" y="47569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86" name="Oval 985">
            <a:extLst>
              <a:ext uri="{FF2B5EF4-FFF2-40B4-BE49-F238E27FC236}">
                <a16:creationId xmlns:a16="http://schemas.microsoft.com/office/drawing/2014/main" id="{F34223CA-F118-6258-1D1C-DDD99AEC5737}"/>
              </a:ext>
            </a:extLst>
          </p:cNvPr>
          <p:cNvSpPr/>
          <p:nvPr/>
        </p:nvSpPr>
        <p:spPr>
          <a:xfrm>
            <a:off x="6880924"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87" name="Oval 986">
            <a:extLst>
              <a:ext uri="{FF2B5EF4-FFF2-40B4-BE49-F238E27FC236}">
                <a16:creationId xmlns:a16="http://schemas.microsoft.com/office/drawing/2014/main" id="{561DF388-CA0A-468F-DFC3-FA984B78918B}"/>
              </a:ext>
            </a:extLst>
          </p:cNvPr>
          <p:cNvSpPr/>
          <p:nvPr/>
        </p:nvSpPr>
        <p:spPr>
          <a:xfrm>
            <a:off x="7213619"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88" name="Oval 987">
            <a:extLst>
              <a:ext uri="{FF2B5EF4-FFF2-40B4-BE49-F238E27FC236}">
                <a16:creationId xmlns:a16="http://schemas.microsoft.com/office/drawing/2014/main" id="{7E59CDC3-C2B9-A2BB-DC04-725B105D84D7}"/>
              </a:ext>
            </a:extLst>
          </p:cNvPr>
          <p:cNvSpPr/>
          <p:nvPr/>
        </p:nvSpPr>
        <p:spPr>
          <a:xfrm>
            <a:off x="7546314" y="521456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89" name="Oval 988">
            <a:extLst>
              <a:ext uri="{FF2B5EF4-FFF2-40B4-BE49-F238E27FC236}">
                <a16:creationId xmlns:a16="http://schemas.microsoft.com/office/drawing/2014/main" id="{8971792E-97C3-5D36-E180-2706F26C1E61}"/>
              </a:ext>
            </a:extLst>
          </p:cNvPr>
          <p:cNvSpPr/>
          <p:nvPr/>
        </p:nvSpPr>
        <p:spPr>
          <a:xfrm>
            <a:off x="7879009"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0" name="Oval 989">
            <a:extLst>
              <a:ext uri="{FF2B5EF4-FFF2-40B4-BE49-F238E27FC236}">
                <a16:creationId xmlns:a16="http://schemas.microsoft.com/office/drawing/2014/main" id="{B3BF363B-9240-1033-375B-96ED58AD6BC5}"/>
              </a:ext>
            </a:extLst>
          </p:cNvPr>
          <p:cNvSpPr/>
          <p:nvPr/>
        </p:nvSpPr>
        <p:spPr>
          <a:xfrm>
            <a:off x="8211704" y="521486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1" name="Oval 990">
            <a:extLst>
              <a:ext uri="{FF2B5EF4-FFF2-40B4-BE49-F238E27FC236}">
                <a16:creationId xmlns:a16="http://schemas.microsoft.com/office/drawing/2014/main" id="{5428E908-0350-27F4-2C69-D06D78DF5C07}"/>
              </a:ext>
            </a:extLst>
          </p:cNvPr>
          <p:cNvSpPr/>
          <p:nvPr/>
        </p:nvSpPr>
        <p:spPr>
          <a:xfrm>
            <a:off x="8544399"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2" name="Oval 991">
            <a:extLst>
              <a:ext uri="{FF2B5EF4-FFF2-40B4-BE49-F238E27FC236}">
                <a16:creationId xmlns:a16="http://schemas.microsoft.com/office/drawing/2014/main" id="{749DA1D9-BD94-3C1F-6D9F-5C5FCD82267D}"/>
              </a:ext>
            </a:extLst>
          </p:cNvPr>
          <p:cNvSpPr/>
          <p:nvPr/>
        </p:nvSpPr>
        <p:spPr>
          <a:xfrm>
            <a:off x="8877094"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3" name="Oval 992">
            <a:extLst>
              <a:ext uri="{FF2B5EF4-FFF2-40B4-BE49-F238E27FC236}">
                <a16:creationId xmlns:a16="http://schemas.microsoft.com/office/drawing/2014/main" id="{8352FB36-4455-6775-5554-1D4F4D81D295}"/>
              </a:ext>
            </a:extLst>
          </p:cNvPr>
          <p:cNvSpPr/>
          <p:nvPr/>
        </p:nvSpPr>
        <p:spPr>
          <a:xfrm>
            <a:off x="9209789"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4" name="Oval 993">
            <a:extLst>
              <a:ext uri="{FF2B5EF4-FFF2-40B4-BE49-F238E27FC236}">
                <a16:creationId xmlns:a16="http://schemas.microsoft.com/office/drawing/2014/main" id="{6AFA5062-0D97-01D1-19AB-6A75C94EB7E5}"/>
              </a:ext>
            </a:extLst>
          </p:cNvPr>
          <p:cNvSpPr/>
          <p:nvPr/>
        </p:nvSpPr>
        <p:spPr>
          <a:xfrm>
            <a:off x="9542484"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5" name="Oval 994">
            <a:extLst>
              <a:ext uri="{FF2B5EF4-FFF2-40B4-BE49-F238E27FC236}">
                <a16:creationId xmlns:a16="http://schemas.microsoft.com/office/drawing/2014/main" id="{382AF502-C3C3-AD65-289C-690CC91AD85A}"/>
              </a:ext>
            </a:extLst>
          </p:cNvPr>
          <p:cNvSpPr/>
          <p:nvPr/>
        </p:nvSpPr>
        <p:spPr>
          <a:xfrm>
            <a:off x="9875179"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6" name="Oval 995">
            <a:extLst>
              <a:ext uri="{FF2B5EF4-FFF2-40B4-BE49-F238E27FC236}">
                <a16:creationId xmlns:a16="http://schemas.microsoft.com/office/drawing/2014/main" id="{AFAAB835-0FC7-8370-C724-D89D08B51A05}"/>
              </a:ext>
            </a:extLst>
          </p:cNvPr>
          <p:cNvSpPr/>
          <p:nvPr/>
        </p:nvSpPr>
        <p:spPr>
          <a:xfrm>
            <a:off x="10207874"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7" name="Oval 996">
            <a:extLst>
              <a:ext uri="{FF2B5EF4-FFF2-40B4-BE49-F238E27FC236}">
                <a16:creationId xmlns:a16="http://schemas.microsoft.com/office/drawing/2014/main" id="{2E4CCA49-28B8-EFC2-9C66-76351EDC36F3}"/>
              </a:ext>
            </a:extLst>
          </p:cNvPr>
          <p:cNvSpPr/>
          <p:nvPr/>
        </p:nvSpPr>
        <p:spPr>
          <a:xfrm>
            <a:off x="10540569"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8" name="Oval 997">
            <a:extLst>
              <a:ext uri="{FF2B5EF4-FFF2-40B4-BE49-F238E27FC236}">
                <a16:creationId xmlns:a16="http://schemas.microsoft.com/office/drawing/2014/main" id="{8B38A852-BE16-AF97-DFFD-37B35B2761CA}"/>
              </a:ext>
            </a:extLst>
          </p:cNvPr>
          <p:cNvSpPr/>
          <p:nvPr/>
        </p:nvSpPr>
        <p:spPr>
          <a:xfrm>
            <a:off x="10873264"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9" name="Oval 998">
            <a:extLst>
              <a:ext uri="{FF2B5EF4-FFF2-40B4-BE49-F238E27FC236}">
                <a16:creationId xmlns:a16="http://schemas.microsoft.com/office/drawing/2014/main" id="{F67A16C8-E0C5-D415-8015-0AC4A9239367}"/>
              </a:ext>
            </a:extLst>
          </p:cNvPr>
          <p:cNvSpPr/>
          <p:nvPr/>
        </p:nvSpPr>
        <p:spPr>
          <a:xfrm>
            <a:off x="11205959"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00" name="Oval 999">
            <a:extLst>
              <a:ext uri="{FF2B5EF4-FFF2-40B4-BE49-F238E27FC236}">
                <a16:creationId xmlns:a16="http://schemas.microsoft.com/office/drawing/2014/main" id="{A0B15EF8-0BFF-95D4-6941-01DDA59B612A}"/>
              </a:ext>
            </a:extLst>
          </p:cNvPr>
          <p:cNvSpPr/>
          <p:nvPr/>
        </p:nvSpPr>
        <p:spPr>
          <a:xfrm>
            <a:off x="11538646" y="5214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18" name="Oval 1017">
            <a:extLst>
              <a:ext uri="{FF2B5EF4-FFF2-40B4-BE49-F238E27FC236}">
                <a16:creationId xmlns:a16="http://schemas.microsoft.com/office/drawing/2014/main" id="{B2C90D7B-29E7-688D-9E19-EF2869907DAA}"/>
              </a:ext>
            </a:extLst>
          </p:cNvPr>
          <p:cNvSpPr/>
          <p:nvPr/>
        </p:nvSpPr>
        <p:spPr>
          <a:xfrm>
            <a:off x="6880924"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19" name="Oval 1018">
            <a:extLst>
              <a:ext uri="{FF2B5EF4-FFF2-40B4-BE49-F238E27FC236}">
                <a16:creationId xmlns:a16="http://schemas.microsoft.com/office/drawing/2014/main" id="{512988E1-491C-31A4-AE42-AB34C1E29952}"/>
              </a:ext>
            </a:extLst>
          </p:cNvPr>
          <p:cNvSpPr/>
          <p:nvPr/>
        </p:nvSpPr>
        <p:spPr>
          <a:xfrm>
            <a:off x="7213619"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0" name="Oval 1019">
            <a:extLst>
              <a:ext uri="{FF2B5EF4-FFF2-40B4-BE49-F238E27FC236}">
                <a16:creationId xmlns:a16="http://schemas.microsoft.com/office/drawing/2014/main" id="{884809C5-0A66-3A04-EAA4-9D600BBE2EFE}"/>
              </a:ext>
            </a:extLst>
          </p:cNvPr>
          <p:cNvSpPr/>
          <p:nvPr/>
        </p:nvSpPr>
        <p:spPr>
          <a:xfrm>
            <a:off x="7546314"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1" name="Oval 1020">
            <a:extLst>
              <a:ext uri="{FF2B5EF4-FFF2-40B4-BE49-F238E27FC236}">
                <a16:creationId xmlns:a16="http://schemas.microsoft.com/office/drawing/2014/main" id="{F70ACF98-2F73-5764-345F-A241CD776FAE}"/>
              </a:ext>
            </a:extLst>
          </p:cNvPr>
          <p:cNvSpPr/>
          <p:nvPr/>
        </p:nvSpPr>
        <p:spPr>
          <a:xfrm>
            <a:off x="7879009"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2" name="Oval 1021">
            <a:extLst>
              <a:ext uri="{FF2B5EF4-FFF2-40B4-BE49-F238E27FC236}">
                <a16:creationId xmlns:a16="http://schemas.microsoft.com/office/drawing/2014/main" id="{B970ED9F-8048-AFCA-E1DC-775F1E1C5D38}"/>
              </a:ext>
            </a:extLst>
          </p:cNvPr>
          <p:cNvSpPr/>
          <p:nvPr/>
        </p:nvSpPr>
        <p:spPr>
          <a:xfrm>
            <a:off x="8211704" y="567275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3" name="Oval 1022">
            <a:extLst>
              <a:ext uri="{FF2B5EF4-FFF2-40B4-BE49-F238E27FC236}">
                <a16:creationId xmlns:a16="http://schemas.microsoft.com/office/drawing/2014/main" id="{7DAA697B-719F-CD1F-8D78-DBD40997108C}"/>
              </a:ext>
            </a:extLst>
          </p:cNvPr>
          <p:cNvSpPr/>
          <p:nvPr/>
        </p:nvSpPr>
        <p:spPr>
          <a:xfrm>
            <a:off x="8544399"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4" name="Oval 1023">
            <a:extLst>
              <a:ext uri="{FF2B5EF4-FFF2-40B4-BE49-F238E27FC236}">
                <a16:creationId xmlns:a16="http://schemas.microsoft.com/office/drawing/2014/main" id="{7EFB9918-D20F-E52B-2DB9-C86B555AF28A}"/>
              </a:ext>
            </a:extLst>
          </p:cNvPr>
          <p:cNvSpPr/>
          <p:nvPr/>
        </p:nvSpPr>
        <p:spPr>
          <a:xfrm>
            <a:off x="8877094"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5" name="Oval 1024">
            <a:extLst>
              <a:ext uri="{FF2B5EF4-FFF2-40B4-BE49-F238E27FC236}">
                <a16:creationId xmlns:a16="http://schemas.microsoft.com/office/drawing/2014/main" id="{0A66B587-75B8-28B6-3560-3225748ECD57}"/>
              </a:ext>
            </a:extLst>
          </p:cNvPr>
          <p:cNvSpPr/>
          <p:nvPr/>
        </p:nvSpPr>
        <p:spPr>
          <a:xfrm>
            <a:off x="9209789"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6" name="Oval 1025">
            <a:extLst>
              <a:ext uri="{FF2B5EF4-FFF2-40B4-BE49-F238E27FC236}">
                <a16:creationId xmlns:a16="http://schemas.microsoft.com/office/drawing/2014/main" id="{51FBD354-E24C-24D1-C6A1-6A57FAC14C2C}"/>
              </a:ext>
            </a:extLst>
          </p:cNvPr>
          <p:cNvSpPr/>
          <p:nvPr/>
        </p:nvSpPr>
        <p:spPr>
          <a:xfrm>
            <a:off x="9542484"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7" name="Oval 1026">
            <a:extLst>
              <a:ext uri="{FF2B5EF4-FFF2-40B4-BE49-F238E27FC236}">
                <a16:creationId xmlns:a16="http://schemas.microsoft.com/office/drawing/2014/main" id="{CE22697C-5B88-C222-9B92-0E2078BC35B8}"/>
              </a:ext>
            </a:extLst>
          </p:cNvPr>
          <p:cNvSpPr/>
          <p:nvPr/>
        </p:nvSpPr>
        <p:spPr>
          <a:xfrm>
            <a:off x="9875179"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8" name="Oval 1027">
            <a:extLst>
              <a:ext uri="{FF2B5EF4-FFF2-40B4-BE49-F238E27FC236}">
                <a16:creationId xmlns:a16="http://schemas.microsoft.com/office/drawing/2014/main" id="{3755FAA9-ADB9-F3AB-B9E1-D1C068606D5C}"/>
              </a:ext>
            </a:extLst>
          </p:cNvPr>
          <p:cNvSpPr/>
          <p:nvPr/>
        </p:nvSpPr>
        <p:spPr>
          <a:xfrm>
            <a:off x="10207874"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9" name="Oval 1028">
            <a:extLst>
              <a:ext uri="{FF2B5EF4-FFF2-40B4-BE49-F238E27FC236}">
                <a16:creationId xmlns:a16="http://schemas.microsoft.com/office/drawing/2014/main" id="{393FE501-56F4-B186-21A6-5A067E63AED8}"/>
              </a:ext>
            </a:extLst>
          </p:cNvPr>
          <p:cNvSpPr/>
          <p:nvPr/>
        </p:nvSpPr>
        <p:spPr>
          <a:xfrm>
            <a:off x="10540569"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30" name="Oval 1029">
            <a:extLst>
              <a:ext uri="{FF2B5EF4-FFF2-40B4-BE49-F238E27FC236}">
                <a16:creationId xmlns:a16="http://schemas.microsoft.com/office/drawing/2014/main" id="{D891ADC7-CFD5-A014-34D4-AB73AA0ED154}"/>
              </a:ext>
            </a:extLst>
          </p:cNvPr>
          <p:cNvSpPr/>
          <p:nvPr/>
        </p:nvSpPr>
        <p:spPr>
          <a:xfrm>
            <a:off x="10873264"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31" name="Oval 1030">
            <a:extLst>
              <a:ext uri="{FF2B5EF4-FFF2-40B4-BE49-F238E27FC236}">
                <a16:creationId xmlns:a16="http://schemas.microsoft.com/office/drawing/2014/main" id="{E9C2A9DC-DFAD-3001-C309-69BA0A6CE068}"/>
              </a:ext>
            </a:extLst>
          </p:cNvPr>
          <p:cNvSpPr/>
          <p:nvPr/>
        </p:nvSpPr>
        <p:spPr>
          <a:xfrm>
            <a:off x="11205959"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32" name="Oval 1031">
            <a:extLst>
              <a:ext uri="{FF2B5EF4-FFF2-40B4-BE49-F238E27FC236}">
                <a16:creationId xmlns:a16="http://schemas.microsoft.com/office/drawing/2014/main" id="{7AEF6063-4377-E880-1721-6DF24E1FEF76}"/>
              </a:ext>
            </a:extLst>
          </p:cNvPr>
          <p:cNvSpPr/>
          <p:nvPr/>
        </p:nvSpPr>
        <p:spPr>
          <a:xfrm>
            <a:off x="11538646" y="5672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226" name="Straight Arrow Connector 1225">
            <a:extLst>
              <a:ext uri="{FF2B5EF4-FFF2-40B4-BE49-F238E27FC236}">
                <a16:creationId xmlns:a16="http://schemas.microsoft.com/office/drawing/2014/main" id="{D7FEA785-3607-FB43-8595-724F4BB2A4A3}"/>
              </a:ext>
            </a:extLst>
          </p:cNvPr>
          <p:cNvCxnSpPr>
            <a:cxnSpLocks/>
            <a:stCxn id="606" idx="1"/>
            <a:endCxn id="540" idx="5"/>
          </p:cNvCxnSpPr>
          <p:nvPr/>
        </p:nvCxnSpPr>
        <p:spPr>
          <a:xfrm flipH="1" flipV="1">
            <a:off x="7624363" y="2547295"/>
            <a:ext cx="600732" cy="849377"/>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4CABFF19-0D62-49C8-309A-F8A3289D1006}"/>
              </a:ext>
            </a:extLst>
          </p:cNvPr>
          <p:cNvCxnSpPr/>
          <p:nvPr/>
        </p:nvCxnSpPr>
        <p:spPr>
          <a:xfrm>
            <a:off x="4695825" y="3429000"/>
            <a:ext cx="72199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0" name="Straight Connector 1229">
            <a:extLst>
              <a:ext uri="{FF2B5EF4-FFF2-40B4-BE49-F238E27FC236}">
                <a16:creationId xmlns:a16="http://schemas.microsoft.com/office/drawing/2014/main" id="{1493524B-8C8E-1E75-5C5B-C6CB26426684}"/>
              </a:ext>
            </a:extLst>
          </p:cNvPr>
          <p:cNvCxnSpPr>
            <a:cxnSpLocks/>
          </p:cNvCxnSpPr>
          <p:nvPr/>
        </p:nvCxnSpPr>
        <p:spPr>
          <a:xfrm flipV="1">
            <a:off x="8255776" y="1002084"/>
            <a:ext cx="0" cy="4933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5" name="Straight Arrow Connector 1234">
            <a:extLst>
              <a:ext uri="{FF2B5EF4-FFF2-40B4-BE49-F238E27FC236}">
                <a16:creationId xmlns:a16="http://schemas.microsoft.com/office/drawing/2014/main" id="{2316B051-9754-8251-20D9-6759568A52B2}"/>
              </a:ext>
            </a:extLst>
          </p:cNvPr>
          <p:cNvCxnSpPr>
            <a:endCxn id="573" idx="5"/>
          </p:cNvCxnSpPr>
          <p:nvPr/>
        </p:nvCxnSpPr>
        <p:spPr>
          <a:xfrm flipH="1" flipV="1">
            <a:off x="7957058" y="3003434"/>
            <a:ext cx="298718" cy="4255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37" name="Straight Arrow Connector 1236">
            <a:extLst>
              <a:ext uri="{FF2B5EF4-FFF2-40B4-BE49-F238E27FC236}">
                <a16:creationId xmlns:a16="http://schemas.microsoft.com/office/drawing/2014/main" id="{C5A74227-FDFE-11B4-DB79-A90FF8EDDC3A}"/>
              </a:ext>
            </a:extLst>
          </p:cNvPr>
          <p:cNvCxnSpPr>
            <a:endCxn id="576" idx="3"/>
          </p:cNvCxnSpPr>
          <p:nvPr/>
        </p:nvCxnSpPr>
        <p:spPr>
          <a:xfrm flipV="1">
            <a:off x="8255776" y="3003434"/>
            <a:ext cx="634709" cy="4255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38" name="Straight Arrow Connector 1237">
            <a:extLst>
              <a:ext uri="{FF2B5EF4-FFF2-40B4-BE49-F238E27FC236}">
                <a16:creationId xmlns:a16="http://schemas.microsoft.com/office/drawing/2014/main" id="{D63F29F1-B938-CC1A-B722-A0FEAF4EA313}"/>
              </a:ext>
            </a:extLst>
          </p:cNvPr>
          <p:cNvCxnSpPr>
            <a:cxnSpLocks/>
            <a:stCxn id="606" idx="7"/>
            <a:endCxn id="483" idx="3"/>
          </p:cNvCxnSpPr>
          <p:nvPr/>
        </p:nvCxnSpPr>
        <p:spPr>
          <a:xfrm flipV="1">
            <a:off x="8289753" y="1629746"/>
            <a:ext cx="1598817" cy="176692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43" name="Straight Arrow Connector 1242">
            <a:extLst>
              <a:ext uri="{FF2B5EF4-FFF2-40B4-BE49-F238E27FC236}">
                <a16:creationId xmlns:a16="http://schemas.microsoft.com/office/drawing/2014/main" id="{76356846-8B27-E92B-87F1-C8FDE8780E7B}"/>
              </a:ext>
            </a:extLst>
          </p:cNvPr>
          <p:cNvCxnSpPr>
            <a:cxnSpLocks/>
            <a:endCxn id="449" idx="2"/>
          </p:cNvCxnSpPr>
          <p:nvPr/>
        </p:nvCxnSpPr>
        <p:spPr>
          <a:xfrm flipV="1">
            <a:off x="8255776" y="1139521"/>
            <a:ext cx="954013" cy="228947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47" name="TextBox 1246">
            <a:extLst>
              <a:ext uri="{FF2B5EF4-FFF2-40B4-BE49-F238E27FC236}">
                <a16:creationId xmlns:a16="http://schemas.microsoft.com/office/drawing/2014/main" id="{5F9F72F4-2AEA-5CEA-00EE-906B61E292D7}"/>
              </a:ext>
            </a:extLst>
          </p:cNvPr>
          <p:cNvSpPr txBox="1"/>
          <p:nvPr/>
        </p:nvSpPr>
        <p:spPr>
          <a:xfrm>
            <a:off x="7791457" y="2624480"/>
            <a:ext cx="420247"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endParaRPr lang="el-GR" b="1" baseline="-25000" dirty="0">
              <a:solidFill>
                <a:srgbClr val="FF0000"/>
              </a:solidFill>
            </a:endParaRPr>
          </a:p>
        </p:txBody>
      </p:sp>
      <p:sp>
        <p:nvSpPr>
          <p:cNvPr id="1248" name="TextBox 1247">
            <a:extLst>
              <a:ext uri="{FF2B5EF4-FFF2-40B4-BE49-F238E27FC236}">
                <a16:creationId xmlns:a16="http://schemas.microsoft.com/office/drawing/2014/main" id="{33D1E376-C4E4-F2B9-6FFB-C4804A524832}"/>
              </a:ext>
            </a:extLst>
          </p:cNvPr>
          <p:cNvSpPr txBox="1"/>
          <p:nvPr/>
        </p:nvSpPr>
        <p:spPr>
          <a:xfrm>
            <a:off x="8764965" y="2668399"/>
            <a:ext cx="420247"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2</a:t>
            </a:r>
            <a:endParaRPr lang="el-GR" b="1" baseline="-25000" dirty="0">
              <a:solidFill>
                <a:srgbClr val="FF0000"/>
              </a:solidFill>
            </a:endParaRPr>
          </a:p>
        </p:txBody>
      </p:sp>
      <p:sp>
        <p:nvSpPr>
          <p:cNvPr id="1249" name="TextBox 1248">
            <a:extLst>
              <a:ext uri="{FF2B5EF4-FFF2-40B4-BE49-F238E27FC236}">
                <a16:creationId xmlns:a16="http://schemas.microsoft.com/office/drawing/2014/main" id="{BD8A78B2-42EE-C245-09E6-9F078D6F4BDF}"/>
              </a:ext>
            </a:extLst>
          </p:cNvPr>
          <p:cNvSpPr txBox="1"/>
          <p:nvPr/>
        </p:nvSpPr>
        <p:spPr>
          <a:xfrm>
            <a:off x="9000931" y="750080"/>
            <a:ext cx="420247" cy="369332"/>
          </a:xfrm>
          <a:prstGeom prst="rect">
            <a:avLst/>
          </a:prstGeom>
          <a:noFill/>
        </p:spPr>
        <p:txBody>
          <a:bodyPr wrap="square" rtlCol="0">
            <a:spAutoFit/>
          </a:bodyPr>
          <a:lstStyle/>
          <a:p>
            <a:pPr algn="ctr"/>
            <a:r>
              <a:rPr lang="en-US" b="1" dirty="0">
                <a:solidFill>
                  <a:schemeClr val="accent1"/>
                </a:solidFill>
              </a:rPr>
              <a:t>y</a:t>
            </a:r>
            <a:r>
              <a:rPr lang="en-US" b="1" baseline="-25000" dirty="0">
                <a:solidFill>
                  <a:schemeClr val="accent1"/>
                </a:solidFill>
              </a:rPr>
              <a:t>1</a:t>
            </a:r>
            <a:endParaRPr lang="el-GR" b="1" baseline="-25000" dirty="0">
              <a:solidFill>
                <a:schemeClr val="accent1"/>
              </a:solidFill>
            </a:endParaRPr>
          </a:p>
        </p:txBody>
      </p:sp>
      <p:sp>
        <p:nvSpPr>
          <p:cNvPr id="1250" name="TextBox 1249">
            <a:extLst>
              <a:ext uri="{FF2B5EF4-FFF2-40B4-BE49-F238E27FC236}">
                <a16:creationId xmlns:a16="http://schemas.microsoft.com/office/drawing/2014/main" id="{6AA92087-906C-8E32-1362-48164BE7DFE3}"/>
              </a:ext>
            </a:extLst>
          </p:cNvPr>
          <p:cNvSpPr txBox="1"/>
          <p:nvPr/>
        </p:nvSpPr>
        <p:spPr>
          <a:xfrm>
            <a:off x="9734455" y="1235854"/>
            <a:ext cx="420247" cy="369332"/>
          </a:xfrm>
          <a:prstGeom prst="rect">
            <a:avLst/>
          </a:prstGeom>
          <a:noFill/>
        </p:spPr>
        <p:txBody>
          <a:bodyPr wrap="square" rtlCol="0">
            <a:spAutoFit/>
          </a:bodyPr>
          <a:lstStyle/>
          <a:p>
            <a:pPr algn="ctr"/>
            <a:r>
              <a:rPr lang="en-US" b="1" dirty="0">
                <a:solidFill>
                  <a:schemeClr val="accent1"/>
                </a:solidFill>
              </a:rPr>
              <a:t>y</a:t>
            </a:r>
            <a:r>
              <a:rPr lang="en-US" b="1" baseline="-25000" dirty="0">
                <a:solidFill>
                  <a:schemeClr val="accent1"/>
                </a:solidFill>
              </a:rPr>
              <a:t>2</a:t>
            </a:r>
            <a:endParaRPr lang="el-GR" b="1" baseline="-25000" dirty="0">
              <a:solidFill>
                <a:schemeClr val="accent1"/>
              </a:solidFill>
            </a:endParaRPr>
          </a:p>
        </p:txBody>
      </p:sp>
    </p:spTree>
    <p:extLst>
      <p:ext uri="{BB962C8B-B14F-4D97-AF65-F5344CB8AC3E}">
        <p14:creationId xmlns:p14="http://schemas.microsoft.com/office/powerpoint/2010/main" val="1818637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9427D9D-E628-ABE3-5AA1-4A36CD850FAE}"/>
                  </a:ext>
                </a:extLst>
              </p:cNvPr>
              <p:cNvSpPr txBox="1"/>
              <p:nvPr/>
            </p:nvSpPr>
            <p:spPr>
              <a:xfrm>
                <a:off x="697414" y="1839185"/>
                <a:ext cx="6018129" cy="1015663"/>
              </a:xfrm>
              <a:prstGeom prst="rect">
                <a:avLst/>
              </a:prstGeom>
              <a:noFill/>
              <a:ln>
                <a:solidFill>
                  <a:srgbClr val="002060"/>
                </a:solidFill>
              </a:ln>
            </p:spPr>
            <p:txBody>
              <a:bodyPr wrap="square" rtlCol="0">
                <a:spAutoFit/>
              </a:bodyPr>
              <a:lstStyle/>
              <a:p>
                <a:pPr marL="342900" indent="-342900">
                  <a:buFont typeface="Wingdings" panose="05000000000000000000" pitchFamily="2" charset="2"/>
                  <a:buChar char="Ø"/>
                </a:pPr>
                <a:r>
                  <a:rPr lang="el-GR" sz="2000" b="1" u="sng" dirty="0">
                    <a:solidFill>
                      <a:srgbClr val="002060"/>
                    </a:solidFill>
                  </a:rPr>
                  <a:t>Δικτυωτό</a:t>
                </a:r>
                <a:r>
                  <a:rPr lang="en-US" sz="2000" b="1" u="sng" dirty="0">
                    <a:solidFill>
                      <a:srgbClr val="002060"/>
                    </a:solidFill>
                  </a:rPr>
                  <a:t> </a:t>
                </a:r>
                <a14:m>
                  <m:oMath xmlns:m="http://schemas.openxmlformats.org/officeDocument/2006/math">
                    <m:r>
                      <a:rPr lang="en-US" sz="2000" b="1" i="1" u="sng" smtClean="0">
                        <a:solidFill>
                          <a:srgbClr val="002060"/>
                        </a:solidFill>
                        <a:latin typeface="Cambria Math" panose="02040503050406030204" pitchFamily="18" charset="0"/>
                      </a:rPr>
                      <m:t>𝑳</m:t>
                    </m:r>
                  </m:oMath>
                </a14:m>
                <a:endParaRPr lang="el-GR" sz="2000" b="1" u="sng" dirty="0">
                  <a:solidFill>
                    <a:srgbClr val="002060"/>
                  </a:solidFill>
                </a:endParaRPr>
              </a:p>
              <a:p>
                <a:r>
                  <a:rPr lang="el-GR" sz="2000" dirty="0"/>
                  <a:t>Αν </a:t>
                </a:r>
                <a14:m>
                  <m:oMath xmlns:m="http://schemas.openxmlformats.org/officeDocument/2006/math">
                    <m:r>
                      <a:rPr lang="en-US" sz="2000" b="1" i="1">
                        <a:latin typeface="Cambria Math" panose="02040503050406030204" pitchFamily="18" charset="0"/>
                      </a:rPr>
                      <m:t>𝒗</m:t>
                    </m:r>
                    <m:r>
                      <a:rPr lang="en-US" sz="2000" b="1" i="1" baseline="-25000">
                        <a:latin typeface="Cambria Math" panose="02040503050406030204" pitchFamily="18" charset="0"/>
                      </a:rPr>
                      <m:t>𝟏</m:t>
                    </m:r>
                    <m:r>
                      <a:rPr lang="en-US" sz="2000" b="0" i="1">
                        <a:latin typeface="Cambria Math" panose="02040503050406030204" pitchFamily="18" charset="0"/>
                      </a:rPr>
                      <m:t>,…</m:t>
                    </m:r>
                    <m:r>
                      <a:rPr lang="el-GR" sz="2000" b="0" i="1" smtClean="0">
                        <a:latin typeface="Cambria Math" panose="02040503050406030204" pitchFamily="18" charset="0"/>
                      </a:rPr>
                      <m:t>,</m:t>
                    </m:r>
                    <m:r>
                      <a:rPr lang="en-US" sz="2000" b="1" i="1">
                        <a:latin typeface="Cambria Math" panose="02040503050406030204" pitchFamily="18" charset="0"/>
                      </a:rPr>
                      <m:t>𝒗</m:t>
                    </m:r>
                    <m:r>
                      <a:rPr lang="en-US" sz="2000" b="1" i="1" baseline="-25000">
                        <a:latin typeface="Cambria Math" panose="02040503050406030204" pitchFamily="18" charset="0"/>
                      </a:rPr>
                      <m:t>𝒏</m:t>
                    </m:r>
                    <m:r>
                      <a:rPr lang="en-US" sz="2000" b="0" i="1">
                        <a:latin typeface="Cambria Math" panose="02040503050406030204" pitchFamily="18" charset="0"/>
                      </a:rPr>
                      <m:t>∈</m:t>
                    </m:r>
                    <m:r>
                      <a:rPr lang="en-US" sz="2000" b="0" i="1" baseline="-25000">
                        <a:latin typeface="Cambria Math" panose="02040503050406030204" pitchFamily="18" charset="0"/>
                      </a:rPr>
                      <m:t> </m:t>
                    </m:r>
                    <m:sSup>
                      <m:sSupPr>
                        <m:ctrlPr>
                          <a:rPr lang="el-GR" sz="2000" i="1" dirty="0">
                            <a:solidFill>
                              <a:srgbClr val="836967"/>
                            </a:solidFill>
                            <a:latin typeface="Cambria Math" panose="02040503050406030204" pitchFamily="18" charset="0"/>
                          </a:rPr>
                        </m:ctrlPr>
                      </m:sSupPr>
                      <m:e>
                        <m:r>
                          <a:rPr lang="el-GR" sz="2000" b="0" i="0" dirty="0">
                            <a:latin typeface="Cambria Math" panose="02040503050406030204" pitchFamily="18" charset="0"/>
                          </a:rPr>
                          <m:t>ℝ</m:t>
                        </m:r>
                      </m:e>
                      <m:sup>
                        <m:r>
                          <a:rPr lang="el-GR" sz="2000" b="0" i="1" dirty="0">
                            <a:latin typeface="Cambria Math" panose="02040503050406030204" pitchFamily="18" charset="0"/>
                          </a:rPr>
                          <m:t>𝑛</m:t>
                        </m:r>
                      </m:sup>
                    </m:sSup>
                  </m:oMath>
                </a14:m>
                <a:r>
                  <a:rPr lang="el-GR" sz="2000" dirty="0"/>
                  <a:t> είναι </a:t>
                </a:r>
                <a14:m>
                  <m:oMath xmlns:m="http://schemas.openxmlformats.org/officeDocument/2006/math">
                    <m:r>
                      <a:rPr lang="en-US" sz="2000" b="0" i="1" smtClean="0">
                        <a:latin typeface="Cambria Math" panose="02040503050406030204" pitchFamily="18" charset="0"/>
                      </a:rPr>
                      <m:t>𝑛</m:t>
                    </m:r>
                  </m:oMath>
                </a14:m>
                <a:r>
                  <a:rPr lang="el-GR" sz="2000" dirty="0"/>
                  <a:t> γρ</a:t>
                </a:r>
                <a:r>
                  <a:rPr lang="en-US" sz="2000" dirty="0"/>
                  <a:t>.</a:t>
                </a:r>
                <a:r>
                  <a:rPr lang="el-GR" sz="2000" dirty="0"/>
                  <a:t> ανεξάρτητα διανύσματα. </a:t>
                </a:r>
                <a:endParaRPr lang="en-US" sz="2000" dirty="0"/>
              </a:p>
              <a:p>
                <a:pPr algn="ctr"/>
                <a14:m>
                  <m:oMath xmlns:m="http://schemas.openxmlformats.org/officeDocument/2006/math">
                    <m:r>
                      <a:rPr lang="en-US" sz="2000" b="1" i="1" smtClean="0">
                        <a:latin typeface="Cambria Math" panose="02040503050406030204" pitchFamily="18" charset="0"/>
                      </a:rPr>
                      <m:t>𝑳</m:t>
                    </m:r>
                    <m:r>
                      <a:rPr lang="en-US" sz="2000" b="1" i="1" smtClean="0">
                        <a:latin typeface="Cambria Math" panose="02040503050406030204" pitchFamily="18" charset="0"/>
                      </a:rPr>
                      <m:t>={</m:t>
                    </m:r>
                    <m:r>
                      <a:rPr lang="en-US" sz="2000" b="1" i="1" smtClean="0">
                        <a:latin typeface="Cambria Math" panose="02040503050406030204" pitchFamily="18" charset="0"/>
                      </a:rPr>
                      <m:t>𝒂</m:t>
                    </m:r>
                    <m:r>
                      <a:rPr lang="en-US" sz="2000" b="1" i="1" baseline="-25000" smtClean="0">
                        <a:latin typeface="Cambria Math" panose="02040503050406030204" pitchFamily="18" charset="0"/>
                      </a:rPr>
                      <m:t>𝟏</m:t>
                    </m:r>
                    <m:r>
                      <a:rPr lang="en-US" sz="2000" b="1" i="1" smtClean="0">
                        <a:latin typeface="Cambria Math" panose="02040503050406030204" pitchFamily="18" charset="0"/>
                      </a:rPr>
                      <m:t>𝒗</m:t>
                    </m:r>
                    <m:r>
                      <a:rPr lang="en-US" sz="2000" b="1" i="1" baseline="-25000" smtClean="0">
                        <a:latin typeface="Cambria Math" panose="02040503050406030204" pitchFamily="18" charset="0"/>
                      </a:rPr>
                      <m:t>𝟏</m:t>
                    </m:r>
                    <m:r>
                      <a:rPr lang="en-US" sz="2000" b="1" i="1" smtClean="0">
                        <a:latin typeface="Cambria Math" panose="02040503050406030204" pitchFamily="18" charset="0"/>
                      </a:rPr>
                      <m:t>+</m:t>
                    </m:r>
                    <m:r>
                      <a:rPr lang="en-US" sz="2000" b="1" i="1" baseline="-25000" smtClean="0">
                        <a:latin typeface="Cambria Math" panose="02040503050406030204" pitchFamily="18" charset="0"/>
                      </a:rPr>
                      <m:t>…</m:t>
                    </m:r>
                    <m:r>
                      <a:rPr lang="en-US" sz="2000" b="1" i="1" smtClean="0">
                        <a:latin typeface="Cambria Math" panose="02040503050406030204" pitchFamily="18" charset="0"/>
                      </a:rPr>
                      <m:t>+</m:t>
                    </m:r>
                  </m:oMath>
                </a14:m>
                <a:r>
                  <a:rPr lang="en-US" sz="2000" b="1" dirty="0"/>
                  <a:t> </a:t>
                </a:r>
                <a14:m>
                  <m:oMath xmlns:m="http://schemas.openxmlformats.org/officeDocument/2006/math">
                    <m:r>
                      <a:rPr lang="en-US" sz="2000" b="1" i="1">
                        <a:latin typeface="Cambria Math" panose="02040503050406030204" pitchFamily="18" charset="0"/>
                      </a:rPr>
                      <m:t>𝒂</m:t>
                    </m:r>
                    <m:r>
                      <a:rPr lang="en-US" sz="2000" b="1" i="1" baseline="-25000" smtClean="0">
                        <a:latin typeface="Cambria Math" panose="02040503050406030204" pitchFamily="18" charset="0"/>
                      </a:rPr>
                      <m:t>𝒏</m:t>
                    </m:r>
                    <m:r>
                      <a:rPr lang="en-US" sz="2000" b="1" i="1">
                        <a:latin typeface="Cambria Math" panose="02040503050406030204" pitchFamily="18" charset="0"/>
                      </a:rPr>
                      <m:t>𝒗</m:t>
                    </m:r>
                    <m:r>
                      <a:rPr lang="en-US" sz="2000" b="1" i="1" baseline="-25000" smtClean="0">
                        <a:latin typeface="Cambria Math" panose="02040503050406030204" pitchFamily="18" charset="0"/>
                      </a:rPr>
                      <m:t>𝒏</m:t>
                    </m:r>
                    <m:r>
                      <a:rPr lang="en-US" sz="2000" b="1" i="1" baseline="-25000" smtClean="0">
                        <a:latin typeface="Cambria Math" panose="02040503050406030204" pitchFamily="18" charset="0"/>
                      </a:rPr>
                      <m:t> </m:t>
                    </m:r>
                  </m:oMath>
                </a14:m>
                <a:r>
                  <a:rPr lang="en-US" sz="2000" b="1" dirty="0"/>
                  <a:t>: </a:t>
                </a:r>
                <a14:m>
                  <m:oMath xmlns:m="http://schemas.openxmlformats.org/officeDocument/2006/math">
                    <m:r>
                      <a:rPr lang="en-US" sz="2000" b="1" i="1" smtClean="0">
                        <a:latin typeface="Cambria Math" panose="02040503050406030204" pitchFamily="18" charset="0"/>
                      </a:rPr>
                      <m:t>𝒂</m:t>
                    </m:r>
                    <m:r>
                      <a:rPr lang="en-US" sz="2000" b="1" i="1" baseline="-25000" smtClean="0">
                        <a:latin typeface="Cambria Math" panose="02040503050406030204" pitchFamily="18" charset="0"/>
                      </a:rPr>
                      <m:t>𝟏</m:t>
                    </m:r>
                    <m:r>
                      <a:rPr lang="en-US" sz="2000" b="1" i="1" smtClean="0">
                        <a:latin typeface="Cambria Math" panose="02040503050406030204" pitchFamily="18" charset="0"/>
                      </a:rPr>
                      <m:t>,…,</m:t>
                    </m:r>
                    <m:r>
                      <a:rPr lang="en-US" sz="2000" b="1" i="1">
                        <a:latin typeface="Cambria Math" panose="02040503050406030204" pitchFamily="18" charset="0"/>
                      </a:rPr>
                      <m:t>𝒂</m:t>
                    </m:r>
                    <m:r>
                      <a:rPr lang="en-US" sz="2000" b="1" i="1" baseline="-25000">
                        <a:latin typeface="Cambria Math" panose="02040503050406030204" pitchFamily="18" charset="0"/>
                      </a:rPr>
                      <m:t>𝒏</m:t>
                    </m:r>
                    <m:r>
                      <a:rPr lang="el-GR" sz="2000" b="1" i="1">
                        <a:latin typeface="Cambria Math" panose="02040503050406030204" pitchFamily="18" charset="0"/>
                      </a:rPr>
                      <m:t>∈</m:t>
                    </m:r>
                  </m:oMath>
                </a14:m>
                <a:r>
                  <a:rPr lang="en-US" sz="2000" b="1" dirty="0"/>
                  <a:t> </a:t>
                </a:r>
                <a14:m>
                  <m:oMath xmlns:m="http://schemas.openxmlformats.org/officeDocument/2006/math">
                    <m:r>
                      <a:rPr lang="en-US" sz="2000" b="1" i="1" dirty="0" smtClean="0">
                        <a:latin typeface="Cambria Math" panose="02040503050406030204" pitchFamily="18" charset="0"/>
                      </a:rPr>
                      <m:t>ℤ</m:t>
                    </m:r>
                    <m:r>
                      <a:rPr lang="en-US" sz="2000" b="1" i="1" dirty="0" smtClean="0">
                        <a:latin typeface="Cambria Math" panose="02040503050406030204" pitchFamily="18" charset="0"/>
                      </a:rPr>
                      <m:t>}</m:t>
                    </m:r>
                  </m:oMath>
                </a14:m>
                <a:endParaRPr lang="en-US" sz="2000" b="1" dirty="0"/>
              </a:p>
            </p:txBody>
          </p:sp>
        </mc:Choice>
        <mc:Fallback xmlns="">
          <p:sp>
            <p:nvSpPr>
              <p:cNvPr id="2" name="TextBox 1">
                <a:extLst>
                  <a:ext uri="{FF2B5EF4-FFF2-40B4-BE49-F238E27FC236}">
                    <a16:creationId xmlns:a16="http://schemas.microsoft.com/office/drawing/2014/main" id="{A9427D9D-E628-ABE3-5AA1-4A36CD850FAE}"/>
                  </a:ext>
                </a:extLst>
              </p:cNvPr>
              <p:cNvSpPr txBox="1">
                <a:spLocks noRot="1" noChangeAspect="1" noMove="1" noResize="1" noEditPoints="1" noAdjustHandles="1" noChangeArrowheads="1" noChangeShapeType="1" noTextEdit="1"/>
              </p:cNvSpPr>
              <p:nvPr/>
            </p:nvSpPr>
            <p:spPr>
              <a:xfrm>
                <a:off x="697414" y="1839185"/>
                <a:ext cx="6018129" cy="1015663"/>
              </a:xfrm>
              <a:prstGeom prst="rect">
                <a:avLst/>
              </a:prstGeom>
              <a:blipFill>
                <a:blip r:embed="rId3"/>
                <a:stretch>
                  <a:fillRect l="-909" t="-2976" b="-9524"/>
                </a:stretch>
              </a:blipFill>
              <a:ln>
                <a:solidFill>
                  <a:srgbClr val="002060"/>
                </a:solidFill>
              </a:ln>
            </p:spPr>
            <p:txBody>
              <a:bodyPr/>
              <a:lstStyle/>
              <a:p>
                <a:r>
                  <a:rPr lang="el-GR">
                    <a:noFill/>
                  </a:rPr>
                  <a:t> </a:t>
                </a:r>
              </a:p>
            </p:txBody>
          </p:sp>
        </mc:Fallback>
      </mc:AlternateContent>
      <p:sp>
        <p:nvSpPr>
          <p:cNvPr id="246" name="TextBox 245">
            <a:extLst>
              <a:ext uri="{FF2B5EF4-FFF2-40B4-BE49-F238E27FC236}">
                <a16:creationId xmlns:a16="http://schemas.microsoft.com/office/drawing/2014/main" id="{80FA5436-0973-6762-1C2A-9236F98FB634}"/>
              </a:ext>
            </a:extLst>
          </p:cNvPr>
          <p:cNvSpPr txBox="1"/>
          <p:nvPr/>
        </p:nvSpPr>
        <p:spPr>
          <a:xfrm>
            <a:off x="2590798" y="3716455"/>
            <a:ext cx="2250828" cy="400110"/>
          </a:xfrm>
          <a:prstGeom prst="rect">
            <a:avLst/>
          </a:prstGeom>
          <a:noFill/>
        </p:spPr>
        <p:txBody>
          <a:bodyPr wrap="square">
            <a:spAutoFit/>
          </a:bodyPr>
          <a:lstStyle/>
          <a:p>
            <a:pPr marL="285750" indent="-285750" algn="ctr">
              <a:buFont typeface="Wingdings" panose="05000000000000000000" pitchFamily="2" charset="2"/>
              <a:buChar char="v"/>
            </a:pPr>
            <a:r>
              <a:rPr lang="el-GR" sz="2000" b="1" dirty="0">
                <a:solidFill>
                  <a:srgbClr val="002060"/>
                </a:solidFill>
              </a:rPr>
              <a:t>Βάση Δικτυωτού</a:t>
            </a:r>
          </a:p>
        </p:txBody>
      </p:sp>
      <p:cxnSp>
        <p:nvCxnSpPr>
          <p:cNvPr id="248" name="Straight Arrow Connector 247">
            <a:extLst>
              <a:ext uri="{FF2B5EF4-FFF2-40B4-BE49-F238E27FC236}">
                <a16:creationId xmlns:a16="http://schemas.microsoft.com/office/drawing/2014/main" id="{F1B9BCA9-2E1C-F99E-8519-98AC7C548A34}"/>
              </a:ext>
            </a:extLst>
          </p:cNvPr>
          <p:cNvCxnSpPr>
            <a:cxnSpLocks/>
            <a:stCxn id="2" idx="2"/>
            <a:endCxn id="246" idx="0"/>
          </p:cNvCxnSpPr>
          <p:nvPr/>
        </p:nvCxnSpPr>
        <p:spPr>
          <a:xfrm>
            <a:off x="3706479" y="2854848"/>
            <a:ext cx="9733" cy="8616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14DBDB0D-9167-5524-314E-F9A11AC27913}"/>
              </a:ext>
            </a:extLst>
          </p:cNvPr>
          <p:cNvSpPr txBox="1"/>
          <p:nvPr/>
        </p:nvSpPr>
        <p:spPr>
          <a:xfrm>
            <a:off x="1331504" y="4294570"/>
            <a:ext cx="1938428" cy="400110"/>
          </a:xfrm>
          <a:prstGeom prst="rect">
            <a:avLst/>
          </a:prstGeom>
          <a:noFill/>
        </p:spPr>
        <p:txBody>
          <a:bodyPr wrap="square">
            <a:spAutoFit/>
          </a:bodyPr>
          <a:lstStyle/>
          <a:p>
            <a:pPr algn="ctr"/>
            <a:r>
              <a:rPr lang="el-GR" sz="2000" dirty="0">
                <a:solidFill>
                  <a:schemeClr val="accent5">
                    <a:lumMod val="50000"/>
                  </a:schemeClr>
                </a:solidFill>
              </a:rPr>
              <a:t>«</a:t>
            </a:r>
            <a:r>
              <a:rPr lang="el-GR" sz="2000" b="1" dirty="0">
                <a:solidFill>
                  <a:schemeClr val="accent5">
                    <a:lumMod val="50000"/>
                  </a:schemeClr>
                </a:solidFill>
              </a:rPr>
              <a:t>Καλή</a:t>
            </a:r>
            <a:r>
              <a:rPr lang="el-GR" sz="2000" dirty="0">
                <a:solidFill>
                  <a:schemeClr val="accent5">
                    <a:lumMod val="50000"/>
                  </a:schemeClr>
                </a:solidFill>
              </a:rPr>
              <a:t>»</a:t>
            </a:r>
            <a:r>
              <a:rPr lang="el-GR" sz="2000" b="1" dirty="0">
                <a:solidFill>
                  <a:schemeClr val="accent5">
                    <a:lumMod val="50000"/>
                  </a:schemeClr>
                </a:solidFill>
              </a:rPr>
              <a:t> Βάση</a:t>
            </a:r>
          </a:p>
        </p:txBody>
      </p:sp>
      <p:sp>
        <p:nvSpPr>
          <p:cNvPr id="262" name="TextBox 261">
            <a:extLst>
              <a:ext uri="{FF2B5EF4-FFF2-40B4-BE49-F238E27FC236}">
                <a16:creationId xmlns:a16="http://schemas.microsoft.com/office/drawing/2014/main" id="{CA725FAB-CB63-F4B5-5FAD-CF378B2D76CC}"/>
              </a:ext>
            </a:extLst>
          </p:cNvPr>
          <p:cNvSpPr txBox="1"/>
          <p:nvPr/>
        </p:nvSpPr>
        <p:spPr>
          <a:xfrm>
            <a:off x="4191424" y="4294570"/>
            <a:ext cx="1938428" cy="400110"/>
          </a:xfrm>
          <a:prstGeom prst="rect">
            <a:avLst/>
          </a:prstGeom>
          <a:noFill/>
        </p:spPr>
        <p:txBody>
          <a:bodyPr wrap="square">
            <a:spAutoFit/>
          </a:bodyPr>
          <a:lstStyle/>
          <a:p>
            <a:pPr algn="ctr"/>
            <a:r>
              <a:rPr lang="el-GR" sz="2000" dirty="0">
                <a:solidFill>
                  <a:srgbClr val="FF0000"/>
                </a:solidFill>
              </a:rPr>
              <a:t>«</a:t>
            </a:r>
            <a:r>
              <a:rPr lang="el-GR" sz="2000" b="1" dirty="0">
                <a:solidFill>
                  <a:srgbClr val="FF0000"/>
                </a:solidFill>
              </a:rPr>
              <a:t>Κακή</a:t>
            </a:r>
            <a:r>
              <a:rPr lang="el-GR" sz="2000" dirty="0">
                <a:solidFill>
                  <a:srgbClr val="FF0000"/>
                </a:solidFill>
              </a:rPr>
              <a:t>»</a:t>
            </a:r>
            <a:r>
              <a:rPr lang="el-GR" sz="2000" b="1" dirty="0">
                <a:solidFill>
                  <a:srgbClr val="FF0000"/>
                </a:solidFill>
              </a:rPr>
              <a:t> Βάση</a:t>
            </a:r>
          </a:p>
        </p:txBody>
      </p:sp>
      <p:cxnSp>
        <p:nvCxnSpPr>
          <p:cNvPr id="263" name="Straight Arrow Connector 262">
            <a:extLst>
              <a:ext uri="{FF2B5EF4-FFF2-40B4-BE49-F238E27FC236}">
                <a16:creationId xmlns:a16="http://schemas.microsoft.com/office/drawing/2014/main" id="{C0D3C557-2611-F971-0A77-B928C5E411B8}"/>
              </a:ext>
            </a:extLst>
          </p:cNvPr>
          <p:cNvCxnSpPr>
            <a:cxnSpLocks/>
            <a:endCxn id="261" idx="0"/>
          </p:cNvCxnSpPr>
          <p:nvPr/>
        </p:nvCxnSpPr>
        <p:spPr>
          <a:xfrm flipH="1">
            <a:off x="2300718" y="4114743"/>
            <a:ext cx="1415494" cy="1798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327CE2AE-7393-AF68-F818-E0DF9B77C0D1}"/>
              </a:ext>
            </a:extLst>
          </p:cNvPr>
          <p:cNvCxnSpPr>
            <a:cxnSpLocks/>
            <a:endCxn id="262" idx="0"/>
          </p:cNvCxnSpPr>
          <p:nvPr/>
        </p:nvCxnSpPr>
        <p:spPr>
          <a:xfrm>
            <a:off x="3716212" y="4114743"/>
            <a:ext cx="1444426" cy="1798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022F4EFA-C19A-5042-FCE1-85E91D407FDB}"/>
              </a:ext>
            </a:extLst>
          </p:cNvPr>
          <p:cNvSpPr/>
          <p:nvPr/>
        </p:nvSpPr>
        <p:spPr>
          <a:xfrm>
            <a:off x="7849065" y="16701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Oval 41">
            <a:extLst>
              <a:ext uri="{FF2B5EF4-FFF2-40B4-BE49-F238E27FC236}">
                <a16:creationId xmlns:a16="http://schemas.microsoft.com/office/drawing/2014/main" id="{D7C34913-6D98-28E7-294D-42529145BFF6}"/>
              </a:ext>
            </a:extLst>
          </p:cNvPr>
          <p:cNvSpPr/>
          <p:nvPr/>
        </p:nvSpPr>
        <p:spPr>
          <a:xfrm>
            <a:off x="8181760" y="16701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Oval 42">
            <a:extLst>
              <a:ext uri="{FF2B5EF4-FFF2-40B4-BE49-F238E27FC236}">
                <a16:creationId xmlns:a16="http://schemas.microsoft.com/office/drawing/2014/main" id="{0A5F8B30-D727-F75C-6883-B4949668D458}"/>
              </a:ext>
            </a:extLst>
          </p:cNvPr>
          <p:cNvSpPr/>
          <p:nvPr/>
        </p:nvSpPr>
        <p:spPr>
          <a:xfrm>
            <a:off x="8514455" y="167013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Oval 43">
            <a:extLst>
              <a:ext uri="{FF2B5EF4-FFF2-40B4-BE49-F238E27FC236}">
                <a16:creationId xmlns:a16="http://schemas.microsoft.com/office/drawing/2014/main" id="{D49BCFC7-8EC0-A3F9-CF68-610038A6B0A4}"/>
              </a:ext>
            </a:extLst>
          </p:cNvPr>
          <p:cNvSpPr/>
          <p:nvPr/>
        </p:nvSpPr>
        <p:spPr>
          <a:xfrm>
            <a:off x="8847150" y="16701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Oval 44">
            <a:extLst>
              <a:ext uri="{FF2B5EF4-FFF2-40B4-BE49-F238E27FC236}">
                <a16:creationId xmlns:a16="http://schemas.microsoft.com/office/drawing/2014/main" id="{9E7F4D12-2D04-60D2-17BC-35A7C954396D}"/>
              </a:ext>
            </a:extLst>
          </p:cNvPr>
          <p:cNvSpPr/>
          <p:nvPr/>
        </p:nvSpPr>
        <p:spPr>
          <a:xfrm>
            <a:off x="9179845" y="16701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Oval 45">
            <a:extLst>
              <a:ext uri="{FF2B5EF4-FFF2-40B4-BE49-F238E27FC236}">
                <a16:creationId xmlns:a16="http://schemas.microsoft.com/office/drawing/2014/main" id="{41F6BB99-2606-8B9E-CAE4-9CD73057CEB3}"/>
              </a:ext>
            </a:extLst>
          </p:cNvPr>
          <p:cNvSpPr/>
          <p:nvPr/>
        </p:nvSpPr>
        <p:spPr>
          <a:xfrm>
            <a:off x="9512540" y="16701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Oval 46">
            <a:extLst>
              <a:ext uri="{FF2B5EF4-FFF2-40B4-BE49-F238E27FC236}">
                <a16:creationId xmlns:a16="http://schemas.microsoft.com/office/drawing/2014/main" id="{7E270BD0-4F06-2FB7-621B-0E500C4FFB0E}"/>
              </a:ext>
            </a:extLst>
          </p:cNvPr>
          <p:cNvSpPr/>
          <p:nvPr/>
        </p:nvSpPr>
        <p:spPr>
          <a:xfrm>
            <a:off x="9845235" y="16701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Oval 47">
            <a:extLst>
              <a:ext uri="{FF2B5EF4-FFF2-40B4-BE49-F238E27FC236}">
                <a16:creationId xmlns:a16="http://schemas.microsoft.com/office/drawing/2014/main" id="{F3AA215B-3D28-84AB-9DA3-130C703E255B}"/>
              </a:ext>
            </a:extLst>
          </p:cNvPr>
          <p:cNvSpPr/>
          <p:nvPr/>
        </p:nvSpPr>
        <p:spPr>
          <a:xfrm>
            <a:off x="10177930" y="16701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Oval 48">
            <a:extLst>
              <a:ext uri="{FF2B5EF4-FFF2-40B4-BE49-F238E27FC236}">
                <a16:creationId xmlns:a16="http://schemas.microsoft.com/office/drawing/2014/main" id="{6174B5AE-8EA4-1EBB-AACD-ED45456C6142}"/>
              </a:ext>
            </a:extLst>
          </p:cNvPr>
          <p:cNvSpPr/>
          <p:nvPr/>
        </p:nvSpPr>
        <p:spPr>
          <a:xfrm>
            <a:off x="10510625" y="16701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Oval 49">
            <a:extLst>
              <a:ext uri="{FF2B5EF4-FFF2-40B4-BE49-F238E27FC236}">
                <a16:creationId xmlns:a16="http://schemas.microsoft.com/office/drawing/2014/main" id="{E3792BA9-965F-6DA5-3949-B593F5059F2C}"/>
              </a:ext>
            </a:extLst>
          </p:cNvPr>
          <p:cNvSpPr/>
          <p:nvPr/>
        </p:nvSpPr>
        <p:spPr>
          <a:xfrm>
            <a:off x="10843320" y="16701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Oval 50">
            <a:extLst>
              <a:ext uri="{FF2B5EF4-FFF2-40B4-BE49-F238E27FC236}">
                <a16:creationId xmlns:a16="http://schemas.microsoft.com/office/drawing/2014/main" id="{F9B48DA8-0F3A-2364-F3D2-29A1BCBAEE46}"/>
              </a:ext>
            </a:extLst>
          </p:cNvPr>
          <p:cNvSpPr/>
          <p:nvPr/>
        </p:nvSpPr>
        <p:spPr>
          <a:xfrm>
            <a:off x="11176015" y="16701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6" name="Oval 55">
            <a:extLst>
              <a:ext uri="{FF2B5EF4-FFF2-40B4-BE49-F238E27FC236}">
                <a16:creationId xmlns:a16="http://schemas.microsoft.com/office/drawing/2014/main" id="{B4AEA1CF-0AC6-71EE-D352-9D24D57FD455}"/>
              </a:ext>
            </a:extLst>
          </p:cNvPr>
          <p:cNvSpPr/>
          <p:nvPr/>
        </p:nvSpPr>
        <p:spPr>
          <a:xfrm>
            <a:off x="7849065" y="212875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 name="Oval 56">
            <a:extLst>
              <a:ext uri="{FF2B5EF4-FFF2-40B4-BE49-F238E27FC236}">
                <a16:creationId xmlns:a16="http://schemas.microsoft.com/office/drawing/2014/main" id="{3515AE4C-4A71-9B72-E1FC-2C908B029851}"/>
              </a:ext>
            </a:extLst>
          </p:cNvPr>
          <p:cNvSpPr/>
          <p:nvPr/>
        </p:nvSpPr>
        <p:spPr>
          <a:xfrm>
            <a:off x="8181760" y="212803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Oval 57">
            <a:extLst>
              <a:ext uri="{FF2B5EF4-FFF2-40B4-BE49-F238E27FC236}">
                <a16:creationId xmlns:a16="http://schemas.microsoft.com/office/drawing/2014/main" id="{5985B36F-9022-55F6-DFCA-6F78AF3CB16D}"/>
              </a:ext>
            </a:extLst>
          </p:cNvPr>
          <p:cNvSpPr/>
          <p:nvPr/>
        </p:nvSpPr>
        <p:spPr>
          <a:xfrm>
            <a:off x="8514455" y="212803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9" name="Oval 58">
            <a:extLst>
              <a:ext uri="{FF2B5EF4-FFF2-40B4-BE49-F238E27FC236}">
                <a16:creationId xmlns:a16="http://schemas.microsoft.com/office/drawing/2014/main" id="{C0AC4F41-30A6-69F7-9D00-79FF027372BA}"/>
              </a:ext>
            </a:extLst>
          </p:cNvPr>
          <p:cNvSpPr/>
          <p:nvPr/>
        </p:nvSpPr>
        <p:spPr>
          <a:xfrm>
            <a:off x="8847150" y="212803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 name="Oval 59">
            <a:extLst>
              <a:ext uri="{FF2B5EF4-FFF2-40B4-BE49-F238E27FC236}">
                <a16:creationId xmlns:a16="http://schemas.microsoft.com/office/drawing/2014/main" id="{1DDE852A-BA40-064F-E583-82EAE87A3F41}"/>
              </a:ext>
            </a:extLst>
          </p:cNvPr>
          <p:cNvSpPr/>
          <p:nvPr/>
        </p:nvSpPr>
        <p:spPr>
          <a:xfrm>
            <a:off x="9179845" y="212803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 name="Oval 60">
            <a:extLst>
              <a:ext uri="{FF2B5EF4-FFF2-40B4-BE49-F238E27FC236}">
                <a16:creationId xmlns:a16="http://schemas.microsoft.com/office/drawing/2014/main" id="{829D1841-3B95-BD57-69F7-60374094517E}"/>
              </a:ext>
            </a:extLst>
          </p:cNvPr>
          <p:cNvSpPr/>
          <p:nvPr/>
        </p:nvSpPr>
        <p:spPr>
          <a:xfrm>
            <a:off x="9512540" y="212803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2" name="Oval 61">
            <a:extLst>
              <a:ext uri="{FF2B5EF4-FFF2-40B4-BE49-F238E27FC236}">
                <a16:creationId xmlns:a16="http://schemas.microsoft.com/office/drawing/2014/main" id="{194E42E5-6E87-6F7B-0C29-8C8E460FB8CA}"/>
              </a:ext>
            </a:extLst>
          </p:cNvPr>
          <p:cNvSpPr/>
          <p:nvPr/>
        </p:nvSpPr>
        <p:spPr>
          <a:xfrm>
            <a:off x="9845235" y="212803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Oval 62">
            <a:extLst>
              <a:ext uri="{FF2B5EF4-FFF2-40B4-BE49-F238E27FC236}">
                <a16:creationId xmlns:a16="http://schemas.microsoft.com/office/drawing/2014/main" id="{302703F2-DAF3-68A3-0E17-CA02108FBE5B}"/>
              </a:ext>
            </a:extLst>
          </p:cNvPr>
          <p:cNvSpPr/>
          <p:nvPr/>
        </p:nvSpPr>
        <p:spPr>
          <a:xfrm>
            <a:off x="10177930" y="212803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Oval 63">
            <a:extLst>
              <a:ext uri="{FF2B5EF4-FFF2-40B4-BE49-F238E27FC236}">
                <a16:creationId xmlns:a16="http://schemas.microsoft.com/office/drawing/2014/main" id="{76DEAF3A-61F3-22D7-2CEC-FC6A1AB8F709}"/>
              </a:ext>
            </a:extLst>
          </p:cNvPr>
          <p:cNvSpPr/>
          <p:nvPr/>
        </p:nvSpPr>
        <p:spPr>
          <a:xfrm>
            <a:off x="10510625" y="212803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Oval 64">
            <a:extLst>
              <a:ext uri="{FF2B5EF4-FFF2-40B4-BE49-F238E27FC236}">
                <a16:creationId xmlns:a16="http://schemas.microsoft.com/office/drawing/2014/main" id="{F9C4FBF4-496E-5954-E4B9-0C9A331167EB}"/>
              </a:ext>
            </a:extLst>
          </p:cNvPr>
          <p:cNvSpPr/>
          <p:nvPr/>
        </p:nvSpPr>
        <p:spPr>
          <a:xfrm>
            <a:off x="10843320" y="212803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6" name="Oval 65">
            <a:extLst>
              <a:ext uri="{FF2B5EF4-FFF2-40B4-BE49-F238E27FC236}">
                <a16:creationId xmlns:a16="http://schemas.microsoft.com/office/drawing/2014/main" id="{F9697B2E-B064-F280-7125-6C4DC9B4DF40}"/>
              </a:ext>
            </a:extLst>
          </p:cNvPr>
          <p:cNvSpPr/>
          <p:nvPr/>
        </p:nvSpPr>
        <p:spPr>
          <a:xfrm>
            <a:off x="11176015" y="212803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 name="Oval 70">
            <a:extLst>
              <a:ext uri="{FF2B5EF4-FFF2-40B4-BE49-F238E27FC236}">
                <a16:creationId xmlns:a16="http://schemas.microsoft.com/office/drawing/2014/main" id="{369CB241-DC00-AE76-65C1-D1D4675C6B4B}"/>
              </a:ext>
            </a:extLst>
          </p:cNvPr>
          <p:cNvSpPr/>
          <p:nvPr/>
        </p:nvSpPr>
        <p:spPr>
          <a:xfrm>
            <a:off x="7849065" y="258695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2" name="Oval 71">
            <a:extLst>
              <a:ext uri="{FF2B5EF4-FFF2-40B4-BE49-F238E27FC236}">
                <a16:creationId xmlns:a16="http://schemas.microsoft.com/office/drawing/2014/main" id="{1CEAA0DB-1430-270E-7602-71748C438499}"/>
              </a:ext>
            </a:extLst>
          </p:cNvPr>
          <p:cNvSpPr/>
          <p:nvPr/>
        </p:nvSpPr>
        <p:spPr>
          <a:xfrm>
            <a:off x="8181760" y="25859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3" name="Oval 72">
            <a:extLst>
              <a:ext uri="{FF2B5EF4-FFF2-40B4-BE49-F238E27FC236}">
                <a16:creationId xmlns:a16="http://schemas.microsoft.com/office/drawing/2014/main" id="{586FB95A-680E-7F89-A471-831904FC48EF}"/>
              </a:ext>
            </a:extLst>
          </p:cNvPr>
          <p:cNvSpPr/>
          <p:nvPr/>
        </p:nvSpPr>
        <p:spPr>
          <a:xfrm>
            <a:off x="8514455" y="2585927"/>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4" name="Oval 73">
            <a:extLst>
              <a:ext uri="{FF2B5EF4-FFF2-40B4-BE49-F238E27FC236}">
                <a16:creationId xmlns:a16="http://schemas.microsoft.com/office/drawing/2014/main" id="{31258BB7-CC24-17AC-7C71-079A409B0481}"/>
              </a:ext>
            </a:extLst>
          </p:cNvPr>
          <p:cNvSpPr/>
          <p:nvPr/>
        </p:nvSpPr>
        <p:spPr>
          <a:xfrm>
            <a:off x="8847150" y="25859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5" name="Oval 74">
            <a:extLst>
              <a:ext uri="{FF2B5EF4-FFF2-40B4-BE49-F238E27FC236}">
                <a16:creationId xmlns:a16="http://schemas.microsoft.com/office/drawing/2014/main" id="{4924AC92-F7A6-8FF3-F4A7-9D5C1CD17740}"/>
              </a:ext>
            </a:extLst>
          </p:cNvPr>
          <p:cNvSpPr/>
          <p:nvPr/>
        </p:nvSpPr>
        <p:spPr>
          <a:xfrm>
            <a:off x="9179845" y="25859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6" name="Oval 75">
            <a:extLst>
              <a:ext uri="{FF2B5EF4-FFF2-40B4-BE49-F238E27FC236}">
                <a16:creationId xmlns:a16="http://schemas.microsoft.com/office/drawing/2014/main" id="{D5E496B6-477B-F858-896C-2D077AE6F143}"/>
              </a:ext>
            </a:extLst>
          </p:cNvPr>
          <p:cNvSpPr/>
          <p:nvPr/>
        </p:nvSpPr>
        <p:spPr>
          <a:xfrm>
            <a:off x="9512540" y="25859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7" name="Oval 76">
            <a:extLst>
              <a:ext uri="{FF2B5EF4-FFF2-40B4-BE49-F238E27FC236}">
                <a16:creationId xmlns:a16="http://schemas.microsoft.com/office/drawing/2014/main" id="{31D65EEB-4354-C76F-C7E0-A1F4E8EEF328}"/>
              </a:ext>
            </a:extLst>
          </p:cNvPr>
          <p:cNvSpPr/>
          <p:nvPr/>
        </p:nvSpPr>
        <p:spPr>
          <a:xfrm>
            <a:off x="9845235" y="25859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8" name="Oval 77">
            <a:extLst>
              <a:ext uri="{FF2B5EF4-FFF2-40B4-BE49-F238E27FC236}">
                <a16:creationId xmlns:a16="http://schemas.microsoft.com/office/drawing/2014/main" id="{5136509B-E76F-349C-FD82-865DCD57807A}"/>
              </a:ext>
            </a:extLst>
          </p:cNvPr>
          <p:cNvSpPr/>
          <p:nvPr/>
        </p:nvSpPr>
        <p:spPr>
          <a:xfrm>
            <a:off x="10177930" y="25859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9" name="Oval 78">
            <a:extLst>
              <a:ext uri="{FF2B5EF4-FFF2-40B4-BE49-F238E27FC236}">
                <a16:creationId xmlns:a16="http://schemas.microsoft.com/office/drawing/2014/main" id="{4D0B4647-9D37-250A-764D-408D06361675}"/>
              </a:ext>
            </a:extLst>
          </p:cNvPr>
          <p:cNvSpPr/>
          <p:nvPr/>
        </p:nvSpPr>
        <p:spPr>
          <a:xfrm>
            <a:off x="10510625" y="25859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0" name="Oval 79">
            <a:extLst>
              <a:ext uri="{FF2B5EF4-FFF2-40B4-BE49-F238E27FC236}">
                <a16:creationId xmlns:a16="http://schemas.microsoft.com/office/drawing/2014/main" id="{72215569-CB5A-D25D-3F97-56322DC3802C}"/>
              </a:ext>
            </a:extLst>
          </p:cNvPr>
          <p:cNvSpPr/>
          <p:nvPr/>
        </p:nvSpPr>
        <p:spPr>
          <a:xfrm>
            <a:off x="10843320" y="25859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1" name="Oval 80">
            <a:extLst>
              <a:ext uri="{FF2B5EF4-FFF2-40B4-BE49-F238E27FC236}">
                <a16:creationId xmlns:a16="http://schemas.microsoft.com/office/drawing/2014/main" id="{F6461849-3057-7C3C-EE78-BD5066BA1EB4}"/>
              </a:ext>
            </a:extLst>
          </p:cNvPr>
          <p:cNvSpPr/>
          <p:nvPr/>
        </p:nvSpPr>
        <p:spPr>
          <a:xfrm>
            <a:off x="11176015" y="25859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6" name="Oval 85">
            <a:extLst>
              <a:ext uri="{FF2B5EF4-FFF2-40B4-BE49-F238E27FC236}">
                <a16:creationId xmlns:a16="http://schemas.microsoft.com/office/drawing/2014/main" id="{9319DCF7-02D8-4700-37F4-71132BA08EA1}"/>
              </a:ext>
            </a:extLst>
          </p:cNvPr>
          <p:cNvSpPr/>
          <p:nvPr/>
        </p:nvSpPr>
        <p:spPr>
          <a:xfrm>
            <a:off x="7849065" y="304558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7" name="Oval 86">
            <a:extLst>
              <a:ext uri="{FF2B5EF4-FFF2-40B4-BE49-F238E27FC236}">
                <a16:creationId xmlns:a16="http://schemas.microsoft.com/office/drawing/2014/main" id="{620D3456-CAA5-5AAE-8B13-54624F016A8B}"/>
              </a:ext>
            </a:extLst>
          </p:cNvPr>
          <p:cNvSpPr/>
          <p:nvPr/>
        </p:nvSpPr>
        <p:spPr>
          <a:xfrm>
            <a:off x="8181760" y="30438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8" name="Oval 87">
            <a:extLst>
              <a:ext uri="{FF2B5EF4-FFF2-40B4-BE49-F238E27FC236}">
                <a16:creationId xmlns:a16="http://schemas.microsoft.com/office/drawing/2014/main" id="{A27BE276-4A53-F8DE-24C7-B1397E041344}"/>
              </a:ext>
            </a:extLst>
          </p:cNvPr>
          <p:cNvSpPr/>
          <p:nvPr/>
        </p:nvSpPr>
        <p:spPr>
          <a:xfrm>
            <a:off x="8514455" y="3043823"/>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 name="Oval 88">
            <a:extLst>
              <a:ext uri="{FF2B5EF4-FFF2-40B4-BE49-F238E27FC236}">
                <a16:creationId xmlns:a16="http://schemas.microsoft.com/office/drawing/2014/main" id="{4B819B49-992A-AB41-4205-48C1D731901F}"/>
              </a:ext>
            </a:extLst>
          </p:cNvPr>
          <p:cNvSpPr/>
          <p:nvPr/>
        </p:nvSpPr>
        <p:spPr>
          <a:xfrm>
            <a:off x="8847150" y="30438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0" name="Oval 89">
            <a:extLst>
              <a:ext uri="{FF2B5EF4-FFF2-40B4-BE49-F238E27FC236}">
                <a16:creationId xmlns:a16="http://schemas.microsoft.com/office/drawing/2014/main" id="{D012F1CD-4028-7F82-7B95-296D8E4B6ECC}"/>
              </a:ext>
            </a:extLst>
          </p:cNvPr>
          <p:cNvSpPr/>
          <p:nvPr/>
        </p:nvSpPr>
        <p:spPr>
          <a:xfrm>
            <a:off x="9179845" y="30438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1" name="Oval 90">
            <a:extLst>
              <a:ext uri="{FF2B5EF4-FFF2-40B4-BE49-F238E27FC236}">
                <a16:creationId xmlns:a16="http://schemas.microsoft.com/office/drawing/2014/main" id="{AD57AE7A-DF32-6B56-328A-E4F66FD84909}"/>
              </a:ext>
            </a:extLst>
          </p:cNvPr>
          <p:cNvSpPr/>
          <p:nvPr/>
        </p:nvSpPr>
        <p:spPr>
          <a:xfrm>
            <a:off x="9512540" y="30438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2" name="Oval 91">
            <a:extLst>
              <a:ext uri="{FF2B5EF4-FFF2-40B4-BE49-F238E27FC236}">
                <a16:creationId xmlns:a16="http://schemas.microsoft.com/office/drawing/2014/main" id="{80F5F0A4-AD15-0A48-1878-A16928154400}"/>
              </a:ext>
            </a:extLst>
          </p:cNvPr>
          <p:cNvSpPr/>
          <p:nvPr/>
        </p:nvSpPr>
        <p:spPr>
          <a:xfrm>
            <a:off x="9845235" y="30438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3" name="Oval 92">
            <a:extLst>
              <a:ext uri="{FF2B5EF4-FFF2-40B4-BE49-F238E27FC236}">
                <a16:creationId xmlns:a16="http://schemas.microsoft.com/office/drawing/2014/main" id="{A5E1053B-A6A5-DF8C-0759-09A501ADC24B}"/>
              </a:ext>
            </a:extLst>
          </p:cNvPr>
          <p:cNvSpPr/>
          <p:nvPr/>
        </p:nvSpPr>
        <p:spPr>
          <a:xfrm>
            <a:off x="10177930" y="30438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4" name="Oval 93">
            <a:extLst>
              <a:ext uri="{FF2B5EF4-FFF2-40B4-BE49-F238E27FC236}">
                <a16:creationId xmlns:a16="http://schemas.microsoft.com/office/drawing/2014/main" id="{535CEC70-3970-8519-7FE6-A2CC3E0F02FE}"/>
              </a:ext>
            </a:extLst>
          </p:cNvPr>
          <p:cNvSpPr/>
          <p:nvPr/>
        </p:nvSpPr>
        <p:spPr>
          <a:xfrm>
            <a:off x="10510625" y="30438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5" name="Oval 94">
            <a:extLst>
              <a:ext uri="{FF2B5EF4-FFF2-40B4-BE49-F238E27FC236}">
                <a16:creationId xmlns:a16="http://schemas.microsoft.com/office/drawing/2014/main" id="{03FD2BA1-1430-0047-718A-0AD8AA131533}"/>
              </a:ext>
            </a:extLst>
          </p:cNvPr>
          <p:cNvSpPr/>
          <p:nvPr/>
        </p:nvSpPr>
        <p:spPr>
          <a:xfrm>
            <a:off x="10843320" y="30438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6" name="Oval 95">
            <a:extLst>
              <a:ext uri="{FF2B5EF4-FFF2-40B4-BE49-F238E27FC236}">
                <a16:creationId xmlns:a16="http://schemas.microsoft.com/office/drawing/2014/main" id="{E122D571-C551-11E0-890D-98D5E57ADD1B}"/>
              </a:ext>
            </a:extLst>
          </p:cNvPr>
          <p:cNvSpPr/>
          <p:nvPr/>
        </p:nvSpPr>
        <p:spPr>
          <a:xfrm>
            <a:off x="11176015" y="30438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1" name="Oval 100">
            <a:extLst>
              <a:ext uri="{FF2B5EF4-FFF2-40B4-BE49-F238E27FC236}">
                <a16:creationId xmlns:a16="http://schemas.microsoft.com/office/drawing/2014/main" id="{9647F20A-B41E-0430-475B-507AB359B614}"/>
              </a:ext>
            </a:extLst>
          </p:cNvPr>
          <p:cNvSpPr/>
          <p:nvPr/>
        </p:nvSpPr>
        <p:spPr>
          <a:xfrm>
            <a:off x="7849065" y="35012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 name="Oval 101">
            <a:extLst>
              <a:ext uri="{FF2B5EF4-FFF2-40B4-BE49-F238E27FC236}">
                <a16:creationId xmlns:a16="http://schemas.microsoft.com/office/drawing/2014/main" id="{652A1412-AE02-4288-7A5A-49E274E88EEC}"/>
              </a:ext>
            </a:extLst>
          </p:cNvPr>
          <p:cNvSpPr/>
          <p:nvPr/>
        </p:nvSpPr>
        <p:spPr>
          <a:xfrm>
            <a:off x="8181760" y="350171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3" name="Oval 102">
            <a:extLst>
              <a:ext uri="{FF2B5EF4-FFF2-40B4-BE49-F238E27FC236}">
                <a16:creationId xmlns:a16="http://schemas.microsoft.com/office/drawing/2014/main" id="{303F873B-6C50-5A60-82C5-195179A3E35E}"/>
              </a:ext>
            </a:extLst>
          </p:cNvPr>
          <p:cNvSpPr/>
          <p:nvPr/>
        </p:nvSpPr>
        <p:spPr>
          <a:xfrm>
            <a:off x="8514455" y="3501719"/>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4" name="Oval 103">
            <a:extLst>
              <a:ext uri="{FF2B5EF4-FFF2-40B4-BE49-F238E27FC236}">
                <a16:creationId xmlns:a16="http://schemas.microsoft.com/office/drawing/2014/main" id="{218610DC-38C1-051F-67C0-D7C79276E62A}"/>
              </a:ext>
            </a:extLst>
          </p:cNvPr>
          <p:cNvSpPr/>
          <p:nvPr/>
        </p:nvSpPr>
        <p:spPr>
          <a:xfrm>
            <a:off x="8847150" y="350171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5" name="Oval 104">
            <a:extLst>
              <a:ext uri="{FF2B5EF4-FFF2-40B4-BE49-F238E27FC236}">
                <a16:creationId xmlns:a16="http://schemas.microsoft.com/office/drawing/2014/main" id="{0E136D91-7192-8035-5D1A-7BC3F44A44CA}"/>
              </a:ext>
            </a:extLst>
          </p:cNvPr>
          <p:cNvSpPr/>
          <p:nvPr/>
        </p:nvSpPr>
        <p:spPr>
          <a:xfrm>
            <a:off x="9179845" y="350171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6" name="Oval 105">
            <a:extLst>
              <a:ext uri="{FF2B5EF4-FFF2-40B4-BE49-F238E27FC236}">
                <a16:creationId xmlns:a16="http://schemas.microsoft.com/office/drawing/2014/main" id="{161E744E-A9FF-0205-B915-14EBA13D7BB0}"/>
              </a:ext>
            </a:extLst>
          </p:cNvPr>
          <p:cNvSpPr/>
          <p:nvPr/>
        </p:nvSpPr>
        <p:spPr>
          <a:xfrm>
            <a:off x="9512540" y="350171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7" name="Oval 106">
            <a:extLst>
              <a:ext uri="{FF2B5EF4-FFF2-40B4-BE49-F238E27FC236}">
                <a16:creationId xmlns:a16="http://schemas.microsoft.com/office/drawing/2014/main" id="{B6E43ED7-23DF-94B6-118B-454019942995}"/>
              </a:ext>
            </a:extLst>
          </p:cNvPr>
          <p:cNvSpPr/>
          <p:nvPr/>
        </p:nvSpPr>
        <p:spPr>
          <a:xfrm>
            <a:off x="9845235" y="350171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8" name="Oval 107">
            <a:extLst>
              <a:ext uri="{FF2B5EF4-FFF2-40B4-BE49-F238E27FC236}">
                <a16:creationId xmlns:a16="http://schemas.microsoft.com/office/drawing/2014/main" id="{942D9C16-8DE5-0047-BBE1-5720A2245706}"/>
              </a:ext>
            </a:extLst>
          </p:cNvPr>
          <p:cNvSpPr/>
          <p:nvPr/>
        </p:nvSpPr>
        <p:spPr>
          <a:xfrm>
            <a:off x="10177930" y="350171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9" name="Oval 108">
            <a:extLst>
              <a:ext uri="{FF2B5EF4-FFF2-40B4-BE49-F238E27FC236}">
                <a16:creationId xmlns:a16="http://schemas.microsoft.com/office/drawing/2014/main" id="{4350B4B9-2C85-97A2-7487-AEAA9E3F6A44}"/>
              </a:ext>
            </a:extLst>
          </p:cNvPr>
          <p:cNvSpPr/>
          <p:nvPr/>
        </p:nvSpPr>
        <p:spPr>
          <a:xfrm>
            <a:off x="10510625" y="350171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0" name="Oval 109">
            <a:extLst>
              <a:ext uri="{FF2B5EF4-FFF2-40B4-BE49-F238E27FC236}">
                <a16:creationId xmlns:a16="http://schemas.microsoft.com/office/drawing/2014/main" id="{67C470D8-2984-BC51-F93E-7F07C98AB171}"/>
              </a:ext>
            </a:extLst>
          </p:cNvPr>
          <p:cNvSpPr/>
          <p:nvPr/>
        </p:nvSpPr>
        <p:spPr>
          <a:xfrm>
            <a:off x="10843320" y="350171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1" name="Oval 110">
            <a:extLst>
              <a:ext uri="{FF2B5EF4-FFF2-40B4-BE49-F238E27FC236}">
                <a16:creationId xmlns:a16="http://schemas.microsoft.com/office/drawing/2014/main" id="{FC4F3FFE-EBAE-D9E3-8580-8DFA9AC938F8}"/>
              </a:ext>
            </a:extLst>
          </p:cNvPr>
          <p:cNvSpPr/>
          <p:nvPr/>
        </p:nvSpPr>
        <p:spPr>
          <a:xfrm>
            <a:off x="11176015" y="350171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6" name="Oval 115">
            <a:extLst>
              <a:ext uri="{FF2B5EF4-FFF2-40B4-BE49-F238E27FC236}">
                <a16:creationId xmlns:a16="http://schemas.microsoft.com/office/drawing/2014/main" id="{6E7D5221-8F0B-E4D6-583D-AC4C651EE1B6}"/>
              </a:ext>
            </a:extLst>
          </p:cNvPr>
          <p:cNvSpPr/>
          <p:nvPr/>
        </p:nvSpPr>
        <p:spPr>
          <a:xfrm>
            <a:off x="7849065" y="3959827"/>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7" name="Oval 116">
            <a:extLst>
              <a:ext uri="{FF2B5EF4-FFF2-40B4-BE49-F238E27FC236}">
                <a16:creationId xmlns:a16="http://schemas.microsoft.com/office/drawing/2014/main" id="{5F4042AB-D3AB-C179-F47D-3235E08C69F1}"/>
              </a:ext>
            </a:extLst>
          </p:cNvPr>
          <p:cNvSpPr/>
          <p:nvPr/>
        </p:nvSpPr>
        <p:spPr>
          <a:xfrm>
            <a:off x="8181760" y="395961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8" name="Oval 117">
            <a:extLst>
              <a:ext uri="{FF2B5EF4-FFF2-40B4-BE49-F238E27FC236}">
                <a16:creationId xmlns:a16="http://schemas.microsoft.com/office/drawing/2014/main" id="{31B3421B-E817-45CA-4596-3EADB647BBA9}"/>
              </a:ext>
            </a:extLst>
          </p:cNvPr>
          <p:cNvSpPr/>
          <p:nvPr/>
        </p:nvSpPr>
        <p:spPr>
          <a:xfrm>
            <a:off x="8514455" y="395961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9" name="Oval 118">
            <a:extLst>
              <a:ext uri="{FF2B5EF4-FFF2-40B4-BE49-F238E27FC236}">
                <a16:creationId xmlns:a16="http://schemas.microsoft.com/office/drawing/2014/main" id="{21B84684-A78C-5250-0E31-DF9D75DCFD47}"/>
              </a:ext>
            </a:extLst>
          </p:cNvPr>
          <p:cNvSpPr/>
          <p:nvPr/>
        </p:nvSpPr>
        <p:spPr>
          <a:xfrm>
            <a:off x="8847150" y="395961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0" name="Oval 119">
            <a:extLst>
              <a:ext uri="{FF2B5EF4-FFF2-40B4-BE49-F238E27FC236}">
                <a16:creationId xmlns:a16="http://schemas.microsoft.com/office/drawing/2014/main" id="{9A41F095-42A3-838C-0513-2BD0ABE6DEA4}"/>
              </a:ext>
            </a:extLst>
          </p:cNvPr>
          <p:cNvSpPr/>
          <p:nvPr/>
        </p:nvSpPr>
        <p:spPr>
          <a:xfrm>
            <a:off x="9179845" y="395961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1" name="Oval 120">
            <a:extLst>
              <a:ext uri="{FF2B5EF4-FFF2-40B4-BE49-F238E27FC236}">
                <a16:creationId xmlns:a16="http://schemas.microsoft.com/office/drawing/2014/main" id="{AF9ADC02-3333-BD2E-23F9-94C026E02B1B}"/>
              </a:ext>
            </a:extLst>
          </p:cNvPr>
          <p:cNvSpPr/>
          <p:nvPr/>
        </p:nvSpPr>
        <p:spPr>
          <a:xfrm>
            <a:off x="9512540" y="395961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2" name="Oval 121">
            <a:extLst>
              <a:ext uri="{FF2B5EF4-FFF2-40B4-BE49-F238E27FC236}">
                <a16:creationId xmlns:a16="http://schemas.microsoft.com/office/drawing/2014/main" id="{D1873CCA-3583-65D2-7B50-CA15D86DB579}"/>
              </a:ext>
            </a:extLst>
          </p:cNvPr>
          <p:cNvSpPr/>
          <p:nvPr/>
        </p:nvSpPr>
        <p:spPr>
          <a:xfrm>
            <a:off x="9845235" y="395961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3" name="Oval 122">
            <a:extLst>
              <a:ext uri="{FF2B5EF4-FFF2-40B4-BE49-F238E27FC236}">
                <a16:creationId xmlns:a16="http://schemas.microsoft.com/office/drawing/2014/main" id="{EA65BDD7-EF48-8599-43A1-F9C4C71A6AE4}"/>
              </a:ext>
            </a:extLst>
          </p:cNvPr>
          <p:cNvSpPr/>
          <p:nvPr/>
        </p:nvSpPr>
        <p:spPr>
          <a:xfrm>
            <a:off x="10177930" y="395961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4" name="Oval 123">
            <a:extLst>
              <a:ext uri="{FF2B5EF4-FFF2-40B4-BE49-F238E27FC236}">
                <a16:creationId xmlns:a16="http://schemas.microsoft.com/office/drawing/2014/main" id="{194570FA-67D0-F7BA-211D-7F1379FEDDF7}"/>
              </a:ext>
            </a:extLst>
          </p:cNvPr>
          <p:cNvSpPr/>
          <p:nvPr/>
        </p:nvSpPr>
        <p:spPr>
          <a:xfrm>
            <a:off x="10510625" y="395961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5" name="Oval 124">
            <a:extLst>
              <a:ext uri="{FF2B5EF4-FFF2-40B4-BE49-F238E27FC236}">
                <a16:creationId xmlns:a16="http://schemas.microsoft.com/office/drawing/2014/main" id="{D63103BC-EC5C-17DA-1825-C7D1E62BD938}"/>
              </a:ext>
            </a:extLst>
          </p:cNvPr>
          <p:cNvSpPr/>
          <p:nvPr/>
        </p:nvSpPr>
        <p:spPr>
          <a:xfrm>
            <a:off x="10843320" y="395961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6" name="Oval 125">
            <a:extLst>
              <a:ext uri="{FF2B5EF4-FFF2-40B4-BE49-F238E27FC236}">
                <a16:creationId xmlns:a16="http://schemas.microsoft.com/office/drawing/2014/main" id="{D1587B32-57C3-A4EC-5468-6212F91BF7E4}"/>
              </a:ext>
            </a:extLst>
          </p:cNvPr>
          <p:cNvSpPr/>
          <p:nvPr/>
        </p:nvSpPr>
        <p:spPr>
          <a:xfrm>
            <a:off x="11176015" y="395961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1" name="Oval 160">
            <a:extLst>
              <a:ext uri="{FF2B5EF4-FFF2-40B4-BE49-F238E27FC236}">
                <a16:creationId xmlns:a16="http://schemas.microsoft.com/office/drawing/2014/main" id="{5973494F-DDFF-FE4E-E313-0336474A403E}"/>
              </a:ext>
            </a:extLst>
          </p:cNvPr>
          <p:cNvSpPr/>
          <p:nvPr/>
        </p:nvSpPr>
        <p:spPr>
          <a:xfrm>
            <a:off x="7849065" y="441802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2" name="Oval 161">
            <a:extLst>
              <a:ext uri="{FF2B5EF4-FFF2-40B4-BE49-F238E27FC236}">
                <a16:creationId xmlns:a16="http://schemas.microsoft.com/office/drawing/2014/main" id="{FB62DA32-C725-DD96-39FA-72881FA68498}"/>
              </a:ext>
            </a:extLst>
          </p:cNvPr>
          <p:cNvSpPr/>
          <p:nvPr/>
        </p:nvSpPr>
        <p:spPr>
          <a:xfrm>
            <a:off x="8181760" y="44175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3" name="Oval 162">
            <a:extLst>
              <a:ext uri="{FF2B5EF4-FFF2-40B4-BE49-F238E27FC236}">
                <a16:creationId xmlns:a16="http://schemas.microsoft.com/office/drawing/2014/main" id="{9BD21271-5EE2-E14D-7576-51BA51D1A2A0}"/>
              </a:ext>
            </a:extLst>
          </p:cNvPr>
          <p:cNvSpPr/>
          <p:nvPr/>
        </p:nvSpPr>
        <p:spPr>
          <a:xfrm>
            <a:off x="8514455" y="4417511"/>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4" name="Oval 163">
            <a:extLst>
              <a:ext uri="{FF2B5EF4-FFF2-40B4-BE49-F238E27FC236}">
                <a16:creationId xmlns:a16="http://schemas.microsoft.com/office/drawing/2014/main" id="{9E61F99E-5227-387C-F782-7E1C7B334C14}"/>
              </a:ext>
            </a:extLst>
          </p:cNvPr>
          <p:cNvSpPr/>
          <p:nvPr/>
        </p:nvSpPr>
        <p:spPr>
          <a:xfrm>
            <a:off x="8847150" y="44175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5" name="Oval 164">
            <a:extLst>
              <a:ext uri="{FF2B5EF4-FFF2-40B4-BE49-F238E27FC236}">
                <a16:creationId xmlns:a16="http://schemas.microsoft.com/office/drawing/2014/main" id="{4695493F-BC19-1119-C81C-45FF5E4F7044}"/>
              </a:ext>
            </a:extLst>
          </p:cNvPr>
          <p:cNvSpPr/>
          <p:nvPr/>
        </p:nvSpPr>
        <p:spPr>
          <a:xfrm>
            <a:off x="9179845" y="44175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6" name="Oval 165">
            <a:extLst>
              <a:ext uri="{FF2B5EF4-FFF2-40B4-BE49-F238E27FC236}">
                <a16:creationId xmlns:a16="http://schemas.microsoft.com/office/drawing/2014/main" id="{B149A893-F1A6-0A9A-364A-0B6E51548230}"/>
              </a:ext>
            </a:extLst>
          </p:cNvPr>
          <p:cNvSpPr/>
          <p:nvPr/>
        </p:nvSpPr>
        <p:spPr>
          <a:xfrm>
            <a:off x="9512540" y="44175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7" name="Oval 166">
            <a:extLst>
              <a:ext uri="{FF2B5EF4-FFF2-40B4-BE49-F238E27FC236}">
                <a16:creationId xmlns:a16="http://schemas.microsoft.com/office/drawing/2014/main" id="{4165DB23-BBEB-9F1C-B2B8-4F7469206F92}"/>
              </a:ext>
            </a:extLst>
          </p:cNvPr>
          <p:cNvSpPr/>
          <p:nvPr/>
        </p:nvSpPr>
        <p:spPr>
          <a:xfrm>
            <a:off x="9845235" y="44175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8" name="Oval 167">
            <a:extLst>
              <a:ext uri="{FF2B5EF4-FFF2-40B4-BE49-F238E27FC236}">
                <a16:creationId xmlns:a16="http://schemas.microsoft.com/office/drawing/2014/main" id="{29A13725-6DD7-0429-F914-12AB6D549C0C}"/>
              </a:ext>
            </a:extLst>
          </p:cNvPr>
          <p:cNvSpPr/>
          <p:nvPr/>
        </p:nvSpPr>
        <p:spPr>
          <a:xfrm>
            <a:off x="10177930" y="44175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9" name="Oval 168">
            <a:extLst>
              <a:ext uri="{FF2B5EF4-FFF2-40B4-BE49-F238E27FC236}">
                <a16:creationId xmlns:a16="http://schemas.microsoft.com/office/drawing/2014/main" id="{0B46786D-0F21-CC8E-B51B-CE20A5188932}"/>
              </a:ext>
            </a:extLst>
          </p:cNvPr>
          <p:cNvSpPr/>
          <p:nvPr/>
        </p:nvSpPr>
        <p:spPr>
          <a:xfrm>
            <a:off x="10510625" y="44175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0" name="Oval 169">
            <a:extLst>
              <a:ext uri="{FF2B5EF4-FFF2-40B4-BE49-F238E27FC236}">
                <a16:creationId xmlns:a16="http://schemas.microsoft.com/office/drawing/2014/main" id="{DE89784E-4B02-AB22-0318-1F6878B4AFF4}"/>
              </a:ext>
            </a:extLst>
          </p:cNvPr>
          <p:cNvSpPr/>
          <p:nvPr/>
        </p:nvSpPr>
        <p:spPr>
          <a:xfrm>
            <a:off x="10843320" y="44175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1" name="Oval 170">
            <a:extLst>
              <a:ext uri="{FF2B5EF4-FFF2-40B4-BE49-F238E27FC236}">
                <a16:creationId xmlns:a16="http://schemas.microsoft.com/office/drawing/2014/main" id="{D97EB7CC-5641-BCE7-F354-D43455894A46}"/>
              </a:ext>
            </a:extLst>
          </p:cNvPr>
          <p:cNvSpPr/>
          <p:nvPr/>
        </p:nvSpPr>
        <p:spPr>
          <a:xfrm>
            <a:off x="11176015" y="44175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6" name="Oval 175">
            <a:extLst>
              <a:ext uri="{FF2B5EF4-FFF2-40B4-BE49-F238E27FC236}">
                <a16:creationId xmlns:a16="http://schemas.microsoft.com/office/drawing/2014/main" id="{54396217-D8FD-5901-17D8-6BD1B22687F6}"/>
              </a:ext>
            </a:extLst>
          </p:cNvPr>
          <p:cNvSpPr/>
          <p:nvPr/>
        </p:nvSpPr>
        <p:spPr>
          <a:xfrm>
            <a:off x="7849065" y="487664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7" name="Oval 176">
            <a:extLst>
              <a:ext uri="{FF2B5EF4-FFF2-40B4-BE49-F238E27FC236}">
                <a16:creationId xmlns:a16="http://schemas.microsoft.com/office/drawing/2014/main" id="{6F7F4697-7A46-0435-FBF6-59AB84658EBD}"/>
              </a:ext>
            </a:extLst>
          </p:cNvPr>
          <p:cNvSpPr/>
          <p:nvPr/>
        </p:nvSpPr>
        <p:spPr>
          <a:xfrm>
            <a:off x="8181760" y="487540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8" name="Oval 177">
            <a:extLst>
              <a:ext uri="{FF2B5EF4-FFF2-40B4-BE49-F238E27FC236}">
                <a16:creationId xmlns:a16="http://schemas.microsoft.com/office/drawing/2014/main" id="{1349BB0A-1BEC-96CE-D1F3-47DD7FFA7540}"/>
              </a:ext>
            </a:extLst>
          </p:cNvPr>
          <p:cNvSpPr/>
          <p:nvPr/>
        </p:nvSpPr>
        <p:spPr>
          <a:xfrm>
            <a:off x="8514455" y="4875407"/>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9" name="Oval 178">
            <a:extLst>
              <a:ext uri="{FF2B5EF4-FFF2-40B4-BE49-F238E27FC236}">
                <a16:creationId xmlns:a16="http://schemas.microsoft.com/office/drawing/2014/main" id="{C18A8591-0CD3-CE2A-3A94-CFB2233C8098}"/>
              </a:ext>
            </a:extLst>
          </p:cNvPr>
          <p:cNvSpPr/>
          <p:nvPr/>
        </p:nvSpPr>
        <p:spPr>
          <a:xfrm>
            <a:off x="8847150" y="487540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0" name="Oval 179">
            <a:extLst>
              <a:ext uri="{FF2B5EF4-FFF2-40B4-BE49-F238E27FC236}">
                <a16:creationId xmlns:a16="http://schemas.microsoft.com/office/drawing/2014/main" id="{7446DF28-C771-7777-5C7A-762CF1F621E4}"/>
              </a:ext>
            </a:extLst>
          </p:cNvPr>
          <p:cNvSpPr/>
          <p:nvPr/>
        </p:nvSpPr>
        <p:spPr>
          <a:xfrm>
            <a:off x="9179845" y="487540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1" name="Oval 180">
            <a:extLst>
              <a:ext uri="{FF2B5EF4-FFF2-40B4-BE49-F238E27FC236}">
                <a16:creationId xmlns:a16="http://schemas.microsoft.com/office/drawing/2014/main" id="{CA80AA78-A52A-E566-ED17-9D5042300FC2}"/>
              </a:ext>
            </a:extLst>
          </p:cNvPr>
          <p:cNvSpPr/>
          <p:nvPr/>
        </p:nvSpPr>
        <p:spPr>
          <a:xfrm>
            <a:off x="9512540" y="487540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2" name="Oval 181">
            <a:extLst>
              <a:ext uri="{FF2B5EF4-FFF2-40B4-BE49-F238E27FC236}">
                <a16:creationId xmlns:a16="http://schemas.microsoft.com/office/drawing/2014/main" id="{29935378-6AC5-9835-A2C6-C63060D9F1BF}"/>
              </a:ext>
            </a:extLst>
          </p:cNvPr>
          <p:cNvSpPr/>
          <p:nvPr/>
        </p:nvSpPr>
        <p:spPr>
          <a:xfrm>
            <a:off x="9845235" y="487540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3" name="Oval 182">
            <a:extLst>
              <a:ext uri="{FF2B5EF4-FFF2-40B4-BE49-F238E27FC236}">
                <a16:creationId xmlns:a16="http://schemas.microsoft.com/office/drawing/2014/main" id="{17F83B37-0043-FA42-ADA3-6EE189BD6922}"/>
              </a:ext>
            </a:extLst>
          </p:cNvPr>
          <p:cNvSpPr/>
          <p:nvPr/>
        </p:nvSpPr>
        <p:spPr>
          <a:xfrm>
            <a:off x="10177930" y="487540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4" name="Oval 183">
            <a:extLst>
              <a:ext uri="{FF2B5EF4-FFF2-40B4-BE49-F238E27FC236}">
                <a16:creationId xmlns:a16="http://schemas.microsoft.com/office/drawing/2014/main" id="{4C80C322-3890-78B5-362F-770FA5441248}"/>
              </a:ext>
            </a:extLst>
          </p:cNvPr>
          <p:cNvSpPr/>
          <p:nvPr/>
        </p:nvSpPr>
        <p:spPr>
          <a:xfrm>
            <a:off x="10510625" y="487540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5" name="Oval 184">
            <a:extLst>
              <a:ext uri="{FF2B5EF4-FFF2-40B4-BE49-F238E27FC236}">
                <a16:creationId xmlns:a16="http://schemas.microsoft.com/office/drawing/2014/main" id="{0008996F-0F34-46B1-B275-94CA3FC3E1C2}"/>
              </a:ext>
            </a:extLst>
          </p:cNvPr>
          <p:cNvSpPr/>
          <p:nvPr/>
        </p:nvSpPr>
        <p:spPr>
          <a:xfrm>
            <a:off x="10843320" y="487540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6" name="Oval 185">
            <a:extLst>
              <a:ext uri="{FF2B5EF4-FFF2-40B4-BE49-F238E27FC236}">
                <a16:creationId xmlns:a16="http://schemas.microsoft.com/office/drawing/2014/main" id="{F8946E60-9563-AAEB-328F-D98B89CAD37D}"/>
              </a:ext>
            </a:extLst>
          </p:cNvPr>
          <p:cNvSpPr/>
          <p:nvPr/>
        </p:nvSpPr>
        <p:spPr>
          <a:xfrm>
            <a:off x="11176015" y="487540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1" name="Oval 190">
            <a:extLst>
              <a:ext uri="{FF2B5EF4-FFF2-40B4-BE49-F238E27FC236}">
                <a16:creationId xmlns:a16="http://schemas.microsoft.com/office/drawing/2014/main" id="{31E6B551-D7BD-A750-756D-4A252BE889F9}"/>
              </a:ext>
            </a:extLst>
          </p:cNvPr>
          <p:cNvSpPr/>
          <p:nvPr/>
        </p:nvSpPr>
        <p:spPr>
          <a:xfrm>
            <a:off x="7849065" y="533227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2" name="Oval 191">
            <a:extLst>
              <a:ext uri="{FF2B5EF4-FFF2-40B4-BE49-F238E27FC236}">
                <a16:creationId xmlns:a16="http://schemas.microsoft.com/office/drawing/2014/main" id="{2252B08F-6799-4AD1-C1DA-124DD4D6AB88}"/>
              </a:ext>
            </a:extLst>
          </p:cNvPr>
          <p:cNvSpPr/>
          <p:nvPr/>
        </p:nvSpPr>
        <p:spPr>
          <a:xfrm>
            <a:off x="8181760" y="53333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3" name="Oval 192">
            <a:extLst>
              <a:ext uri="{FF2B5EF4-FFF2-40B4-BE49-F238E27FC236}">
                <a16:creationId xmlns:a16="http://schemas.microsoft.com/office/drawing/2014/main" id="{569E3B69-2EA2-6E47-346B-DD3E5B4BE387}"/>
              </a:ext>
            </a:extLst>
          </p:cNvPr>
          <p:cNvSpPr/>
          <p:nvPr/>
        </p:nvSpPr>
        <p:spPr>
          <a:xfrm>
            <a:off x="8514455" y="5333303"/>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4" name="Oval 193">
            <a:extLst>
              <a:ext uri="{FF2B5EF4-FFF2-40B4-BE49-F238E27FC236}">
                <a16:creationId xmlns:a16="http://schemas.microsoft.com/office/drawing/2014/main" id="{895D88E1-BA46-5A2F-DCA0-8935BFB4C451}"/>
              </a:ext>
            </a:extLst>
          </p:cNvPr>
          <p:cNvSpPr/>
          <p:nvPr/>
        </p:nvSpPr>
        <p:spPr>
          <a:xfrm>
            <a:off x="8847150" y="53333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5" name="Oval 194">
            <a:extLst>
              <a:ext uri="{FF2B5EF4-FFF2-40B4-BE49-F238E27FC236}">
                <a16:creationId xmlns:a16="http://schemas.microsoft.com/office/drawing/2014/main" id="{12D9080A-1C7D-2569-0D24-CBDF8B1000B1}"/>
              </a:ext>
            </a:extLst>
          </p:cNvPr>
          <p:cNvSpPr/>
          <p:nvPr/>
        </p:nvSpPr>
        <p:spPr>
          <a:xfrm>
            <a:off x="9179845" y="53333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6" name="Oval 195">
            <a:extLst>
              <a:ext uri="{FF2B5EF4-FFF2-40B4-BE49-F238E27FC236}">
                <a16:creationId xmlns:a16="http://schemas.microsoft.com/office/drawing/2014/main" id="{CD319529-DDC7-5B03-FFC7-5719DE03916E}"/>
              </a:ext>
            </a:extLst>
          </p:cNvPr>
          <p:cNvSpPr/>
          <p:nvPr/>
        </p:nvSpPr>
        <p:spPr>
          <a:xfrm>
            <a:off x="9512540" y="53333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7" name="Oval 196">
            <a:extLst>
              <a:ext uri="{FF2B5EF4-FFF2-40B4-BE49-F238E27FC236}">
                <a16:creationId xmlns:a16="http://schemas.microsoft.com/office/drawing/2014/main" id="{09BE9E41-AFA6-25F1-29D2-C60420E6369A}"/>
              </a:ext>
            </a:extLst>
          </p:cNvPr>
          <p:cNvSpPr/>
          <p:nvPr/>
        </p:nvSpPr>
        <p:spPr>
          <a:xfrm>
            <a:off x="9845235" y="53333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8" name="Oval 197">
            <a:extLst>
              <a:ext uri="{FF2B5EF4-FFF2-40B4-BE49-F238E27FC236}">
                <a16:creationId xmlns:a16="http://schemas.microsoft.com/office/drawing/2014/main" id="{2EBF4D08-5145-86A4-53C7-69B6E969F9BF}"/>
              </a:ext>
            </a:extLst>
          </p:cNvPr>
          <p:cNvSpPr/>
          <p:nvPr/>
        </p:nvSpPr>
        <p:spPr>
          <a:xfrm>
            <a:off x="10177930" y="53333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9" name="Oval 198">
            <a:extLst>
              <a:ext uri="{FF2B5EF4-FFF2-40B4-BE49-F238E27FC236}">
                <a16:creationId xmlns:a16="http://schemas.microsoft.com/office/drawing/2014/main" id="{7FF4B0D8-8B3E-1D29-727A-5080B04D9BE5}"/>
              </a:ext>
            </a:extLst>
          </p:cNvPr>
          <p:cNvSpPr/>
          <p:nvPr/>
        </p:nvSpPr>
        <p:spPr>
          <a:xfrm>
            <a:off x="10510625" y="53333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0" name="Oval 199">
            <a:extLst>
              <a:ext uri="{FF2B5EF4-FFF2-40B4-BE49-F238E27FC236}">
                <a16:creationId xmlns:a16="http://schemas.microsoft.com/office/drawing/2014/main" id="{FDD95876-B3AB-AE96-A5A1-C28A32A59244}"/>
              </a:ext>
            </a:extLst>
          </p:cNvPr>
          <p:cNvSpPr/>
          <p:nvPr/>
        </p:nvSpPr>
        <p:spPr>
          <a:xfrm>
            <a:off x="10843320" y="53333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1" name="Oval 200">
            <a:extLst>
              <a:ext uri="{FF2B5EF4-FFF2-40B4-BE49-F238E27FC236}">
                <a16:creationId xmlns:a16="http://schemas.microsoft.com/office/drawing/2014/main" id="{95E920E8-3360-55FE-3DA6-CF233169C928}"/>
              </a:ext>
            </a:extLst>
          </p:cNvPr>
          <p:cNvSpPr/>
          <p:nvPr/>
        </p:nvSpPr>
        <p:spPr>
          <a:xfrm>
            <a:off x="11176015" y="53333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34" name="Straight Arrow Connector 233">
            <a:extLst>
              <a:ext uri="{FF2B5EF4-FFF2-40B4-BE49-F238E27FC236}">
                <a16:creationId xmlns:a16="http://schemas.microsoft.com/office/drawing/2014/main" id="{0ADF9A84-7634-235D-CC50-DE418F246425}"/>
              </a:ext>
            </a:extLst>
          </p:cNvPr>
          <p:cNvCxnSpPr>
            <a:cxnSpLocks/>
            <a:stCxn id="118" idx="1"/>
            <a:endCxn id="86" idx="5"/>
          </p:cNvCxnSpPr>
          <p:nvPr/>
        </p:nvCxnSpPr>
        <p:spPr>
          <a:xfrm flipH="1" flipV="1">
            <a:off x="7927114" y="3123629"/>
            <a:ext cx="600732" cy="849377"/>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4174AD2-D445-6EE8-C5A5-F044E9B93532}"/>
              </a:ext>
            </a:extLst>
          </p:cNvPr>
          <p:cNvCxnSpPr>
            <a:cxnSpLocks/>
            <a:stCxn id="116" idx="2"/>
          </p:cNvCxnSpPr>
          <p:nvPr/>
        </p:nvCxnSpPr>
        <p:spPr>
          <a:xfrm flipV="1">
            <a:off x="7849065" y="4005334"/>
            <a:ext cx="3504273" cy="2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554840A-D70D-51F6-44B6-662092A6417B}"/>
              </a:ext>
            </a:extLst>
          </p:cNvPr>
          <p:cNvCxnSpPr>
            <a:cxnSpLocks/>
          </p:cNvCxnSpPr>
          <p:nvPr/>
        </p:nvCxnSpPr>
        <p:spPr>
          <a:xfrm flipV="1">
            <a:off x="8558527" y="1578418"/>
            <a:ext cx="0" cy="3953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3BBF83AB-06A4-1144-9C0A-354689AC5043}"/>
              </a:ext>
            </a:extLst>
          </p:cNvPr>
          <p:cNvCxnSpPr>
            <a:endCxn id="102" idx="5"/>
          </p:cNvCxnSpPr>
          <p:nvPr/>
        </p:nvCxnSpPr>
        <p:spPr>
          <a:xfrm flipH="1" flipV="1">
            <a:off x="8259809" y="3579768"/>
            <a:ext cx="298718" cy="425566"/>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DBE7C60B-6A69-9AC5-6A7C-EE67A2C8809C}"/>
              </a:ext>
            </a:extLst>
          </p:cNvPr>
          <p:cNvCxnSpPr>
            <a:endCxn id="105" idx="3"/>
          </p:cNvCxnSpPr>
          <p:nvPr/>
        </p:nvCxnSpPr>
        <p:spPr>
          <a:xfrm flipV="1">
            <a:off x="8558527" y="3579768"/>
            <a:ext cx="634709" cy="425566"/>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9C68CEF7-8454-6AEF-4CA3-EABEC28BDCF5}"/>
              </a:ext>
            </a:extLst>
          </p:cNvPr>
          <p:cNvCxnSpPr>
            <a:cxnSpLocks/>
          </p:cNvCxnSpPr>
          <p:nvPr/>
        </p:nvCxnSpPr>
        <p:spPr>
          <a:xfrm flipV="1">
            <a:off x="8592504" y="2206080"/>
            <a:ext cx="1598817" cy="17669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0" name="Straight Arrow Connector 239">
            <a:extLst>
              <a:ext uri="{FF2B5EF4-FFF2-40B4-BE49-F238E27FC236}">
                <a16:creationId xmlns:a16="http://schemas.microsoft.com/office/drawing/2014/main" id="{1476FDC0-E7BF-A993-FDF3-05213289243B}"/>
              </a:ext>
            </a:extLst>
          </p:cNvPr>
          <p:cNvCxnSpPr>
            <a:cxnSpLocks/>
          </p:cNvCxnSpPr>
          <p:nvPr/>
        </p:nvCxnSpPr>
        <p:spPr>
          <a:xfrm flipV="1">
            <a:off x="8558527" y="1714033"/>
            <a:ext cx="954013" cy="22894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1" name="TextBox 240">
            <a:extLst>
              <a:ext uri="{FF2B5EF4-FFF2-40B4-BE49-F238E27FC236}">
                <a16:creationId xmlns:a16="http://schemas.microsoft.com/office/drawing/2014/main" id="{6C941204-9459-06AC-DC59-79F117631D8E}"/>
              </a:ext>
            </a:extLst>
          </p:cNvPr>
          <p:cNvSpPr txBox="1"/>
          <p:nvPr/>
        </p:nvSpPr>
        <p:spPr>
          <a:xfrm>
            <a:off x="8094208" y="3200814"/>
            <a:ext cx="420247" cy="369332"/>
          </a:xfrm>
          <a:prstGeom prst="rect">
            <a:avLst/>
          </a:prstGeom>
          <a:noFill/>
        </p:spPr>
        <p:txBody>
          <a:bodyPr wrap="square" rtlCol="0">
            <a:spAutoFit/>
          </a:bodyPr>
          <a:lstStyle/>
          <a:p>
            <a:pPr algn="ctr"/>
            <a:r>
              <a:rPr lang="en-US" b="1" dirty="0">
                <a:solidFill>
                  <a:schemeClr val="accent5">
                    <a:lumMod val="50000"/>
                  </a:schemeClr>
                </a:solidFill>
              </a:rPr>
              <a:t>x</a:t>
            </a:r>
            <a:r>
              <a:rPr lang="en-US" b="1" baseline="-25000" dirty="0">
                <a:solidFill>
                  <a:schemeClr val="accent5">
                    <a:lumMod val="50000"/>
                  </a:schemeClr>
                </a:solidFill>
              </a:rPr>
              <a:t>1</a:t>
            </a:r>
            <a:endParaRPr lang="el-GR" b="1" baseline="-25000" dirty="0">
              <a:solidFill>
                <a:schemeClr val="accent5">
                  <a:lumMod val="50000"/>
                </a:schemeClr>
              </a:solidFill>
            </a:endParaRPr>
          </a:p>
        </p:txBody>
      </p:sp>
      <p:sp>
        <p:nvSpPr>
          <p:cNvPr id="242" name="TextBox 241">
            <a:extLst>
              <a:ext uri="{FF2B5EF4-FFF2-40B4-BE49-F238E27FC236}">
                <a16:creationId xmlns:a16="http://schemas.microsoft.com/office/drawing/2014/main" id="{2E8F09D7-C87F-5252-EBC2-52D252B9C85A}"/>
              </a:ext>
            </a:extLst>
          </p:cNvPr>
          <p:cNvSpPr txBox="1"/>
          <p:nvPr/>
        </p:nvSpPr>
        <p:spPr>
          <a:xfrm>
            <a:off x="9067716" y="3244733"/>
            <a:ext cx="420247" cy="369332"/>
          </a:xfrm>
          <a:prstGeom prst="rect">
            <a:avLst/>
          </a:prstGeom>
          <a:noFill/>
        </p:spPr>
        <p:txBody>
          <a:bodyPr wrap="square" rtlCol="0">
            <a:spAutoFit/>
          </a:bodyPr>
          <a:lstStyle/>
          <a:p>
            <a:pPr algn="ctr"/>
            <a:r>
              <a:rPr lang="en-US" b="1" dirty="0">
                <a:solidFill>
                  <a:schemeClr val="accent5">
                    <a:lumMod val="50000"/>
                  </a:schemeClr>
                </a:solidFill>
              </a:rPr>
              <a:t>x</a:t>
            </a:r>
            <a:r>
              <a:rPr lang="en-US" b="1" baseline="-25000" dirty="0">
                <a:solidFill>
                  <a:schemeClr val="accent5">
                    <a:lumMod val="50000"/>
                  </a:schemeClr>
                </a:solidFill>
              </a:rPr>
              <a:t>2</a:t>
            </a:r>
            <a:endParaRPr lang="el-GR" b="1" baseline="-25000" dirty="0">
              <a:solidFill>
                <a:schemeClr val="accent5">
                  <a:lumMod val="50000"/>
                </a:schemeClr>
              </a:solidFill>
            </a:endParaRPr>
          </a:p>
        </p:txBody>
      </p:sp>
      <p:sp>
        <p:nvSpPr>
          <p:cNvPr id="243" name="TextBox 242">
            <a:extLst>
              <a:ext uri="{FF2B5EF4-FFF2-40B4-BE49-F238E27FC236}">
                <a16:creationId xmlns:a16="http://schemas.microsoft.com/office/drawing/2014/main" id="{C30600DD-642E-7CD2-7B29-80F73BC05EBA}"/>
              </a:ext>
            </a:extLst>
          </p:cNvPr>
          <p:cNvSpPr txBox="1"/>
          <p:nvPr/>
        </p:nvSpPr>
        <p:spPr>
          <a:xfrm>
            <a:off x="10034213" y="1812188"/>
            <a:ext cx="420247" cy="369332"/>
          </a:xfrm>
          <a:prstGeom prst="rect">
            <a:avLst/>
          </a:prstGeom>
          <a:noFill/>
        </p:spPr>
        <p:txBody>
          <a:bodyPr wrap="square" rtlCol="0">
            <a:spAutoFit/>
          </a:bodyPr>
          <a:lstStyle/>
          <a:p>
            <a:pPr algn="ctr"/>
            <a:r>
              <a:rPr lang="en-US" b="1" dirty="0">
                <a:solidFill>
                  <a:srgbClr val="FF0000"/>
                </a:solidFill>
              </a:rPr>
              <a:t>y</a:t>
            </a:r>
            <a:r>
              <a:rPr lang="en-US" b="1" baseline="-25000" dirty="0">
                <a:solidFill>
                  <a:srgbClr val="FF0000"/>
                </a:solidFill>
              </a:rPr>
              <a:t>2</a:t>
            </a:r>
            <a:endParaRPr lang="el-GR" b="1" baseline="-25000" dirty="0">
              <a:solidFill>
                <a:srgbClr val="FF0000"/>
              </a:solidFill>
            </a:endParaRPr>
          </a:p>
        </p:txBody>
      </p:sp>
      <p:sp>
        <p:nvSpPr>
          <p:cNvPr id="271" name="TextBox 270">
            <a:extLst>
              <a:ext uri="{FF2B5EF4-FFF2-40B4-BE49-F238E27FC236}">
                <a16:creationId xmlns:a16="http://schemas.microsoft.com/office/drawing/2014/main" id="{9EBC0B52-4778-93B5-7A84-DD24C664374F}"/>
              </a:ext>
            </a:extLst>
          </p:cNvPr>
          <p:cNvSpPr txBox="1"/>
          <p:nvPr/>
        </p:nvSpPr>
        <p:spPr>
          <a:xfrm>
            <a:off x="9303682" y="1326414"/>
            <a:ext cx="420247" cy="369332"/>
          </a:xfrm>
          <a:prstGeom prst="rect">
            <a:avLst/>
          </a:prstGeom>
          <a:noFill/>
        </p:spPr>
        <p:txBody>
          <a:bodyPr wrap="square" rtlCol="0">
            <a:spAutoFit/>
          </a:bodyPr>
          <a:lstStyle/>
          <a:p>
            <a:pPr algn="ctr"/>
            <a:r>
              <a:rPr lang="en-US" b="1" dirty="0">
                <a:solidFill>
                  <a:srgbClr val="FF0000"/>
                </a:solidFill>
              </a:rPr>
              <a:t>y</a:t>
            </a:r>
            <a:r>
              <a:rPr lang="en-US" b="1" baseline="-25000" dirty="0">
                <a:solidFill>
                  <a:srgbClr val="FF0000"/>
                </a:solidFill>
              </a:rPr>
              <a:t>1</a:t>
            </a:r>
            <a:endParaRPr lang="el-GR" b="1" baseline="-25000" dirty="0">
              <a:solidFill>
                <a:srgbClr val="FF0000"/>
              </a:solidFill>
            </a:endParaRPr>
          </a:p>
        </p:txBody>
      </p:sp>
      <p:sp>
        <p:nvSpPr>
          <p:cNvPr id="4" name="TextBox 3">
            <a:extLst>
              <a:ext uri="{FF2B5EF4-FFF2-40B4-BE49-F238E27FC236}">
                <a16:creationId xmlns:a16="http://schemas.microsoft.com/office/drawing/2014/main" id="{0245AC07-67FD-A73F-CD73-9F57AE736197}"/>
              </a:ext>
            </a:extLst>
          </p:cNvPr>
          <p:cNvSpPr txBox="1"/>
          <p:nvPr/>
        </p:nvSpPr>
        <p:spPr>
          <a:xfrm>
            <a:off x="3651773" y="406220"/>
            <a:ext cx="4888454" cy="584775"/>
          </a:xfrm>
          <a:prstGeom prst="rect">
            <a:avLst/>
          </a:prstGeom>
          <a:noFill/>
        </p:spPr>
        <p:txBody>
          <a:bodyPr wrap="none" rtlCol="0">
            <a:spAutoFit/>
          </a:bodyPr>
          <a:lstStyle/>
          <a:p>
            <a:pPr algn="ctr"/>
            <a:r>
              <a:rPr lang="el-GR" sz="3200" b="1" dirty="0"/>
              <a:t>Βασικές Έννοιες Δικτυωτών</a:t>
            </a:r>
          </a:p>
        </p:txBody>
      </p:sp>
      <p:sp>
        <p:nvSpPr>
          <p:cNvPr id="5" name="Freeform: Shape 4">
            <a:extLst>
              <a:ext uri="{FF2B5EF4-FFF2-40B4-BE49-F238E27FC236}">
                <a16:creationId xmlns:a16="http://schemas.microsoft.com/office/drawing/2014/main" id="{E979F085-618B-B4FD-4B1E-AA2A46073E17}"/>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6" name="Freeform: Shape 5">
            <a:extLst>
              <a:ext uri="{FF2B5EF4-FFF2-40B4-BE49-F238E27FC236}">
                <a16:creationId xmlns:a16="http://schemas.microsoft.com/office/drawing/2014/main" id="{E83FB965-9D3B-63C3-ABB5-B7DF0E0337AA}"/>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7" name="Straight Connector 6">
            <a:extLst>
              <a:ext uri="{FF2B5EF4-FFF2-40B4-BE49-F238E27FC236}">
                <a16:creationId xmlns:a16="http://schemas.microsoft.com/office/drawing/2014/main" id="{0B450C0F-A49A-E15C-74DA-48351F0E8ABE}"/>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DB7301-FE5C-8106-957D-98BAD14CD8FF}"/>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2AE7334-0D95-E7E5-41C7-F79AE292A9FE}"/>
                  </a:ext>
                </a:extLst>
              </p:cNvPr>
              <p:cNvSpPr txBox="1"/>
              <p:nvPr/>
            </p:nvSpPr>
            <p:spPr>
              <a:xfrm>
                <a:off x="11267455" y="5377991"/>
                <a:ext cx="420273" cy="369332"/>
              </a:xfrm>
              <a:prstGeom prst="rect">
                <a:avLst/>
              </a:prstGeom>
              <a:noFill/>
            </p:spPr>
            <p:txBody>
              <a:bodyPr wrap="square">
                <a:spAutoFit/>
              </a:bodyPr>
              <a:lstStyle/>
              <a:p>
                <a:r>
                  <a:rPr lang="el-GR" sz="1800" dirty="0"/>
                  <a:t> </a:t>
                </a:r>
                <a14:m>
                  <m:oMath xmlns:m="http://schemas.openxmlformats.org/officeDocument/2006/math">
                    <m:r>
                      <a:rPr lang="en-US" sz="1800" b="1" i="1" smtClean="0">
                        <a:latin typeface="Cambria Math" panose="02040503050406030204" pitchFamily="18" charset="0"/>
                      </a:rPr>
                      <m:t>𝑳</m:t>
                    </m:r>
                    <m:r>
                      <a:rPr lang="el-GR" sz="1800" b="0" i="0" smtClean="0">
                        <a:latin typeface="Cambria Math" panose="02040503050406030204" pitchFamily="18" charset="0"/>
                      </a:rPr>
                      <m:t> </m:t>
                    </m:r>
                  </m:oMath>
                </a14:m>
                <a:endParaRPr lang="el-GR" dirty="0"/>
              </a:p>
            </p:txBody>
          </p:sp>
        </mc:Choice>
        <mc:Fallback xmlns="">
          <p:sp>
            <p:nvSpPr>
              <p:cNvPr id="3" name="TextBox 2">
                <a:extLst>
                  <a:ext uri="{FF2B5EF4-FFF2-40B4-BE49-F238E27FC236}">
                    <a16:creationId xmlns:a16="http://schemas.microsoft.com/office/drawing/2014/main" id="{82AE7334-0D95-E7E5-41C7-F79AE292A9FE}"/>
                  </a:ext>
                </a:extLst>
              </p:cNvPr>
              <p:cNvSpPr txBox="1">
                <a:spLocks noRot="1" noChangeAspect="1" noMove="1" noResize="1" noEditPoints="1" noAdjustHandles="1" noChangeArrowheads="1" noChangeShapeType="1" noTextEdit="1"/>
              </p:cNvSpPr>
              <p:nvPr/>
            </p:nvSpPr>
            <p:spPr>
              <a:xfrm>
                <a:off x="11267455" y="5377991"/>
                <a:ext cx="420273" cy="369332"/>
              </a:xfrm>
              <a:prstGeom prst="rect">
                <a:avLst/>
              </a:prstGeom>
              <a:blipFill>
                <a:blip r:embed="rId4"/>
                <a:stretch>
                  <a:fillRect/>
                </a:stretch>
              </a:blipFill>
            </p:spPr>
            <p:txBody>
              <a:bodyPr/>
              <a:lstStyle/>
              <a:p>
                <a:r>
                  <a:rPr lang="el-GR">
                    <a:noFill/>
                  </a:rPr>
                  <a:t> </a:t>
                </a:r>
              </a:p>
            </p:txBody>
          </p:sp>
        </mc:Fallback>
      </mc:AlternateContent>
      <p:cxnSp>
        <p:nvCxnSpPr>
          <p:cNvPr id="14" name="Straight Arrow Connector 13">
            <a:extLst>
              <a:ext uri="{FF2B5EF4-FFF2-40B4-BE49-F238E27FC236}">
                <a16:creationId xmlns:a16="http://schemas.microsoft.com/office/drawing/2014/main" id="{134355E4-C06A-42AA-2294-BC8AFEA98479}"/>
              </a:ext>
            </a:extLst>
          </p:cNvPr>
          <p:cNvCxnSpPr>
            <a:cxnSpLocks/>
          </p:cNvCxnSpPr>
          <p:nvPr/>
        </p:nvCxnSpPr>
        <p:spPr>
          <a:xfrm flipH="1">
            <a:off x="3255466" y="4494625"/>
            <a:ext cx="92149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889F2AE-D2E2-C9DA-AAE1-81E99B7EE0F0}"/>
              </a:ext>
            </a:extLst>
          </p:cNvPr>
          <p:cNvSpPr txBox="1"/>
          <p:nvPr/>
        </p:nvSpPr>
        <p:spPr>
          <a:xfrm>
            <a:off x="1571822" y="5404053"/>
            <a:ext cx="4451796" cy="369332"/>
          </a:xfrm>
          <a:prstGeom prst="rect">
            <a:avLst/>
          </a:prstGeom>
          <a:noFill/>
        </p:spPr>
        <p:txBody>
          <a:bodyPr wrap="none" rtlCol="0">
            <a:spAutoFit/>
          </a:bodyPr>
          <a:lstStyle/>
          <a:p>
            <a:pPr algn="ctr"/>
            <a:r>
              <a:rPr lang="el-GR" b="1" dirty="0">
                <a:solidFill>
                  <a:srgbClr val="002060"/>
                </a:solidFill>
              </a:rPr>
              <a:t>Αλγόριθμοι Αναγωγής Βάσης (</a:t>
            </a:r>
            <a:r>
              <a:rPr lang="en-US" dirty="0">
                <a:solidFill>
                  <a:srgbClr val="002060"/>
                </a:solidFill>
              </a:rPr>
              <a:t>Gauss</a:t>
            </a:r>
            <a:r>
              <a:rPr lang="en-US" b="1" dirty="0">
                <a:solidFill>
                  <a:srgbClr val="002060"/>
                </a:solidFill>
              </a:rPr>
              <a:t>, </a:t>
            </a:r>
            <a:r>
              <a:rPr lang="en-US" dirty="0">
                <a:solidFill>
                  <a:srgbClr val="002060"/>
                </a:solidFill>
              </a:rPr>
              <a:t>LLL</a:t>
            </a:r>
            <a:r>
              <a:rPr lang="en-US" b="1" dirty="0">
                <a:solidFill>
                  <a:srgbClr val="002060"/>
                </a:solidFill>
              </a:rPr>
              <a:t>, ...)</a:t>
            </a:r>
            <a:endParaRPr lang="el-GR" b="1" dirty="0">
              <a:solidFill>
                <a:srgbClr val="002060"/>
              </a:solidFill>
            </a:endParaRPr>
          </a:p>
        </p:txBody>
      </p:sp>
      <p:cxnSp>
        <p:nvCxnSpPr>
          <p:cNvPr id="19" name="Straight Connector 18">
            <a:extLst>
              <a:ext uri="{FF2B5EF4-FFF2-40B4-BE49-F238E27FC236}">
                <a16:creationId xmlns:a16="http://schemas.microsoft.com/office/drawing/2014/main" id="{F6A9F074-B61E-60B4-B337-2F9E4C318191}"/>
              </a:ext>
            </a:extLst>
          </p:cNvPr>
          <p:cNvCxnSpPr>
            <a:cxnSpLocks/>
          </p:cNvCxnSpPr>
          <p:nvPr/>
        </p:nvCxnSpPr>
        <p:spPr>
          <a:xfrm>
            <a:off x="3716212" y="4491371"/>
            <a:ext cx="0" cy="91268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03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
                                        <p:tgtEl>
                                          <p:spTgt spid="2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500"/>
                                        <p:tgtEl>
                                          <p:spTgt spid="24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263"/>
                                        </p:tgtEl>
                                        <p:attrNameLst>
                                          <p:attrName>style.visibility</p:attrName>
                                        </p:attrNameLst>
                                      </p:cBhvr>
                                      <p:to>
                                        <p:strVal val="visible"/>
                                      </p:to>
                                    </p:set>
                                    <p:animEffect transition="in" filter="barn(outHorizontal)">
                                      <p:cBhvr>
                                        <p:cTn id="15" dur="500"/>
                                        <p:tgtEl>
                                          <p:spTgt spid="263"/>
                                        </p:tgtEl>
                                      </p:cBhvr>
                                    </p:animEffect>
                                  </p:childTnLst>
                                </p:cTn>
                              </p:par>
                              <p:par>
                                <p:cTn id="16" presetID="16" presetClass="entr" presetSubtype="42" fill="hold" nodeType="withEffect">
                                  <p:stCondLst>
                                    <p:cond delay="0"/>
                                  </p:stCondLst>
                                  <p:childTnLst>
                                    <p:set>
                                      <p:cBhvr>
                                        <p:cTn id="17" dur="1" fill="hold">
                                          <p:stCondLst>
                                            <p:cond delay="0"/>
                                          </p:stCondLst>
                                        </p:cTn>
                                        <p:tgtEl>
                                          <p:spTgt spid="266"/>
                                        </p:tgtEl>
                                        <p:attrNameLst>
                                          <p:attrName>style.visibility</p:attrName>
                                        </p:attrNameLst>
                                      </p:cBhvr>
                                      <p:to>
                                        <p:strVal val="visible"/>
                                      </p:to>
                                    </p:set>
                                    <p:animEffect transition="in" filter="barn(outHorizontal)">
                                      <p:cBhvr>
                                        <p:cTn id="18" dur="500"/>
                                        <p:tgtEl>
                                          <p:spTgt spid="266"/>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261"/>
                                        </p:tgtEl>
                                        <p:attrNameLst>
                                          <p:attrName>style.visibility</p:attrName>
                                        </p:attrNameLst>
                                      </p:cBhvr>
                                      <p:to>
                                        <p:strVal val="visible"/>
                                      </p:to>
                                    </p:set>
                                    <p:animEffect transition="in" filter="barn(outHorizontal)">
                                      <p:cBhvr>
                                        <p:cTn id="21" dur="500"/>
                                        <p:tgtEl>
                                          <p:spTgt spid="261"/>
                                        </p:tgtEl>
                                      </p:cBhvr>
                                    </p:animEffect>
                                  </p:childTnLst>
                                </p:cTn>
                              </p:par>
                              <p:par>
                                <p:cTn id="22" presetID="16" presetClass="entr" presetSubtype="42" fill="hold" grpId="0" nodeType="withEffect">
                                  <p:stCondLst>
                                    <p:cond delay="0"/>
                                  </p:stCondLst>
                                  <p:childTnLst>
                                    <p:set>
                                      <p:cBhvr>
                                        <p:cTn id="23" dur="1" fill="hold">
                                          <p:stCondLst>
                                            <p:cond delay="0"/>
                                          </p:stCondLst>
                                        </p:cTn>
                                        <p:tgtEl>
                                          <p:spTgt spid="262"/>
                                        </p:tgtEl>
                                        <p:attrNameLst>
                                          <p:attrName>style.visibility</p:attrName>
                                        </p:attrNameLst>
                                      </p:cBhvr>
                                      <p:to>
                                        <p:strVal val="visible"/>
                                      </p:to>
                                    </p:set>
                                    <p:animEffect transition="in" filter="barn(outHorizontal)">
                                      <p:cBhvr>
                                        <p:cTn id="24" dur="500"/>
                                        <p:tgtEl>
                                          <p:spTgt spid="262"/>
                                        </p:tgtEl>
                                      </p:cBhvr>
                                    </p:animEffect>
                                  </p:childTnLst>
                                </p:cTn>
                              </p:par>
                              <p:par>
                                <p:cTn id="25" presetID="16" presetClass="entr" presetSubtype="42" fill="hold" grpId="0" nodeType="with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barn(outHorizontal)">
                                      <p:cBhvr>
                                        <p:cTn id="27" dur="500"/>
                                        <p:tgtEl>
                                          <p:spTgt spid="271"/>
                                        </p:tgtEl>
                                      </p:cBhvr>
                                    </p:animEffect>
                                  </p:childTnLst>
                                </p:cTn>
                              </p:par>
                              <p:par>
                                <p:cTn id="28" presetID="16" presetClass="entr" presetSubtype="42" fill="hold" nodeType="withEffect">
                                  <p:stCondLst>
                                    <p:cond delay="0"/>
                                  </p:stCondLst>
                                  <p:childTnLst>
                                    <p:set>
                                      <p:cBhvr>
                                        <p:cTn id="29" dur="1" fill="hold">
                                          <p:stCondLst>
                                            <p:cond delay="0"/>
                                          </p:stCondLst>
                                        </p:cTn>
                                        <p:tgtEl>
                                          <p:spTgt spid="239"/>
                                        </p:tgtEl>
                                        <p:attrNameLst>
                                          <p:attrName>style.visibility</p:attrName>
                                        </p:attrNameLst>
                                      </p:cBhvr>
                                      <p:to>
                                        <p:strVal val="visible"/>
                                      </p:to>
                                    </p:set>
                                    <p:animEffect transition="in" filter="barn(outHorizontal)">
                                      <p:cBhvr>
                                        <p:cTn id="30" dur="500"/>
                                        <p:tgtEl>
                                          <p:spTgt spid="239"/>
                                        </p:tgtEl>
                                      </p:cBhvr>
                                    </p:animEffect>
                                  </p:childTnLst>
                                </p:cTn>
                              </p:par>
                              <p:par>
                                <p:cTn id="31" presetID="16" presetClass="entr" presetSubtype="42" fill="hold" grpId="0" nodeType="withEffect">
                                  <p:stCondLst>
                                    <p:cond delay="0"/>
                                  </p:stCondLst>
                                  <p:childTnLst>
                                    <p:set>
                                      <p:cBhvr>
                                        <p:cTn id="32" dur="1" fill="hold">
                                          <p:stCondLst>
                                            <p:cond delay="0"/>
                                          </p:stCondLst>
                                        </p:cTn>
                                        <p:tgtEl>
                                          <p:spTgt spid="243"/>
                                        </p:tgtEl>
                                        <p:attrNameLst>
                                          <p:attrName>style.visibility</p:attrName>
                                        </p:attrNameLst>
                                      </p:cBhvr>
                                      <p:to>
                                        <p:strVal val="visible"/>
                                      </p:to>
                                    </p:set>
                                    <p:animEffect transition="in" filter="barn(outHorizontal)">
                                      <p:cBhvr>
                                        <p:cTn id="33" dur="500"/>
                                        <p:tgtEl>
                                          <p:spTgt spid="243"/>
                                        </p:tgtEl>
                                      </p:cBhvr>
                                    </p:animEffect>
                                  </p:childTnLst>
                                </p:cTn>
                              </p:par>
                              <p:par>
                                <p:cTn id="34" presetID="16" presetClass="entr" presetSubtype="42" fill="hold" nodeType="withEffect">
                                  <p:stCondLst>
                                    <p:cond delay="0"/>
                                  </p:stCondLst>
                                  <p:childTnLst>
                                    <p:set>
                                      <p:cBhvr>
                                        <p:cTn id="35" dur="1" fill="hold">
                                          <p:stCondLst>
                                            <p:cond delay="0"/>
                                          </p:stCondLst>
                                        </p:cTn>
                                        <p:tgtEl>
                                          <p:spTgt spid="240"/>
                                        </p:tgtEl>
                                        <p:attrNameLst>
                                          <p:attrName>style.visibility</p:attrName>
                                        </p:attrNameLst>
                                      </p:cBhvr>
                                      <p:to>
                                        <p:strVal val="visible"/>
                                      </p:to>
                                    </p:set>
                                    <p:animEffect transition="in" filter="barn(outHorizontal)">
                                      <p:cBhvr>
                                        <p:cTn id="36" dur="500"/>
                                        <p:tgtEl>
                                          <p:spTgt spid="24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right)">
                                      <p:cBhvr>
                                        <p:cTn id="41" dur="500"/>
                                        <p:tgtEl>
                                          <p:spTgt spid="14"/>
                                        </p:tgtEl>
                                      </p:cBhvr>
                                    </p:animEffect>
                                  </p:childTnLst>
                                </p:cTn>
                              </p:par>
                              <p:par>
                                <p:cTn id="42" presetID="22" presetClass="entr" presetSubtype="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right)">
                                      <p:cBhvr>
                                        <p:cTn id="44" dur="500"/>
                                        <p:tgtEl>
                                          <p:spTgt spid="19"/>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61" grpId="0"/>
      <p:bldP spid="262" grpId="0"/>
      <p:bldP spid="243" grpId="0"/>
      <p:bldP spid="271"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65EFE6A1-2A9D-4C36-5809-CB8B8105D452}"/>
              </a:ext>
            </a:extLst>
          </p:cNvPr>
          <p:cNvCxnSpPr>
            <a:cxnSpLocks/>
          </p:cNvCxnSpPr>
          <p:nvPr/>
        </p:nvCxnSpPr>
        <p:spPr>
          <a:xfrm flipV="1">
            <a:off x="11513892" y="1138092"/>
            <a:ext cx="1427934" cy="678549"/>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90BC610-AAF6-F452-963C-F722741CE3AE}"/>
              </a:ext>
            </a:extLst>
          </p:cNvPr>
          <p:cNvCxnSpPr>
            <a:cxnSpLocks/>
          </p:cNvCxnSpPr>
          <p:nvPr/>
        </p:nvCxnSpPr>
        <p:spPr>
          <a:xfrm flipV="1">
            <a:off x="10846177" y="2100287"/>
            <a:ext cx="1427934" cy="678549"/>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45332D-FD8C-98D9-DBE9-D250EBF4CD10}"/>
              </a:ext>
            </a:extLst>
          </p:cNvPr>
          <p:cNvCxnSpPr>
            <a:cxnSpLocks/>
          </p:cNvCxnSpPr>
          <p:nvPr/>
        </p:nvCxnSpPr>
        <p:spPr>
          <a:xfrm flipV="1">
            <a:off x="10246462" y="2892512"/>
            <a:ext cx="2027649" cy="832371"/>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029096C-1FBD-90CB-13DC-F2C59BAE158C}"/>
              </a:ext>
            </a:extLst>
          </p:cNvPr>
          <p:cNvCxnSpPr>
            <a:cxnSpLocks/>
          </p:cNvCxnSpPr>
          <p:nvPr/>
        </p:nvCxnSpPr>
        <p:spPr>
          <a:xfrm flipV="1">
            <a:off x="9216961" y="1812339"/>
            <a:ext cx="2327075" cy="966718"/>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7DB5187-E61E-A3D3-9C77-A5572247076F}"/>
              </a:ext>
            </a:extLst>
          </p:cNvPr>
          <p:cNvCxnSpPr>
            <a:cxnSpLocks/>
          </p:cNvCxnSpPr>
          <p:nvPr/>
        </p:nvCxnSpPr>
        <p:spPr>
          <a:xfrm flipV="1">
            <a:off x="10855838" y="1820575"/>
            <a:ext cx="671199" cy="985035"/>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E2D786-148C-CA97-0D70-1ABEF792B68D}"/>
              </a:ext>
            </a:extLst>
          </p:cNvPr>
          <p:cNvCxnSpPr>
            <a:cxnSpLocks/>
          </p:cNvCxnSpPr>
          <p:nvPr/>
        </p:nvCxnSpPr>
        <p:spPr>
          <a:xfrm flipV="1">
            <a:off x="8565594" y="2742432"/>
            <a:ext cx="681058" cy="1003353"/>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7" name="TextBox 256">
                <a:extLst>
                  <a:ext uri="{FF2B5EF4-FFF2-40B4-BE49-F238E27FC236}">
                    <a16:creationId xmlns:a16="http://schemas.microsoft.com/office/drawing/2014/main" id="{CE485AFD-F047-DEAE-6D2E-6AEC89B58235}"/>
                  </a:ext>
                </a:extLst>
              </p:cNvPr>
              <p:cNvSpPr txBox="1"/>
              <p:nvPr/>
            </p:nvSpPr>
            <p:spPr>
              <a:xfrm>
                <a:off x="343897" y="1571907"/>
                <a:ext cx="6416377" cy="1015663"/>
              </a:xfrm>
              <a:prstGeom prst="rect">
                <a:avLst/>
              </a:prstGeom>
              <a:noFill/>
            </p:spPr>
            <p:txBody>
              <a:bodyPr wrap="square">
                <a:spAutoFit/>
              </a:bodyPr>
              <a:lstStyle/>
              <a:p>
                <a:pPr marL="342900" indent="-342900">
                  <a:buFont typeface="Wingdings" panose="05000000000000000000" pitchFamily="2" charset="2"/>
                  <a:buChar char="Ø"/>
                </a:pPr>
                <a:r>
                  <a:rPr lang="el-GR" sz="2000" b="1" u="sng" dirty="0">
                    <a:solidFill>
                      <a:srgbClr val="002060"/>
                    </a:solidFill>
                  </a:rPr>
                  <a:t>Θεμελιώδες Χωρίο </a:t>
                </a:r>
                <a14:m>
                  <m:oMath xmlns:m="http://schemas.openxmlformats.org/officeDocument/2006/math">
                    <m:r>
                      <a:rPr lang="en-US" sz="2000" b="1" i="1" u="sng" smtClean="0">
                        <a:solidFill>
                          <a:srgbClr val="002060"/>
                        </a:solidFill>
                        <a:latin typeface="Cambria Math" panose="02040503050406030204" pitchFamily="18" charset="0"/>
                      </a:rPr>
                      <m:t>𝑭</m:t>
                    </m:r>
                  </m:oMath>
                </a14:m>
                <a:endParaRPr lang="en-US" sz="2000" b="1" u="sng" dirty="0">
                  <a:solidFill>
                    <a:srgbClr val="002060"/>
                  </a:solidFill>
                </a:endParaRPr>
              </a:p>
              <a:p>
                <a:r>
                  <a:rPr lang="el-GR" sz="2000" dirty="0"/>
                  <a:t>Έστω </a:t>
                </a:r>
                <a14:m>
                  <m:oMath xmlns:m="http://schemas.openxmlformats.org/officeDocument/2006/math">
                    <m:r>
                      <a:rPr lang="en-US" sz="2000" b="1" i="1" smtClean="0">
                        <a:latin typeface="Cambria Math" panose="02040503050406030204" pitchFamily="18" charset="0"/>
                      </a:rPr>
                      <m:t>𝑳</m:t>
                    </m:r>
                    <m:r>
                      <a:rPr lang="el-GR" sz="2000" b="0" i="0" smtClean="0">
                        <a:latin typeface="Cambria Math" panose="02040503050406030204" pitchFamily="18" charset="0"/>
                      </a:rPr>
                      <m:t> </m:t>
                    </m:r>
                  </m:oMath>
                </a14:m>
                <a:r>
                  <a:rPr lang="el-GR" sz="2000" dirty="0"/>
                  <a:t>δικτυωτό διάστασης</a:t>
                </a:r>
                <a:r>
                  <a:rPr lang="en-US" sz="2000" dirty="0"/>
                  <a:t> </a:t>
                </a:r>
                <a14:m>
                  <m:oMath xmlns:m="http://schemas.openxmlformats.org/officeDocument/2006/math">
                    <m:r>
                      <a:rPr lang="en-US" sz="2000" b="0" i="1" smtClean="0">
                        <a:latin typeface="Cambria Math" panose="02040503050406030204" pitchFamily="18" charset="0"/>
                      </a:rPr>
                      <m:t>𝑛</m:t>
                    </m:r>
                    <m:r>
                      <a:rPr lang="en-US" sz="2000" b="0" i="1" smtClean="0">
                        <a:latin typeface="Cambria Math" panose="02040503050406030204" pitchFamily="18" charset="0"/>
                      </a:rPr>
                      <m:t> </m:t>
                    </m:r>
                  </m:oMath>
                </a14:m>
                <a:r>
                  <a:rPr lang="el-GR" sz="2000" dirty="0"/>
                  <a:t>και </a:t>
                </a:r>
                <a14:m>
                  <m:oMath xmlns:m="http://schemas.openxmlformats.org/officeDocument/2006/math">
                    <m:r>
                      <a:rPr lang="en-US" sz="2000" b="0" i="0" smtClean="0">
                        <a:latin typeface="Cambria Math" panose="02040503050406030204" pitchFamily="18" charset="0"/>
                      </a:rPr>
                      <m:t>{</m:t>
                    </m:r>
                    <m:r>
                      <a:rPr lang="en-US" sz="2000" b="1" i="1">
                        <a:latin typeface="Cambria Math" panose="02040503050406030204" pitchFamily="18" charset="0"/>
                      </a:rPr>
                      <m:t>𝒗</m:t>
                    </m:r>
                    <m:r>
                      <a:rPr lang="en-US" sz="2000" b="1" i="1" baseline="-25000">
                        <a:latin typeface="Cambria Math" panose="02040503050406030204" pitchFamily="18" charset="0"/>
                      </a:rPr>
                      <m:t>𝟏</m:t>
                    </m:r>
                    <m:r>
                      <a:rPr lang="en-US" sz="2000" i="1">
                        <a:latin typeface="Cambria Math" panose="02040503050406030204" pitchFamily="18" charset="0"/>
                      </a:rPr>
                      <m:t>,…,</m:t>
                    </m:r>
                    <m:r>
                      <a:rPr lang="en-US" sz="2000" b="1" i="1">
                        <a:latin typeface="Cambria Math" panose="02040503050406030204" pitchFamily="18" charset="0"/>
                      </a:rPr>
                      <m:t>𝒗</m:t>
                    </m:r>
                    <m:r>
                      <a:rPr lang="en-US" sz="2000" b="1" i="1" baseline="-25000">
                        <a:latin typeface="Cambria Math" panose="02040503050406030204" pitchFamily="18" charset="0"/>
                      </a:rPr>
                      <m:t>𝒏</m:t>
                    </m:r>
                    <m:r>
                      <a:rPr lang="en-US" sz="2000" b="1" i="1" smtClean="0">
                        <a:latin typeface="Cambria Math" panose="02040503050406030204" pitchFamily="18" charset="0"/>
                      </a:rPr>
                      <m:t>}</m:t>
                    </m:r>
                  </m:oMath>
                </a14:m>
                <a:r>
                  <a:rPr lang="el-GR" sz="2000" dirty="0"/>
                  <a:t> μια βάση του.</a:t>
                </a:r>
                <a:endParaRPr lang="en-US" sz="2000" dirty="0"/>
              </a:p>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𝑭</m:t>
                      </m:r>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𝒗</m:t>
                          </m:r>
                          <m:r>
                            <a:rPr lang="en-US" sz="2000" b="1" i="1" baseline="-25000" smtClean="0">
                              <a:latin typeface="Cambria Math" panose="02040503050406030204" pitchFamily="18" charset="0"/>
                            </a:rPr>
                            <m:t>𝟏</m:t>
                          </m:r>
                          <m:r>
                            <a:rPr lang="en-US" sz="2000" b="1" i="1" smtClean="0">
                              <a:latin typeface="Cambria Math" panose="02040503050406030204" pitchFamily="18" charset="0"/>
                            </a:rPr>
                            <m:t>,…,</m:t>
                          </m:r>
                          <m:r>
                            <a:rPr lang="en-US" sz="2000" b="1" i="1">
                              <a:latin typeface="Cambria Math" panose="02040503050406030204" pitchFamily="18" charset="0"/>
                            </a:rPr>
                            <m:t>𝒗</m:t>
                          </m:r>
                          <m:r>
                            <a:rPr lang="en-US" sz="2000" b="1" i="1" baseline="-25000">
                              <a:latin typeface="Cambria Math" panose="02040503050406030204" pitchFamily="18" charset="0"/>
                            </a:rPr>
                            <m:t>𝒏</m:t>
                          </m:r>
                        </m:e>
                      </m:d>
                      <m:r>
                        <a:rPr lang="en-US" sz="2000" b="1" i="0" smtClean="0">
                          <a:latin typeface="Cambria Math" panose="02040503050406030204" pitchFamily="18" charset="0"/>
                        </a:rPr>
                        <m:t>={</m:t>
                      </m:r>
                      <m:r>
                        <a:rPr lang="en-US" sz="2000" b="1" i="0" smtClean="0">
                          <a:latin typeface="Cambria Math" panose="02040503050406030204" pitchFamily="18" charset="0"/>
                        </a:rPr>
                        <m:t>𝐭</m:t>
                      </m:r>
                      <m:r>
                        <a:rPr lang="en-US" sz="2000" b="1" i="1" baseline="-25000">
                          <a:latin typeface="Cambria Math" panose="02040503050406030204" pitchFamily="18" charset="0"/>
                        </a:rPr>
                        <m:t>𝟏</m:t>
                      </m:r>
                      <m:r>
                        <a:rPr lang="en-US" sz="2000" b="1" i="0" smtClean="0">
                          <a:latin typeface="Cambria Math" panose="02040503050406030204" pitchFamily="18" charset="0"/>
                        </a:rPr>
                        <m:t>𝐯</m:t>
                      </m:r>
                      <m:r>
                        <a:rPr lang="en-US" sz="2000" b="1" i="0" baseline="-25000" smtClean="0">
                          <a:latin typeface="Cambria Math" panose="02040503050406030204" pitchFamily="18" charset="0"/>
                        </a:rPr>
                        <m:t>𝟏</m:t>
                      </m:r>
                      <m:r>
                        <a:rPr lang="en-US" sz="2000" b="1" i="0" smtClean="0">
                          <a:latin typeface="Cambria Math" panose="02040503050406030204" pitchFamily="18" charset="0"/>
                        </a:rPr>
                        <m:t>+</m:t>
                      </m:r>
                      <m:r>
                        <a:rPr lang="en-US" sz="2000" b="1" i="0" baseline="-25000" smtClean="0">
                          <a:latin typeface="Cambria Math" panose="02040503050406030204" pitchFamily="18" charset="0"/>
                        </a:rPr>
                        <m:t>…</m:t>
                      </m:r>
                      <m:r>
                        <a:rPr lang="en-US" sz="2000" b="1" i="0" smtClean="0">
                          <a:latin typeface="Cambria Math" panose="02040503050406030204" pitchFamily="18" charset="0"/>
                        </a:rPr>
                        <m:t>+</m:t>
                      </m:r>
                      <m:r>
                        <a:rPr lang="en-US" sz="2000" b="1" i="0" smtClean="0">
                          <a:latin typeface="Cambria Math" panose="02040503050406030204" pitchFamily="18" charset="0"/>
                        </a:rPr>
                        <m:t>𝐭</m:t>
                      </m:r>
                      <m:r>
                        <a:rPr lang="en-US" sz="2000" b="1" i="1" baseline="-25000">
                          <a:latin typeface="Cambria Math" panose="02040503050406030204" pitchFamily="18" charset="0"/>
                        </a:rPr>
                        <m:t>𝒏</m:t>
                      </m:r>
                      <m:r>
                        <a:rPr lang="en-US" sz="2000" b="1" i="1">
                          <a:latin typeface="Cambria Math" panose="02040503050406030204" pitchFamily="18" charset="0"/>
                        </a:rPr>
                        <m:t>𝒗</m:t>
                      </m:r>
                      <m:r>
                        <a:rPr lang="en-US" sz="2000" b="1" i="1" baseline="-25000">
                          <a:latin typeface="Cambria Math" panose="02040503050406030204" pitchFamily="18" charset="0"/>
                        </a:rPr>
                        <m:t>𝒏</m:t>
                      </m:r>
                      <m:r>
                        <a:rPr lang="en-US" sz="2000" b="1" i="0" baseline="-25000" smtClean="0">
                          <a:latin typeface="Cambria Math" panose="02040503050406030204" pitchFamily="18" charset="0"/>
                        </a:rPr>
                        <m:t> </m:t>
                      </m:r>
                      <m:r>
                        <a:rPr lang="en-US" sz="2000" b="1" i="0" smtClean="0">
                          <a:latin typeface="Cambria Math" panose="02040503050406030204" pitchFamily="18" charset="0"/>
                        </a:rPr>
                        <m:t>:</m:t>
                      </m:r>
                      <m:r>
                        <a:rPr lang="en-US" sz="2000" b="1" i="0" smtClean="0">
                          <a:latin typeface="Cambria Math" panose="02040503050406030204" pitchFamily="18" charset="0"/>
                        </a:rPr>
                        <m:t>𝟎</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𝒕𝒊</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𝟏</m:t>
                      </m:r>
                      <m:r>
                        <a:rPr lang="en-US" sz="2000" b="1" i="1" smtClean="0">
                          <a:latin typeface="Cambria Math" panose="02040503050406030204" pitchFamily="18" charset="0"/>
                          <a:ea typeface="Cambria Math" panose="02040503050406030204" pitchFamily="18" charset="0"/>
                        </a:rPr>
                        <m:t>}</m:t>
                      </m:r>
                    </m:oMath>
                  </m:oMathPara>
                </a14:m>
                <a:endParaRPr lang="el-GR" sz="2000" b="1" dirty="0"/>
              </a:p>
            </p:txBody>
          </p:sp>
        </mc:Choice>
        <mc:Fallback xmlns="">
          <p:sp>
            <p:nvSpPr>
              <p:cNvPr id="257" name="TextBox 256">
                <a:extLst>
                  <a:ext uri="{FF2B5EF4-FFF2-40B4-BE49-F238E27FC236}">
                    <a16:creationId xmlns:a16="http://schemas.microsoft.com/office/drawing/2014/main" id="{CE485AFD-F047-DEAE-6D2E-6AEC89B58235}"/>
                  </a:ext>
                </a:extLst>
              </p:cNvPr>
              <p:cNvSpPr txBox="1">
                <a:spLocks noRot="1" noChangeAspect="1" noMove="1" noResize="1" noEditPoints="1" noAdjustHandles="1" noChangeArrowheads="1" noChangeShapeType="1" noTextEdit="1"/>
              </p:cNvSpPr>
              <p:nvPr/>
            </p:nvSpPr>
            <p:spPr>
              <a:xfrm>
                <a:off x="343897" y="1571907"/>
                <a:ext cx="6416377" cy="1015663"/>
              </a:xfrm>
              <a:prstGeom prst="rect">
                <a:avLst/>
              </a:prstGeom>
              <a:blipFill>
                <a:blip r:embed="rId3"/>
                <a:stretch>
                  <a:fillRect l="-950" t="-3614" r="-475" b="-5422"/>
                </a:stretch>
              </a:blipFill>
            </p:spPr>
            <p:txBody>
              <a:bodyPr/>
              <a:lstStyle/>
              <a:p>
                <a:r>
                  <a:rPr lang="el-GR">
                    <a:noFill/>
                  </a:rPr>
                  <a:t> </a:t>
                </a:r>
              </a:p>
            </p:txBody>
          </p:sp>
        </mc:Fallback>
      </mc:AlternateContent>
      <p:grpSp>
        <p:nvGrpSpPr>
          <p:cNvPr id="70" name="Group 69">
            <a:extLst>
              <a:ext uri="{FF2B5EF4-FFF2-40B4-BE49-F238E27FC236}">
                <a16:creationId xmlns:a16="http://schemas.microsoft.com/office/drawing/2014/main" id="{B1FD9255-E30E-83FE-743C-92FF561D398C}"/>
              </a:ext>
            </a:extLst>
          </p:cNvPr>
          <p:cNvGrpSpPr/>
          <p:nvPr/>
        </p:nvGrpSpPr>
        <p:grpSpPr>
          <a:xfrm>
            <a:off x="7350818" y="1398832"/>
            <a:ext cx="4522700" cy="4336143"/>
            <a:chOff x="7423002" y="711200"/>
            <a:chExt cx="4522700" cy="4336143"/>
          </a:xfrm>
        </p:grpSpPr>
        <p:cxnSp>
          <p:nvCxnSpPr>
            <p:cNvPr id="4" name="Straight Connector 3">
              <a:extLst>
                <a:ext uri="{FF2B5EF4-FFF2-40B4-BE49-F238E27FC236}">
                  <a16:creationId xmlns:a16="http://schemas.microsoft.com/office/drawing/2014/main" id="{17F33491-3C49-5A88-B686-B216CF733263}"/>
                </a:ext>
              </a:extLst>
            </p:cNvPr>
            <p:cNvCxnSpPr>
              <a:cxnSpLocks/>
            </p:cNvCxnSpPr>
            <p:nvPr/>
          </p:nvCxnSpPr>
          <p:spPr>
            <a:xfrm flipV="1">
              <a:off x="10287164" y="2077810"/>
              <a:ext cx="671199" cy="98503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0F585C5-7DDB-AA11-430A-EB6F4F10DDB6}"/>
                </a:ext>
              </a:extLst>
            </p:cNvPr>
            <p:cNvCxnSpPr>
              <a:cxnSpLocks/>
            </p:cNvCxnSpPr>
            <p:nvPr/>
          </p:nvCxnSpPr>
          <p:spPr>
            <a:xfrm flipV="1">
              <a:off x="8046936" y="3028985"/>
              <a:ext cx="2275820" cy="94707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2FB33C8-96CD-2092-1542-1CAF4AD82ADE}"/>
                </a:ext>
              </a:extLst>
            </p:cNvPr>
            <p:cNvCxnSpPr>
              <a:cxnSpLocks/>
              <a:stCxn id="10" idx="2"/>
              <a:endCxn id="17" idx="7"/>
            </p:cNvCxnSpPr>
            <p:nvPr/>
          </p:nvCxnSpPr>
          <p:spPr>
            <a:xfrm flipV="1">
              <a:off x="8637459" y="2057371"/>
              <a:ext cx="2327075" cy="96671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8CA9315-D5C6-1409-94E8-34C90CB51C17}"/>
                </a:ext>
              </a:extLst>
            </p:cNvPr>
            <p:cNvCxnSpPr>
              <a:cxnSpLocks/>
            </p:cNvCxnSpPr>
            <p:nvPr/>
          </p:nvCxnSpPr>
          <p:spPr>
            <a:xfrm flipV="1">
              <a:off x="8022316" y="3000844"/>
              <a:ext cx="681058" cy="100335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A212CF5-B179-D48B-33C7-F1018B6CA43A}"/>
                </a:ext>
              </a:extLst>
            </p:cNvPr>
            <p:cNvCxnSpPr>
              <a:cxnSpLocks/>
            </p:cNvCxnSpPr>
            <p:nvPr/>
          </p:nvCxnSpPr>
          <p:spPr>
            <a:xfrm flipH="1" flipV="1">
              <a:off x="7423002" y="3069809"/>
              <a:ext cx="600732" cy="849377"/>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57717E-DF28-531A-99DB-4D1566C8A857}"/>
                </a:ext>
              </a:extLst>
            </p:cNvPr>
            <p:cNvCxnSpPr>
              <a:cxnSpLocks/>
            </p:cNvCxnSpPr>
            <p:nvPr/>
          </p:nvCxnSpPr>
          <p:spPr>
            <a:xfrm flipV="1">
              <a:off x="7474810" y="3951514"/>
              <a:ext cx="4239604" cy="100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A8F3F60-6475-3DA1-3749-03EE6FD957BD}"/>
                </a:ext>
              </a:extLst>
            </p:cNvPr>
            <p:cNvSpPr/>
            <p:nvPr/>
          </p:nvSpPr>
          <p:spPr>
            <a:xfrm>
              <a:off x="8637459" y="29783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1" name="Straight Connector 10">
              <a:extLst>
                <a:ext uri="{FF2B5EF4-FFF2-40B4-BE49-F238E27FC236}">
                  <a16:creationId xmlns:a16="http://schemas.microsoft.com/office/drawing/2014/main" id="{4EF05152-752F-E8ED-5F35-D0008286EADE}"/>
                </a:ext>
              </a:extLst>
            </p:cNvPr>
            <p:cNvCxnSpPr>
              <a:cxnSpLocks/>
            </p:cNvCxnSpPr>
            <p:nvPr/>
          </p:nvCxnSpPr>
          <p:spPr>
            <a:xfrm flipV="1">
              <a:off x="8054415" y="711200"/>
              <a:ext cx="0" cy="4336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A1743C9-0826-9BC5-D7F6-1D9EB9B6ED6F}"/>
                </a:ext>
              </a:extLst>
            </p:cNvPr>
            <p:cNvSpPr/>
            <p:nvPr/>
          </p:nvSpPr>
          <p:spPr>
            <a:xfrm>
              <a:off x="9273066" y="204398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Oval 12">
              <a:extLst>
                <a:ext uri="{FF2B5EF4-FFF2-40B4-BE49-F238E27FC236}">
                  <a16:creationId xmlns:a16="http://schemas.microsoft.com/office/drawing/2014/main" id="{36FE2E97-C19B-7E85-5DAC-21B9CDAC3BF7}"/>
                </a:ext>
              </a:extLst>
            </p:cNvPr>
            <p:cNvSpPr/>
            <p:nvPr/>
          </p:nvSpPr>
          <p:spPr>
            <a:xfrm>
              <a:off x="8008695" y="3917184"/>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Oval 14">
              <a:extLst>
                <a:ext uri="{FF2B5EF4-FFF2-40B4-BE49-F238E27FC236}">
                  <a16:creationId xmlns:a16="http://schemas.microsoft.com/office/drawing/2014/main" id="{4A9F2824-17C0-E581-CC84-BE6EF767DF9A}"/>
                </a:ext>
              </a:extLst>
            </p:cNvPr>
            <p:cNvSpPr/>
            <p:nvPr/>
          </p:nvSpPr>
          <p:spPr>
            <a:xfrm>
              <a:off x="9907400" y="10895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Oval 15">
              <a:extLst>
                <a:ext uri="{FF2B5EF4-FFF2-40B4-BE49-F238E27FC236}">
                  <a16:creationId xmlns:a16="http://schemas.microsoft.com/office/drawing/2014/main" id="{B59DA527-0779-7A81-B801-95BE5E7C750E}"/>
                </a:ext>
              </a:extLst>
            </p:cNvPr>
            <p:cNvSpPr/>
            <p:nvPr/>
          </p:nvSpPr>
          <p:spPr>
            <a:xfrm>
              <a:off x="10250878" y="29783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Oval 16">
              <a:extLst>
                <a:ext uri="{FF2B5EF4-FFF2-40B4-BE49-F238E27FC236}">
                  <a16:creationId xmlns:a16="http://schemas.microsoft.com/office/drawing/2014/main" id="{CCDB4D99-CD0D-A8D2-9804-A0E390E1BC30}"/>
                </a:ext>
              </a:extLst>
            </p:cNvPr>
            <p:cNvSpPr/>
            <p:nvPr/>
          </p:nvSpPr>
          <p:spPr>
            <a:xfrm>
              <a:off x="10886485" y="204398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Oval 17">
              <a:extLst>
                <a:ext uri="{FF2B5EF4-FFF2-40B4-BE49-F238E27FC236}">
                  <a16:creationId xmlns:a16="http://schemas.microsoft.com/office/drawing/2014/main" id="{36D6713B-E540-4195-4994-754CB381EE68}"/>
                </a:ext>
              </a:extLst>
            </p:cNvPr>
            <p:cNvSpPr/>
            <p:nvPr/>
          </p:nvSpPr>
          <p:spPr>
            <a:xfrm>
              <a:off x="9622114" y="3917184"/>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Oval 18">
              <a:extLst>
                <a:ext uri="{FF2B5EF4-FFF2-40B4-BE49-F238E27FC236}">
                  <a16:creationId xmlns:a16="http://schemas.microsoft.com/office/drawing/2014/main" id="{FF1E08A3-E219-6E5D-9940-918CF5FA6147}"/>
                </a:ext>
              </a:extLst>
            </p:cNvPr>
            <p:cNvSpPr/>
            <p:nvPr/>
          </p:nvSpPr>
          <p:spPr>
            <a:xfrm>
              <a:off x="9042509" y="483343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Oval 19">
              <a:extLst>
                <a:ext uri="{FF2B5EF4-FFF2-40B4-BE49-F238E27FC236}">
                  <a16:creationId xmlns:a16="http://schemas.microsoft.com/office/drawing/2014/main" id="{C24CBFD6-EE18-503D-2CA8-6F17C521029C}"/>
                </a:ext>
              </a:extLst>
            </p:cNvPr>
            <p:cNvSpPr/>
            <p:nvPr/>
          </p:nvSpPr>
          <p:spPr>
            <a:xfrm>
              <a:off x="11541512" y="10895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Oval 20">
              <a:extLst>
                <a:ext uri="{FF2B5EF4-FFF2-40B4-BE49-F238E27FC236}">
                  <a16:creationId xmlns:a16="http://schemas.microsoft.com/office/drawing/2014/main" id="{77165CAC-F0F3-788F-4061-AB3C5075B40F}"/>
                </a:ext>
              </a:extLst>
            </p:cNvPr>
            <p:cNvSpPr/>
            <p:nvPr/>
          </p:nvSpPr>
          <p:spPr>
            <a:xfrm>
              <a:off x="11854262" y="297836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Oval 21">
              <a:extLst>
                <a:ext uri="{FF2B5EF4-FFF2-40B4-BE49-F238E27FC236}">
                  <a16:creationId xmlns:a16="http://schemas.microsoft.com/office/drawing/2014/main" id="{959B9F47-B95B-E4F6-464F-1AA5356E704F}"/>
                </a:ext>
              </a:extLst>
            </p:cNvPr>
            <p:cNvSpPr/>
            <p:nvPr/>
          </p:nvSpPr>
          <p:spPr>
            <a:xfrm>
              <a:off x="11225498" y="3917184"/>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Oval 22">
              <a:extLst>
                <a:ext uri="{FF2B5EF4-FFF2-40B4-BE49-F238E27FC236}">
                  <a16:creationId xmlns:a16="http://schemas.microsoft.com/office/drawing/2014/main" id="{F8A7DBFD-A343-AD96-9856-45FC7392D660}"/>
                </a:ext>
              </a:extLst>
            </p:cNvPr>
            <p:cNvSpPr/>
            <p:nvPr/>
          </p:nvSpPr>
          <p:spPr>
            <a:xfrm>
              <a:off x="10645893" y="483343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Oval 23">
              <a:extLst>
                <a:ext uri="{FF2B5EF4-FFF2-40B4-BE49-F238E27FC236}">
                  <a16:creationId xmlns:a16="http://schemas.microsoft.com/office/drawing/2014/main" id="{8402E008-EFE2-5109-9908-31D6E4A87E85}"/>
                </a:ext>
              </a:extLst>
            </p:cNvPr>
            <p:cNvSpPr/>
            <p:nvPr/>
          </p:nvSpPr>
          <p:spPr>
            <a:xfrm>
              <a:off x="8288164" y="112831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Oval 24">
              <a:extLst>
                <a:ext uri="{FF2B5EF4-FFF2-40B4-BE49-F238E27FC236}">
                  <a16:creationId xmlns:a16="http://schemas.microsoft.com/office/drawing/2014/main" id="{5E2913DC-BBDC-F2ED-E529-46DF131392CA}"/>
                </a:ext>
              </a:extLst>
            </p:cNvPr>
            <p:cNvSpPr/>
            <p:nvPr/>
          </p:nvSpPr>
          <p:spPr>
            <a:xfrm>
              <a:off x="7659400" y="20671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7" name="Straight Connector 26">
              <a:extLst>
                <a:ext uri="{FF2B5EF4-FFF2-40B4-BE49-F238E27FC236}">
                  <a16:creationId xmlns:a16="http://schemas.microsoft.com/office/drawing/2014/main" id="{0BFC25B2-BDD4-75AD-6A1E-08ED280B2873}"/>
                </a:ext>
              </a:extLst>
            </p:cNvPr>
            <p:cNvCxnSpPr>
              <a:cxnSpLocks/>
            </p:cNvCxnSpPr>
            <p:nvPr/>
          </p:nvCxnSpPr>
          <p:spPr>
            <a:xfrm flipV="1">
              <a:off x="8192829" y="2915833"/>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74840B-4B45-7CFB-728D-F2E1259CAEB3}"/>
                </a:ext>
              </a:extLst>
            </p:cNvPr>
            <p:cNvCxnSpPr>
              <a:cxnSpLocks/>
            </p:cNvCxnSpPr>
            <p:nvPr/>
          </p:nvCxnSpPr>
          <p:spPr>
            <a:xfrm flipV="1">
              <a:off x="8313838" y="2877285"/>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93002B5-3D4B-9F0B-8905-C85456CCE00E}"/>
                </a:ext>
              </a:extLst>
            </p:cNvPr>
            <p:cNvCxnSpPr>
              <a:cxnSpLocks/>
            </p:cNvCxnSpPr>
            <p:nvPr/>
          </p:nvCxnSpPr>
          <p:spPr>
            <a:xfrm flipV="1">
              <a:off x="8449644" y="2801979"/>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3F1CA2-7E31-8DBD-248D-BB156CCBFB23}"/>
                </a:ext>
              </a:extLst>
            </p:cNvPr>
            <p:cNvCxnSpPr>
              <a:cxnSpLocks/>
            </p:cNvCxnSpPr>
            <p:nvPr/>
          </p:nvCxnSpPr>
          <p:spPr>
            <a:xfrm flipV="1">
              <a:off x="8593009" y="2747377"/>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43D3AD-93BB-E9D6-5D0F-E57385FC84A2}"/>
                </a:ext>
              </a:extLst>
            </p:cNvPr>
            <p:cNvCxnSpPr>
              <a:cxnSpLocks/>
            </p:cNvCxnSpPr>
            <p:nvPr/>
          </p:nvCxnSpPr>
          <p:spPr>
            <a:xfrm flipV="1">
              <a:off x="8748711" y="2689795"/>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8E0D1F-DAC2-0246-ADB1-435EC967D02E}"/>
                </a:ext>
              </a:extLst>
            </p:cNvPr>
            <p:cNvCxnSpPr>
              <a:cxnSpLocks/>
            </p:cNvCxnSpPr>
            <p:nvPr/>
          </p:nvCxnSpPr>
          <p:spPr>
            <a:xfrm flipV="1">
              <a:off x="8869720" y="2651247"/>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63F4619-A200-C4F4-58D8-5C4A15C6E189}"/>
                </a:ext>
              </a:extLst>
            </p:cNvPr>
            <p:cNvCxnSpPr>
              <a:cxnSpLocks/>
            </p:cNvCxnSpPr>
            <p:nvPr/>
          </p:nvCxnSpPr>
          <p:spPr>
            <a:xfrm flipV="1">
              <a:off x="9005526" y="2575941"/>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D15CFE7-5266-9008-54CE-309052229FEA}"/>
                </a:ext>
              </a:extLst>
            </p:cNvPr>
            <p:cNvCxnSpPr>
              <a:cxnSpLocks/>
            </p:cNvCxnSpPr>
            <p:nvPr/>
          </p:nvCxnSpPr>
          <p:spPr>
            <a:xfrm flipV="1">
              <a:off x="9148891" y="2521339"/>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B61958C-6B83-2CA3-52E5-A31E6F9AF60A}"/>
                </a:ext>
              </a:extLst>
            </p:cNvPr>
            <p:cNvCxnSpPr>
              <a:cxnSpLocks/>
            </p:cNvCxnSpPr>
            <p:nvPr/>
          </p:nvCxnSpPr>
          <p:spPr>
            <a:xfrm flipV="1">
              <a:off x="9304593" y="2453129"/>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26AF0DB-6C69-1D00-AFC5-22F8FC7B1F42}"/>
                </a:ext>
              </a:extLst>
            </p:cNvPr>
            <p:cNvCxnSpPr>
              <a:cxnSpLocks/>
            </p:cNvCxnSpPr>
            <p:nvPr/>
          </p:nvCxnSpPr>
          <p:spPr>
            <a:xfrm flipV="1">
              <a:off x="9425602" y="2414581"/>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72D8431-BE1C-AD83-DFD0-4961C736ACC4}"/>
                </a:ext>
              </a:extLst>
            </p:cNvPr>
            <p:cNvCxnSpPr>
              <a:cxnSpLocks/>
            </p:cNvCxnSpPr>
            <p:nvPr/>
          </p:nvCxnSpPr>
          <p:spPr>
            <a:xfrm flipV="1">
              <a:off x="9561408" y="2339275"/>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5F178A8-082E-A06A-824A-0F48569918E8}"/>
                </a:ext>
              </a:extLst>
            </p:cNvPr>
            <p:cNvCxnSpPr>
              <a:cxnSpLocks/>
            </p:cNvCxnSpPr>
            <p:nvPr/>
          </p:nvCxnSpPr>
          <p:spPr>
            <a:xfrm flipV="1">
              <a:off x="9704773" y="2284673"/>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F959A29-B064-BCDE-4AC3-F38F2BDBEAA3}"/>
                </a:ext>
              </a:extLst>
            </p:cNvPr>
            <p:cNvCxnSpPr>
              <a:cxnSpLocks/>
            </p:cNvCxnSpPr>
            <p:nvPr/>
          </p:nvCxnSpPr>
          <p:spPr>
            <a:xfrm flipV="1">
              <a:off x="9833328" y="2233020"/>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A7F0E-A7DF-DC20-6F77-49A4251F2D3D}"/>
                </a:ext>
              </a:extLst>
            </p:cNvPr>
            <p:cNvCxnSpPr>
              <a:cxnSpLocks/>
            </p:cNvCxnSpPr>
            <p:nvPr/>
          </p:nvCxnSpPr>
          <p:spPr>
            <a:xfrm flipV="1">
              <a:off x="9954337" y="2194472"/>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3F843E0-83CD-9B28-320A-F388F2791CBB}"/>
                </a:ext>
              </a:extLst>
            </p:cNvPr>
            <p:cNvCxnSpPr>
              <a:cxnSpLocks/>
            </p:cNvCxnSpPr>
            <p:nvPr/>
          </p:nvCxnSpPr>
          <p:spPr>
            <a:xfrm flipV="1">
              <a:off x="10090143" y="2119166"/>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A83F4BF-F9C5-34C6-4F63-87240F741B4B}"/>
                </a:ext>
              </a:extLst>
            </p:cNvPr>
            <p:cNvCxnSpPr>
              <a:cxnSpLocks/>
            </p:cNvCxnSpPr>
            <p:nvPr/>
          </p:nvCxnSpPr>
          <p:spPr>
            <a:xfrm flipV="1">
              <a:off x="10181108" y="2111145"/>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6FB442A8-6E29-389E-C96A-E69DD22F7988}"/>
                    </a:ext>
                  </a:extLst>
                </p:cNvPr>
                <p:cNvSpPr txBox="1"/>
                <p:nvPr/>
              </p:nvSpPr>
              <p:spPr>
                <a:xfrm>
                  <a:off x="9323546" y="2779314"/>
                  <a:ext cx="33528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bg1">
                                <a:lumMod val="50000"/>
                              </a:schemeClr>
                            </a:solidFill>
                            <a:highlight>
                              <a:srgbClr val="F2F2F2"/>
                            </a:highlight>
                            <a:latin typeface="Cambria Math" panose="02040503050406030204" pitchFamily="18" charset="0"/>
                          </a:rPr>
                          <m:t>𝑭</m:t>
                        </m:r>
                      </m:oMath>
                    </m:oMathPara>
                  </a14:m>
                  <a:endParaRPr lang="el-GR" sz="2400" dirty="0">
                    <a:solidFill>
                      <a:schemeClr val="bg1">
                        <a:lumMod val="50000"/>
                      </a:schemeClr>
                    </a:solidFill>
                    <a:highlight>
                      <a:srgbClr val="F2F2F2"/>
                    </a:highlight>
                  </a:endParaRPr>
                </a:p>
              </p:txBody>
            </p:sp>
          </mc:Choice>
          <mc:Fallback xmlns="">
            <p:sp>
              <p:nvSpPr>
                <p:cNvPr id="69" name="TextBox 68">
                  <a:extLst>
                    <a:ext uri="{FF2B5EF4-FFF2-40B4-BE49-F238E27FC236}">
                      <a16:creationId xmlns:a16="http://schemas.microsoft.com/office/drawing/2014/main" id="{6FB442A8-6E29-389E-C96A-E69DD22F7988}"/>
                    </a:ext>
                  </a:extLst>
                </p:cNvPr>
                <p:cNvSpPr txBox="1">
                  <a:spLocks noRot="1" noChangeAspect="1" noMove="1" noResize="1" noEditPoints="1" noAdjustHandles="1" noChangeArrowheads="1" noChangeShapeType="1" noTextEdit="1"/>
                </p:cNvSpPr>
                <p:nvPr/>
              </p:nvSpPr>
              <p:spPr>
                <a:xfrm>
                  <a:off x="9323546" y="2779314"/>
                  <a:ext cx="335280" cy="461665"/>
                </a:xfrm>
                <a:prstGeom prst="rect">
                  <a:avLst/>
                </a:prstGeom>
                <a:blipFill>
                  <a:blip r:embed="rId4"/>
                  <a:stretch>
                    <a:fillRect l="-3636" r="-18182"/>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9B75C420-885B-1C5C-A3EF-6EA68C49C7F7}"/>
                  </a:ext>
                </a:extLst>
              </p:cNvPr>
              <p:cNvSpPr txBox="1"/>
              <p:nvPr/>
            </p:nvSpPr>
            <p:spPr>
              <a:xfrm>
                <a:off x="337810" y="3324240"/>
                <a:ext cx="6770574" cy="1323439"/>
              </a:xfrm>
              <a:prstGeom prst="rect">
                <a:avLst/>
              </a:prstGeom>
              <a:noFill/>
            </p:spPr>
            <p:txBody>
              <a:bodyPr wrap="square" rtlCol="0">
                <a:spAutoFit/>
              </a:bodyPr>
              <a:lstStyle/>
              <a:p>
                <a:pPr marL="342900" indent="-342900">
                  <a:buFont typeface="Wingdings" panose="05000000000000000000" pitchFamily="2" charset="2"/>
                  <a:buChar char="q"/>
                </a:pPr>
                <a:r>
                  <a:rPr lang="el-GR" sz="2000" b="1" u="sng" dirty="0">
                    <a:solidFill>
                      <a:srgbClr val="002060"/>
                    </a:solidFill>
                  </a:rPr>
                  <a:t>Πρόταση</a:t>
                </a:r>
                <a:endParaRPr lang="en-US" sz="2000" b="1" u="sng" dirty="0">
                  <a:solidFill>
                    <a:srgbClr val="002060"/>
                  </a:solidFill>
                </a:endParaRPr>
              </a:p>
              <a:p>
                <a:r>
                  <a:rPr lang="el-GR" sz="2000" dirty="0"/>
                  <a:t>Έστω</a:t>
                </a:r>
                <a:r>
                  <a:rPr lang="en-US" sz="2000" dirty="0"/>
                  <a:t> </a:t>
                </a:r>
                <a14:m>
                  <m:oMath xmlns:m="http://schemas.openxmlformats.org/officeDocument/2006/math">
                    <m:r>
                      <a:rPr lang="en-US" sz="2000" b="1" i="1" smtClean="0">
                        <a:latin typeface="Cambria Math" panose="02040503050406030204" pitchFamily="18" charset="0"/>
                      </a:rPr>
                      <m:t>𝑳</m:t>
                    </m:r>
                    <m:r>
                      <a:rPr lang="el-GR" sz="2000" b="0" i="0" smtClean="0">
                        <a:latin typeface="Cambria Math" panose="02040503050406030204" pitchFamily="18" charset="0"/>
                      </a:rPr>
                      <m:t> </m:t>
                    </m:r>
                  </m:oMath>
                </a14:m>
                <a:r>
                  <a:rPr lang="el-GR" sz="2000" dirty="0"/>
                  <a:t>δικτυωτό διάστασης</a:t>
                </a:r>
                <a:r>
                  <a:rPr lang="en-US" sz="2000" dirty="0"/>
                  <a:t> </a:t>
                </a:r>
                <a14:m>
                  <m:oMath xmlns:m="http://schemas.openxmlformats.org/officeDocument/2006/math">
                    <m:r>
                      <a:rPr lang="en-US" sz="2000" b="0" i="1" smtClean="0">
                        <a:latin typeface="Cambria Math" panose="02040503050406030204" pitchFamily="18" charset="0"/>
                      </a:rPr>
                      <m:t>𝑛</m:t>
                    </m:r>
                    <m:r>
                      <a:rPr lang="el-GR" sz="2000" b="0" i="1" smtClean="0">
                        <a:latin typeface="Cambria Math" panose="02040503050406030204" pitchFamily="18" charset="0"/>
                      </a:rPr>
                      <m:t> </m:t>
                    </m:r>
                  </m:oMath>
                </a14:m>
                <a:r>
                  <a:rPr lang="el-GR" sz="2000" dirty="0"/>
                  <a:t>και </a:t>
                </a:r>
                <a14:m>
                  <m:oMath xmlns:m="http://schemas.openxmlformats.org/officeDocument/2006/math">
                    <m:r>
                      <a:rPr lang="en-US" sz="2000" b="1" i="1">
                        <a:latin typeface="Cambria Math" panose="02040503050406030204" pitchFamily="18" charset="0"/>
                      </a:rPr>
                      <m:t>𝑭</m:t>
                    </m:r>
                    <m:r>
                      <a:rPr lang="el-GR" sz="2000" b="1" i="1" smtClean="0">
                        <a:latin typeface="Cambria Math" panose="02040503050406030204" pitchFamily="18" charset="0"/>
                      </a:rPr>
                      <m:t> </m:t>
                    </m:r>
                  </m:oMath>
                </a14:m>
                <a:r>
                  <a:rPr lang="el-GR" sz="2000" dirty="0"/>
                  <a:t>ένα θεμελιώδες χωρίο του.</a:t>
                </a:r>
              </a:p>
              <a:p>
                <a:r>
                  <a:rPr lang="el-GR" sz="2000" dirty="0"/>
                  <a:t>Τότε, κάθε διάνυσμα</a:t>
                </a:r>
                <a:r>
                  <a:rPr lang="en-US" sz="2000" dirty="0"/>
                  <a:t> </a:t>
                </a:r>
                <a14:m>
                  <m:oMath xmlns:m="http://schemas.openxmlformats.org/officeDocument/2006/math">
                    <m:r>
                      <a:rPr lang="en-US" sz="2000" b="1" i="1" smtClean="0">
                        <a:latin typeface="Cambria Math" panose="02040503050406030204" pitchFamily="18" charset="0"/>
                      </a:rPr>
                      <m:t>𝒘</m:t>
                    </m:r>
                    <m:r>
                      <a:rPr lang="el-GR" sz="2000" b="1" i="1">
                        <a:latin typeface="Cambria Math" panose="02040503050406030204" pitchFamily="18" charset="0"/>
                      </a:rPr>
                      <m:t>∈</m:t>
                    </m:r>
                    <m:sSup>
                      <m:sSupPr>
                        <m:ctrlPr>
                          <a:rPr lang="el-GR" sz="2000" i="1" dirty="0">
                            <a:solidFill>
                              <a:srgbClr val="836967"/>
                            </a:solidFill>
                            <a:latin typeface="Cambria Math" panose="02040503050406030204" pitchFamily="18" charset="0"/>
                          </a:rPr>
                        </m:ctrlPr>
                      </m:sSupPr>
                      <m:e>
                        <m:r>
                          <a:rPr lang="el-GR" sz="2000" dirty="0">
                            <a:latin typeface="Cambria Math" panose="02040503050406030204" pitchFamily="18" charset="0"/>
                          </a:rPr>
                          <m:t>ℝ</m:t>
                        </m:r>
                      </m:e>
                      <m:sup>
                        <m:r>
                          <a:rPr lang="el-GR" sz="2000" i="1" dirty="0">
                            <a:latin typeface="Cambria Math" panose="02040503050406030204" pitchFamily="18" charset="0"/>
                          </a:rPr>
                          <m:t>𝑛</m:t>
                        </m:r>
                      </m:sup>
                    </m:sSup>
                  </m:oMath>
                </a14:m>
                <a:r>
                  <a:rPr lang="en-US" sz="2000" dirty="0"/>
                  <a:t> </a:t>
                </a:r>
                <a:r>
                  <a:rPr lang="el-GR" sz="2000" dirty="0"/>
                  <a:t>μπορεί να γραφεί στη μορφή</a:t>
                </a:r>
                <a:r>
                  <a:rPr lang="en-US" sz="2000" dirty="0"/>
                  <a:t>:</a:t>
                </a:r>
              </a:p>
              <a:p>
                <a:pPr algn="ctr"/>
                <a14:m>
                  <m:oMath xmlns:m="http://schemas.openxmlformats.org/officeDocument/2006/math">
                    <m:r>
                      <a:rPr lang="en-US" sz="2000" b="0" i="1" smtClean="0">
                        <a:latin typeface="Cambria Math" panose="02040503050406030204" pitchFamily="18" charset="0"/>
                      </a:rPr>
                      <m:t>𝑤</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rPr>
                      <m:t>𝑣</m:t>
                    </m:r>
                    <m:r>
                      <a:rPr lang="en-US" sz="2000" b="0" i="1" smtClean="0">
                        <a:latin typeface="Cambria Math" panose="02040503050406030204" pitchFamily="18" charset="0"/>
                      </a:rPr>
                      <m:t>,</m:t>
                    </m:r>
                  </m:oMath>
                </a14:m>
                <a:r>
                  <a:rPr lang="el-GR" sz="2000" dirty="0"/>
                  <a:t> για μοναδικό </a:t>
                </a:r>
                <a14:m>
                  <m:oMath xmlns:m="http://schemas.openxmlformats.org/officeDocument/2006/math">
                    <m:r>
                      <a:rPr lang="en-US" sz="2000" b="1" i="1" smtClean="0">
                        <a:latin typeface="Cambria Math" panose="02040503050406030204" pitchFamily="18" charset="0"/>
                      </a:rPr>
                      <m:t>𝒕</m:t>
                    </m:r>
                    <m:r>
                      <a:rPr lang="el-GR" sz="2000" b="1" i="1" smtClean="0">
                        <a:latin typeface="Cambria Math" panose="02040503050406030204" pitchFamily="18" charset="0"/>
                      </a:rPr>
                      <m:t>∈</m:t>
                    </m:r>
                    <m:r>
                      <a:rPr lang="en-US" sz="2000" b="1" i="1" smtClean="0">
                        <a:latin typeface="Cambria Math" panose="02040503050406030204" pitchFamily="18" charset="0"/>
                      </a:rPr>
                      <m:t>𝑭</m:t>
                    </m:r>
                    <m:r>
                      <a:rPr lang="en-US" sz="2000" b="1" i="1" smtClean="0">
                        <a:latin typeface="Cambria Math" panose="02040503050406030204" pitchFamily="18" charset="0"/>
                      </a:rPr>
                      <m:t> </m:t>
                    </m:r>
                  </m:oMath>
                </a14:m>
                <a:r>
                  <a:rPr lang="el-GR" sz="2000" dirty="0"/>
                  <a:t>και μοναδικό </a:t>
                </a:r>
                <a14:m>
                  <m:oMath xmlns:m="http://schemas.openxmlformats.org/officeDocument/2006/math">
                    <m:r>
                      <a:rPr lang="en-US" sz="2000" b="1" i="1" smtClean="0">
                        <a:latin typeface="Cambria Math" panose="02040503050406030204" pitchFamily="18" charset="0"/>
                      </a:rPr>
                      <m:t>𝒗</m:t>
                    </m:r>
                    <m:r>
                      <a:rPr lang="el-GR" sz="2000" b="1" i="1">
                        <a:latin typeface="Cambria Math" panose="02040503050406030204" pitchFamily="18" charset="0"/>
                      </a:rPr>
                      <m:t>∈</m:t>
                    </m:r>
                    <m:r>
                      <a:rPr lang="en-US" sz="2000" b="1" i="1" smtClean="0">
                        <a:latin typeface="Cambria Math" panose="02040503050406030204" pitchFamily="18" charset="0"/>
                      </a:rPr>
                      <m:t>𝑳</m:t>
                    </m:r>
                    <m:r>
                      <a:rPr lang="en-US" sz="2000" b="1" i="1">
                        <a:latin typeface="Cambria Math" panose="02040503050406030204" pitchFamily="18" charset="0"/>
                      </a:rPr>
                      <m:t> </m:t>
                    </m:r>
                  </m:oMath>
                </a14:m>
                <a:endParaRPr lang="el-GR" sz="2000" dirty="0"/>
              </a:p>
            </p:txBody>
          </p:sp>
        </mc:Choice>
        <mc:Fallback xmlns="">
          <p:sp>
            <p:nvSpPr>
              <p:cNvPr id="85" name="TextBox 84">
                <a:extLst>
                  <a:ext uri="{FF2B5EF4-FFF2-40B4-BE49-F238E27FC236}">
                    <a16:creationId xmlns:a16="http://schemas.microsoft.com/office/drawing/2014/main" id="{9B75C420-885B-1C5C-A3EF-6EA68C49C7F7}"/>
                  </a:ext>
                </a:extLst>
              </p:cNvPr>
              <p:cNvSpPr txBox="1">
                <a:spLocks noRot="1" noChangeAspect="1" noMove="1" noResize="1" noEditPoints="1" noAdjustHandles="1" noChangeArrowheads="1" noChangeShapeType="1" noTextEdit="1"/>
              </p:cNvSpPr>
              <p:nvPr/>
            </p:nvSpPr>
            <p:spPr>
              <a:xfrm>
                <a:off x="337810" y="3324240"/>
                <a:ext cx="6770574" cy="1323439"/>
              </a:xfrm>
              <a:prstGeom prst="rect">
                <a:avLst/>
              </a:prstGeom>
              <a:blipFill>
                <a:blip r:embed="rId5"/>
                <a:stretch>
                  <a:fillRect l="-900" t="-2304" r="-900" b="-7373"/>
                </a:stretch>
              </a:blipFill>
            </p:spPr>
            <p:txBody>
              <a:bodyPr/>
              <a:lstStyle/>
              <a:p>
                <a:r>
                  <a:rPr lang="el-GR">
                    <a:noFill/>
                  </a:rPr>
                  <a:t> </a:t>
                </a:r>
              </a:p>
            </p:txBody>
          </p:sp>
        </mc:Fallback>
      </mc:AlternateContent>
      <p:sp>
        <p:nvSpPr>
          <p:cNvPr id="2" name="Freeform: Shape 1">
            <a:extLst>
              <a:ext uri="{FF2B5EF4-FFF2-40B4-BE49-F238E27FC236}">
                <a16:creationId xmlns:a16="http://schemas.microsoft.com/office/drawing/2014/main" id="{59EE13A6-7050-F1E2-5954-036D223E4916}"/>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F45DFEE9-D1B7-F263-8D4A-4CB88D26A76E}"/>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1" name="Straight Connector 40">
            <a:extLst>
              <a:ext uri="{FF2B5EF4-FFF2-40B4-BE49-F238E27FC236}">
                <a16:creationId xmlns:a16="http://schemas.microsoft.com/office/drawing/2014/main" id="{0EDC3942-B946-DF76-E138-50F7D02BFBF7}"/>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730166D-0D76-7F1B-9844-7DEF55E89B1C}"/>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C7F1DF5-9418-7132-7F7A-AE0D46C316FB}"/>
                  </a:ext>
                </a:extLst>
              </p:cNvPr>
              <p:cNvSpPr txBox="1"/>
              <p:nvPr/>
            </p:nvSpPr>
            <p:spPr>
              <a:xfrm>
                <a:off x="11094775" y="5019675"/>
                <a:ext cx="420273" cy="369332"/>
              </a:xfrm>
              <a:prstGeom prst="rect">
                <a:avLst/>
              </a:prstGeom>
              <a:noFill/>
            </p:spPr>
            <p:txBody>
              <a:bodyPr wrap="square">
                <a:spAutoFit/>
              </a:bodyPr>
              <a:lstStyle/>
              <a:p>
                <a:r>
                  <a:rPr lang="el-GR" sz="1800" dirty="0"/>
                  <a:t> </a:t>
                </a:r>
                <a14:m>
                  <m:oMath xmlns:m="http://schemas.openxmlformats.org/officeDocument/2006/math">
                    <m:r>
                      <a:rPr lang="en-US" sz="1800" b="1" i="1" smtClean="0">
                        <a:latin typeface="Cambria Math" panose="02040503050406030204" pitchFamily="18" charset="0"/>
                      </a:rPr>
                      <m:t>𝑳</m:t>
                    </m:r>
                    <m:r>
                      <a:rPr lang="el-GR" sz="1800" b="0" i="0" smtClean="0">
                        <a:latin typeface="Cambria Math" panose="02040503050406030204" pitchFamily="18" charset="0"/>
                      </a:rPr>
                      <m:t> </m:t>
                    </m:r>
                  </m:oMath>
                </a14:m>
                <a:endParaRPr lang="el-GR" dirty="0"/>
              </a:p>
            </p:txBody>
          </p:sp>
        </mc:Choice>
        <mc:Fallback xmlns="">
          <p:sp>
            <p:nvSpPr>
              <p:cNvPr id="45" name="TextBox 44">
                <a:extLst>
                  <a:ext uri="{FF2B5EF4-FFF2-40B4-BE49-F238E27FC236}">
                    <a16:creationId xmlns:a16="http://schemas.microsoft.com/office/drawing/2014/main" id="{BC7F1DF5-9418-7132-7F7A-AE0D46C316FB}"/>
                  </a:ext>
                </a:extLst>
              </p:cNvPr>
              <p:cNvSpPr txBox="1">
                <a:spLocks noRot="1" noChangeAspect="1" noMove="1" noResize="1" noEditPoints="1" noAdjustHandles="1" noChangeArrowheads="1" noChangeShapeType="1" noTextEdit="1"/>
              </p:cNvSpPr>
              <p:nvPr/>
            </p:nvSpPr>
            <p:spPr>
              <a:xfrm>
                <a:off x="11094775" y="5019675"/>
                <a:ext cx="420273" cy="369332"/>
              </a:xfrm>
              <a:prstGeom prst="rect">
                <a:avLst/>
              </a:prstGeom>
              <a:blipFill>
                <a:blip r:embed="rId6"/>
                <a:stretch>
                  <a:fillRect/>
                </a:stretch>
              </a:blipFill>
            </p:spPr>
            <p:txBody>
              <a:bodyPr/>
              <a:lstStyle/>
              <a:p>
                <a:r>
                  <a:rPr lang="el-GR">
                    <a:noFill/>
                  </a:rPr>
                  <a:t> </a:t>
                </a:r>
              </a:p>
            </p:txBody>
          </p:sp>
        </mc:Fallback>
      </mc:AlternateContent>
      <p:sp>
        <p:nvSpPr>
          <p:cNvPr id="26" name="TextBox 25">
            <a:extLst>
              <a:ext uri="{FF2B5EF4-FFF2-40B4-BE49-F238E27FC236}">
                <a16:creationId xmlns:a16="http://schemas.microsoft.com/office/drawing/2014/main" id="{B27AF3D0-358C-A2BE-21F6-CC9E5B24926E}"/>
              </a:ext>
            </a:extLst>
          </p:cNvPr>
          <p:cNvSpPr txBox="1"/>
          <p:nvPr/>
        </p:nvSpPr>
        <p:spPr>
          <a:xfrm>
            <a:off x="3651773" y="406220"/>
            <a:ext cx="4888454" cy="584775"/>
          </a:xfrm>
          <a:prstGeom prst="rect">
            <a:avLst/>
          </a:prstGeom>
          <a:noFill/>
        </p:spPr>
        <p:txBody>
          <a:bodyPr wrap="none" rtlCol="0">
            <a:spAutoFit/>
          </a:bodyPr>
          <a:lstStyle/>
          <a:p>
            <a:pPr algn="ctr"/>
            <a:r>
              <a:rPr lang="el-GR" sz="3200" b="1" dirty="0"/>
              <a:t>Βασικές Έννοιες Δικτυωτών</a:t>
            </a: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57ADBE7-BE37-5337-8259-3E93D4943743}"/>
                  </a:ext>
                </a:extLst>
              </p:cNvPr>
              <p:cNvSpPr txBox="1"/>
              <p:nvPr/>
            </p:nvSpPr>
            <p:spPr>
              <a:xfrm rot="20298595">
                <a:off x="9531585" y="2479679"/>
                <a:ext cx="1046747" cy="4531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tx2">
                              <a:lumMod val="75000"/>
                            </a:schemeClr>
                          </a:solidFill>
                          <a:highlight>
                            <a:srgbClr val="ECECED"/>
                          </a:highlight>
                          <a:latin typeface="Cambria Math" panose="02040503050406030204" pitchFamily="18" charset="0"/>
                        </a:rPr>
                        <m:t>𝑭</m:t>
                      </m:r>
                      <m:r>
                        <a:rPr lang="el-GR" sz="2400" b="1" i="1" smtClean="0">
                          <a:solidFill>
                            <a:schemeClr val="tx2">
                              <a:lumMod val="75000"/>
                            </a:schemeClr>
                          </a:solidFill>
                          <a:highlight>
                            <a:srgbClr val="ECECED"/>
                          </a:highlight>
                          <a:latin typeface="Cambria Math" panose="02040503050406030204" pitchFamily="18" charset="0"/>
                        </a:rPr>
                        <m:t>+</m:t>
                      </m:r>
                      <m:r>
                        <a:rPr lang="en-US" sz="2400" b="1" i="1" smtClean="0">
                          <a:solidFill>
                            <a:schemeClr val="tx2">
                              <a:lumMod val="75000"/>
                            </a:schemeClr>
                          </a:solidFill>
                          <a:highlight>
                            <a:srgbClr val="ECECED"/>
                          </a:highlight>
                          <a:latin typeface="Cambria Math" panose="02040503050406030204" pitchFamily="18" charset="0"/>
                        </a:rPr>
                        <m:t>𝒗</m:t>
                      </m:r>
                      <m:r>
                        <a:rPr lang="en-US" sz="2400" b="1" i="1" baseline="-25000" smtClean="0">
                          <a:solidFill>
                            <a:schemeClr val="tx2">
                              <a:lumMod val="75000"/>
                            </a:schemeClr>
                          </a:solidFill>
                          <a:highlight>
                            <a:srgbClr val="ECECED"/>
                          </a:highlight>
                          <a:latin typeface="Cambria Math" panose="02040503050406030204" pitchFamily="18" charset="0"/>
                        </a:rPr>
                        <m:t>𝟐</m:t>
                      </m:r>
                    </m:oMath>
                  </m:oMathPara>
                </a14:m>
                <a:endParaRPr lang="el-GR" sz="2400" baseline="-25000" dirty="0">
                  <a:solidFill>
                    <a:schemeClr val="tx2">
                      <a:lumMod val="75000"/>
                    </a:schemeClr>
                  </a:solidFill>
                  <a:highlight>
                    <a:srgbClr val="ECECED"/>
                  </a:highlight>
                </a:endParaRPr>
              </a:p>
            </p:txBody>
          </p:sp>
        </mc:Choice>
        <mc:Fallback xmlns="">
          <p:sp>
            <p:nvSpPr>
              <p:cNvPr id="51" name="TextBox 50">
                <a:extLst>
                  <a:ext uri="{FF2B5EF4-FFF2-40B4-BE49-F238E27FC236}">
                    <a16:creationId xmlns:a16="http://schemas.microsoft.com/office/drawing/2014/main" id="{357ADBE7-BE37-5337-8259-3E93D4943743}"/>
                  </a:ext>
                </a:extLst>
              </p:cNvPr>
              <p:cNvSpPr txBox="1">
                <a:spLocks noRot="1" noChangeAspect="1" noMove="1" noResize="1" noEditPoints="1" noAdjustHandles="1" noChangeArrowheads="1" noChangeShapeType="1" noTextEdit="1"/>
              </p:cNvSpPr>
              <p:nvPr/>
            </p:nvSpPr>
            <p:spPr>
              <a:xfrm rot="20298595">
                <a:off x="9531585" y="2479679"/>
                <a:ext cx="1046747" cy="453137"/>
              </a:xfrm>
              <a:prstGeom prst="rect">
                <a:avLst/>
              </a:prstGeom>
              <a:blipFill>
                <a:blip r:embed="rId7"/>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65012CB9-2B0C-42C1-F9F6-B1BB46092DBE}"/>
                  </a:ext>
                </a:extLst>
              </p:cNvPr>
              <p:cNvSpPr txBox="1"/>
              <p:nvPr/>
            </p:nvSpPr>
            <p:spPr>
              <a:xfrm rot="20298595">
                <a:off x="11013324" y="2625381"/>
                <a:ext cx="1046747" cy="4531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tx2">
                              <a:lumMod val="75000"/>
                            </a:schemeClr>
                          </a:solidFill>
                          <a:highlight>
                            <a:srgbClr val="F2F2F2"/>
                          </a:highlight>
                          <a:latin typeface="Cambria Math" panose="02040503050406030204" pitchFamily="18" charset="0"/>
                        </a:rPr>
                        <m:t>𝑭</m:t>
                      </m:r>
                      <m:r>
                        <a:rPr lang="el-GR" sz="2400" b="1" i="1" smtClean="0">
                          <a:solidFill>
                            <a:schemeClr val="tx2">
                              <a:lumMod val="75000"/>
                            </a:schemeClr>
                          </a:solidFill>
                          <a:highlight>
                            <a:srgbClr val="F2F2F2"/>
                          </a:highlight>
                          <a:latin typeface="Cambria Math" panose="02040503050406030204" pitchFamily="18" charset="0"/>
                        </a:rPr>
                        <m:t>+</m:t>
                      </m:r>
                      <m:r>
                        <a:rPr lang="en-US" sz="2400" b="1" i="1" smtClean="0">
                          <a:solidFill>
                            <a:schemeClr val="tx2">
                              <a:lumMod val="75000"/>
                            </a:schemeClr>
                          </a:solidFill>
                          <a:highlight>
                            <a:srgbClr val="F2F2F2"/>
                          </a:highlight>
                          <a:latin typeface="Cambria Math" panose="02040503050406030204" pitchFamily="18" charset="0"/>
                        </a:rPr>
                        <m:t>𝒗</m:t>
                      </m:r>
                      <m:r>
                        <a:rPr lang="en-US" sz="2400" b="1" i="1" baseline="-25000" smtClean="0">
                          <a:solidFill>
                            <a:schemeClr val="tx2">
                              <a:lumMod val="75000"/>
                            </a:schemeClr>
                          </a:solidFill>
                          <a:highlight>
                            <a:srgbClr val="F2F2F2"/>
                          </a:highlight>
                          <a:latin typeface="Cambria Math" panose="02040503050406030204" pitchFamily="18" charset="0"/>
                        </a:rPr>
                        <m:t>𝟏</m:t>
                      </m:r>
                    </m:oMath>
                  </m:oMathPara>
                </a14:m>
                <a:endParaRPr lang="el-GR" sz="2400" baseline="-25000" dirty="0">
                  <a:solidFill>
                    <a:schemeClr val="tx2">
                      <a:lumMod val="75000"/>
                    </a:schemeClr>
                  </a:solidFill>
                  <a:highlight>
                    <a:srgbClr val="F2F2F2"/>
                  </a:highlight>
                </a:endParaRPr>
              </a:p>
            </p:txBody>
          </p:sp>
        </mc:Choice>
        <mc:Fallback xmlns="">
          <p:sp>
            <p:nvSpPr>
              <p:cNvPr id="57" name="TextBox 56">
                <a:extLst>
                  <a:ext uri="{FF2B5EF4-FFF2-40B4-BE49-F238E27FC236}">
                    <a16:creationId xmlns:a16="http://schemas.microsoft.com/office/drawing/2014/main" id="{65012CB9-2B0C-42C1-F9F6-B1BB46092DBE}"/>
                  </a:ext>
                </a:extLst>
              </p:cNvPr>
              <p:cNvSpPr txBox="1">
                <a:spLocks noRot="1" noChangeAspect="1" noMove="1" noResize="1" noEditPoints="1" noAdjustHandles="1" noChangeArrowheads="1" noChangeShapeType="1" noTextEdit="1"/>
              </p:cNvSpPr>
              <p:nvPr/>
            </p:nvSpPr>
            <p:spPr>
              <a:xfrm rot="20298595">
                <a:off x="11013324" y="2625381"/>
                <a:ext cx="1046747" cy="453137"/>
              </a:xfrm>
              <a:prstGeom prst="rect">
                <a:avLst/>
              </a:prstGeom>
              <a:blipFill>
                <a:blip r:embed="rId8"/>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BD903F7F-61C3-46EE-81AB-381AC854B41D}"/>
                  </a:ext>
                </a:extLst>
              </p:cNvPr>
              <p:cNvSpPr txBox="1"/>
              <p:nvPr/>
            </p:nvSpPr>
            <p:spPr>
              <a:xfrm rot="20298595">
                <a:off x="10262641" y="817014"/>
                <a:ext cx="1908306" cy="453137"/>
              </a:xfrm>
              <a:prstGeom prst="rect">
                <a:avLst/>
              </a:prstGeom>
              <a:noFill/>
              <a:ln>
                <a:solidFill>
                  <a:schemeClr val="tx2"/>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tx2">
                              <a:lumMod val="75000"/>
                            </a:schemeClr>
                          </a:solidFill>
                          <a:highlight>
                            <a:srgbClr val="F2F2F2"/>
                          </a:highlight>
                          <a:latin typeface="Cambria Math" panose="02040503050406030204" pitchFamily="18" charset="0"/>
                        </a:rPr>
                        <m:t>𝑭</m:t>
                      </m:r>
                      <m:r>
                        <a:rPr lang="el-GR" sz="2400" b="1" i="1" smtClean="0">
                          <a:solidFill>
                            <a:schemeClr val="tx2">
                              <a:lumMod val="75000"/>
                            </a:schemeClr>
                          </a:solidFill>
                          <a:highlight>
                            <a:srgbClr val="F2F2F2"/>
                          </a:highlight>
                          <a:latin typeface="Cambria Math" panose="02040503050406030204" pitchFamily="18" charset="0"/>
                        </a:rPr>
                        <m:t>+</m:t>
                      </m:r>
                      <m:r>
                        <a:rPr lang="en-US" sz="2400" b="1" i="1" smtClean="0">
                          <a:solidFill>
                            <a:schemeClr val="tx2">
                              <a:lumMod val="75000"/>
                            </a:schemeClr>
                          </a:solidFill>
                          <a:highlight>
                            <a:srgbClr val="F2F2F2"/>
                          </a:highlight>
                          <a:latin typeface="Cambria Math" panose="02040503050406030204" pitchFamily="18" charset="0"/>
                        </a:rPr>
                        <m:t>𝒗</m:t>
                      </m:r>
                      <m:r>
                        <a:rPr lang="en-US" sz="2400" b="1" i="1" baseline="-25000" smtClean="0">
                          <a:solidFill>
                            <a:schemeClr val="tx2">
                              <a:lumMod val="75000"/>
                            </a:schemeClr>
                          </a:solidFill>
                          <a:highlight>
                            <a:srgbClr val="F2F2F2"/>
                          </a:highlight>
                          <a:latin typeface="Cambria Math" panose="02040503050406030204" pitchFamily="18" charset="0"/>
                        </a:rPr>
                        <m:t>𝟏</m:t>
                      </m:r>
                      <m:r>
                        <a:rPr lang="el-GR" sz="2400" b="1" i="1">
                          <a:solidFill>
                            <a:schemeClr val="tx2">
                              <a:lumMod val="75000"/>
                            </a:schemeClr>
                          </a:solidFill>
                          <a:highlight>
                            <a:srgbClr val="F2F2F2"/>
                          </a:highlight>
                          <a:latin typeface="Cambria Math" panose="02040503050406030204" pitchFamily="18" charset="0"/>
                        </a:rPr>
                        <m:t>+</m:t>
                      </m:r>
                      <m:r>
                        <a:rPr lang="en-US" sz="2400" b="1" i="1">
                          <a:solidFill>
                            <a:schemeClr val="tx2">
                              <a:lumMod val="75000"/>
                            </a:schemeClr>
                          </a:solidFill>
                          <a:highlight>
                            <a:srgbClr val="F2F2F2"/>
                          </a:highlight>
                          <a:latin typeface="Cambria Math" panose="02040503050406030204" pitchFamily="18" charset="0"/>
                        </a:rPr>
                        <m:t>𝒗</m:t>
                      </m:r>
                      <m:r>
                        <a:rPr lang="en-US" sz="2400" b="1" i="1" baseline="-25000">
                          <a:solidFill>
                            <a:schemeClr val="tx2">
                              <a:lumMod val="75000"/>
                            </a:schemeClr>
                          </a:solidFill>
                          <a:highlight>
                            <a:srgbClr val="F2F2F2"/>
                          </a:highlight>
                          <a:latin typeface="Cambria Math" panose="02040503050406030204" pitchFamily="18" charset="0"/>
                        </a:rPr>
                        <m:t>𝟐</m:t>
                      </m:r>
                    </m:oMath>
                  </m:oMathPara>
                </a14:m>
                <a:endParaRPr lang="el-GR" sz="2400" baseline="-25000" dirty="0">
                  <a:solidFill>
                    <a:schemeClr val="tx2">
                      <a:lumMod val="75000"/>
                    </a:schemeClr>
                  </a:solidFill>
                  <a:highlight>
                    <a:srgbClr val="F2F2F2"/>
                  </a:highlight>
                </a:endParaRPr>
              </a:p>
            </p:txBody>
          </p:sp>
        </mc:Choice>
        <mc:Fallback xmlns="">
          <p:sp>
            <p:nvSpPr>
              <p:cNvPr id="61" name="TextBox 60">
                <a:extLst>
                  <a:ext uri="{FF2B5EF4-FFF2-40B4-BE49-F238E27FC236}">
                    <a16:creationId xmlns:a16="http://schemas.microsoft.com/office/drawing/2014/main" id="{BD903F7F-61C3-46EE-81AB-381AC854B41D}"/>
                  </a:ext>
                </a:extLst>
              </p:cNvPr>
              <p:cNvSpPr txBox="1">
                <a:spLocks noRot="1" noChangeAspect="1" noMove="1" noResize="1" noEditPoints="1" noAdjustHandles="1" noChangeArrowheads="1" noChangeShapeType="1" noTextEdit="1"/>
              </p:cNvSpPr>
              <p:nvPr/>
            </p:nvSpPr>
            <p:spPr>
              <a:xfrm rot="20298595">
                <a:off x="10262641" y="817014"/>
                <a:ext cx="1908306" cy="453137"/>
              </a:xfrm>
              <a:prstGeom prst="rect">
                <a:avLst/>
              </a:prstGeom>
              <a:blipFill>
                <a:blip r:embed="rId9"/>
                <a:stretch>
                  <a:fillRect/>
                </a:stretch>
              </a:blipFill>
              <a:ln>
                <a:solidFill>
                  <a:schemeClr val="tx2"/>
                </a:solidFill>
              </a:ln>
            </p:spPr>
            <p:txBody>
              <a:bodyPr/>
              <a:lstStyle/>
              <a:p>
                <a:r>
                  <a:rPr lang="el-GR">
                    <a:noFill/>
                  </a:rPr>
                  <a:t> </a:t>
                </a:r>
              </a:p>
            </p:txBody>
          </p:sp>
        </mc:Fallback>
      </mc:AlternateContent>
      <p:cxnSp>
        <p:nvCxnSpPr>
          <p:cNvPr id="64" name="Straight Connector 63">
            <a:extLst>
              <a:ext uri="{FF2B5EF4-FFF2-40B4-BE49-F238E27FC236}">
                <a16:creationId xmlns:a16="http://schemas.microsoft.com/office/drawing/2014/main" id="{E4FA6EE9-4E28-6577-C680-D17D1B1597EF}"/>
              </a:ext>
            </a:extLst>
          </p:cNvPr>
          <p:cNvCxnSpPr>
            <a:cxnSpLocks/>
            <a:stCxn id="61" idx="2"/>
          </p:cNvCxnSpPr>
          <p:nvPr/>
        </p:nvCxnSpPr>
        <p:spPr>
          <a:xfrm>
            <a:off x="11300531" y="1254109"/>
            <a:ext cx="652661" cy="6621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DFC844C-71F6-339F-456D-CE201AAD74F9}"/>
                  </a:ext>
                </a:extLst>
              </p:cNvPr>
              <p:cNvSpPr txBox="1"/>
              <p:nvPr/>
            </p:nvSpPr>
            <p:spPr>
              <a:xfrm>
                <a:off x="1304184" y="4980491"/>
                <a:ext cx="4493218" cy="369332"/>
              </a:xfrm>
              <a:prstGeom prst="rect">
                <a:avLst/>
              </a:prstGeom>
              <a:noFill/>
              <a:ln>
                <a:noFill/>
              </a:ln>
            </p:spPr>
            <p:txBody>
              <a:bodyPr wrap="none" lIns="0" tIns="0" rIns="0" bIns="0" rtlCol="0">
                <a:spAutoFit/>
              </a:bodyPr>
              <a:lstStyle/>
              <a:p>
                <a:pPr algn="ctr"/>
                <a:r>
                  <a:rPr lang="en-US" sz="2400" b="1" dirty="0"/>
                  <a:t> </a:t>
                </a:r>
                <a14:m>
                  <m:oMath xmlns:m="http://schemas.openxmlformats.org/officeDocument/2006/math">
                    <m:r>
                      <a:rPr lang="el-GR" sz="2400" b="1" i="1" smtClean="0">
                        <a:latin typeface="Cambria Math" panose="02040503050406030204" pitchFamily="18" charset="0"/>
                      </a:rPr>
                      <m:t>𝑭</m:t>
                    </m:r>
                    <m:r>
                      <a:rPr lang="el-GR" sz="2400" b="0" i="0">
                        <a:latin typeface="Cambria Math" panose="02040503050406030204" pitchFamily="18" charset="0"/>
                      </a:rPr>
                      <m:t>+</m:t>
                    </m:r>
                    <m:r>
                      <a:rPr lang="el-GR" sz="2400" b="1" i="1">
                        <a:latin typeface="Cambria Math" panose="02040503050406030204" pitchFamily="18" charset="0"/>
                      </a:rPr>
                      <m:t>𝒗</m:t>
                    </m:r>
                    <m:r>
                      <a:rPr lang="el-GR" sz="2400" b="1" i="0">
                        <a:latin typeface="Cambria Math" panose="02040503050406030204" pitchFamily="18" charset="0"/>
                      </a:rPr>
                      <m:t>=</m:t>
                    </m:r>
                    <m:d>
                      <m:dPr>
                        <m:begChr m:val="{"/>
                        <m:endChr m:val="}"/>
                        <m:ctrlPr>
                          <a:rPr lang="el-GR" sz="2400" b="1" i="1" smtClean="0">
                            <a:solidFill>
                              <a:schemeClr val="tx1"/>
                            </a:solidFill>
                            <a:latin typeface="Cambria Math" panose="02040503050406030204" pitchFamily="18" charset="0"/>
                          </a:rPr>
                        </m:ctrlPr>
                      </m:dPr>
                      <m:e>
                        <m:r>
                          <a:rPr lang="el-GR" sz="2400" b="1" i="1">
                            <a:solidFill>
                              <a:schemeClr val="tx1"/>
                            </a:solidFill>
                            <a:latin typeface="Cambria Math" panose="02040503050406030204" pitchFamily="18" charset="0"/>
                          </a:rPr>
                          <m:t>𝒕</m:t>
                        </m:r>
                        <m:r>
                          <a:rPr lang="el-GR" sz="2400" b="0" i="0">
                            <a:solidFill>
                              <a:schemeClr val="tx1"/>
                            </a:solidFill>
                            <a:latin typeface="Cambria Math" panose="02040503050406030204" pitchFamily="18" charset="0"/>
                          </a:rPr>
                          <m:t>+</m:t>
                        </m:r>
                        <m:r>
                          <a:rPr lang="el-GR" sz="2400" b="1" i="1">
                            <a:solidFill>
                              <a:schemeClr val="tx1"/>
                            </a:solidFill>
                            <a:latin typeface="Cambria Math" panose="02040503050406030204" pitchFamily="18" charset="0"/>
                          </a:rPr>
                          <m:t>𝒗</m:t>
                        </m:r>
                        <m:r>
                          <a:rPr lang="en-US" sz="2400" b="1" i="0" smtClean="0">
                            <a:solidFill>
                              <a:schemeClr val="tx1"/>
                            </a:solidFill>
                            <a:latin typeface="Cambria Math" panose="02040503050406030204" pitchFamily="18" charset="0"/>
                          </a:rPr>
                          <m:t> </m:t>
                        </m:r>
                        <m:r>
                          <a:rPr lang="el-GR" sz="2400" b="1" i="0">
                            <a:solidFill>
                              <a:schemeClr val="tx1"/>
                            </a:solidFill>
                            <a:latin typeface="Cambria Math" panose="02040503050406030204" pitchFamily="18" charset="0"/>
                          </a:rPr>
                          <m:t>:</m:t>
                        </m:r>
                        <m:r>
                          <a:rPr lang="el-GR" sz="2400" b="1" i="1">
                            <a:solidFill>
                              <a:schemeClr val="tx1"/>
                            </a:solidFill>
                            <a:latin typeface="Cambria Math" panose="02040503050406030204" pitchFamily="18" charset="0"/>
                          </a:rPr>
                          <m:t>𝒕</m:t>
                        </m:r>
                        <m:r>
                          <a:rPr lang="el-GR" sz="2400" b="0" i="0">
                            <a:solidFill>
                              <a:schemeClr val="tx1"/>
                            </a:solidFill>
                            <a:latin typeface="Cambria Math" panose="02040503050406030204" pitchFamily="18" charset="0"/>
                          </a:rPr>
                          <m:t>∈</m:t>
                        </m:r>
                        <m:r>
                          <a:rPr lang="el-GR" sz="2400" b="1" i="1">
                            <a:solidFill>
                              <a:schemeClr val="tx1"/>
                            </a:solidFill>
                            <a:latin typeface="Cambria Math" panose="02040503050406030204" pitchFamily="18" charset="0"/>
                          </a:rPr>
                          <m:t>𝑭</m:t>
                        </m:r>
                      </m:e>
                    </m:d>
                  </m:oMath>
                </a14:m>
                <a:r>
                  <a:rPr lang="en-US" sz="2400" dirty="0"/>
                  <a:t>, </a:t>
                </a:r>
                <a:r>
                  <a:rPr lang="el-GR" sz="2400" dirty="0"/>
                  <a:t>για</a:t>
                </a:r>
                <a:r>
                  <a:rPr lang="en-US" sz="2400" dirty="0"/>
                  <a:t> </a:t>
                </a:r>
                <a14:m>
                  <m:oMath xmlns:m="http://schemas.openxmlformats.org/officeDocument/2006/math">
                    <m:r>
                      <a:rPr lang="en-US" sz="2400" b="1" i="1">
                        <a:latin typeface="Cambria Math" panose="02040503050406030204" pitchFamily="18" charset="0"/>
                      </a:rPr>
                      <m:t>𝒗</m:t>
                    </m:r>
                    <m:r>
                      <a:rPr lang="el-GR" sz="2400" b="0" i="1">
                        <a:latin typeface="Cambria Math" panose="02040503050406030204" pitchFamily="18" charset="0"/>
                      </a:rPr>
                      <m:t>∈</m:t>
                    </m:r>
                    <m:r>
                      <a:rPr lang="en-US" sz="2400" b="1" i="1">
                        <a:latin typeface="Cambria Math" panose="02040503050406030204" pitchFamily="18" charset="0"/>
                      </a:rPr>
                      <m:t>𝑳</m:t>
                    </m:r>
                    <m:r>
                      <a:rPr lang="en-US" sz="2400" b="1" i="1">
                        <a:latin typeface="Cambria Math" panose="02040503050406030204" pitchFamily="18" charset="0"/>
                      </a:rPr>
                      <m:t> </m:t>
                    </m:r>
                  </m:oMath>
                </a14:m>
                <a:endParaRPr lang="el-GR" sz="1600" b="1" dirty="0"/>
              </a:p>
            </p:txBody>
          </p:sp>
        </mc:Choice>
        <mc:Fallback xmlns="">
          <p:sp>
            <p:nvSpPr>
              <p:cNvPr id="66" name="TextBox 65">
                <a:extLst>
                  <a:ext uri="{FF2B5EF4-FFF2-40B4-BE49-F238E27FC236}">
                    <a16:creationId xmlns:a16="http://schemas.microsoft.com/office/drawing/2014/main" id="{BDFC844C-71F6-339F-456D-CE201AAD74F9}"/>
                  </a:ext>
                </a:extLst>
              </p:cNvPr>
              <p:cNvSpPr txBox="1">
                <a:spLocks noRot="1" noChangeAspect="1" noMove="1" noResize="1" noEditPoints="1" noAdjustHandles="1" noChangeArrowheads="1" noChangeShapeType="1" noTextEdit="1"/>
              </p:cNvSpPr>
              <p:nvPr/>
            </p:nvSpPr>
            <p:spPr>
              <a:xfrm>
                <a:off x="1304184" y="4980491"/>
                <a:ext cx="4493218" cy="369332"/>
              </a:xfrm>
              <a:prstGeom prst="rect">
                <a:avLst/>
              </a:prstGeom>
              <a:blipFill>
                <a:blip r:embed="rId10"/>
                <a:stretch>
                  <a:fillRect l="-543" t="-24590" r="-271" b="-49180"/>
                </a:stretch>
              </a:blipFill>
              <a:ln>
                <a:noFill/>
              </a:ln>
            </p:spPr>
            <p:txBody>
              <a:bodyPr/>
              <a:lstStyle/>
              <a:p>
                <a:r>
                  <a:rPr lang="el-GR">
                    <a:noFill/>
                  </a:rPr>
                  <a:t> </a:t>
                </a:r>
              </a:p>
            </p:txBody>
          </p:sp>
        </mc:Fallback>
      </mc:AlternateContent>
    </p:spTree>
    <p:extLst>
      <p:ext uri="{BB962C8B-B14F-4D97-AF65-F5344CB8AC3E}">
        <p14:creationId xmlns:p14="http://schemas.microsoft.com/office/powerpoint/2010/main" val="390982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500"/>
                                        <p:tgtEl>
                                          <p:spTgt spid="61"/>
                                        </p:tgtEl>
                                      </p:cBhvr>
                                    </p:animEffect>
                                  </p:childTnLst>
                                </p:cTn>
                              </p:par>
                              <p:par>
                                <p:cTn id="16" presetID="22" presetClass="entr" presetSubtype="4" fill="hold"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down)">
                                      <p:cBhvr>
                                        <p:cTn id="18" dur="500"/>
                                        <p:tgtEl>
                                          <p:spTgt spid="64"/>
                                        </p:tgtEl>
                                      </p:cBhvr>
                                    </p:animEffect>
                                  </p:childTnLst>
                                </p:cTn>
                              </p:par>
                              <p:par>
                                <p:cTn id="19" presetID="22" presetClass="entr" presetSubtype="4"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down)">
                                      <p:cBhvr>
                                        <p:cTn id="21" dur="500"/>
                                        <p:tgtEl>
                                          <p:spTgt spid="60"/>
                                        </p:tgtEl>
                                      </p:cBhvr>
                                    </p:animEffect>
                                  </p:childTnLst>
                                </p:cTn>
                              </p:par>
                              <p:par>
                                <p:cTn id="22" presetID="22" presetClass="entr" presetSubtype="4"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down)">
                                      <p:cBhvr>
                                        <p:cTn id="24" dur="500"/>
                                        <p:tgtEl>
                                          <p:spTgt spid="50"/>
                                        </p:tgtEl>
                                      </p:cBhvr>
                                    </p:animEffect>
                                  </p:childTnLst>
                                </p:cTn>
                              </p:par>
                              <p:par>
                                <p:cTn id="25" presetID="22" presetClass="entr" presetSubtype="4"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down)">
                                      <p:cBhvr>
                                        <p:cTn id="27" dur="500"/>
                                        <p:tgtEl>
                                          <p:spTgt spid="4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down)">
                                      <p:cBhvr>
                                        <p:cTn id="30" dur="500"/>
                                        <p:tgtEl>
                                          <p:spTgt spid="57"/>
                                        </p:tgtEl>
                                      </p:cBhvr>
                                    </p:animEffect>
                                  </p:childTnLst>
                                </p:cTn>
                              </p:par>
                              <p:par>
                                <p:cTn id="31" presetID="22" presetClass="entr" presetSubtype="4"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down)">
                                      <p:cBhvr>
                                        <p:cTn id="39" dur="500"/>
                                        <p:tgtEl>
                                          <p:spTgt spid="51"/>
                                        </p:tgtEl>
                                      </p:cBhvr>
                                    </p:animEffect>
                                  </p:childTnLst>
                                </p:cTn>
                              </p:par>
                              <p:par>
                                <p:cTn id="40" presetID="22" presetClass="entr" presetSubtype="4"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down)">
                                      <p:cBhvr>
                                        <p:cTn id="4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51" grpId="0"/>
      <p:bldP spid="57" grpId="0"/>
      <p:bldP spid="61" grpId="0" animBg="1"/>
      <p:bldP spid="6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F79538D-3836-91C0-26CA-EABB80A8E32C}"/>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5" name="Freeform: Shape 4">
            <a:extLst>
              <a:ext uri="{FF2B5EF4-FFF2-40B4-BE49-F238E27FC236}">
                <a16:creationId xmlns:a16="http://schemas.microsoft.com/office/drawing/2014/main" id="{44B74A4A-F9B1-2975-8AFD-FCF7D9FA8125}"/>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6" name="Straight Connector 5">
            <a:extLst>
              <a:ext uri="{FF2B5EF4-FFF2-40B4-BE49-F238E27FC236}">
                <a16:creationId xmlns:a16="http://schemas.microsoft.com/office/drawing/2014/main" id="{03AD8430-A39D-37A5-12A6-E009389C6A40}"/>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7F1A7C8-0D7D-FD89-3348-5FFA4D35AF94}"/>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4F1266D-749A-06AA-0C59-A89F3A2A4D04}"/>
              </a:ext>
            </a:extLst>
          </p:cNvPr>
          <p:cNvSpPr txBox="1"/>
          <p:nvPr/>
        </p:nvSpPr>
        <p:spPr>
          <a:xfrm>
            <a:off x="3672164" y="406220"/>
            <a:ext cx="4847674" cy="584775"/>
          </a:xfrm>
          <a:prstGeom prst="rect">
            <a:avLst/>
          </a:prstGeom>
          <a:noFill/>
        </p:spPr>
        <p:txBody>
          <a:bodyPr wrap="none" rtlCol="0">
            <a:spAutoFit/>
          </a:bodyPr>
          <a:lstStyle/>
          <a:p>
            <a:pPr algn="ctr"/>
            <a:r>
              <a:rPr lang="el-GR" sz="3200" b="1" dirty="0"/>
              <a:t>Προβλήματα στα Δικτυωτά</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0F0CFF9-4AFC-2348-0615-25470A169BE3}"/>
                  </a:ext>
                </a:extLst>
              </p:cNvPr>
              <p:cNvSpPr txBox="1"/>
              <p:nvPr/>
            </p:nvSpPr>
            <p:spPr>
              <a:xfrm>
                <a:off x="429432" y="1558641"/>
                <a:ext cx="5853468" cy="1015663"/>
              </a:xfrm>
              <a:prstGeom prst="rect">
                <a:avLst/>
              </a:prstGeom>
              <a:noFill/>
            </p:spPr>
            <p:txBody>
              <a:bodyPr wrap="square" rtlCol="0">
                <a:spAutoFit/>
              </a:bodyPr>
              <a:lstStyle/>
              <a:p>
                <a:pPr marL="342900" indent="-342900">
                  <a:buFont typeface="Wingdings" panose="05000000000000000000" pitchFamily="2" charset="2"/>
                  <a:buChar char="Ø"/>
                </a:pPr>
                <a:r>
                  <a:rPr lang="el-GR" sz="2000" b="1" u="sng" dirty="0">
                    <a:solidFill>
                      <a:srgbClr val="002060"/>
                    </a:solidFill>
                  </a:rPr>
                  <a:t>Πρόβλημα του μικρότερου διανύσματος (</a:t>
                </a:r>
                <a:r>
                  <a:rPr lang="en-US" sz="2000" b="1" u="sng" dirty="0">
                    <a:solidFill>
                      <a:srgbClr val="002060"/>
                    </a:solidFill>
                  </a:rPr>
                  <a:t>SVP)</a:t>
                </a:r>
              </a:p>
              <a:p>
                <a:r>
                  <a:rPr lang="el-GR" sz="2000" dirty="0"/>
                  <a:t>Δοθέν ενός δικτυωτού</a:t>
                </a:r>
                <a:r>
                  <a:rPr lang="en-US" sz="2000" dirty="0"/>
                  <a:t> </a:t>
                </a:r>
                <a14:m>
                  <m:oMath xmlns:m="http://schemas.openxmlformats.org/officeDocument/2006/math">
                    <m:r>
                      <a:rPr lang="en-US" sz="2000" b="1" i="1" smtClean="0">
                        <a:solidFill>
                          <a:schemeClr val="tx1"/>
                        </a:solidFill>
                        <a:latin typeface="Cambria Math" panose="02040503050406030204" pitchFamily="18" charset="0"/>
                      </a:rPr>
                      <m:t>𝑳</m:t>
                    </m:r>
                  </m:oMath>
                </a14:m>
                <a:r>
                  <a:rPr lang="en-US" sz="2000" dirty="0"/>
                  <a:t>, </a:t>
                </a:r>
                <a:r>
                  <a:rPr lang="el-GR" sz="2000" dirty="0"/>
                  <a:t>να βρεθεί το </a:t>
                </a:r>
                <a14:m>
                  <m:oMath xmlns:m="http://schemas.openxmlformats.org/officeDocument/2006/math">
                    <m:r>
                      <a:rPr lang="en-US" sz="2000" b="0" i="1" smtClean="0">
                        <a:latin typeface="Cambria Math" panose="02040503050406030204" pitchFamily="18" charset="0"/>
                      </a:rPr>
                      <m:t>𝑣</m:t>
                    </m:r>
                    <m:r>
                      <a:rPr lang="el-GR" sz="2000" b="1" i="1">
                        <a:latin typeface="Cambria Math" panose="02040503050406030204" pitchFamily="18" charset="0"/>
                      </a:rPr>
                      <m:t>∈</m:t>
                    </m:r>
                    <m:r>
                      <a:rPr lang="en-US" sz="2000" b="1" i="1">
                        <a:latin typeface="Cambria Math" panose="02040503050406030204" pitchFamily="18" charset="0"/>
                      </a:rPr>
                      <m:t>𝑳</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≠0 </m:t>
                    </m:r>
                  </m:oMath>
                </a14:m>
                <a:r>
                  <a:rPr lang="el-GR" sz="2000" dirty="0"/>
                  <a:t>που βρίσκεται πιο κοντά στην αρχή των αξόνων. </a:t>
                </a:r>
              </a:p>
            </p:txBody>
          </p:sp>
        </mc:Choice>
        <mc:Fallback xmlns="">
          <p:sp>
            <p:nvSpPr>
              <p:cNvPr id="9" name="TextBox 8">
                <a:extLst>
                  <a:ext uri="{FF2B5EF4-FFF2-40B4-BE49-F238E27FC236}">
                    <a16:creationId xmlns:a16="http://schemas.microsoft.com/office/drawing/2014/main" id="{20F0CFF9-4AFC-2348-0615-25470A169BE3}"/>
                  </a:ext>
                </a:extLst>
              </p:cNvPr>
              <p:cNvSpPr txBox="1">
                <a:spLocks noRot="1" noChangeAspect="1" noMove="1" noResize="1" noEditPoints="1" noAdjustHandles="1" noChangeArrowheads="1" noChangeShapeType="1" noTextEdit="1"/>
              </p:cNvSpPr>
              <p:nvPr/>
            </p:nvSpPr>
            <p:spPr>
              <a:xfrm>
                <a:off x="429432" y="1558641"/>
                <a:ext cx="5853468" cy="1015663"/>
              </a:xfrm>
              <a:prstGeom prst="rect">
                <a:avLst/>
              </a:prstGeom>
              <a:blipFill>
                <a:blip r:embed="rId3"/>
                <a:stretch>
                  <a:fillRect l="-1041" t="-3614" r="-104" b="-1024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701A54B-5EDB-DC46-819D-65B59EBBDD05}"/>
                  </a:ext>
                </a:extLst>
              </p:cNvPr>
              <p:cNvSpPr txBox="1"/>
              <p:nvPr/>
            </p:nvSpPr>
            <p:spPr>
              <a:xfrm>
                <a:off x="429432" y="3366538"/>
                <a:ext cx="6048456" cy="1027204"/>
              </a:xfrm>
              <a:prstGeom prst="rect">
                <a:avLst/>
              </a:prstGeom>
              <a:noFill/>
            </p:spPr>
            <p:txBody>
              <a:bodyPr wrap="square" rtlCol="0">
                <a:spAutoFit/>
              </a:bodyPr>
              <a:lstStyle/>
              <a:p>
                <a:pPr marL="342900" indent="-342900">
                  <a:buFont typeface="Wingdings" panose="05000000000000000000" pitchFamily="2" charset="2"/>
                  <a:buChar char="Ø"/>
                </a:pPr>
                <a:r>
                  <a:rPr lang="el-GR" sz="2000" b="1" u="sng" dirty="0">
                    <a:solidFill>
                      <a:srgbClr val="002060"/>
                    </a:solidFill>
                  </a:rPr>
                  <a:t>Πρόβλημα του πλησιέστερου διανύσματος (</a:t>
                </a:r>
                <a:r>
                  <a:rPr lang="en-US" sz="2000" b="1" u="sng" dirty="0">
                    <a:solidFill>
                      <a:srgbClr val="002060"/>
                    </a:solidFill>
                  </a:rPr>
                  <a:t>CVP)</a:t>
                </a:r>
              </a:p>
              <a:p>
                <a:r>
                  <a:rPr lang="el-GR" sz="2000" dirty="0"/>
                  <a:t>Δοθέν ενός δικτυωτού</a:t>
                </a:r>
                <a:r>
                  <a:rPr lang="en-US" sz="2000" dirty="0"/>
                  <a:t> </a:t>
                </a:r>
                <a14:m>
                  <m:oMath xmlns:m="http://schemas.openxmlformats.org/officeDocument/2006/math">
                    <m:r>
                      <a:rPr lang="en-US" sz="2000" b="1" i="1" smtClean="0">
                        <a:solidFill>
                          <a:schemeClr val="tx1"/>
                        </a:solidFill>
                        <a:latin typeface="Cambria Math" panose="02040503050406030204" pitchFamily="18" charset="0"/>
                      </a:rPr>
                      <m:t>𝑳</m:t>
                    </m:r>
                  </m:oMath>
                </a14:m>
                <a:r>
                  <a:rPr lang="en-US" sz="2000" dirty="0"/>
                  <a:t> </a:t>
                </a:r>
                <a:r>
                  <a:rPr lang="el-GR" sz="2000" dirty="0"/>
                  <a:t>και ενός </a:t>
                </a:r>
                <a:r>
                  <a:rPr lang="en-US" sz="2000" b="1" i="1" dirty="0"/>
                  <a:t>t</a:t>
                </a:r>
                <a:r>
                  <a:rPr lang="el-GR" sz="2000" b="1" i="1" dirty="0"/>
                  <a:t> </a:t>
                </a:r>
                <a14:m>
                  <m:oMath xmlns:m="http://schemas.openxmlformats.org/officeDocument/2006/math">
                    <m:r>
                      <a:rPr lang="en-US" sz="2000" i="1">
                        <a:latin typeface="Cambria Math" panose="02040503050406030204" pitchFamily="18" charset="0"/>
                      </a:rPr>
                      <m:t>∈</m:t>
                    </m:r>
                    <m:r>
                      <a:rPr lang="en-US" sz="2000" i="1" baseline="-25000">
                        <a:latin typeface="Cambria Math" panose="02040503050406030204" pitchFamily="18" charset="0"/>
                      </a:rPr>
                      <m:t> </m:t>
                    </m:r>
                    <m:sSup>
                      <m:sSupPr>
                        <m:ctrlPr>
                          <a:rPr lang="el-GR" sz="2000" i="1" dirty="0">
                            <a:solidFill>
                              <a:srgbClr val="836967"/>
                            </a:solidFill>
                            <a:latin typeface="Cambria Math" panose="02040503050406030204" pitchFamily="18" charset="0"/>
                          </a:rPr>
                        </m:ctrlPr>
                      </m:sSupPr>
                      <m:e>
                        <m:r>
                          <a:rPr lang="el-GR" sz="2000" dirty="0">
                            <a:latin typeface="Cambria Math" panose="02040503050406030204" pitchFamily="18" charset="0"/>
                          </a:rPr>
                          <m:t>ℝ</m:t>
                        </m:r>
                      </m:e>
                      <m:sup>
                        <m:r>
                          <a:rPr lang="el-GR" sz="2000" i="1" dirty="0">
                            <a:latin typeface="Cambria Math" panose="02040503050406030204" pitchFamily="18" charset="0"/>
                          </a:rPr>
                          <m:t>𝑛</m:t>
                        </m:r>
                      </m:sup>
                    </m:sSup>
                    <m:r>
                      <a:rPr lang="en-US" sz="2000" b="0" i="1" dirty="0" smtClean="0">
                        <a:latin typeface="Cambria Math" panose="02040503050406030204" pitchFamily="18" charset="0"/>
                      </a:rPr>
                      <m:t>\</m:t>
                    </m:r>
                    <m:r>
                      <a:rPr lang="en-US" sz="2000" b="0" i="1" dirty="0" smtClean="0">
                        <a:latin typeface="Cambria Math" panose="02040503050406030204" pitchFamily="18" charset="0"/>
                      </a:rPr>
                      <m:t>𝐿</m:t>
                    </m:r>
                  </m:oMath>
                </a14:m>
                <a:r>
                  <a:rPr lang="en-US" sz="2000" dirty="0"/>
                  <a:t>, </a:t>
                </a:r>
                <a:r>
                  <a:rPr lang="el-GR" sz="2000" dirty="0"/>
                  <a:t>να βρεθεί το </a:t>
                </a:r>
                <a14:m>
                  <m:oMath xmlns:m="http://schemas.openxmlformats.org/officeDocument/2006/math">
                    <m:r>
                      <a:rPr lang="en-US" sz="2000" b="1" i="1">
                        <a:latin typeface="Cambria Math" panose="02040503050406030204" pitchFamily="18" charset="0"/>
                      </a:rPr>
                      <m:t>𝒗</m:t>
                    </m:r>
                    <m:r>
                      <a:rPr lang="el-GR" sz="2000" b="1" i="1">
                        <a:latin typeface="Cambria Math" panose="02040503050406030204" pitchFamily="18" charset="0"/>
                      </a:rPr>
                      <m:t>∈</m:t>
                    </m:r>
                    <m:r>
                      <a:rPr lang="en-US" sz="2000" b="1" i="1">
                        <a:latin typeface="Cambria Math" panose="02040503050406030204" pitchFamily="18" charset="0"/>
                      </a:rPr>
                      <m:t>𝑳</m:t>
                    </m:r>
                    <m:r>
                      <a:rPr lang="en-US" sz="2000" b="1" i="1" smtClean="0">
                        <a:latin typeface="Cambria Math" panose="02040503050406030204" pitchFamily="18" charset="0"/>
                      </a:rPr>
                      <m:t> </m:t>
                    </m:r>
                  </m:oMath>
                </a14:m>
                <a:r>
                  <a:rPr lang="el-GR" sz="2000" dirty="0"/>
                  <a:t>που βρίσκεται πιο κοντά στο</a:t>
                </a:r>
                <a:r>
                  <a:rPr lang="en-US" sz="2000" dirty="0"/>
                  <a:t> </a:t>
                </a:r>
                <a:r>
                  <a:rPr lang="en-US" sz="2000" i="1" dirty="0"/>
                  <a:t>t</a:t>
                </a:r>
                <a:r>
                  <a:rPr lang="el-GR" sz="2000" i="1" dirty="0"/>
                  <a:t>. </a:t>
                </a:r>
              </a:p>
            </p:txBody>
          </p:sp>
        </mc:Choice>
        <mc:Fallback xmlns="">
          <p:sp>
            <p:nvSpPr>
              <p:cNvPr id="2" name="TextBox 1">
                <a:extLst>
                  <a:ext uri="{FF2B5EF4-FFF2-40B4-BE49-F238E27FC236}">
                    <a16:creationId xmlns:a16="http://schemas.microsoft.com/office/drawing/2014/main" id="{8701A54B-5EDB-DC46-819D-65B59EBBDD05}"/>
                  </a:ext>
                </a:extLst>
              </p:cNvPr>
              <p:cNvSpPr txBox="1">
                <a:spLocks noRot="1" noChangeAspect="1" noMove="1" noResize="1" noEditPoints="1" noAdjustHandles="1" noChangeArrowheads="1" noChangeShapeType="1" noTextEdit="1"/>
              </p:cNvSpPr>
              <p:nvPr/>
            </p:nvSpPr>
            <p:spPr>
              <a:xfrm>
                <a:off x="429432" y="3366538"/>
                <a:ext cx="6048456" cy="1027204"/>
              </a:xfrm>
              <a:prstGeom prst="rect">
                <a:avLst/>
              </a:prstGeom>
              <a:blipFill>
                <a:blip r:embed="rId4"/>
                <a:stretch>
                  <a:fillRect l="-1007" t="-2959" b="-8284"/>
                </a:stretch>
              </a:blipFill>
            </p:spPr>
            <p:txBody>
              <a:bodyPr/>
              <a:lstStyle/>
              <a:p>
                <a:r>
                  <a:rPr lang="el-GR">
                    <a:noFill/>
                  </a:rPr>
                  <a:t> </a:t>
                </a:r>
              </a:p>
            </p:txBody>
          </p:sp>
        </mc:Fallback>
      </mc:AlternateContent>
      <p:sp>
        <p:nvSpPr>
          <p:cNvPr id="3" name="TextBox 2">
            <a:extLst>
              <a:ext uri="{FF2B5EF4-FFF2-40B4-BE49-F238E27FC236}">
                <a16:creationId xmlns:a16="http://schemas.microsoft.com/office/drawing/2014/main" id="{033A8A2E-1EC1-1D45-BE8C-E7035C8B6213}"/>
              </a:ext>
            </a:extLst>
          </p:cNvPr>
          <p:cNvSpPr txBox="1"/>
          <p:nvPr/>
        </p:nvSpPr>
        <p:spPr>
          <a:xfrm>
            <a:off x="2184947" y="4834198"/>
            <a:ext cx="2537426" cy="400110"/>
          </a:xfrm>
          <a:prstGeom prst="rect">
            <a:avLst/>
          </a:prstGeom>
          <a:noFill/>
        </p:spPr>
        <p:txBody>
          <a:bodyPr wrap="none" rtlCol="0">
            <a:spAutoFit/>
          </a:bodyPr>
          <a:lstStyle/>
          <a:p>
            <a:r>
              <a:rPr lang="el-GR" sz="2000" b="1" dirty="0">
                <a:solidFill>
                  <a:srgbClr val="002060"/>
                </a:solidFill>
              </a:rPr>
              <a:t>Αλγόριθμος του </a:t>
            </a:r>
            <a:r>
              <a:rPr lang="en-US" sz="2000" b="1" dirty="0">
                <a:solidFill>
                  <a:srgbClr val="002060"/>
                </a:solidFill>
              </a:rPr>
              <a:t>Babai</a:t>
            </a:r>
            <a:endParaRPr lang="el-GR" sz="2000" b="1" dirty="0">
              <a:solidFill>
                <a:srgbClr val="002060"/>
              </a:solidFill>
            </a:endParaRPr>
          </a:p>
        </p:txBody>
      </p:sp>
      <p:cxnSp>
        <p:nvCxnSpPr>
          <p:cNvPr id="11" name="Straight Arrow Connector 10">
            <a:extLst>
              <a:ext uri="{FF2B5EF4-FFF2-40B4-BE49-F238E27FC236}">
                <a16:creationId xmlns:a16="http://schemas.microsoft.com/office/drawing/2014/main" id="{DE42DA9C-690E-7626-C575-F48CD568C419}"/>
              </a:ext>
            </a:extLst>
          </p:cNvPr>
          <p:cNvCxnSpPr>
            <a:cxnSpLocks/>
          </p:cNvCxnSpPr>
          <p:nvPr/>
        </p:nvCxnSpPr>
        <p:spPr>
          <a:xfrm>
            <a:off x="3440483" y="4382201"/>
            <a:ext cx="0" cy="45199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2D95632B-5560-661C-716C-CAD3D9E853D1}"/>
              </a:ext>
            </a:extLst>
          </p:cNvPr>
          <p:cNvSpPr/>
          <p:nvPr/>
        </p:nvSpPr>
        <p:spPr>
          <a:xfrm>
            <a:off x="7569607" y="16503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0" name="Oval 129">
            <a:extLst>
              <a:ext uri="{FF2B5EF4-FFF2-40B4-BE49-F238E27FC236}">
                <a16:creationId xmlns:a16="http://schemas.microsoft.com/office/drawing/2014/main" id="{DBCBFD5A-2195-FA12-DA52-4389454138E2}"/>
              </a:ext>
            </a:extLst>
          </p:cNvPr>
          <p:cNvSpPr/>
          <p:nvPr/>
        </p:nvSpPr>
        <p:spPr>
          <a:xfrm>
            <a:off x="7902302" y="16503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1" name="Oval 130">
            <a:extLst>
              <a:ext uri="{FF2B5EF4-FFF2-40B4-BE49-F238E27FC236}">
                <a16:creationId xmlns:a16="http://schemas.microsoft.com/office/drawing/2014/main" id="{730F1CD5-5EB8-B9BA-631D-AEFCCCE865B7}"/>
              </a:ext>
            </a:extLst>
          </p:cNvPr>
          <p:cNvSpPr/>
          <p:nvPr/>
        </p:nvSpPr>
        <p:spPr>
          <a:xfrm>
            <a:off x="8234997" y="165035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2" name="Oval 131">
            <a:extLst>
              <a:ext uri="{FF2B5EF4-FFF2-40B4-BE49-F238E27FC236}">
                <a16:creationId xmlns:a16="http://schemas.microsoft.com/office/drawing/2014/main" id="{DCEB1D53-A092-9E91-DEFE-A7B642537FDA}"/>
              </a:ext>
            </a:extLst>
          </p:cNvPr>
          <p:cNvSpPr/>
          <p:nvPr/>
        </p:nvSpPr>
        <p:spPr>
          <a:xfrm>
            <a:off x="8567692" y="16503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3" name="Oval 132">
            <a:extLst>
              <a:ext uri="{FF2B5EF4-FFF2-40B4-BE49-F238E27FC236}">
                <a16:creationId xmlns:a16="http://schemas.microsoft.com/office/drawing/2014/main" id="{D5B9B6D5-7034-E794-79CB-813CF163DB7F}"/>
              </a:ext>
            </a:extLst>
          </p:cNvPr>
          <p:cNvSpPr/>
          <p:nvPr/>
        </p:nvSpPr>
        <p:spPr>
          <a:xfrm>
            <a:off x="8900387" y="16503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4" name="Oval 133">
            <a:extLst>
              <a:ext uri="{FF2B5EF4-FFF2-40B4-BE49-F238E27FC236}">
                <a16:creationId xmlns:a16="http://schemas.microsoft.com/office/drawing/2014/main" id="{C20B74A5-45BE-DF26-EF4F-3FACE8576091}"/>
              </a:ext>
            </a:extLst>
          </p:cNvPr>
          <p:cNvSpPr/>
          <p:nvPr/>
        </p:nvSpPr>
        <p:spPr>
          <a:xfrm>
            <a:off x="9233082" y="16503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5" name="Oval 134">
            <a:extLst>
              <a:ext uri="{FF2B5EF4-FFF2-40B4-BE49-F238E27FC236}">
                <a16:creationId xmlns:a16="http://schemas.microsoft.com/office/drawing/2014/main" id="{7A191116-8BB4-1E7D-2B1F-30502F754B04}"/>
              </a:ext>
            </a:extLst>
          </p:cNvPr>
          <p:cNvSpPr/>
          <p:nvPr/>
        </p:nvSpPr>
        <p:spPr>
          <a:xfrm>
            <a:off x="9565777" y="16503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6" name="Oval 135">
            <a:extLst>
              <a:ext uri="{FF2B5EF4-FFF2-40B4-BE49-F238E27FC236}">
                <a16:creationId xmlns:a16="http://schemas.microsoft.com/office/drawing/2014/main" id="{8D9E425A-9735-C565-E4EF-F28B656324E4}"/>
              </a:ext>
            </a:extLst>
          </p:cNvPr>
          <p:cNvSpPr/>
          <p:nvPr/>
        </p:nvSpPr>
        <p:spPr>
          <a:xfrm>
            <a:off x="9898472" y="16503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7" name="Oval 136">
            <a:extLst>
              <a:ext uri="{FF2B5EF4-FFF2-40B4-BE49-F238E27FC236}">
                <a16:creationId xmlns:a16="http://schemas.microsoft.com/office/drawing/2014/main" id="{31B00E13-A59F-E3E3-E860-408419041BB3}"/>
              </a:ext>
            </a:extLst>
          </p:cNvPr>
          <p:cNvSpPr/>
          <p:nvPr/>
        </p:nvSpPr>
        <p:spPr>
          <a:xfrm>
            <a:off x="10231167" y="16503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8" name="Oval 137">
            <a:extLst>
              <a:ext uri="{FF2B5EF4-FFF2-40B4-BE49-F238E27FC236}">
                <a16:creationId xmlns:a16="http://schemas.microsoft.com/office/drawing/2014/main" id="{E5B9CD34-63C2-62D8-AA23-36447754747C}"/>
              </a:ext>
            </a:extLst>
          </p:cNvPr>
          <p:cNvSpPr/>
          <p:nvPr/>
        </p:nvSpPr>
        <p:spPr>
          <a:xfrm>
            <a:off x="10563862" y="16503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9" name="Oval 138">
            <a:extLst>
              <a:ext uri="{FF2B5EF4-FFF2-40B4-BE49-F238E27FC236}">
                <a16:creationId xmlns:a16="http://schemas.microsoft.com/office/drawing/2014/main" id="{EDDA90CF-D112-7979-74B1-C60F18F24C14}"/>
              </a:ext>
            </a:extLst>
          </p:cNvPr>
          <p:cNvSpPr/>
          <p:nvPr/>
        </p:nvSpPr>
        <p:spPr>
          <a:xfrm>
            <a:off x="10896557" y="16503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0" name="Oval 139">
            <a:extLst>
              <a:ext uri="{FF2B5EF4-FFF2-40B4-BE49-F238E27FC236}">
                <a16:creationId xmlns:a16="http://schemas.microsoft.com/office/drawing/2014/main" id="{7DF1D712-41D4-7DB7-BD34-E6A4D11C5799}"/>
              </a:ext>
            </a:extLst>
          </p:cNvPr>
          <p:cNvSpPr/>
          <p:nvPr/>
        </p:nvSpPr>
        <p:spPr>
          <a:xfrm>
            <a:off x="7569607" y="210898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1" name="Oval 140">
            <a:extLst>
              <a:ext uri="{FF2B5EF4-FFF2-40B4-BE49-F238E27FC236}">
                <a16:creationId xmlns:a16="http://schemas.microsoft.com/office/drawing/2014/main" id="{AD46AC27-03C9-8FB0-3668-CB064D2A5468}"/>
              </a:ext>
            </a:extLst>
          </p:cNvPr>
          <p:cNvSpPr/>
          <p:nvPr/>
        </p:nvSpPr>
        <p:spPr>
          <a:xfrm>
            <a:off x="7902302" y="21082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2" name="Oval 141">
            <a:extLst>
              <a:ext uri="{FF2B5EF4-FFF2-40B4-BE49-F238E27FC236}">
                <a16:creationId xmlns:a16="http://schemas.microsoft.com/office/drawing/2014/main" id="{7BD75912-FE78-7106-7375-CD2A8F12ABAD}"/>
              </a:ext>
            </a:extLst>
          </p:cNvPr>
          <p:cNvSpPr/>
          <p:nvPr/>
        </p:nvSpPr>
        <p:spPr>
          <a:xfrm>
            <a:off x="8234997" y="2108254"/>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3" name="Oval 142">
            <a:extLst>
              <a:ext uri="{FF2B5EF4-FFF2-40B4-BE49-F238E27FC236}">
                <a16:creationId xmlns:a16="http://schemas.microsoft.com/office/drawing/2014/main" id="{35502D66-5FAE-7F06-0825-8222943F56F4}"/>
              </a:ext>
            </a:extLst>
          </p:cNvPr>
          <p:cNvSpPr/>
          <p:nvPr/>
        </p:nvSpPr>
        <p:spPr>
          <a:xfrm>
            <a:off x="8567692" y="21082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4" name="Oval 143">
            <a:extLst>
              <a:ext uri="{FF2B5EF4-FFF2-40B4-BE49-F238E27FC236}">
                <a16:creationId xmlns:a16="http://schemas.microsoft.com/office/drawing/2014/main" id="{89947373-1873-E58B-F698-7CD7F8C09919}"/>
              </a:ext>
            </a:extLst>
          </p:cNvPr>
          <p:cNvSpPr/>
          <p:nvPr/>
        </p:nvSpPr>
        <p:spPr>
          <a:xfrm>
            <a:off x="8900387" y="21082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5" name="Oval 144">
            <a:extLst>
              <a:ext uri="{FF2B5EF4-FFF2-40B4-BE49-F238E27FC236}">
                <a16:creationId xmlns:a16="http://schemas.microsoft.com/office/drawing/2014/main" id="{403B8C8D-0067-C083-DA08-32207117F95D}"/>
              </a:ext>
            </a:extLst>
          </p:cNvPr>
          <p:cNvSpPr/>
          <p:nvPr/>
        </p:nvSpPr>
        <p:spPr>
          <a:xfrm>
            <a:off x="9233082" y="21082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6" name="Oval 145">
            <a:extLst>
              <a:ext uri="{FF2B5EF4-FFF2-40B4-BE49-F238E27FC236}">
                <a16:creationId xmlns:a16="http://schemas.microsoft.com/office/drawing/2014/main" id="{F6ED5E1D-09A4-3B75-20B1-2D145C5E20CE}"/>
              </a:ext>
            </a:extLst>
          </p:cNvPr>
          <p:cNvSpPr/>
          <p:nvPr/>
        </p:nvSpPr>
        <p:spPr>
          <a:xfrm>
            <a:off x="9565777" y="21082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7" name="Oval 146">
            <a:extLst>
              <a:ext uri="{FF2B5EF4-FFF2-40B4-BE49-F238E27FC236}">
                <a16:creationId xmlns:a16="http://schemas.microsoft.com/office/drawing/2014/main" id="{AD522368-6D38-0040-896E-9FD830054CD4}"/>
              </a:ext>
            </a:extLst>
          </p:cNvPr>
          <p:cNvSpPr/>
          <p:nvPr/>
        </p:nvSpPr>
        <p:spPr>
          <a:xfrm>
            <a:off x="9898472" y="21082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8" name="Oval 147">
            <a:extLst>
              <a:ext uri="{FF2B5EF4-FFF2-40B4-BE49-F238E27FC236}">
                <a16:creationId xmlns:a16="http://schemas.microsoft.com/office/drawing/2014/main" id="{1EA2BDB3-C590-4294-C336-48B8C3CA536D}"/>
              </a:ext>
            </a:extLst>
          </p:cNvPr>
          <p:cNvSpPr/>
          <p:nvPr/>
        </p:nvSpPr>
        <p:spPr>
          <a:xfrm>
            <a:off x="10231167" y="21082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9" name="Oval 148">
            <a:extLst>
              <a:ext uri="{FF2B5EF4-FFF2-40B4-BE49-F238E27FC236}">
                <a16:creationId xmlns:a16="http://schemas.microsoft.com/office/drawing/2014/main" id="{FD63C735-B4DB-4B5E-ABEB-B38F87BA15E5}"/>
              </a:ext>
            </a:extLst>
          </p:cNvPr>
          <p:cNvSpPr/>
          <p:nvPr/>
        </p:nvSpPr>
        <p:spPr>
          <a:xfrm>
            <a:off x="10563862" y="21082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0" name="Oval 149">
            <a:extLst>
              <a:ext uri="{FF2B5EF4-FFF2-40B4-BE49-F238E27FC236}">
                <a16:creationId xmlns:a16="http://schemas.microsoft.com/office/drawing/2014/main" id="{3884CA6D-9376-F047-12ED-3E77ECFDAC71}"/>
              </a:ext>
            </a:extLst>
          </p:cNvPr>
          <p:cNvSpPr/>
          <p:nvPr/>
        </p:nvSpPr>
        <p:spPr>
          <a:xfrm>
            <a:off x="10896557" y="21082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1" name="Oval 150">
            <a:extLst>
              <a:ext uri="{FF2B5EF4-FFF2-40B4-BE49-F238E27FC236}">
                <a16:creationId xmlns:a16="http://schemas.microsoft.com/office/drawing/2014/main" id="{01787E37-E412-A610-B45A-BE43219A9565}"/>
              </a:ext>
            </a:extLst>
          </p:cNvPr>
          <p:cNvSpPr/>
          <p:nvPr/>
        </p:nvSpPr>
        <p:spPr>
          <a:xfrm>
            <a:off x="7569607" y="256717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2" name="Oval 151">
            <a:extLst>
              <a:ext uri="{FF2B5EF4-FFF2-40B4-BE49-F238E27FC236}">
                <a16:creationId xmlns:a16="http://schemas.microsoft.com/office/drawing/2014/main" id="{B11517C4-34B0-B804-CA1D-63613ED5625D}"/>
              </a:ext>
            </a:extLst>
          </p:cNvPr>
          <p:cNvSpPr/>
          <p:nvPr/>
        </p:nvSpPr>
        <p:spPr>
          <a:xfrm>
            <a:off x="7902302" y="2566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3" name="Oval 152">
            <a:extLst>
              <a:ext uri="{FF2B5EF4-FFF2-40B4-BE49-F238E27FC236}">
                <a16:creationId xmlns:a16="http://schemas.microsoft.com/office/drawing/2014/main" id="{2ADCFB3B-0667-9C50-4A4C-BD6688A49FFA}"/>
              </a:ext>
            </a:extLst>
          </p:cNvPr>
          <p:cNvSpPr/>
          <p:nvPr/>
        </p:nvSpPr>
        <p:spPr>
          <a:xfrm>
            <a:off x="8234997" y="2566150"/>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4" name="Oval 153">
            <a:extLst>
              <a:ext uri="{FF2B5EF4-FFF2-40B4-BE49-F238E27FC236}">
                <a16:creationId xmlns:a16="http://schemas.microsoft.com/office/drawing/2014/main" id="{E3FF5CBE-E038-5D47-7EED-EF218D63188F}"/>
              </a:ext>
            </a:extLst>
          </p:cNvPr>
          <p:cNvSpPr/>
          <p:nvPr/>
        </p:nvSpPr>
        <p:spPr>
          <a:xfrm>
            <a:off x="8567692" y="2566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5" name="Oval 154">
            <a:extLst>
              <a:ext uri="{FF2B5EF4-FFF2-40B4-BE49-F238E27FC236}">
                <a16:creationId xmlns:a16="http://schemas.microsoft.com/office/drawing/2014/main" id="{B1F98B9E-EDEE-EDFE-D002-09E674D7671E}"/>
              </a:ext>
            </a:extLst>
          </p:cNvPr>
          <p:cNvSpPr/>
          <p:nvPr/>
        </p:nvSpPr>
        <p:spPr>
          <a:xfrm>
            <a:off x="8900387" y="2566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6" name="Oval 155">
            <a:extLst>
              <a:ext uri="{FF2B5EF4-FFF2-40B4-BE49-F238E27FC236}">
                <a16:creationId xmlns:a16="http://schemas.microsoft.com/office/drawing/2014/main" id="{D7ECB8F4-3292-D2CB-9506-A20705051D66}"/>
              </a:ext>
            </a:extLst>
          </p:cNvPr>
          <p:cNvSpPr/>
          <p:nvPr/>
        </p:nvSpPr>
        <p:spPr>
          <a:xfrm>
            <a:off x="9233082" y="2566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7" name="Oval 156">
            <a:extLst>
              <a:ext uri="{FF2B5EF4-FFF2-40B4-BE49-F238E27FC236}">
                <a16:creationId xmlns:a16="http://schemas.microsoft.com/office/drawing/2014/main" id="{D66AAE26-1340-7582-DE34-B2CA44777CC9}"/>
              </a:ext>
            </a:extLst>
          </p:cNvPr>
          <p:cNvSpPr/>
          <p:nvPr/>
        </p:nvSpPr>
        <p:spPr>
          <a:xfrm>
            <a:off x="9565777" y="2566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8" name="Oval 157">
            <a:extLst>
              <a:ext uri="{FF2B5EF4-FFF2-40B4-BE49-F238E27FC236}">
                <a16:creationId xmlns:a16="http://schemas.microsoft.com/office/drawing/2014/main" id="{CDA098AF-A60C-6BB1-71E2-754EF8BB925F}"/>
              </a:ext>
            </a:extLst>
          </p:cNvPr>
          <p:cNvSpPr/>
          <p:nvPr/>
        </p:nvSpPr>
        <p:spPr>
          <a:xfrm>
            <a:off x="9898472" y="2566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9" name="Oval 158">
            <a:extLst>
              <a:ext uri="{FF2B5EF4-FFF2-40B4-BE49-F238E27FC236}">
                <a16:creationId xmlns:a16="http://schemas.microsoft.com/office/drawing/2014/main" id="{2B0D9DF7-1D23-EC5C-958C-DEC482FC4909}"/>
              </a:ext>
            </a:extLst>
          </p:cNvPr>
          <p:cNvSpPr/>
          <p:nvPr/>
        </p:nvSpPr>
        <p:spPr>
          <a:xfrm>
            <a:off x="10231167" y="2566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0" name="Oval 159">
            <a:extLst>
              <a:ext uri="{FF2B5EF4-FFF2-40B4-BE49-F238E27FC236}">
                <a16:creationId xmlns:a16="http://schemas.microsoft.com/office/drawing/2014/main" id="{A886F32F-47D3-3841-3F87-C3B11DA3297C}"/>
              </a:ext>
            </a:extLst>
          </p:cNvPr>
          <p:cNvSpPr/>
          <p:nvPr/>
        </p:nvSpPr>
        <p:spPr>
          <a:xfrm>
            <a:off x="10563862" y="2566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1" name="Oval 160">
            <a:extLst>
              <a:ext uri="{FF2B5EF4-FFF2-40B4-BE49-F238E27FC236}">
                <a16:creationId xmlns:a16="http://schemas.microsoft.com/office/drawing/2014/main" id="{005F7028-0C1F-35DB-FEE1-82BC99D80428}"/>
              </a:ext>
            </a:extLst>
          </p:cNvPr>
          <p:cNvSpPr/>
          <p:nvPr/>
        </p:nvSpPr>
        <p:spPr>
          <a:xfrm>
            <a:off x="10896557" y="2566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2" name="Oval 161">
            <a:extLst>
              <a:ext uri="{FF2B5EF4-FFF2-40B4-BE49-F238E27FC236}">
                <a16:creationId xmlns:a16="http://schemas.microsoft.com/office/drawing/2014/main" id="{16C0632C-5ADE-0CA3-C73F-2D32E8E81DA2}"/>
              </a:ext>
            </a:extLst>
          </p:cNvPr>
          <p:cNvSpPr/>
          <p:nvPr/>
        </p:nvSpPr>
        <p:spPr>
          <a:xfrm>
            <a:off x="7569607" y="30258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3" name="Oval 162">
            <a:extLst>
              <a:ext uri="{FF2B5EF4-FFF2-40B4-BE49-F238E27FC236}">
                <a16:creationId xmlns:a16="http://schemas.microsoft.com/office/drawing/2014/main" id="{F66CD464-9C54-FCC4-4936-08A1453DAF6C}"/>
              </a:ext>
            </a:extLst>
          </p:cNvPr>
          <p:cNvSpPr/>
          <p:nvPr/>
        </p:nvSpPr>
        <p:spPr>
          <a:xfrm>
            <a:off x="7902302" y="30240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4" name="Oval 163">
            <a:extLst>
              <a:ext uri="{FF2B5EF4-FFF2-40B4-BE49-F238E27FC236}">
                <a16:creationId xmlns:a16="http://schemas.microsoft.com/office/drawing/2014/main" id="{0414FCDF-CB0B-BD24-20C2-58B0FBE4952B}"/>
              </a:ext>
            </a:extLst>
          </p:cNvPr>
          <p:cNvSpPr/>
          <p:nvPr/>
        </p:nvSpPr>
        <p:spPr>
          <a:xfrm>
            <a:off x="8234997" y="3024046"/>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5" name="Oval 164">
            <a:extLst>
              <a:ext uri="{FF2B5EF4-FFF2-40B4-BE49-F238E27FC236}">
                <a16:creationId xmlns:a16="http://schemas.microsoft.com/office/drawing/2014/main" id="{E20ABDB6-5D3C-2F64-02F5-0FA402E6535D}"/>
              </a:ext>
            </a:extLst>
          </p:cNvPr>
          <p:cNvSpPr/>
          <p:nvPr/>
        </p:nvSpPr>
        <p:spPr>
          <a:xfrm>
            <a:off x="8567692" y="30240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6" name="Oval 165">
            <a:extLst>
              <a:ext uri="{FF2B5EF4-FFF2-40B4-BE49-F238E27FC236}">
                <a16:creationId xmlns:a16="http://schemas.microsoft.com/office/drawing/2014/main" id="{FB539630-98EF-AA05-9FAB-003A4D4D507D}"/>
              </a:ext>
            </a:extLst>
          </p:cNvPr>
          <p:cNvSpPr/>
          <p:nvPr/>
        </p:nvSpPr>
        <p:spPr>
          <a:xfrm>
            <a:off x="8900387" y="30240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7" name="Oval 166">
            <a:extLst>
              <a:ext uri="{FF2B5EF4-FFF2-40B4-BE49-F238E27FC236}">
                <a16:creationId xmlns:a16="http://schemas.microsoft.com/office/drawing/2014/main" id="{F6CDFE49-A26E-A00F-3582-1DA1028AA362}"/>
              </a:ext>
            </a:extLst>
          </p:cNvPr>
          <p:cNvSpPr/>
          <p:nvPr/>
        </p:nvSpPr>
        <p:spPr>
          <a:xfrm>
            <a:off x="9233082" y="30240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8" name="Oval 167">
            <a:extLst>
              <a:ext uri="{FF2B5EF4-FFF2-40B4-BE49-F238E27FC236}">
                <a16:creationId xmlns:a16="http://schemas.microsoft.com/office/drawing/2014/main" id="{CC80CF77-E1CC-6060-FF21-DDD390CAA966}"/>
              </a:ext>
            </a:extLst>
          </p:cNvPr>
          <p:cNvSpPr/>
          <p:nvPr/>
        </p:nvSpPr>
        <p:spPr>
          <a:xfrm>
            <a:off x="9604537" y="316011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9" name="Oval 168">
            <a:extLst>
              <a:ext uri="{FF2B5EF4-FFF2-40B4-BE49-F238E27FC236}">
                <a16:creationId xmlns:a16="http://schemas.microsoft.com/office/drawing/2014/main" id="{E5FF3842-5BCB-33E6-A7A6-4C03F7A13A1D}"/>
              </a:ext>
            </a:extLst>
          </p:cNvPr>
          <p:cNvSpPr/>
          <p:nvPr/>
        </p:nvSpPr>
        <p:spPr>
          <a:xfrm>
            <a:off x="9898472" y="30240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0" name="Oval 169">
            <a:extLst>
              <a:ext uri="{FF2B5EF4-FFF2-40B4-BE49-F238E27FC236}">
                <a16:creationId xmlns:a16="http://schemas.microsoft.com/office/drawing/2014/main" id="{BCDE561C-FE9F-32D5-3490-209E33D016F1}"/>
              </a:ext>
            </a:extLst>
          </p:cNvPr>
          <p:cNvSpPr/>
          <p:nvPr/>
        </p:nvSpPr>
        <p:spPr>
          <a:xfrm>
            <a:off x="10231167" y="30240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1" name="Oval 170">
            <a:extLst>
              <a:ext uri="{FF2B5EF4-FFF2-40B4-BE49-F238E27FC236}">
                <a16:creationId xmlns:a16="http://schemas.microsoft.com/office/drawing/2014/main" id="{F598E526-4E98-3254-4BD4-11D559F22D19}"/>
              </a:ext>
            </a:extLst>
          </p:cNvPr>
          <p:cNvSpPr/>
          <p:nvPr/>
        </p:nvSpPr>
        <p:spPr>
          <a:xfrm>
            <a:off x="10563862" y="30240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2" name="Oval 171">
            <a:extLst>
              <a:ext uri="{FF2B5EF4-FFF2-40B4-BE49-F238E27FC236}">
                <a16:creationId xmlns:a16="http://schemas.microsoft.com/office/drawing/2014/main" id="{4DFB2C84-76B9-36A1-C61B-5963C19C4C1F}"/>
              </a:ext>
            </a:extLst>
          </p:cNvPr>
          <p:cNvSpPr/>
          <p:nvPr/>
        </p:nvSpPr>
        <p:spPr>
          <a:xfrm>
            <a:off x="10896557" y="30240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3" name="Oval 172">
            <a:extLst>
              <a:ext uri="{FF2B5EF4-FFF2-40B4-BE49-F238E27FC236}">
                <a16:creationId xmlns:a16="http://schemas.microsoft.com/office/drawing/2014/main" id="{0B2CBA26-8B08-EF4E-0FD9-503AFD8C484F}"/>
              </a:ext>
            </a:extLst>
          </p:cNvPr>
          <p:cNvSpPr/>
          <p:nvPr/>
        </p:nvSpPr>
        <p:spPr>
          <a:xfrm>
            <a:off x="7569607" y="348142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4" name="Oval 173">
            <a:extLst>
              <a:ext uri="{FF2B5EF4-FFF2-40B4-BE49-F238E27FC236}">
                <a16:creationId xmlns:a16="http://schemas.microsoft.com/office/drawing/2014/main" id="{BEEAF2A8-A914-3A83-3261-5925E8DE9E52}"/>
              </a:ext>
            </a:extLst>
          </p:cNvPr>
          <p:cNvSpPr/>
          <p:nvPr/>
        </p:nvSpPr>
        <p:spPr>
          <a:xfrm>
            <a:off x="7902302" y="348194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5" name="Oval 174">
            <a:extLst>
              <a:ext uri="{FF2B5EF4-FFF2-40B4-BE49-F238E27FC236}">
                <a16:creationId xmlns:a16="http://schemas.microsoft.com/office/drawing/2014/main" id="{D7ACF488-BB0A-91DB-81DF-5857F751200F}"/>
              </a:ext>
            </a:extLst>
          </p:cNvPr>
          <p:cNvSpPr/>
          <p:nvPr/>
        </p:nvSpPr>
        <p:spPr>
          <a:xfrm>
            <a:off x="8234997" y="3481942"/>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6" name="Oval 175">
            <a:extLst>
              <a:ext uri="{FF2B5EF4-FFF2-40B4-BE49-F238E27FC236}">
                <a16:creationId xmlns:a16="http://schemas.microsoft.com/office/drawing/2014/main" id="{6E1C16AD-C2D3-151E-DC5C-05C8FC45E64E}"/>
              </a:ext>
            </a:extLst>
          </p:cNvPr>
          <p:cNvSpPr/>
          <p:nvPr/>
        </p:nvSpPr>
        <p:spPr>
          <a:xfrm>
            <a:off x="8567692" y="348194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7" name="Oval 176">
            <a:extLst>
              <a:ext uri="{FF2B5EF4-FFF2-40B4-BE49-F238E27FC236}">
                <a16:creationId xmlns:a16="http://schemas.microsoft.com/office/drawing/2014/main" id="{0FE877F7-D9C1-FBC0-2F57-AE239BA66B40}"/>
              </a:ext>
            </a:extLst>
          </p:cNvPr>
          <p:cNvSpPr/>
          <p:nvPr/>
        </p:nvSpPr>
        <p:spPr>
          <a:xfrm>
            <a:off x="8900387" y="348194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8" name="Oval 177">
            <a:extLst>
              <a:ext uri="{FF2B5EF4-FFF2-40B4-BE49-F238E27FC236}">
                <a16:creationId xmlns:a16="http://schemas.microsoft.com/office/drawing/2014/main" id="{734D84E2-4EBB-B22E-198A-AABD80BD41D4}"/>
              </a:ext>
            </a:extLst>
          </p:cNvPr>
          <p:cNvSpPr/>
          <p:nvPr/>
        </p:nvSpPr>
        <p:spPr>
          <a:xfrm>
            <a:off x="9233082" y="348194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9" name="Oval 178">
            <a:extLst>
              <a:ext uri="{FF2B5EF4-FFF2-40B4-BE49-F238E27FC236}">
                <a16:creationId xmlns:a16="http://schemas.microsoft.com/office/drawing/2014/main" id="{EB75FA5E-185D-3AAC-7DAF-37BEBBAB10E4}"/>
              </a:ext>
            </a:extLst>
          </p:cNvPr>
          <p:cNvSpPr/>
          <p:nvPr/>
        </p:nvSpPr>
        <p:spPr>
          <a:xfrm>
            <a:off x="9565777" y="348194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0" name="Oval 179">
            <a:extLst>
              <a:ext uri="{FF2B5EF4-FFF2-40B4-BE49-F238E27FC236}">
                <a16:creationId xmlns:a16="http://schemas.microsoft.com/office/drawing/2014/main" id="{F9260827-E97A-CCC9-1F33-065C8636CA46}"/>
              </a:ext>
            </a:extLst>
          </p:cNvPr>
          <p:cNvSpPr/>
          <p:nvPr/>
        </p:nvSpPr>
        <p:spPr>
          <a:xfrm>
            <a:off x="9898472" y="348194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1" name="Oval 180">
            <a:extLst>
              <a:ext uri="{FF2B5EF4-FFF2-40B4-BE49-F238E27FC236}">
                <a16:creationId xmlns:a16="http://schemas.microsoft.com/office/drawing/2014/main" id="{380129C6-43A1-62B6-C74D-17ADDD79ACD9}"/>
              </a:ext>
            </a:extLst>
          </p:cNvPr>
          <p:cNvSpPr/>
          <p:nvPr/>
        </p:nvSpPr>
        <p:spPr>
          <a:xfrm>
            <a:off x="10231167" y="348194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2" name="Oval 181">
            <a:extLst>
              <a:ext uri="{FF2B5EF4-FFF2-40B4-BE49-F238E27FC236}">
                <a16:creationId xmlns:a16="http://schemas.microsoft.com/office/drawing/2014/main" id="{DF610B46-AC86-064B-C793-BB55E0AADAAE}"/>
              </a:ext>
            </a:extLst>
          </p:cNvPr>
          <p:cNvSpPr/>
          <p:nvPr/>
        </p:nvSpPr>
        <p:spPr>
          <a:xfrm>
            <a:off x="10563862" y="348194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3" name="Oval 182">
            <a:extLst>
              <a:ext uri="{FF2B5EF4-FFF2-40B4-BE49-F238E27FC236}">
                <a16:creationId xmlns:a16="http://schemas.microsoft.com/office/drawing/2014/main" id="{7FC7BAB0-9500-9242-21F2-78E94B5550C9}"/>
              </a:ext>
            </a:extLst>
          </p:cNvPr>
          <p:cNvSpPr/>
          <p:nvPr/>
        </p:nvSpPr>
        <p:spPr>
          <a:xfrm>
            <a:off x="10896557" y="348194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4" name="Oval 183">
            <a:extLst>
              <a:ext uri="{FF2B5EF4-FFF2-40B4-BE49-F238E27FC236}">
                <a16:creationId xmlns:a16="http://schemas.microsoft.com/office/drawing/2014/main" id="{9B8DE572-C912-4570-4D94-183667691ED8}"/>
              </a:ext>
            </a:extLst>
          </p:cNvPr>
          <p:cNvSpPr/>
          <p:nvPr/>
        </p:nvSpPr>
        <p:spPr>
          <a:xfrm>
            <a:off x="7569607" y="3940050"/>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5" name="Oval 184">
            <a:extLst>
              <a:ext uri="{FF2B5EF4-FFF2-40B4-BE49-F238E27FC236}">
                <a16:creationId xmlns:a16="http://schemas.microsoft.com/office/drawing/2014/main" id="{1C0D9DAE-2F03-3DFB-D96E-0E43A59D03E3}"/>
              </a:ext>
            </a:extLst>
          </p:cNvPr>
          <p:cNvSpPr/>
          <p:nvPr/>
        </p:nvSpPr>
        <p:spPr>
          <a:xfrm>
            <a:off x="7902302" y="393983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6" name="Oval 185">
            <a:extLst>
              <a:ext uri="{FF2B5EF4-FFF2-40B4-BE49-F238E27FC236}">
                <a16:creationId xmlns:a16="http://schemas.microsoft.com/office/drawing/2014/main" id="{3241DE50-FA1F-0B24-1C2C-CB670349CEF8}"/>
              </a:ext>
            </a:extLst>
          </p:cNvPr>
          <p:cNvSpPr/>
          <p:nvPr/>
        </p:nvSpPr>
        <p:spPr>
          <a:xfrm>
            <a:off x="8234997" y="393983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7" name="Oval 186">
            <a:extLst>
              <a:ext uri="{FF2B5EF4-FFF2-40B4-BE49-F238E27FC236}">
                <a16:creationId xmlns:a16="http://schemas.microsoft.com/office/drawing/2014/main" id="{F34AD5BA-94F9-2862-FD33-CA704D386BD9}"/>
              </a:ext>
            </a:extLst>
          </p:cNvPr>
          <p:cNvSpPr/>
          <p:nvPr/>
        </p:nvSpPr>
        <p:spPr>
          <a:xfrm>
            <a:off x="8567692" y="393983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8" name="Oval 187">
            <a:extLst>
              <a:ext uri="{FF2B5EF4-FFF2-40B4-BE49-F238E27FC236}">
                <a16:creationId xmlns:a16="http://schemas.microsoft.com/office/drawing/2014/main" id="{2F9A14FC-3DA7-F53B-D772-B9685A2A9159}"/>
              </a:ext>
            </a:extLst>
          </p:cNvPr>
          <p:cNvSpPr/>
          <p:nvPr/>
        </p:nvSpPr>
        <p:spPr>
          <a:xfrm>
            <a:off x="8900387" y="393983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9" name="Oval 188">
            <a:extLst>
              <a:ext uri="{FF2B5EF4-FFF2-40B4-BE49-F238E27FC236}">
                <a16:creationId xmlns:a16="http://schemas.microsoft.com/office/drawing/2014/main" id="{0C4C942D-626F-E6FE-F671-9A90B812C64E}"/>
              </a:ext>
            </a:extLst>
          </p:cNvPr>
          <p:cNvSpPr/>
          <p:nvPr/>
        </p:nvSpPr>
        <p:spPr>
          <a:xfrm>
            <a:off x="9233082" y="393983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0" name="Oval 189">
            <a:extLst>
              <a:ext uri="{FF2B5EF4-FFF2-40B4-BE49-F238E27FC236}">
                <a16:creationId xmlns:a16="http://schemas.microsoft.com/office/drawing/2014/main" id="{378409D6-5C5B-0723-6A73-54808C400310}"/>
              </a:ext>
            </a:extLst>
          </p:cNvPr>
          <p:cNvSpPr/>
          <p:nvPr/>
        </p:nvSpPr>
        <p:spPr>
          <a:xfrm>
            <a:off x="9565777" y="393983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1" name="Oval 190">
            <a:extLst>
              <a:ext uri="{FF2B5EF4-FFF2-40B4-BE49-F238E27FC236}">
                <a16:creationId xmlns:a16="http://schemas.microsoft.com/office/drawing/2014/main" id="{C92ECDA3-81E1-8A7B-4C6A-34BA5D3B3839}"/>
              </a:ext>
            </a:extLst>
          </p:cNvPr>
          <p:cNvSpPr/>
          <p:nvPr/>
        </p:nvSpPr>
        <p:spPr>
          <a:xfrm>
            <a:off x="9898472" y="393983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2" name="Oval 191">
            <a:extLst>
              <a:ext uri="{FF2B5EF4-FFF2-40B4-BE49-F238E27FC236}">
                <a16:creationId xmlns:a16="http://schemas.microsoft.com/office/drawing/2014/main" id="{85B818FF-2270-6027-55BC-73B45A4C0C24}"/>
              </a:ext>
            </a:extLst>
          </p:cNvPr>
          <p:cNvSpPr/>
          <p:nvPr/>
        </p:nvSpPr>
        <p:spPr>
          <a:xfrm>
            <a:off x="10231167" y="393983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3" name="Oval 192">
            <a:extLst>
              <a:ext uri="{FF2B5EF4-FFF2-40B4-BE49-F238E27FC236}">
                <a16:creationId xmlns:a16="http://schemas.microsoft.com/office/drawing/2014/main" id="{F6137DE3-8048-D174-A8B1-E8505ED64465}"/>
              </a:ext>
            </a:extLst>
          </p:cNvPr>
          <p:cNvSpPr/>
          <p:nvPr/>
        </p:nvSpPr>
        <p:spPr>
          <a:xfrm>
            <a:off x="10563862" y="393983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4" name="Oval 193">
            <a:extLst>
              <a:ext uri="{FF2B5EF4-FFF2-40B4-BE49-F238E27FC236}">
                <a16:creationId xmlns:a16="http://schemas.microsoft.com/office/drawing/2014/main" id="{2B019D15-ECEA-CC37-DFA6-80D508A6145E}"/>
              </a:ext>
            </a:extLst>
          </p:cNvPr>
          <p:cNvSpPr/>
          <p:nvPr/>
        </p:nvSpPr>
        <p:spPr>
          <a:xfrm>
            <a:off x="10896557" y="3939838"/>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5" name="Oval 194">
            <a:extLst>
              <a:ext uri="{FF2B5EF4-FFF2-40B4-BE49-F238E27FC236}">
                <a16:creationId xmlns:a16="http://schemas.microsoft.com/office/drawing/2014/main" id="{D8AA4A60-15C9-9D5D-C9DD-CD4A889762CF}"/>
              </a:ext>
            </a:extLst>
          </p:cNvPr>
          <p:cNvSpPr/>
          <p:nvPr/>
        </p:nvSpPr>
        <p:spPr>
          <a:xfrm>
            <a:off x="7569607" y="439824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6" name="Oval 195">
            <a:extLst>
              <a:ext uri="{FF2B5EF4-FFF2-40B4-BE49-F238E27FC236}">
                <a16:creationId xmlns:a16="http://schemas.microsoft.com/office/drawing/2014/main" id="{19E818D0-F92D-9D03-3E49-A9857E5231D8}"/>
              </a:ext>
            </a:extLst>
          </p:cNvPr>
          <p:cNvSpPr/>
          <p:nvPr/>
        </p:nvSpPr>
        <p:spPr>
          <a:xfrm>
            <a:off x="7902302" y="43977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7" name="Oval 196">
            <a:extLst>
              <a:ext uri="{FF2B5EF4-FFF2-40B4-BE49-F238E27FC236}">
                <a16:creationId xmlns:a16="http://schemas.microsoft.com/office/drawing/2014/main" id="{A175FC3B-3A8C-76DF-02D3-E32106916B01}"/>
              </a:ext>
            </a:extLst>
          </p:cNvPr>
          <p:cNvSpPr/>
          <p:nvPr/>
        </p:nvSpPr>
        <p:spPr>
          <a:xfrm>
            <a:off x="8234997" y="4397734"/>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8" name="Oval 197">
            <a:extLst>
              <a:ext uri="{FF2B5EF4-FFF2-40B4-BE49-F238E27FC236}">
                <a16:creationId xmlns:a16="http://schemas.microsoft.com/office/drawing/2014/main" id="{0A266A12-546C-7551-0F56-A59EBD5469A7}"/>
              </a:ext>
            </a:extLst>
          </p:cNvPr>
          <p:cNvSpPr/>
          <p:nvPr/>
        </p:nvSpPr>
        <p:spPr>
          <a:xfrm>
            <a:off x="8567692" y="43977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9" name="Oval 198">
            <a:extLst>
              <a:ext uri="{FF2B5EF4-FFF2-40B4-BE49-F238E27FC236}">
                <a16:creationId xmlns:a16="http://schemas.microsoft.com/office/drawing/2014/main" id="{326E526C-6A19-614D-3555-C234B0562E60}"/>
              </a:ext>
            </a:extLst>
          </p:cNvPr>
          <p:cNvSpPr/>
          <p:nvPr/>
        </p:nvSpPr>
        <p:spPr>
          <a:xfrm>
            <a:off x="8900387" y="43977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0" name="Oval 199">
            <a:extLst>
              <a:ext uri="{FF2B5EF4-FFF2-40B4-BE49-F238E27FC236}">
                <a16:creationId xmlns:a16="http://schemas.microsoft.com/office/drawing/2014/main" id="{0BAC8E6D-3015-7337-4E02-75093F6124ED}"/>
              </a:ext>
            </a:extLst>
          </p:cNvPr>
          <p:cNvSpPr/>
          <p:nvPr/>
        </p:nvSpPr>
        <p:spPr>
          <a:xfrm>
            <a:off x="9233082" y="43977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1" name="Oval 200">
            <a:extLst>
              <a:ext uri="{FF2B5EF4-FFF2-40B4-BE49-F238E27FC236}">
                <a16:creationId xmlns:a16="http://schemas.microsoft.com/office/drawing/2014/main" id="{4A9A6F4D-6C5F-FFDE-B76E-B0B48AADEF50}"/>
              </a:ext>
            </a:extLst>
          </p:cNvPr>
          <p:cNvSpPr/>
          <p:nvPr/>
        </p:nvSpPr>
        <p:spPr>
          <a:xfrm>
            <a:off x="9565777" y="43977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2" name="Oval 201">
            <a:extLst>
              <a:ext uri="{FF2B5EF4-FFF2-40B4-BE49-F238E27FC236}">
                <a16:creationId xmlns:a16="http://schemas.microsoft.com/office/drawing/2014/main" id="{799A10A8-D9E8-30C3-9F84-136F6FE39E1A}"/>
              </a:ext>
            </a:extLst>
          </p:cNvPr>
          <p:cNvSpPr/>
          <p:nvPr/>
        </p:nvSpPr>
        <p:spPr>
          <a:xfrm>
            <a:off x="9898472" y="43977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3" name="Oval 202">
            <a:extLst>
              <a:ext uri="{FF2B5EF4-FFF2-40B4-BE49-F238E27FC236}">
                <a16:creationId xmlns:a16="http://schemas.microsoft.com/office/drawing/2014/main" id="{CBEDE677-9E6F-BD4B-D767-7DA44E3BC3C1}"/>
              </a:ext>
            </a:extLst>
          </p:cNvPr>
          <p:cNvSpPr/>
          <p:nvPr/>
        </p:nvSpPr>
        <p:spPr>
          <a:xfrm>
            <a:off x="10231167" y="43977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4" name="Oval 203">
            <a:extLst>
              <a:ext uri="{FF2B5EF4-FFF2-40B4-BE49-F238E27FC236}">
                <a16:creationId xmlns:a16="http://schemas.microsoft.com/office/drawing/2014/main" id="{C33D52AC-2B18-E36B-7916-81E635775E4C}"/>
              </a:ext>
            </a:extLst>
          </p:cNvPr>
          <p:cNvSpPr/>
          <p:nvPr/>
        </p:nvSpPr>
        <p:spPr>
          <a:xfrm>
            <a:off x="10563862" y="43977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5" name="Oval 204">
            <a:extLst>
              <a:ext uri="{FF2B5EF4-FFF2-40B4-BE49-F238E27FC236}">
                <a16:creationId xmlns:a16="http://schemas.microsoft.com/office/drawing/2014/main" id="{C3D505B7-C63A-1DD5-6C87-8F36150AA925}"/>
              </a:ext>
            </a:extLst>
          </p:cNvPr>
          <p:cNvSpPr/>
          <p:nvPr/>
        </p:nvSpPr>
        <p:spPr>
          <a:xfrm>
            <a:off x="10896557" y="43977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6" name="Oval 205">
            <a:extLst>
              <a:ext uri="{FF2B5EF4-FFF2-40B4-BE49-F238E27FC236}">
                <a16:creationId xmlns:a16="http://schemas.microsoft.com/office/drawing/2014/main" id="{5D6D9D72-2C16-08A7-75B6-56D4AAC6E7EA}"/>
              </a:ext>
            </a:extLst>
          </p:cNvPr>
          <p:cNvSpPr/>
          <p:nvPr/>
        </p:nvSpPr>
        <p:spPr>
          <a:xfrm>
            <a:off x="7569607" y="485687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7" name="Oval 206">
            <a:extLst>
              <a:ext uri="{FF2B5EF4-FFF2-40B4-BE49-F238E27FC236}">
                <a16:creationId xmlns:a16="http://schemas.microsoft.com/office/drawing/2014/main" id="{A1D24810-E82D-CF2A-72AD-8E49B221BCB5}"/>
              </a:ext>
            </a:extLst>
          </p:cNvPr>
          <p:cNvSpPr/>
          <p:nvPr/>
        </p:nvSpPr>
        <p:spPr>
          <a:xfrm>
            <a:off x="7902302" y="48556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8" name="Oval 207">
            <a:extLst>
              <a:ext uri="{FF2B5EF4-FFF2-40B4-BE49-F238E27FC236}">
                <a16:creationId xmlns:a16="http://schemas.microsoft.com/office/drawing/2014/main" id="{0CC92537-264E-8A89-BC03-2882212F1E91}"/>
              </a:ext>
            </a:extLst>
          </p:cNvPr>
          <p:cNvSpPr/>
          <p:nvPr/>
        </p:nvSpPr>
        <p:spPr>
          <a:xfrm>
            <a:off x="8234997" y="4855630"/>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9" name="Oval 208">
            <a:extLst>
              <a:ext uri="{FF2B5EF4-FFF2-40B4-BE49-F238E27FC236}">
                <a16:creationId xmlns:a16="http://schemas.microsoft.com/office/drawing/2014/main" id="{5EBBDBED-1411-EC5C-ABC6-8DC4FB5A2342}"/>
              </a:ext>
            </a:extLst>
          </p:cNvPr>
          <p:cNvSpPr/>
          <p:nvPr/>
        </p:nvSpPr>
        <p:spPr>
          <a:xfrm>
            <a:off x="8567692" y="48556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0" name="Oval 209">
            <a:extLst>
              <a:ext uri="{FF2B5EF4-FFF2-40B4-BE49-F238E27FC236}">
                <a16:creationId xmlns:a16="http://schemas.microsoft.com/office/drawing/2014/main" id="{BBEBC8A3-AB36-9467-1F7F-9ECCF50463B5}"/>
              </a:ext>
            </a:extLst>
          </p:cNvPr>
          <p:cNvSpPr/>
          <p:nvPr/>
        </p:nvSpPr>
        <p:spPr>
          <a:xfrm>
            <a:off x="8900387" y="48556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1" name="Oval 210">
            <a:extLst>
              <a:ext uri="{FF2B5EF4-FFF2-40B4-BE49-F238E27FC236}">
                <a16:creationId xmlns:a16="http://schemas.microsoft.com/office/drawing/2014/main" id="{B50BEEBD-186D-5E36-2FDF-06FD015F4AA7}"/>
              </a:ext>
            </a:extLst>
          </p:cNvPr>
          <p:cNvSpPr/>
          <p:nvPr/>
        </p:nvSpPr>
        <p:spPr>
          <a:xfrm>
            <a:off x="9233082" y="48556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2" name="Oval 211">
            <a:extLst>
              <a:ext uri="{FF2B5EF4-FFF2-40B4-BE49-F238E27FC236}">
                <a16:creationId xmlns:a16="http://schemas.microsoft.com/office/drawing/2014/main" id="{AFE616E8-DA0F-507D-6F26-8D341EC4B0C2}"/>
              </a:ext>
            </a:extLst>
          </p:cNvPr>
          <p:cNvSpPr/>
          <p:nvPr/>
        </p:nvSpPr>
        <p:spPr>
          <a:xfrm>
            <a:off x="9565777" y="48556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3" name="Oval 212">
            <a:extLst>
              <a:ext uri="{FF2B5EF4-FFF2-40B4-BE49-F238E27FC236}">
                <a16:creationId xmlns:a16="http://schemas.microsoft.com/office/drawing/2014/main" id="{BF5B4544-E379-B431-89AD-9DF3F0FE0579}"/>
              </a:ext>
            </a:extLst>
          </p:cNvPr>
          <p:cNvSpPr/>
          <p:nvPr/>
        </p:nvSpPr>
        <p:spPr>
          <a:xfrm>
            <a:off x="9898472" y="48556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4" name="Oval 213">
            <a:extLst>
              <a:ext uri="{FF2B5EF4-FFF2-40B4-BE49-F238E27FC236}">
                <a16:creationId xmlns:a16="http://schemas.microsoft.com/office/drawing/2014/main" id="{2A8EB685-F22F-EACA-E11C-CC8A428A094E}"/>
              </a:ext>
            </a:extLst>
          </p:cNvPr>
          <p:cNvSpPr/>
          <p:nvPr/>
        </p:nvSpPr>
        <p:spPr>
          <a:xfrm>
            <a:off x="10231167" y="48556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5" name="Oval 214">
            <a:extLst>
              <a:ext uri="{FF2B5EF4-FFF2-40B4-BE49-F238E27FC236}">
                <a16:creationId xmlns:a16="http://schemas.microsoft.com/office/drawing/2014/main" id="{A8248368-7C78-1F28-B2FA-A3DBC40F2115}"/>
              </a:ext>
            </a:extLst>
          </p:cNvPr>
          <p:cNvSpPr/>
          <p:nvPr/>
        </p:nvSpPr>
        <p:spPr>
          <a:xfrm>
            <a:off x="10563862" y="48556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6" name="Oval 215">
            <a:extLst>
              <a:ext uri="{FF2B5EF4-FFF2-40B4-BE49-F238E27FC236}">
                <a16:creationId xmlns:a16="http://schemas.microsoft.com/office/drawing/2014/main" id="{23B20E28-F171-0481-BA6D-F376065E49E9}"/>
              </a:ext>
            </a:extLst>
          </p:cNvPr>
          <p:cNvSpPr/>
          <p:nvPr/>
        </p:nvSpPr>
        <p:spPr>
          <a:xfrm>
            <a:off x="10896557" y="48556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7" name="Oval 216">
            <a:extLst>
              <a:ext uri="{FF2B5EF4-FFF2-40B4-BE49-F238E27FC236}">
                <a16:creationId xmlns:a16="http://schemas.microsoft.com/office/drawing/2014/main" id="{20399D46-4E56-BCD4-2B9F-0AEB5D4D08F1}"/>
              </a:ext>
            </a:extLst>
          </p:cNvPr>
          <p:cNvSpPr/>
          <p:nvPr/>
        </p:nvSpPr>
        <p:spPr>
          <a:xfrm>
            <a:off x="7569607" y="531249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8" name="Oval 217">
            <a:extLst>
              <a:ext uri="{FF2B5EF4-FFF2-40B4-BE49-F238E27FC236}">
                <a16:creationId xmlns:a16="http://schemas.microsoft.com/office/drawing/2014/main" id="{87D2FC9F-C087-0B6A-00A1-792F9A5739BA}"/>
              </a:ext>
            </a:extLst>
          </p:cNvPr>
          <p:cNvSpPr/>
          <p:nvPr/>
        </p:nvSpPr>
        <p:spPr>
          <a:xfrm>
            <a:off x="7902302" y="531352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9" name="Oval 218">
            <a:extLst>
              <a:ext uri="{FF2B5EF4-FFF2-40B4-BE49-F238E27FC236}">
                <a16:creationId xmlns:a16="http://schemas.microsoft.com/office/drawing/2014/main" id="{458582B7-9CA3-6E07-ADE4-2439B22FCBA5}"/>
              </a:ext>
            </a:extLst>
          </p:cNvPr>
          <p:cNvSpPr/>
          <p:nvPr/>
        </p:nvSpPr>
        <p:spPr>
          <a:xfrm>
            <a:off x="8234997" y="5313526"/>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0" name="Oval 219">
            <a:extLst>
              <a:ext uri="{FF2B5EF4-FFF2-40B4-BE49-F238E27FC236}">
                <a16:creationId xmlns:a16="http://schemas.microsoft.com/office/drawing/2014/main" id="{BB4B819D-B452-458C-E99A-79ED421D57F8}"/>
              </a:ext>
            </a:extLst>
          </p:cNvPr>
          <p:cNvSpPr/>
          <p:nvPr/>
        </p:nvSpPr>
        <p:spPr>
          <a:xfrm>
            <a:off x="8567692" y="531352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1" name="Oval 220">
            <a:extLst>
              <a:ext uri="{FF2B5EF4-FFF2-40B4-BE49-F238E27FC236}">
                <a16:creationId xmlns:a16="http://schemas.microsoft.com/office/drawing/2014/main" id="{9F6EC3D7-DCF1-DDC1-C172-EF6E85591720}"/>
              </a:ext>
            </a:extLst>
          </p:cNvPr>
          <p:cNvSpPr/>
          <p:nvPr/>
        </p:nvSpPr>
        <p:spPr>
          <a:xfrm>
            <a:off x="8900387" y="531352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2" name="Oval 221">
            <a:extLst>
              <a:ext uri="{FF2B5EF4-FFF2-40B4-BE49-F238E27FC236}">
                <a16:creationId xmlns:a16="http://schemas.microsoft.com/office/drawing/2014/main" id="{F34421AD-8FD4-2DF8-6684-5750310B5D12}"/>
              </a:ext>
            </a:extLst>
          </p:cNvPr>
          <p:cNvSpPr/>
          <p:nvPr/>
        </p:nvSpPr>
        <p:spPr>
          <a:xfrm>
            <a:off x="9233082" y="531352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3" name="Oval 222">
            <a:extLst>
              <a:ext uri="{FF2B5EF4-FFF2-40B4-BE49-F238E27FC236}">
                <a16:creationId xmlns:a16="http://schemas.microsoft.com/office/drawing/2014/main" id="{B554E575-0518-0214-0864-AF07EEF3BAA8}"/>
              </a:ext>
            </a:extLst>
          </p:cNvPr>
          <p:cNvSpPr/>
          <p:nvPr/>
        </p:nvSpPr>
        <p:spPr>
          <a:xfrm>
            <a:off x="9565777" y="531352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4" name="Oval 223">
            <a:extLst>
              <a:ext uri="{FF2B5EF4-FFF2-40B4-BE49-F238E27FC236}">
                <a16:creationId xmlns:a16="http://schemas.microsoft.com/office/drawing/2014/main" id="{29C36E17-6014-D3F7-B511-ED0BB507DFE1}"/>
              </a:ext>
            </a:extLst>
          </p:cNvPr>
          <p:cNvSpPr/>
          <p:nvPr/>
        </p:nvSpPr>
        <p:spPr>
          <a:xfrm>
            <a:off x="9898472" y="531352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5" name="Oval 224">
            <a:extLst>
              <a:ext uri="{FF2B5EF4-FFF2-40B4-BE49-F238E27FC236}">
                <a16:creationId xmlns:a16="http://schemas.microsoft.com/office/drawing/2014/main" id="{2997B6A7-9FB0-0C76-2310-4B90D450849B}"/>
              </a:ext>
            </a:extLst>
          </p:cNvPr>
          <p:cNvSpPr/>
          <p:nvPr/>
        </p:nvSpPr>
        <p:spPr>
          <a:xfrm>
            <a:off x="10231167" y="531352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6" name="Oval 225">
            <a:extLst>
              <a:ext uri="{FF2B5EF4-FFF2-40B4-BE49-F238E27FC236}">
                <a16:creationId xmlns:a16="http://schemas.microsoft.com/office/drawing/2014/main" id="{0B703C74-7ACD-71AD-38F0-3B72347A4604}"/>
              </a:ext>
            </a:extLst>
          </p:cNvPr>
          <p:cNvSpPr/>
          <p:nvPr/>
        </p:nvSpPr>
        <p:spPr>
          <a:xfrm>
            <a:off x="10563862" y="531352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7" name="Oval 226">
            <a:extLst>
              <a:ext uri="{FF2B5EF4-FFF2-40B4-BE49-F238E27FC236}">
                <a16:creationId xmlns:a16="http://schemas.microsoft.com/office/drawing/2014/main" id="{BAA9AC2C-D39F-C7D3-098A-02E91146020B}"/>
              </a:ext>
            </a:extLst>
          </p:cNvPr>
          <p:cNvSpPr/>
          <p:nvPr/>
        </p:nvSpPr>
        <p:spPr>
          <a:xfrm>
            <a:off x="10896557" y="53421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28" name="Straight Arrow Connector 227">
            <a:extLst>
              <a:ext uri="{FF2B5EF4-FFF2-40B4-BE49-F238E27FC236}">
                <a16:creationId xmlns:a16="http://schemas.microsoft.com/office/drawing/2014/main" id="{33B5C09A-CEEF-E894-3E3E-4E3D87126382}"/>
              </a:ext>
            </a:extLst>
          </p:cNvPr>
          <p:cNvCxnSpPr>
            <a:cxnSpLocks/>
            <a:stCxn id="186" idx="1"/>
            <a:endCxn id="162" idx="5"/>
          </p:cNvCxnSpPr>
          <p:nvPr/>
        </p:nvCxnSpPr>
        <p:spPr>
          <a:xfrm flipH="1" flipV="1">
            <a:off x="7647656" y="3103852"/>
            <a:ext cx="600732" cy="849377"/>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F9F8FDA4-7E4E-4291-41FC-C04205B4BFC4}"/>
              </a:ext>
            </a:extLst>
          </p:cNvPr>
          <p:cNvCxnSpPr>
            <a:cxnSpLocks/>
            <a:stCxn id="184" idx="2"/>
          </p:cNvCxnSpPr>
          <p:nvPr/>
        </p:nvCxnSpPr>
        <p:spPr>
          <a:xfrm flipV="1">
            <a:off x="7569607" y="3985557"/>
            <a:ext cx="3504273" cy="2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237118CD-14DD-0F38-9594-297037C053AA}"/>
              </a:ext>
            </a:extLst>
          </p:cNvPr>
          <p:cNvCxnSpPr>
            <a:cxnSpLocks/>
          </p:cNvCxnSpPr>
          <p:nvPr/>
        </p:nvCxnSpPr>
        <p:spPr>
          <a:xfrm flipV="1">
            <a:off x="8279069" y="1558641"/>
            <a:ext cx="0" cy="3953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9" name="TextBox 238">
                <a:extLst>
                  <a:ext uri="{FF2B5EF4-FFF2-40B4-BE49-F238E27FC236}">
                    <a16:creationId xmlns:a16="http://schemas.microsoft.com/office/drawing/2014/main" id="{667C597F-595D-0D1E-2F36-E733E6C16FC2}"/>
                  </a:ext>
                </a:extLst>
              </p:cNvPr>
              <p:cNvSpPr txBox="1"/>
              <p:nvPr/>
            </p:nvSpPr>
            <p:spPr>
              <a:xfrm>
                <a:off x="10987997" y="5358214"/>
                <a:ext cx="420273" cy="369332"/>
              </a:xfrm>
              <a:prstGeom prst="rect">
                <a:avLst/>
              </a:prstGeom>
              <a:noFill/>
            </p:spPr>
            <p:txBody>
              <a:bodyPr wrap="square">
                <a:spAutoFit/>
              </a:bodyPr>
              <a:lstStyle/>
              <a:p>
                <a:r>
                  <a:rPr lang="el-GR" sz="1800" dirty="0"/>
                  <a:t> </a:t>
                </a:r>
                <a14:m>
                  <m:oMath xmlns:m="http://schemas.openxmlformats.org/officeDocument/2006/math">
                    <m:r>
                      <a:rPr lang="en-US" sz="1800" b="1" i="1" smtClean="0">
                        <a:latin typeface="Cambria Math" panose="02040503050406030204" pitchFamily="18" charset="0"/>
                      </a:rPr>
                      <m:t>𝑳</m:t>
                    </m:r>
                    <m:r>
                      <a:rPr lang="el-GR" sz="1800" b="0" i="0" smtClean="0">
                        <a:latin typeface="Cambria Math" panose="02040503050406030204" pitchFamily="18" charset="0"/>
                      </a:rPr>
                      <m:t> </m:t>
                    </m:r>
                  </m:oMath>
                </a14:m>
                <a:endParaRPr lang="el-GR" dirty="0"/>
              </a:p>
            </p:txBody>
          </p:sp>
        </mc:Choice>
        <mc:Fallback xmlns="">
          <p:sp>
            <p:nvSpPr>
              <p:cNvPr id="239" name="TextBox 238">
                <a:extLst>
                  <a:ext uri="{FF2B5EF4-FFF2-40B4-BE49-F238E27FC236}">
                    <a16:creationId xmlns:a16="http://schemas.microsoft.com/office/drawing/2014/main" id="{667C597F-595D-0D1E-2F36-E733E6C16FC2}"/>
                  </a:ext>
                </a:extLst>
              </p:cNvPr>
              <p:cNvSpPr txBox="1">
                <a:spLocks noRot="1" noChangeAspect="1" noMove="1" noResize="1" noEditPoints="1" noAdjustHandles="1" noChangeArrowheads="1" noChangeShapeType="1" noTextEdit="1"/>
              </p:cNvSpPr>
              <p:nvPr/>
            </p:nvSpPr>
            <p:spPr>
              <a:xfrm>
                <a:off x="10987997" y="5358214"/>
                <a:ext cx="420273" cy="369332"/>
              </a:xfrm>
              <a:prstGeom prst="rect">
                <a:avLst/>
              </a:prstGeom>
              <a:blipFill>
                <a:blip r:embed="rId5"/>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0" name="TextBox 239">
                <a:extLst>
                  <a:ext uri="{FF2B5EF4-FFF2-40B4-BE49-F238E27FC236}">
                    <a16:creationId xmlns:a16="http://schemas.microsoft.com/office/drawing/2014/main" id="{57FF127E-EBF6-4B07-7FD0-D56BB94C8B43}"/>
                  </a:ext>
                </a:extLst>
              </p:cNvPr>
              <p:cNvSpPr txBox="1"/>
              <p:nvPr/>
            </p:nvSpPr>
            <p:spPr>
              <a:xfrm>
                <a:off x="9604537" y="2980337"/>
                <a:ext cx="420273" cy="369332"/>
              </a:xfrm>
              <a:prstGeom prst="rect">
                <a:avLst/>
              </a:prstGeom>
              <a:noFill/>
            </p:spPr>
            <p:txBody>
              <a:bodyPr wrap="square">
                <a:spAutoFit/>
              </a:bodyPr>
              <a:lstStyle/>
              <a:p>
                <a:r>
                  <a:rPr lang="el-GR" sz="1800" dirty="0">
                    <a:solidFill>
                      <a:srgbClr val="FF0000"/>
                    </a:solidFill>
                  </a:rPr>
                  <a:t> </a:t>
                </a:r>
                <a14:m>
                  <m:oMath xmlns:m="http://schemas.openxmlformats.org/officeDocument/2006/math">
                    <m:r>
                      <a:rPr lang="en-US" sz="1800" b="1" i="1" smtClean="0">
                        <a:solidFill>
                          <a:srgbClr val="FF0000"/>
                        </a:solidFill>
                        <a:latin typeface="Cambria Math" panose="02040503050406030204" pitchFamily="18" charset="0"/>
                      </a:rPr>
                      <m:t>𝒕</m:t>
                    </m:r>
                    <m:r>
                      <a:rPr lang="el-GR" sz="1800" b="0" i="0" smtClean="0">
                        <a:solidFill>
                          <a:srgbClr val="FF0000"/>
                        </a:solidFill>
                        <a:latin typeface="Cambria Math" panose="02040503050406030204" pitchFamily="18" charset="0"/>
                      </a:rPr>
                      <m:t> </m:t>
                    </m:r>
                  </m:oMath>
                </a14:m>
                <a:endParaRPr lang="el-GR" dirty="0">
                  <a:solidFill>
                    <a:srgbClr val="FF0000"/>
                  </a:solidFill>
                </a:endParaRPr>
              </a:p>
            </p:txBody>
          </p:sp>
        </mc:Choice>
        <mc:Fallback xmlns="">
          <p:sp>
            <p:nvSpPr>
              <p:cNvPr id="240" name="TextBox 239">
                <a:extLst>
                  <a:ext uri="{FF2B5EF4-FFF2-40B4-BE49-F238E27FC236}">
                    <a16:creationId xmlns:a16="http://schemas.microsoft.com/office/drawing/2014/main" id="{57FF127E-EBF6-4B07-7FD0-D56BB94C8B43}"/>
                  </a:ext>
                </a:extLst>
              </p:cNvPr>
              <p:cNvSpPr txBox="1">
                <a:spLocks noRot="1" noChangeAspect="1" noMove="1" noResize="1" noEditPoints="1" noAdjustHandles="1" noChangeArrowheads="1" noChangeShapeType="1" noTextEdit="1"/>
              </p:cNvSpPr>
              <p:nvPr/>
            </p:nvSpPr>
            <p:spPr>
              <a:xfrm>
                <a:off x="9604537" y="2980337"/>
                <a:ext cx="420273" cy="369332"/>
              </a:xfrm>
              <a:prstGeom prst="rect">
                <a:avLst/>
              </a:prstGeom>
              <a:blipFill>
                <a:blip r:embed="rId6"/>
                <a:stretch>
                  <a:fillRect/>
                </a:stretch>
              </a:blipFill>
            </p:spPr>
            <p:txBody>
              <a:bodyPr/>
              <a:lstStyle/>
              <a:p>
                <a:r>
                  <a:rPr lang="el-GR">
                    <a:noFill/>
                  </a:rPr>
                  <a:t> </a:t>
                </a:r>
              </a:p>
            </p:txBody>
          </p:sp>
        </mc:Fallback>
      </mc:AlternateContent>
      <p:sp>
        <p:nvSpPr>
          <p:cNvPr id="241" name="Oval 240">
            <a:extLst>
              <a:ext uri="{FF2B5EF4-FFF2-40B4-BE49-F238E27FC236}">
                <a16:creationId xmlns:a16="http://schemas.microsoft.com/office/drawing/2014/main" id="{243DD0C2-85CF-29BD-8D3C-6F925C285825}"/>
              </a:ext>
            </a:extLst>
          </p:cNvPr>
          <p:cNvSpPr/>
          <p:nvPr/>
        </p:nvSpPr>
        <p:spPr>
          <a:xfrm>
            <a:off x="9375937" y="2917709"/>
            <a:ext cx="548640" cy="54864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2" name="Oval 241">
            <a:extLst>
              <a:ext uri="{FF2B5EF4-FFF2-40B4-BE49-F238E27FC236}">
                <a16:creationId xmlns:a16="http://schemas.microsoft.com/office/drawing/2014/main" id="{14C88DCA-A6C1-9D24-38E4-D87CF8E94281}"/>
              </a:ext>
            </a:extLst>
          </p:cNvPr>
          <p:cNvSpPr/>
          <p:nvPr/>
        </p:nvSpPr>
        <p:spPr>
          <a:xfrm>
            <a:off x="9090600" y="2643389"/>
            <a:ext cx="1097280" cy="109728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3" name="Straight Arrow Connector 12">
            <a:extLst>
              <a:ext uri="{FF2B5EF4-FFF2-40B4-BE49-F238E27FC236}">
                <a16:creationId xmlns:a16="http://schemas.microsoft.com/office/drawing/2014/main" id="{09C31340-C018-150C-EE9E-A02CAACC8D78}"/>
              </a:ext>
            </a:extLst>
          </p:cNvPr>
          <p:cNvCxnSpPr>
            <a:cxnSpLocks/>
          </p:cNvCxnSpPr>
          <p:nvPr/>
        </p:nvCxnSpPr>
        <p:spPr>
          <a:xfrm flipV="1">
            <a:off x="8299364" y="3953229"/>
            <a:ext cx="347787" cy="1394"/>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F98FC68-8A75-EC79-3D5A-F266648B3285}"/>
              </a:ext>
            </a:extLst>
          </p:cNvPr>
          <p:cNvSpPr txBox="1"/>
          <p:nvPr/>
        </p:nvSpPr>
        <p:spPr>
          <a:xfrm>
            <a:off x="8331270" y="3577480"/>
            <a:ext cx="420247" cy="369332"/>
          </a:xfrm>
          <a:prstGeom prst="rect">
            <a:avLst/>
          </a:prstGeom>
          <a:noFill/>
        </p:spPr>
        <p:txBody>
          <a:bodyPr wrap="square" rtlCol="0">
            <a:spAutoFit/>
          </a:bodyPr>
          <a:lstStyle/>
          <a:p>
            <a:pPr algn="ctr"/>
            <a:r>
              <a:rPr lang="en-US" b="1" dirty="0">
                <a:solidFill>
                  <a:schemeClr val="accent5">
                    <a:lumMod val="50000"/>
                  </a:schemeClr>
                </a:solidFill>
              </a:rPr>
              <a:t>x</a:t>
            </a:r>
            <a:endParaRPr lang="el-GR" b="1" baseline="-25000" dirty="0">
              <a:solidFill>
                <a:schemeClr val="accent5">
                  <a:lumMod val="50000"/>
                </a:schemeClr>
              </a:solidFill>
            </a:endParaRPr>
          </a:p>
        </p:txBody>
      </p:sp>
      <p:cxnSp>
        <p:nvCxnSpPr>
          <p:cNvPr id="20" name="Straight Arrow Connector 19">
            <a:extLst>
              <a:ext uri="{FF2B5EF4-FFF2-40B4-BE49-F238E27FC236}">
                <a16:creationId xmlns:a16="http://schemas.microsoft.com/office/drawing/2014/main" id="{FF59B44F-C81C-3878-5476-71EB3478C120}"/>
              </a:ext>
            </a:extLst>
          </p:cNvPr>
          <p:cNvCxnSpPr>
            <a:cxnSpLocks/>
            <a:endCxn id="154" idx="0"/>
          </p:cNvCxnSpPr>
          <p:nvPr/>
        </p:nvCxnSpPr>
        <p:spPr>
          <a:xfrm flipV="1">
            <a:off x="8305303" y="2566150"/>
            <a:ext cx="308109" cy="14405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D2341CD-3A27-D723-5D99-07973F41E3C4}"/>
              </a:ext>
            </a:extLst>
          </p:cNvPr>
          <p:cNvCxnSpPr>
            <a:cxnSpLocks/>
            <a:stCxn id="186" idx="5"/>
            <a:endCxn id="209" idx="4"/>
          </p:cNvCxnSpPr>
          <p:nvPr/>
        </p:nvCxnSpPr>
        <p:spPr>
          <a:xfrm>
            <a:off x="8313046" y="4017887"/>
            <a:ext cx="300366" cy="9291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EFDE7286-119C-7A10-E44B-FACD9B6B3806}"/>
              </a:ext>
            </a:extLst>
          </p:cNvPr>
          <p:cNvSpPr/>
          <p:nvPr/>
        </p:nvSpPr>
        <p:spPr>
          <a:xfrm>
            <a:off x="9548432" y="30178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0663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8"/>
                                        </p:tgtEl>
                                        <p:attrNameLst>
                                          <p:attrName>style.visibility</p:attrName>
                                        </p:attrNameLst>
                                      </p:cBhvr>
                                      <p:to>
                                        <p:strVal val="visible"/>
                                      </p:to>
                                    </p:set>
                                    <p:animEffect transition="in" filter="wipe(down)">
                                      <p:cBhvr>
                                        <p:cTn id="10" dur="500"/>
                                        <p:tgtEl>
                                          <p:spTgt spid="16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0"/>
                                        </p:tgtEl>
                                        <p:attrNameLst>
                                          <p:attrName>style.visibility</p:attrName>
                                        </p:attrNameLst>
                                      </p:cBhvr>
                                      <p:to>
                                        <p:strVal val="visible"/>
                                      </p:to>
                                    </p:set>
                                    <p:animEffect transition="in" filter="wipe(down)">
                                      <p:cBhvr>
                                        <p:cTn id="13" dur="500"/>
                                        <p:tgtEl>
                                          <p:spTgt spid="24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1"/>
                                        </p:tgtEl>
                                        <p:attrNameLst>
                                          <p:attrName>style.visibility</p:attrName>
                                        </p:attrNameLst>
                                      </p:cBhvr>
                                      <p:to>
                                        <p:strVal val="visible"/>
                                      </p:to>
                                    </p:set>
                                    <p:animEffect transition="in" filter="wipe(down)">
                                      <p:cBhvr>
                                        <p:cTn id="16" dur="500"/>
                                        <p:tgtEl>
                                          <p:spTgt spid="24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2"/>
                                        </p:tgtEl>
                                        <p:attrNameLst>
                                          <p:attrName>style.visibility</p:attrName>
                                        </p:attrNameLst>
                                      </p:cBhvr>
                                      <p:to>
                                        <p:strVal val="visible"/>
                                      </p:to>
                                    </p:set>
                                    <p:animEffect transition="in" filter="wipe(down)">
                                      <p:cBhvr>
                                        <p:cTn id="19" dur="500"/>
                                        <p:tgtEl>
                                          <p:spTgt spid="242"/>
                                        </p:tgtEl>
                                      </p:cBhvr>
                                    </p:animEffect>
                                  </p:childTnLst>
                                </p:cTn>
                              </p:par>
                              <p:par>
                                <p:cTn id="20" presetID="22" presetClass="exit" presetSubtype="2" fill="hold" nodeType="withEffect">
                                  <p:stCondLst>
                                    <p:cond delay="0"/>
                                  </p:stCondLst>
                                  <p:childTnLst>
                                    <p:animEffect transition="out" filter="wipe(right)">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22" presetClass="exit" presetSubtype="2" fill="hold" grpId="0" nodeType="withEffect">
                                  <p:stCondLst>
                                    <p:cond delay="0"/>
                                  </p:stCondLst>
                                  <p:childTnLst>
                                    <p:animEffect transition="out" filter="wipe(right)">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22" presetClass="exit" presetSubtype="2" fill="hold" nodeType="withEffect">
                                  <p:stCondLst>
                                    <p:cond delay="0"/>
                                  </p:stCondLst>
                                  <p:childTnLst>
                                    <p:animEffect transition="out" filter="wipe(right)">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22" presetClass="exit" presetSubtype="2" fill="hold" nodeType="withEffect">
                                  <p:stCondLst>
                                    <p:cond delay="0"/>
                                  </p:stCondLst>
                                  <p:childTnLst>
                                    <p:animEffect transition="out" filter="wipe(right)">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par>
                                <p:cTn id="32" presetID="1" presetClass="emph" presetSubtype="2" fill="hold" grpId="0" nodeType="withEffect">
                                  <p:stCondLst>
                                    <p:cond delay="0"/>
                                  </p:stCondLst>
                                  <p:childTnLst>
                                    <p:animClr clrSpc="rgb" dir="cw">
                                      <p:cBhvr>
                                        <p:cTn id="33" dur="2000" fill="hold"/>
                                        <p:tgtEl>
                                          <p:spTgt spid="29"/>
                                        </p:tgtEl>
                                        <p:attrNameLst>
                                          <p:attrName>fillcolor</p:attrName>
                                        </p:attrNameLst>
                                      </p:cBhvr>
                                      <p:to>
                                        <a:srgbClr val="4472C4"/>
                                      </p:to>
                                    </p:animClr>
                                    <p:set>
                                      <p:cBhvr>
                                        <p:cTn id="34" dur="2000" fill="hold"/>
                                        <p:tgtEl>
                                          <p:spTgt spid="29"/>
                                        </p:tgtEl>
                                        <p:attrNameLst>
                                          <p:attrName>fill.type</p:attrName>
                                        </p:attrNameLst>
                                      </p:cBhvr>
                                      <p:to>
                                        <p:strVal val="solid"/>
                                      </p:to>
                                    </p:set>
                                    <p:set>
                                      <p:cBhvr>
                                        <p:cTn id="35" dur="2000" fill="hold"/>
                                        <p:tgtEl>
                                          <p:spTgt spid="29"/>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68" grpId="0" animBg="1"/>
      <p:bldP spid="240" grpId="0"/>
      <p:bldP spid="241" grpId="0" animBg="1"/>
      <p:bldP spid="242" grpId="0" animBg="1"/>
      <p:bldP spid="18" grpId="0"/>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2C78CA3-CA9D-18F9-3820-350ECA76C2CC}"/>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69051D18-CC44-A582-A201-CC8DA7400358}"/>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5" name="Straight Connector 4">
            <a:extLst>
              <a:ext uri="{FF2B5EF4-FFF2-40B4-BE49-F238E27FC236}">
                <a16:creationId xmlns:a16="http://schemas.microsoft.com/office/drawing/2014/main" id="{990B6C11-2061-4E38-E89D-744C74243FB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DD33C3D-7DD8-575B-52EE-62941E54C32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8F6687-817E-5AAD-F346-07C89DAB5D67}"/>
              </a:ext>
            </a:extLst>
          </p:cNvPr>
          <p:cNvSpPr txBox="1"/>
          <p:nvPr/>
        </p:nvSpPr>
        <p:spPr>
          <a:xfrm>
            <a:off x="4158802" y="406220"/>
            <a:ext cx="3874395" cy="584775"/>
          </a:xfrm>
          <a:prstGeom prst="rect">
            <a:avLst/>
          </a:prstGeom>
          <a:noFill/>
        </p:spPr>
        <p:txBody>
          <a:bodyPr wrap="none" rtlCol="0">
            <a:spAutoFit/>
          </a:bodyPr>
          <a:lstStyle/>
          <a:p>
            <a:pPr algn="ctr"/>
            <a:r>
              <a:rPr lang="el-GR" sz="3200" b="1" dirty="0"/>
              <a:t>Κρυπτοσύστημα </a:t>
            </a:r>
            <a:r>
              <a:rPr lang="en-US" sz="3200" b="1" dirty="0"/>
              <a:t>GGH</a:t>
            </a:r>
            <a:endParaRPr lang="el-GR" sz="3200" b="1"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96FCB1-79C5-B5B1-5D2A-7A17F61E8A3B}"/>
                  </a:ext>
                </a:extLst>
              </p:cNvPr>
              <p:cNvSpPr txBox="1"/>
              <p:nvPr/>
            </p:nvSpPr>
            <p:spPr>
              <a:xfrm>
                <a:off x="936859" y="969037"/>
                <a:ext cx="10291127" cy="2653162"/>
              </a:xfrm>
              <a:prstGeom prst="rect">
                <a:avLst/>
              </a:prstGeom>
              <a:noFill/>
            </p:spPr>
            <p:txBody>
              <a:bodyPr wrap="square" rtlCol="0">
                <a:spAutoFit/>
              </a:bodyPr>
              <a:lstStyle/>
              <a:p>
                <a:r>
                  <a:rPr lang="el-GR" dirty="0"/>
                  <a:t>Έστω ένα δικτυωτό </a:t>
                </a:r>
                <a14:m>
                  <m:oMath xmlns:m="http://schemas.openxmlformats.org/officeDocument/2006/math">
                    <m:r>
                      <a:rPr lang="en-US" b="1" i="1" smtClean="0">
                        <a:latin typeface="Cambria Math" panose="02040503050406030204" pitchFamily="18" charset="0"/>
                      </a:rPr>
                      <m:t>𝑳</m:t>
                    </m:r>
                  </m:oMath>
                </a14:m>
                <a:r>
                  <a:rPr lang="el-GR" dirty="0"/>
                  <a:t> διάστασης </a:t>
                </a:r>
                <a14:m>
                  <m:oMath xmlns:m="http://schemas.openxmlformats.org/officeDocument/2006/math">
                    <m:r>
                      <a:rPr lang="en-US" i="1">
                        <a:latin typeface="Cambria Math" panose="02040503050406030204" pitchFamily="18" charset="0"/>
                      </a:rPr>
                      <m:t>𝑛</m:t>
                    </m:r>
                  </m:oMath>
                </a14:m>
                <a:r>
                  <a:rPr lang="en-US" dirty="0"/>
                  <a:t>.</a:t>
                </a:r>
                <a:endParaRPr lang="el-GR" dirty="0"/>
              </a:p>
              <a:p>
                <a:pPr marL="285750" indent="-285750">
                  <a:buFont typeface="Arial" panose="020B0604020202020204" pitchFamily="34" charset="0"/>
                  <a:buChar char="•"/>
                </a:pPr>
                <a:r>
                  <a:rPr lang="el-GR" b="1" dirty="0">
                    <a:solidFill>
                      <a:srgbClr val="7030A0"/>
                    </a:solidFill>
                  </a:rPr>
                  <a:t>Ιδιωτικό κλειδί</a:t>
                </a:r>
                <a:r>
                  <a:rPr lang="en-US" dirty="0"/>
                  <a:t>: </a:t>
                </a:r>
                <a:r>
                  <a:rPr lang="el-GR" dirty="0"/>
                  <a:t>Μια «καλή» βάση</a:t>
                </a:r>
                <a:r>
                  <a:rPr lang="en-US" dirty="0"/>
                  <a:t> </a:t>
                </a:r>
                <a14:m>
                  <m:oMath xmlns:m="http://schemas.openxmlformats.org/officeDocument/2006/math">
                    <m:r>
                      <a:rPr lang="en-US" smtClean="0">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𝒗</m:t>
                    </m:r>
                    <m:r>
                      <a:rPr lang="en-US" b="1" i="1" baseline="-25000">
                        <a:solidFill>
                          <a:srgbClr val="7030A0"/>
                        </a:solidFill>
                        <a:latin typeface="Cambria Math" panose="02040503050406030204" pitchFamily="18" charset="0"/>
                      </a:rPr>
                      <m:t>𝟏</m:t>
                    </m:r>
                    <m:r>
                      <a:rPr lang="en-US" i="1">
                        <a:solidFill>
                          <a:srgbClr val="7030A0"/>
                        </a:solidFill>
                        <a:latin typeface="Cambria Math" panose="02040503050406030204" pitchFamily="18" charset="0"/>
                      </a:rPr>
                      <m:t>,…,</m:t>
                    </m:r>
                    <m:r>
                      <a:rPr lang="en-US" b="1" i="1">
                        <a:solidFill>
                          <a:srgbClr val="7030A0"/>
                        </a:solidFill>
                        <a:latin typeface="Cambria Math" panose="02040503050406030204" pitchFamily="18" charset="0"/>
                      </a:rPr>
                      <m:t>𝒗</m:t>
                    </m:r>
                    <m:r>
                      <a:rPr lang="en-US" b="1" i="1" baseline="-25000">
                        <a:solidFill>
                          <a:srgbClr val="7030A0"/>
                        </a:solidFill>
                        <a:latin typeface="Cambria Math" panose="02040503050406030204" pitchFamily="18" charset="0"/>
                      </a:rPr>
                      <m:t>𝒏</m:t>
                    </m:r>
                    <m:r>
                      <a:rPr lang="en-US" b="1" i="1">
                        <a:solidFill>
                          <a:srgbClr val="7030A0"/>
                        </a:solidFill>
                        <a:latin typeface="Cambria Math" panose="02040503050406030204" pitchFamily="18" charset="0"/>
                      </a:rPr>
                      <m:t>}</m:t>
                    </m:r>
                  </m:oMath>
                </a14:m>
                <a:r>
                  <a:rPr lang="el-GR" dirty="0">
                    <a:solidFill>
                      <a:srgbClr val="7030A0"/>
                    </a:solidFill>
                  </a:rPr>
                  <a:t> </a:t>
                </a:r>
                <a:endParaRPr lang="el-GR" dirty="0"/>
              </a:p>
              <a:p>
                <a:pPr marL="285750" indent="-285750">
                  <a:buFont typeface="Arial" panose="020B0604020202020204" pitchFamily="34" charset="0"/>
                  <a:buChar char="•"/>
                </a:pPr>
                <a:r>
                  <a:rPr lang="el-GR" b="1" dirty="0">
                    <a:solidFill>
                      <a:srgbClr val="FF3300"/>
                    </a:solidFill>
                  </a:rPr>
                  <a:t>Δημόσιο κλειδί</a:t>
                </a:r>
                <a:r>
                  <a:rPr lang="en-US" dirty="0"/>
                  <a:t>: </a:t>
                </a:r>
                <a:r>
                  <a:rPr lang="el-GR" dirty="0"/>
                  <a:t>Μια «κακή» βάση</a:t>
                </a:r>
                <a:r>
                  <a:rPr lang="en-US" dirty="0"/>
                  <a:t> </a:t>
                </a:r>
                <a14:m>
                  <m:oMath xmlns:m="http://schemas.openxmlformats.org/officeDocument/2006/math">
                    <m:r>
                      <a:rPr lang="en-US" smtClean="0">
                        <a:solidFill>
                          <a:srgbClr val="FF3300"/>
                        </a:solidFill>
                        <a:latin typeface="Cambria Math" panose="02040503050406030204" pitchFamily="18" charset="0"/>
                      </a:rPr>
                      <m:t>{</m:t>
                    </m:r>
                    <m:r>
                      <a:rPr lang="en-US" b="1" i="1" smtClean="0">
                        <a:solidFill>
                          <a:srgbClr val="FF3300"/>
                        </a:solidFill>
                        <a:latin typeface="Cambria Math" panose="02040503050406030204" pitchFamily="18" charset="0"/>
                      </a:rPr>
                      <m:t>𝒘</m:t>
                    </m:r>
                    <m:r>
                      <a:rPr lang="en-US" b="1" i="1" baseline="-25000">
                        <a:solidFill>
                          <a:srgbClr val="FF3300"/>
                        </a:solidFill>
                        <a:latin typeface="Cambria Math" panose="02040503050406030204" pitchFamily="18" charset="0"/>
                      </a:rPr>
                      <m:t>𝟏</m:t>
                    </m:r>
                    <m:r>
                      <a:rPr lang="en-US" i="1">
                        <a:solidFill>
                          <a:srgbClr val="FF3300"/>
                        </a:solidFill>
                        <a:latin typeface="Cambria Math" panose="02040503050406030204" pitchFamily="18" charset="0"/>
                      </a:rPr>
                      <m:t>,…,</m:t>
                    </m:r>
                    <m:r>
                      <a:rPr lang="en-US" b="1" i="1" smtClean="0">
                        <a:solidFill>
                          <a:srgbClr val="FF3300"/>
                        </a:solidFill>
                        <a:latin typeface="Cambria Math" panose="02040503050406030204" pitchFamily="18" charset="0"/>
                      </a:rPr>
                      <m:t>𝒘</m:t>
                    </m:r>
                    <m:r>
                      <a:rPr lang="en-US" b="1" i="1" baseline="-25000">
                        <a:solidFill>
                          <a:srgbClr val="FF3300"/>
                        </a:solidFill>
                        <a:latin typeface="Cambria Math" panose="02040503050406030204" pitchFamily="18" charset="0"/>
                      </a:rPr>
                      <m:t>𝒏</m:t>
                    </m:r>
                    <m:r>
                      <a:rPr lang="en-US" b="1" i="1">
                        <a:solidFill>
                          <a:srgbClr val="FF3300"/>
                        </a:solidFill>
                        <a:latin typeface="Cambria Math" panose="02040503050406030204" pitchFamily="18" charset="0"/>
                      </a:rPr>
                      <m:t>}</m:t>
                    </m:r>
                  </m:oMath>
                </a14:m>
                <a:r>
                  <a:rPr lang="el-GR" dirty="0">
                    <a:solidFill>
                      <a:srgbClr val="FF3300"/>
                    </a:solidFill>
                  </a:rPr>
                  <a:t> </a:t>
                </a:r>
                <a:endParaRPr lang="en-US" dirty="0">
                  <a:solidFill>
                    <a:srgbClr val="FF3300"/>
                  </a:solidFill>
                </a:endParaRPr>
              </a:p>
              <a:p>
                <a:pPr marL="285750" indent="-285750">
                  <a:buFont typeface="Arial" panose="020B0604020202020204" pitchFamily="34" charset="0"/>
                  <a:buChar char="•"/>
                </a:pPr>
                <a:r>
                  <a:rPr lang="el-GR" b="1" dirty="0">
                    <a:solidFill>
                      <a:srgbClr val="2E75B6"/>
                    </a:solidFill>
                  </a:rPr>
                  <a:t>Κρυπτογράφηση</a:t>
                </a:r>
                <a:r>
                  <a:rPr lang="en-US" dirty="0"/>
                  <a:t>: </a:t>
                </a:r>
              </a:p>
              <a:p>
                <a:pPr marL="800100" lvl="1" indent="-342900">
                  <a:buFont typeface="+mj-lt"/>
                  <a:buAutoNum type="arabicPeriod"/>
                </a:pPr>
                <a:r>
                  <a:rPr lang="el-GR" dirty="0"/>
                  <a:t>Επιλογή μηνύματος </a:t>
                </a:r>
                <a14:m>
                  <m:oMath xmlns:m="http://schemas.openxmlformats.org/officeDocument/2006/math">
                    <m:r>
                      <a:rPr lang="en-US" b="1" i="1" smtClean="0">
                        <a:latin typeface="Cambria Math" panose="02040503050406030204" pitchFamily="18" charset="0"/>
                      </a:rPr>
                      <m:t>𝒎</m:t>
                    </m:r>
                    <m:r>
                      <a:rPr lang="el-GR"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𝒎</m:t>
                    </m:r>
                    <m:r>
                      <a:rPr lang="en-US" b="1" i="1" baseline="-25000" smtClean="0">
                        <a:solidFill>
                          <a:schemeClr val="tx1"/>
                        </a:solidFill>
                        <a:latin typeface="Cambria Math" panose="02040503050406030204" pitchFamily="18" charset="0"/>
                      </a:rPr>
                      <m:t>𝟏</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𝒎𝒏</m:t>
                    </m:r>
                    <m:r>
                      <a:rPr lang="en-US" b="1" i="1" smtClean="0">
                        <a:solidFill>
                          <a:schemeClr val="tx1"/>
                        </a:solidFill>
                        <a:latin typeface="Cambria Math" panose="02040503050406030204" pitchFamily="18" charset="0"/>
                      </a:rPr>
                      <m:t>}</m:t>
                    </m:r>
                  </m:oMath>
                </a14:m>
                <a:r>
                  <a:rPr lang="en-US" dirty="0">
                    <a:solidFill>
                      <a:schemeClr val="tx1"/>
                    </a:solidFill>
                  </a:rPr>
                  <a:t> </a:t>
                </a:r>
                <a:r>
                  <a:rPr lang="el-GR" dirty="0">
                    <a:solidFill>
                      <a:schemeClr val="tx1"/>
                    </a:solidFill>
                  </a:rPr>
                  <a:t>και </a:t>
                </a:r>
                <a:r>
                  <a:rPr lang="el-GR" dirty="0"/>
                  <a:t>ένα μικρό τυχαίο διά/σμα </a:t>
                </a:r>
                <a14:m>
                  <m:oMath xmlns:m="http://schemas.openxmlformats.org/officeDocument/2006/math">
                    <m:r>
                      <a:rPr lang="en-US" b="1" i="1" smtClean="0">
                        <a:latin typeface="Cambria Math" panose="02040503050406030204" pitchFamily="18" charset="0"/>
                      </a:rPr>
                      <m:t>𝒓</m:t>
                    </m:r>
                    <m:r>
                      <a:rPr lang="en-US" b="1" i="1" smtClean="0">
                        <a:latin typeface="Cambria Math" panose="02040503050406030204" pitchFamily="18" charset="0"/>
                      </a:rPr>
                      <m:t>=</m:t>
                    </m:r>
                    <m:d>
                      <m:dPr>
                        <m:begChr m:val="{"/>
                        <m:endChr m:val="}"/>
                        <m:ctrlPr>
                          <a:rPr lang="en-US" b="1" i="1" smtClean="0">
                            <a:solidFill>
                              <a:schemeClr val="tx1"/>
                            </a:solidFill>
                            <a:latin typeface="Cambria Math" panose="02040503050406030204" pitchFamily="18" charset="0"/>
                          </a:rPr>
                        </m:ctrlPr>
                      </m:dPr>
                      <m:e>
                        <m:r>
                          <a:rPr lang="en-US" b="1" i="1" smtClean="0">
                            <a:solidFill>
                              <a:schemeClr val="tx1"/>
                            </a:solidFill>
                            <a:latin typeface="Cambria Math" panose="02040503050406030204" pitchFamily="18" charset="0"/>
                          </a:rPr>
                          <m:t>𝒓</m:t>
                        </m:r>
                        <m:r>
                          <a:rPr lang="en-US" b="1" i="1" baseline="-25000" smtClean="0">
                            <a:solidFill>
                              <a:schemeClr val="tx1"/>
                            </a:solidFill>
                            <a:latin typeface="Cambria Math" panose="02040503050406030204" pitchFamily="18" charset="0"/>
                          </a:rPr>
                          <m:t>𝟏</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𝒓𝒏</m:t>
                        </m:r>
                      </m:e>
                    </m:d>
                    <m:r>
                      <a:rPr lang="en-US" b="1" i="1" smtClean="0">
                        <a:latin typeface="Cambria Math" panose="02040503050406030204" pitchFamily="18" charset="0"/>
                      </a:rPr>
                      <m:t>.</m:t>
                    </m:r>
                  </m:oMath>
                </a14:m>
                <a:endParaRPr lang="el-GR" b="1" dirty="0"/>
              </a:p>
              <a:p>
                <a:pPr marL="800100" lvl="1" indent="-342900">
                  <a:buFont typeface="+mj-lt"/>
                  <a:buAutoNum type="arabicPeriod"/>
                </a:pPr>
                <a:r>
                  <a:rPr lang="el-GR" dirty="0"/>
                  <a:t>Υπολογισμός του </a:t>
                </a:r>
                <a14:m>
                  <m:oMath xmlns:m="http://schemas.openxmlformats.org/officeDocument/2006/math">
                    <m:r>
                      <a:rPr lang="en-US" b="1" i="1" smtClean="0">
                        <a:latin typeface="Cambria Math" panose="02040503050406030204" pitchFamily="18" charset="0"/>
                      </a:rPr>
                      <m:t>𝒆</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a:rPr lang="en-US" b="0" i="1" smtClean="0">
                            <a:latin typeface="Cambria Math" panose="02040503050406030204" pitchFamily="18" charset="0"/>
                          </a:rPr>
                          <m:t>𝑚</m:t>
                        </m:r>
                        <m:r>
                          <a:rPr lang="en-US" b="0" i="1" baseline="-25000" smtClean="0">
                            <a:latin typeface="Cambria Math" panose="02040503050406030204" pitchFamily="18" charset="0"/>
                          </a:rPr>
                          <m:t>𝑖</m:t>
                        </m:r>
                        <m:r>
                          <a:rPr lang="en-US" b="0" i="1" smtClean="0">
                            <a:latin typeface="Cambria Math" panose="02040503050406030204" pitchFamily="18" charset="0"/>
                          </a:rPr>
                          <m:t>𝑤</m:t>
                        </m:r>
                        <m:r>
                          <a:rPr lang="en-US" b="0" i="1" baseline="-25000" smtClean="0">
                            <a:latin typeface="Cambria Math" panose="02040503050406030204" pitchFamily="18" charset="0"/>
                          </a:rPr>
                          <m:t>𝑖</m:t>
                        </m:r>
                        <m:r>
                          <a:rPr lang="en-US" b="0" i="1" smtClean="0">
                            <a:latin typeface="Cambria Math" panose="02040503050406030204" pitchFamily="18" charset="0"/>
                          </a:rPr>
                          <m:t>+</m:t>
                        </m:r>
                        <m:r>
                          <a:rPr lang="en-US" b="1" i="1" smtClean="0">
                            <a:latin typeface="Cambria Math" panose="02040503050406030204" pitchFamily="18" charset="0"/>
                          </a:rPr>
                          <m:t>𝒓</m:t>
                        </m:r>
                      </m:e>
                    </m:nary>
                  </m:oMath>
                </a14:m>
                <a:r>
                  <a:rPr lang="en-US" dirty="0"/>
                  <a:t> </a:t>
                </a:r>
                <a:r>
                  <a:rPr lang="el-GR" dirty="0"/>
                  <a:t>και αποστολή του στην Αλίκη.</a:t>
                </a:r>
                <a:endParaRPr lang="en-US" dirty="0"/>
              </a:p>
              <a:p>
                <a:pPr marL="285750" indent="-285750">
                  <a:buFont typeface="Arial" panose="020B0604020202020204" pitchFamily="34" charset="0"/>
                  <a:buChar char="•"/>
                </a:pPr>
                <a:r>
                  <a:rPr lang="el-GR" b="1" dirty="0">
                    <a:solidFill>
                      <a:srgbClr val="548235"/>
                    </a:solidFill>
                  </a:rPr>
                  <a:t>Αποκρυπτογράφηση</a:t>
                </a:r>
                <a:r>
                  <a:rPr lang="en-US" dirty="0"/>
                  <a:t>: </a:t>
                </a:r>
                <a:endParaRPr lang="el-GR" dirty="0"/>
              </a:p>
              <a:p>
                <a:pPr marL="800100" lvl="1" indent="-342900">
                  <a:buFont typeface="+mj-lt"/>
                  <a:buAutoNum type="arabicPeriod"/>
                </a:pPr>
                <a:r>
                  <a:rPr lang="el-GR" dirty="0"/>
                  <a:t>Χρήση Αλγόριθμου </a:t>
                </a:r>
                <a:r>
                  <a:rPr lang="en-US" dirty="0"/>
                  <a:t>Babai </a:t>
                </a:r>
                <a:r>
                  <a:rPr lang="el-GR" dirty="0"/>
                  <a:t>για υπολογισμό του</a:t>
                </a:r>
                <a:r>
                  <a:rPr lang="en-US" dirty="0"/>
                  <a:t> </a:t>
                </a:r>
                <a14:m>
                  <m:oMath xmlns:m="http://schemas.openxmlformats.org/officeDocument/2006/math">
                    <m:r>
                      <a:rPr lang="en-US" b="1" i="1">
                        <a:latin typeface="Cambria Math" panose="02040503050406030204" pitchFamily="18" charset="0"/>
                      </a:rPr>
                      <m:t>𝒗</m:t>
                    </m:r>
                    <m:r>
                      <a:rPr lang="el-GR" b="1" i="1">
                        <a:latin typeface="Cambria Math" panose="02040503050406030204" pitchFamily="18" charset="0"/>
                      </a:rPr>
                      <m:t>∈</m:t>
                    </m:r>
                    <m:r>
                      <a:rPr lang="en-US" b="1" i="1">
                        <a:latin typeface="Cambria Math" panose="02040503050406030204" pitchFamily="18" charset="0"/>
                      </a:rPr>
                      <m:t>𝑳</m:t>
                    </m:r>
                    <m:r>
                      <a:rPr lang="el-GR" b="1" i="1" smtClean="0">
                        <a:latin typeface="Cambria Math" panose="02040503050406030204" pitchFamily="18" charset="0"/>
                      </a:rPr>
                      <m:t> </m:t>
                    </m:r>
                  </m:oMath>
                </a14:m>
                <a:r>
                  <a:rPr lang="el-GR" dirty="0"/>
                  <a:t>το πλησιέστερο στο </a:t>
                </a:r>
                <a14:m>
                  <m:oMath xmlns:m="http://schemas.openxmlformats.org/officeDocument/2006/math">
                    <m:r>
                      <a:rPr lang="en-US" b="1" i="1">
                        <a:latin typeface="Cambria Math" panose="02040503050406030204" pitchFamily="18" charset="0"/>
                      </a:rPr>
                      <m:t>𝒆</m:t>
                    </m:r>
                  </m:oMath>
                </a14:m>
                <a:r>
                  <a:rPr lang="en-US" dirty="0"/>
                  <a:t>.</a:t>
                </a:r>
                <a:endParaRPr lang="el-GR" dirty="0"/>
              </a:p>
              <a:p>
                <a:pPr marL="800100" lvl="1" indent="-342900">
                  <a:buFont typeface="+mj-lt"/>
                  <a:buAutoNum type="arabicPeriod"/>
                </a:pPr>
                <a:r>
                  <a:rPr lang="el-GR" dirty="0"/>
                  <a:t>Υπολογισμός του </a:t>
                </a:r>
                <a14:m>
                  <m:oMath xmlns:m="http://schemas.openxmlformats.org/officeDocument/2006/math">
                    <m:r>
                      <a:rPr lang="en-US" b="0" i="1" smtClean="0">
                        <a:latin typeface="Cambria Math" panose="02040503050406030204" pitchFamily="18" charset="0"/>
                      </a:rPr>
                      <m:t>𝑣</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oMath>
                </a14:m>
                <a:r>
                  <a:rPr lang="en-US" dirty="0"/>
                  <a:t>, </a:t>
                </a:r>
                <a:r>
                  <a:rPr lang="el-GR" dirty="0"/>
                  <a:t>όπου </a:t>
                </a:r>
                <a14:m>
                  <m:oMath xmlns:m="http://schemas.openxmlformats.org/officeDocument/2006/math">
                    <m:r>
                      <a:rPr lang="en-US" b="1" i="1" smtClean="0">
                        <a:latin typeface="Cambria Math" panose="02040503050406030204" pitchFamily="18" charset="0"/>
                      </a:rPr>
                      <m:t>𝑾</m:t>
                    </m:r>
                    <m:r>
                      <a:rPr lang="en-US" b="0" i="1" smtClean="0">
                        <a:latin typeface="Cambria Math" panose="02040503050406030204" pitchFamily="18" charset="0"/>
                      </a:rPr>
                      <m:t> </m:t>
                    </m:r>
                  </m:oMath>
                </a14:m>
                <a:r>
                  <a:rPr lang="el-GR" dirty="0"/>
                  <a:t>ο πίνακας με γραμμές τα </a:t>
                </a:r>
                <a14:m>
                  <m:oMath xmlns:m="http://schemas.openxmlformats.org/officeDocument/2006/math">
                    <m:r>
                      <a:rPr lang="en-US" b="1" i="1">
                        <a:latin typeface="Cambria Math" panose="02040503050406030204" pitchFamily="18" charset="0"/>
                      </a:rPr>
                      <m:t>𝒘</m:t>
                    </m:r>
                    <m:r>
                      <a:rPr lang="en-US" b="1" i="1" baseline="-25000">
                        <a:latin typeface="Cambria Math" panose="02040503050406030204" pitchFamily="18" charset="0"/>
                      </a:rPr>
                      <m:t>𝟏</m:t>
                    </m:r>
                    <m:r>
                      <a:rPr lang="en-US" i="1">
                        <a:latin typeface="Cambria Math" panose="02040503050406030204" pitchFamily="18" charset="0"/>
                      </a:rPr>
                      <m:t>,…,</m:t>
                    </m:r>
                    <m:r>
                      <a:rPr lang="en-US" b="1" i="1">
                        <a:latin typeface="Cambria Math" panose="02040503050406030204" pitchFamily="18" charset="0"/>
                      </a:rPr>
                      <m:t>𝒘</m:t>
                    </m:r>
                    <m:r>
                      <a:rPr lang="en-US" b="1" i="1" baseline="-25000">
                        <a:latin typeface="Cambria Math" panose="02040503050406030204" pitchFamily="18" charset="0"/>
                      </a:rPr>
                      <m:t>𝒏</m:t>
                    </m:r>
                  </m:oMath>
                </a14:m>
                <a:endParaRPr lang="el-GR" dirty="0"/>
              </a:p>
            </p:txBody>
          </p:sp>
        </mc:Choice>
        <mc:Fallback xmlns="">
          <p:sp>
            <p:nvSpPr>
              <p:cNvPr id="8" name="TextBox 7">
                <a:extLst>
                  <a:ext uri="{FF2B5EF4-FFF2-40B4-BE49-F238E27FC236}">
                    <a16:creationId xmlns:a16="http://schemas.microsoft.com/office/drawing/2014/main" id="{3296FCB1-79C5-B5B1-5D2A-7A17F61E8A3B}"/>
                  </a:ext>
                </a:extLst>
              </p:cNvPr>
              <p:cNvSpPr txBox="1">
                <a:spLocks noRot="1" noChangeAspect="1" noMove="1" noResize="1" noEditPoints="1" noAdjustHandles="1" noChangeArrowheads="1" noChangeShapeType="1" noTextEdit="1"/>
              </p:cNvSpPr>
              <p:nvPr/>
            </p:nvSpPr>
            <p:spPr>
              <a:xfrm>
                <a:off x="936859" y="969037"/>
                <a:ext cx="10291127" cy="2653162"/>
              </a:xfrm>
              <a:prstGeom prst="rect">
                <a:avLst/>
              </a:prstGeom>
              <a:blipFill>
                <a:blip r:embed="rId3"/>
                <a:stretch>
                  <a:fillRect l="-533" t="-1379" b="-460"/>
                </a:stretch>
              </a:blipFill>
            </p:spPr>
            <p:txBody>
              <a:bodyPr/>
              <a:lstStyle/>
              <a:p>
                <a:r>
                  <a:rPr lang="el-GR">
                    <a:noFill/>
                  </a:rPr>
                  <a:t> </a:t>
                </a:r>
              </a:p>
            </p:txBody>
          </p:sp>
        </mc:Fallback>
      </mc:AlternateContent>
      <p:grpSp>
        <p:nvGrpSpPr>
          <p:cNvPr id="43" name="Group 42">
            <a:extLst>
              <a:ext uri="{FF2B5EF4-FFF2-40B4-BE49-F238E27FC236}">
                <a16:creationId xmlns:a16="http://schemas.microsoft.com/office/drawing/2014/main" id="{3631A1B8-8D4F-D237-A7A6-C7CEB652F501}"/>
              </a:ext>
            </a:extLst>
          </p:cNvPr>
          <p:cNvGrpSpPr/>
          <p:nvPr/>
        </p:nvGrpSpPr>
        <p:grpSpPr>
          <a:xfrm>
            <a:off x="2211222" y="3784521"/>
            <a:ext cx="7769554" cy="2682547"/>
            <a:chOff x="2428694" y="3769233"/>
            <a:chExt cx="7769554" cy="2682547"/>
          </a:xfrm>
        </p:grpSpPr>
        <p:sp>
          <p:nvSpPr>
            <p:cNvPr id="10" name="TextBox 9">
              <a:extLst>
                <a:ext uri="{FF2B5EF4-FFF2-40B4-BE49-F238E27FC236}">
                  <a16:creationId xmlns:a16="http://schemas.microsoft.com/office/drawing/2014/main" id="{101B48FA-6CDF-05E5-11C4-049E53BBD75F}"/>
                </a:ext>
              </a:extLst>
            </p:cNvPr>
            <p:cNvSpPr txBox="1"/>
            <p:nvPr/>
          </p:nvSpPr>
          <p:spPr>
            <a:xfrm>
              <a:off x="3994239" y="3769233"/>
              <a:ext cx="896569" cy="338554"/>
            </a:xfrm>
            <a:prstGeom prst="rect">
              <a:avLst/>
            </a:prstGeom>
            <a:noFill/>
          </p:spPr>
          <p:txBody>
            <a:bodyPr wrap="square" rtlCol="0">
              <a:spAutoFit/>
            </a:bodyPr>
            <a:lstStyle/>
            <a:p>
              <a:pPr algn="ctr"/>
              <a:r>
                <a:rPr lang="en-US" sz="1600" dirty="0">
                  <a:solidFill>
                    <a:schemeClr val="accent5">
                      <a:lumMod val="75000"/>
                    </a:schemeClr>
                  </a:solidFill>
                </a:rPr>
                <a:t>E</a:t>
              </a:r>
              <a:r>
                <a:rPr lang="en-US" sz="1600" baseline="-25000" dirty="0">
                  <a:solidFill>
                    <a:srgbClr val="FF3300"/>
                  </a:solidFill>
                </a:rPr>
                <a:t>{w</a:t>
              </a:r>
              <a:r>
                <a:rPr lang="en-US" sz="1600" baseline="-50000" dirty="0">
                  <a:solidFill>
                    <a:srgbClr val="FF3300"/>
                  </a:solidFill>
                </a:rPr>
                <a:t>1</a:t>
              </a:r>
              <a:r>
                <a:rPr lang="en-US" sz="1600" baseline="-25000" dirty="0">
                  <a:solidFill>
                    <a:srgbClr val="FF3300"/>
                  </a:solidFill>
                </a:rPr>
                <a:t>,...,w</a:t>
              </a:r>
              <a:r>
                <a:rPr lang="en-US" sz="1600" baseline="-50000" dirty="0">
                  <a:solidFill>
                    <a:srgbClr val="FF3300"/>
                  </a:solidFill>
                </a:rPr>
                <a:t>n</a:t>
              </a:r>
              <a:r>
                <a:rPr lang="en-US" sz="1600" baseline="-26000" dirty="0">
                  <a:solidFill>
                    <a:srgbClr val="FF3300"/>
                  </a:solidFill>
                </a:rPr>
                <a:t>}</a:t>
              </a:r>
              <a:endParaRPr lang="el-GR" sz="1600" baseline="-26000" dirty="0">
                <a:solidFill>
                  <a:srgbClr val="FF3300"/>
                </a:solidFill>
              </a:endParaRPr>
            </a:p>
          </p:txBody>
        </p:sp>
        <p:sp>
          <p:nvSpPr>
            <p:cNvPr id="11" name="TextBox 10">
              <a:extLst>
                <a:ext uri="{FF2B5EF4-FFF2-40B4-BE49-F238E27FC236}">
                  <a16:creationId xmlns:a16="http://schemas.microsoft.com/office/drawing/2014/main" id="{BB82DBE8-C496-5852-65B0-CC516497B69B}"/>
                </a:ext>
              </a:extLst>
            </p:cNvPr>
            <p:cNvSpPr txBox="1"/>
            <p:nvPr/>
          </p:nvSpPr>
          <p:spPr>
            <a:xfrm>
              <a:off x="6716565" y="3777764"/>
              <a:ext cx="1004757" cy="338554"/>
            </a:xfrm>
            <a:prstGeom prst="rect">
              <a:avLst/>
            </a:prstGeom>
            <a:noFill/>
          </p:spPr>
          <p:txBody>
            <a:bodyPr wrap="square" rtlCol="0">
              <a:spAutoFit/>
            </a:bodyPr>
            <a:lstStyle/>
            <a:p>
              <a:pPr algn="ctr"/>
              <a:r>
                <a:rPr lang="en-US" sz="1600" dirty="0">
                  <a:solidFill>
                    <a:schemeClr val="accent6">
                      <a:lumMod val="75000"/>
                    </a:schemeClr>
                  </a:solidFill>
                </a:rPr>
                <a:t>D</a:t>
              </a:r>
              <a:r>
                <a:rPr lang="en-US" sz="1600" dirty="0">
                  <a:solidFill>
                    <a:srgbClr val="FFFF00"/>
                  </a:solidFill>
                </a:rPr>
                <a:t> </a:t>
              </a:r>
              <a:r>
                <a:rPr lang="en-US" sz="1600" baseline="-25000" dirty="0">
                  <a:solidFill>
                    <a:srgbClr val="7030A0"/>
                  </a:solidFill>
                </a:rPr>
                <a:t>{v</a:t>
              </a:r>
              <a:r>
                <a:rPr lang="en-US" sz="1600" baseline="-50000" dirty="0">
                  <a:solidFill>
                    <a:srgbClr val="7030A0"/>
                  </a:solidFill>
                </a:rPr>
                <a:t>1</a:t>
              </a:r>
              <a:r>
                <a:rPr lang="en-US" sz="1600" baseline="-25000" dirty="0">
                  <a:solidFill>
                    <a:srgbClr val="7030A0"/>
                  </a:solidFill>
                </a:rPr>
                <a:t>,...,v</a:t>
              </a:r>
              <a:r>
                <a:rPr lang="en-US" sz="1600" baseline="-50000" dirty="0">
                  <a:solidFill>
                    <a:srgbClr val="7030A0"/>
                  </a:solidFill>
                </a:rPr>
                <a:t>n</a:t>
              </a:r>
              <a:r>
                <a:rPr lang="en-US" sz="1600" baseline="-26000" dirty="0">
                  <a:solidFill>
                    <a:srgbClr val="7030A0"/>
                  </a:solidFill>
                </a:rPr>
                <a:t>}</a:t>
              </a:r>
              <a:endParaRPr lang="el-GR" sz="1600" baseline="-25000" dirty="0">
                <a:solidFill>
                  <a:srgbClr val="7030A0"/>
                </a:solidFill>
              </a:endParaRPr>
            </a:p>
          </p:txBody>
        </p:sp>
        <p:pic>
          <p:nvPicPr>
            <p:cNvPr id="12" name="Graphic 11" descr="Office worker female with solid fill">
              <a:extLst>
                <a:ext uri="{FF2B5EF4-FFF2-40B4-BE49-F238E27FC236}">
                  <a16:creationId xmlns:a16="http://schemas.microsoft.com/office/drawing/2014/main" id="{BEC2E394-DAC5-9D72-5E4E-5CA00301C2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28694" y="4529600"/>
              <a:ext cx="629297" cy="715005"/>
            </a:xfrm>
            <a:prstGeom prst="rect">
              <a:avLst/>
            </a:prstGeom>
          </p:spPr>
        </p:pic>
        <p:pic>
          <p:nvPicPr>
            <p:cNvPr id="13" name="Graphic 12" descr="Office worker male with solid fill">
              <a:extLst>
                <a:ext uri="{FF2B5EF4-FFF2-40B4-BE49-F238E27FC236}">
                  <a16:creationId xmlns:a16="http://schemas.microsoft.com/office/drawing/2014/main" id="{33071BD0-18C5-ADCD-69B3-7ADAABEA55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78498" y="4509427"/>
              <a:ext cx="629296" cy="715005"/>
            </a:xfrm>
            <a:prstGeom prst="rect">
              <a:avLst/>
            </a:prstGeom>
          </p:spPr>
        </p:pic>
        <p:pic>
          <p:nvPicPr>
            <p:cNvPr id="14" name="Graphic 13" descr="Key with solid fill">
              <a:extLst>
                <a:ext uri="{FF2B5EF4-FFF2-40B4-BE49-F238E27FC236}">
                  <a16:creationId xmlns:a16="http://schemas.microsoft.com/office/drawing/2014/main" id="{D5BF37E1-4687-3E53-3062-836AF8095B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42524" y="5392493"/>
              <a:ext cx="249267" cy="283216"/>
            </a:xfrm>
            <a:prstGeom prst="rect">
              <a:avLst/>
            </a:prstGeom>
          </p:spPr>
        </p:pic>
        <p:grpSp>
          <p:nvGrpSpPr>
            <p:cNvPr id="15" name="Group 14">
              <a:extLst>
                <a:ext uri="{FF2B5EF4-FFF2-40B4-BE49-F238E27FC236}">
                  <a16:creationId xmlns:a16="http://schemas.microsoft.com/office/drawing/2014/main" id="{C026512C-CA06-09C4-EC6B-48CA2D8C333B}"/>
                </a:ext>
              </a:extLst>
            </p:cNvPr>
            <p:cNvGrpSpPr/>
            <p:nvPr/>
          </p:nvGrpSpPr>
          <p:grpSpPr>
            <a:xfrm>
              <a:off x="3469557" y="4739577"/>
              <a:ext cx="1893947" cy="307777"/>
              <a:chOff x="904585" y="4845702"/>
              <a:chExt cx="1552873" cy="222101"/>
            </a:xfrm>
          </p:grpSpPr>
          <p:pic>
            <p:nvPicPr>
              <p:cNvPr id="39" name="Graphic 38" descr="Lock with solid fill">
                <a:extLst>
                  <a:ext uri="{FF2B5EF4-FFF2-40B4-BE49-F238E27FC236}">
                    <a16:creationId xmlns:a16="http://schemas.microsoft.com/office/drawing/2014/main" id="{A09FF2DE-CEDA-44D4-26AF-26ED2B39CB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83638" y="4876912"/>
                <a:ext cx="170641" cy="159681"/>
              </a:xfrm>
              <a:prstGeom prst="rect">
                <a:avLst/>
              </a:prstGeom>
            </p:spPr>
          </p:pic>
          <p:sp>
            <p:nvSpPr>
              <p:cNvPr id="40" name="TextBox 39">
                <a:extLst>
                  <a:ext uri="{FF2B5EF4-FFF2-40B4-BE49-F238E27FC236}">
                    <a16:creationId xmlns:a16="http://schemas.microsoft.com/office/drawing/2014/main" id="{B869FF4D-8643-7C75-40F0-47EE2B075306}"/>
                  </a:ext>
                </a:extLst>
              </p:cNvPr>
              <p:cNvSpPr txBox="1"/>
              <p:nvPr/>
            </p:nvSpPr>
            <p:spPr>
              <a:xfrm>
                <a:off x="1151588" y="4845702"/>
                <a:ext cx="1305870" cy="222101"/>
              </a:xfrm>
              <a:prstGeom prst="rect">
                <a:avLst/>
              </a:prstGeom>
              <a:noFill/>
              <a:ln>
                <a:solidFill>
                  <a:schemeClr val="accent5">
                    <a:lumMod val="75000"/>
                  </a:schemeClr>
                </a:solidFill>
              </a:ln>
            </p:spPr>
            <p:txBody>
              <a:bodyPr wrap="square" rtlCol="0">
                <a:spAutoFit/>
              </a:bodyPr>
              <a:lstStyle/>
              <a:p>
                <a:r>
                  <a:rPr lang="el-GR" sz="1400" dirty="0">
                    <a:solidFill>
                      <a:schemeClr val="accent5">
                        <a:lumMod val="75000"/>
                      </a:schemeClr>
                    </a:solidFill>
                  </a:rPr>
                  <a:t>Κρυπτογράφηση</a:t>
                </a:r>
              </a:p>
            </p:txBody>
          </p:sp>
          <p:cxnSp>
            <p:nvCxnSpPr>
              <p:cNvPr id="41" name="Straight Arrow Connector 40">
                <a:extLst>
                  <a:ext uri="{FF2B5EF4-FFF2-40B4-BE49-F238E27FC236}">
                    <a16:creationId xmlns:a16="http://schemas.microsoft.com/office/drawing/2014/main" id="{266557F5-F2D9-957A-B539-737FC9E089AE}"/>
                  </a:ext>
                </a:extLst>
              </p:cNvPr>
              <p:cNvCxnSpPr>
                <a:cxnSpLocks/>
                <a:stCxn id="18" idx="3"/>
                <a:endCxn id="40" idx="1"/>
              </p:cNvCxnSpPr>
              <p:nvPr/>
            </p:nvCxnSpPr>
            <p:spPr>
              <a:xfrm>
                <a:off x="904585" y="4954874"/>
                <a:ext cx="247003" cy="1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C1908D95-A57A-5767-B8B2-09A4B3026BD1}"/>
                </a:ext>
              </a:extLst>
            </p:cNvPr>
            <p:cNvCxnSpPr>
              <a:cxnSpLocks/>
              <a:stCxn id="40" idx="3"/>
              <a:endCxn id="35" idx="1"/>
            </p:cNvCxnSpPr>
            <p:nvPr/>
          </p:nvCxnSpPr>
          <p:spPr>
            <a:xfrm flipV="1">
              <a:off x="5363504" y="4893465"/>
              <a:ext cx="936391"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4BF38D6-F0EA-CF9E-30DF-12F146DBC227}"/>
                </a:ext>
              </a:extLst>
            </p:cNvPr>
            <p:cNvGrpSpPr/>
            <p:nvPr/>
          </p:nvGrpSpPr>
          <p:grpSpPr>
            <a:xfrm>
              <a:off x="5650239" y="4400285"/>
              <a:ext cx="362922" cy="430736"/>
              <a:chOff x="4004295" y="3191315"/>
              <a:chExt cx="382007" cy="440100"/>
            </a:xfrm>
          </p:grpSpPr>
          <p:pic>
            <p:nvPicPr>
              <p:cNvPr id="37" name="Graphic 36" descr="Document outline">
                <a:extLst>
                  <a:ext uri="{FF2B5EF4-FFF2-40B4-BE49-F238E27FC236}">
                    <a16:creationId xmlns:a16="http://schemas.microsoft.com/office/drawing/2014/main" id="{947C82E5-1E1A-91AE-97D3-AF6A7E2D16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04295" y="3191315"/>
                <a:ext cx="369332" cy="369332"/>
              </a:xfrm>
              <a:prstGeom prst="rect">
                <a:avLst/>
              </a:prstGeom>
            </p:spPr>
          </p:pic>
          <p:pic>
            <p:nvPicPr>
              <p:cNvPr id="38" name="Graphic 37" descr="Lock with solid fill">
                <a:extLst>
                  <a:ext uri="{FF2B5EF4-FFF2-40B4-BE49-F238E27FC236}">
                    <a16:creationId xmlns:a16="http://schemas.microsoft.com/office/drawing/2014/main" id="{13B91DDD-6A2C-9FB1-B9F6-3A1600E321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88961" y="3446749"/>
                <a:ext cx="197341" cy="184666"/>
              </a:xfrm>
              <a:prstGeom prst="rect">
                <a:avLst/>
              </a:prstGeom>
            </p:spPr>
          </p:pic>
        </p:grpSp>
        <p:pic>
          <p:nvPicPr>
            <p:cNvPr id="18" name="Graphic 17" descr="Document outline">
              <a:extLst>
                <a:ext uri="{FF2B5EF4-FFF2-40B4-BE49-F238E27FC236}">
                  <a16:creationId xmlns:a16="http://schemas.microsoft.com/office/drawing/2014/main" id="{59D5817E-DF4E-0A27-C3AC-BF5936EE63D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18677" y="4689653"/>
              <a:ext cx="350880" cy="402419"/>
            </a:xfrm>
            <a:prstGeom prst="rect">
              <a:avLst/>
            </a:prstGeom>
          </p:spPr>
        </p:pic>
        <p:cxnSp>
          <p:nvCxnSpPr>
            <p:cNvPr id="19" name="Straight Arrow Connector 18">
              <a:extLst>
                <a:ext uri="{FF2B5EF4-FFF2-40B4-BE49-F238E27FC236}">
                  <a16:creationId xmlns:a16="http://schemas.microsoft.com/office/drawing/2014/main" id="{48681379-B4E7-29CC-4766-83276C154ECB}"/>
                </a:ext>
              </a:extLst>
            </p:cNvPr>
            <p:cNvCxnSpPr>
              <a:cxnSpLocks/>
              <a:stCxn id="35" idx="3"/>
              <a:endCxn id="29" idx="1"/>
            </p:cNvCxnSpPr>
            <p:nvPr/>
          </p:nvCxnSpPr>
          <p:spPr>
            <a:xfrm>
              <a:off x="8216423" y="4893465"/>
              <a:ext cx="362922" cy="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277E406-6E58-05EE-62E9-B75997D63334}"/>
                </a:ext>
              </a:extLst>
            </p:cNvPr>
            <p:cNvGrpSpPr/>
            <p:nvPr/>
          </p:nvGrpSpPr>
          <p:grpSpPr>
            <a:xfrm>
              <a:off x="6299895" y="4739576"/>
              <a:ext cx="1916528" cy="307777"/>
              <a:chOff x="3538997" y="4845702"/>
              <a:chExt cx="1571387" cy="222101"/>
            </a:xfrm>
          </p:grpSpPr>
          <p:sp>
            <p:nvSpPr>
              <p:cNvPr id="35" name="TextBox 34">
                <a:extLst>
                  <a:ext uri="{FF2B5EF4-FFF2-40B4-BE49-F238E27FC236}">
                    <a16:creationId xmlns:a16="http://schemas.microsoft.com/office/drawing/2014/main" id="{BF314CED-ACB0-6D0B-A5D4-554BEF7875B9}"/>
                  </a:ext>
                </a:extLst>
              </p:cNvPr>
              <p:cNvSpPr txBox="1"/>
              <p:nvPr/>
            </p:nvSpPr>
            <p:spPr>
              <a:xfrm>
                <a:off x="3538997" y="4845702"/>
                <a:ext cx="1571387" cy="222101"/>
              </a:xfrm>
              <a:prstGeom prst="rect">
                <a:avLst/>
              </a:prstGeom>
              <a:noFill/>
              <a:ln>
                <a:solidFill>
                  <a:schemeClr val="accent6">
                    <a:lumMod val="75000"/>
                  </a:schemeClr>
                </a:solidFill>
              </a:ln>
            </p:spPr>
            <p:txBody>
              <a:bodyPr wrap="square" rtlCol="0">
                <a:spAutoFit/>
              </a:bodyPr>
              <a:lstStyle/>
              <a:p>
                <a:r>
                  <a:rPr lang="el-GR" sz="1400" dirty="0">
                    <a:solidFill>
                      <a:schemeClr val="accent6">
                        <a:lumMod val="75000"/>
                      </a:schemeClr>
                    </a:solidFill>
                  </a:rPr>
                  <a:t>Αποκρυπτογράφηση</a:t>
                </a:r>
              </a:p>
            </p:txBody>
          </p:sp>
          <p:pic>
            <p:nvPicPr>
              <p:cNvPr id="36" name="Graphic 35" descr="Unlock with solid fill">
                <a:extLst>
                  <a:ext uri="{FF2B5EF4-FFF2-40B4-BE49-F238E27FC236}">
                    <a16:creationId xmlns:a16="http://schemas.microsoft.com/office/drawing/2014/main" id="{0C85F551-6B47-A4FE-3F9A-0A0A665A7D4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20432" y="4866841"/>
                <a:ext cx="170642" cy="170642"/>
              </a:xfrm>
              <a:prstGeom prst="rect">
                <a:avLst/>
              </a:prstGeom>
            </p:spPr>
          </p:pic>
        </p:grpSp>
        <p:sp>
          <p:nvSpPr>
            <p:cNvPr id="21" name="TextBox 20">
              <a:extLst>
                <a:ext uri="{FF2B5EF4-FFF2-40B4-BE49-F238E27FC236}">
                  <a16:creationId xmlns:a16="http://schemas.microsoft.com/office/drawing/2014/main" id="{EAAAE8DA-C3CF-4F22-4571-1CA1273DE140}"/>
                </a:ext>
              </a:extLst>
            </p:cNvPr>
            <p:cNvSpPr txBox="1"/>
            <p:nvPr/>
          </p:nvSpPr>
          <p:spPr>
            <a:xfrm>
              <a:off x="3659679" y="5692424"/>
              <a:ext cx="1814959" cy="261610"/>
            </a:xfrm>
            <a:prstGeom prst="rect">
              <a:avLst/>
            </a:prstGeom>
            <a:noFill/>
          </p:spPr>
          <p:txBody>
            <a:bodyPr wrap="square" rtlCol="0">
              <a:spAutoFit/>
            </a:bodyPr>
            <a:lstStyle/>
            <a:p>
              <a:pPr algn="ctr"/>
              <a:r>
                <a:rPr lang="el-GR" sz="1100" dirty="0">
                  <a:solidFill>
                    <a:srgbClr val="FF3300"/>
                  </a:solidFill>
                </a:rPr>
                <a:t>Δημόσιο κλειδί (Μπομπ)</a:t>
              </a:r>
            </a:p>
          </p:txBody>
        </p:sp>
        <p:cxnSp>
          <p:nvCxnSpPr>
            <p:cNvPr id="22" name="Straight Connector 21">
              <a:extLst>
                <a:ext uri="{FF2B5EF4-FFF2-40B4-BE49-F238E27FC236}">
                  <a16:creationId xmlns:a16="http://schemas.microsoft.com/office/drawing/2014/main" id="{10C8B335-57A8-3316-A50B-5F4EEBD03A34}"/>
                </a:ext>
              </a:extLst>
            </p:cNvPr>
            <p:cNvCxnSpPr>
              <a:cxnSpLocks/>
              <a:stCxn id="14" idx="0"/>
              <a:endCxn id="40" idx="2"/>
            </p:cNvCxnSpPr>
            <p:nvPr/>
          </p:nvCxnSpPr>
          <p:spPr>
            <a:xfrm flipV="1">
              <a:off x="4567159" y="5047354"/>
              <a:ext cx="0" cy="345139"/>
            </a:xfrm>
            <a:prstGeom prst="line">
              <a:avLst/>
            </a:prstGeom>
            <a:ln w="9525" cap="flat" cmpd="sng" algn="ctr">
              <a:solidFill>
                <a:srgbClr val="CC99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0DB8E15-A318-EC5B-99E7-C80223FCB018}"/>
                </a:ext>
              </a:extLst>
            </p:cNvPr>
            <p:cNvCxnSpPr>
              <a:cxnSpLocks/>
              <a:stCxn id="30" idx="0"/>
              <a:endCxn id="35" idx="2"/>
            </p:cNvCxnSpPr>
            <p:nvPr/>
          </p:nvCxnSpPr>
          <p:spPr>
            <a:xfrm flipV="1">
              <a:off x="7258160" y="5047352"/>
              <a:ext cx="0" cy="329423"/>
            </a:xfrm>
            <a:prstGeom prst="line">
              <a:avLst/>
            </a:prstGeom>
            <a:ln w="9525"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TextBox 23">
              <a:extLst>
                <a:ext uri="{FF2B5EF4-FFF2-40B4-BE49-F238E27FC236}">
                  <a16:creationId xmlns:a16="http://schemas.microsoft.com/office/drawing/2014/main" id="{2959E3F3-6927-B353-EA26-814C70982C69}"/>
                </a:ext>
              </a:extLst>
            </p:cNvPr>
            <p:cNvSpPr txBox="1"/>
            <p:nvPr/>
          </p:nvSpPr>
          <p:spPr>
            <a:xfrm>
              <a:off x="3166178" y="3951504"/>
              <a:ext cx="285531" cy="338554"/>
            </a:xfrm>
            <a:prstGeom prst="rect">
              <a:avLst/>
            </a:prstGeom>
            <a:noFill/>
          </p:spPr>
          <p:txBody>
            <a:bodyPr wrap="square" rtlCol="0">
              <a:spAutoFit/>
            </a:bodyPr>
            <a:lstStyle/>
            <a:p>
              <a:pPr algn="ctr"/>
              <a:r>
                <a:rPr lang="en-US" sz="1600" dirty="0">
                  <a:solidFill>
                    <a:srgbClr val="FF0066"/>
                  </a:solidFill>
                </a:rPr>
                <a:t>m</a:t>
              </a:r>
              <a:endParaRPr lang="el-GR" sz="1600" dirty="0">
                <a:solidFill>
                  <a:srgbClr val="FF0066"/>
                </a:solidFill>
              </a:endParaRPr>
            </a:p>
          </p:txBody>
        </p:sp>
        <p:sp>
          <p:nvSpPr>
            <p:cNvPr id="25" name="TextBox 24">
              <a:extLst>
                <a:ext uri="{FF2B5EF4-FFF2-40B4-BE49-F238E27FC236}">
                  <a16:creationId xmlns:a16="http://schemas.microsoft.com/office/drawing/2014/main" id="{A24A2A4F-0679-A1CA-9396-E87AAC8C020A}"/>
                </a:ext>
              </a:extLst>
            </p:cNvPr>
            <p:cNvSpPr txBox="1"/>
            <p:nvPr/>
          </p:nvSpPr>
          <p:spPr>
            <a:xfrm>
              <a:off x="5414338" y="3951505"/>
              <a:ext cx="1196807" cy="338554"/>
            </a:xfrm>
            <a:prstGeom prst="rect">
              <a:avLst/>
            </a:prstGeom>
            <a:noFill/>
          </p:spPr>
          <p:txBody>
            <a:bodyPr wrap="square" rtlCol="0">
              <a:spAutoFit/>
            </a:bodyPr>
            <a:lstStyle/>
            <a:p>
              <a:pPr algn="ctr"/>
              <a:r>
                <a:rPr lang="en-US" sz="1600" dirty="0">
                  <a:solidFill>
                    <a:schemeClr val="accent5">
                      <a:lumMod val="75000"/>
                    </a:schemeClr>
                  </a:solidFill>
                </a:rPr>
                <a:t>E</a:t>
              </a:r>
              <a:r>
                <a:rPr lang="el-GR" sz="1600" baseline="-25000" dirty="0">
                  <a:solidFill>
                    <a:srgbClr val="FF3300"/>
                  </a:solidFill>
                </a:rPr>
                <a:t> </a:t>
              </a:r>
              <a:r>
                <a:rPr lang="en-US" sz="1600" baseline="-25000" dirty="0">
                  <a:solidFill>
                    <a:srgbClr val="FF3300"/>
                  </a:solidFill>
                </a:rPr>
                <a:t>{w</a:t>
              </a:r>
              <a:r>
                <a:rPr lang="en-US" sz="1600" baseline="-50000" dirty="0">
                  <a:solidFill>
                    <a:srgbClr val="FF3300"/>
                  </a:solidFill>
                </a:rPr>
                <a:t>1</a:t>
              </a:r>
              <a:r>
                <a:rPr lang="en-US" sz="1600" baseline="-25000" dirty="0">
                  <a:solidFill>
                    <a:srgbClr val="FF3300"/>
                  </a:solidFill>
                </a:rPr>
                <a:t>,...,w</a:t>
              </a:r>
              <a:r>
                <a:rPr lang="en-US" sz="1600" baseline="-50000" dirty="0">
                  <a:solidFill>
                    <a:srgbClr val="FF3300"/>
                  </a:solidFill>
                </a:rPr>
                <a:t>n</a:t>
              </a:r>
              <a:r>
                <a:rPr lang="en-US" sz="1600" baseline="-26000" dirty="0">
                  <a:solidFill>
                    <a:srgbClr val="FF3300"/>
                  </a:solidFill>
                </a:rPr>
                <a:t>}</a:t>
              </a:r>
              <a:r>
                <a:rPr lang="en-US" sz="1600" dirty="0">
                  <a:solidFill>
                    <a:schemeClr val="accent5">
                      <a:lumMod val="75000"/>
                    </a:schemeClr>
                  </a:solidFill>
                </a:rPr>
                <a:t>(</a:t>
              </a:r>
              <a:r>
                <a:rPr lang="en-US" sz="1600" dirty="0">
                  <a:solidFill>
                    <a:srgbClr val="FF0066"/>
                  </a:solidFill>
                </a:rPr>
                <a:t>m</a:t>
              </a:r>
              <a:r>
                <a:rPr lang="en-US" sz="1600" dirty="0">
                  <a:solidFill>
                    <a:schemeClr val="accent5">
                      <a:lumMod val="75000"/>
                    </a:schemeClr>
                  </a:solidFill>
                </a:rPr>
                <a:t>)</a:t>
              </a:r>
              <a:endParaRPr lang="el-GR" sz="1600" dirty="0">
                <a:solidFill>
                  <a:schemeClr val="accent5">
                    <a:lumMod val="75000"/>
                  </a:schemeClr>
                </a:solidFill>
              </a:endParaRPr>
            </a:p>
          </p:txBody>
        </p:sp>
        <p:cxnSp>
          <p:nvCxnSpPr>
            <p:cNvPr id="26" name="Straight Arrow Connector 25">
              <a:extLst>
                <a:ext uri="{FF2B5EF4-FFF2-40B4-BE49-F238E27FC236}">
                  <a16:creationId xmlns:a16="http://schemas.microsoft.com/office/drawing/2014/main" id="{5381AAAB-CD24-8E1F-722B-D300AFD214C8}"/>
                </a:ext>
              </a:extLst>
            </p:cNvPr>
            <p:cNvCxnSpPr>
              <a:cxnSpLocks/>
              <a:stCxn id="24" idx="3"/>
              <a:endCxn id="25" idx="1"/>
            </p:cNvCxnSpPr>
            <p:nvPr/>
          </p:nvCxnSpPr>
          <p:spPr>
            <a:xfrm>
              <a:off x="3451709" y="4120781"/>
              <a:ext cx="196262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5FBDACA-D4CC-F668-56F2-4D4ECDC985EA}"/>
                </a:ext>
              </a:extLst>
            </p:cNvPr>
            <p:cNvSpPr txBox="1"/>
            <p:nvPr/>
          </p:nvSpPr>
          <p:spPr>
            <a:xfrm>
              <a:off x="8013387" y="3951504"/>
              <a:ext cx="2184861" cy="338554"/>
            </a:xfrm>
            <a:prstGeom prst="rect">
              <a:avLst/>
            </a:prstGeom>
            <a:noFill/>
          </p:spPr>
          <p:txBody>
            <a:bodyPr wrap="square" rtlCol="0">
              <a:spAutoFit/>
            </a:bodyPr>
            <a:lstStyle/>
            <a:p>
              <a:r>
                <a:rPr lang="en-US" sz="1600" dirty="0">
                  <a:solidFill>
                    <a:schemeClr val="accent6">
                      <a:lumMod val="75000"/>
                    </a:schemeClr>
                  </a:solidFill>
                </a:rPr>
                <a:t>D</a:t>
              </a:r>
              <a:r>
                <a:rPr lang="en-US" sz="1600" baseline="-25000" dirty="0">
                  <a:solidFill>
                    <a:srgbClr val="FFFF00"/>
                  </a:solidFill>
                </a:rPr>
                <a:t> </a:t>
              </a:r>
              <a:r>
                <a:rPr lang="en-US" sz="1600" baseline="-25000" dirty="0">
                  <a:solidFill>
                    <a:srgbClr val="7030A0"/>
                  </a:solidFill>
                </a:rPr>
                <a:t>{v</a:t>
              </a:r>
              <a:r>
                <a:rPr lang="en-US" sz="1600" baseline="-50000" dirty="0">
                  <a:solidFill>
                    <a:srgbClr val="7030A0"/>
                  </a:solidFill>
                </a:rPr>
                <a:t>1</a:t>
              </a:r>
              <a:r>
                <a:rPr lang="en-US" sz="1600" baseline="-25000" dirty="0">
                  <a:solidFill>
                    <a:srgbClr val="7030A0"/>
                  </a:solidFill>
                </a:rPr>
                <a:t>,...,v</a:t>
              </a:r>
              <a:r>
                <a:rPr lang="en-US" sz="1600" baseline="-50000" dirty="0">
                  <a:solidFill>
                    <a:srgbClr val="7030A0"/>
                  </a:solidFill>
                </a:rPr>
                <a:t>n</a:t>
              </a:r>
              <a:r>
                <a:rPr lang="en-US" sz="1600" baseline="-26000" dirty="0">
                  <a:solidFill>
                    <a:srgbClr val="7030A0"/>
                  </a:solidFill>
                </a:rPr>
                <a:t>}</a:t>
              </a:r>
              <a:r>
                <a:rPr lang="en-US" sz="1600" dirty="0">
                  <a:solidFill>
                    <a:schemeClr val="accent6">
                      <a:lumMod val="75000"/>
                    </a:schemeClr>
                  </a:solidFill>
                </a:rPr>
                <a:t>(</a:t>
              </a:r>
              <a:r>
                <a:rPr lang="en-US" sz="1600" dirty="0">
                  <a:solidFill>
                    <a:schemeClr val="accent5">
                      <a:lumMod val="75000"/>
                    </a:schemeClr>
                  </a:solidFill>
                </a:rPr>
                <a:t>E</a:t>
              </a:r>
              <a:r>
                <a:rPr lang="en-US" sz="1600" baseline="-25000" dirty="0">
                  <a:solidFill>
                    <a:srgbClr val="FF3300"/>
                  </a:solidFill>
                </a:rPr>
                <a:t> {w</a:t>
              </a:r>
              <a:r>
                <a:rPr lang="en-US" sz="1600" baseline="-50000" dirty="0">
                  <a:solidFill>
                    <a:srgbClr val="FF3300"/>
                  </a:solidFill>
                </a:rPr>
                <a:t>1</a:t>
              </a:r>
              <a:r>
                <a:rPr lang="en-US" sz="1600" baseline="-25000" dirty="0">
                  <a:solidFill>
                    <a:srgbClr val="FF3300"/>
                  </a:solidFill>
                </a:rPr>
                <a:t>,...,w</a:t>
              </a:r>
              <a:r>
                <a:rPr lang="en-US" sz="1600" baseline="-50000" dirty="0">
                  <a:solidFill>
                    <a:srgbClr val="FF3300"/>
                  </a:solidFill>
                </a:rPr>
                <a:t>n</a:t>
              </a:r>
              <a:r>
                <a:rPr lang="en-US" sz="1600" baseline="-26000" dirty="0">
                  <a:solidFill>
                    <a:srgbClr val="FF3300"/>
                  </a:solidFill>
                </a:rPr>
                <a:t>}</a:t>
              </a:r>
              <a:r>
                <a:rPr lang="en-US" sz="1600" dirty="0">
                  <a:solidFill>
                    <a:schemeClr val="accent5">
                      <a:lumMod val="75000"/>
                    </a:schemeClr>
                  </a:solidFill>
                </a:rPr>
                <a:t>(</a:t>
              </a:r>
              <a:r>
                <a:rPr lang="en-US" sz="1600" dirty="0">
                  <a:solidFill>
                    <a:srgbClr val="FF0066"/>
                  </a:solidFill>
                </a:rPr>
                <a:t>m</a:t>
              </a:r>
              <a:r>
                <a:rPr lang="en-US" sz="1600" dirty="0">
                  <a:solidFill>
                    <a:schemeClr val="accent5">
                      <a:lumMod val="75000"/>
                    </a:schemeClr>
                  </a:solidFill>
                </a:rPr>
                <a:t>)</a:t>
              </a:r>
              <a:r>
                <a:rPr lang="en-US" sz="1600" dirty="0">
                  <a:solidFill>
                    <a:schemeClr val="accent6">
                      <a:lumMod val="75000"/>
                    </a:schemeClr>
                  </a:solidFill>
                </a:rPr>
                <a:t>)</a:t>
              </a:r>
              <a:endParaRPr lang="el-GR" sz="1600" dirty="0">
                <a:solidFill>
                  <a:schemeClr val="accent6">
                    <a:lumMod val="75000"/>
                  </a:schemeClr>
                </a:solidFill>
              </a:endParaRPr>
            </a:p>
          </p:txBody>
        </p:sp>
        <p:cxnSp>
          <p:nvCxnSpPr>
            <p:cNvPr id="28" name="Straight Arrow Connector 27">
              <a:extLst>
                <a:ext uri="{FF2B5EF4-FFF2-40B4-BE49-F238E27FC236}">
                  <a16:creationId xmlns:a16="http://schemas.microsoft.com/office/drawing/2014/main" id="{5F1BD6B3-1C8D-910D-0684-E04266E9D41C}"/>
                </a:ext>
              </a:extLst>
            </p:cNvPr>
            <p:cNvCxnSpPr>
              <a:cxnSpLocks/>
              <a:stCxn id="25" idx="3"/>
              <a:endCxn id="27" idx="1"/>
            </p:cNvCxnSpPr>
            <p:nvPr/>
          </p:nvCxnSpPr>
          <p:spPr>
            <a:xfrm flipV="1">
              <a:off x="6611145" y="4120781"/>
              <a:ext cx="1402242" cy="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descr="Document outline">
              <a:extLst>
                <a:ext uri="{FF2B5EF4-FFF2-40B4-BE49-F238E27FC236}">
                  <a16:creationId xmlns:a16="http://schemas.microsoft.com/office/drawing/2014/main" id="{B23BDE16-E8B5-20A2-DD8F-775D445EF4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79345" y="4694255"/>
              <a:ext cx="350880" cy="402419"/>
            </a:xfrm>
            <a:prstGeom prst="rect">
              <a:avLst/>
            </a:prstGeom>
          </p:spPr>
        </p:pic>
        <p:pic>
          <p:nvPicPr>
            <p:cNvPr id="30" name="Graphic 29" descr="Key with solid fill">
              <a:extLst>
                <a:ext uri="{FF2B5EF4-FFF2-40B4-BE49-F238E27FC236}">
                  <a16:creationId xmlns:a16="http://schemas.microsoft.com/office/drawing/2014/main" id="{5F986745-9F39-6CB9-A254-BAA317F0C11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126710" y="5376776"/>
              <a:ext cx="262898" cy="298704"/>
            </a:xfrm>
            <a:prstGeom prst="rect">
              <a:avLst/>
            </a:prstGeom>
          </p:spPr>
        </p:pic>
        <p:sp>
          <p:nvSpPr>
            <p:cNvPr id="31" name="TextBox 30">
              <a:extLst>
                <a:ext uri="{FF2B5EF4-FFF2-40B4-BE49-F238E27FC236}">
                  <a16:creationId xmlns:a16="http://schemas.microsoft.com/office/drawing/2014/main" id="{7BA0BBE5-F3D3-3A71-14BA-64860FE2ABC4}"/>
                </a:ext>
              </a:extLst>
            </p:cNvPr>
            <p:cNvSpPr txBox="1"/>
            <p:nvPr/>
          </p:nvSpPr>
          <p:spPr>
            <a:xfrm>
              <a:off x="6350680" y="5684406"/>
              <a:ext cx="1814959" cy="261610"/>
            </a:xfrm>
            <a:prstGeom prst="rect">
              <a:avLst/>
            </a:prstGeom>
            <a:noFill/>
          </p:spPr>
          <p:txBody>
            <a:bodyPr wrap="square" rtlCol="0">
              <a:spAutoFit/>
            </a:bodyPr>
            <a:lstStyle/>
            <a:p>
              <a:pPr algn="ctr"/>
              <a:r>
                <a:rPr lang="el-GR" sz="1100" dirty="0">
                  <a:solidFill>
                    <a:srgbClr val="7030A0"/>
                  </a:solidFill>
                </a:rPr>
                <a:t>Ιδιωτικό κλειδί (Μπομπ)</a:t>
              </a:r>
            </a:p>
          </p:txBody>
        </p:sp>
        <p:cxnSp>
          <p:nvCxnSpPr>
            <p:cNvPr id="32" name="Connector: Elbow 31">
              <a:extLst>
                <a:ext uri="{FF2B5EF4-FFF2-40B4-BE49-F238E27FC236}">
                  <a16:creationId xmlns:a16="http://schemas.microsoft.com/office/drawing/2014/main" id="{1E1CAF84-4C01-35F7-71EC-2FA7FE52B75F}"/>
                </a:ext>
              </a:extLst>
            </p:cNvPr>
            <p:cNvCxnSpPr>
              <a:stCxn id="13" idx="2"/>
              <a:endCxn id="30" idx="3"/>
            </p:cNvCxnSpPr>
            <p:nvPr/>
          </p:nvCxnSpPr>
          <p:spPr>
            <a:xfrm rot="5400000">
              <a:off x="8190530" y="4423511"/>
              <a:ext cx="301696" cy="1903537"/>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0FDFB431-2397-B215-B32C-499DB604BAE0}"/>
                </a:ext>
              </a:extLst>
            </p:cNvPr>
            <p:cNvCxnSpPr>
              <a:cxnSpLocks/>
              <a:stCxn id="13" idx="2"/>
              <a:endCxn id="21" idx="2"/>
            </p:cNvCxnSpPr>
            <p:nvPr/>
          </p:nvCxnSpPr>
          <p:spPr>
            <a:xfrm rot="5400000">
              <a:off x="6565352" y="3226240"/>
              <a:ext cx="729602" cy="4725987"/>
            </a:xfrm>
            <a:prstGeom prst="bentConnector3">
              <a:avLst>
                <a:gd name="adj1" fmla="val 131332"/>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006DD19-3342-C7B0-E998-E88CFAF8E980}"/>
                    </a:ext>
                  </a:extLst>
                </p:cNvPr>
                <p:cNvSpPr txBox="1"/>
                <p:nvPr/>
              </p:nvSpPr>
              <p:spPr>
                <a:xfrm>
                  <a:off x="7532209" y="6205559"/>
                  <a:ext cx="1760937" cy="246221"/>
                </a:xfrm>
                <a:prstGeom prst="rect">
                  <a:avLst/>
                </a:prstGeom>
                <a:noFill/>
              </p:spPr>
              <p:txBody>
                <a:bodyPr wrap="square" rtlCol="0">
                  <a:spAutoFit/>
                </a:bodyPr>
                <a:lstStyle/>
                <a:p>
                  <a:r>
                    <a:rPr lang="el-GR" sz="1000" dirty="0">
                      <a:solidFill>
                        <a:srgbClr val="FF3300"/>
                      </a:solidFill>
                    </a:rPr>
                    <a:t>Δημοσίευση</a:t>
                  </a:r>
                  <a:r>
                    <a:rPr lang="en-US" sz="1000" dirty="0">
                      <a:solidFill>
                        <a:srgbClr val="FF3300"/>
                      </a:solidFill>
                    </a:rPr>
                    <a:t> pk= </a:t>
                  </a:r>
                  <a14:m>
                    <m:oMath xmlns:m="http://schemas.openxmlformats.org/officeDocument/2006/math">
                      <m:r>
                        <a:rPr lang="en-US" sz="1000" smtClean="0">
                          <a:solidFill>
                            <a:srgbClr val="FF3300"/>
                          </a:solidFill>
                          <a:latin typeface="Cambria Math" panose="02040503050406030204" pitchFamily="18" charset="0"/>
                        </a:rPr>
                        <m:t>{</m:t>
                      </m:r>
                      <m:r>
                        <a:rPr lang="en-US" sz="1000" b="1" i="1" smtClean="0">
                          <a:solidFill>
                            <a:srgbClr val="FF3300"/>
                          </a:solidFill>
                          <a:latin typeface="Cambria Math" panose="02040503050406030204" pitchFamily="18" charset="0"/>
                        </a:rPr>
                        <m:t>𝒘</m:t>
                      </m:r>
                      <m:r>
                        <a:rPr lang="en-US" sz="1000" b="1" i="1" baseline="-25000">
                          <a:solidFill>
                            <a:srgbClr val="FF3300"/>
                          </a:solidFill>
                          <a:latin typeface="Cambria Math" panose="02040503050406030204" pitchFamily="18" charset="0"/>
                        </a:rPr>
                        <m:t>𝟏</m:t>
                      </m:r>
                      <m:r>
                        <a:rPr lang="en-US" sz="1000" i="1">
                          <a:solidFill>
                            <a:srgbClr val="FF3300"/>
                          </a:solidFill>
                          <a:latin typeface="Cambria Math" panose="02040503050406030204" pitchFamily="18" charset="0"/>
                        </a:rPr>
                        <m:t>,…,</m:t>
                      </m:r>
                      <m:r>
                        <a:rPr lang="en-US" sz="1000" b="1" i="1" smtClean="0">
                          <a:solidFill>
                            <a:srgbClr val="FF3300"/>
                          </a:solidFill>
                          <a:latin typeface="Cambria Math" panose="02040503050406030204" pitchFamily="18" charset="0"/>
                        </a:rPr>
                        <m:t>𝒘</m:t>
                      </m:r>
                      <m:r>
                        <a:rPr lang="en-US" sz="1000" b="1" i="1" baseline="-25000">
                          <a:solidFill>
                            <a:srgbClr val="FF3300"/>
                          </a:solidFill>
                          <a:latin typeface="Cambria Math" panose="02040503050406030204" pitchFamily="18" charset="0"/>
                        </a:rPr>
                        <m:t>𝒏</m:t>
                      </m:r>
                      <m:r>
                        <a:rPr lang="en-US" sz="1000" b="1" i="1">
                          <a:solidFill>
                            <a:srgbClr val="FF3300"/>
                          </a:solidFill>
                          <a:latin typeface="Cambria Math" panose="02040503050406030204" pitchFamily="18" charset="0"/>
                        </a:rPr>
                        <m:t>}</m:t>
                      </m:r>
                    </m:oMath>
                  </a14:m>
                  <a:r>
                    <a:rPr lang="el-GR" sz="1000" dirty="0">
                      <a:solidFill>
                        <a:srgbClr val="FF3300"/>
                      </a:solidFill>
                    </a:rPr>
                    <a:t> </a:t>
                  </a:r>
                </a:p>
              </p:txBody>
            </p:sp>
          </mc:Choice>
          <mc:Fallback xmlns="">
            <p:sp>
              <p:nvSpPr>
                <p:cNvPr id="34" name="TextBox 33">
                  <a:extLst>
                    <a:ext uri="{FF2B5EF4-FFF2-40B4-BE49-F238E27FC236}">
                      <a16:creationId xmlns:a16="http://schemas.microsoft.com/office/drawing/2014/main" id="{9006DD19-3342-C7B0-E998-E88CFAF8E980}"/>
                    </a:ext>
                  </a:extLst>
                </p:cNvPr>
                <p:cNvSpPr txBox="1">
                  <a:spLocks noRot="1" noChangeAspect="1" noMove="1" noResize="1" noEditPoints="1" noAdjustHandles="1" noChangeArrowheads="1" noChangeShapeType="1" noTextEdit="1"/>
                </p:cNvSpPr>
                <p:nvPr/>
              </p:nvSpPr>
              <p:spPr>
                <a:xfrm>
                  <a:off x="7532209" y="6205559"/>
                  <a:ext cx="1760937" cy="246221"/>
                </a:xfrm>
                <a:prstGeom prst="rect">
                  <a:avLst/>
                </a:prstGeom>
                <a:blipFill>
                  <a:blip r:embed="rId20"/>
                  <a:stretch>
                    <a:fillRect b="-14634"/>
                  </a:stretch>
                </a:blipFill>
              </p:spPr>
              <p:txBody>
                <a:bodyPr/>
                <a:lstStyle/>
                <a:p>
                  <a:r>
                    <a:rPr lang="el-GR">
                      <a:noFill/>
                    </a:rPr>
                    <a:t> </a:t>
                  </a:r>
                </a:p>
              </p:txBody>
            </p:sp>
          </mc:Fallback>
        </mc:AlternateContent>
      </p:grpSp>
    </p:spTree>
    <p:extLst>
      <p:ext uri="{BB962C8B-B14F-4D97-AF65-F5344CB8AC3E}">
        <p14:creationId xmlns:p14="http://schemas.microsoft.com/office/powerpoint/2010/main" val="228617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left)">
                                      <p:cBhvr>
                                        <p:cTn id="25" dur="500"/>
                                        <p:tgtEl>
                                          <p:spTgt spid="8">
                                            <p:txEl>
                                              <p:pRg st="4" end="4"/>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wipe(left)">
                                      <p:cBhvr>
                                        <p:cTn id="28" dur="500"/>
                                        <p:tgtEl>
                                          <p:spTgt spid="8">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wipe(left)">
                                      <p:cBhvr>
                                        <p:cTn id="36" dur="500"/>
                                        <p:tgtEl>
                                          <p:spTgt spid="8">
                                            <p:txEl>
                                              <p:pRg st="6" end="6"/>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Effect transition="in" filter="wipe(left)">
                                      <p:cBhvr>
                                        <p:cTn id="39" dur="500"/>
                                        <p:tgtEl>
                                          <p:spTgt spid="8">
                                            <p:txEl>
                                              <p:pRg st="7" end="7"/>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wipe(left)">
                                      <p:cBhvr>
                                        <p:cTn id="4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FFE666A-8CE1-D857-8920-1F6905795B70}"/>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3D1A5344-3B91-1C94-1D83-4E5E4819CBAA}"/>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5" name="Straight Connector 4">
            <a:extLst>
              <a:ext uri="{FF2B5EF4-FFF2-40B4-BE49-F238E27FC236}">
                <a16:creationId xmlns:a16="http://schemas.microsoft.com/office/drawing/2014/main" id="{4B880BAC-2D68-A992-769B-112D0C55EF16}"/>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3521180-5A41-741D-275D-E840B35743CE}"/>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3B4790F-8BB0-F366-A961-E82FEA41AB8D}"/>
              </a:ext>
            </a:extLst>
          </p:cNvPr>
          <p:cNvSpPr txBox="1"/>
          <p:nvPr/>
        </p:nvSpPr>
        <p:spPr>
          <a:xfrm>
            <a:off x="2854253" y="406220"/>
            <a:ext cx="6483506" cy="584775"/>
          </a:xfrm>
          <a:prstGeom prst="rect">
            <a:avLst/>
          </a:prstGeom>
          <a:noFill/>
        </p:spPr>
        <p:txBody>
          <a:bodyPr wrap="none" rtlCol="0">
            <a:spAutoFit/>
          </a:bodyPr>
          <a:lstStyle/>
          <a:p>
            <a:pPr algn="ctr"/>
            <a:r>
              <a:rPr lang="el-GR" sz="3200" b="1" dirty="0"/>
              <a:t>Κρυπτογραφικά Σχήματα Δικτυωτών</a:t>
            </a:r>
          </a:p>
        </p:txBody>
      </p:sp>
      <p:sp>
        <p:nvSpPr>
          <p:cNvPr id="9" name="TextBox 8">
            <a:extLst>
              <a:ext uri="{FF2B5EF4-FFF2-40B4-BE49-F238E27FC236}">
                <a16:creationId xmlns:a16="http://schemas.microsoft.com/office/drawing/2014/main" id="{C52E3274-0EC9-CCDE-3970-5A3848FF5882}"/>
              </a:ext>
            </a:extLst>
          </p:cNvPr>
          <p:cNvSpPr txBox="1"/>
          <p:nvPr/>
        </p:nvSpPr>
        <p:spPr>
          <a:xfrm>
            <a:off x="495657" y="3626370"/>
            <a:ext cx="2452403" cy="461665"/>
          </a:xfrm>
          <a:prstGeom prst="rect">
            <a:avLst/>
          </a:prstGeom>
          <a:noFill/>
        </p:spPr>
        <p:txBody>
          <a:bodyPr wrap="none" rtlCol="0">
            <a:spAutoFit/>
          </a:bodyPr>
          <a:lstStyle/>
          <a:p>
            <a:pPr marL="342900" indent="-342900">
              <a:buFont typeface="Wingdings" panose="05000000000000000000" pitchFamily="2" charset="2"/>
              <a:buChar char="Ø"/>
            </a:pPr>
            <a:r>
              <a:rPr lang="el-GR" sz="2400" b="1" dirty="0">
                <a:solidFill>
                  <a:srgbClr val="002060"/>
                </a:solidFill>
              </a:rPr>
              <a:t>Άλλα Σχήματα</a:t>
            </a:r>
            <a:r>
              <a:rPr lang="en-US" sz="2400" b="1" dirty="0">
                <a:solidFill>
                  <a:srgbClr val="002060"/>
                </a:solidFill>
              </a:rPr>
              <a:t>:</a:t>
            </a:r>
            <a:endParaRPr lang="el-GR" sz="2400" b="1" dirty="0">
              <a:solidFill>
                <a:srgbClr val="002060"/>
              </a:solidFill>
            </a:endParaRPr>
          </a:p>
        </p:txBody>
      </p:sp>
      <p:sp>
        <p:nvSpPr>
          <p:cNvPr id="10" name="TextBox 9">
            <a:extLst>
              <a:ext uri="{FF2B5EF4-FFF2-40B4-BE49-F238E27FC236}">
                <a16:creationId xmlns:a16="http://schemas.microsoft.com/office/drawing/2014/main" id="{40918824-990D-F9B6-0A8C-4921446F1C39}"/>
              </a:ext>
            </a:extLst>
          </p:cNvPr>
          <p:cNvSpPr txBox="1"/>
          <p:nvPr/>
        </p:nvSpPr>
        <p:spPr>
          <a:xfrm>
            <a:off x="860242" y="4088035"/>
            <a:ext cx="6764031" cy="1938992"/>
          </a:xfrm>
          <a:prstGeom prst="rect">
            <a:avLst/>
          </a:prstGeom>
          <a:noFill/>
        </p:spPr>
        <p:txBody>
          <a:bodyPr wrap="none" rtlCol="0">
            <a:spAutoFit/>
          </a:bodyPr>
          <a:lstStyle/>
          <a:p>
            <a:pPr marL="285750" indent="-285750">
              <a:spcAft>
                <a:spcPts val="600"/>
              </a:spcAft>
              <a:buFont typeface="Wingdings" panose="05000000000000000000" pitchFamily="2" charset="2"/>
              <a:buChar char="ü"/>
            </a:pPr>
            <a:r>
              <a:rPr lang="el-GR" sz="2000" dirty="0"/>
              <a:t>Σχήματα κρυπτογράφησης (</a:t>
            </a:r>
            <a:r>
              <a:rPr lang="en-US" sz="2000" b="1" dirty="0"/>
              <a:t>NTRUEcrypt</a:t>
            </a:r>
            <a:r>
              <a:rPr lang="en-US" sz="2000" dirty="0"/>
              <a:t>, </a:t>
            </a:r>
            <a:r>
              <a:rPr lang="en-US" sz="2000" b="1" dirty="0"/>
              <a:t>CRYSTALS-Kyber</a:t>
            </a:r>
            <a:r>
              <a:rPr lang="en-US" sz="2000" dirty="0"/>
              <a:t>...)</a:t>
            </a:r>
          </a:p>
          <a:p>
            <a:pPr marL="285750" indent="-285750">
              <a:spcAft>
                <a:spcPts val="600"/>
              </a:spcAft>
              <a:buFont typeface="Wingdings" panose="05000000000000000000" pitchFamily="2" charset="2"/>
              <a:buChar char="ü"/>
            </a:pPr>
            <a:r>
              <a:rPr lang="el-GR" sz="2000" dirty="0"/>
              <a:t>Σχήματα υπογραφής (</a:t>
            </a:r>
            <a:r>
              <a:rPr lang="en-US" sz="2000" b="1" dirty="0"/>
              <a:t>NTRUSign</a:t>
            </a:r>
            <a:r>
              <a:rPr lang="en-US" sz="2000" dirty="0"/>
              <a:t>, </a:t>
            </a:r>
            <a:r>
              <a:rPr lang="en-US" sz="2000" b="1" dirty="0"/>
              <a:t>CRYSTALS-Dilithium</a:t>
            </a:r>
            <a:r>
              <a:rPr lang="en-US" sz="2000" dirty="0"/>
              <a:t>,...)</a:t>
            </a:r>
            <a:endParaRPr lang="el-GR" sz="2000" dirty="0"/>
          </a:p>
          <a:p>
            <a:pPr marL="285750" indent="-285750">
              <a:spcAft>
                <a:spcPts val="600"/>
              </a:spcAft>
              <a:buFont typeface="Wingdings" panose="05000000000000000000" pitchFamily="2" charset="2"/>
              <a:buChar char="ü"/>
            </a:pPr>
            <a:r>
              <a:rPr lang="el-GR" sz="2000" dirty="0"/>
              <a:t>Σχήματα ανταλλαγής κλειδιού (</a:t>
            </a:r>
            <a:r>
              <a:rPr lang="en-US" sz="2000" b="1" dirty="0"/>
              <a:t>RLWE-KEX</a:t>
            </a:r>
            <a:r>
              <a:rPr lang="en-US" sz="2000" dirty="0"/>
              <a:t>,...)</a:t>
            </a:r>
          </a:p>
          <a:p>
            <a:pPr marL="285750" indent="-285750">
              <a:spcAft>
                <a:spcPts val="600"/>
              </a:spcAft>
              <a:buFont typeface="Wingdings" panose="05000000000000000000" pitchFamily="2" charset="2"/>
              <a:buChar char="ü"/>
            </a:pPr>
            <a:r>
              <a:rPr lang="el-GR" sz="2000" dirty="0"/>
              <a:t>Συναρτήσεις κατακερματισμού</a:t>
            </a:r>
            <a:r>
              <a:rPr lang="en-US" sz="2000" dirty="0"/>
              <a:t> (</a:t>
            </a:r>
            <a:r>
              <a:rPr lang="en-US" sz="2000" b="1" dirty="0"/>
              <a:t>SWIFFT</a:t>
            </a:r>
            <a:r>
              <a:rPr lang="en-US" sz="2000" dirty="0"/>
              <a:t>,...)</a:t>
            </a:r>
          </a:p>
          <a:p>
            <a:pPr marL="285750" indent="-285750">
              <a:spcAft>
                <a:spcPts val="600"/>
              </a:spcAft>
              <a:buFont typeface="Wingdings" panose="05000000000000000000" pitchFamily="2" charset="2"/>
              <a:buChar char="ü"/>
            </a:pPr>
            <a:r>
              <a:rPr lang="el-GR" sz="2000" dirty="0"/>
              <a:t>Πλήρης ομομορφική κρυπτογράφηση</a:t>
            </a:r>
          </a:p>
        </p:txBody>
      </p:sp>
      <p:sp>
        <p:nvSpPr>
          <p:cNvPr id="11" name="TextBox 10">
            <a:extLst>
              <a:ext uri="{FF2B5EF4-FFF2-40B4-BE49-F238E27FC236}">
                <a16:creationId xmlns:a16="http://schemas.microsoft.com/office/drawing/2014/main" id="{462F5D3B-BBE5-444D-1E3E-AC56655C04FC}"/>
              </a:ext>
            </a:extLst>
          </p:cNvPr>
          <p:cNvSpPr txBox="1"/>
          <p:nvPr/>
        </p:nvSpPr>
        <p:spPr>
          <a:xfrm>
            <a:off x="495657" y="1498825"/>
            <a:ext cx="3657091" cy="461665"/>
          </a:xfrm>
          <a:prstGeom prst="rect">
            <a:avLst/>
          </a:prstGeom>
          <a:noFill/>
        </p:spPr>
        <p:txBody>
          <a:bodyPr wrap="none" rtlCol="0">
            <a:spAutoFit/>
          </a:bodyPr>
          <a:lstStyle/>
          <a:p>
            <a:pPr marL="342900" indent="-342900">
              <a:buFont typeface="Wingdings" panose="05000000000000000000" pitchFamily="2" charset="2"/>
              <a:buChar char="Ø"/>
            </a:pPr>
            <a:r>
              <a:rPr lang="el-GR" sz="2400" b="1" dirty="0">
                <a:solidFill>
                  <a:srgbClr val="002060"/>
                </a:solidFill>
              </a:rPr>
              <a:t>Βασικά χαρακτηριστικά</a:t>
            </a:r>
            <a:r>
              <a:rPr lang="en-US" sz="2400" b="1" dirty="0">
                <a:solidFill>
                  <a:srgbClr val="002060"/>
                </a:solidFill>
              </a:rPr>
              <a:t>:</a:t>
            </a:r>
            <a:endParaRPr lang="el-GR" sz="2400" b="1" dirty="0">
              <a:solidFill>
                <a:srgbClr val="002060"/>
              </a:solidFill>
            </a:endParaRPr>
          </a:p>
        </p:txBody>
      </p:sp>
      <p:sp>
        <p:nvSpPr>
          <p:cNvPr id="12" name="TextBox 11">
            <a:extLst>
              <a:ext uri="{FF2B5EF4-FFF2-40B4-BE49-F238E27FC236}">
                <a16:creationId xmlns:a16="http://schemas.microsoft.com/office/drawing/2014/main" id="{4A2BE2F4-142A-22F8-6D86-044274D74167}"/>
              </a:ext>
            </a:extLst>
          </p:cNvPr>
          <p:cNvSpPr txBox="1"/>
          <p:nvPr/>
        </p:nvSpPr>
        <p:spPr>
          <a:xfrm>
            <a:off x="860242" y="1867672"/>
            <a:ext cx="6005555" cy="1015663"/>
          </a:xfrm>
          <a:prstGeom prst="rect">
            <a:avLst/>
          </a:prstGeom>
          <a:noFill/>
        </p:spPr>
        <p:txBody>
          <a:bodyPr wrap="none" rtlCol="0">
            <a:spAutoFit/>
          </a:bodyPr>
          <a:lstStyle/>
          <a:p>
            <a:pPr marL="342900" indent="-342900">
              <a:buFont typeface="Wingdings" panose="05000000000000000000" pitchFamily="2" charset="2"/>
              <a:buChar char="ü"/>
            </a:pPr>
            <a:r>
              <a:rPr lang="el-GR" sz="2000" dirty="0"/>
              <a:t>Υψηλή ασφάλεια</a:t>
            </a:r>
            <a:endParaRPr lang="en-US" sz="2000" dirty="0"/>
          </a:p>
          <a:p>
            <a:pPr marL="342900" indent="-342900">
              <a:buFont typeface="Wingdings" panose="05000000000000000000" pitchFamily="2" charset="2"/>
              <a:buChar char="ü"/>
            </a:pPr>
            <a:r>
              <a:rPr lang="el-GR" sz="2000" dirty="0"/>
              <a:t>Μεγαλύτερα κλειδιά αλλά πιο γρήγορες ταχύτητες</a:t>
            </a:r>
          </a:p>
          <a:p>
            <a:pPr marL="342900" indent="-342900">
              <a:buFont typeface="Wingdings" panose="05000000000000000000" pitchFamily="2" charset="2"/>
              <a:buChar char="ü"/>
            </a:pPr>
            <a:r>
              <a:rPr lang="el-GR" sz="2000" dirty="0"/>
              <a:t>Εύκολα υλοποιήσιμα</a:t>
            </a:r>
          </a:p>
        </p:txBody>
      </p:sp>
      <p:pic>
        <p:nvPicPr>
          <p:cNvPr id="14" name="Picture 13" descr="A picture containing crossword puzzle, clipart&#10;&#10;Description automatically generated">
            <a:extLst>
              <a:ext uri="{FF2B5EF4-FFF2-40B4-BE49-F238E27FC236}">
                <a16:creationId xmlns:a16="http://schemas.microsoft.com/office/drawing/2014/main" id="{B466DAA4-0B11-645B-A36B-5AB799BEE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382" y="1397725"/>
            <a:ext cx="4317460" cy="195555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CD7F1B71-B856-84F1-0AA0-175802EB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82" y="4200388"/>
            <a:ext cx="4609524" cy="1714286"/>
          </a:xfrm>
          <a:prstGeom prst="rect">
            <a:avLst/>
          </a:prstGeom>
        </p:spPr>
      </p:pic>
    </p:spTree>
    <p:extLst>
      <p:ext uri="{BB962C8B-B14F-4D97-AF65-F5344CB8AC3E}">
        <p14:creationId xmlns:p14="http://schemas.microsoft.com/office/powerpoint/2010/main" val="347163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22" presetClass="entr" presetSubtype="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2B57C7-9DF7-41E1-8AFF-593DDF6ECF9F}"/>
              </a:ext>
            </a:extLst>
          </p:cNvPr>
          <p:cNvSpPr txBox="1"/>
          <p:nvPr/>
        </p:nvSpPr>
        <p:spPr>
          <a:xfrm>
            <a:off x="1113810" y="2825248"/>
            <a:ext cx="4036334" cy="2387600"/>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5400" b="1" kern="1200" dirty="0">
                <a:solidFill>
                  <a:schemeClr val="tx1"/>
                </a:solidFill>
                <a:latin typeface="+mj-lt"/>
                <a:ea typeface="+mj-ea"/>
                <a:cs typeface="+mj-cs"/>
              </a:rPr>
              <a:t>ΜΙΑ ΜΑΤΙΑ ΣΤΟ ΜΕΛΛΟΝ</a:t>
            </a:r>
          </a:p>
        </p:txBody>
      </p:sp>
      <p:graphicFrame>
        <p:nvGraphicFramePr>
          <p:cNvPr id="7" name="Table 7">
            <a:extLst>
              <a:ext uri="{FF2B5EF4-FFF2-40B4-BE49-F238E27FC236}">
                <a16:creationId xmlns:a16="http://schemas.microsoft.com/office/drawing/2014/main" id="{92C220B8-9402-47D2-A0CD-91D194E4DA26}"/>
              </a:ext>
            </a:extLst>
          </p:cNvPr>
          <p:cNvGraphicFramePr>
            <a:graphicFrameLocks noGrp="1"/>
          </p:cNvGraphicFramePr>
          <p:nvPr>
            <p:extLst>
              <p:ext uri="{D42A27DB-BD31-4B8C-83A1-F6EECF244321}">
                <p14:modId xmlns:p14="http://schemas.microsoft.com/office/powerpoint/2010/main" val="1408119487"/>
              </p:ext>
            </p:extLst>
          </p:nvPr>
        </p:nvGraphicFramePr>
        <p:xfrm>
          <a:off x="5922492" y="1596739"/>
          <a:ext cx="5536008" cy="3589872"/>
        </p:xfrm>
        <a:graphic>
          <a:graphicData uri="http://schemas.openxmlformats.org/drawingml/2006/table">
            <a:tbl>
              <a:tblPr firstRow="1" bandRow="1">
                <a:tableStyleId>{D7AC3CCA-C797-4891-BE02-D94E43425B78}</a:tableStyleId>
              </a:tblPr>
              <a:tblGrid>
                <a:gridCol w="392162">
                  <a:extLst>
                    <a:ext uri="{9D8B030D-6E8A-4147-A177-3AD203B41FA5}">
                      <a16:colId xmlns:a16="http://schemas.microsoft.com/office/drawing/2014/main" val="628074457"/>
                    </a:ext>
                  </a:extLst>
                </a:gridCol>
                <a:gridCol w="381489">
                  <a:extLst>
                    <a:ext uri="{9D8B030D-6E8A-4147-A177-3AD203B41FA5}">
                      <a16:colId xmlns:a16="http://schemas.microsoft.com/office/drawing/2014/main" val="1014721223"/>
                    </a:ext>
                  </a:extLst>
                </a:gridCol>
                <a:gridCol w="392162">
                  <a:extLst>
                    <a:ext uri="{9D8B030D-6E8A-4147-A177-3AD203B41FA5}">
                      <a16:colId xmlns:a16="http://schemas.microsoft.com/office/drawing/2014/main" val="500613451"/>
                    </a:ext>
                  </a:extLst>
                </a:gridCol>
                <a:gridCol w="392162">
                  <a:extLst>
                    <a:ext uri="{9D8B030D-6E8A-4147-A177-3AD203B41FA5}">
                      <a16:colId xmlns:a16="http://schemas.microsoft.com/office/drawing/2014/main" val="1823357253"/>
                    </a:ext>
                  </a:extLst>
                </a:gridCol>
                <a:gridCol w="392162">
                  <a:extLst>
                    <a:ext uri="{9D8B030D-6E8A-4147-A177-3AD203B41FA5}">
                      <a16:colId xmlns:a16="http://schemas.microsoft.com/office/drawing/2014/main" val="1711885015"/>
                    </a:ext>
                  </a:extLst>
                </a:gridCol>
                <a:gridCol w="392162">
                  <a:extLst>
                    <a:ext uri="{9D8B030D-6E8A-4147-A177-3AD203B41FA5}">
                      <a16:colId xmlns:a16="http://schemas.microsoft.com/office/drawing/2014/main" val="801525113"/>
                    </a:ext>
                  </a:extLst>
                </a:gridCol>
                <a:gridCol w="411983">
                  <a:extLst>
                    <a:ext uri="{9D8B030D-6E8A-4147-A177-3AD203B41FA5}">
                      <a16:colId xmlns:a16="http://schemas.microsoft.com/office/drawing/2014/main" val="2051556265"/>
                    </a:ext>
                  </a:extLst>
                </a:gridCol>
                <a:gridCol w="401310">
                  <a:extLst>
                    <a:ext uri="{9D8B030D-6E8A-4147-A177-3AD203B41FA5}">
                      <a16:colId xmlns:a16="http://schemas.microsoft.com/office/drawing/2014/main" val="2210598272"/>
                    </a:ext>
                  </a:extLst>
                </a:gridCol>
                <a:gridCol w="401310">
                  <a:extLst>
                    <a:ext uri="{9D8B030D-6E8A-4147-A177-3AD203B41FA5}">
                      <a16:colId xmlns:a16="http://schemas.microsoft.com/office/drawing/2014/main" val="609546678"/>
                    </a:ext>
                  </a:extLst>
                </a:gridCol>
                <a:gridCol w="401310">
                  <a:extLst>
                    <a:ext uri="{9D8B030D-6E8A-4147-A177-3AD203B41FA5}">
                      <a16:colId xmlns:a16="http://schemas.microsoft.com/office/drawing/2014/main" val="1445693717"/>
                    </a:ext>
                  </a:extLst>
                </a:gridCol>
                <a:gridCol w="392162">
                  <a:extLst>
                    <a:ext uri="{9D8B030D-6E8A-4147-A177-3AD203B41FA5}">
                      <a16:colId xmlns:a16="http://schemas.microsoft.com/office/drawing/2014/main" val="1245984704"/>
                    </a:ext>
                  </a:extLst>
                </a:gridCol>
                <a:gridCol w="392162">
                  <a:extLst>
                    <a:ext uri="{9D8B030D-6E8A-4147-A177-3AD203B41FA5}">
                      <a16:colId xmlns:a16="http://schemas.microsoft.com/office/drawing/2014/main" val="2333031452"/>
                    </a:ext>
                  </a:extLst>
                </a:gridCol>
                <a:gridCol w="411983">
                  <a:extLst>
                    <a:ext uri="{9D8B030D-6E8A-4147-A177-3AD203B41FA5}">
                      <a16:colId xmlns:a16="http://schemas.microsoft.com/office/drawing/2014/main" val="1061002733"/>
                    </a:ext>
                  </a:extLst>
                </a:gridCol>
                <a:gridCol w="381489">
                  <a:extLst>
                    <a:ext uri="{9D8B030D-6E8A-4147-A177-3AD203B41FA5}">
                      <a16:colId xmlns:a16="http://schemas.microsoft.com/office/drawing/2014/main" val="141898007"/>
                    </a:ext>
                  </a:extLst>
                </a:gridCol>
              </a:tblGrid>
              <a:tr h="326352">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rPr>
                        <a:t>P</a:t>
                      </a:r>
                      <a:endParaRPr lang="el-GR" sz="1400" b="1" dirty="0">
                        <a:ln>
                          <a:solidFill>
                            <a:schemeClr val="accent1">
                              <a:lumMod val="50000"/>
                            </a:schemeClr>
                          </a:solidFill>
                        </a:ln>
                        <a:solidFill>
                          <a:schemeClr val="accent1">
                            <a:lumMod val="50000"/>
                          </a:schemeClr>
                        </a:solidFill>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3699349"/>
                  </a:ext>
                </a:extLst>
              </a:tr>
              <a:tr h="326352">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O</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N</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3183370"/>
                  </a:ext>
                </a:extLst>
              </a:tr>
              <a:tr h="326352">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A</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N</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S</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S</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I</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I</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B</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M</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0036931"/>
                  </a:ext>
                </a:extLst>
              </a:tr>
              <a:tr h="326352">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dirty="0">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T</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S</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072204"/>
                  </a:ext>
                </a:extLst>
              </a:tr>
              <a:tr h="326352">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P</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R</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E</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Q</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U</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A</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N</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T</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U</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M</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416907"/>
                  </a:ext>
                </a:extLst>
              </a:tr>
              <a:tr h="326352">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U</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6355866"/>
                  </a:ext>
                </a:extLst>
              </a:tr>
              <a:tr h="326352">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H</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Y</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B</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R</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I</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D</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A</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T</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I</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O</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tx1"/>
                            </a:solidFill>
                          </a:ln>
                          <a:solidFill>
                            <a:schemeClr val="tx1"/>
                          </a:solidFill>
                          <a:effectLst>
                            <a:innerShdw blurRad="63500" dist="50800" dir="16200000">
                              <a:prstClr val="black">
                                <a:alpha val="50000"/>
                              </a:prstClr>
                            </a:innerShdw>
                          </a:effectLst>
                        </a:rPr>
                        <a:t>N</a:t>
                      </a: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6495909"/>
                  </a:ext>
                </a:extLst>
              </a:tr>
              <a:tr h="326352">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N</a:t>
                      </a:r>
                      <a:endParaRPr lang="el-GR"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dirty="0">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3854643"/>
                  </a:ext>
                </a:extLst>
              </a:tr>
              <a:tr h="326352">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C</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R</a:t>
                      </a:r>
                      <a:endParaRPr lang="el-GR"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Y</a:t>
                      </a:r>
                      <a:endParaRPr lang="el-GR"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P</a:t>
                      </a:r>
                      <a:endParaRPr lang="el-GR"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T</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O</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G</a:t>
                      </a:r>
                      <a:endParaRPr lang="el-GR"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R</a:t>
                      </a:r>
                      <a:endParaRPr lang="el-GR"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A</a:t>
                      </a:r>
                      <a:endParaRPr lang="el-GR"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P</a:t>
                      </a:r>
                      <a:endParaRPr lang="el-GR" sz="1400" b="1">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H</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Y</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5366498"/>
                  </a:ext>
                </a:extLst>
              </a:tr>
              <a:tr h="326352">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U</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8823804"/>
                  </a:ext>
                </a:extLst>
              </a:tr>
              <a:tr h="326352">
                <a:tc>
                  <a:txBody>
                    <a:bodyPr/>
                    <a:lstStyle/>
                    <a:p>
                      <a:pPr algn="ctr"/>
                      <a:endParaRPr lang="el-GR" sz="1400" b="1" dirty="0">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rPr>
                        <a:t>M</a:t>
                      </a:r>
                      <a:endParaRPr lang="el-GR" sz="1400" b="1" dirty="0">
                        <a:ln>
                          <a:solidFill>
                            <a:schemeClr val="accent1">
                              <a:lumMod val="50000"/>
                            </a:schemeClr>
                          </a:solidFill>
                        </a:ln>
                        <a:solidFill>
                          <a:schemeClr val="accent1">
                            <a:lumMod val="50000"/>
                          </a:schemeClr>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l-GR" sz="1400" b="1" dirty="0">
                        <a:ln>
                          <a:solidFill>
                            <a:schemeClr val="tx1"/>
                          </a:solidFill>
                        </a:ln>
                        <a:solidFill>
                          <a:schemeClr val="tx1"/>
                        </a:solidFill>
                        <a:effectLst>
                          <a:innerShdw blurRad="63500" dist="50800" dir="16200000">
                            <a:prstClr val="black">
                              <a:alpha val="50000"/>
                            </a:prstClr>
                          </a:innerShdw>
                        </a:effectLst>
                      </a:endParaRPr>
                    </a:p>
                  </a:txBody>
                  <a:tcPr marL="71664" marR="71664" marT="35832" marB="358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877997"/>
                  </a:ext>
                </a:extLst>
              </a:tr>
            </a:tbl>
          </a:graphicData>
        </a:graphic>
      </p:graphicFrame>
      <p:sp>
        <p:nvSpPr>
          <p:cNvPr id="11" name="Rectangle 10">
            <a:extLst>
              <a:ext uri="{FF2B5EF4-FFF2-40B4-BE49-F238E27FC236}">
                <a16:creationId xmlns:a16="http://schemas.microsoft.com/office/drawing/2014/main" id="{C368DF97-F517-4E4E-9057-7DC706E2B5B0}"/>
              </a:ext>
            </a:extLst>
          </p:cNvPr>
          <p:cNvSpPr/>
          <p:nvPr/>
        </p:nvSpPr>
        <p:spPr>
          <a:xfrm rot="16200000">
            <a:off x="8666756" y="3374126"/>
            <a:ext cx="45720" cy="60076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Rectangle 11">
            <a:extLst>
              <a:ext uri="{FF2B5EF4-FFF2-40B4-BE49-F238E27FC236}">
                <a16:creationId xmlns:a16="http://schemas.microsoft.com/office/drawing/2014/main" id="{D80A3286-96AA-471B-A333-651FDEECA12B}"/>
              </a:ext>
            </a:extLst>
          </p:cNvPr>
          <p:cNvSpPr/>
          <p:nvPr/>
        </p:nvSpPr>
        <p:spPr>
          <a:xfrm>
            <a:off x="0" y="2849524"/>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a:extLst>
              <a:ext uri="{FF2B5EF4-FFF2-40B4-BE49-F238E27FC236}">
                <a16:creationId xmlns:a16="http://schemas.microsoft.com/office/drawing/2014/main" id="{B5DBF510-5200-4D59-9ECF-15A580EA0778}"/>
              </a:ext>
            </a:extLst>
          </p:cNvPr>
          <p:cNvSpPr/>
          <p:nvPr/>
        </p:nvSpPr>
        <p:spPr>
          <a:xfrm>
            <a:off x="263123" y="2849524"/>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ectangle 13">
            <a:extLst>
              <a:ext uri="{FF2B5EF4-FFF2-40B4-BE49-F238E27FC236}">
                <a16:creationId xmlns:a16="http://schemas.microsoft.com/office/drawing/2014/main" id="{BB3064D9-4C3D-49D5-8E03-3CA0CFEF2728}"/>
              </a:ext>
            </a:extLst>
          </p:cNvPr>
          <p:cNvSpPr/>
          <p:nvPr/>
        </p:nvSpPr>
        <p:spPr>
          <a:xfrm>
            <a:off x="537724" y="2849524"/>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50641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50EA927-5152-4DA6-95DA-B518F5657B52}"/>
              </a:ext>
            </a:extLst>
          </p:cNvPr>
          <p:cNvSpPr txBox="1"/>
          <p:nvPr/>
        </p:nvSpPr>
        <p:spPr>
          <a:xfrm>
            <a:off x="2045827" y="408925"/>
            <a:ext cx="8100344" cy="584775"/>
          </a:xfrm>
          <a:prstGeom prst="rect">
            <a:avLst/>
          </a:prstGeom>
          <a:noFill/>
        </p:spPr>
        <p:txBody>
          <a:bodyPr wrap="square" rtlCol="0">
            <a:spAutoFit/>
          </a:bodyPr>
          <a:lstStyle/>
          <a:p>
            <a:pPr algn="ctr"/>
            <a:r>
              <a:rPr lang="el-GR" sz="3200" b="1" dirty="0"/>
              <a:t>Έφτασε η εποχή των κβαντικών υπολογιστών?</a:t>
            </a:r>
          </a:p>
        </p:txBody>
      </p:sp>
      <p:sp>
        <p:nvSpPr>
          <p:cNvPr id="25" name="TextBox 24">
            <a:extLst>
              <a:ext uri="{FF2B5EF4-FFF2-40B4-BE49-F238E27FC236}">
                <a16:creationId xmlns:a16="http://schemas.microsoft.com/office/drawing/2014/main" id="{DCF982DC-5978-41CA-97BF-0D53689E55BE}"/>
              </a:ext>
            </a:extLst>
          </p:cNvPr>
          <p:cNvSpPr txBox="1"/>
          <p:nvPr/>
        </p:nvSpPr>
        <p:spPr>
          <a:xfrm>
            <a:off x="3674439" y="5019510"/>
            <a:ext cx="4843121" cy="523220"/>
          </a:xfrm>
          <a:prstGeom prst="rect">
            <a:avLst/>
          </a:prstGeom>
          <a:noFill/>
        </p:spPr>
        <p:txBody>
          <a:bodyPr wrap="none" rtlCol="0">
            <a:spAutoFit/>
          </a:bodyPr>
          <a:lstStyle/>
          <a:p>
            <a:pPr algn="ctr"/>
            <a:r>
              <a:rPr lang="el-GR" sz="2800" dirty="0"/>
              <a:t>Γιατί να μας νοιάζει από τώρα ?</a:t>
            </a:r>
          </a:p>
        </p:txBody>
      </p:sp>
      <p:cxnSp>
        <p:nvCxnSpPr>
          <p:cNvPr id="26" name="Straight Arrow Connector 25">
            <a:extLst>
              <a:ext uri="{FF2B5EF4-FFF2-40B4-BE49-F238E27FC236}">
                <a16:creationId xmlns:a16="http://schemas.microsoft.com/office/drawing/2014/main" id="{E8B1096C-9AD7-4CF1-AF59-8C22A144A58B}"/>
              </a:ext>
            </a:extLst>
          </p:cNvPr>
          <p:cNvCxnSpPr>
            <a:cxnSpLocks/>
            <a:endCxn id="25" idx="0"/>
          </p:cNvCxnSpPr>
          <p:nvPr/>
        </p:nvCxnSpPr>
        <p:spPr>
          <a:xfrm>
            <a:off x="5269941" y="4774558"/>
            <a:ext cx="826059" cy="24495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11C9F2D-BE94-41FF-8A42-5AFDE4B5A620}"/>
              </a:ext>
            </a:extLst>
          </p:cNvPr>
          <p:cNvSpPr txBox="1"/>
          <p:nvPr/>
        </p:nvSpPr>
        <p:spPr>
          <a:xfrm>
            <a:off x="4163836" y="5756212"/>
            <a:ext cx="3864328" cy="461665"/>
          </a:xfrm>
          <a:prstGeom prst="rect">
            <a:avLst/>
          </a:prstGeom>
          <a:noFill/>
        </p:spPr>
        <p:txBody>
          <a:bodyPr wrap="none" rtlCol="0">
            <a:spAutoFit/>
          </a:bodyPr>
          <a:lstStyle/>
          <a:p>
            <a:pPr algn="ctr"/>
            <a:r>
              <a:rPr lang="en-US" sz="2400" b="1" dirty="0"/>
              <a:t>STORE NOW, DECRYPT LATER</a:t>
            </a:r>
            <a:endParaRPr lang="el-GR" sz="2400" b="1" dirty="0"/>
          </a:p>
        </p:txBody>
      </p:sp>
      <p:cxnSp>
        <p:nvCxnSpPr>
          <p:cNvPr id="28" name="Straight Arrow Connector 27">
            <a:extLst>
              <a:ext uri="{FF2B5EF4-FFF2-40B4-BE49-F238E27FC236}">
                <a16:creationId xmlns:a16="http://schemas.microsoft.com/office/drawing/2014/main" id="{2A6D8CAD-975C-44F4-AE8D-60E2A2E9599B}"/>
              </a:ext>
            </a:extLst>
          </p:cNvPr>
          <p:cNvCxnSpPr>
            <a:stCxn id="25" idx="2"/>
            <a:endCxn id="27" idx="0"/>
          </p:cNvCxnSpPr>
          <p:nvPr/>
        </p:nvCxnSpPr>
        <p:spPr>
          <a:xfrm>
            <a:off x="6096000" y="5542730"/>
            <a:ext cx="0" cy="21348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812462B-1417-46C8-B278-657BFCF339A1}"/>
              </a:ext>
            </a:extLst>
          </p:cNvPr>
          <p:cNvCxnSpPr>
            <a:cxnSpLocks/>
            <a:stCxn id="25" idx="2"/>
            <a:endCxn id="27" idx="0"/>
          </p:cNvCxnSpPr>
          <p:nvPr/>
        </p:nvCxnSpPr>
        <p:spPr>
          <a:xfrm>
            <a:off x="6096000" y="5542730"/>
            <a:ext cx="0" cy="213482"/>
          </a:xfrm>
          <a:prstGeom prst="straightConnector1">
            <a:avLst/>
          </a:prstGeom>
          <a:ln w="95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with low confidence">
            <a:extLst>
              <a:ext uri="{FF2B5EF4-FFF2-40B4-BE49-F238E27FC236}">
                <a16:creationId xmlns:a16="http://schemas.microsoft.com/office/drawing/2014/main" id="{4132739F-126D-01FF-BD43-8BC1FFF46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25" y="1275478"/>
            <a:ext cx="8709221" cy="1232004"/>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pic>
        <p:nvPicPr>
          <p:cNvPr id="19" name="Picture 18" descr="Text&#10;&#10;Description automatically generated">
            <a:extLst>
              <a:ext uri="{FF2B5EF4-FFF2-40B4-BE49-F238E27FC236}">
                <a16:creationId xmlns:a16="http://schemas.microsoft.com/office/drawing/2014/main" id="{01197833-7601-E93C-742F-A798046A1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1328" y="3205453"/>
            <a:ext cx="2953685" cy="737114"/>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pic>
        <p:nvPicPr>
          <p:cNvPr id="23" name="Picture 22" descr="Text&#10;&#10;Description automatically generated">
            <a:extLst>
              <a:ext uri="{FF2B5EF4-FFF2-40B4-BE49-F238E27FC236}">
                <a16:creationId xmlns:a16="http://schemas.microsoft.com/office/drawing/2014/main" id="{065D7D63-90A7-F055-2650-E6BA31985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2433" y="2672842"/>
            <a:ext cx="5311034" cy="1802336"/>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cxnSp>
        <p:nvCxnSpPr>
          <p:cNvPr id="41" name="Straight Connector 40">
            <a:extLst>
              <a:ext uri="{FF2B5EF4-FFF2-40B4-BE49-F238E27FC236}">
                <a16:creationId xmlns:a16="http://schemas.microsoft.com/office/drawing/2014/main" id="{2D38A86A-ADE9-0FCA-E511-E9E0EB729C4F}"/>
              </a:ext>
            </a:extLst>
          </p:cNvPr>
          <p:cNvCxnSpPr/>
          <p:nvPr/>
        </p:nvCxnSpPr>
        <p:spPr>
          <a:xfrm>
            <a:off x="1898065" y="2131959"/>
            <a:ext cx="38199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F112041-319B-19C9-D580-610347A33A08}"/>
              </a:ext>
            </a:extLst>
          </p:cNvPr>
          <p:cNvCxnSpPr>
            <a:cxnSpLocks/>
          </p:cNvCxnSpPr>
          <p:nvPr/>
        </p:nvCxnSpPr>
        <p:spPr>
          <a:xfrm>
            <a:off x="7102454" y="2131959"/>
            <a:ext cx="13901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1925C72-F620-F7F8-0E66-7FD9290331A1}"/>
              </a:ext>
            </a:extLst>
          </p:cNvPr>
          <p:cNvCxnSpPr/>
          <p:nvPr/>
        </p:nvCxnSpPr>
        <p:spPr>
          <a:xfrm>
            <a:off x="7889290" y="3875300"/>
            <a:ext cx="15296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307EC3B-1F9E-FAD7-31EC-E9DED4359986}"/>
              </a:ext>
            </a:extLst>
          </p:cNvPr>
          <p:cNvSpPr txBox="1"/>
          <p:nvPr/>
        </p:nvSpPr>
        <p:spPr>
          <a:xfrm>
            <a:off x="9884097" y="2430014"/>
            <a:ext cx="701832" cy="307777"/>
          </a:xfrm>
          <a:prstGeom prst="rect">
            <a:avLst/>
          </a:prstGeom>
          <a:solidFill>
            <a:schemeClr val="bg1"/>
          </a:solidFill>
          <a:ln w="28575">
            <a:solidFill>
              <a:schemeClr val="tx1"/>
            </a:solidFill>
          </a:ln>
        </p:spPr>
        <p:txBody>
          <a:bodyPr wrap="square" rtlCol="0">
            <a:spAutoFit/>
          </a:bodyPr>
          <a:lstStyle/>
          <a:p>
            <a:pPr algn="ctr"/>
            <a:r>
              <a:rPr lang="en-US" sz="1400" b="1" dirty="0"/>
              <a:t>Wired</a:t>
            </a:r>
            <a:endParaRPr lang="el-GR" sz="1400" b="1" dirty="0"/>
          </a:p>
        </p:txBody>
      </p:sp>
      <p:sp>
        <p:nvSpPr>
          <p:cNvPr id="57" name="TextBox 56">
            <a:extLst>
              <a:ext uri="{FF2B5EF4-FFF2-40B4-BE49-F238E27FC236}">
                <a16:creationId xmlns:a16="http://schemas.microsoft.com/office/drawing/2014/main" id="{0F16B775-0E74-44DA-C346-757FFAC319FE}"/>
              </a:ext>
            </a:extLst>
          </p:cNvPr>
          <p:cNvSpPr txBox="1"/>
          <p:nvPr/>
        </p:nvSpPr>
        <p:spPr>
          <a:xfrm>
            <a:off x="6174778" y="4213568"/>
            <a:ext cx="957619" cy="523220"/>
          </a:xfrm>
          <a:prstGeom prst="rect">
            <a:avLst/>
          </a:prstGeom>
          <a:solidFill>
            <a:schemeClr val="bg1"/>
          </a:solidFill>
          <a:ln w="28575">
            <a:solidFill>
              <a:schemeClr val="tx1"/>
            </a:solidFill>
          </a:ln>
        </p:spPr>
        <p:txBody>
          <a:bodyPr wrap="square" rtlCol="0">
            <a:spAutoFit/>
          </a:bodyPr>
          <a:lstStyle/>
          <a:p>
            <a:pPr algn="ctr"/>
            <a:r>
              <a:rPr lang="en-US" sz="1400" b="1" dirty="0"/>
              <a:t>Scientific</a:t>
            </a:r>
          </a:p>
          <a:p>
            <a:pPr algn="ctr"/>
            <a:r>
              <a:rPr lang="en-US" sz="1400" b="1" dirty="0"/>
              <a:t>American</a:t>
            </a:r>
            <a:endParaRPr lang="el-GR" sz="1400" b="1" dirty="0"/>
          </a:p>
        </p:txBody>
      </p:sp>
      <p:sp>
        <p:nvSpPr>
          <p:cNvPr id="59" name="TextBox 58">
            <a:extLst>
              <a:ext uri="{FF2B5EF4-FFF2-40B4-BE49-F238E27FC236}">
                <a16:creationId xmlns:a16="http://schemas.microsoft.com/office/drawing/2014/main" id="{3F057D05-6AFE-B8AA-F85D-82523D645361}"/>
              </a:ext>
            </a:extLst>
          </p:cNvPr>
          <p:cNvSpPr txBox="1"/>
          <p:nvPr/>
        </p:nvSpPr>
        <p:spPr>
          <a:xfrm>
            <a:off x="9648421" y="3788679"/>
            <a:ext cx="723325" cy="307777"/>
          </a:xfrm>
          <a:prstGeom prst="rect">
            <a:avLst/>
          </a:prstGeom>
          <a:solidFill>
            <a:schemeClr val="bg1"/>
          </a:solidFill>
          <a:ln w="28575">
            <a:solidFill>
              <a:schemeClr val="tx1"/>
            </a:solidFill>
          </a:ln>
        </p:spPr>
        <p:txBody>
          <a:bodyPr wrap="square" rtlCol="0">
            <a:spAutoFit/>
          </a:bodyPr>
          <a:lstStyle/>
          <a:p>
            <a:pPr algn="ctr"/>
            <a:r>
              <a:rPr lang="en-US" sz="1400" b="1" dirty="0"/>
              <a:t>Forbes</a:t>
            </a:r>
            <a:endParaRPr lang="el-GR" sz="1400" b="1" dirty="0"/>
          </a:p>
        </p:txBody>
      </p:sp>
      <p:sp>
        <p:nvSpPr>
          <p:cNvPr id="62" name="Rectangle 61">
            <a:extLst>
              <a:ext uri="{FF2B5EF4-FFF2-40B4-BE49-F238E27FC236}">
                <a16:creationId xmlns:a16="http://schemas.microsoft.com/office/drawing/2014/main" id="{DC5EBD0E-E13C-B996-5E66-5DABB2B88D9E}"/>
              </a:ext>
            </a:extLst>
          </p:cNvPr>
          <p:cNvSpPr/>
          <p:nvPr/>
        </p:nvSpPr>
        <p:spPr>
          <a:xfrm>
            <a:off x="1740798" y="3660750"/>
            <a:ext cx="5311035" cy="4401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9" name="Straight Connector 68">
            <a:extLst>
              <a:ext uri="{FF2B5EF4-FFF2-40B4-BE49-F238E27FC236}">
                <a16:creationId xmlns:a16="http://schemas.microsoft.com/office/drawing/2014/main" id="{9FD7A8B5-B4D0-505B-CBF5-165F8C767712}"/>
              </a:ext>
            </a:extLst>
          </p:cNvPr>
          <p:cNvCxnSpPr>
            <a:cxnSpLocks/>
          </p:cNvCxnSpPr>
          <p:nvPr/>
        </p:nvCxnSpPr>
        <p:spPr>
          <a:xfrm>
            <a:off x="9188812" y="3660750"/>
            <a:ext cx="9573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0FD50B02-70C9-4A15-FFC3-C96030DA7D4C}"/>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C0EE3922-431D-F8A5-98A5-7B58364E14B5}"/>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686481EF-04FC-389E-FE04-382CECCA039D}"/>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C590283-602D-6F1A-BBA6-542D146DA674}"/>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493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outVertical)">
                                      <p:cBhvr>
                                        <p:cTn id="15" dur="500"/>
                                        <p:tgtEl>
                                          <p:spTgt spid="2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par>
                                <p:cTn id="33" presetID="16" presetClass="entr" presetSubtype="21"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barn(inVertical)">
                                      <p:cBhvr>
                                        <p:cTn id="35" dur="500"/>
                                        <p:tgtEl>
                                          <p:spTgt spid="47"/>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arn(inVertical)">
                                      <p:cBhvr>
                                        <p:cTn id="39" dur="500"/>
                                        <p:tgtEl>
                                          <p:spTgt spid="48"/>
                                        </p:tgtEl>
                                      </p:cBhvr>
                                    </p:animEffect>
                                  </p:childTnLst>
                                </p:cTn>
                              </p:par>
                              <p:par>
                                <p:cTn id="40" presetID="16" presetClass="entr" presetSubtype="21"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barn(inVertical)">
                                      <p:cBhvr>
                                        <p:cTn id="42" dur="5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barn(inVertical)">
                                      <p:cBhvr>
                                        <p:cTn id="47" dur="500"/>
                                        <p:tgtEl>
                                          <p:spTgt spid="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wipe(up)">
                                      <p:cBhvr>
                                        <p:cTn id="57" dur="500"/>
                                        <p:tgtEl>
                                          <p:spTgt spid="58"/>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56" grpId="0" animBg="1"/>
      <p:bldP spid="57" grpId="0" animBg="1"/>
      <p:bldP spid="59" grpId="0" animBg="1"/>
      <p:bldP spid="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3" name="Diagram 162">
            <a:extLst>
              <a:ext uri="{FF2B5EF4-FFF2-40B4-BE49-F238E27FC236}">
                <a16:creationId xmlns:a16="http://schemas.microsoft.com/office/drawing/2014/main" id="{2C57AB7A-5E46-4827-8A56-8D9859D82B36}"/>
              </a:ext>
            </a:extLst>
          </p:cNvPr>
          <p:cNvGraphicFramePr/>
          <p:nvPr>
            <p:extLst>
              <p:ext uri="{D42A27DB-BD31-4B8C-83A1-F6EECF244321}">
                <p14:modId xmlns:p14="http://schemas.microsoft.com/office/powerpoint/2010/main" val="1127407174"/>
              </p:ext>
            </p:extLst>
          </p:nvPr>
        </p:nvGraphicFramePr>
        <p:xfrm>
          <a:off x="3616351" y="2381267"/>
          <a:ext cx="4959294" cy="3090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4" name="Diagram 163">
            <a:extLst>
              <a:ext uri="{FF2B5EF4-FFF2-40B4-BE49-F238E27FC236}">
                <a16:creationId xmlns:a16="http://schemas.microsoft.com/office/drawing/2014/main" id="{F4C1C635-AB82-4A81-AB8D-1320FE906575}"/>
              </a:ext>
            </a:extLst>
          </p:cNvPr>
          <p:cNvGraphicFramePr/>
          <p:nvPr/>
        </p:nvGraphicFramePr>
        <p:xfrm>
          <a:off x="3089805" y="704120"/>
          <a:ext cx="6012387" cy="10127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49127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
                                            <p:graphicEl>
                                              <a:dgm id="{661B5F75-8A99-4F00-8C30-23C5F9C48590}"/>
                                            </p:graphicEl>
                                          </p:spTgt>
                                        </p:tgtEl>
                                        <p:attrNameLst>
                                          <p:attrName>style.visibility</p:attrName>
                                        </p:attrNameLst>
                                      </p:cBhvr>
                                      <p:to>
                                        <p:strVal val="visible"/>
                                      </p:to>
                                    </p:set>
                                    <p:animEffect transition="in" filter="wipe(left)">
                                      <p:cBhvr>
                                        <p:cTn id="7" dur="500"/>
                                        <p:tgtEl>
                                          <p:spTgt spid="163">
                                            <p:graphicEl>
                                              <a:dgm id="{661B5F75-8A99-4F00-8C30-23C5F9C48590}"/>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3">
                                            <p:graphicEl>
                                              <a:dgm id="{B5E752A5-97D3-4A69-8F25-A4556573056D}"/>
                                            </p:graphicEl>
                                          </p:spTgt>
                                        </p:tgtEl>
                                        <p:attrNameLst>
                                          <p:attrName>style.visibility</p:attrName>
                                        </p:attrNameLst>
                                      </p:cBhvr>
                                      <p:to>
                                        <p:strVal val="visible"/>
                                      </p:to>
                                    </p:set>
                                    <p:animEffect transition="in" filter="wipe(left)">
                                      <p:cBhvr>
                                        <p:cTn id="10" dur="500"/>
                                        <p:tgtEl>
                                          <p:spTgt spid="163">
                                            <p:graphicEl>
                                              <a:dgm id="{B5E752A5-97D3-4A69-8F25-A4556573056D}"/>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3">
                                            <p:graphicEl>
                                              <a:dgm id="{C8E2AC11-32E7-4218-8053-8E373B18464B}"/>
                                            </p:graphicEl>
                                          </p:spTgt>
                                        </p:tgtEl>
                                        <p:attrNameLst>
                                          <p:attrName>style.visibility</p:attrName>
                                        </p:attrNameLst>
                                      </p:cBhvr>
                                      <p:to>
                                        <p:strVal val="visible"/>
                                      </p:to>
                                    </p:set>
                                    <p:animEffect transition="in" filter="wipe(left)">
                                      <p:cBhvr>
                                        <p:cTn id="13" dur="500"/>
                                        <p:tgtEl>
                                          <p:spTgt spid="163">
                                            <p:graphicEl>
                                              <a:dgm id="{C8E2AC11-32E7-4218-8053-8E373B18464B}"/>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3">
                                            <p:graphicEl>
                                              <a:dgm id="{1D026C7E-DAA8-41CE-9046-A7E31ABFB1AB}"/>
                                            </p:graphicEl>
                                          </p:spTgt>
                                        </p:tgtEl>
                                        <p:attrNameLst>
                                          <p:attrName>style.visibility</p:attrName>
                                        </p:attrNameLst>
                                      </p:cBhvr>
                                      <p:to>
                                        <p:strVal val="visible"/>
                                      </p:to>
                                    </p:set>
                                    <p:animEffect transition="in" filter="wipe(left)">
                                      <p:cBhvr>
                                        <p:cTn id="16" dur="500"/>
                                        <p:tgtEl>
                                          <p:spTgt spid="163">
                                            <p:graphicEl>
                                              <a:dgm id="{1D026C7E-DAA8-41CE-9046-A7E31ABFB1AB}"/>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3">
                                            <p:graphicEl>
                                              <a:dgm id="{57B63061-47CC-4AF2-879E-3ABDFDA39C6A}"/>
                                            </p:graphicEl>
                                          </p:spTgt>
                                        </p:tgtEl>
                                        <p:attrNameLst>
                                          <p:attrName>style.visibility</p:attrName>
                                        </p:attrNameLst>
                                      </p:cBhvr>
                                      <p:to>
                                        <p:strVal val="visible"/>
                                      </p:to>
                                    </p:set>
                                    <p:animEffect transition="in" filter="wipe(left)">
                                      <p:cBhvr>
                                        <p:cTn id="19" dur="500"/>
                                        <p:tgtEl>
                                          <p:spTgt spid="163">
                                            <p:graphicEl>
                                              <a:dgm id="{57B63061-47CC-4AF2-879E-3ABDFDA39C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3" grpId="0">
        <p:bldSub>
          <a:bldDgm/>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Freeform 5">
            <a:extLst>
              <a:ext uri="{FF2B5EF4-FFF2-40B4-BE49-F238E27FC236}">
                <a16:creationId xmlns:a16="http://schemas.microsoft.com/office/drawing/2014/main" id="{69A01BF1-C34F-4D39-B983-153D77E470B7}"/>
              </a:ext>
            </a:extLst>
          </p:cNvPr>
          <p:cNvSpPr>
            <a:spLocks/>
          </p:cNvSpPr>
          <p:nvPr/>
        </p:nvSpPr>
        <p:spPr bwMode="gray">
          <a:xfrm>
            <a:off x="3464718" y="663891"/>
            <a:ext cx="1896776" cy="1419224"/>
          </a:xfrm>
          <a:custGeom>
            <a:avLst/>
            <a:gdLst>
              <a:gd name="T0" fmla="*/ 676 w 962"/>
              <a:gd name="T1" fmla="*/ 508 h 716"/>
              <a:gd name="T2" fmla="*/ 628 w 962"/>
              <a:gd name="T3" fmla="*/ 526 h 716"/>
              <a:gd name="T4" fmla="*/ 546 w 962"/>
              <a:gd name="T5" fmla="*/ 572 h 716"/>
              <a:gd name="T6" fmla="*/ 510 w 962"/>
              <a:gd name="T7" fmla="*/ 592 h 716"/>
              <a:gd name="T8" fmla="*/ 502 w 962"/>
              <a:gd name="T9" fmla="*/ 636 h 716"/>
              <a:gd name="T10" fmla="*/ 482 w 962"/>
              <a:gd name="T11" fmla="*/ 664 h 716"/>
              <a:gd name="T12" fmla="*/ 428 w 962"/>
              <a:gd name="T13" fmla="*/ 702 h 716"/>
              <a:gd name="T14" fmla="*/ 390 w 962"/>
              <a:gd name="T15" fmla="*/ 700 h 716"/>
              <a:gd name="T16" fmla="*/ 348 w 962"/>
              <a:gd name="T17" fmla="*/ 634 h 716"/>
              <a:gd name="T18" fmla="*/ 340 w 962"/>
              <a:gd name="T19" fmla="*/ 600 h 716"/>
              <a:gd name="T20" fmla="*/ 312 w 962"/>
              <a:gd name="T21" fmla="*/ 546 h 716"/>
              <a:gd name="T22" fmla="*/ 312 w 962"/>
              <a:gd name="T23" fmla="*/ 516 h 716"/>
              <a:gd name="T24" fmla="*/ 346 w 962"/>
              <a:gd name="T25" fmla="*/ 522 h 716"/>
              <a:gd name="T26" fmla="*/ 356 w 962"/>
              <a:gd name="T27" fmla="*/ 466 h 716"/>
              <a:gd name="T28" fmla="*/ 296 w 962"/>
              <a:gd name="T29" fmla="*/ 436 h 716"/>
              <a:gd name="T30" fmla="*/ 330 w 962"/>
              <a:gd name="T31" fmla="*/ 414 h 716"/>
              <a:gd name="T32" fmla="*/ 274 w 962"/>
              <a:gd name="T33" fmla="*/ 414 h 716"/>
              <a:gd name="T34" fmla="*/ 238 w 962"/>
              <a:gd name="T35" fmla="*/ 306 h 716"/>
              <a:gd name="T36" fmla="*/ 148 w 962"/>
              <a:gd name="T37" fmla="*/ 262 h 716"/>
              <a:gd name="T38" fmla="*/ 100 w 962"/>
              <a:gd name="T39" fmla="*/ 272 h 716"/>
              <a:gd name="T40" fmla="*/ 68 w 962"/>
              <a:gd name="T41" fmla="*/ 256 h 716"/>
              <a:gd name="T42" fmla="*/ 24 w 962"/>
              <a:gd name="T43" fmla="*/ 240 h 716"/>
              <a:gd name="T44" fmla="*/ 102 w 962"/>
              <a:gd name="T45" fmla="*/ 222 h 716"/>
              <a:gd name="T46" fmla="*/ 8 w 962"/>
              <a:gd name="T47" fmla="*/ 206 h 716"/>
              <a:gd name="T48" fmla="*/ 58 w 962"/>
              <a:gd name="T49" fmla="*/ 180 h 716"/>
              <a:gd name="T50" fmla="*/ 124 w 962"/>
              <a:gd name="T51" fmla="*/ 134 h 716"/>
              <a:gd name="T52" fmla="*/ 128 w 962"/>
              <a:gd name="T53" fmla="*/ 102 h 716"/>
              <a:gd name="T54" fmla="*/ 182 w 962"/>
              <a:gd name="T55" fmla="*/ 70 h 716"/>
              <a:gd name="T56" fmla="*/ 230 w 962"/>
              <a:gd name="T57" fmla="*/ 68 h 716"/>
              <a:gd name="T58" fmla="*/ 296 w 962"/>
              <a:gd name="T59" fmla="*/ 50 h 716"/>
              <a:gd name="T60" fmla="*/ 344 w 962"/>
              <a:gd name="T61" fmla="*/ 66 h 716"/>
              <a:gd name="T62" fmla="*/ 374 w 962"/>
              <a:gd name="T63" fmla="*/ 44 h 716"/>
              <a:gd name="T64" fmla="*/ 400 w 962"/>
              <a:gd name="T65" fmla="*/ 40 h 716"/>
              <a:gd name="T66" fmla="*/ 478 w 962"/>
              <a:gd name="T67" fmla="*/ 14 h 716"/>
              <a:gd name="T68" fmla="*/ 618 w 962"/>
              <a:gd name="T69" fmla="*/ 0 h 716"/>
              <a:gd name="T70" fmla="*/ 756 w 962"/>
              <a:gd name="T71" fmla="*/ 18 h 716"/>
              <a:gd name="T72" fmla="*/ 738 w 962"/>
              <a:gd name="T73" fmla="*/ 56 h 716"/>
              <a:gd name="T74" fmla="*/ 754 w 962"/>
              <a:gd name="T75" fmla="*/ 66 h 716"/>
              <a:gd name="T76" fmla="*/ 760 w 962"/>
              <a:gd name="T77" fmla="*/ 76 h 716"/>
              <a:gd name="T78" fmla="*/ 806 w 962"/>
              <a:gd name="T79" fmla="*/ 66 h 716"/>
              <a:gd name="T80" fmla="*/ 792 w 962"/>
              <a:gd name="T81" fmla="*/ 102 h 716"/>
              <a:gd name="T82" fmla="*/ 884 w 962"/>
              <a:gd name="T83" fmla="*/ 68 h 716"/>
              <a:gd name="T84" fmla="*/ 948 w 962"/>
              <a:gd name="T85" fmla="*/ 90 h 716"/>
              <a:gd name="T86" fmla="*/ 872 w 962"/>
              <a:gd name="T87" fmla="*/ 110 h 716"/>
              <a:gd name="T88" fmla="*/ 888 w 962"/>
              <a:gd name="T89" fmla="*/ 130 h 716"/>
              <a:gd name="T90" fmla="*/ 866 w 962"/>
              <a:gd name="T91" fmla="*/ 138 h 716"/>
              <a:gd name="T92" fmla="*/ 842 w 962"/>
              <a:gd name="T93" fmla="*/ 170 h 716"/>
              <a:gd name="T94" fmla="*/ 848 w 962"/>
              <a:gd name="T95" fmla="*/ 212 h 716"/>
              <a:gd name="T96" fmla="*/ 840 w 962"/>
              <a:gd name="T97" fmla="*/ 228 h 716"/>
              <a:gd name="T98" fmla="*/ 860 w 962"/>
              <a:gd name="T99" fmla="*/ 258 h 716"/>
              <a:gd name="T100" fmla="*/ 814 w 962"/>
              <a:gd name="T101" fmla="*/ 248 h 716"/>
              <a:gd name="T102" fmla="*/ 848 w 962"/>
              <a:gd name="T103" fmla="*/ 296 h 716"/>
              <a:gd name="T104" fmla="*/ 850 w 962"/>
              <a:gd name="T105" fmla="*/ 324 h 716"/>
              <a:gd name="T106" fmla="*/ 830 w 962"/>
              <a:gd name="T107" fmla="*/ 350 h 716"/>
              <a:gd name="T108" fmla="*/ 756 w 962"/>
              <a:gd name="T109" fmla="*/ 360 h 716"/>
              <a:gd name="T110" fmla="*/ 800 w 962"/>
              <a:gd name="T111" fmla="*/ 400 h 716"/>
              <a:gd name="T112" fmla="*/ 804 w 962"/>
              <a:gd name="T113" fmla="*/ 410 h 716"/>
              <a:gd name="T114" fmla="*/ 756 w 962"/>
              <a:gd name="T115" fmla="*/ 416 h 716"/>
              <a:gd name="T116" fmla="*/ 778 w 962"/>
              <a:gd name="T117" fmla="*/ 452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2" h="716">
                <a:moveTo>
                  <a:pt x="790" y="462"/>
                </a:moveTo>
                <a:lnTo>
                  <a:pt x="752" y="484"/>
                </a:lnTo>
                <a:lnTo>
                  <a:pt x="736" y="496"/>
                </a:lnTo>
                <a:lnTo>
                  <a:pt x="676" y="508"/>
                </a:lnTo>
                <a:lnTo>
                  <a:pt x="658" y="512"/>
                </a:lnTo>
                <a:lnTo>
                  <a:pt x="646" y="506"/>
                </a:lnTo>
                <a:lnTo>
                  <a:pt x="642" y="514"/>
                </a:lnTo>
                <a:lnTo>
                  <a:pt x="628" y="526"/>
                </a:lnTo>
                <a:lnTo>
                  <a:pt x="608" y="552"/>
                </a:lnTo>
                <a:lnTo>
                  <a:pt x="582" y="564"/>
                </a:lnTo>
                <a:lnTo>
                  <a:pt x="560" y="572"/>
                </a:lnTo>
                <a:lnTo>
                  <a:pt x="546" y="572"/>
                </a:lnTo>
                <a:lnTo>
                  <a:pt x="524" y="576"/>
                </a:lnTo>
                <a:lnTo>
                  <a:pt x="518" y="582"/>
                </a:lnTo>
                <a:lnTo>
                  <a:pt x="518" y="588"/>
                </a:lnTo>
                <a:lnTo>
                  <a:pt x="510" y="592"/>
                </a:lnTo>
                <a:lnTo>
                  <a:pt x="512" y="606"/>
                </a:lnTo>
                <a:lnTo>
                  <a:pt x="504" y="612"/>
                </a:lnTo>
                <a:lnTo>
                  <a:pt x="508" y="620"/>
                </a:lnTo>
                <a:lnTo>
                  <a:pt x="502" y="636"/>
                </a:lnTo>
                <a:lnTo>
                  <a:pt x="486" y="648"/>
                </a:lnTo>
                <a:lnTo>
                  <a:pt x="474" y="650"/>
                </a:lnTo>
                <a:lnTo>
                  <a:pt x="480" y="658"/>
                </a:lnTo>
                <a:lnTo>
                  <a:pt x="482" y="664"/>
                </a:lnTo>
                <a:lnTo>
                  <a:pt x="476" y="686"/>
                </a:lnTo>
                <a:lnTo>
                  <a:pt x="462" y="716"/>
                </a:lnTo>
                <a:lnTo>
                  <a:pt x="444" y="714"/>
                </a:lnTo>
                <a:lnTo>
                  <a:pt x="428" y="702"/>
                </a:lnTo>
                <a:lnTo>
                  <a:pt x="426" y="690"/>
                </a:lnTo>
                <a:lnTo>
                  <a:pt x="416" y="694"/>
                </a:lnTo>
                <a:lnTo>
                  <a:pt x="406" y="694"/>
                </a:lnTo>
                <a:lnTo>
                  <a:pt x="390" y="700"/>
                </a:lnTo>
                <a:lnTo>
                  <a:pt x="374" y="672"/>
                </a:lnTo>
                <a:lnTo>
                  <a:pt x="356" y="654"/>
                </a:lnTo>
                <a:lnTo>
                  <a:pt x="362" y="644"/>
                </a:lnTo>
                <a:lnTo>
                  <a:pt x="348" y="634"/>
                </a:lnTo>
                <a:lnTo>
                  <a:pt x="348" y="618"/>
                </a:lnTo>
                <a:lnTo>
                  <a:pt x="360" y="604"/>
                </a:lnTo>
                <a:lnTo>
                  <a:pt x="354" y="594"/>
                </a:lnTo>
                <a:lnTo>
                  <a:pt x="340" y="600"/>
                </a:lnTo>
                <a:lnTo>
                  <a:pt x="324" y="588"/>
                </a:lnTo>
                <a:lnTo>
                  <a:pt x="312" y="572"/>
                </a:lnTo>
                <a:lnTo>
                  <a:pt x="304" y="560"/>
                </a:lnTo>
                <a:lnTo>
                  <a:pt x="312" y="546"/>
                </a:lnTo>
                <a:lnTo>
                  <a:pt x="316" y="540"/>
                </a:lnTo>
                <a:lnTo>
                  <a:pt x="304" y="540"/>
                </a:lnTo>
                <a:lnTo>
                  <a:pt x="302" y="528"/>
                </a:lnTo>
                <a:lnTo>
                  <a:pt x="312" y="516"/>
                </a:lnTo>
                <a:lnTo>
                  <a:pt x="318" y="516"/>
                </a:lnTo>
                <a:lnTo>
                  <a:pt x="336" y="520"/>
                </a:lnTo>
                <a:lnTo>
                  <a:pt x="342" y="522"/>
                </a:lnTo>
                <a:lnTo>
                  <a:pt x="346" y="522"/>
                </a:lnTo>
                <a:lnTo>
                  <a:pt x="348" y="520"/>
                </a:lnTo>
                <a:lnTo>
                  <a:pt x="344" y="500"/>
                </a:lnTo>
                <a:lnTo>
                  <a:pt x="344" y="478"/>
                </a:lnTo>
                <a:lnTo>
                  <a:pt x="356" y="466"/>
                </a:lnTo>
                <a:lnTo>
                  <a:pt x="352" y="456"/>
                </a:lnTo>
                <a:lnTo>
                  <a:pt x="330" y="456"/>
                </a:lnTo>
                <a:lnTo>
                  <a:pt x="310" y="444"/>
                </a:lnTo>
                <a:lnTo>
                  <a:pt x="296" y="436"/>
                </a:lnTo>
                <a:lnTo>
                  <a:pt x="318" y="434"/>
                </a:lnTo>
                <a:lnTo>
                  <a:pt x="342" y="442"/>
                </a:lnTo>
                <a:lnTo>
                  <a:pt x="344" y="430"/>
                </a:lnTo>
                <a:lnTo>
                  <a:pt x="330" y="414"/>
                </a:lnTo>
                <a:lnTo>
                  <a:pt x="320" y="410"/>
                </a:lnTo>
                <a:lnTo>
                  <a:pt x="304" y="400"/>
                </a:lnTo>
                <a:lnTo>
                  <a:pt x="296" y="412"/>
                </a:lnTo>
                <a:lnTo>
                  <a:pt x="274" y="414"/>
                </a:lnTo>
                <a:lnTo>
                  <a:pt x="274" y="398"/>
                </a:lnTo>
                <a:lnTo>
                  <a:pt x="288" y="378"/>
                </a:lnTo>
                <a:lnTo>
                  <a:pt x="264" y="332"/>
                </a:lnTo>
                <a:lnTo>
                  <a:pt x="238" y="306"/>
                </a:lnTo>
                <a:lnTo>
                  <a:pt x="228" y="294"/>
                </a:lnTo>
                <a:lnTo>
                  <a:pt x="226" y="284"/>
                </a:lnTo>
                <a:lnTo>
                  <a:pt x="196" y="274"/>
                </a:lnTo>
                <a:lnTo>
                  <a:pt x="148" y="262"/>
                </a:lnTo>
                <a:lnTo>
                  <a:pt x="138" y="266"/>
                </a:lnTo>
                <a:lnTo>
                  <a:pt x="118" y="274"/>
                </a:lnTo>
                <a:lnTo>
                  <a:pt x="106" y="264"/>
                </a:lnTo>
                <a:lnTo>
                  <a:pt x="100" y="272"/>
                </a:lnTo>
                <a:lnTo>
                  <a:pt x="94" y="276"/>
                </a:lnTo>
                <a:lnTo>
                  <a:pt x="76" y="272"/>
                </a:lnTo>
                <a:lnTo>
                  <a:pt x="52" y="262"/>
                </a:lnTo>
                <a:lnTo>
                  <a:pt x="68" y="256"/>
                </a:lnTo>
                <a:lnTo>
                  <a:pt x="76" y="252"/>
                </a:lnTo>
                <a:lnTo>
                  <a:pt x="62" y="250"/>
                </a:lnTo>
                <a:lnTo>
                  <a:pt x="42" y="250"/>
                </a:lnTo>
                <a:lnTo>
                  <a:pt x="24" y="240"/>
                </a:lnTo>
                <a:lnTo>
                  <a:pt x="30" y="234"/>
                </a:lnTo>
                <a:lnTo>
                  <a:pt x="60" y="234"/>
                </a:lnTo>
                <a:lnTo>
                  <a:pt x="100" y="230"/>
                </a:lnTo>
                <a:lnTo>
                  <a:pt x="102" y="222"/>
                </a:lnTo>
                <a:lnTo>
                  <a:pt x="84" y="222"/>
                </a:lnTo>
                <a:lnTo>
                  <a:pt x="62" y="224"/>
                </a:lnTo>
                <a:lnTo>
                  <a:pt x="40" y="220"/>
                </a:lnTo>
                <a:lnTo>
                  <a:pt x="8" y="206"/>
                </a:lnTo>
                <a:lnTo>
                  <a:pt x="0" y="196"/>
                </a:lnTo>
                <a:lnTo>
                  <a:pt x="8" y="188"/>
                </a:lnTo>
                <a:lnTo>
                  <a:pt x="32" y="184"/>
                </a:lnTo>
                <a:lnTo>
                  <a:pt x="58" y="180"/>
                </a:lnTo>
                <a:lnTo>
                  <a:pt x="76" y="170"/>
                </a:lnTo>
                <a:lnTo>
                  <a:pt x="106" y="170"/>
                </a:lnTo>
                <a:lnTo>
                  <a:pt x="122" y="156"/>
                </a:lnTo>
                <a:lnTo>
                  <a:pt x="124" y="134"/>
                </a:lnTo>
                <a:lnTo>
                  <a:pt x="112" y="140"/>
                </a:lnTo>
                <a:lnTo>
                  <a:pt x="82" y="128"/>
                </a:lnTo>
                <a:lnTo>
                  <a:pt x="102" y="114"/>
                </a:lnTo>
                <a:lnTo>
                  <a:pt x="128" y="102"/>
                </a:lnTo>
                <a:lnTo>
                  <a:pt x="160" y="92"/>
                </a:lnTo>
                <a:lnTo>
                  <a:pt x="184" y="100"/>
                </a:lnTo>
                <a:lnTo>
                  <a:pt x="190" y="80"/>
                </a:lnTo>
                <a:lnTo>
                  <a:pt x="182" y="70"/>
                </a:lnTo>
                <a:lnTo>
                  <a:pt x="212" y="66"/>
                </a:lnTo>
                <a:lnTo>
                  <a:pt x="222" y="76"/>
                </a:lnTo>
                <a:lnTo>
                  <a:pt x="238" y="80"/>
                </a:lnTo>
                <a:lnTo>
                  <a:pt x="230" y="68"/>
                </a:lnTo>
                <a:lnTo>
                  <a:pt x="226" y="62"/>
                </a:lnTo>
                <a:lnTo>
                  <a:pt x="224" y="60"/>
                </a:lnTo>
                <a:lnTo>
                  <a:pt x="224" y="58"/>
                </a:lnTo>
                <a:lnTo>
                  <a:pt x="296" y="50"/>
                </a:lnTo>
                <a:lnTo>
                  <a:pt x="304" y="70"/>
                </a:lnTo>
                <a:lnTo>
                  <a:pt x="316" y="66"/>
                </a:lnTo>
                <a:lnTo>
                  <a:pt x="312" y="48"/>
                </a:lnTo>
                <a:lnTo>
                  <a:pt x="344" y="66"/>
                </a:lnTo>
                <a:lnTo>
                  <a:pt x="366" y="66"/>
                </a:lnTo>
                <a:lnTo>
                  <a:pt x="350" y="56"/>
                </a:lnTo>
                <a:lnTo>
                  <a:pt x="358" y="44"/>
                </a:lnTo>
                <a:lnTo>
                  <a:pt x="374" y="44"/>
                </a:lnTo>
                <a:lnTo>
                  <a:pt x="404" y="56"/>
                </a:lnTo>
                <a:lnTo>
                  <a:pt x="442" y="74"/>
                </a:lnTo>
                <a:lnTo>
                  <a:pt x="450" y="68"/>
                </a:lnTo>
                <a:lnTo>
                  <a:pt x="400" y="40"/>
                </a:lnTo>
                <a:lnTo>
                  <a:pt x="422" y="34"/>
                </a:lnTo>
                <a:lnTo>
                  <a:pt x="424" y="24"/>
                </a:lnTo>
                <a:lnTo>
                  <a:pt x="450" y="16"/>
                </a:lnTo>
                <a:lnTo>
                  <a:pt x="478" y="14"/>
                </a:lnTo>
                <a:lnTo>
                  <a:pt x="510" y="18"/>
                </a:lnTo>
                <a:lnTo>
                  <a:pt x="534" y="16"/>
                </a:lnTo>
                <a:lnTo>
                  <a:pt x="562" y="4"/>
                </a:lnTo>
                <a:lnTo>
                  <a:pt x="618" y="0"/>
                </a:lnTo>
                <a:lnTo>
                  <a:pt x="680" y="0"/>
                </a:lnTo>
                <a:lnTo>
                  <a:pt x="716" y="4"/>
                </a:lnTo>
                <a:lnTo>
                  <a:pt x="746" y="12"/>
                </a:lnTo>
                <a:lnTo>
                  <a:pt x="756" y="18"/>
                </a:lnTo>
                <a:lnTo>
                  <a:pt x="760" y="24"/>
                </a:lnTo>
                <a:lnTo>
                  <a:pt x="814" y="38"/>
                </a:lnTo>
                <a:lnTo>
                  <a:pt x="800" y="48"/>
                </a:lnTo>
                <a:lnTo>
                  <a:pt x="738" y="56"/>
                </a:lnTo>
                <a:lnTo>
                  <a:pt x="676" y="58"/>
                </a:lnTo>
                <a:lnTo>
                  <a:pt x="668" y="70"/>
                </a:lnTo>
                <a:lnTo>
                  <a:pt x="694" y="64"/>
                </a:lnTo>
                <a:lnTo>
                  <a:pt x="754" y="66"/>
                </a:lnTo>
                <a:lnTo>
                  <a:pt x="740" y="76"/>
                </a:lnTo>
                <a:lnTo>
                  <a:pt x="726" y="80"/>
                </a:lnTo>
                <a:lnTo>
                  <a:pt x="734" y="82"/>
                </a:lnTo>
                <a:lnTo>
                  <a:pt x="760" y="76"/>
                </a:lnTo>
                <a:lnTo>
                  <a:pt x="774" y="68"/>
                </a:lnTo>
                <a:lnTo>
                  <a:pt x="782" y="58"/>
                </a:lnTo>
                <a:lnTo>
                  <a:pt x="800" y="58"/>
                </a:lnTo>
                <a:lnTo>
                  <a:pt x="806" y="66"/>
                </a:lnTo>
                <a:lnTo>
                  <a:pt x="806" y="82"/>
                </a:lnTo>
                <a:lnTo>
                  <a:pt x="774" y="104"/>
                </a:lnTo>
                <a:lnTo>
                  <a:pt x="770" y="114"/>
                </a:lnTo>
                <a:lnTo>
                  <a:pt x="792" y="102"/>
                </a:lnTo>
                <a:lnTo>
                  <a:pt x="820" y="86"/>
                </a:lnTo>
                <a:lnTo>
                  <a:pt x="836" y="74"/>
                </a:lnTo>
                <a:lnTo>
                  <a:pt x="868" y="84"/>
                </a:lnTo>
                <a:lnTo>
                  <a:pt x="884" y="68"/>
                </a:lnTo>
                <a:lnTo>
                  <a:pt x="914" y="66"/>
                </a:lnTo>
                <a:lnTo>
                  <a:pt x="946" y="70"/>
                </a:lnTo>
                <a:lnTo>
                  <a:pt x="962" y="80"/>
                </a:lnTo>
                <a:lnTo>
                  <a:pt x="948" y="90"/>
                </a:lnTo>
                <a:lnTo>
                  <a:pt x="922" y="98"/>
                </a:lnTo>
                <a:lnTo>
                  <a:pt x="916" y="106"/>
                </a:lnTo>
                <a:lnTo>
                  <a:pt x="906" y="110"/>
                </a:lnTo>
                <a:lnTo>
                  <a:pt x="872" y="110"/>
                </a:lnTo>
                <a:lnTo>
                  <a:pt x="852" y="116"/>
                </a:lnTo>
                <a:lnTo>
                  <a:pt x="870" y="120"/>
                </a:lnTo>
                <a:lnTo>
                  <a:pt x="896" y="122"/>
                </a:lnTo>
                <a:lnTo>
                  <a:pt x="888" y="130"/>
                </a:lnTo>
                <a:lnTo>
                  <a:pt x="850" y="128"/>
                </a:lnTo>
                <a:lnTo>
                  <a:pt x="832" y="132"/>
                </a:lnTo>
                <a:lnTo>
                  <a:pt x="840" y="140"/>
                </a:lnTo>
                <a:lnTo>
                  <a:pt x="866" y="138"/>
                </a:lnTo>
                <a:lnTo>
                  <a:pt x="876" y="138"/>
                </a:lnTo>
                <a:lnTo>
                  <a:pt x="868" y="146"/>
                </a:lnTo>
                <a:lnTo>
                  <a:pt x="844" y="152"/>
                </a:lnTo>
                <a:lnTo>
                  <a:pt x="842" y="170"/>
                </a:lnTo>
                <a:lnTo>
                  <a:pt x="822" y="180"/>
                </a:lnTo>
                <a:lnTo>
                  <a:pt x="812" y="208"/>
                </a:lnTo>
                <a:lnTo>
                  <a:pt x="822" y="210"/>
                </a:lnTo>
                <a:lnTo>
                  <a:pt x="848" y="212"/>
                </a:lnTo>
                <a:lnTo>
                  <a:pt x="836" y="220"/>
                </a:lnTo>
                <a:lnTo>
                  <a:pt x="836" y="224"/>
                </a:lnTo>
                <a:lnTo>
                  <a:pt x="838" y="226"/>
                </a:lnTo>
                <a:lnTo>
                  <a:pt x="840" y="228"/>
                </a:lnTo>
                <a:lnTo>
                  <a:pt x="854" y="234"/>
                </a:lnTo>
                <a:lnTo>
                  <a:pt x="868" y="238"/>
                </a:lnTo>
                <a:lnTo>
                  <a:pt x="864" y="250"/>
                </a:lnTo>
                <a:lnTo>
                  <a:pt x="860" y="258"/>
                </a:lnTo>
                <a:lnTo>
                  <a:pt x="858" y="260"/>
                </a:lnTo>
                <a:lnTo>
                  <a:pt x="846" y="252"/>
                </a:lnTo>
                <a:lnTo>
                  <a:pt x="836" y="244"/>
                </a:lnTo>
                <a:lnTo>
                  <a:pt x="814" y="248"/>
                </a:lnTo>
                <a:lnTo>
                  <a:pt x="814" y="262"/>
                </a:lnTo>
                <a:lnTo>
                  <a:pt x="834" y="268"/>
                </a:lnTo>
                <a:lnTo>
                  <a:pt x="850" y="280"/>
                </a:lnTo>
                <a:lnTo>
                  <a:pt x="848" y="296"/>
                </a:lnTo>
                <a:lnTo>
                  <a:pt x="828" y="298"/>
                </a:lnTo>
                <a:lnTo>
                  <a:pt x="840" y="312"/>
                </a:lnTo>
                <a:lnTo>
                  <a:pt x="846" y="320"/>
                </a:lnTo>
                <a:lnTo>
                  <a:pt x="850" y="324"/>
                </a:lnTo>
                <a:lnTo>
                  <a:pt x="850" y="328"/>
                </a:lnTo>
                <a:lnTo>
                  <a:pt x="838" y="334"/>
                </a:lnTo>
                <a:lnTo>
                  <a:pt x="826" y="336"/>
                </a:lnTo>
                <a:lnTo>
                  <a:pt x="830" y="350"/>
                </a:lnTo>
                <a:lnTo>
                  <a:pt x="812" y="356"/>
                </a:lnTo>
                <a:lnTo>
                  <a:pt x="790" y="356"/>
                </a:lnTo>
                <a:lnTo>
                  <a:pt x="768" y="354"/>
                </a:lnTo>
                <a:lnTo>
                  <a:pt x="756" y="360"/>
                </a:lnTo>
                <a:lnTo>
                  <a:pt x="768" y="372"/>
                </a:lnTo>
                <a:lnTo>
                  <a:pt x="800" y="372"/>
                </a:lnTo>
                <a:lnTo>
                  <a:pt x="804" y="382"/>
                </a:lnTo>
                <a:lnTo>
                  <a:pt x="800" y="400"/>
                </a:lnTo>
                <a:lnTo>
                  <a:pt x="782" y="386"/>
                </a:lnTo>
                <a:lnTo>
                  <a:pt x="774" y="386"/>
                </a:lnTo>
                <a:lnTo>
                  <a:pt x="776" y="392"/>
                </a:lnTo>
                <a:lnTo>
                  <a:pt x="804" y="410"/>
                </a:lnTo>
                <a:lnTo>
                  <a:pt x="810" y="446"/>
                </a:lnTo>
                <a:lnTo>
                  <a:pt x="790" y="444"/>
                </a:lnTo>
                <a:lnTo>
                  <a:pt x="770" y="430"/>
                </a:lnTo>
                <a:lnTo>
                  <a:pt x="756" y="416"/>
                </a:lnTo>
                <a:lnTo>
                  <a:pt x="750" y="414"/>
                </a:lnTo>
                <a:lnTo>
                  <a:pt x="750" y="432"/>
                </a:lnTo>
                <a:lnTo>
                  <a:pt x="756" y="446"/>
                </a:lnTo>
                <a:lnTo>
                  <a:pt x="778" y="452"/>
                </a:lnTo>
                <a:lnTo>
                  <a:pt x="804" y="454"/>
                </a:lnTo>
                <a:lnTo>
                  <a:pt x="790" y="46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02" name="Freeform 6">
            <a:extLst>
              <a:ext uri="{FF2B5EF4-FFF2-40B4-BE49-F238E27FC236}">
                <a16:creationId xmlns:a16="http://schemas.microsoft.com/office/drawing/2014/main" id="{A380E27A-2748-4520-974C-CB9AEC144A82}"/>
              </a:ext>
            </a:extLst>
          </p:cNvPr>
          <p:cNvSpPr>
            <a:spLocks/>
          </p:cNvSpPr>
          <p:nvPr/>
        </p:nvSpPr>
        <p:spPr bwMode="gray">
          <a:xfrm>
            <a:off x="2072697" y="3173300"/>
            <a:ext cx="950360" cy="606542"/>
          </a:xfrm>
          <a:custGeom>
            <a:avLst/>
            <a:gdLst>
              <a:gd name="T0" fmla="*/ 76 w 482"/>
              <a:gd name="T1" fmla="*/ 18 h 306"/>
              <a:gd name="T2" fmla="*/ 146 w 482"/>
              <a:gd name="T3" fmla="*/ 18 h 306"/>
              <a:gd name="T4" fmla="*/ 196 w 482"/>
              <a:gd name="T5" fmla="*/ 38 h 306"/>
              <a:gd name="T6" fmla="*/ 226 w 482"/>
              <a:gd name="T7" fmla="*/ 62 h 306"/>
              <a:gd name="T8" fmla="*/ 258 w 482"/>
              <a:gd name="T9" fmla="*/ 58 h 306"/>
              <a:gd name="T10" fmla="*/ 282 w 482"/>
              <a:gd name="T11" fmla="*/ 96 h 306"/>
              <a:gd name="T12" fmla="*/ 318 w 482"/>
              <a:gd name="T13" fmla="*/ 116 h 306"/>
              <a:gd name="T14" fmla="*/ 308 w 482"/>
              <a:gd name="T15" fmla="*/ 152 h 306"/>
              <a:gd name="T16" fmla="*/ 312 w 482"/>
              <a:gd name="T17" fmla="*/ 192 h 306"/>
              <a:gd name="T18" fmla="*/ 338 w 482"/>
              <a:gd name="T19" fmla="*/ 234 h 306"/>
              <a:gd name="T20" fmla="*/ 376 w 482"/>
              <a:gd name="T21" fmla="*/ 244 h 306"/>
              <a:gd name="T22" fmla="*/ 424 w 482"/>
              <a:gd name="T23" fmla="*/ 220 h 306"/>
              <a:gd name="T24" fmla="*/ 442 w 482"/>
              <a:gd name="T25" fmla="*/ 192 h 306"/>
              <a:gd name="T26" fmla="*/ 482 w 482"/>
              <a:gd name="T27" fmla="*/ 194 h 306"/>
              <a:gd name="T28" fmla="*/ 470 w 482"/>
              <a:gd name="T29" fmla="*/ 220 h 306"/>
              <a:gd name="T30" fmla="*/ 464 w 482"/>
              <a:gd name="T31" fmla="*/ 246 h 306"/>
              <a:gd name="T32" fmla="*/ 452 w 482"/>
              <a:gd name="T33" fmla="*/ 246 h 306"/>
              <a:gd name="T34" fmla="*/ 416 w 482"/>
              <a:gd name="T35" fmla="*/ 254 h 306"/>
              <a:gd name="T36" fmla="*/ 424 w 482"/>
              <a:gd name="T37" fmla="*/ 272 h 306"/>
              <a:gd name="T38" fmla="*/ 412 w 482"/>
              <a:gd name="T39" fmla="*/ 282 h 306"/>
              <a:gd name="T40" fmla="*/ 402 w 482"/>
              <a:gd name="T41" fmla="*/ 288 h 306"/>
              <a:gd name="T42" fmla="*/ 392 w 482"/>
              <a:gd name="T43" fmla="*/ 300 h 306"/>
              <a:gd name="T44" fmla="*/ 364 w 482"/>
              <a:gd name="T45" fmla="*/ 280 h 306"/>
              <a:gd name="T46" fmla="*/ 338 w 482"/>
              <a:gd name="T47" fmla="*/ 284 h 306"/>
              <a:gd name="T48" fmla="*/ 298 w 482"/>
              <a:gd name="T49" fmla="*/ 276 h 306"/>
              <a:gd name="T50" fmla="*/ 254 w 482"/>
              <a:gd name="T51" fmla="*/ 260 h 306"/>
              <a:gd name="T52" fmla="*/ 218 w 482"/>
              <a:gd name="T53" fmla="*/ 240 h 306"/>
              <a:gd name="T54" fmla="*/ 186 w 482"/>
              <a:gd name="T55" fmla="*/ 212 h 306"/>
              <a:gd name="T56" fmla="*/ 192 w 482"/>
              <a:gd name="T57" fmla="*/ 186 h 306"/>
              <a:gd name="T58" fmla="*/ 156 w 482"/>
              <a:gd name="T59" fmla="*/ 146 h 306"/>
              <a:gd name="T60" fmla="*/ 126 w 482"/>
              <a:gd name="T61" fmla="*/ 120 h 306"/>
              <a:gd name="T62" fmla="*/ 100 w 482"/>
              <a:gd name="T63" fmla="*/ 86 h 306"/>
              <a:gd name="T64" fmla="*/ 72 w 482"/>
              <a:gd name="T65" fmla="*/ 48 h 306"/>
              <a:gd name="T66" fmla="*/ 50 w 482"/>
              <a:gd name="T67" fmla="*/ 20 h 306"/>
              <a:gd name="T68" fmla="*/ 40 w 482"/>
              <a:gd name="T69" fmla="*/ 38 h 306"/>
              <a:gd name="T70" fmla="*/ 64 w 482"/>
              <a:gd name="T71" fmla="*/ 76 h 306"/>
              <a:gd name="T72" fmla="*/ 90 w 482"/>
              <a:gd name="T73" fmla="*/ 108 h 306"/>
              <a:gd name="T74" fmla="*/ 106 w 482"/>
              <a:gd name="T75" fmla="*/ 146 h 306"/>
              <a:gd name="T76" fmla="*/ 120 w 482"/>
              <a:gd name="T77" fmla="*/ 156 h 306"/>
              <a:gd name="T78" fmla="*/ 108 w 482"/>
              <a:gd name="T79" fmla="*/ 158 h 306"/>
              <a:gd name="T80" fmla="*/ 84 w 482"/>
              <a:gd name="T81" fmla="*/ 134 h 306"/>
              <a:gd name="T82" fmla="*/ 72 w 482"/>
              <a:gd name="T83" fmla="*/ 108 h 306"/>
              <a:gd name="T84" fmla="*/ 48 w 482"/>
              <a:gd name="T85" fmla="*/ 98 h 306"/>
              <a:gd name="T86" fmla="*/ 42 w 482"/>
              <a:gd name="T87" fmla="*/ 84 h 306"/>
              <a:gd name="T88" fmla="*/ 46 w 482"/>
              <a:gd name="T89" fmla="*/ 74 h 306"/>
              <a:gd name="T90" fmla="*/ 30 w 482"/>
              <a:gd name="T91" fmla="*/ 56 h 306"/>
              <a:gd name="T92" fmla="*/ 12 w 482"/>
              <a:gd name="T93" fmla="*/ 2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2" h="306">
                <a:moveTo>
                  <a:pt x="0" y="2"/>
                </a:moveTo>
                <a:lnTo>
                  <a:pt x="32" y="0"/>
                </a:lnTo>
                <a:lnTo>
                  <a:pt x="76" y="18"/>
                </a:lnTo>
                <a:lnTo>
                  <a:pt x="92" y="24"/>
                </a:lnTo>
                <a:lnTo>
                  <a:pt x="138" y="24"/>
                </a:lnTo>
                <a:lnTo>
                  <a:pt x="146" y="18"/>
                </a:lnTo>
                <a:lnTo>
                  <a:pt x="166" y="14"/>
                </a:lnTo>
                <a:lnTo>
                  <a:pt x="186" y="30"/>
                </a:lnTo>
                <a:lnTo>
                  <a:pt x="196" y="38"/>
                </a:lnTo>
                <a:lnTo>
                  <a:pt x="198" y="54"/>
                </a:lnTo>
                <a:lnTo>
                  <a:pt x="214" y="64"/>
                </a:lnTo>
                <a:lnTo>
                  <a:pt x="226" y="62"/>
                </a:lnTo>
                <a:lnTo>
                  <a:pt x="228" y="52"/>
                </a:lnTo>
                <a:lnTo>
                  <a:pt x="236" y="48"/>
                </a:lnTo>
                <a:lnTo>
                  <a:pt x="258" y="58"/>
                </a:lnTo>
                <a:lnTo>
                  <a:pt x="264" y="72"/>
                </a:lnTo>
                <a:lnTo>
                  <a:pt x="274" y="84"/>
                </a:lnTo>
                <a:lnTo>
                  <a:pt x="282" y="96"/>
                </a:lnTo>
                <a:lnTo>
                  <a:pt x="290" y="108"/>
                </a:lnTo>
                <a:lnTo>
                  <a:pt x="306" y="114"/>
                </a:lnTo>
                <a:lnTo>
                  <a:pt x="318" y="116"/>
                </a:lnTo>
                <a:lnTo>
                  <a:pt x="314" y="124"/>
                </a:lnTo>
                <a:lnTo>
                  <a:pt x="310" y="136"/>
                </a:lnTo>
                <a:lnTo>
                  <a:pt x="308" y="152"/>
                </a:lnTo>
                <a:lnTo>
                  <a:pt x="308" y="162"/>
                </a:lnTo>
                <a:lnTo>
                  <a:pt x="308" y="174"/>
                </a:lnTo>
                <a:lnTo>
                  <a:pt x="312" y="192"/>
                </a:lnTo>
                <a:lnTo>
                  <a:pt x="322" y="210"/>
                </a:lnTo>
                <a:lnTo>
                  <a:pt x="330" y="222"/>
                </a:lnTo>
                <a:lnTo>
                  <a:pt x="338" y="234"/>
                </a:lnTo>
                <a:lnTo>
                  <a:pt x="348" y="240"/>
                </a:lnTo>
                <a:lnTo>
                  <a:pt x="360" y="244"/>
                </a:lnTo>
                <a:lnTo>
                  <a:pt x="376" y="244"/>
                </a:lnTo>
                <a:lnTo>
                  <a:pt x="396" y="240"/>
                </a:lnTo>
                <a:lnTo>
                  <a:pt x="416" y="236"/>
                </a:lnTo>
                <a:lnTo>
                  <a:pt x="424" y="220"/>
                </a:lnTo>
                <a:lnTo>
                  <a:pt x="424" y="210"/>
                </a:lnTo>
                <a:lnTo>
                  <a:pt x="428" y="200"/>
                </a:lnTo>
                <a:lnTo>
                  <a:pt x="442" y="192"/>
                </a:lnTo>
                <a:lnTo>
                  <a:pt x="452" y="192"/>
                </a:lnTo>
                <a:lnTo>
                  <a:pt x="470" y="192"/>
                </a:lnTo>
                <a:lnTo>
                  <a:pt x="482" y="194"/>
                </a:lnTo>
                <a:lnTo>
                  <a:pt x="478" y="206"/>
                </a:lnTo>
                <a:lnTo>
                  <a:pt x="472" y="214"/>
                </a:lnTo>
                <a:lnTo>
                  <a:pt x="470" y="220"/>
                </a:lnTo>
                <a:lnTo>
                  <a:pt x="468" y="232"/>
                </a:lnTo>
                <a:lnTo>
                  <a:pt x="468" y="244"/>
                </a:lnTo>
                <a:lnTo>
                  <a:pt x="464" y="246"/>
                </a:lnTo>
                <a:lnTo>
                  <a:pt x="460" y="240"/>
                </a:lnTo>
                <a:lnTo>
                  <a:pt x="456" y="242"/>
                </a:lnTo>
                <a:lnTo>
                  <a:pt x="452" y="246"/>
                </a:lnTo>
                <a:lnTo>
                  <a:pt x="446" y="252"/>
                </a:lnTo>
                <a:lnTo>
                  <a:pt x="434" y="252"/>
                </a:lnTo>
                <a:lnTo>
                  <a:pt x="416" y="254"/>
                </a:lnTo>
                <a:lnTo>
                  <a:pt x="414" y="258"/>
                </a:lnTo>
                <a:lnTo>
                  <a:pt x="416" y="266"/>
                </a:lnTo>
                <a:lnTo>
                  <a:pt x="424" y="272"/>
                </a:lnTo>
                <a:lnTo>
                  <a:pt x="428" y="278"/>
                </a:lnTo>
                <a:lnTo>
                  <a:pt x="424" y="280"/>
                </a:lnTo>
                <a:lnTo>
                  <a:pt x="412" y="282"/>
                </a:lnTo>
                <a:lnTo>
                  <a:pt x="408" y="280"/>
                </a:lnTo>
                <a:lnTo>
                  <a:pt x="406" y="284"/>
                </a:lnTo>
                <a:lnTo>
                  <a:pt x="402" y="288"/>
                </a:lnTo>
                <a:lnTo>
                  <a:pt x="400" y="294"/>
                </a:lnTo>
                <a:lnTo>
                  <a:pt x="398" y="306"/>
                </a:lnTo>
                <a:lnTo>
                  <a:pt x="392" y="300"/>
                </a:lnTo>
                <a:lnTo>
                  <a:pt x="382" y="290"/>
                </a:lnTo>
                <a:lnTo>
                  <a:pt x="372" y="284"/>
                </a:lnTo>
                <a:lnTo>
                  <a:pt x="364" y="280"/>
                </a:lnTo>
                <a:lnTo>
                  <a:pt x="356" y="278"/>
                </a:lnTo>
                <a:lnTo>
                  <a:pt x="346" y="280"/>
                </a:lnTo>
                <a:lnTo>
                  <a:pt x="338" y="284"/>
                </a:lnTo>
                <a:lnTo>
                  <a:pt x="328" y="286"/>
                </a:lnTo>
                <a:lnTo>
                  <a:pt x="312" y="282"/>
                </a:lnTo>
                <a:lnTo>
                  <a:pt x="298" y="276"/>
                </a:lnTo>
                <a:lnTo>
                  <a:pt x="282" y="270"/>
                </a:lnTo>
                <a:lnTo>
                  <a:pt x="264" y="264"/>
                </a:lnTo>
                <a:lnTo>
                  <a:pt x="254" y="260"/>
                </a:lnTo>
                <a:lnTo>
                  <a:pt x="246" y="248"/>
                </a:lnTo>
                <a:lnTo>
                  <a:pt x="232" y="248"/>
                </a:lnTo>
                <a:lnTo>
                  <a:pt x="218" y="240"/>
                </a:lnTo>
                <a:lnTo>
                  <a:pt x="204" y="232"/>
                </a:lnTo>
                <a:lnTo>
                  <a:pt x="192" y="222"/>
                </a:lnTo>
                <a:lnTo>
                  <a:pt x="186" y="212"/>
                </a:lnTo>
                <a:lnTo>
                  <a:pt x="186" y="202"/>
                </a:lnTo>
                <a:lnTo>
                  <a:pt x="192" y="196"/>
                </a:lnTo>
                <a:lnTo>
                  <a:pt x="192" y="186"/>
                </a:lnTo>
                <a:lnTo>
                  <a:pt x="178" y="168"/>
                </a:lnTo>
                <a:lnTo>
                  <a:pt x="168" y="156"/>
                </a:lnTo>
                <a:lnTo>
                  <a:pt x="156" y="146"/>
                </a:lnTo>
                <a:lnTo>
                  <a:pt x="146" y="134"/>
                </a:lnTo>
                <a:lnTo>
                  <a:pt x="134" y="126"/>
                </a:lnTo>
                <a:lnTo>
                  <a:pt x="126" y="120"/>
                </a:lnTo>
                <a:lnTo>
                  <a:pt x="126" y="106"/>
                </a:lnTo>
                <a:lnTo>
                  <a:pt x="110" y="96"/>
                </a:lnTo>
                <a:lnTo>
                  <a:pt x="100" y="86"/>
                </a:lnTo>
                <a:lnTo>
                  <a:pt x="88" y="70"/>
                </a:lnTo>
                <a:lnTo>
                  <a:pt x="78" y="60"/>
                </a:lnTo>
                <a:lnTo>
                  <a:pt x="72" y="48"/>
                </a:lnTo>
                <a:lnTo>
                  <a:pt x="66" y="34"/>
                </a:lnTo>
                <a:lnTo>
                  <a:pt x="64" y="28"/>
                </a:lnTo>
                <a:lnTo>
                  <a:pt x="50" y="20"/>
                </a:lnTo>
                <a:lnTo>
                  <a:pt x="38" y="20"/>
                </a:lnTo>
                <a:lnTo>
                  <a:pt x="36" y="26"/>
                </a:lnTo>
                <a:lnTo>
                  <a:pt x="40" y="38"/>
                </a:lnTo>
                <a:lnTo>
                  <a:pt x="46" y="52"/>
                </a:lnTo>
                <a:lnTo>
                  <a:pt x="56" y="62"/>
                </a:lnTo>
                <a:lnTo>
                  <a:pt x="64" y="76"/>
                </a:lnTo>
                <a:lnTo>
                  <a:pt x="72" y="86"/>
                </a:lnTo>
                <a:lnTo>
                  <a:pt x="80" y="96"/>
                </a:lnTo>
                <a:lnTo>
                  <a:pt x="90" y="108"/>
                </a:lnTo>
                <a:lnTo>
                  <a:pt x="98" y="124"/>
                </a:lnTo>
                <a:lnTo>
                  <a:pt x="104" y="136"/>
                </a:lnTo>
                <a:lnTo>
                  <a:pt x="106" y="146"/>
                </a:lnTo>
                <a:lnTo>
                  <a:pt x="114" y="146"/>
                </a:lnTo>
                <a:lnTo>
                  <a:pt x="118" y="152"/>
                </a:lnTo>
                <a:lnTo>
                  <a:pt x="120" y="156"/>
                </a:lnTo>
                <a:lnTo>
                  <a:pt x="122" y="166"/>
                </a:lnTo>
                <a:lnTo>
                  <a:pt x="114" y="170"/>
                </a:lnTo>
                <a:lnTo>
                  <a:pt x="108" y="158"/>
                </a:lnTo>
                <a:lnTo>
                  <a:pt x="100" y="152"/>
                </a:lnTo>
                <a:lnTo>
                  <a:pt x="92" y="144"/>
                </a:lnTo>
                <a:lnTo>
                  <a:pt x="84" y="134"/>
                </a:lnTo>
                <a:lnTo>
                  <a:pt x="82" y="126"/>
                </a:lnTo>
                <a:lnTo>
                  <a:pt x="80" y="116"/>
                </a:lnTo>
                <a:lnTo>
                  <a:pt x="72" y="108"/>
                </a:lnTo>
                <a:lnTo>
                  <a:pt x="66" y="104"/>
                </a:lnTo>
                <a:lnTo>
                  <a:pt x="56" y="102"/>
                </a:lnTo>
                <a:lnTo>
                  <a:pt x="48" y="98"/>
                </a:lnTo>
                <a:lnTo>
                  <a:pt x="40" y="90"/>
                </a:lnTo>
                <a:lnTo>
                  <a:pt x="38" y="86"/>
                </a:lnTo>
                <a:lnTo>
                  <a:pt x="42" y="84"/>
                </a:lnTo>
                <a:lnTo>
                  <a:pt x="46" y="84"/>
                </a:lnTo>
                <a:lnTo>
                  <a:pt x="48" y="80"/>
                </a:lnTo>
                <a:lnTo>
                  <a:pt x="46" y="74"/>
                </a:lnTo>
                <a:lnTo>
                  <a:pt x="42" y="64"/>
                </a:lnTo>
                <a:lnTo>
                  <a:pt x="38" y="60"/>
                </a:lnTo>
                <a:lnTo>
                  <a:pt x="30" y="56"/>
                </a:lnTo>
                <a:lnTo>
                  <a:pt x="22" y="46"/>
                </a:lnTo>
                <a:lnTo>
                  <a:pt x="16" y="32"/>
                </a:lnTo>
                <a:lnTo>
                  <a:pt x="12" y="24"/>
                </a:lnTo>
                <a:lnTo>
                  <a:pt x="8" y="14"/>
                </a:lnTo>
                <a:lnTo>
                  <a:pt x="0"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03" name="Freeform 7">
            <a:extLst>
              <a:ext uri="{FF2B5EF4-FFF2-40B4-BE49-F238E27FC236}">
                <a16:creationId xmlns:a16="http://schemas.microsoft.com/office/drawing/2014/main" id="{0ACAC040-0575-4CB9-B0A9-4F7FD5F3B8AD}"/>
              </a:ext>
            </a:extLst>
          </p:cNvPr>
          <p:cNvSpPr>
            <a:spLocks/>
          </p:cNvSpPr>
          <p:nvPr/>
        </p:nvSpPr>
        <p:spPr bwMode="gray">
          <a:xfrm>
            <a:off x="1804547" y="1302146"/>
            <a:ext cx="327303" cy="206143"/>
          </a:xfrm>
          <a:custGeom>
            <a:avLst/>
            <a:gdLst>
              <a:gd name="T0" fmla="*/ 20 w 166"/>
              <a:gd name="T1" fmla="*/ 6 h 104"/>
              <a:gd name="T2" fmla="*/ 20 w 166"/>
              <a:gd name="T3" fmla="*/ 14 h 104"/>
              <a:gd name="T4" fmla="*/ 28 w 166"/>
              <a:gd name="T5" fmla="*/ 22 h 104"/>
              <a:gd name="T6" fmla="*/ 28 w 166"/>
              <a:gd name="T7" fmla="*/ 28 h 104"/>
              <a:gd name="T8" fmla="*/ 24 w 166"/>
              <a:gd name="T9" fmla="*/ 34 h 104"/>
              <a:gd name="T10" fmla="*/ 20 w 166"/>
              <a:gd name="T11" fmla="*/ 44 h 104"/>
              <a:gd name="T12" fmla="*/ 12 w 166"/>
              <a:gd name="T13" fmla="*/ 54 h 104"/>
              <a:gd name="T14" fmla="*/ 8 w 166"/>
              <a:gd name="T15" fmla="*/ 68 h 104"/>
              <a:gd name="T16" fmla="*/ 0 w 166"/>
              <a:gd name="T17" fmla="*/ 76 h 104"/>
              <a:gd name="T18" fmla="*/ 12 w 166"/>
              <a:gd name="T19" fmla="*/ 80 h 104"/>
              <a:gd name="T20" fmla="*/ 20 w 166"/>
              <a:gd name="T21" fmla="*/ 84 h 104"/>
              <a:gd name="T22" fmla="*/ 32 w 166"/>
              <a:gd name="T23" fmla="*/ 92 h 104"/>
              <a:gd name="T24" fmla="*/ 42 w 166"/>
              <a:gd name="T25" fmla="*/ 104 h 104"/>
              <a:gd name="T26" fmla="*/ 54 w 166"/>
              <a:gd name="T27" fmla="*/ 100 h 104"/>
              <a:gd name="T28" fmla="*/ 68 w 166"/>
              <a:gd name="T29" fmla="*/ 92 h 104"/>
              <a:gd name="T30" fmla="*/ 80 w 166"/>
              <a:gd name="T31" fmla="*/ 92 h 104"/>
              <a:gd name="T32" fmla="*/ 86 w 166"/>
              <a:gd name="T33" fmla="*/ 82 h 104"/>
              <a:gd name="T34" fmla="*/ 90 w 166"/>
              <a:gd name="T35" fmla="*/ 72 h 104"/>
              <a:gd name="T36" fmla="*/ 102 w 166"/>
              <a:gd name="T37" fmla="*/ 66 h 104"/>
              <a:gd name="T38" fmla="*/ 106 w 166"/>
              <a:gd name="T39" fmla="*/ 58 h 104"/>
              <a:gd name="T40" fmla="*/ 120 w 166"/>
              <a:gd name="T41" fmla="*/ 50 h 104"/>
              <a:gd name="T42" fmla="*/ 140 w 166"/>
              <a:gd name="T43" fmla="*/ 40 h 104"/>
              <a:gd name="T44" fmla="*/ 166 w 166"/>
              <a:gd name="T45" fmla="*/ 32 h 104"/>
              <a:gd name="T46" fmla="*/ 158 w 166"/>
              <a:gd name="T47" fmla="*/ 26 h 104"/>
              <a:gd name="T48" fmla="*/ 142 w 166"/>
              <a:gd name="T49" fmla="*/ 16 h 104"/>
              <a:gd name="T50" fmla="*/ 128 w 166"/>
              <a:gd name="T51" fmla="*/ 8 h 104"/>
              <a:gd name="T52" fmla="*/ 114 w 166"/>
              <a:gd name="T53" fmla="*/ 10 h 104"/>
              <a:gd name="T54" fmla="*/ 106 w 166"/>
              <a:gd name="T55" fmla="*/ 16 h 104"/>
              <a:gd name="T56" fmla="*/ 94 w 166"/>
              <a:gd name="T57" fmla="*/ 14 h 104"/>
              <a:gd name="T58" fmla="*/ 74 w 166"/>
              <a:gd name="T59" fmla="*/ 6 h 104"/>
              <a:gd name="T60" fmla="*/ 72 w 166"/>
              <a:gd name="T61" fmla="*/ 0 h 104"/>
              <a:gd name="T62" fmla="*/ 54 w 166"/>
              <a:gd name="T63" fmla="*/ 0 h 104"/>
              <a:gd name="T64" fmla="*/ 52 w 166"/>
              <a:gd name="T65" fmla="*/ 6 h 104"/>
              <a:gd name="T66" fmla="*/ 34 w 166"/>
              <a:gd name="T67" fmla="*/ 4 h 104"/>
              <a:gd name="T68" fmla="*/ 20 w 166"/>
              <a:gd name="T69"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104">
                <a:moveTo>
                  <a:pt x="20" y="6"/>
                </a:moveTo>
                <a:lnTo>
                  <a:pt x="20" y="14"/>
                </a:lnTo>
                <a:lnTo>
                  <a:pt x="28" y="22"/>
                </a:lnTo>
                <a:lnTo>
                  <a:pt x="28" y="28"/>
                </a:lnTo>
                <a:lnTo>
                  <a:pt x="24" y="34"/>
                </a:lnTo>
                <a:lnTo>
                  <a:pt x="20" y="44"/>
                </a:lnTo>
                <a:lnTo>
                  <a:pt x="12" y="54"/>
                </a:lnTo>
                <a:lnTo>
                  <a:pt x="8" y="68"/>
                </a:lnTo>
                <a:lnTo>
                  <a:pt x="0" y="76"/>
                </a:lnTo>
                <a:lnTo>
                  <a:pt x="12" y="80"/>
                </a:lnTo>
                <a:lnTo>
                  <a:pt x="20" y="84"/>
                </a:lnTo>
                <a:lnTo>
                  <a:pt x="32" y="92"/>
                </a:lnTo>
                <a:lnTo>
                  <a:pt x="42" y="104"/>
                </a:lnTo>
                <a:lnTo>
                  <a:pt x="54" y="100"/>
                </a:lnTo>
                <a:lnTo>
                  <a:pt x="68" y="92"/>
                </a:lnTo>
                <a:lnTo>
                  <a:pt x="80" y="92"/>
                </a:lnTo>
                <a:lnTo>
                  <a:pt x="86" y="82"/>
                </a:lnTo>
                <a:lnTo>
                  <a:pt x="90" y="72"/>
                </a:lnTo>
                <a:lnTo>
                  <a:pt x="102" y="66"/>
                </a:lnTo>
                <a:lnTo>
                  <a:pt x="106" y="58"/>
                </a:lnTo>
                <a:lnTo>
                  <a:pt x="120" y="50"/>
                </a:lnTo>
                <a:lnTo>
                  <a:pt x="140" y="40"/>
                </a:lnTo>
                <a:lnTo>
                  <a:pt x="166" y="32"/>
                </a:lnTo>
                <a:lnTo>
                  <a:pt x="158" y="26"/>
                </a:lnTo>
                <a:lnTo>
                  <a:pt x="142" y="16"/>
                </a:lnTo>
                <a:lnTo>
                  <a:pt x="128" y="8"/>
                </a:lnTo>
                <a:lnTo>
                  <a:pt x="114" y="10"/>
                </a:lnTo>
                <a:lnTo>
                  <a:pt x="106" y="16"/>
                </a:lnTo>
                <a:lnTo>
                  <a:pt x="94" y="14"/>
                </a:lnTo>
                <a:lnTo>
                  <a:pt x="74" y="6"/>
                </a:lnTo>
                <a:lnTo>
                  <a:pt x="72" y="0"/>
                </a:lnTo>
                <a:lnTo>
                  <a:pt x="54" y="0"/>
                </a:lnTo>
                <a:lnTo>
                  <a:pt x="52" y="6"/>
                </a:lnTo>
                <a:lnTo>
                  <a:pt x="34" y="4"/>
                </a:lnTo>
                <a:lnTo>
                  <a:pt x="20" y="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04" name="Freeform 8">
            <a:extLst>
              <a:ext uri="{FF2B5EF4-FFF2-40B4-BE49-F238E27FC236}">
                <a16:creationId xmlns:a16="http://schemas.microsoft.com/office/drawing/2014/main" id="{B472BEA1-551B-4412-9745-D497241889FE}"/>
              </a:ext>
            </a:extLst>
          </p:cNvPr>
          <p:cNvSpPr>
            <a:spLocks/>
          </p:cNvSpPr>
          <p:nvPr/>
        </p:nvSpPr>
        <p:spPr bwMode="gray">
          <a:xfrm>
            <a:off x="2021435" y="1377466"/>
            <a:ext cx="559964" cy="269574"/>
          </a:xfrm>
          <a:custGeom>
            <a:avLst/>
            <a:gdLst>
              <a:gd name="T0" fmla="*/ 104 w 284"/>
              <a:gd name="T1" fmla="*/ 82 h 136"/>
              <a:gd name="T2" fmla="*/ 52 w 284"/>
              <a:gd name="T3" fmla="*/ 78 h 136"/>
              <a:gd name="T4" fmla="*/ 10 w 284"/>
              <a:gd name="T5" fmla="*/ 74 h 136"/>
              <a:gd name="T6" fmla="*/ 30 w 284"/>
              <a:gd name="T7" fmla="*/ 62 h 136"/>
              <a:gd name="T8" fmla="*/ 56 w 284"/>
              <a:gd name="T9" fmla="*/ 54 h 136"/>
              <a:gd name="T10" fmla="*/ 34 w 284"/>
              <a:gd name="T11" fmla="*/ 56 h 136"/>
              <a:gd name="T12" fmla="*/ 14 w 284"/>
              <a:gd name="T13" fmla="*/ 52 h 136"/>
              <a:gd name="T14" fmla="*/ 0 w 284"/>
              <a:gd name="T15" fmla="*/ 42 h 136"/>
              <a:gd name="T16" fmla="*/ 12 w 284"/>
              <a:gd name="T17" fmla="*/ 30 h 136"/>
              <a:gd name="T18" fmla="*/ 26 w 284"/>
              <a:gd name="T19" fmla="*/ 14 h 136"/>
              <a:gd name="T20" fmla="*/ 74 w 284"/>
              <a:gd name="T21" fmla="*/ 0 h 136"/>
              <a:gd name="T22" fmla="*/ 74 w 284"/>
              <a:gd name="T23" fmla="*/ 12 h 136"/>
              <a:gd name="T24" fmla="*/ 84 w 284"/>
              <a:gd name="T25" fmla="*/ 22 h 136"/>
              <a:gd name="T26" fmla="*/ 106 w 284"/>
              <a:gd name="T27" fmla="*/ 12 h 136"/>
              <a:gd name="T28" fmla="*/ 118 w 284"/>
              <a:gd name="T29" fmla="*/ 24 h 136"/>
              <a:gd name="T30" fmla="*/ 128 w 284"/>
              <a:gd name="T31" fmla="*/ 26 h 136"/>
              <a:gd name="T32" fmla="*/ 144 w 284"/>
              <a:gd name="T33" fmla="*/ 18 h 136"/>
              <a:gd name="T34" fmla="*/ 142 w 284"/>
              <a:gd name="T35" fmla="*/ 10 h 136"/>
              <a:gd name="T36" fmla="*/ 162 w 284"/>
              <a:gd name="T37" fmla="*/ 26 h 136"/>
              <a:gd name="T38" fmla="*/ 172 w 284"/>
              <a:gd name="T39" fmla="*/ 48 h 136"/>
              <a:gd name="T40" fmla="*/ 176 w 284"/>
              <a:gd name="T41" fmla="*/ 34 h 136"/>
              <a:gd name="T42" fmla="*/ 170 w 284"/>
              <a:gd name="T43" fmla="*/ 4 h 136"/>
              <a:gd name="T44" fmla="*/ 192 w 284"/>
              <a:gd name="T45" fmla="*/ 4 h 136"/>
              <a:gd name="T46" fmla="*/ 216 w 284"/>
              <a:gd name="T47" fmla="*/ 24 h 136"/>
              <a:gd name="T48" fmla="*/ 230 w 284"/>
              <a:gd name="T49" fmla="*/ 52 h 136"/>
              <a:gd name="T50" fmla="*/ 228 w 284"/>
              <a:gd name="T51" fmla="*/ 66 h 136"/>
              <a:gd name="T52" fmla="*/ 248 w 284"/>
              <a:gd name="T53" fmla="*/ 82 h 136"/>
              <a:gd name="T54" fmla="*/ 268 w 284"/>
              <a:gd name="T55" fmla="*/ 90 h 136"/>
              <a:gd name="T56" fmla="*/ 280 w 284"/>
              <a:gd name="T57" fmla="*/ 104 h 136"/>
              <a:gd name="T58" fmla="*/ 254 w 284"/>
              <a:gd name="T59" fmla="*/ 106 h 136"/>
              <a:gd name="T60" fmla="*/ 268 w 284"/>
              <a:gd name="T61" fmla="*/ 116 h 136"/>
              <a:gd name="T62" fmla="*/ 262 w 284"/>
              <a:gd name="T63" fmla="*/ 128 h 136"/>
              <a:gd name="T64" fmla="*/ 216 w 284"/>
              <a:gd name="T65" fmla="*/ 128 h 136"/>
              <a:gd name="T66" fmla="*/ 202 w 284"/>
              <a:gd name="T67" fmla="*/ 122 h 136"/>
              <a:gd name="T68" fmla="*/ 184 w 284"/>
              <a:gd name="T69" fmla="*/ 122 h 136"/>
              <a:gd name="T70" fmla="*/ 152 w 284"/>
              <a:gd name="T71" fmla="*/ 134 h 136"/>
              <a:gd name="T72" fmla="*/ 84 w 284"/>
              <a:gd name="T73" fmla="*/ 130 h 136"/>
              <a:gd name="T74" fmla="*/ 40 w 284"/>
              <a:gd name="T75" fmla="*/ 118 h 136"/>
              <a:gd name="T76" fmla="*/ 30 w 284"/>
              <a:gd name="T77" fmla="*/ 92 h 136"/>
              <a:gd name="T78" fmla="*/ 80 w 284"/>
              <a:gd name="T79" fmla="*/ 88 h 136"/>
              <a:gd name="T80" fmla="*/ 110 w 284"/>
              <a:gd name="T81" fmla="*/ 9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136">
                <a:moveTo>
                  <a:pt x="110" y="90"/>
                </a:moveTo>
                <a:lnTo>
                  <a:pt x="104" y="82"/>
                </a:lnTo>
                <a:lnTo>
                  <a:pt x="86" y="76"/>
                </a:lnTo>
                <a:lnTo>
                  <a:pt x="52" y="78"/>
                </a:lnTo>
                <a:lnTo>
                  <a:pt x="28" y="80"/>
                </a:lnTo>
                <a:lnTo>
                  <a:pt x="10" y="74"/>
                </a:lnTo>
                <a:lnTo>
                  <a:pt x="14" y="62"/>
                </a:lnTo>
                <a:lnTo>
                  <a:pt x="30" y="62"/>
                </a:lnTo>
                <a:lnTo>
                  <a:pt x="46" y="58"/>
                </a:lnTo>
                <a:lnTo>
                  <a:pt x="56" y="54"/>
                </a:lnTo>
                <a:lnTo>
                  <a:pt x="46" y="52"/>
                </a:lnTo>
                <a:lnTo>
                  <a:pt x="34" y="56"/>
                </a:lnTo>
                <a:lnTo>
                  <a:pt x="20" y="56"/>
                </a:lnTo>
                <a:lnTo>
                  <a:pt x="14" y="52"/>
                </a:lnTo>
                <a:lnTo>
                  <a:pt x="0" y="50"/>
                </a:lnTo>
                <a:lnTo>
                  <a:pt x="0" y="42"/>
                </a:lnTo>
                <a:lnTo>
                  <a:pt x="8" y="36"/>
                </a:lnTo>
                <a:lnTo>
                  <a:pt x="12" y="30"/>
                </a:lnTo>
                <a:lnTo>
                  <a:pt x="10" y="22"/>
                </a:lnTo>
                <a:lnTo>
                  <a:pt x="26" y="14"/>
                </a:lnTo>
                <a:lnTo>
                  <a:pt x="50" y="4"/>
                </a:lnTo>
                <a:lnTo>
                  <a:pt x="74" y="0"/>
                </a:lnTo>
                <a:lnTo>
                  <a:pt x="76" y="8"/>
                </a:lnTo>
                <a:lnTo>
                  <a:pt x="74" y="12"/>
                </a:lnTo>
                <a:lnTo>
                  <a:pt x="70" y="18"/>
                </a:lnTo>
                <a:lnTo>
                  <a:pt x="84" y="22"/>
                </a:lnTo>
                <a:lnTo>
                  <a:pt x="90" y="8"/>
                </a:lnTo>
                <a:lnTo>
                  <a:pt x="106" y="12"/>
                </a:lnTo>
                <a:lnTo>
                  <a:pt x="122" y="18"/>
                </a:lnTo>
                <a:lnTo>
                  <a:pt x="118" y="24"/>
                </a:lnTo>
                <a:lnTo>
                  <a:pt x="120" y="28"/>
                </a:lnTo>
                <a:lnTo>
                  <a:pt x="128" y="26"/>
                </a:lnTo>
                <a:lnTo>
                  <a:pt x="142" y="26"/>
                </a:lnTo>
                <a:lnTo>
                  <a:pt x="144" y="18"/>
                </a:lnTo>
                <a:lnTo>
                  <a:pt x="136" y="12"/>
                </a:lnTo>
                <a:lnTo>
                  <a:pt x="142" y="10"/>
                </a:lnTo>
                <a:lnTo>
                  <a:pt x="154" y="16"/>
                </a:lnTo>
                <a:lnTo>
                  <a:pt x="162" y="26"/>
                </a:lnTo>
                <a:lnTo>
                  <a:pt x="166" y="38"/>
                </a:lnTo>
                <a:lnTo>
                  <a:pt x="172" y="48"/>
                </a:lnTo>
                <a:lnTo>
                  <a:pt x="182" y="44"/>
                </a:lnTo>
                <a:lnTo>
                  <a:pt x="176" y="34"/>
                </a:lnTo>
                <a:lnTo>
                  <a:pt x="172" y="16"/>
                </a:lnTo>
                <a:lnTo>
                  <a:pt x="170" y="4"/>
                </a:lnTo>
                <a:lnTo>
                  <a:pt x="178" y="0"/>
                </a:lnTo>
                <a:lnTo>
                  <a:pt x="192" y="4"/>
                </a:lnTo>
                <a:lnTo>
                  <a:pt x="206" y="12"/>
                </a:lnTo>
                <a:lnTo>
                  <a:pt x="216" y="24"/>
                </a:lnTo>
                <a:lnTo>
                  <a:pt x="222" y="40"/>
                </a:lnTo>
                <a:lnTo>
                  <a:pt x="230" y="52"/>
                </a:lnTo>
                <a:lnTo>
                  <a:pt x="230" y="60"/>
                </a:lnTo>
                <a:lnTo>
                  <a:pt x="228" y="66"/>
                </a:lnTo>
                <a:lnTo>
                  <a:pt x="238" y="78"/>
                </a:lnTo>
                <a:lnTo>
                  <a:pt x="248" y="82"/>
                </a:lnTo>
                <a:lnTo>
                  <a:pt x="260" y="84"/>
                </a:lnTo>
                <a:lnTo>
                  <a:pt x="268" y="90"/>
                </a:lnTo>
                <a:lnTo>
                  <a:pt x="284" y="100"/>
                </a:lnTo>
                <a:lnTo>
                  <a:pt x="280" y="104"/>
                </a:lnTo>
                <a:lnTo>
                  <a:pt x="264" y="104"/>
                </a:lnTo>
                <a:lnTo>
                  <a:pt x="254" y="106"/>
                </a:lnTo>
                <a:lnTo>
                  <a:pt x="256" y="112"/>
                </a:lnTo>
                <a:lnTo>
                  <a:pt x="268" y="116"/>
                </a:lnTo>
                <a:lnTo>
                  <a:pt x="272" y="126"/>
                </a:lnTo>
                <a:lnTo>
                  <a:pt x="262" y="128"/>
                </a:lnTo>
                <a:lnTo>
                  <a:pt x="240" y="130"/>
                </a:lnTo>
                <a:lnTo>
                  <a:pt x="216" y="128"/>
                </a:lnTo>
                <a:lnTo>
                  <a:pt x="212" y="122"/>
                </a:lnTo>
                <a:lnTo>
                  <a:pt x="202" y="122"/>
                </a:lnTo>
                <a:lnTo>
                  <a:pt x="196" y="108"/>
                </a:lnTo>
                <a:lnTo>
                  <a:pt x="184" y="122"/>
                </a:lnTo>
                <a:lnTo>
                  <a:pt x="168" y="126"/>
                </a:lnTo>
                <a:lnTo>
                  <a:pt x="152" y="134"/>
                </a:lnTo>
                <a:lnTo>
                  <a:pt x="90" y="136"/>
                </a:lnTo>
                <a:lnTo>
                  <a:pt x="84" y="130"/>
                </a:lnTo>
                <a:lnTo>
                  <a:pt x="82" y="118"/>
                </a:lnTo>
                <a:lnTo>
                  <a:pt x="40" y="118"/>
                </a:lnTo>
                <a:lnTo>
                  <a:pt x="22" y="100"/>
                </a:lnTo>
                <a:lnTo>
                  <a:pt x="30" y="92"/>
                </a:lnTo>
                <a:lnTo>
                  <a:pt x="48" y="90"/>
                </a:lnTo>
                <a:lnTo>
                  <a:pt x="80" y="88"/>
                </a:lnTo>
                <a:lnTo>
                  <a:pt x="98" y="90"/>
                </a:lnTo>
                <a:lnTo>
                  <a:pt x="110" y="9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05" name="Freeform 9">
            <a:extLst>
              <a:ext uri="{FF2B5EF4-FFF2-40B4-BE49-F238E27FC236}">
                <a16:creationId xmlns:a16="http://schemas.microsoft.com/office/drawing/2014/main" id="{FD3ADBF9-4060-4F62-881D-82C171394DDC}"/>
              </a:ext>
            </a:extLst>
          </p:cNvPr>
          <p:cNvSpPr>
            <a:spLocks/>
          </p:cNvSpPr>
          <p:nvPr/>
        </p:nvSpPr>
        <p:spPr bwMode="gray">
          <a:xfrm>
            <a:off x="2064811" y="1151501"/>
            <a:ext cx="374624" cy="162537"/>
          </a:xfrm>
          <a:custGeom>
            <a:avLst/>
            <a:gdLst>
              <a:gd name="T0" fmla="*/ 98 w 190"/>
              <a:gd name="T1" fmla="*/ 56 h 82"/>
              <a:gd name="T2" fmla="*/ 80 w 190"/>
              <a:gd name="T3" fmla="*/ 56 h 82"/>
              <a:gd name="T4" fmla="*/ 58 w 190"/>
              <a:gd name="T5" fmla="*/ 56 h 82"/>
              <a:gd name="T6" fmla="*/ 62 w 190"/>
              <a:gd name="T7" fmla="*/ 48 h 82"/>
              <a:gd name="T8" fmla="*/ 52 w 190"/>
              <a:gd name="T9" fmla="*/ 50 h 82"/>
              <a:gd name="T10" fmla="*/ 48 w 190"/>
              <a:gd name="T11" fmla="*/ 58 h 82"/>
              <a:gd name="T12" fmla="*/ 30 w 190"/>
              <a:gd name="T13" fmla="*/ 62 h 82"/>
              <a:gd name="T14" fmla="*/ 20 w 190"/>
              <a:gd name="T15" fmla="*/ 58 h 82"/>
              <a:gd name="T16" fmla="*/ 2 w 190"/>
              <a:gd name="T17" fmla="*/ 56 h 82"/>
              <a:gd name="T18" fmla="*/ 0 w 190"/>
              <a:gd name="T19" fmla="*/ 48 h 82"/>
              <a:gd name="T20" fmla="*/ 18 w 190"/>
              <a:gd name="T21" fmla="*/ 46 h 82"/>
              <a:gd name="T22" fmla="*/ 4 w 190"/>
              <a:gd name="T23" fmla="*/ 42 h 82"/>
              <a:gd name="T24" fmla="*/ 10 w 190"/>
              <a:gd name="T25" fmla="*/ 36 h 82"/>
              <a:gd name="T26" fmla="*/ 34 w 190"/>
              <a:gd name="T27" fmla="*/ 34 h 82"/>
              <a:gd name="T28" fmla="*/ 16 w 190"/>
              <a:gd name="T29" fmla="*/ 30 h 82"/>
              <a:gd name="T30" fmla="*/ 18 w 190"/>
              <a:gd name="T31" fmla="*/ 24 h 82"/>
              <a:gd name="T32" fmla="*/ 26 w 190"/>
              <a:gd name="T33" fmla="*/ 20 h 82"/>
              <a:gd name="T34" fmla="*/ 34 w 190"/>
              <a:gd name="T35" fmla="*/ 16 h 82"/>
              <a:gd name="T36" fmla="*/ 50 w 190"/>
              <a:gd name="T37" fmla="*/ 14 h 82"/>
              <a:gd name="T38" fmla="*/ 58 w 190"/>
              <a:gd name="T39" fmla="*/ 22 h 82"/>
              <a:gd name="T40" fmla="*/ 66 w 190"/>
              <a:gd name="T41" fmla="*/ 20 h 82"/>
              <a:gd name="T42" fmla="*/ 74 w 190"/>
              <a:gd name="T43" fmla="*/ 20 h 82"/>
              <a:gd name="T44" fmla="*/ 88 w 190"/>
              <a:gd name="T45" fmla="*/ 28 h 82"/>
              <a:gd name="T46" fmla="*/ 98 w 190"/>
              <a:gd name="T47" fmla="*/ 36 h 82"/>
              <a:gd name="T48" fmla="*/ 98 w 190"/>
              <a:gd name="T49" fmla="*/ 40 h 82"/>
              <a:gd name="T50" fmla="*/ 98 w 190"/>
              <a:gd name="T51" fmla="*/ 42 h 82"/>
              <a:gd name="T52" fmla="*/ 100 w 190"/>
              <a:gd name="T53" fmla="*/ 44 h 82"/>
              <a:gd name="T54" fmla="*/ 136 w 190"/>
              <a:gd name="T55" fmla="*/ 44 h 82"/>
              <a:gd name="T56" fmla="*/ 136 w 190"/>
              <a:gd name="T57" fmla="*/ 38 h 82"/>
              <a:gd name="T58" fmla="*/ 118 w 190"/>
              <a:gd name="T59" fmla="*/ 34 h 82"/>
              <a:gd name="T60" fmla="*/ 130 w 190"/>
              <a:gd name="T61" fmla="*/ 28 h 82"/>
              <a:gd name="T62" fmla="*/ 128 w 190"/>
              <a:gd name="T63" fmla="*/ 24 h 82"/>
              <a:gd name="T64" fmla="*/ 116 w 190"/>
              <a:gd name="T65" fmla="*/ 20 h 82"/>
              <a:gd name="T66" fmla="*/ 122 w 190"/>
              <a:gd name="T67" fmla="*/ 10 h 82"/>
              <a:gd name="T68" fmla="*/ 130 w 190"/>
              <a:gd name="T69" fmla="*/ 0 h 82"/>
              <a:gd name="T70" fmla="*/ 140 w 190"/>
              <a:gd name="T71" fmla="*/ 2 h 82"/>
              <a:gd name="T72" fmla="*/ 142 w 190"/>
              <a:gd name="T73" fmla="*/ 8 h 82"/>
              <a:gd name="T74" fmla="*/ 148 w 190"/>
              <a:gd name="T75" fmla="*/ 16 h 82"/>
              <a:gd name="T76" fmla="*/ 146 w 190"/>
              <a:gd name="T77" fmla="*/ 22 h 82"/>
              <a:gd name="T78" fmla="*/ 148 w 190"/>
              <a:gd name="T79" fmla="*/ 30 h 82"/>
              <a:gd name="T80" fmla="*/ 162 w 190"/>
              <a:gd name="T81" fmla="*/ 34 h 82"/>
              <a:gd name="T82" fmla="*/ 168 w 190"/>
              <a:gd name="T83" fmla="*/ 34 h 82"/>
              <a:gd name="T84" fmla="*/ 172 w 190"/>
              <a:gd name="T85" fmla="*/ 28 h 82"/>
              <a:gd name="T86" fmla="*/ 184 w 190"/>
              <a:gd name="T87" fmla="*/ 28 h 82"/>
              <a:gd name="T88" fmla="*/ 190 w 190"/>
              <a:gd name="T89" fmla="*/ 34 h 82"/>
              <a:gd name="T90" fmla="*/ 190 w 190"/>
              <a:gd name="T91" fmla="*/ 48 h 82"/>
              <a:gd name="T92" fmla="*/ 182 w 190"/>
              <a:gd name="T93" fmla="*/ 58 h 82"/>
              <a:gd name="T94" fmla="*/ 168 w 190"/>
              <a:gd name="T95" fmla="*/ 64 h 82"/>
              <a:gd name="T96" fmla="*/ 148 w 190"/>
              <a:gd name="T97" fmla="*/ 58 h 82"/>
              <a:gd name="T98" fmla="*/ 134 w 190"/>
              <a:gd name="T99" fmla="*/ 64 h 82"/>
              <a:gd name="T100" fmla="*/ 114 w 190"/>
              <a:gd name="T101" fmla="*/ 66 h 82"/>
              <a:gd name="T102" fmla="*/ 96 w 190"/>
              <a:gd name="T103" fmla="*/ 76 h 82"/>
              <a:gd name="T104" fmla="*/ 74 w 190"/>
              <a:gd name="T105" fmla="*/ 82 h 82"/>
              <a:gd name="T106" fmla="*/ 58 w 190"/>
              <a:gd name="T107" fmla="*/ 78 h 82"/>
              <a:gd name="T108" fmla="*/ 50 w 190"/>
              <a:gd name="T109" fmla="*/ 70 h 82"/>
              <a:gd name="T110" fmla="*/ 62 w 190"/>
              <a:gd name="T111" fmla="*/ 64 h 82"/>
              <a:gd name="T112" fmla="*/ 80 w 190"/>
              <a:gd name="T113" fmla="*/ 64 h 82"/>
              <a:gd name="T114" fmla="*/ 96 w 190"/>
              <a:gd name="T115" fmla="*/ 62 h 82"/>
              <a:gd name="T116" fmla="*/ 98 w 190"/>
              <a:gd name="T117" fmla="*/ 5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 h="82">
                <a:moveTo>
                  <a:pt x="98" y="56"/>
                </a:moveTo>
                <a:lnTo>
                  <a:pt x="80" y="56"/>
                </a:lnTo>
                <a:lnTo>
                  <a:pt x="58" y="56"/>
                </a:lnTo>
                <a:lnTo>
                  <a:pt x="62" y="48"/>
                </a:lnTo>
                <a:lnTo>
                  <a:pt x="52" y="50"/>
                </a:lnTo>
                <a:lnTo>
                  <a:pt x="48" y="58"/>
                </a:lnTo>
                <a:lnTo>
                  <a:pt x="30" y="62"/>
                </a:lnTo>
                <a:lnTo>
                  <a:pt x="20" y="58"/>
                </a:lnTo>
                <a:lnTo>
                  <a:pt x="2" y="56"/>
                </a:lnTo>
                <a:lnTo>
                  <a:pt x="0" y="48"/>
                </a:lnTo>
                <a:lnTo>
                  <a:pt x="18" y="46"/>
                </a:lnTo>
                <a:lnTo>
                  <a:pt x="4" y="42"/>
                </a:lnTo>
                <a:lnTo>
                  <a:pt x="10" y="36"/>
                </a:lnTo>
                <a:lnTo>
                  <a:pt x="34" y="34"/>
                </a:lnTo>
                <a:lnTo>
                  <a:pt x="16" y="30"/>
                </a:lnTo>
                <a:lnTo>
                  <a:pt x="18" y="24"/>
                </a:lnTo>
                <a:lnTo>
                  <a:pt x="26" y="20"/>
                </a:lnTo>
                <a:lnTo>
                  <a:pt x="34" y="16"/>
                </a:lnTo>
                <a:lnTo>
                  <a:pt x="50" y="14"/>
                </a:lnTo>
                <a:lnTo>
                  <a:pt x="58" y="22"/>
                </a:lnTo>
                <a:lnTo>
                  <a:pt x="66" y="20"/>
                </a:lnTo>
                <a:lnTo>
                  <a:pt x="74" y="20"/>
                </a:lnTo>
                <a:lnTo>
                  <a:pt x="88" y="28"/>
                </a:lnTo>
                <a:lnTo>
                  <a:pt x="98" y="36"/>
                </a:lnTo>
                <a:lnTo>
                  <a:pt x="98" y="40"/>
                </a:lnTo>
                <a:lnTo>
                  <a:pt x="98" y="42"/>
                </a:lnTo>
                <a:lnTo>
                  <a:pt x="100" y="44"/>
                </a:lnTo>
                <a:lnTo>
                  <a:pt x="136" y="44"/>
                </a:lnTo>
                <a:lnTo>
                  <a:pt x="136" y="38"/>
                </a:lnTo>
                <a:lnTo>
                  <a:pt x="118" y="34"/>
                </a:lnTo>
                <a:lnTo>
                  <a:pt x="130" y="28"/>
                </a:lnTo>
                <a:lnTo>
                  <a:pt x="128" y="24"/>
                </a:lnTo>
                <a:lnTo>
                  <a:pt x="116" y="20"/>
                </a:lnTo>
                <a:lnTo>
                  <a:pt x="122" y="10"/>
                </a:lnTo>
                <a:lnTo>
                  <a:pt x="130" y="0"/>
                </a:lnTo>
                <a:lnTo>
                  <a:pt x="140" y="2"/>
                </a:lnTo>
                <a:lnTo>
                  <a:pt x="142" y="8"/>
                </a:lnTo>
                <a:lnTo>
                  <a:pt x="148" y="16"/>
                </a:lnTo>
                <a:lnTo>
                  <a:pt x="146" y="22"/>
                </a:lnTo>
                <a:lnTo>
                  <a:pt x="148" y="30"/>
                </a:lnTo>
                <a:lnTo>
                  <a:pt x="162" y="34"/>
                </a:lnTo>
                <a:lnTo>
                  <a:pt x="168" y="34"/>
                </a:lnTo>
                <a:lnTo>
                  <a:pt x="172" y="28"/>
                </a:lnTo>
                <a:lnTo>
                  <a:pt x="184" y="28"/>
                </a:lnTo>
                <a:lnTo>
                  <a:pt x="190" y="34"/>
                </a:lnTo>
                <a:lnTo>
                  <a:pt x="190" y="48"/>
                </a:lnTo>
                <a:lnTo>
                  <a:pt x="182" y="58"/>
                </a:lnTo>
                <a:lnTo>
                  <a:pt x="168" y="64"/>
                </a:lnTo>
                <a:lnTo>
                  <a:pt x="148" y="58"/>
                </a:lnTo>
                <a:lnTo>
                  <a:pt x="134" y="64"/>
                </a:lnTo>
                <a:lnTo>
                  <a:pt x="114" y="66"/>
                </a:lnTo>
                <a:lnTo>
                  <a:pt x="96" y="76"/>
                </a:lnTo>
                <a:lnTo>
                  <a:pt x="74" y="82"/>
                </a:lnTo>
                <a:lnTo>
                  <a:pt x="58" y="78"/>
                </a:lnTo>
                <a:lnTo>
                  <a:pt x="50" y="70"/>
                </a:lnTo>
                <a:lnTo>
                  <a:pt x="62" y="64"/>
                </a:lnTo>
                <a:lnTo>
                  <a:pt x="80" y="64"/>
                </a:lnTo>
                <a:lnTo>
                  <a:pt x="96" y="62"/>
                </a:lnTo>
                <a:lnTo>
                  <a:pt x="98" y="5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06" name="Freeform 10">
            <a:extLst>
              <a:ext uri="{FF2B5EF4-FFF2-40B4-BE49-F238E27FC236}">
                <a16:creationId xmlns:a16="http://schemas.microsoft.com/office/drawing/2014/main" id="{410AE1D5-0D8F-4A9C-B4D1-6FCB30134AFB}"/>
              </a:ext>
            </a:extLst>
          </p:cNvPr>
          <p:cNvSpPr>
            <a:spLocks/>
          </p:cNvSpPr>
          <p:nvPr/>
        </p:nvSpPr>
        <p:spPr bwMode="gray">
          <a:xfrm>
            <a:off x="2439435" y="981036"/>
            <a:ext cx="209000" cy="111001"/>
          </a:xfrm>
          <a:custGeom>
            <a:avLst/>
            <a:gdLst>
              <a:gd name="T0" fmla="*/ 0 w 106"/>
              <a:gd name="T1" fmla="*/ 12 h 56"/>
              <a:gd name="T2" fmla="*/ 16 w 106"/>
              <a:gd name="T3" fmla="*/ 16 h 56"/>
              <a:gd name="T4" fmla="*/ 26 w 106"/>
              <a:gd name="T5" fmla="*/ 20 h 56"/>
              <a:gd name="T6" fmla="*/ 34 w 106"/>
              <a:gd name="T7" fmla="*/ 28 h 56"/>
              <a:gd name="T8" fmla="*/ 32 w 106"/>
              <a:gd name="T9" fmla="*/ 30 h 56"/>
              <a:gd name="T10" fmla="*/ 18 w 106"/>
              <a:gd name="T11" fmla="*/ 28 h 56"/>
              <a:gd name="T12" fmla="*/ 10 w 106"/>
              <a:gd name="T13" fmla="*/ 30 h 56"/>
              <a:gd name="T14" fmla="*/ 8 w 106"/>
              <a:gd name="T15" fmla="*/ 40 h 56"/>
              <a:gd name="T16" fmla="*/ 20 w 106"/>
              <a:gd name="T17" fmla="*/ 42 h 56"/>
              <a:gd name="T18" fmla="*/ 34 w 106"/>
              <a:gd name="T19" fmla="*/ 40 h 56"/>
              <a:gd name="T20" fmla="*/ 50 w 106"/>
              <a:gd name="T21" fmla="*/ 38 h 56"/>
              <a:gd name="T22" fmla="*/ 66 w 106"/>
              <a:gd name="T23" fmla="*/ 40 h 56"/>
              <a:gd name="T24" fmla="*/ 74 w 106"/>
              <a:gd name="T25" fmla="*/ 46 h 56"/>
              <a:gd name="T26" fmla="*/ 82 w 106"/>
              <a:gd name="T27" fmla="*/ 56 h 56"/>
              <a:gd name="T28" fmla="*/ 98 w 106"/>
              <a:gd name="T29" fmla="*/ 56 h 56"/>
              <a:gd name="T30" fmla="*/ 106 w 106"/>
              <a:gd name="T31" fmla="*/ 48 h 56"/>
              <a:gd name="T32" fmla="*/ 94 w 106"/>
              <a:gd name="T33" fmla="*/ 38 h 56"/>
              <a:gd name="T34" fmla="*/ 90 w 106"/>
              <a:gd name="T35" fmla="*/ 28 h 56"/>
              <a:gd name="T36" fmla="*/ 80 w 106"/>
              <a:gd name="T37" fmla="*/ 20 h 56"/>
              <a:gd name="T38" fmla="*/ 70 w 106"/>
              <a:gd name="T39" fmla="*/ 18 h 56"/>
              <a:gd name="T40" fmla="*/ 64 w 106"/>
              <a:gd name="T41" fmla="*/ 12 h 56"/>
              <a:gd name="T42" fmla="*/ 50 w 106"/>
              <a:gd name="T43" fmla="*/ 10 h 56"/>
              <a:gd name="T44" fmla="*/ 44 w 106"/>
              <a:gd name="T45" fmla="*/ 20 h 56"/>
              <a:gd name="T46" fmla="*/ 42 w 106"/>
              <a:gd name="T47" fmla="*/ 10 h 56"/>
              <a:gd name="T48" fmla="*/ 40 w 106"/>
              <a:gd name="T49" fmla="*/ 2 h 56"/>
              <a:gd name="T50" fmla="*/ 18 w 106"/>
              <a:gd name="T51" fmla="*/ 0 h 56"/>
              <a:gd name="T52" fmla="*/ 0 w 106"/>
              <a:gd name="T53" fmla="*/ 2 h 56"/>
              <a:gd name="T54" fmla="*/ 0 w 106"/>
              <a:gd name="T55"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56">
                <a:moveTo>
                  <a:pt x="0" y="12"/>
                </a:moveTo>
                <a:lnTo>
                  <a:pt x="16" y="16"/>
                </a:lnTo>
                <a:lnTo>
                  <a:pt x="26" y="20"/>
                </a:lnTo>
                <a:lnTo>
                  <a:pt x="34" y="28"/>
                </a:lnTo>
                <a:lnTo>
                  <a:pt x="32" y="30"/>
                </a:lnTo>
                <a:lnTo>
                  <a:pt x="18" y="28"/>
                </a:lnTo>
                <a:lnTo>
                  <a:pt x="10" y="30"/>
                </a:lnTo>
                <a:lnTo>
                  <a:pt x="8" y="40"/>
                </a:lnTo>
                <a:lnTo>
                  <a:pt x="20" y="42"/>
                </a:lnTo>
                <a:lnTo>
                  <a:pt x="34" y="40"/>
                </a:lnTo>
                <a:lnTo>
                  <a:pt x="50" y="38"/>
                </a:lnTo>
                <a:lnTo>
                  <a:pt x="66" y="40"/>
                </a:lnTo>
                <a:lnTo>
                  <a:pt x="74" y="46"/>
                </a:lnTo>
                <a:lnTo>
                  <a:pt x="82" y="56"/>
                </a:lnTo>
                <a:lnTo>
                  <a:pt x="98" y="56"/>
                </a:lnTo>
                <a:lnTo>
                  <a:pt x="106" y="48"/>
                </a:lnTo>
                <a:lnTo>
                  <a:pt x="94" y="38"/>
                </a:lnTo>
                <a:lnTo>
                  <a:pt x="90" y="28"/>
                </a:lnTo>
                <a:lnTo>
                  <a:pt x="80" y="20"/>
                </a:lnTo>
                <a:lnTo>
                  <a:pt x="70" y="18"/>
                </a:lnTo>
                <a:lnTo>
                  <a:pt x="64" y="12"/>
                </a:lnTo>
                <a:lnTo>
                  <a:pt x="50" y="10"/>
                </a:lnTo>
                <a:lnTo>
                  <a:pt x="44" y="20"/>
                </a:lnTo>
                <a:lnTo>
                  <a:pt x="42" y="10"/>
                </a:lnTo>
                <a:lnTo>
                  <a:pt x="40" y="2"/>
                </a:lnTo>
                <a:lnTo>
                  <a:pt x="18" y="0"/>
                </a:lnTo>
                <a:lnTo>
                  <a:pt x="0" y="2"/>
                </a:lnTo>
                <a:lnTo>
                  <a:pt x="0" y="1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07" name="Freeform 11">
            <a:extLst>
              <a:ext uri="{FF2B5EF4-FFF2-40B4-BE49-F238E27FC236}">
                <a16:creationId xmlns:a16="http://schemas.microsoft.com/office/drawing/2014/main" id="{95081890-F71A-4AB3-8928-4DD4B95B5E3C}"/>
              </a:ext>
            </a:extLst>
          </p:cNvPr>
          <p:cNvSpPr>
            <a:spLocks/>
          </p:cNvSpPr>
          <p:nvPr/>
        </p:nvSpPr>
        <p:spPr bwMode="gray">
          <a:xfrm>
            <a:off x="2470982" y="1163394"/>
            <a:ext cx="220831" cy="111001"/>
          </a:xfrm>
          <a:custGeom>
            <a:avLst/>
            <a:gdLst>
              <a:gd name="T0" fmla="*/ 104 w 112"/>
              <a:gd name="T1" fmla="*/ 52 h 56"/>
              <a:gd name="T2" fmla="*/ 92 w 112"/>
              <a:gd name="T3" fmla="*/ 54 h 56"/>
              <a:gd name="T4" fmla="*/ 70 w 112"/>
              <a:gd name="T5" fmla="*/ 56 h 56"/>
              <a:gd name="T6" fmla="*/ 66 w 112"/>
              <a:gd name="T7" fmla="*/ 44 h 56"/>
              <a:gd name="T8" fmla="*/ 74 w 112"/>
              <a:gd name="T9" fmla="*/ 36 h 56"/>
              <a:gd name="T10" fmla="*/ 68 w 112"/>
              <a:gd name="T11" fmla="*/ 36 h 56"/>
              <a:gd name="T12" fmla="*/ 58 w 112"/>
              <a:gd name="T13" fmla="*/ 34 h 56"/>
              <a:gd name="T14" fmla="*/ 48 w 112"/>
              <a:gd name="T15" fmla="*/ 34 h 56"/>
              <a:gd name="T16" fmla="*/ 36 w 112"/>
              <a:gd name="T17" fmla="*/ 38 h 56"/>
              <a:gd name="T18" fmla="*/ 26 w 112"/>
              <a:gd name="T19" fmla="*/ 34 h 56"/>
              <a:gd name="T20" fmla="*/ 8 w 112"/>
              <a:gd name="T21" fmla="*/ 20 h 56"/>
              <a:gd name="T22" fmla="*/ 0 w 112"/>
              <a:gd name="T23" fmla="*/ 4 h 56"/>
              <a:gd name="T24" fmla="*/ 8 w 112"/>
              <a:gd name="T25" fmla="*/ 0 h 56"/>
              <a:gd name="T26" fmla="*/ 18 w 112"/>
              <a:gd name="T27" fmla="*/ 6 h 56"/>
              <a:gd name="T28" fmla="*/ 26 w 112"/>
              <a:gd name="T29" fmla="*/ 14 h 56"/>
              <a:gd name="T30" fmla="*/ 40 w 112"/>
              <a:gd name="T31" fmla="*/ 26 h 56"/>
              <a:gd name="T32" fmla="*/ 48 w 112"/>
              <a:gd name="T33" fmla="*/ 24 h 56"/>
              <a:gd name="T34" fmla="*/ 40 w 112"/>
              <a:gd name="T35" fmla="*/ 16 h 56"/>
              <a:gd name="T36" fmla="*/ 40 w 112"/>
              <a:gd name="T37" fmla="*/ 10 h 56"/>
              <a:gd name="T38" fmla="*/ 48 w 112"/>
              <a:gd name="T39" fmla="*/ 8 h 56"/>
              <a:gd name="T40" fmla="*/ 58 w 112"/>
              <a:gd name="T41" fmla="*/ 16 h 56"/>
              <a:gd name="T42" fmla="*/ 70 w 112"/>
              <a:gd name="T43" fmla="*/ 26 h 56"/>
              <a:gd name="T44" fmla="*/ 74 w 112"/>
              <a:gd name="T45" fmla="*/ 20 h 56"/>
              <a:gd name="T46" fmla="*/ 68 w 112"/>
              <a:gd name="T47" fmla="*/ 12 h 56"/>
              <a:gd name="T48" fmla="*/ 62 w 112"/>
              <a:gd name="T49" fmla="*/ 4 h 56"/>
              <a:gd name="T50" fmla="*/ 64 w 112"/>
              <a:gd name="T51" fmla="*/ 0 h 56"/>
              <a:gd name="T52" fmla="*/ 78 w 112"/>
              <a:gd name="T53" fmla="*/ 2 h 56"/>
              <a:gd name="T54" fmla="*/ 84 w 112"/>
              <a:gd name="T55" fmla="*/ 8 h 56"/>
              <a:gd name="T56" fmla="*/ 92 w 112"/>
              <a:gd name="T57" fmla="*/ 4 h 56"/>
              <a:gd name="T58" fmla="*/ 104 w 112"/>
              <a:gd name="T59" fmla="*/ 4 h 56"/>
              <a:gd name="T60" fmla="*/ 108 w 112"/>
              <a:gd name="T61" fmla="*/ 10 h 56"/>
              <a:gd name="T62" fmla="*/ 110 w 112"/>
              <a:gd name="T63" fmla="*/ 28 h 56"/>
              <a:gd name="T64" fmla="*/ 112 w 112"/>
              <a:gd name="T65" fmla="*/ 36 h 56"/>
              <a:gd name="T66" fmla="*/ 104 w 112"/>
              <a:gd name="T67" fmla="*/ 40 h 56"/>
              <a:gd name="T68" fmla="*/ 104 w 112"/>
              <a:gd name="T6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56">
                <a:moveTo>
                  <a:pt x="104" y="52"/>
                </a:moveTo>
                <a:lnTo>
                  <a:pt x="92" y="54"/>
                </a:lnTo>
                <a:lnTo>
                  <a:pt x="70" y="56"/>
                </a:lnTo>
                <a:lnTo>
                  <a:pt x="66" y="44"/>
                </a:lnTo>
                <a:lnTo>
                  <a:pt x="74" y="36"/>
                </a:lnTo>
                <a:lnTo>
                  <a:pt x="68" y="36"/>
                </a:lnTo>
                <a:lnTo>
                  <a:pt x="58" y="34"/>
                </a:lnTo>
                <a:lnTo>
                  <a:pt x="48" y="34"/>
                </a:lnTo>
                <a:lnTo>
                  <a:pt x="36" y="38"/>
                </a:lnTo>
                <a:lnTo>
                  <a:pt x="26" y="34"/>
                </a:lnTo>
                <a:lnTo>
                  <a:pt x="8" y="20"/>
                </a:lnTo>
                <a:lnTo>
                  <a:pt x="0" y="4"/>
                </a:lnTo>
                <a:lnTo>
                  <a:pt x="8" y="0"/>
                </a:lnTo>
                <a:lnTo>
                  <a:pt x="18" y="6"/>
                </a:lnTo>
                <a:lnTo>
                  <a:pt x="26" y="14"/>
                </a:lnTo>
                <a:lnTo>
                  <a:pt x="40" y="26"/>
                </a:lnTo>
                <a:lnTo>
                  <a:pt x="48" y="24"/>
                </a:lnTo>
                <a:lnTo>
                  <a:pt x="40" y="16"/>
                </a:lnTo>
                <a:lnTo>
                  <a:pt x="40" y="10"/>
                </a:lnTo>
                <a:lnTo>
                  <a:pt x="48" y="8"/>
                </a:lnTo>
                <a:lnTo>
                  <a:pt x="58" y="16"/>
                </a:lnTo>
                <a:lnTo>
                  <a:pt x="70" y="26"/>
                </a:lnTo>
                <a:lnTo>
                  <a:pt x="74" y="20"/>
                </a:lnTo>
                <a:lnTo>
                  <a:pt x="68" y="12"/>
                </a:lnTo>
                <a:lnTo>
                  <a:pt x="62" y="4"/>
                </a:lnTo>
                <a:lnTo>
                  <a:pt x="64" y="0"/>
                </a:lnTo>
                <a:lnTo>
                  <a:pt x="78" y="2"/>
                </a:lnTo>
                <a:lnTo>
                  <a:pt x="84" y="8"/>
                </a:lnTo>
                <a:lnTo>
                  <a:pt x="92" y="4"/>
                </a:lnTo>
                <a:lnTo>
                  <a:pt x="104" y="4"/>
                </a:lnTo>
                <a:lnTo>
                  <a:pt x="108" y="10"/>
                </a:lnTo>
                <a:lnTo>
                  <a:pt x="110" y="28"/>
                </a:lnTo>
                <a:lnTo>
                  <a:pt x="112" y="36"/>
                </a:lnTo>
                <a:lnTo>
                  <a:pt x="104" y="40"/>
                </a:lnTo>
                <a:lnTo>
                  <a:pt x="104" y="5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08" name="Freeform 12">
            <a:extLst>
              <a:ext uri="{FF2B5EF4-FFF2-40B4-BE49-F238E27FC236}">
                <a16:creationId xmlns:a16="http://schemas.microsoft.com/office/drawing/2014/main" id="{58B3DA07-8F82-47AC-B04A-A2DADA5052DC}"/>
              </a:ext>
            </a:extLst>
          </p:cNvPr>
          <p:cNvSpPr>
            <a:spLocks/>
          </p:cNvSpPr>
          <p:nvPr/>
        </p:nvSpPr>
        <p:spPr bwMode="gray">
          <a:xfrm>
            <a:off x="2719416" y="1135644"/>
            <a:ext cx="532359" cy="166502"/>
          </a:xfrm>
          <a:custGeom>
            <a:avLst/>
            <a:gdLst>
              <a:gd name="T0" fmla="*/ 48 w 270"/>
              <a:gd name="T1" fmla="*/ 26 h 84"/>
              <a:gd name="T2" fmla="*/ 34 w 270"/>
              <a:gd name="T3" fmla="*/ 28 h 84"/>
              <a:gd name="T4" fmla="*/ 20 w 270"/>
              <a:gd name="T5" fmla="*/ 26 h 84"/>
              <a:gd name="T6" fmla="*/ 6 w 270"/>
              <a:gd name="T7" fmla="*/ 20 h 84"/>
              <a:gd name="T8" fmla="*/ 0 w 270"/>
              <a:gd name="T9" fmla="*/ 14 h 84"/>
              <a:gd name="T10" fmla="*/ 2 w 270"/>
              <a:gd name="T11" fmla="*/ 4 h 84"/>
              <a:gd name="T12" fmla="*/ 14 w 270"/>
              <a:gd name="T13" fmla="*/ 0 h 84"/>
              <a:gd name="T14" fmla="*/ 32 w 270"/>
              <a:gd name="T15" fmla="*/ 6 h 84"/>
              <a:gd name="T16" fmla="*/ 48 w 270"/>
              <a:gd name="T17" fmla="*/ 10 h 84"/>
              <a:gd name="T18" fmla="*/ 54 w 270"/>
              <a:gd name="T19" fmla="*/ 18 h 84"/>
              <a:gd name="T20" fmla="*/ 70 w 270"/>
              <a:gd name="T21" fmla="*/ 18 h 84"/>
              <a:gd name="T22" fmla="*/ 88 w 270"/>
              <a:gd name="T23" fmla="*/ 14 h 84"/>
              <a:gd name="T24" fmla="*/ 96 w 270"/>
              <a:gd name="T25" fmla="*/ 24 h 84"/>
              <a:gd name="T26" fmla="*/ 96 w 270"/>
              <a:gd name="T27" fmla="*/ 34 h 84"/>
              <a:gd name="T28" fmla="*/ 100 w 270"/>
              <a:gd name="T29" fmla="*/ 40 h 84"/>
              <a:gd name="T30" fmla="*/ 120 w 270"/>
              <a:gd name="T31" fmla="*/ 52 h 84"/>
              <a:gd name="T32" fmla="*/ 150 w 270"/>
              <a:gd name="T33" fmla="*/ 52 h 84"/>
              <a:gd name="T34" fmla="*/ 172 w 270"/>
              <a:gd name="T35" fmla="*/ 54 h 84"/>
              <a:gd name="T36" fmla="*/ 198 w 270"/>
              <a:gd name="T37" fmla="*/ 44 h 84"/>
              <a:gd name="T38" fmla="*/ 236 w 270"/>
              <a:gd name="T39" fmla="*/ 46 h 84"/>
              <a:gd name="T40" fmla="*/ 256 w 270"/>
              <a:gd name="T41" fmla="*/ 50 h 84"/>
              <a:gd name="T42" fmla="*/ 270 w 270"/>
              <a:gd name="T43" fmla="*/ 56 h 84"/>
              <a:gd name="T44" fmla="*/ 268 w 270"/>
              <a:gd name="T45" fmla="*/ 66 h 84"/>
              <a:gd name="T46" fmla="*/ 262 w 270"/>
              <a:gd name="T47" fmla="*/ 70 h 84"/>
              <a:gd name="T48" fmla="*/ 260 w 270"/>
              <a:gd name="T49" fmla="*/ 82 h 84"/>
              <a:gd name="T50" fmla="*/ 222 w 270"/>
              <a:gd name="T51" fmla="*/ 84 h 84"/>
              <a:gd name="T52" fmla="*/ 212 w 270"/>
              <a:gd name="T53" fmla="*/ 76 h 84"/>
              <a:gd name="T54" fmla="*/ 206 w 270"/>
              <a:gd name="T55" fmla="*/ 84 h 84"/>
              <a:gd name="T56" fmla="*/ 132 w 270"/>
              <a:gd name="T57" fmla="*/ 84 h 84"/>
              <a:gd name="T58" fmla="*/ 130 w 270"/>
              <a:gd name="T59" fmla="*/ 74 h 84"/>
              <a:gd name="T60" fmla="*/ 126 w 270"/>
              <a:gd name="T61" fmla="*/ 72 h 84"/>
              <a:gd name="T62" fmla="*/ 120 w 270"/>
              <a:gd name="T63" fmla="*/ 78 h 84"/>
              <a:gd name="T64" fmla="*/ 116 w 270"/>
              <a:gd name="T65" fmla="*/ 84 h 84"/>
              <a:gd name="T66" fmla="*/ 92 w 270"/>
              <a:gd name="T67" fmla="*/ 80 h 84"/>
              <a:gd name="T68" fmla="*/ 88 w 270"/>
              <a:gd name="T69" fmla="*/ 74 h 84"/>
              <a:gd name="T70" fmla="*/ 84 w 270"/>
              <a:gd name="T71" fmla="*/ 78 h 84"/>
              <a:gd name="T72" fmla="*/ 78 w 270"/>
              <a:gd name="T73" fmla="*/ 78 h 84"/>
              <a:gd name="T74" fmla="*/ 72 w 270"/>
              <a:gd name="T75" fmla="*/ 70 h 84"/>
              <a:gd name="T76" fmla="*/ 68 w 270"/>
              <a:gd name="T77" fmla="*/ 58 h 84"/>
              <a:gd name="T78" fmla="*/ 68 w 270"/>
              <a:gd name="T79" fmla="*/ 54 h 84"/>
              <a:gd name="T80" fmla="*/ 72 w 270"/>
              <a:gd name="T81" fmla="*/ 48 h 84"/>
              <a:gd name="T82" fmla="*/ 64 w 270"/>
              <a:gd name="T83" fmla="*/ 38 h 84"/>
              <a:gd name="T84" fmla="*/ 58 w 270"/>
              <a:gd name="T85" fmla="*/ 28 h 84"/>
              <a:gd name="T86" fmla="*/ 48 w 270"/>
              <a:gd name="T87"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0" h="84">
                <a:moveTo>
                  <a:pt x="48" y="26"/>
                </a:moveTo>
                <a:lnTo>
                  <a:pt x="34" y="28"/>
                </a:lnTo>
                <a:lnTo>
                  <a:pt x="20" y="26"/>
                </a:lnTo>
                <a:lnTo>
                  <a:pt x="6" y="20"/>
                </a:lnTo>
                <a:lnTo>
                  <a:pt x="0" y="14"/>
                </a:lnTo>
                <a:lnTo>
                  <a:pt x="2" y="4"/>
                </a:lnTo>
                <a:lnTo>
                  <a:pt x="14" y="0"/>
                </a:lnTo>
                <a:lnTo>
                  <a:pt x="32" y="6"/>
                </a:lnTo>
                <a:lnTo>
                  <a:pt x="48" y="10"/>
                </a:lnTo>
                <a:lnTo>
                  <a:pt x="54" y="18"/>
                </a:lnTo>
                <a:lnTo>
                  <a:pt x="70" y="18"/>
                </a:lnTo>
                <a:lnTo>
                  <a:pt x="88" y="14"/>
                </a:lnTo>
                <a:lnTo>
                  <a:pt x="96" y="24"/>
                </a:lnTo>
                <a:lnTo>
                  <a:pt x="96" y="34"/>
                </a:lnTo>
                <a:lnTo>
                  <a:pt x="100" y="40"/>
                </a:lnTo>
                <a:lnTo>
                  <a:pt x="120" y="52"/>
                </a:lnTo>
                <a:lnTo>
                  <a:pt x="150" y="52"/>
                </a:lnTo>
                <a:lnTo>
                  <a:pt x="172" y="54"/>
                </a:lnTo>
                <a:lnTo>
                  <a:pt x="198" y="44"/>
                </a:lnTo>
                <a:lnTo>
                  <a:pt x="236" y="46"/>
                </a:lnTo>
                <a:lnTo>
                  <a:pt x="256" y="50"/>
                </a:lnTo>
                <a:lnTo>
                  <a:pt x="270" y="56"/>
                </a:lnTo>
                <a:lnTo>
                  <a:pt x="268" y="66"/>
                </a:lnTo>
                <a:lnTo>
                  <a:pt x="262" y="70"/>
                </a:lnTo>
                <a:lnTo>
                  <a:pt x="260" y="82"/>
                </a:lnTo>
                <a:lnTo>
                  <a:pt x="222" y="84"/>
                </a:lnTo>
                <a:lnTo>
                  <a:pt x="212" y="76"/>
                </a:lnTo>
                <a:lnTo>
                  <a:pt x="206" y="84"/>
                </a:lnTo>
                <a:lnTo>
                  <a:pt x="132" y="84"/>
                </a:lnTo>
                <a:lnTo>
                  <a:pt x="130" y="74"/>
                </a:lnTo>
                <a:lnTo>
                  <a:pt x="126" y="72"/>
                </a:lnTo>
                <a:lnTo>
                  <a:pt x="120" y="78"/>
                </a:lnTo>
                <a:lnTo>
                  <a:pt x="116" y="84"/>
                </a:lnTo>
                <a:lnTo>
                  <a:pt x="92" y="80"/>
                </a:lnTo>
                <a:lnTo>
                  <a:pt x="88" y="74"/>
                </a:lnTo>
                <a:lnTo>
                  <a:pt x="84" y="78"/>
                </a:lnTo>
                <a:lnTo>
                  <a:pt x="78" y="78"/>
                </a:lnTo>
                <a:lnTo>
                  <a:pt x="72" y="70"/>
                </a:lnTo>
                <a:lnTo>
                  <a:pt x="68" y="58"/>
                </a:lnTo>
                <a:lnTo>
                  <a:pt x="68" y="54"/>
                </a:lnTo>
                <a:lnTo>
                  <a:pt x="72" y="48"/>
                </a:lnTo>
                <a:lnTo>
                  <a:pt x="64" y="38"/>
                </a:lnTo>
                <a:lnTo>
                  <a:pt x="58" y="28"/>
                </a:lnTo>
                <a:lnTo>
                  <a:pt x="48" y="2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09" name="Freeform 13">
            <a:extLst>
              <a:ext uri="{FF2B5EF4-FFF2-40B4-BE49-F238E27FC236}">
                <a16:creationId xmlns:a16="http://schemas.microsoft.com/office/drawing/2014/main" id="{0A9B838A-F3C7-4061-A6CE-909E33E91482}"/>
              </a:ext>
            </a:extLst>
          </p:cNvPr>
          <p:cNvSpPr>
            <a:spLocks/>
          </p:cNvSpPr>
          <p:nvPr/>
        </p:nvSpPr>
        <p:spPr bwMode="gray">
          <a:xfrm>
            <a:off x="2747021" y="1329894"/>
            <a:ext cx="177454" cy="126858"/>
          </a:xfrm>
          <a:custGeom>
            <a:avLst/>
            <a:gdLst>
              <a:gd name="T0" fmla="*/ 8 w 90"/>
              <a:gd name="T1" fmla="*/ 2 h 64"/>
              <a:gd name="T2" fmla="*/ 0 w 90"/>
              <a:gd name="T3" fmla="*/ 14 h 64"/>
              <a:gd name="T4" fmla="*/ 4 w 90"/>
              <a:gd name="T5" fmla="*/ 36 h 64"/>
              <a:gd name="T6" fmla="*/ 8 w 90"/>
              <a:gd name="T7" fmla="*/ 50 h 64"/>
              <a:gd name="T8" fmla="*/ 12 w 90"/>
              <a:gd name="T9" fmla="*/ 62 h 64"/>
              <a:gd name="T10" fmla="*/ 24 w 90"/>
              <a:gd name="T11" fmla="*/ 64 h 64"/>
              <a:gd name="T12" fmla="*/ 34 w 90"/>
              <a:gd name="T13" fmla="*/ 52 h 64"/>
              <a:gd name="T14" fmla="*/ 30 w 90"/>
              <a:gd name="T15" fmla="*/ 42 h 64"/>
              <a:gd name="T16" fmla="*/ 42 w 90"/>
              <a:gd name="T17" fmla="*/ 40 h 64"/>
              <a:gd name="T18" fmla="*/ 60 w 90"/>
              <a:gd name="T19" fmla="*/ 40 h 64"/>
              <a:gd name="T20" fmla="*/ 78 w 90"/>
              <a:gd name="T21" fmla="*/ 18 h 64"/>
              <a:gd name="T22" fmla="*/ 90 w 90"/>
              <a:gd name="T23" fmla="*/ 2 h 64"/>
              <a:gd name="T24" fmla="*/ 60 w 90"/>
              <a:gd name="T25" fmla="*/ 2 h 64"/>
              <a:gd name="T26" fmla="*/ 42 w 90"/>
              <a:gd name="T27" fmla="*/ 0 h 64"/>
              <a:gd name="T28" fmla="*/ 20 w 90"/>
              <a:gd name="T29" fmla="*/ 0 h 64"/>
              <a:gd name="T30" fmla="*/ 8 w 90"/>
              <a:gd name="T31"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64">
                <a:moveTo>
                  <a:pt x="8" y="2"/>
                </a:moveTo>
                <a:lnTo>
                  <a:pt x="0" y="14"/>
                </a:lnTo>
                <a:lnTo>
                  <a:pt x="4" y="36"/>
                </a:lnTo>
                <a:lnTo>
                  <a:pt x="8" y="50"/>
                </a:lnTo>
                <a:lnTo>
                  <a:pt x="12" y="62"/>
                </a:lnTo>
                <a:lnTo>
                  <a:pt x="24" y="64"/>
                </a:lnTo>
                <a:lnTo>
                  <a:pt x="34" y="52"/>
                </a:lnTo>
                <a:lnTo>
                  <a:pt x="30" y="42"/>
                </a:lnTo>
                <a:lnTo>
                  <a:pt x="42" y="40"/>
                </a:lnTo>
                <a:lnTo>
                  <a:pt x="60" y="40"/>
                </a:lnTo>
                <a:lnTo>
                  <a:pt x="78" y="18"/>
                </a:lnTo>
                <a:lnTo>
                  <a:pt x="90" y="2"/>
                </a:lnTo>
                <a:lnTo>
                  <a:pt x="60" y="2"/>
                </a:lnTo>
                <a:lnTo>
                  <a:pt x="42" y="0"/>
                </a:lnTo>
                <a:lnTo>
                  <a:pt x="20" y="0"/>
                </a:lnTo>
                <a:lnTo>
                  <a:pt x="8"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10" name="Freeform 14">
            <a:extLst>
              <a:ext uri="{FF2B5EF4-FFF2-40B4-BE49-F238E27FC236}">
                <a16:creationId xmlns:a16="http://schemas.microsoft.com/office/drawing/2014/main" id="{15E310F6-D6B5-43D1-BCF2-97AF8642E27A}"/>
              </a:ext>
            </a:extLst>
          </p:cNvPr>
          <p:cNvSpPr>
            <a:spLocks/>
          </p:cNvSpPr>
          <p:nvPr/>
        </p:nvSpPr>
        <p:spPr bwMode="gray">
          <a:xfrm>
            <a:off x="2865322" y="699568"/>
            <a:ext cx="966134" cy="499503"/>
          </a:xfrm>
          <a:custGeom>
            <a:avLst/>
            <a:gdLst>
              <a:gd name="T0" fmla="*/ 370 w 490"/>
              <a:gd name="T1" fmla="*/ 94 h 252"/>
              <a:gd name="T2" fmla="*/ 324 w 490"/>
              <a:gd name="T3" fmla="*/ 130 h 252"/>
              <a:gd name="T4" fmla="*/ 280 w 490"/>
              <a:gd name="T5" fmla="*/ 126 h 252"/>
              <a:gd name="T6" fmla="*/ 296 w 490"/>
              <a:gd name="T7" fmla="*/ 138 h 252"/>
              <a:gd name="T8" fmla="*/ 264 w 490"/>
              <a:gd name="T9" fmla="*/ 140 h 252"/>
              <a:gd name="T10" fmla="*/ 254 w 490"/>
              <a:gd name="T11" fmla="*/ 148 h 252"/>
              <a:gd name="T12" fmla="*/ 254 w 490"/>
              <a:gd name="T13" fmla="*/ 154 h 252"/>
              <a:gd name="T14" fmla="*/ 268 w 490"/>
              <a:gd name="T15" fmla="*/ 170 h 252"/>
              <a:gd name="T16" fmla="*/ 260 w 490"/>
              <a:gd name="T17" fmla="*/ 184 h 252"/>
              <a:gd name="T18" fmla="*/ 220 w 490"/>
              <a:gd name="T19" fmla="*/ 206 h 252"/>
              <a:gd name="T20" fmla="*/ 164 w 490"/>
              <a:gd name="T21" fmla="*/ 216 h 252"/>
              <a:gd name="T22" fmla="*/ 206 w 490"/>
              <a:gd name="T23" fmla="*/ 232 h 252"/>
              <a:gd name="T24" fmla="*/ 224 w 490"/>
              <a:gd name="T25" fmla="*/ 236 h 252"/>
              <a:gd name="T26" fmla="*/ 172 w 490"/>
              <a:gd name="T27" fmla="*/ 252 h 252"/>
              <a:gd name="T28" fmla="*/ 138 w 490"/>
              <a:gd name="T29" fmla="*/ 238 h 252"/>
              <a:gd name="T30" fmla="*/ 88 w 490"/>
              <a:gd name="T31" fmla="*/ 244 h 252"/>
              <a:gd name="T32" fmla="*/ 62 w 490"/>
              <a:gd name="T33" fmla="*/ 244 h 252"/>
              <a:gd name="T34" fmla="*/ 42 w 490"/>
              <a:gd name="T35" fmla="*/ 224 h 252"/>
              <a:gd name="T36" fmla="*/ 80 w 490"/>
              <a:gd name="T37" fmla="*/ 212 h 252"/>
              <a:gd name="T38" fmla="*/ 88 w 490"/>
              <a:gd name="T39" fmla="*/ 196 h 252"/>
              <a:gd name="T40" fmla="*/ 132 w 490"/>
              <a:gd name="T41" fmla="*/ 212 h 252"/>
              <a:gd name="T42" fmla="*/ 140 w 490"/>
              <a:gd name="T43" fmla="*/ 194 h 252"/>
              <a:gd name="T44" fmla="*/ 108 w 490"/>
              <a:gd name="T45" fmla="*/ 194 h 252"/>
              <a:gd name="T46" fmla="*/ 106 w 490"/>
              <a:gd name="T47" fmla="*/ 180 h 252"/>
              <a:gd name="T48" fmla="*/ 68 w 490"/>
              <a:gd name="T49" fmla="*/ 176 h 252"/>
              <a:gd name="T50" fmla="*/ 114 w 490"/>
              <a:gd name="T51" fmla="*/ 160 h 252"/>
              <a:gd name="T52" fmla="*/ 160 w 490"/>
              <a:gd name="T53" fmla="*/ 158 h 252"/>
              <a:gd name="T54" fmla="*/ 114 w 490"/>
              <a:gd name="T55" fmla="*/ 138 h 252"/>
              <a:gd name="T56" fmla="*/ 86 w 490"/>
              <a:gd name="T57" fmla="*/ 114 h 252"/>
              <a:gd name="T58" fmla="*/ 144 w 490"/>
              <a:gd name="T59" fmla="*/ 120 h 252"/>
              <a:gd name="T60" fmla="*/ 166 w 490"/>
              <a:gd name="T61" fmla="*/ 126 h 252"/>
              <a:gd name="T62" fmla="*/ 168 w 490"/>
              <a:gd name="T63" fmla="*/ 104 h 252"/>
              <a:gd name="T64" fmla="*/ 208 w 490"/>
              <a:gd name="T65" fmla="*/ 86 h 252"/>
              <a:gd name="T66" fmla="*/ 226 w 490"/>
              <a:gd name="T67" fmla="*/ 68 h 252"/>
              <a:gd name="T68" fmla="*/ 162 w 490"/>
              <a:gd name="T69" fmla="*/ 96 h 252"/>
              <a:gd name="T70" fmla="*/ 128 w 490"/>
              <a:gd name="T71" fmla="*/ 100 h 252"/>
              <a:gd name="T72" fmla="*/ 98 w 490"/>
              <a:gd name="T73" fmla="*/ 82 h 252"/>
              <a:gd name="T74" fmla="*/ 62 w 490"/>
              <a:gd name="T75" fmla="*/ 78 h 252"/>
              <a:gd name="T76" fmla="*/ 48 w 490"/>
              <a:gd name="T77" fmla="*/ 66 h 252"/>
              <a:gd name="T78" fmla="*/ 32 w 490"/>
              <a:gd name="T79" fmla="*/ 66 h 252"/>
              <a:gd name="T80" fmla="*/ 20 w 490"/>
              <a:gd name="T81" fmla="*/ 56 h 252"/>
              <a:gd name="T82" fmla="*/ 36 w 490"/>
              <a:gd name="T83" fmla="*/ 50 h 252"/>
              <a:gd name="T84" fmla="*/ 80 w 490"/>
              <a:gd name="T85" fmla="*/ 46 h 252"/>
              <a:gd name="T86" fmla="*/ 102 w 490"/>
              <a:gd name="T87" fmla="*/ 28 h 252"/>
              <a:gd name="T88" fmla="*/ 168 w 490"/>
              <a:gd name="T89" fmla="*/ 40 h 252"/>
              <a:gd name="T90" fmla="*/ 164 w 490"/>
              <a:gd name="T91" fmla="*/ 18 h 252"/>
              <a:gd name="T92" fmla="*/ 216 w 490"/>
              <a:gd name="T93" fmla="*/ 10 h 252"/>
              <a:gd name="T94" fmla="*/ 254 w 490"/>
              <a:gd name="T95" fmla="*/ 22 h 252"/>
              <a:gd name="T96" fmla="*/ 278 w 490"/>
              <a:gd name="T97" fmla="*/ 4 h 252"/>
              <a:gd name="T98" fmla="*/ 298 w 490"/>
              <a:gd name="T99" fmla="*/ 2 h 252"/>
              <a:gd name="T100" fmla="*/ 350 w 490"/>
              <a:gd name="T101" fmla="*/ 2 h 252"/>
              <a:gd name="T102" fmla="*/ 388 w 490"/>
              <a:gd name="T103" fmla="*/ 16 h 252"/>
              <a:gd name="T104" fmla="*/ 452 w 490"/>
              <a:gd name="T105" fmla="*/ 14 h 252"/>
              <a:gd name="T106" fmla="*/ 482 w 490"/>
              <a:gd name="T107" fmla="*/ 40 h 252"/>
              <a:gd name="T108" fmla="*/ 376 w 490"/>
              <a:gd name="T109" fmla="*/ 62 h 252"/>
              <a:gd name="T110" fmla="*/ 398 w 490"/>
              <a:gd name="T111" fmla="*/ 7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0" h="252">
                <a:moveTo>
                  <a:pt x="434" y="68"/>
                </a:moveTo>
                <a:lnTo>
                  <a:pt x="412" y="76"/>
                </a:lnTo>
                <a:lnTo>
                  <a:pt x="396" y="86"/>
                </a:lnTo>
                <a:lnTo>
                  <a:pt x="370" y="94"/>
                </a:lnTo>
                <a:lnTo>
                  <a:pt x="352" y="108"/>
                </a:lnTo>
                <a:lnTo>
                  <a:pt x="340" y="108"/>
                </a:lnTo>
                <a:lnTo>
                  <a:pt x="336" y="120"/>
                </a:lnTo>
                <a:lnTo>
                  <a:pt x="324" y="130"/>
                </a:lnTo>
                <a:lnTo>
                  <a:pt x="308" y="134"/>
                </a:lnTo>
                <a:lnTo>
                  <a:pt x="300" y="128"/>
                </a:lnTo>
                <a:lnTo>
                  <a:pt x="286" y="124"/>
                </a:lnTo>
                <a:lnTo>
                  <a:pt x="280" y="126"/>
                </a:lnTo>
                <a:lnTo>
                  <a:pt x="288" y="130"/>
                </a:lnTo>
                <a:lnTo>
                  <a:pt x="296" y="132"/>
                </a:lnTo>
                <a:lnTo>
                  <a:pt x="296" y="136"/>
                </a:lnTo>
                <a:lnTo>
                  <a:pt x="296" y="138"/>
                </a:lnTo>
                <a:lnTo>
                  <a:pt x="294" y="138"/>
                </a:lnTo>
                <a:lnTo>
                  <a:pt x="286" y="138"/>
                </a:lnTo>
                <a:lnTo>
                  <a:pt x="276" y="142"/>
                </a:lnTo>
                <a:lnTo>
                  <a:pt x="264" y="140"/>
                </a:lnTo>
                <a:lnTo>
                  <a:pt x="246" y="138"/>
                </a:lnTo>
                <a:lnTo>
                  <a:pt x="234" y="142"/>
                </a:lnTo>
                <a:lnTo>
                  <a:pt x="240" y="148"/>
                </a:lnTo>
                <a:lnTo>
                  <a:pt x="254" y="148"/>
                </a:lnTo>
                <a:lnTo>
                  <a:pt x="272" y="148"/>
                </a:lnTo>
                <a:lnTo>
                  <a:pt x="276" y="154"/>
                </a:lnTo>
                <a:lnTo>
                  <a:pt x="268" y="154"/>
                </a:lnTo>
                <a:lnTo>
                  <a:pt x="254" y="154"/>
                </a:lnTo>
                <a:lnTo>
                  <a:pt x="256" y="160"/>
                </a:lnTo>
                <a:lnTo>
                  <a:pt x="272" y="162"/>
                </a:lnTo>
                <a:lnTo>
                  <a:pt x="272" y="168"/>
                </a:lnTo>
                <a:lnTo>
                  <a:pt x="268" y="170"/>
                </a:lnTo>
                <a:lnTo>
                  <a:pt x="250" y="168"/>
                </a:lnTo>
                <a:lnTo>
                  <a:pt x="254" y="174"/>
                </a:lnTo>
                <a:lnTo>
                  <a:pt x="266" y="180"/>
                </a:lnTo>
                <a:lnTo>
                  <a:pt x="260" y="184"/>
                </a:lnTo>
                <a:lnTo>
                  <a:pt x="258" y="188"/>
                </a:lnTo>
                <a:lnTo>
                  <a:pt x="254" y="192"/>
                </a:lnTo>
                <a:lnTo>
                  <a:pt x="224" y="194"/>
                </a:lnTo>
                <a:lnTo>
                  <a:pt x="220" y="206"/>
                </a:lnTo>
                <a:lnTo>
                  <a:pt x="210" y="212"/>
                </a:lnTo>
                <a:lnTo>
                  <a:pt x="186" y="212"/>
                </a:lnTo>
                <a:lnTo>
                  <a:pt x="166" y="208"/>
                </a:lnTo>
                <a:lnTo>
                  <a:pt x="164" y="216"/>
                </a:lnTo>
                <a:lnTo>
                  <a:pt x="180" y="220"/>
                </a:lnTo>
                <a:lnTo>
                  <a:pt x="202" y="220"/>
                </a:lnTo>
                <a:lnTo>
                  <a:pt x="204" y="226"/>
                </a:lnTo>
                <a:lnTo>
                  <a:pt x="206" y="232"/>
                </a:lnTo>
                <a:lnTo>
                  <a:pt x="214" y="226"/>
                </a:lnTo>
                <a:lnTo>
                  <a:pt x="218" y="222"/>
                </a:lnTo>
                <a:lnTo>
                  <a:pt x="222" y="226"/>
                </a:lnTo>
                <a:lnTo>
                  <a:pt x="224" y="236"/>
                </a:lnTo>
                <a:lnTo>
                  <a:pt x="218" y="240"/>
                </a:lnTo>
                <a:lnTo>
                  <a:pt x="204" y="244"/>
                </a:lnTo>
                <a:lnTo>
                  <a:pt x="188" y="250"/>
                </a:lnTo>
                <a:lnTo>
                  <a:pt x="172" y="252"/>
                </a:lnTo>
                <a:lnTo>
                  <a:pt x="172" y="244"/>
                </a:lnTo>
                <a:lnTo>
                  <a:pt x="162" y="240"/>
                </a:lnTo>
                <a:lnTo>
                  <a:pt x="150" y="242"/>
                </a:lnTo>
                <a:lnTo>
                  <a:pt x="138" y="238"/>
                </a:lnTo>
                <a:lnTo>
                  <a:pt x="132" y="244"/>
                </a:lnTo>
                <a:lnTo>
                  <a:pt x="124" y="238"/>
                </a:lnTo>
                <a:lnTo>
                  <a:pt x="120" y="244"/>
                </a:lnTo>
                <a:lnTo>
                  <a:pt x="88" y="244"/>
                </a:lnTo>
                <a:lnTo>
                  <a:pt x="82" y="238"/>
                </a:lnTo>
                <a:lnTo>
                  <a:pt x="72" y="244"/>
                </a:lnTo>
                <a:lnTo>
                  <a:pt x="68" y="240"/>
                </a:lnTo>
                <a:lnTo>
                  <a:pt x="62" y="244"/>
                </a:lnTo>
                <a:lnTo>
                  <a:pt x="56" y="236"/>
                </a:lnTo>
                <a:lnTo>
                  <a:pt x="46" y="244"/>
                </a:lnTo>
                <a:lnTo>
                  <a:pt x="38" y="236"/>
                </a:lnTo>
                <a:lnTo>
                  <a:pt x="42" y="224"/>
                </a:lnTo>
                <a:lnTo>
                  <a:pt x="56" y="220"/>
                </a:lnTo>
                <a:lnTo>
                  <a:pt x="72" y="220"/>
                </a:lnTo>
                <a:lnTo>
                  <a:pt x="84" y="220"/>
                </a:lnTo>
                <a:lnTo>
                  <a:pt x="80" y="212"/>
                </a:lnTo>
                <a:lnTo>
                  <a:pt x="70" y="212"/>
                </a:lnTo>
                <a:lnTo>
                  <a:pt x="62" y="204"/>
                </a:lnTo>
                <a:lnTo>
                  <a:pt x="62" y="196"/>
                </a:lnTo>
                <a:lnTo>
                  <a:pt x="88" y="196"/>
                </a:lnTo>
                <a:lnTo>
                  <a:pt x="94" y="204"/>
                </a:lnTo>
                <a:lnTo>
                  <a:pt x="102" y="210"/>
                </a:lnTo>
                <a:lnTo>
                  <a:pt x="120" y="212"/>
                </a:lnTo>
                <a:lnTo>
                  <a:pt x="132" y="212"/>
                </a:lnTo>
                <a:lnTo>
                  <a:pt x="146" y="202"/>
                </a:lnTo>
                <a:lnTo>
                  <a:pt x="152" y="190"/>
                </a:lnTo>
                <a:lnTo>
                  <a:pt x="148" y="188"/>
                </a:lnTo>
                <a:lnTo>
                  <a:pt x="140" y="194"/>
                </a:lnTo>
                <a:lnTo>
                  <a:pt x="132" y="202"/>
                </a:lnTo>
                <a:lnTo>
                  <a:pt x="122" y="206"/>
                </a:lnTo>
                <a:lnTo>
                  <a:pt x="104" y="200"/>
                </a:lnTo>
                <a:lnTo>
                  <a:pt x="108" y="194"/>
                </a:lnTo>
                <a:lnTo>
                  <a:pt x="118" y="186"/>
                </a:lnTo>
                <a:lnTo>
                  <a:pt x="116" y="182"/>
                </a:lnTo>
                <a:lnTo>
                  <a:pt x="114" y="174"/>
                </a:lnTo>
                <a:lnTo>
                  <a:pt x="106" y="180"/>
                </a:lnTo>
                <a:lnTo>
                  <a:pt x="100" y="186"/>
                </a:lnTo>
                <a:lnTo>
                  <a:pt x="88" y="182"/>
                </a:lnTo>
                <a:lnTo>
                  <a:pt x="76" y="184"/>
                </a:lnTo>
                <a:lnTo>
                  <a:pt x="68" y="176"/>
                </a:lnTo>
                <a:lnTo>
                  <a:pt x="78" y="166"/>
                </a:lnTo>
                <a:lnTo>
                  <a:pt x="86" y="162"/>
                </a:lnTo>
                <a:lnTo>
                  <a:pt x="104" y="162"/>
                </a:lnTo>
                <a:lnTo>
                  <a:pt x="114" y="160"/>
                </a:lnTo>
                <a:lnTo>
                  <a:pt x="126" y="162"/>
                </a:lnTo>
                <a:lnTo>
                  <a:pt x="138" y="166"/>
                </a:lnTo>
                <a:lnTo>
                  <a:pt x="150" y="166"/>
                </a:lnTo>
                <a:lnTo>
                  <a:pt x="160" y="158"/>
                </a:lnTo>
                <a:lnTo>
                  <a:pt x="154" y="156"/>
                </a:lnTo>
                <a:lnTo>
                  <a:pt x="142" y="158"/>
                </a:lnTo>
                <a:lnTo>
                  <a:pt x="126" y="154"/>
                </a:lnTo>
                <a:lnTo>
                  <a:pt x="114" y="138"/>
                </a:lnTo>
                <a:lnTo>
                  <a:pt x="106" y="130"/>
                </a:lnTo>
                <a:lnTo>
                  <a:pt x="94" y="130"/>
                </a:lnTo>
                <a:lnTo>
                  <a:pt x="86" y="128"/>
                </a:lnTo>
                <a:lnTo>
                  <a:pt x="86" y="114"/>
                </a:lnTo>
                <a:lnTo>
                  <a:pt x="90" y="106"/>
                </a:lnTo>
                <a:lnTo>
                  <a:pt x="108" y="112"/>
                </a:lnTo>
                <a:lnTo>
                  <a:pt x="130" y="110"/>
                </a:lnTo>
                <a:lnTo>
                  <a:pt x="144" y="120"/>
                </a:lnTo>
                <a:lnTo>
                  <a:pt x="156" y="128"/>
                </a:lnTo>
                <a:lnTo>
                  <a:pt x="166" y="134"/>
                </a:lnTo>
                <a:lnTo>
                  <a:pt x="180" y="130"/>
                </a:lnTo>
                <a:lnTo>
                  <a:pt x="166" y="126"/>
                </a:lnTo>
                <a:lnTo>
                  <a:pt x="156" y="118"/>
                </a:lnTo>
                <a:lnTo>
                  <a:pt x="140" y="110"/>
                </a:lnTo>
                <a:lnTo>
                  <a:pt x="146" y="104"/>
                </a:lnTo>
                <a:lnTo>
                  <a:pt x="168" y="104"/>
                </a:lnTo>
                <a:lnTo>
                  <a:pt x="194" y="102"/>
                </a:lnTo>
                <a:lnTo>
                  <a:pt x="206" y="94"/>
                </a:lnTo>
                <a:lnTo>
                  <a:pt x="216" y="88"/>
                </a:lnTo>
                <a:lnTo>
                  <a:pt x="208" y="86"/>
                </a:lnTo>
                <a:lnTo>
                  <a:pt x="216" y="80"/>
                </a:lnTo>
                <a:lnTo>
                  <a:pt x="224" y="74"/>
                </a:lnTo>
                <a:lnTo>
                  <a:pt x="232" y="70"/>
                </a:lnTo>
                <a:lnTo>
                  <a:pt x="226" y="68"/>
                </a:lnTo>
                <a:lnTo>
                  <a:pt x="206" y="76"/>
                </a:lnTo>
                <a:lnTo>
                  <a:pt x="196" y="86"/>
                </a:lnTo>
                <a:lnTo>
                  <a:pt x="182" y="96"/>
                </a:lnTo>
                <a:lnTo>
                  <a:pt x="162" y="96"/>
                </a:lnTo>
                <a:lnTo>
                  <a:pt x="144" y="98"/>
                </a:lnTo>
                <a:lnTo>
                  <a:pt x="138" y="92"/>
                </a:lnTo>
                <a:lnTo>
                  <a:pt x="132" y="92"/>
                </a:lnTo>
                <a:lnTo>
                  <a:pt x="128" y="100"/>
                </a:lnTo>
                <a:lnTo>
                  <a:pt x="110" y="102"/>
                </a:lnTo>
                <a:lnTo>
                  <a:pt x="84" y="98"/>
                </a:lnTo>
                <a:lnTo>
                  <a:pt x="90" y="88"/>
                </a:lnTo>
                <a:lnTo>
                  <a:pt x="98" y="82"/>
                </a:lnTo>
                <a:lnTo>
                  <a:pt x="104" y="76"/>
                </a:lnTo>
                <a:lnTo>
                  <a:pt x="96" y="72"/>
                </a:lnTo>
                <a:lnTo>
                  <a:pt x="80" y="78"/>
                </a:lnTo>
                <a:lnTo>
                  <a:pt x="62" y="78"/>
                </a:lnTo>
                <a:lnTo>
                  <a:pt x="38" y="80"/>
                </a:lnTo>
                <a:lnTo>
                  <a:pt x="26" y="76"/>
                </a:lnTo>
                <a:lnTo>
                  <a:pt x="34" y="72"/>
                </a:lnTo>
                <a:lnTo>
                  <a:pt x="48" y="66"/>
                </a:lnTo>
                <a:lnTo>
                  <a:pt x="60" y="64"/>
                </a:lnTo>
                <a:lnTo>
                  <a:pt x="52" y="62"/>
                </a:lnTo>
                <a:lnTo>
                  <a:pt x="40" y="62"/>
                </a:lnTo>
                <a:lnTo>
                  <a:pt x="32" y="66"/>
                </a:lnTo>
                <a:lnTo>
                  <a:pt x="20" y="70"/>
                </a:lnTo>
                <a:lnTo>
                  <a:pt x="22" y="64"/>
                </a:lnTo>
                <a:lnTo>
                  <a:pt x="28" y="60"/>
                </a:lnTo>
                <a:lnTo>
                  <a:pt x="20" y="56"/>
                </a:lnTo>
                <a:lnTo>
                  <a:pt x="14" y="60"/>
                </a:lnTo>
                <a:lnTo>
                  <a:pt x="0" y="60"/>
                </a:lnTo>
                <a:lnTo>
                  <a:pt x="12" y="50"/>
                </a:lnTo>
                <a:lnTo>
                  <a:pt x="36" y="50"/>
                </a:lnTo>
                <a:lnTo>
                  <a:pt x="46" y="46"/>
                </a:lnTo>
                <a:lnTo>
                  <a:pt x="54" y="42"/>
                </a:lnTo>
                <a:lnTo>
                  <a:pt x="72" y="42"/>
                </a:lnTo>
                <a:lnTo>
                  <a:pt x="80" y="46"/>
                </a:lnTo>
                <a:lnTo>
                  <a:pt x="94" y="46"/>
                </a:lnTo>
                <a:lnTo>
                  <a:pt x="106" y="46"/>
                </a:lnTo>
                <a:lnTo>
                  <a:pt x="98" y="36"/>
                </a:lnTo>
                <a:lnTo>
                  <a:pt x="102" y="28"/>
                </a:lnTo>
                <a:lnTo>
                  <a:pt x="118" y="28"/>
                </a:lnTo>
                <a:lnTo>
                  <a:pt x="130" y="34"/>
                </a:lnTo>
                <a:lnTo>
                  <a:pt x="148" y="38"/>
                </a:lnTo>
                <a:lnTo>
                  <a:pt x="168" y="40"/>
                </a:lnTo>
                <a:lnTo>
                  <a:pt x="156" y="32"/>
                </a:lnTo>
                <a:lnTo>
                  <a:pt x="146" y="26"/>
                </a:lnTo>
                <a:lnTo>
                  <a:pt x="150" y="20"/>
                </a:lnTo>
                <a:lnTo>
                  <a:pt x="164" y="18"/>
                </a:lnTo>
                <a:lnTo>
                  <a:pt x="170" y="14"/>
                </a:lnTo>
                <a:lnTo>
                  <a:pt x="184" y="14"/>
                </a:lnTo>
                <a:lnTo>
                  <a:pt x="198" y="8"/>
                </a:lnTo>
                <a:lnTo>
                  <a:pt x="216" y="10"/>
                </a:lnTo>
                <a:lnTo>
                  <a:pt x="228" y="14"/>
                </a:lnTo>
                <a:lnTo>
                  <a:pt x="236" y="18"/>
                </a:lnTo>
                <a:lnTo>
                  <a:pt x="246" y="26"/>
                </a:lnTo>
                <a:lnTo>
                  <a:pt x="254" y="22"/>
                </a:lnTo>
                <a:lnTo>
                  <a:pt x="246" y="14"/>
                </a:lnTo>
                <a:lnTo>
                  <a:pt x="238" y="6"/>
                </a:lnTo>
                <a:lnTo>
                  <a:pt x="236" y="0"/>
                </a:lnTo>
                <a:lnTo>
                  <a:pt x="278" y="4"/>
                </a:lnTo>
                <a:lnTo>
                  <a:pt x="284" y="12"/>
                </a:lnTo>
                <a:lnTo>
                  <a:pt x="304" y="18"/>
                </a:lnTo>
                <a:lnTo>
                  <a:pt x="296" y="10"/>
                </a:lnTo>
                <a:lnTo>
                  <a:pt x="298" y="2"/>
                </a:lnTo>
                <a:lnTo>
                  <a:pt x="318" y="4"/>
                </a:lnTo>
                <a:lnTo>
                  <a:pt x="326" y="10"/>
                </a:lnTo>
                <a:lnTo>
                  <a:pt x="330" y="4"/>
                </a:lnTo>
                <a:lnTo>
                  <a:pt x="350" y="2"/>
                </a:lnTo>
                <a:lnTo>
                  <a:pt x="366" y="6"/>
                </a:lnTo>
                <a:lnTo>
                  <a:pt x="406" y="8"/>
                </a:lnTo>
                <a:lnTo>
                  <a:pt x="404" y="12"/>
                </a:lnTo>
                <a:lnTo>
                  <a:pt x="388" y="16"/>
                </a:lnTo>
                <a:lnTo>
                  <a:pt x="388" y="20"/>
                </a:lnTo>
                <a:lnTo>
                  <a:pt x="410" y="14"/>
                </a:lnTo>
                <a:lnTo>
                  <a:pt x="434" y="14"/>
                </a:lnTo>
                <a:lnTo>
                  <a:pt x="452" y="14"/>
                </a:lnTo>
                <a:lnTo>
                  <a:pt x="460" y="26"/>
                </a:lnTo>
                <a:lnTo>
                  <a:pt x="484" y="26"/>
                </a:lnTo>
                <a:lnTo>
                  <a:pt x="490" y="36"/>
                </a:lnTo>
                <a:lnTo>
                  <a:pt x="482" y="40"/>
                </a:lnTo>
                <a:lnTo>
                  <a:pt x="458" y="48"/>
                </a:lnTo>
                <a:lnTo>
                  <a:pt x="442" y="56"/>
                </a:lnTo>
                <a:lnTo>
                  <a:pt x="382" y="58"/>
                </a:lnTo>
                <a:lnTo>
                  <a:pt x="376" y="62"/>
                </a:lnTo>
                <a:lnTo>
                  <a:pt x="398" y="64"/>
                </a:lnTo>
                <a:lnTo>
                  <a:pt x="388" y="66"/>
                </a:lnTo>
                <a:lnTo>
                  <a:pt x="368" y="74"/>
                </a:lnTo>
                <a:lnTo>
                  <a:pt x="398" y="70"/>
                </a:lnTo>
                <a:lnTo>
                  <a:pt x="418" y="64"/>
                </a:lnTo>
                <a:lnTo>
                  <a:pt x="432" y="64"/>
                </a:lnTo>
                <a:lnTo>
                  <a:pt x="434" y="6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11" name="Freeform 15">
            <a:extLst>
              <a:ext uri="{FF2B5EF4-FFF2-40B4-BE49-F238E27FC236}">
                <a16:creationId xmlns:a16="http://schemas.microsoft.com/office/drawing/2014/main" id="{9845254B-2904-49EA-AE46-7F9A627F2A88}"/>
              </a:ext>
            </a:extLst>
          </p:cNvPr>
          <p:cNvSpPr>
            <a:spLocks/>
          </p:cNvSpPr>
          <p:nvPr/>
        </p:nvSpPr>
        <p:spPr bwMode="gray">
          <a:xfrm>
            <a:off x="3874832" y="2459724"/>
            <a:ext cx="216887" cy="198216"/>
          </a:xfrm>
          <a:custGeom>
            <a:avLst/>
            <a:gdLst>
              <a:gd name="T0" fmla="*/ 30 w 110"/>
              <a:gd name="T1" fmla="*/ 36 h 100"/>
              <a:gd name="T2" fmla="*/ 40 w 110"/>
              <a:gd name="T3" fmla="*/ 20 h 100"/>
              <a:gd name="T4" fmla="*/ 54 w 110"/>
              <a:gd name="T5" fmla="*/ 6 h 100"/>
              <a:gd name="T6" fmla="*/ 66 w 110"/>
              <a:gd name="T7" fmla="*/ 0 h 100"/>
              <a:gd name="T8" fmla="*/ 62 w 110"/>
              <a:gd name="T9" fmla="*/ 8 h 100"/>
              <a:gd name="T10" fmla="*/ 58 w 110"/>
              <a:gd name="T11" fmla="*/ 20 h 100"/>
              <a:gd name="T12" fmla="*/ 62 w 110"/>
              <a:gd name="T13" fmla="*/ 34 h 100"/>
              <a:gd name="T14" fmla="*/ 72 w 110"/>
              <a:gd name="T15" fmla="*/ 44 h 100"/>
              <a:gd name="T16" fmla="*/ 82 w 110"/>
              <a:gd name="T17" fmla="*/ 38 h 100"/>
              <a:gd name="T18" fmla="*/ 86 w 110"/>
              <a:gd name="T19" fmla="*/ 44 h 100"/>
              <a:gd name="T20" fmla="*/ 94 w 110"/>
              <a:gd name="T21" fmla="*/ 46 h 100"/>
              <a:gd name="T22" fmla="*/ 90 w 110"/>
              <a:gd name="T23" fmla="*/ 54 h 100"/>
              <a:gd name="T24" fmla="*/ 100 w 110"/>
              <a:gd name="T25" fmla="*/ 64 h 100"/>
              <a:gd name="T26" fmla="*/ 106 w 110"/>
              <a:gd name="T27" fmla="*/ 66 h 100"/>
              <a:gd name="T28" fmla="*/ 108 w 110"/>
              <a:gd name="T29" fmla="*/ 74 h 100"/>
              <a:gd name="T30" fmla="*/ 110 w 110"/>
              <a:gd name="T31" fmla="*/ 86 h 100"/>
              <a:gd name="T32" fmla="*/ 106 w 110"/>
              <a:gd name="T33" fmla="*/ 96 h 100"/>
              <a:gd name="T34" fmla="*/ 92 w 110"/>
              <a:gd name="T35" fmla="*/ 100 h 100"/>
              <a:gd name="T36" fmla="*/ 86 w 110"/>
              <a:gd name="T37" fmla="*/ 90 h 100"/>
              <a:gd name="T38" fmla="*/ 78 w 110"/>
              <a:gd name="T39" fmla="*/ 82 h 100"/>
              <a:gd name="T40" fmla="*/ 72 w 110"/>
              <a:gd name="T41" fmla="*/ 88 h 100"/>
              <a:gd name="T42" fmla="*/ 70 w 110"/>
              <a:gd name="T43" fmla="*/ 94 h 100"/>
              <a:gd name="T44" fmla="*/ 60 w 110"/>
              <a:gd name="T45" fmla="*/ 90 h 100"/>
              <a:gd name="T46" fmla="*/ 58 w 110"/>
              <a:gd name="T47" fmla="*/ 78 h 100"/>
              <a:gd name="T48" fmla="*/ 30 w 110"/>
              <a:gd name="T49" fmla="*/ 82 h 100"/>
              <a:gd name="T50" fmla="*/ 0 w 110"/>
              <a:gd name="T51" fmla="*/ 80 h 100"/>
              <a:gd name="T52" fmla="*/ 2 w 110"/>
              <a:gd name="T53" fmla="*/ 66 h 100"/>
              <a:gd name="T54" fmla="*/ 16 w 110"/>
              <a:gd name="T55" fmla="*/ 52 h 100"/>
              <a:gd name="T56" fmla="*/ 22 w 110"/>
              <a:gd name="T57" fmla="*/ 44 h 100"/>
              <a:gd name="T58" fmla="*/ 30 w 110"/>
              <a:gd name="T59" fmla="*/ 3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0" h="100">
                <a:moveTo>
                  <a:pt x="30" y="36"/>
                </a:moveTo>
                <a:lnTo>
                  <a:pt x="40" y="20"/>
                </a:lnTo>
                <a:lnTo>
                  <a:pt x="54" y="6"/>
                </a:lnTo>
                <a:lnTo>
                  <a:pt x="66" y="0"/>
                </a:lnTo>
                <a:lnTo>
                  <a:pt x="62" y="8"/>
                </a:lnTo>
                <a:lnTo>
                  <a:pt x="58" y="20"/>
                </a:lnTo>
                <a:lnTo>
                  <a:pt x="62" y="34"/>
                </a:lnTo>
                <a:lnTo>
                  <a:pt x="72" y="44"/>
                </a:lnTo>
                <a:lnTo>
                  <a:pt x="82" y="38"/>
                </a:lnTo>
                <a:lnTo>
                  <a:pt x="86" y="44"/>
                </a:lnTo>
                <a:lnTo>
                  <a:pt x="94" y="46"/>
                </a:lnTo>
                <a:lnTo>
                  <a:pt x="90" y="54"/>
                </a:lnTo>
                <a:lnTo>
                  <a:pt x="100" y="64"/>
                </a:lnTo>
                <a:lnTo>
                  <a:pt x="106" y="66"/>
                </a:lnTo>
                <a:lnTo>
                  <a:pt x="108" y="74"/>
                </a:lnTo>
                <a:lnTo>
                  <a:pt x="110" y="86"/>
                </a:lnTo>
                <a:lnTo>
                  <a:pt x="106" y="96"/>
                </a:lnTo>
                <a:lnTo>
                  <a:pt x="92" y="100"/>
                </a:lnTo>
                <a:lnTo>
                  <a:pt x="86" y="90"/>
                </a:lnTo>
                <a:lnTo>
                  <a:pt x="78" y="82"/>
                </a:lnTo>
                <a:lnTo>
                  <a:pt x="72" y="88"/>
                </a:lnTo>
                <a:lnTo>
                  <a:pt x="70" y="94"/>
                </a:lnTo>
                <a:lnTo>
                  <a:pt x="60" y="90"/>
                </a:lnTo>
                <a:lnTo>
                  <a:pt x="58" y="78"/>
                </a:lnTo>
                <a:lnTo>
                  <a:pt x="30" y="82"/>
                </a:lnTo>
                <a:lnTo>
                  <a:pt x="0" y="80"/>
                </a:lnTo>
                <a:lnTo>
                  <a:pt x="2" y="66"/>
                </a:lnTo>
                <a:lnTo>
                  <a:pt x="16" y="52"/>
                </a:lnTo>
                <a:lnTo>
                  <a:pt x="22" y="44"/>
                </a:lnTo>
                <a:lnTo>
                  <a:pt x="30" y="3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12" name="Freeform 16">
            <a:extLst>
              <a:ext uri="{FF2B5EF4-FFF2-40B4-BE49-F238E27FC236}">
                <a16:creationId xmlns:a16="http://schemas.microsoft.com/office/drawing/2014/main" id="{C6DB6E4E-7D31-4229-895B-DC438D4DEF7C}"/>
              </a:ext>
            </a:extLst>
          </p:cNvPr>
          <p:cNvSpPr>
            <a:spLocks/>
          </p:cNvSpPr>
          <p:nvPr/>
        </p:nvSpPr>
        <p:spPr bwMode="gray">
          <a:xfrm>
            <a:off x="1331340" y="1468646"/>
            <a:ext cx="2661794" cy="1367689"/>
          </a:xfrm>
          <a:custGeom>
            <a:avLst/>
            <a:gdLst>
              <a:gd name="T0" fmla="*/ 1210 w 1350"/>
              <a:gd name="T1" fmla="*/ 602 h 690"/>
              <a:gd name="T2" fmla="*/ 1278 w 1350"/>
              <a:gd name="T3" fmla="*/ 596 h 690"/>
              <a:gd name="T4" fmla="*/ 1258 w 1350"/>
              <a:gd name="T5" fmla="*/ 630 h 690"/>
              <a:gd name="T6" fmla="*/ 1188 w 1350"/>
              <a:gd name="T7" fmla="*/ 656 h 690"/>
              <a:gd name="T8" fmla="*/ 1214 w 1350"/>
              <a:gd name="T9" fmla="*/ 620 h 690"/>
              <a:gd name="T10" fmla="*/ 1160 w 1350"/>
              <a:gd name="T11" fmla="*/ 612 h 690"/>
              <a:gd name="T12" fmla="*/ 1118 w 1350"/>
              <a:gd name="T13" fmla="*/ 612 h 690"/>
              <a:gd name="T14" fmla="*/ 1014 w 1350"/>
              <a:gd name="T15" fmla="*/ 652 h 690"/>
              <a:gd name="T16" fmla="*/ 980 w 1350"/>
              <a:gd name="T17" fmla="*/ 668 h 690"/>
              <a:gd name="T18" fmla="*/ 920 w 1350"/>
              <a:gd name="T19" fmla="*/ 688 h 690"/>
              <a:gd name="T20" fmla="*/ 940 w 1350"/>
              <a:gd name="T21" fmla="*/ 648 h 690"/>
              <a:gd name="T22" fmla="*/ 962 w 1350"/>
              <a:gd name="T23" fmla="*/ 622 h 690"/>
              <a:gd name="T24" fmla="*/ 892 w 1350"/>
              <a:gd name="T25" fmla="*/ 590 h 690"/>
              <a:gd name="T26" fmla="*/ 844 w 1350"/>
              <a:gd name="T27" fmla="*/ 554 h 690"/>
              <a:gd name="T28" fmla="*/ 786 w 1350"/>
              <a:gd name="T29" fmla="*/ 568 h 690"/>
              <a:gd name="T30" fmla="*/ 722 w 1350"/>
              <a:gd name="T31" fmla="*/ 544 h 690"/>
              <a:gd name="T32" fmla="*/ 250 w 1350"/>
              <a:gd name="T33" fmla="*/ 516 h 690"/>
              <a:gd name="T34" fmla="*/ 208 w 1350"/>
              <a:gd name="T35" fmla="*/ 486 h 690"/>
              <a:gd name="T36" fmla="*/ 194 w 1350"/>
              <a:gd name="T37" fmla="*/ 448 h 690"/>
              <a:gd name="T38" fmla="*/ 180 w 1350"/>
              <a:gd name="T39" fmla="*/ 420 h 690"/>
              <a:gd name="T40" fmla="*/ 136 w 1350"/>
              <a:gd name="T41" fmla="*/ 372 h 690"/>
              <a:gd name="T42" fmla="*/ 58 w 1350"/>
              <a:gd name="T43" fmla="*/ 330 h 690"/>
              <a:gd name="T44" fmla="*/ 18 w 1350"/>
              <a:gd name="T45" fmla="*/ 64 h 690"/>
              <a:gd name="T46" fmla="*/ 138 w 1350"/>
              <a:gd name="T47" fmla="*/ 60 h 690"/>
              <a:gd name="T48" fmla="*/ 230 w 1350"/>
              <a:gd name="T49" fmla="*/ 64 h 690"/>
              <a:gd name="T50" fmla="*/ 328 w 1350"/>
              <a:gd name="T51" fmla="*/ 66 h 690"/>
              <a:gd name="T52" fmla="*/ 410 w 1350"/>
              <a:gd name="T53" fmla="*/ 110 h 690"/>
              <a:gd name="T54" fmla="*/ 528 w 1350"/>
              <a:gd name="T55" fmla="*/ 142 h 690"/>
              <a:gd name="T56" fmla="*/ 600 w 1350"/>
              <a:gd name="T57" fmla="*/ 112 h 690"/>
              <a:gd name="T58" fmla="*/ 676 w 1350"/>
              <a:gd name="T59" fmla="*/ 106 h 690"/>
              <a:gd name="T60" fmla="*/ 716 w 1350"/>
              <a:gd name="T61" fmla="*/ 134 h 690"/>
              <a:gd name="T62" fmla="*/ 740 w 1350"/>
              <a:gd name="T63" fmla="*/ 64 h 690"/>
              <a:gd name="T64" fmla="*/ 718 w 1350"/>
              <a:gd name="T65" fmla="*/ 12 h 690"/>
              <a:gd name="T66" fmla="*/ 776 w 1350"/>
              <a:gd name="T67" fmla="*/ 48 h 690"/>
              <a:gd name="T68" fmla="*/ 812 w 1350"/>
              <a:gd name="T69" fmla="*/ 98 h 690"/>
              <a:gd name="T70" fmla="*/ 834 w 1350"/>
              <a:gd name="T71" fmla="*/ 112 h 690"/>
              <a:gd name="T72" fmla="*/ 886 w 1350"/>
              <a:gd name="T73" fmla="*/ 74 h 690"/>
              <a:gd name="T74" fmla="*/ 940 w 1350"/>
              <a:gd name="T75" fmla="*/ 94 h 690"/>
              <a:gd name="T76" fmla="*/ 916 w 1350"/>
              <a:gd name="T77" fmla="*/ 152 h 690"/>
              <a:gd name="T78" fmla="*/ 870 w 1350"/>
              <a:gd name="T79" fmla="*/ 156 h 690"/>
              <a:gd name="T80" fmla="*/ 816 w 1350"/>
              <a:gd name="T81" fmla="*/ 172 h 690"/>
              <a:gd name="T82" fmla="*/ 830 w 1350"/>
              <a:gd name="T83" fmla="*/ 210 h 690"/>
              <a:gd name="T84" fmla="*/ 778 w 1350"/>
              <a:gd name="T85" fmla="*/ 222 h 690"/>
              <a:gd name="T86" fmla="*/ 736 w 1350"/>
              <a:gd name="T87" fmla="*/ 336 h 690"/>
              <a:gd name="T88" fmla="*/ 800 w 1350"/>
              <a:gd name="T89" fmla="*/ 374 h 690"/>
              <a:gd name="T90" fmla="*/ 904 w 1350"/>
              <a:gd name="T91" fmla="*/ 418 h 690"/>
              <a:gd name="T92" fmla="*/ 944 w 1350"/>
              <a:gd name="T93" fmla="*/ 484 h 690"/>
              <a:gd name="T94" fmla="*/ 984 w 1350"/>
              <a:gd name="T95" fmla="*/ 462 h 690"/>
              <a:gd name="T96" fmla="*/ 1020 w 1350"/>
              <a:gd name="T97" fmla="*/ 372 h 690"/>
              <a:gd name="T98" fmla="*/ 1004 w 1350"/>
              <a:gd name="T99" fmla="*/ 304 h 690"/>
              <a:gd name="T100" fmla="*/ 1044 w 1350"/>
              <a:gd name="T101" fmla="*/ 258 h 690"/>
              <a:gd name="T102" fmla="*/ 1134 w 1350"/>
              <a:gd name="T103" fmla="*/ 290 h 690"/>
              <a:gd name="T104" fmla="*/ 1168 w 1350"/>
              <a:gd name="T105" fmla="*/ 352 h 690"/>
              <a:gd name="T106" fmla="*/ 1228 w 1350"/>
              <a:gd name="T107" fmla="*/ 328 h 690"/>
              <a:gd name="T108" fmla="*/ 1256 w 1350"/>
              <a:gd name="T109" fmla="*/ 398 h 690"/>
              <a:gd name="T110" fmla="*/ 1318 w 1350"/>
              <a:gd name="T111" fmla="*/ 430 h 690"/>
              <a:gd name="T112" fmla="*/ 1284 w 1350"/>
              <a:gd name="T113" fmla="*/ 458 h 690"/>
              <a:gd name="T114" fmla="*/ 1348 w 1350"/>
              <a:gd name="T115" fmla="*/ 458 h 690"/>
              <a:gd name="T116" fmla="*/ 1286 w 1350"/>
              <a:gd name="T117" fmla="*/ 524 h 690"/>
              <a:gd name="T118" fmla="*/ 1152 w 1350"/>
              <a:gd name="T119" fmla="*/ 548 h 690"/>
              <a:gd name="T120" fmla="*/ 1116 w 1350"/>
              <a:gd name="T121" fmla="*/ 590 h 690"/>
              <a:gd name="T122" fmla="*/ 1202 w 1350"/>
              <a:gd name="T123" fmla="*/ 548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0" h="690">
                <a:moveTo>
                  <a:pt x="1218" y="562"/>
                </a:moveTo>
                <a:lnTo>
                  <a:pt x="1214" y="568"/>
                </a:lnTo>
                <a:lnTo>
                  <a:pt x="1204" y="570"/>
                </a:lnTo>
                <a:lnTo>
                  <a:pt x="1208" y="580"/>
                </a:lnTo>
                <a:lnTo>
                  <a:pt x="1204" y="588"/>
                </a:lnTo>
                <a:lnTo>
                  <a:pt x="1206" y="594"/>
                </a:lnTo>
                <a:lnTo>
                  <a:pt x="1210" y="602"/>
                </a:lnTo>
                <a:lnTo>
                  <a:pt x="1222" y="610"/>
                </a:lnTo>
                <a:lnTo>
                  <a:pt x="1236" y="614"/>
                </a:lnTo>
                <a:lnTo>
                  <a:pt x="1254" y="614"/>
                </a:lnTo>
                <a:lnTo>
                  <a:pt x="1262" y="612"/>
                </a:lnTo>
                <a:lnTo>
                  <a:pt x="1266" y="604"/>
                </a:lnTo>
                <a:lnTo>
                  <a:pt x="1270" y="596"/>
                </a:lnTo>
                <a:lnTo>
                  <a:pt x="1278" y="596"/>
                </a:lnTo>
                <a:lnTo>
                  <a:pt x="1278" y="604"/>
                </a:lnTo>
                <a:lnTo>
                  <a:pt x="1284" y="608"/>
                </a:lnTo>
                <a:lnTo>
                  <a:pt x="1284" y="616"/>
                </a:lnTo>
                <a:lnTo>
                  <a:pt x="1274" y="616"/>
                </a:lnTo>
                <a:lnTo>
                  <a:pt x="1268" y="616"/>
                </a:lnTo>
                <a:lnTo>
                  <a:pt x="1262" y="626"/>
                </a:lnTo>
                <a:lnTo>
                  <a:pt x="1258" y="630"/>
                </a:lnTo>
                <a:lnTo>
                  <a:pt x="1246" y="634"/>
                </a:lnTo>
                <a:lnTo>
                  <a:pt x="1230" y="640"/>
                </a:lnTo>
                <a:lnTo>
                  <a:pt x="1220" y="640"/>
                </a:lnTo>
                <a:lnTo>
                  <a:pt x="1212" y="648"/>
                </a:lnTo>
                <a:lnTo>
                  <a:pt x="1204" y="656"/>
                </a:lnTo>
                <a:lnTo>
                  <a:pt x="1198" y="662"/>
                </a:lnTo>
                <a:lnTo>
                  <a:pt x="1188" y="656"/>
                </a:lnTo>
                <a:lnTo>
                  <a:pt x="1186" y="648"/>
                </a:lnTo>
                <a:lnTo>
                  <a:pt x="1190" y="640"/>
                </a:lnTo>
                <a:lnTo>
                  <a:pt x="1202" y="632"/>
                </a:lnTo>
                <a:lnTo>
                  <a:pt x="1214" y="628"/>
                </a:lnTo>
                <a:lnTo>
                  <a:pt x="1216" y="626"/>
                </a:lnTo>
                <a:lnTo>
                  <a:pt x="1216" y="624"/>
                </a:lnTo>
                <a:lnTo>
                  <a:pt x="1214" y="620"/>
                </a:lnTo>
                <a:lnTo>
                  <a:pt x="1210" y="618"/>
                </a:lnTo>
                <a:lnTo>
                  <a:pt x="1198" y="624"/>
                </a:lnTo>
                <a:lnTo>
                  <a:pt x="1188" y="628"/>
                </a:lnTo>
                <a:lnTo>
                  <a:pt x="1172" y="632"/>
                </a:lnTo>
                <a:lnTo>
                  <a:pt x="1168" y="626"/>
                </a:lnTo>
                <a:lnTo>
                  <a:pt x="1162" y="620"/>
                </a:lnTo>
                <a:lnTo>
                  <a:pt x="1160" y="612"/>
                </a:lnTo>
                <a:lnTo>
                  <a:pt x="1162" y="596"/>
                </a:lnTo>
                <a:lnTo>
                  <a:pt x="1160" y="588"/>
                </a:lnTo>
                <a:lnTo>
                  <a:pt x="1146" y="584"/>
                </a:lnTo>
                <a:lnTo>
                  <a:pt x="1138" y="580"/>
                </a:lnTo>
                <a:lnTo>
                  <a:pt x="1130" y="588"/>
                </a:lnTo>
                <a:lnTo>
                  <a:pt x="1122" y="602"/>
                </a:lnTo>
                <a:lnTo>
                  <a:pt x="1118" y="612"/>
                </a:lnTo>
                <a:lnTo>
                  <a:pt x="1118" y="618"/>
                </a:lnTo>
                <a:lnTo>
                  <a:pt x="1112" y="626"/>
                </a:lnTo>
                <a:lnTo>
                  <a:pt x="1100" y="632"/>
                </a:lnTo>
                <a:lnTo>
                  <a:pt x="1042" y="632"/>
                </a:lnTo>
                <a:lnTo>
                  <a:pt x="1026" y="644"/>
                </a:lnTo>
                <a:lnTo>
                  <a:pt x="1020" y="648"/>
                </a:lnTo>
                <a:lnTo>
                  <a:pt x="1014" y="652"/>
                </a:lnTo>
                <a:lnTo>
                  <a:pt x="1002" y="652"/>
                </a:lnTo>
                <a:lnTo>
                  <a:pt x="986" y="652"/>
                </a:lnTo>
                <a:lnTo>
                  <a:pt x="980" y="656"/>
                </a:lnTo>
                <a:lnTo>
                  <a:pt x="972" y="660"/>
                </a:lnTo>
                <a:lnTo>
                  <a:pt x="974" y="664"/>
                </a:lnTo>
                <a:lnTo>
                  <a:pt x="982" y="664"/>
                </a:lnTo>
                <a:lnTo>
                  <a:pt x="980" y="668"/>
                </a:lnTo>
                <a:lnTo>
                  <a:pt x="982" y="672"/>
                </a:lnTo>
                <a:lnTo>
                  <a:pt x="964" y="674"/>
                </a:lnTo>
                <a:lnTo>
                  <a:pt x="948" y="678"/>
                </a:lnTo>
                <a:lnTo>
                  <a:pt x="940" y="680"/>
                </a:lnTo>
                <a:lnTo>
                  <a:pt x="932" y="686"/>
                </a:lnTo>
                <a:lnTo>
                  <a:pt x="924" y="690"/>
                </a:lnTo>
                <a:lnTo>
                  <a:pt x="920" y="688"/>
                </a:lnTo>
                <a:lnTo>
                  <a:pt x="920" y="680"/>
                </a:lnTo>
                <a:lnTo>
                  <a:pt x="922" y="678"/>
                </a:lnTo>
                <a:lnTo>
                  <a:pt x="922" y="670"/>
                </a:lnTo>
                <a:lnTo>
                  <a:pt x="928" y="668"/>
                </a:lnTo>
                <a:lnTo>
                  <a:pt x="936" y="666"/>
                </a:lnTo>
                <a:lnTo>
                  <a:pt x="938" y="656"/>
                </a:lnTo>
                <a:lnTo>
                  <a:pt x="940" y="648"/>
                </a:lnTo>
                <a:lnTo>
                  <a:pt x="946" y="642"/>
                </a:lnTo>
                <a:lnTo>
                  <a:pt x="948" y="636"/>
                </a:lnTo>
                <a:lnTo>
                  <a:pt x="952" y="636"/>
                </a:lnTo>
                <a:lnTo>
                  <a:pt x="958" y="642"/>
                </a:lnTo>
                <a:lnTo>
                  <a:pt x="966" y="640"/>
                </a:lnTo>
                <a:lnTo>
                  <a:pt x="968" y="632"/>
                </a:lnTo>
                <a:lnTo>
                  <a:pt x="962" y="622"/>
                </a:lnTo>
                <a:lnTo>
                  <a:pt x="954" y="614"/>
                </a:lnTo>
                <a:lnTo>
                  <a:pt x="942" y="610"/>
                </a:lnTo>
                <a:lnTo>
                  <a:pt x="930" y="608"/>
                </a:lnTo>
                <a:lnTo>
                  <a:pt x="914" y="608"/>
                </a:lnTo>
                <a:lnTo>
                  <a:pt x="902" y="606"/>
                </a:lnTo>
                <a:lnTo>
                  <a:pt x="896" y="600"/>
                </a:lnTo>
                <a:lnTo>
                  <a:pt x="892" y="590"/>
                </a:lnTo>
                <a:lnTo>
                  <a:pt x="888" y="578"/>
                </a:lnTo>
                <a:lnTo>
                  <a:pt x="886" y="574"/>
                </a:lnTo>
                <a:lnTo>
                  <a:pt x="874" y="574"/>
                </a:lnTo>
                <a:lnTo>
                  <a:pt x="870" y="566"/>
                </a:lnTo>
                <a:lnTo>
                  <a:pt x="864" y="558"/>
                </a:lnTo>
                <a:lnTo>
                  <a:pt x="854" y="558"/>
                </a:lnTo>
                <a:lnTo>
                  <a:pt x="844" y="554"/>
                </a:lnTo>
                <a:lnTo>
                  <a:pt x="836" y="554"/>
                </a:lnTo>
                <a:lnTo>
                  <a:pt x="828" y="560"/>
                </a:lnTo>
                <a:lnTo>
                  <a:pt x="818" y="566"/>
                </a:lnTo>
                <a:lnTo>
                  <a:pt x="810" y="572"/>
                </a:lnTo>
                <a:lnTo>
                  <a:pt x="804" y="570"/>
                </a:lnTo>
                <a:lnTo>
                  <a:pt x="794" y="570"/>
                </a:lnTo>
                <a:lnTo>
                  <a:pt x="786" y="568"/>
                </a:lnTo>
                <a:lnTo>
                  <a:pt x="782" y="568"/>
                </a:lnTo>
                <a:lnTo>
                  <a:pt x="772" y="564"/>
                </a:lnTo>
                <a:lnTo>
                  <a:pt x="748" y="560"/>
                </a:lnTo>
                <a:lnTo>
                  <a:pt x="736" y="556"/>
                </a:lnTo>
                <a:lnTo>
                  <a:pt x="732" y="552"/>
                </a:lnTo>
                <a:lnTo>
                  <a:pt x="730" y="544"/>
                </a:lnTo>
                <a:lnTo>
                  <a:pt x="722" y="544"/>
                </a:lnTo>
                <a:lnTo>
                  <a:pt x="720" y="552"/>
                </a:lnTo>
                <a:lnTo>
                  <a:pt x="290" y="552"/>
                </a:lnTo>
                <a:lnTo>
                  <a:pt x="282" y="542"/>
                </a:lnTo>
                <a:lnTo>
                  <a:pt x="272" y="532"/>
                </a:lnTo>
                <a:lnTo>
                  <a:pt x="266" y="536"/>
                </a:lnTo>
                <a:lnTo>
                  <a:pt x="256" y="526"/>
                </a:lnTo>
                <a:lnTo>
                  <a:pt x="250" y="516"/>
                </a:lnTo>
                <a:lnTo>
                  <a:pt x="244" y="520"/>
                </a:lnTo>
                <a:lnTo>
                  <a:pt x="232" y="512"/>
                </a:lnTo>
                <a:lnTo>
                  <a:pt x="214" y="510"/>
                </a:lnTo>
                <a:lnTo>
                  <a:pt x="218" y="500"/>
                </a:lnTo>
                <a:lnTo>
                  <a:pt x="216" y="494"/>
                </a:lnTo>
                <a:lnTo>
                  <a:pt x="208" y="494"/>
                </a:lnTo>
                <a:lnTo>
                  <a:pt x="208" y="486"/>
                </a:lnTo>
                <a:lnTo>
                  <a:pt x="206" y="478"/>
                </a:lnTo>
                <a:lnTo>
                  <a:pt x="202" y="472"/>
                </a:lnTo>
                <a:lnTo>
                  <a:pt x="196" y="470"/>
                </a:lnTo>
                <a:lnTo>
                  <a:pt x="188" y="474"/>
                </a:lnTo>
                <a:lnTo>
                  <a:pt x="190" y="466"/>
                </a:lnTo>
                <a:lnTo>
                  <a:pt x="196" y="456"/>
                </a:lnTo>
                <a:lnTo>
                  <a:pt x="194" y="448"/>
                </a:lnTo>
                <a:lnTo>
                  <a:pt x="188" y="452"/>
                </a:lnTo>
                <a:lnTo>
                  <a:pt x="180" y="458"/>
                </a:lnTo>
                <a:lnTo>
                  <a:pt x="172" y="458"/>
                </a:lnTo>
                <a:lnTo>
                  <a:pt x="172" y="446"/>
                </a:lnTo>
                <a:lnTo>
                  <a:pt x="174" y="438"/>
                </a:lnTo>
                <a:lnTo>
                  <a:pt x="174" y="432"/>
                </a:lnTo>
                <a:lnTo>
                  <a:pt x="180" y="420"/>
                </a:lnTo>
                <a:lnTo>
                  <a:pt x="178" y="410"/>
                </a:lnTo>
                <a:lnTo>
                  <a:pt x="174" y="408"/>
                </a:lnTo>
                <a:lnTo>
                  <a:pt x="172" y="400"/>
                </a:lnTo>
                <a:lnTo>
                  <a:pt x="158" y="392"/>
                </a:lnTo>
                <a:lnTo>
                  <a:pt x="150" y="386"/>
                </a:lnTo>
                <a:lnTo>
                  <a:pt x="146" y="384"/>
                </a:lnTo>
                <a:lnTo>
                  <a:pt x="136" y="372"/>
                </a:lnTo>
                <a:lnTo>
                  <a:pt x="126" y="354"/>
                </a:lnTo>
                <a:lnTo>
                  <a:pt x="118" y="346"/>
                </a:lnTo>
                <a:lnTo>
                  <a:pt x="100" y="326"/>
                </a:lnTo>
                <a:lnTo>
                  <a:pt x="88" y="314"/>
                </a:lnTo>
                <a:lnTo>
                  <a:pt x="70" y="322"/>
                </a:lnTo>
                <a:lnTo>
                  <a:pt x="68" y="328"/>
                </a:lnTo>
                <a:lnTo>
                  <a:pt x="58" y="330"/>
                </a:lnTo>
                <a:lnTo>
                  <a:pt x="46" y="320"/>
                </a:lnTo>
                <a:lnTo>
                  <a:pt x="34" y="310"/>
                </a:lnTo>
                <a:lnTo>
                  <a:pt x="26" y="300"/>
                </a:lnTo>
                <a:lnTo>
                  <a:pt x="10" y="306"/>
                </a:lnTo>
                <a:lnTo>
                  <a:pt x="0" y="302"/>
                </a:lnTo>
                <a:lnTo>
                  <a:pt x="0" y="62"/>
                </a:lnTo>
                <a:lnTo>
                  <a:pt x="18" y="64"/>
                </a:lnTo>
                <a:lnTo>
                  <a:pt x="48" y="76"/>
                </a:lnTo>
                <a:lnTo>
                  <a:pt x="84" y="86"/>
                </a:lnTo>
                <a:lnTo>
                  <a:pt x="82" y="72"/>
                </a:lnTo>
                <a:lnTo>
                  <a:pt x="100" y="62"/>
                </a:lnTo>
                <a:lnTo>
                  <a:pt x="110" y="68"/>
                </a:lnTo>
                <a:lnTo>
                  <a:pt x="116" y="72"/>
                </a:lnTo>
                <a:lnTo>
                  <a:pt x="138" y="60"/>
                </a:lnTo>
                <a:lnTo>
                  <a:pt x="162" y="48"/>
                </a:lnTo>
                <a:lnTo>
                  <a:pt x="178" y="48"/>
                </a:lnTo>
                <a:lnTo>
                  <a:pt x="180" y="56"/>
                </a:lnTo>
                <a:lnTo>
                  <a:pt x="192" y="58"/>
                </a:lnTo>
                <a:lnTo>
                  <a:pt x="208" y="38"/>
                </a:lnTo>
                <a:lnTo>
                  <a:pt x="218" y="46"/>
                </a:lnTo>
                <a:lnTo>
                  <a:pt x="230" y="64"/>
                </a:lnTo>
                <a:lnTo>
                  <a:pt x="244" y="66"/>
                </a:lnTo>
                <a:lnTo>
                  <a:pt x="256" y="50"/>
                </a:lnTo>
                <a:lnTo>
                  <a:pt x="262" y="52"/>
                </a:lnTo>
                <a:lnTo>
                  <a:pt x="270" y="70"/>
                </a:lnTo>
                <a:lnTo>
                  <a:pt x="282" y="62"/>
                </a:lnTo>
                <a:lnTo>
                  <a:pt x="302" y="56"/>
                </a:lnTo>
                <a:lnTo>
                  <a:pt x="328" y="66"/>
                </a:lnTo>
                <a:lnTo>
                  <a:pt x="352" y="72"/>
                </a:lnTo>
                <a:lnTo>
                  <a:pt x="382" y="82"/>
                </a:lnTo>
                <a:lnTo>
                  <a:pt x="404" y="84"/>
                </a:lnTo>
                <a:lnTo>
                  <a:pt x="422" y="92"/>
                </a:lnTo>
                <a:lnTo>
                  <a:pt x="424" y="100"/>
                </a:lnTo>
                <a:lnTo>
                  <a:pt x="412" y="102"/>
                </a:lnTo>
                <a:lnTo>
                  <a:pt x="410" y="110"/>
                </a:lnTo>
                <a:lnTo>
                  <a:pt x="426" y="118"/>
                </a:lnTo>
                <a:lnTo>
                  <a:pt x="456" y="116"/>
                </a:lnTo>
                <a:lnTo>
                  <a:pt x="478" y="114"/>
                </a:lnTo>
                <a:lnTo>
                  <a:pt x="486" y="110"/>
                </a:lnTo>
                <a:lnTo>
                  <a:pt x="504" y="120"/>
                </a:lnTo>
                <a:lnTo>
                  <a:pt x="520" y="130"/>
                </a:lnTo>
                <a:lnTo>
                  <a:pt x="528" y="142"/>
                </a:lnTo>
                <a:lnTo>
                  <a:pt x="534" y="138"/>
                </a:lnTo>
                <a:lnTo>
                  <a:pt x="530" y="120"/>
                </a:lnTo>
                <a:lnTo>
                  <a:pt x="526" y="110"/>
                </a:lnTo>
                <a:lnTo>
                  <a:pt x="536" y="104"/>
                </a:lnTo>
                <a:lnTo>
                  <a:pt x="560" y="94"/>
                </a:lnTo>
                <a:lnTo>
                  <a:pt x="578" y="104"/>
                </a:lnTo>
                <a:lnTo>
                  <a:pt x="600" y="112"/>
                </a:lnTo>
                <a:lnTo>
                  <a:pt x="622" y="116"/>
                </a:lnTo>
                <a:lnTo>
                  <a:pt x="646" y="116"/>
                </a:lnTo>
                <a:lnTo>
                  <a:pt x="668" y="116"/>
                </a:lnTo>
                <a:lnTo>
                  <a:pt x="688" y="118"/>
                </a:lnTo>
                <a:lnTo>
                  <a:pt x="694" y="112"/>
                </a:lnTo>
                <a:lnTo>
                  <a:pt x="688" y="108"/>
                </a:lnTo>
                <a:lnTo>
                  <a:pt x="676" y="106"/>
                </a:lnTo>
                <a:lnTo>
                  <a:pt x="678" y="98"/>
                </a:lnTo>
                <a:lnTo>
                  <a:pt x="684" y="96"/>
                </a:lnTo>
                <a:lnTo>
                  <a:pt x="696" y="100"/>
                </a:lnTo>
                <a:lnTo>
                  <a:pt x="708" y="112"/>
                </a:lnTo>
                <a:lnTo>
                  <a:pt x="704" y="116"/>
                </a:lnTo>
                <a:lnTo>
                  <a:pt x="710" y="126"/>
                </a:lnTo>
                <a:lnTo>
                  <a:pt x="716" y="134"/>
                </a:lnTo>
                <a:lnTo>
                  <a:pt x="724" y="134"/>
                </a:lnTo>
                <a:lnTo>
                  <a:pt x="724" y="120"/>
                </a:lnTo>
                <a:lnTo>
                  <a:pt x="722" y="108"/>
                </a:lnTo>
                <a:lnTo>
                  <a:pt x="742" y="102"/>
                </a:lnTo>
                <a:lnTo>
                  <a:pt x="752" y="90"/>
                </a:lnTo>
                <a:lnTo>
                  <a:pt x="750" y="78"/>
                </a:lnTo>
                <a:lnTo>
                  <a:pt x="740" y="64"/>
                </a:lnTo>
                <a:lnTo>
                  <a:pt x="722" y="60"/>
                </a:lnTo>
                <a:lnTo>
                  <a:pt x="708" y="52"/>
                </a:lnTo>
                <a:lnTo>
                  <a:pt x="704" y="44"/>
                </a:lnTo>
                <a:lnTo>
                  <a:pt x="712" y="32"/>
                </a:lnTo>
                <a:lnTo>
                  <a:pt x="704" y="26"/>
                </a:lnTo>
                <a:lnTo>
                  <a:pt x="708" y="12"/>
                </a:lnTo>
                <a:lnTo>
                  <a:pt x="718" y="12"/>
                </a:lnTo>
                <a:lnTo>
                  <a:pt x="722" y="4"/>
                </a:lnTo>
                <a:lnTo>
                  <a:pt x="732" y="0"/>
                </a:lnTo>
                <a:lnTo>
                  <a:pt x="750" y="4"/>
                </a:lnTo>
                <a:lnTo>
                  <a:pt x="762" y="20"/>
                </a:lnTo>
                <a:lnTo>
                  <a:pt x="764" y="26"/>
                </a:lnTo>
                <a:lnTo>
                  <a:pt x="774" y="40"/>
                </a:lnTo>
                <a:lnTo>
                  <a:pt x="776" y="48"/>
                </a:lnTo>
                <a:lnTo>
                  <a:pt x="770" y="54"/>
                </a:lnTo>
                <a:lnTo>
                  <a:pt x="774" y="64"/>
                </a:lnTo>
                <a:lnTo>
                  <a:pt x="786" y="62"/>
                </a:lnTo>
                <a:lnTo>
                  <a:pt x="794" y="64"/>
                </a:lnTo>
                <a:lnTo>
                  <a:pt x="796" y="80"/>
                </a:lnTo>
                <a:lnTo>
                  <a:pt x="802" y="94"/>
                </a:lnTo>
                <a:lnTo>
                  <a:pt x="812" y="98"/>
                </a:lnTo>
                <a:lnTo>
                  <a:pt x="820" y="92"/>
                </a:lnTo>
                <a:lnTo>
                  <a:pt x="814" y="82"/>
                </a:lnTo>
                <a:lnTo>
                  <a:pt x="820" y="74"/>
                </a:lnTo>
                <a:lnTo>
                  <a:pt x="832" y="78"/>
                </a:lnTo>
                <a:lnTo>
                  <a:pt x="842" y="90"/>
                </a:lnTo>
                <a:lnTo>
                  <a:pt x="836" y="100"/>
                </a:lnTo>
                <a:lnTo>
                  <a:pt x="834" y="112"/>
                </a:lnTo>
                <a:lnTo>
                  <a:pt x="844" y="120"/>
                </a:lnTo>
                <a:lnTo>
                  <a:pt x="858" y="126"/>
                </a:lnTo>
                <a:lnTo>
                  <a:pt x="866" y="120"/>
                </a:lnTo>
                <a:lnTo>
                  <a:pt x="874" y="106"/>
                </a:lnTo>
                <a:lnTo>
                  <a:pt x="876" y="90"/>
                </a:lnTo>
                <a:lnTo>
                  <a:pt x="888" y="82"/>
                </a:lnTo>
                <a:lnTo>
                  <a:pt x="886" y="74"/>
                </a:lnTo>
                <a:lnTo>
                  <a:pt x="880" y="62"/>
                </a:lnTo>
                <a:lnTo>
                  <a:pt x="882" y="56"/>
                </a:lnTo>
                <a:lnTo>
                  <a:pt x="900" y="58"/>
                </a:lnTo>
                <a:lnTo>
                  <a:pt x="922" y="66"/>
                </a:lnTo>
                <a:lnTo>
                  <a:pt x="936" y="76"/>
                </a:lnTo>
                <a:lnTo>
                  <a:pt x="946" y="90"/>
                </a:lnTo>
                <a:lnTo>
                  <a:pt x="940" y="94"/>
                </a:lnTo>
                <a:lnTo>
                  <a:pt x="932" y="96"/>
                </a:lnTo>
                <a:lnTo>
                  <a:pt x="934" y="106"/>
                </a:lnTo>
                <a:lnTo>
                  <a:pt x="940" y="114"/>
                </a:lnTo>
                <a:lnTo>
                  <a:pt x="946" y="126"/>
                </a:lnTo>
                <a:lnTo>
                  <a:pt x="938" y="136"/>
                </a:lnTo>
                <a:lnTo>
                  <a:pt x="926" y="146"/>
                </a:lnTo>
                <a:lnTo>
                  <a:pt x="916" y="152"/>
                </a:lnTo>
                <a:lnTo>
                  <a:pt x="902" y="144"/>
                </a:lnTo>
                <a:lnTo>
                  <a:pt x="898" y="152"/>
                </a:lnTo>
                <a:lnTo>
                  <a:pt x="890" y="156"/>
                </a:lnTo>
                <a:lnTo>
                  <a:pt x="878" y="144"/>
                </a:lnTo>
                <a:lnTo>
                  <a:pt x="868" y="144"/>
                </a:lnTo>
                <a:lnTo>
                  <a:pt x="864" y="150"/>
                </a:lnTo>
                <a:lnTo>
                  <a:pt x="870" y="156"/>
                </a:lnTo>
                <a:lnTo>
                  <a:pt x="864" y="166"/>
                </a:lnTo>
                <a:lnTo>
                  <a:pt x="856" y="174"/>
                </a:lnTo>
                <a:lnTo>
                  <a:pt x="846" y="176"/>
                </a:lnTo>
                <a:lnTo>
                  <a:pt x="834" y="174"/>
                </a:lnTo>
                <a:lnTo>
                  <a:pt x="822" y="166"/>
                </a:lnTo>
                <a:lnTo>
                  <a:pt x="812" y="164"/>
                </a:lnTo>
                <a:lnTo>
                  <a:pt x="816" y="172"/>
                </a:lnTo>
                <a:lnTo>
                  <a:pt x="822" y="178"/>
                </a:lnTo>
                <a:lnTo>
                  <a:pt x="834" y="180"/>
                </a:lnTo>
                <a:lnTo>
                  <a:pt x="842" y="182"/>
                </a:lnTo>
                <a:lnTo>
                  <a:pt x="854" y="182"/>
                </a:lnTo>
                <a:lnTo>
                  <a:pt x="848" y="192"/>
                </a:lnTo>
                <a:lnTo>
                  <a:pt x="840" y="204"/>
                </a:lnTo>
                <a:lnTo>
                  <a:pt x="830" y="210"/>
                </a:lnTo>
                <a:lnTo>
                  <a:pt x="820" y="212"/>
                </a:lnTo>
                <a:lnTo>
                  <a:pt x="812" y="212"/>
                </a:lnTo>
                <a:lnTo>
                  <a:pt x="804" y="208"/>
                </a:lnTo>
                <a:lnTo>
                  <a:pt x="804" y="218"/>
                </a:lnTo>
                <a:lnTo>
                  <a:pt x="784" y="220"/>
                </a:lnTo>
                <a:lnTo>
                  <a:pt x="772" y="216"/>
                </a:lnTo>
                <a:lnTo>
                  <a:pt x="778" y="222"/>
                </a:lnTo>
                <a:lnTo>
                  <a:pt x="794" y="228"/>
                </a:lnTo>
                <a:lnTo>
                  <a:pt x="796" y="238"/>
                </a:lnTo>
                <a:lnTo>
                  <a:pt x="778" y="242"/>
                </a:lnTo>
                <a:lnTo>
                  <a:pt x="758" y="260"/>
                </a:lnTo>
                <a:lnTo>
                  <a:pt x="740" y="290"/>
                </a:lnTo>
                <a:lnTo>
                  <a:pt x="734" y="332"/>
                </a:lnTo>
                <a:lnTo>
                  <a:pt x="736" y="336"/>
                </a:lnTo>
                <a:lnTo>
                  <a:pt x="738" y="342"/>
                </a:lnTo>
                <a:lnTo>
                  <a:pt x="748" y="342"/>
                </a:lnTo>
                <a:lnTo>
                  <a:pt x="756" y="344"/>
                </a:lnTo>
                <a:lnTo>
                  <a:pt x="760" y="352"/>
                </a:lnTo>
                <a:lnTo>
                  <a:pt x="768" y="378"/>
                </a:lnTo>
                <a:lnTo>
                  <a:pt x="782" y="374"/>
                </a:lnTo>
                <a:lnTo>
                  <a:pt x="800" y="374"/>
                </a:lnTo>
                <a:lnTo>
                  <a:pt x="814" y="380"/>
                </a:lnTo>
                <a:lnTo>
                  <a:pt x="830" y="382"/>
                </a:lnTo>
                <a:lnTo>
                  <a:pt x="846" y="398"/>
                </a:lnTo>
                <a:lnTo>
                  <a:pt x="864" y="408"/>
                </a:lnTo>
                <a:lnTo>
                  <a:pt x="886" y="416"/>
                </a:lnTo>
                <a:lnTo>
                  <a:pt x="896" y="416"/>
                </a:lnTo>
                <a:lnTo>
                  <a:pt x="904" y="418"/>
                </a:lnTo>
                <a:lnTo>
                  <a:pt x="916" y="420"/>
                </a:lnTo>
                <a:lnTo>
                  <a:pt x="928" y="420"/>
                </a:lnTo>
                <a:lnTo>
                  <a:pt x="932" y="442"/>
                </a:lnTo>
                <a:lnTo>
                  <a:pt x="932" y="456"/>
                </a:lnTo>
                <a:lnTo>
                  <a:pt x="932" y="462"/>
                </a:lnTo>
                <a:lnTo>
                  <a:pt x="932" y="470"/>
                </a:lnTo>
                <a:lnTo>
                  <a:pt x="944" y="484"/>
                </a:lnTo>
                <a:lnTo>
                  <a:pt x="956" y="498"/>
                </a:lnTo>
                <a:lnTo>
                  <a:pt x="962" y="502"/>
                </a:lnTo>
                <a:lnTo>
                  <a:pt x="970" y="506"/>
                </a:lnTo>
                <a:lnTo>
                  <a:pt x="984" y="498"/>
                </a:lnTo>
                <a:lnTo>
                  <a:pt x="988" y="490"/>
                </a:lnTo>
                <a:lnTo>
                  <a:pt x="990" y="482"/>
                </a:lnTo>
                <a:lnTo>
                  <a:pt x="984" y="462"/>
                </a:lnTo>
                <a:lnTo>
                  <a:pt x="980" y="448"/>
                </a:lnTo>
                <a:lnTo>
                  <a:pt x="972" y="428"/>
                </a:lnTo>
                <a:lnTo>
                  <a:pt x="980" y="424"/>
                </a:lnTo>
                <a:lnTo>
                  <a:pt x="1002" y="418"/>
                </a:lnTo>
                <a:lnTo>
                  <a:pt x="1012" y="406"/>
                </a:lnTo>
                <a:lnTo>
                  <a:pt x="1022" y="394"/>
                </a:lnTo>
                <a:lnTo>
                  <a:pt x="1020" y="372"/>
                </a:lnTo>
                <a:lnTo>
                  <a:pt x="1010" y="354"/>
                </a:lnTo>
                <a:lnTo>
                  <a:pt x="998" y="346"/>
                </a:lnTo>
                <a:lnTo>
                  <a:pt x="988" y="340"/>
                </a:lnTo>
                <a:lnTo>
                  <a:pt x="990" y="334"/>
                </a:lnTo>
                <a:lnTo>
                  <a:pt x="996" y="328"/>
                </a:lnTo>
                <a:lnTo>
                  <a:pt x="1006" y="316"/>
                </a:lnTo>
                <a:lnTo>
                  <a:pt x="1004" y="304"/>
                </a:lnTo>
                <a:lnTo>
                  <a:pt x="1002" y="292"/>
                </a:lnTo>
                <a:lnTo>
                  <a:pt x="1006" y="274"/>
                </a:lnTo>
                <a:lnTo>
                  <a:pt x="996" y="264"/>
                </a:lnTo>
                <a:lnTo>
                  <a:pt x="1000" y="250"/>
                </a:lnTo>
                <a:lnTo>
                  <a:pt x="1018" y="250"/>
                </a:lnTo>
                <a:lnTo>
                  <a:pt x="1034" y="256"/>
                </a:lnTo>
                <a:lnTo>
                  <a:pt x="1044" y="258"/>
                </a:lnTo>
                <a:lnTo>
                  <a:pt x="1058" y="256"/>
                </a:lnTo>
                <a:lnTo>
                  <a:pt x="1064" y="248"/>
                </a:lnTo>
                <a:lnTo>
                  <a:pt x="1076" y="256"/>
                </a:lnTo>
                <a:lnTo>
                  <a:pt x="1090" y="266"/>
                </a:lnTo>
                <a:lnTo>
                  <a:pt x="1098" y="278"/>
                </a:lnTo>
                <a:lnTo>
                  <a:pt x="1112" y="286"/>
                </a:lnTo>
                <a:lnTo>
                  <a:pt x="1134" y="290"/>
                </a:lnTo>
                <a:lnTo>
                  <a:pt x="1130" y="300"/>
                </a:lnTo>
                <a:lnTo>
                  <a:pt x="1130" y="314"/>
                </a:lnTo>
                <a:lnTo>
                  <a:pt x="1136" y="328"/>
                </a:lnTo>
                <a:lnTo>
                  <a:pt x="1136" y="336"/>
                </a:lnTo>
                <a:lnTo>
                  <a:pt x="1148" y="338"/>
                </a:lnTo>
                <a:lnTo>
                  <a:pt x="1156" y="346"/>
                </a:lnTo>
                <a:lnTo>
                  <a:pt x="1168" y="352"/>
                </a:lnTo>
                <a:lnTo>
                  <a:pt x="1182" y="340"/>
                </a:lnTo>
                <a:lnTo>
                  <a:pt x="1196" y="328"/>
                </a:lnTo>
                <a:lnTo>
                  <a:pt x="1196" y="316"/>
                </a:lnTo>
                <a:lnTo>
                  <a:pt x="1204" y="306"/>
                </a:lnTo>
                <a:lnTo>
                  <a:pt x="1210" y="300"/>
                </a:lnTo>
                <a:lnTo>
                  <a:pt x="1218" y="312"/>
                </a:lnTo>
                <a:lnTo>
                  <a:pt x="1228" y="328"/>
                </a:lnTo>
                <a:lnTo>
                  <a:pt x="1242" y="346"/>
                </a:lnTo>
                <a:lnTo>
                  <a:pt x="1244" y="354"/>
                </a:lnTo>
                <a:lnTo>
                  <a:pt x="1254" y="360"/>
                </a:lnTo>
                <a:lnTo>
                  <a:pt x="1256" y="372"/>
                </a:lnTo>
                <a:lnTo>
                  <a:pt x="1260" y="384"/>
                </a:lnTo>
                <a:lnTo>
                  <a:pt x="1254" y="390"/>
                </a:lnTo>
                <a:lnTo>
                  <a:pt x="1256" y="398"/>
                </a:lnTo>
                <a:lnTo>
                  <a:pt x="1272" y="408"/>
                </a:lnTo>
                <a:lnTo>
                  <a:pt x="1274" y="412"/>
                </a:lnTo>
                <a:lnTo>
                  <a:pt x="1274" y="418"/>
                </a:lnTo>
                <a:lnTo>
                  <a:pt x="1284" y="422"/>
                </a:lnTo>
                <a:lnTo>
                  <a:pt x="1298" y="426"/>
                </a:lnTo>
                <a:lnTo>
                  <a:pt x="1310" y="430"/>
                </a:lnTo>
                <a:lnTo>
                  <a:pt x="1318" y="430"/>
                </a:lnTo>
                <a:lnTo>
                  <a:pt x="1314" y="438"/>
                </a:lnTo>
                <a:lnTo>
                  <a:pt x="1300" y="444"/>
                </a:lnTo>
                <a:lnTo>
                  <a:pt x="1292" y="448"/>
                </a:lnTo>
                <a:lnTo>
                  <a:pt x="1280" y="454"/>
                </a:lnTo>
                <a:lnTo>
                  <a:pt x="1282" y="456"/>
                </a:lnTo>
                <a:lnTo>
                  <a:pt x="1282" y="458"/>
                </a:lnTo>
                <a:lnTo>
                  <a:pt x="1284" y="458"/>
                </a:lnTo>
                <a:lnTo>
                  <a:pt x="1300" y="450"/>
                </a:lnTo>
                <a:lnTo>
                  <a:pt x="1314" y="444"/>
                </a:lnTo>
                <a:lnTo>
                  <a:pt x="1324" y="442"/>
                </a:lnTo>
                <a:lnTo>
                  <a:pt x="1328" y="452"/>
                </a:lnTo>
                <a:lnTo>
                  <a:pt x="1330" y="452"/>
                </a:lnTo>
                <a:lnTo>
                  <a:pt x="1336" y="452"/>
                </a:lnTo>
                <a:lnTo>
                  <a:pt x="1348" y="458"/>
                </a:lnTo>
                <a:lnTo>
                  <a:pt x="1350" y="474"/>
                </a:lnTo>
                <a:lnTo>
                  <a:pt x="1348" y="488"/>
                </a:lnTo>
                <a:lnTo>
                  <a:pt x="1340" y="496"/>
                </a:lnTo>
                <a:lnTo>
                  <a:pt x="1330" y="502"/>
                </a:lnTo>
                <a:lnTo>
                  <a:pt x="1310" y="502"/>
                </a:lnTo>
                <a:lnTo>
                  <a:pt x="1302" y="512"/>
                </a:lnTo>
                <a:lnTo>
                  <a:pt x="1286" y="524"/>
                </a:lnTo>
                <a:lnTo>
                  <a:pt x="1264" y="528"/>
                </a:lnTo>
                <a:lnTo>
                  <a:pt x="1238" y="524"/>
                </a:lnTo>
                <a:lnTo>
                  <a:pt x="1218" y="524"/>
                </a:lnTo>
                <a:lnTo>
                  <a:pt x="1190" y="526"/>
                </a:lnTo>
                <a:lnTo>
                  <a:pt x="1174" y="532"/>
                </a:lnTo>
                <a:lnTo>
                  <a:pt x="1166" y="544"/>
                </a:lnTo>
                <a:lnTo>
                  <a:pt x="1152" y="548"/>
                </a:lnTo>
                <a:lnTo>
                  <a:pt x="1138" y="560"/>
                </a:lnTo>
                <a:lnTo>
                  <a:pt x="1128" y="570"/>
                </a:lnTo>
                <a:lnTo>
                  <a:pt x="1114" y="586"/>
                </a:lnTo>
                <a:lnTo>
                  <a:pt x="1112" y="590"/>
                </a:lnTo>
                <a:lnTo>
                  <a:pt x="1110" y="592"/>
                </a:lnTo>
                <a:lnTo>
                  <a:pt x="1110" y="594"/>
                </a:lnTo>
                <a:lnTo>
                  <a:pt x="1116" y="590"/>
                </a:lnTo>
                <a:lnTo>
                  <a:pt x="1120" y="588"/>
                </a:lnTo>
                <a:lnTo>
                  <a:pt x="1134" y="572"/>
                </a:lnTo>
                <a:lnTo>
                  <a:pt x="1150" y="562"/>
                </a:lnTo>
                <a:lnTo>
                  <a:pt x="1168" y="554"/>
                </a:lnTo>
                <a:lnTo>
                  <a:pt x="1174" y="550"/>
                </a:lnTo>
                <a:lnTo>
                  <a:pt x="1184" y="546"/>
                </a:lnTo>
                <a:lnTo>
                  <a:pt x="1202" y="548"/>
                </a:lnTo>
                <a:lnTo>
                  <a:pt x="1214" y="552"/>
                </a:lnTo>
                <a:lnTo>
                  <a:pt x="1218" y="56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13" name="Freeform 17">
            <a:extLst>
              <a:ext uri="{FF2B5EF4-FFF2-40B4-BE49-F238E27FC236}">
                <a16:creationId xmlns:a16="http://schemas.microsoft.com/office/drawing/2014/main" id="{8EA476A2-BBDE-4BEE-8935-4F88D641EC5A}"/>
              </a:ext>
            </a:extLst>
          </p:cNvPr>
          <p:cNvSpPr>
            <a:spLocks/>
          </p:cNvSpPr>
          <p:nvPr/>
        </p:nvSpPr>
        <p:spPr bwMode="gray">
          <a:xfrm>
            <a:off x="2396058" y="1349716"/>
            <a:ext cx="74924" cy="55500"/>
          </a:xfrm>
          <a:custGeom>
            <a:avLst/>
            <a:gdLst>
              <a:gd name="T0" fmla="*/ 6 w 38"/>
              <a:gd name="T1" fmla="*/ 0 h 28"/>
              <a:gd name="T2" fmla="*/ 22 w 38"/>
              <a:gd name="T3" fmla="*/ 0 h 28"/>
              <a:gd name="T4" fmla="*/ 36 w 38"/>
              <a:gd name="T5" fmla="*/ 0 h 28"/>
              <a:gd name="T6" fmla="*/ 38 w 38"/>
              <a:gd name="T7" fmla="*/ 8 h 28"/>
              <a:gd name="T8" fmla="*/ 34 w 38"/>
              <a:gd name="T9" fmla="*/ 20 h 28"/>
              <a:gd name="T10" fmla="*/ 28 w 38"/>
              <a:gd name="T11" fmla="*/ 28 h 28"/>
              <a:gd name="T12" fmla="*/ 22 w 38"/>
              <a:gd name="T13" fmla="*/ 24 h 28"/>
              <a:gd name="T14" fmla="*/ 14 w 38"/>
              <a:gd name="T15" fmla="*/ 14 h 28"/>
              <a:gd name="T16" fmla="*/ 6 w 38"/>
              <a:gd name="T17" fmla="*/ 10 h 28"/>
              <a:gd name="T18" fmla="*/ 0 w 38"/>
              <a:gd name="T19" fmla="*/ 4 h 28"/>
              <a:gd name="T20" fmla="*/ 6 w 38"/>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8">
                <a:moveTo>
                  <a:pt x="6" y="0"/>
                </a:moveTo>
                <a:lnTo>
                  <a:pt x="22" y="0"/>
                </a:lnTo>
                <a:lnTo>
                  <a:pt x="36" y="0"/>
                </a:lnTo>
                <a:lnTo>
                  <a:pt x="38" y="8"/>
                </a:lnTo>
                <a:lnTo>
                  <a:pt x="34" y="20"/>
                </a:lnTo>
                <a:lnTo>
                  <a:pt x="28" y="28"/>
                </a:lnTo>
                <a:lnTo>
                  <a:pt x="22" y="24"/>
                </a:lnTo>
                <a:lnTo>
                  <a:pt x="14" y="14"/>
                </a:lnTo>
                <a:lnTo>
                  <a:pt x="6" y="10"/>
                </a:lnTo>
                <a:lnTo>
                  <a:pt x="0" y="4"/>
                </a:lnTo>
                <a:lnTo>
                  <a:pt x="6"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14" name="Freeform 18">
            <a:extLst>
              <a:ext uri="{FF2B5EF4-FFF2-40B4-BE49-F238E27FC236}">
                <a16:creationId xmlns:a16="http://schemas.microsoft.com/office/drawing/2014/main" id="{C2A12492-A492-4FCF-A915-B3BBDAA1B148}"/>
              </a:ext>
            </a:extLst>
          </p:cNvPr>
          <p:cNvSpPr>
            <a:spLocks/>
          </p:cNvSpPr>
          <p:nvPr/>
        </p:nvSpPr>
        <p:spPr bwMode="gray">
          <a:xfrm>
            <a:off x="1903131" y="1103929"/>
            <a:ext cx="220831" cy="114966"/>
          </a:xfrm>
          <a:custGeom>
            <a:avLst/>
            <a:gdLst>
              <a:gd name="T0" fmla="*/ 0 w 112"/>
              <a:gd name="T1" fmla="*/ 50 h 58"/>
              <a:gd name="T2" fmla="*/ 4 w 112"/>
              <a:gd name="T3" fmla="*/ 40 h 58"/>
              <a:gd name="T4" fmla="*/ 16 w 112"/>
              <a:gd name="T5" fmla="*/ 38 h 58"/>
              <a:gd name="T6" fmla="*/ 26 w 112"/>
              <a:gd name="T7" fmla="*/ 32 h 58"/>
              <a:gd name="T8" fmla="*/ 36 w 112"/>
              <a:gd name="T9" fmla="*/ 26 h 58"/>
              <a:gd name="T10" fmla="*/ 50 w 112"/>
              <a:gd name="T11" fmla="*/ 18 h 58"/>
              <a:gd name="T12" fmla="*/ 58 w 112"/>
              <a:gd name="T13" fmla="*/ 10 h 58"/>
              <a:gd name="T14" fmla="*/ 76 w 112"/>
              <a:gd name="T15" fmla="*/ 8 h 58"/>
              <a:gd name="T16" fmla="*/ 86 w 112"/>
              <a:gd name="T17" fmla="*/ 8 h 58"/>
              <a:gd name="T18" fmla="*/ 92 w 112"/>
              <a:gd name="T19" fmla="*/ 12 h 58"/>
              <a:gd name="T20" fmla="*/ 96 w 112"/>
              <a:gd name="T21" fmla="*/ 0 h 58"/>
              <a:gd name="T22" fmla="*/ 106 w 112"/>
              <a:gd name="T23" fmla="*/ 4 h 58"/>
              <a:gd name="T24" fmla="*/ 112 w 112"/>
              <a:gd name="T25" fmla="*/ 8 h 58"/>
              <a:gd name="T26" fmla="*/ 108 w 112"/>
              <a:gd name="T27" fmla="*/ 14 h 58"/>
              <a:gd name="T28" fmla="*/ 100 w 112"/>
              <a:gd name="T29" fmla="*/ 16 h 58"/>
              <a:gd name="T30" fmla="*/ 106 w 112"/>
              <a:gd name="T31" fmla="*/ 24 h 58"/>
              <a:gd name="T32" fmla="*/ 104 w 112"/>
              <a:gd name="T33" fmla="*/ 30 h 58"/>
              <a:gd name="T34" fmla="*/ 96 w 112"/>
              <a:gd name="T35" fmla="*/ 32 h 58"/>
              <a:gd name="T36" fmla="*/ 90 w 112"/>
              <a:gd name="T37" fmla="*/ 38 h 58"/>
              <a:gd name="T38" fmla="*/ 84 w 112"/>
              <a:gd name="T39" fmla="*/ 44 h 58"/>
              <a:gd name="T40" fmla="*/ 74 w 112"/>
              <a:gd name="T41" fmla="*/ 42 h 58"/>
              <a:gd name="T42" fmla="*/ 76 w 112"/>
              <a:gd name="T43" fmla="*/ 32 h 58"/>
              <a:gd name="T44" fmla="*/ 72 w 112"/>
              <a:gd name="T45" fmla="*/ 28 h 58"/>
              <a:gd name="T46" fmla="*/ 66 w 112"/>
              <a:gd name="T47" fmla="*/ 30 h 58"/>
              <a:gd name="T48" fmla="*/ 64 w 112"/>
              <a:gd name="T49" fmla="*/ 34 h 58"/>
              <a:gd name="T50" fmla="*/ 64 w 112"/>
              <a:gd name="T51" fmla="*/ 40 h 58"/>
              <a:gd name="T52" fmla="*/ 60 w 112"/>
              <a:gd name="T53" fmla="*/ 48 h 58"/>
              <a:gd name="T54" fmla="*/ 54 w 112"/>
              <a:gd name="T55" fmla="*/ 50 h 58"/>
              <a:gd name="T56" fmla="*/ 48 w 112"/>
              <a:gd name="T57" fmla="*/ 48 h 58"/>
              <a:gd name="T58" fmla="*/ 48 w 112"/>
              <a:gd name="T59" fmla="*/ 58 h 58"/>
              <a:gd name="T60" fmla="*/ 34 w 112"/>
              <a:gd name="T61" fmla="*/ 58 h 58"/>
              <a:gd name="T62" fmla="*/ 32 w 112"/>
              <a:gd name="T63" fmla="*/ 50 h 58"/>
              <a:gd name="T64" fmla="*/ 24 w 112"/>
              <a:gd name="T65" fmla="*/ 50 h 58"/>
              <a:gd name="T66" fmla="*/ 24 w 112"/>
              <a:gd name="T67" fmla="*/ 54 h 58"/>
              <a:gd name="T68" fmla="*/ 8 w 112"/>
              <a:gd name="T69" fmla="*/ 54 h 58"/>
              <a:gd name="T70" fmla="*/ 0 w 112"/>
              <a:gd name="T7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58">
                <a:moveTo>
                  <a:pt x="0" y="50"/>
                </a:moveTo>
                <a:lnTo>
                  <a:pt x="4" y="40"/>
                </a:lnTo>
                <a:lnTo>
                  <a:pt x="16" y="38"/>
                </a:lnTo>
                <a:lnTo>
                  <a:pt x="26" y="32"/>
                </a:lnTo>
                <a:lnTo>
                  <a:pt x="36" y="26"/>
                </a:lnTo>
                <a:lnTo>
                  <a:pt x="50" y="18"/>
                </a:lnTo>
                <a:lnTo>
                  <a:pt x="58" y="10"/>
                </a:lnTo>
                <a:lnTo>
                  <a:pt x="76" y="8"/>
                </a:lnTo>
                <a:lnTo>
                  <a:pt x="86" y="8"/>
                </a:lnTo>
                <a:lnTo>
                  <a:pt x="92" y="12"/>
                </a:lnTo>
                <a:lnTo>
                  <a:pt x="96" y="0"/>
                </a:lnTo>
                <a:lnTo>
                  <a:pt x="106" y="4"/>
                </a:lnTo>
                <a:lnTo>
                  <a:pt x="112" y="8"/>
                </a:lnTo>
                <a:lnTo>
                  <a:pt x="108" y="14"/>
                </a:lnTo>
                <a:lnTo>
                  <a:pt x="100" y="16"/>
                </a:lnTo>
                <a:lnTo>
                  <a:pt x="106" y="24"/>
                </a:lnTo>
                <a:lnTo>
                  <a:pt x="104" y="30"/>
                </a:lnTo>
                <a:lnTo>
                  <a:pt x="96" y="32"/>
                </a:lnTo>
                <a:lnTo>
                  <a:pt x="90" y="38"/>
                </a:lnTo>
                <a:lnTo>
                  <a:pt x="84" y="44"/>
                </a:lnTo>
                <a:lnTo>
                  <a:pt x="74" y="42"/>
                </a:lnTo>
                <a:lnTo>
                  <a:pt x="76" y="32"/>
                </a:lnTo>
                <a:lnTo>
                  <a:pt x="72" y="28"/>
                </a:lnTo>
                <a:lnTo>
                  <a:pt x="66" y="30"/>
                </a:lnTo>
                <a:lnTo>
                  <a:pt x="64" y="34"/>
                </a:lnTo>
                <a:lnTo>
                  <a:pt x="64" y="40"/>
                </a:lnTo>
                <a:lnTo>
                  <a:pt x="60" y="48"/>
                </a:lnTo>
                <a:lnTo>
                  <a:pt x="54" y="50"/>
                </a:lnTo>
                <a:lnTo>
                  <a:pt x="48" y="48"/>
                </a:lnTo>
                <a:lnTo>
                  <a:pt x="48" y="58"/>
                </a:lnTo>
                <a:lnTo>
                  <a:pt x="34" y="58"/>
                </a:lnTo>
                <a:lnTo>
                  <a:pt x="32" y="50"/>
                </a:lnTo>
                <a:lnTo>
                  <a:pt x="24" y="50"/>
                </a:lnTo>
                <a:lnTo>
                  <a:pt x="24" y="54"/>
                </a:lnTo>
                <a:lnTo>
                  <a:pt x="8" y="54"/>
                </a:lnTo>
                <a:lnTo>
                  <a:pt x="0" y="5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15" name="Freeform 19">
            <a:extLst>
              <a:ext uri="{FF2B5EF4-FFF2-40B4-BE49-F238E27FC236}">
                <a16:creationId xmlns:a16="http://schemas.microsoft.com/office/drawing/2014/main" id="{1E4F3E56-7E26-4F95-BEB1-9BE96B9C2437}"/>
              </a:ext>
            </a:extLst>
          </p:cNvPr>
          <p:cNvSpPr>
            <a:spLocks/>
          </p:cNvSpPr>
          <p:nvPr/>
        </p:nvSpPr>
        <p:spPr bwMode="gray">
          <a:xfrm>
            <a:off x="2009603" y="1203036"/>
            <a:ext cx="55208" cy="39644"/>
          </a:xfrm>
          <a:custGeom>
            <a:avLst/>
            <a:gdLst>
              <a:gd name="T0" fmla="*/ 18 w 28"/>
              <a:gd name="T1" fmla="*/ 0 h 20"/>
              <a:gd name="T2" fmla="*/ 28 w 28"/>
              <a:gd name="T3" fmla="*/ 2 h 20"/>
              <a:gd name="T4" fmla="*/ 26 w 28"/>
              <a:gd name="T5" fmla="*/ 8 h 20"/>
              <a:gd name="T6" fmla="*/ 20 w 28"/>
              <a:gd name="T7" fmla="*/ 18 h 20"/>
              <a:gd name="T8" fmla="*/ 12 w 28"/>
              <a:gd name="T9" fmla="*/ 20 h 20"/>
              <a:gd name="T10" fmla="*/ 0 w 28"/>
              <a:gd name="T11" fmla="*/ 16 h 20"/>
              <a:gd name="T12" fmla="*/ 4 w 28"/>
              <a:gd name="T13" fmla="*/ 8 h 20"/>
              <a:gd name="T14" fmla="*/ 14 w 28"/>
              <a:gd name="T15" fmla="*/ 2 h 20"/>
              <a:gd name="T16" fmla="*/ 18 w 28"/>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0">
                <a:moveTo>
                  <a:pt x="18" y="0"/>
                </a:moveTo>
                <a:lnTo>
                  <a:pt x="28" y="2"/>
                </a:lnTo>
                <a:lnTo>
                  <a:pt x="26" y="8"/>
                </a:lnTo>
                <a:lnTo>
                  <a:pt x="20" y="18"/>
                </a:lnTo>
                <a:lnTo>
                  <a:pt x="12" y="20"/>
                </a:lnTo>
                <a:lnTo>
                  <a:pt x="0" y="16"/>
                </a:lnTo>
                <a:lnTo>
                  <a:pt x="4" y="8"/>
                </a:lnTo>
                <a:lnTo>
                  <a:pt x="14" y="2"/>
                </a:lnTo>
                <a:lnTo>
                  <a:pt x="18"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16" name="Freeform 20">
            <a:extLst>
              <a:ext uri="{FF2B5EF4-FFF2-40B4-BE49-F238E27FC236}">
                <a16:creationId xmlns:a16="http://schemas.microsoft.com/office/drawing/2014/main" id="{38D15A9B-544D-4C0C-A54F-DE4431F47E33}"/>
              </a:ext>
            </a:extLst>
          </p:cNvPr>
          <p:cNvSpPr>
            <a:spLocks/>
          </p:cNvSpPr>
          <p:nvPr/>
        </p:nvSpPr>
        <p:spPr bwMode="gray">
          <a:xfrm>
            <a:off x="2198885" y="1072215"/>
            <a:ext cx="110415" cy="51536"/>
          </a:xfrm>
          <a:custGeom>
            <a:avLst/>
            <a:gdLst>
              <a:gd name="T0" fmla="*/ 0 w 56"/>
              <a:gd name="T1" fmla="*/ 6 h 26"/>
              <a:gd name="T2" fmla="*/ 14 w 56"/>
              <a:gd name="T3" fmla="*/ 0 h 26"/>
              <a:gd name="T4" fmla="*/ 32 w 56"/>
              <a:gd name="T5" fmla="*/ 0 h 26"/>
              <a:gd name="T6" fmla="*/ 54 w 56"/>
              <a:gd name="T7" fmla="*/ 0 h 26"/>
              <a:gd name="T8" fmla="*/ 56 w 56"/>
              <a:gd name="T9" fmla="*/ 6 h 26"/>
              <a:gd name="T10" fmla="*/ 44 w 56"/>
              <a:gd name="T11" fmla="*/ 8 h 26"/>
              <a:gd name="T12" fmla="*/ 40 w 56"/>
              <a:gd name="T13" fmla="*/ 12 h 26"/>
              <a:gd name="T14" fmla="*/ 50 w 56"/>
              <a:gd name="T15" fmla="*/ 12 h 26"/>
              <a:gd name="T16" fmla="*/ 50 w 56"/>
              <a:gd name="T17" fmla="*/ 18 h 26"/>
              <a:gd name="T18" fmla="*/ 44 w 56"/>
              <a:gd name="T19" fmla="*/ 24 h 26"/>
              <a:gd name="T20" fmla="*/ 32 w 56"/>
              <a:gd name="T21" fmla="*/ 24 h 26"/>
              <a:gd name="T22" fmla="*/ 22 w 56"/>
              <a:gd name="T23" fmla="*/ 24 h 26"/>
              <a:gd name="T24" fmla="*/ 16 w 56"/>
              <a:gd name="T25" fmla="*/ 26 h 26"/>
              <a:gd name="T26" fmla="*/ 4 w 56"/>
              <a:gd name="T27" fmla="*/ 20 h 26"/>
              <a:gd name="T28" fmla="*/ 0 w 56"/>
              <a:gd name="T2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6">
                <a:moveTo>
                  <a:pt x="0" y="6"/>
                </a:moveTo>
                <a:lnTo>
                  <a:pt x="14" y="0"/>
                </a:lnTo>
                <a:lnTo>
                  <a:pt x="32" y="0"/>
                </a:lnTo>
                <a:lnTo>
                  <a:pt x="54" y="0"/>
                </a:lnTo>
                <a:lnTo>
                  <a:pt x="56" y="6"/>
                </a:lnTo>
                <a:lnTo>
                  <a:pt x="44" y="8"/>
                </a:lnTo>
                <a:lnTo>
                  <a:pt x="40" y="12"/>
                </a:lnTo>
                <a:lnTo>
                  <a:pt x="50" y="12"/>
                </a:lnTo>
                <a:lnTo>
                  <a:pt x="50" y="18"/>
                </a:lnTo>
                <a:lnTo>
                  <a:pt x="44" y="24"/>
                </a:lnTo>
                <a:lnTo>
                  <a:pt x="32" y="24"/>
                </a:lnTo>
                <a:lnTo>
                  <a:pt x="22" y="24"/>
                </a:lnTo>
                <a:lnTo>
                  <a:pt x="16" y="26"/>
                </a:lnTo>
                <a:lnTo>
                  <a:pt x="4" y="20"/>
                </a:lnTo>
                <a:lnTo>
                  <a:pt x="0" y="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17" name="Freeform 21">
            <a:extLst>
              <a:ext uri="{FF2B5EF4-FFF2-40B4-BE49-F238E27FC236}">
                <a16:creationId xmlns:a16="http://schemas.microsoft.com/office/drawing/2014/main" id="{EEEC8EA8-37F8-4F31-A4B7-E2CBD53C91D5}"/>
              </a:ext>
            </a:extLst>
          </p:cNvPr>
          <p:cNvSpPr>
            <a:spLocks/>
          </p:cNvSpPr>
          <p:nvPr/>
        </p:nvSpPr>
        <p:spPr bwMode="gray">
          <a:xfrm>
            <a:off x="2198885" y="1024643"/>
            <a:ext cx="126189" cy="35678"/>
          </a:xfrm>
          <a:custGeom>
            <a:avLst/>
            <a:gdLst>
              <a:gd name="T0" fmla="*/ 8 w 64"/>
              <a:gd name="T1" fmla="*/ 12 h 18"/>
              <a:gd name="T2" fmla="*/ 24 w 64"/>
              <a:gd name="T3" fmla="*/ 6 h 18"/>
              <a:gd name="T4" fmla="*/ 42 w 64"/>
              <a:gd name="T5" fmla="*/ 0 h 18"/>
              <a:gd name="T6" fmla="*/ 56 w 64"/>
              <a:gd name="T7" fmla="*/ 2 h 18"/>
              <a:gd name="T8" fmla="*/ 64 w 64"/>
              <a:gd name="T9" fmla="*/ 8 h 18"/>
              <a:gd name="T10" fmla="*/ 62 w 64"/>
              <a:gd name="T11" fmla="*/ 14 h 18"/>
              <a:gd name="T12" fmla="*/ 52 w 64"/>
              <a:gd name="T13" fmla="*/ 16 h 18"/>
              <a:gd name="T14" fmla="*/ 34 w 64"/>
              <a:gd name="T15" fmla="*/ 16 h 18"/>
              <a:gd name="T16" fmla="*/ 14 w 64"/>
              <a:gd name="T17" fmla="*/ 18 h 18"/>
              <a:gd name="T18" fmla="*/ 0 w 64"/>
              <a:gd name="T19" fmla="*/ 18 h 18"/>
              <a:gd name="T20" fmla="*/ 8 w 64"/>
              <a:gd name="T21"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8">
                <a:moveTo>
                  <a:pt x="8" y="12"/>
                </a:moveTo>
                <a:lnTo>
                  <a:pt x="24" y="6"/>
                </a:lnTo>
                <a:lnTo>
                  <a:pt x="42" y="0"/>
                </a:lnTo>
                <a:lnTo>
                  <a:pt x="56" y="2"/>
                </a:lnTo>
                <a:lnTo>
                  <a:pt x="64" y="8"/>
                </a:lnTo>
                <a:lnTo>
                  <a:pt x="62" y="14"/>
                </a:lnTo>
                <a:lnTo>
                  <a:pt x="52" y="16"/>
                </a:lnTo>
                <a:lnTo>
                  <a:pt x="34" y="16"/>
                </a:lnTo>
                <a:lnTo>
                  <a:pt x="14" y="18"/>
                </a:lnTo>
                <a:lnTo>
                  <a:pt x="0" y="18"/>
                </a:lnTo>
                <a:lnTo>
                  <a:pt x="8" y="1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18" name="Freeform 22">
            <a:extLst>
              <a:ext uri="{FF2B5EF4-FFF2-40B4-BE49-F238E27FC236}">
                <a16:creationId xmlns:a16="http://schemas.microsoft.com/office/drawing/2014/main" id="{02316D75-A832-47BC-BE7E-5352C90B08FE}"/>
              </a:ext>
            </a:extLst>
          </p:cNvPr>
          <p:cNvSpPr>
            <a:spLocks/>
          </p:cNvSpPr>
          <p:nvPr/>
        </p:nvSpPr>
        <p:spPr bwMode="gray">
          <a:xfrm>
            <a:off x="2534077" y="1345752"/>
            <a:ext cx="189284" cy="154607"/>
          </a:xfrm>
          <a:custGeom>
            <a:avLst/>
            <a:gdLst>
              <a:gd name="T0" fmla="*/ 62 w 96"/>
              <a:gd name="T1" fmla="*/ 78 h 78"/>
              <a:gd name="T2" fmla="*/ 50 w 96"/>
              <a:gd name="T3" fmla="*/ 66 h 78"/>
              <a:gd name="T4" fmla="*/ 34 w 96"/>
              <a:gd name="T5" fmla="*/ 56 h 78"/>
              <a:gd name="T6" fmla="*/ 26 w 96"/>
              <a:gd name="T7" fmla="*/ 48 h 78"/>
              <a:gd name="T8" fmla="*/ 10 w 96"/>
              <a:gd name="T9" fmla="*/ 46 h 78"/>
              <a:gd name="T10" fmla="*/ 2 w 96"/>
              <a:gd name="T11" fmla="*/ 40 h 78"/>
              <a:gd name="T12" fmla="*/ 0 w 96"/>
              <a:gd name="T13" fmla="*/ 32 h 78"/>
              <a:gd name="T14" fmla="*/ 4 w 96"/>
              <a:gd name="T15" fmla="*/ 22 h 78"/>
              <a:gd name="T16" fmla="*/ 12 w 96"/>
              <a:gd name="T17" fmla="*/ 24 h 78"/>
              <a:gd name="T18" fmla="*/ 18 w 96"/>
              <a:gd name="T19" fmla="*/ 32 h 78"/>
              <a:gd name="T20" fmla="*/ 28 w 96"/>
              <a:gd name="T21" fmla="*/ 30 h 78"/>
              <a:gd name="T22" fmla="*/ 38 w 96"/>
              <a:gd name="T23" fmla="*/ 24 h 78"/>
              <a:gd name="T24" fmla="*/ 34 w 96"/>
              <a:gd name="T25" fmla="*/ 18 h 78"/>
              <a:gd name="T26" fmla="*/ 20 w 96"/>
              <a:gd name="T27" fmla="*/ 12 h 78"/>
              <a:gd name="T28" fmla="*/ 32 w 96"/>
              <a:gd name="T29" fmla="*/ 2 h 78"/>
              <a:gd name="T30" fmla="*/ 46 w 96"/>
              <a:gd name="T31" fmla="*/ 0 h 78"/>
              <a:gd name="T32" fmla="*/ 50 w 96"/>
              <a:gd name="T33" fmla="*/ 4 h 78"/>
              <a:gd name="T34" fmla="*/ 58 w 96"/>
              <a:gd name="T35" fmla="*/ 4 h 78"/>
              <a:gd name="T36" fmla="*/ 66 w 96"/>
              <a:gd name="T37" fmla="*/ 0 h 78"/>
              <a:gd name="T38" fmla="*/ 92 w 96"/>
              <a:gd name="T39" fmla="*/ 2 h 78"/>
              <a:gd name="T40" fmla="*/ 86 w 96"/>
              <a:gd name="T41" fmla="*/ 6 h 78"/>
              <a:gd name="T42" fmla="*/ 78 w 96"/>
              <a:gd name="T43" fmla="*/ 14 h 78"/>
              <a:gd name="T44" fmla="*/ 68 w 96"/>
              <a:gd name="T45" fmla="*/ 20 h 78"/>
              <a:gd name="T46" fmla="*/ 64 w 96"/>
              <a:gd name="T47" fmla="*/ 26 h 78"/>
              <a:gd name="T48" fmla="*/ 74 w 96"/>
              <a:gd name="T49" fmla="*/ 26 h 78"/>
              <a:gd name="T50" fmla="*/ 80 w 96"/>
              <a:gd name="T51" fmla="*/ 26 h 78"/>
              <a:gd name="T52" fmla="*/ 86 w 96"/>
              <a:gd name="T53" fmla="*/ 34 h 78"/>
              <a:gd name="T54" fmla="*/ 94 w 96"/>
              <a:gd name="T55" fmla="*/ 28 h 78"/>
              <a:gd name="T56" fmla="*/ 96 w 96"/>
              <a:gd name="T57" fmla="*/ 38 h 78"/>
              <a:gd name="T58" fmla="*/ 92 w 96"/>
              <a:gd name="T59" fmla="*/ 54 h 78"/>
              <a:gd name="T60" fmla="*/ 84 w 96"/>
              <a:gd name="T61" fmla="*/ 66 h 78"/>
              <a:gd name="T62" fmla="*/ 78 w 96"/>
              <a:gd name="T63" fmla="*/ 68 h 78"/>
              <a:gd name="T64" fmla="*/ 70 w 96"/>
              <a:gd name="T65" fmla="*/ 64 h 78"/>
              <a:gd name="T66" fmla="*/ 68 w 96"/>
              <a:gd name="T67" fmla="*/ 68 h 78"/>
              <a:gd name="T68" fmla="*/ 62 w 96"/>
              <a:gd name="T6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78">
                <a:moveTo>
                  <a:pt x="62" y="78"/>
                </a:moveTo>
                <a:lnTo>
                  <a:pt x="50" y="66"/>
                </a:lnTo>
                <a:lnTo>
                  <a:pt x="34" y="56"/>
                </a:lnTo>
                <a:lnTo>
                  <a:pt x="26" y="48"/>
                </a:lnTo>
                <a:lnTo>
                  <a:pt x="10" y="46"/>
                </a:lnTo>
                <a:lnTo>
                  <a:pt x="2" y="40"/>
                </a:lnTo>
                <a:lnTo>
                  <a:pt x="0" y="32"/>
                </a:lnTo>
                <a:lnTo>
                  <a:pt x="4" y="22"/>
                </a:lnTo>
                <a:lnTo>
                  <a:pt x="12" y="24"/>
                </a:lnTo>
                <a:lnTo>
                  <a:pt x="18" y="32"/>
                </a:lnTo>
                <a:lnTo>
                  <a:pt x="28" y="30"/>
                </a:lnTo>
                <a:lnTo>
                  <a:pt x="38" y="24"/>
                </a:lnTo>
                <a:lnTo>
                  <a:pt x="34" y="18"/>
                </a:lnTo>
                <a:lnTo>
                  <a:pt x="20" y="12"/>
                </a:lnTo>
                <a:lnTo>
                  <a:pt x="32" y="2"/>
                </a:lnTo>
                <a:lnTo>
                  <a:pt x="46" y="0"/>
                </a:lnTo>
                <a:lnTo>
                  <a:pt x="50" y="4"/>
                </a:lnTo>
                <a:lnTo>
                  <a:pt x="58" y="4"/>
                </a:lnTo>
                <a:lnTo>
                  <a:pt x="66" y="0"/>
                </a:lnTo>
                <a:lnTo>
                  <a:pt x="92" y="2"/>
                </a:lnTo>
                <a:lnTo>
                  <a:pt x="86" y="6"/>
                </a:lnTo>
                <a:lnTo>
                  <a:pt x="78" y="14"/>
                </a:lnTo>
                <a:lnTo>
                  <a:pt x="68" y="20"/>
                </a:lnTo>
                <a:lnTo>
                  <a:pt x="64" y="26"/>
                </a:lnTo>
                <a:lnTo>
                  <a:pt x="74" y="26"/>
                </a:lnTo>
                <a:lnTo>
                  <a:pt x="80" y="26"/>
                </a:lnTo>
                <a:lnTo>
                  <a:pt x="86" y="34"/>
                </a:lnTo>
                <a:lnTo>
                  <a:pt x="94" y="28"/>
                </a:lnTo>
                <a:lnTo>
                  <a:pt x="96" y="38"/>
                </a:lnTo>
                <a:lnTo>
                  <a:pt x="92" y="54"/>
                </a:lnTo>
                <a:lnTo>
                  <a:pt x="84" y="66"/>
                </a:lnTo>
                <a:lnTo>
                  <a:pt x="78" y="68"/>
                </a:lnTo>
                <a:lnTo>
                  <a:pt x="70" y="64"/>
                </a:lnTo>
                <a:lnTo>
                  <a:pt x="68" y="68"/>
                </a:lnTo>
                <a:lnTo>
                  <a:pt x="62" y="7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19" name="Freeform 23">
            <a:extLst>
              <a:ext uri="{FF2B5EF4-FFF2-40B4-BE49-F238E27FC236}">
                <a16:creationId xmlns:a16="http://schemas.microsoft.com/office/drawing/2014/main" id="{67170F7A-4A73-4C9C-B6E7-5DD584C3822E}"/>
              </a:ext>
            </a:extLst>
          </p:cNvPr>
          <p:cNvSpPr>
            <a:spLocks/>
          </p:cNvSpPr>
          <p:nvPr/>
        </p:nvSpPr>
        <p:spPr bwMode="gray">
          <a:xfrm>
            <a:off x="2723358" y="1222859"/>
            <a:ext cx="90698" cy="67394"/>
          </a:xfrm>
          <a:custGeom>
            <a:avLst/>
            <a:gdLst>
              <a:gd name="T0" fmla="*/ 46 w 46"/>
              <a:gd name="T1" fmla="*/ 34 h 34"/>
              <a:gd name="T2" fmla="*/ 28 w 46"/>
              <a:gd name="T3" fmla="*/ 32 h 34"/>
              <a:gd name="T4" fmla="*/ 12 w 46"/>
              <a:gd name="T5" fmla="*/ 30 h 34"/>
              <a:gd name="T6" fmla="*/ 0 w 46"/>
              <a:gd name="T7" fmla="*/ 22 h 34"/>
              <a:gd name="T8" fmla="*/ 8 w 46"/>
              <a:gd name="T9" fmla="*/ 12 h 34"/>
              <a:gd name="T10" fmla="*/ 18 w 46"/>
              <a:gd name="T11" fmla="*/ 6 h 34"/>
              <a:gd name="T12" fmla="*/ 26 w 46"/>
              <a:gd name="T13" fmla="*/ 0 h 34"/>
              <a:gd name="T14" fmla="*/ 34 w 46"/>
              <a:gd name="T15" fmla="*/ 6 h 34"/>
              <a:gd name="T16" fmla="*/ 44 w 46"/>
              <a:gd name="T17" fmla="*/ 14 h 34"/>
              <a:gd name="T18" fmla="*/ 46 w 46"/>
              <a:gd name="T19" fmla="*/ 22 h 34"/>
              <a:gd name="T20" fmla="*/ 46 w 46"/>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4">
                <a:moveTo>
                  <a:pt x="46" y="34"/>
                </a:moveTo>
                <a:lnTo>
                  <a:pt x="28" y="32"/>
                </a:lnTo>
                <a:lnTo>
                  <a:pt x="12" y="30"/>
                </a:lnTo>
                <a:lnTo>
                  <a:pt x="0" y="22"/>
                </a:lnTo>
                <a:lnTo>
                  <a:pt x="8" y="12"/>
                </a:lnTo>
                <a:lnTo>
                  <a:pt x="18" y="6"/>
                </a:lnTo>
                <a:lnTo>
                  <a:pt x="26" y="0"/>
                </a:lnTo>
                <a:lnTo>
                  <a:pt x="34" y="6"/>
                </a:lnTo>
                <a:lnTo>
                  <a:pt x="44" y="14"/>
                </a:lnTo>
                <a:lnTo>
                  <a:pt x="46" y="22"/>
                </a:lnTo>
                <a:lnTo>
                  <a:pt x="46" y="3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20" name="Freeform 24">
            <a:extLst>
              <a:ext uri="{FF2B5EF4-FFF2-40B4-BE49-F238E27FC236}">
                <a16:creationId xmlns:a16="http://schemas.microsoft.com/office/drawing/2014/main" id="{B041064A-A20A-4B8D-8D40-449BF2513805}"/>
              </a:ext>
            </a:extLst>
          </p:cNvPr>
          <p:cNvSpPr>
            <a:spLocks/>
          </p:cNvSpPr>
          <p:nvPr/>
        </p:nvSpPr>
        <p:spPr bwMode="gray">
          <a:xfrm>
            <a:off x="2668152" y="1020679"/>
            <a:ext cx="106472" cy="63430"/>
          </a:xfrm>
          <a:custGeom>
            <a:avLst/>
            <a:gdLst>
              <a:gd name="T0" fmla="*/ 4 w 54"/>
              <a:gd name="T1" fmla="*/ 0 h 32"/>
              <a:gd name="T2" fmla="*/ 22 w 54"/>
              <a:gd name="T3" fmla="*/ 4 h 32"/>
              <a:gd name="T4" fmla="*/ 36 w 54"/>
              <a:gd name="T5" fmla="*/ 10 h 32"/>
              <a:gd name="T6" fmla="*/ 48 w 54"/>
              <a:gd name="T7" fmla="*/ 14 h 32"/>
              <a:gd name="T8" fmla="*/ 54 w 54"/>
              <a:gd name="T9" fmla="*/ 20 h 32"/>
              <a:gd name="T10" fmla="*/ 48 w 54"/>
              <a:gd name="T11" fmla="*/ 30 h 32"/>
              <a:gd name="T12" fmla="*/ 36 w 54"/>
              <a:gd name="T13" fmla="*/ 32 h 32"/>
              <a:gd name="T14" fmla="*/ 20 w 54"/>
              <a:gd name="T15" fmla="*/ 32 h 32"/>
              <a:gd name="T16" fmla="*/ 16 w 54"/>
              <a:gd name="T17" fmla="*/ 22 h 32"/>
              <a:gd name="T18" fmla="*/ 6 w 54"/>
              <a:gd name="T19" fmla="*/ 18 h 32"/>
              <a:gd name="T20" fmla="*/ 0 w 54"/>
              <a:gd name="T21" fmla="*/ 12 h 32"/>
              <a:gd name="T22" fmla="*/ 0 w 54"/>
              <a:gd name="T23" fmla="*/ 4 h 32"/>
              <a:gd name="T24" fmla="*/ 4 w 5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32">
                <a:moveTo>
                  <a:pt x="4" y="0"/>
                </a:moveTo>
                <a:lnTo>
                  <a:pt x="22" y="4"/>
                </a:lnTo>
                <a:lnTo>
                  <a:pt x="36" y="10"/>
                </a:lnTo>
                <a:lnTo>
                  <a:pt x="48" y="14"/>
                </a:lnTo>
                <a:lnTo>
                  <a:pt x="54" y="20"/>
                </a:lnTo>
                <a:lnTo>
                  <a:pt x="48" y="30"/>
                </a:lnTo>
                <a:lnTo>
                  <a:pt x="36" y="32"/>
                </a:lnTo>
                <a:lnTo>
                  <a:pt x="20" y="32"/>
                </a:lnTo>
                <a:lnTo>
                  <a:pt x="16" y="22"/>
                </a:lnTo>
                <a:lnTo>
                  <a:pt x="6" y="18"/>
                </a:lnTo>
                <a:lnTo>
                  <a:pt x="0" y="12"/>
                </a:lnTo>
                <a:lnTo>
                  <a:pt x="0" y="4"/>
                </a:lnTo>
                <a:lnTo>
                  <a:pt x="4"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21" name="Freeform 25">
            <a:extLst>
              <a:ext uri="{FF2B5EF4-FFF2-40B4-BE49-F238E27FC236}">
                <a16:creationId xmlns:a16="http://schemas.microsoft.com/office/drawing/2014/main" id="{78F8FE39-7BEA-475E-8253-A577D7E7C73B}"/>
              </a:ext>
            </a:extLst>
          </p:cNvPr>
          <p:cNvSpPr>
            <a:spLocks/>
          </p:cNvSpPr>
          <p:nvPr/>
        </p:nvSpPr>
        <p:spPr bwMode="gray">
          <a:xfrm>
            <a:off x="2715473" y="838320"/>
            <a:ext cx="358850" cy="229931"/>
          </a:xfrm>
          <a:custGeom>
            <a:avLst/>
            <a:gdLst>
              <a:gd name="T0" fmla="*/ 116 w 182"/>
              <a:gd name="T1" fmla="*/ 110 h 116"/>
              <a:gd name="T2" fmla="*/ 102 w 182"/>
              <a:gd name="T3" fmla="*/ 104 h 116"/>
              <a:gd name="T4" fmla="*/ 96 w 182"/>
              <a:gd name="T5" fmla="*/ 112 h 116"/>
              <a:gd name="T6" fmla="*/ 66 w 182"/>
              <a:gd name="T7" fmla="*/ 110 h 116"/>
              <a:gd name="T8" fmla="*/ 78 w 182"/>
              <a:gd name="T9" fmla="*/ 102 h 116"/>
              <a:gd name="T10" fmla="*/ 62 w 182"/>
              <a:gd name="T11" fmla="*/ 96 h 116"/>
              <a:gd name="T12" fmla="*/ 40 w 182"/>
              <a:gd name="T13" fmla="*/ 86 h 116"/>
              <a:gd name="T14" fmla="*/ 70 w 182"/>
              <a:gd name="T15" fmla="*/ 82 h 116"/>
              <a:gd name="T16" fmla="*/ 96 w 182"/>
              <a:gd name="T17" fmla="*/ 80 h 116"/>
              <a:gd name="T18" fmla="*/ 78 w 182"/>
              <a:gd name="T19" fmla="*/ 72 h 116"/>
              <a:gd name="T20" fmla="*/ 50 w 182"/>
              <a:gd name="T21" fmla="*/ 74 h 116"/>
              <a:gd name="T22" fmla="*/ 24 w 182"/>
              <a:gd name="T23" fmla="*/ 74 h 116"/>
              <a:gd name="T24" fmla="*/ 0 w 182"/>
              <a:gd name="T25" fmla="*/ 44 h 116"/>
              <a:gd name="T26" fmla="*/ 14 w 182"/>
              <a:gd name="T27" fmla="*/ 48 h 116"/>
              <a:gd name="T28" fmla="*/ 36 w 182"/>
              <a:gd name="T29" fmla="*/ 42 h 116"/>
              <a:gd name="T30" fmla="*/ 16 w 182"/>
              <a:gd name="T31" fmla="*/ 38 h 116"/>
              <a:gd name="T32" fmla="*/ 24 w 182"/>
              <a:gd name="T33" fmla="*/ 28 h 116"/>
              <a:gd name="T34" fmla="*/ 42 w 182"/>
              <a:gd name="T35" fmla="*/ 26 h 116"/>
              <a:gd name="T36" fmla="*/ 24 w 182"/>
              <a:gd name="T37" fmla="*/ 18 h 116"/>
              <a:gd name="T38" fmla="*/ 34 w 182"/>
              <a:gd name="T39" fmla="*/ 10 h 116"/>
              <a:gd name="T40" fmla="*/ 58 w 182"/>
              <a:gd name="T41" fmla="*/ 10 h 116"/>
              <a:gd name="T42" fmla="*/ 42 w 182"/>
              <a:gd name="T43" fmla="*/ 4 h 116"/>
              <a:gd name="T44" fmla="*/ 70 w 182"/>
              <a:gd name="T45" fmla="*/ 2 h 116"/>
              <a:gd name="T46" fmla="*/ 118 w 182"/>
              <a:gd name="T47" fmla="*/ 34 h 116"/>
              <a:gd name="T48" fmla="*/ 126 w 182"/>
              <a:gd name="T49" fmla="*/ 48 h 116"/>
              <a:gd name="T50" fmla="*/ 138 w 182"/>
              <a:gd name="T51" fmla="*/ 34 h 116"/>
              <a:gd name="T52" fmla="*/ 142 w 182"/>
              <a:gd name="T53" fmla="*/ 46 h 116"/>
              <a:gd name="T54" fmla="*/ 152 w 182"/>
              <a:gd name="T55" fmla="*/ 58 h 116"/>
              <a:gd name="T56" fmla="*/ 164 w 182"/>
              <a:gd name="T57" fmla="*/ 66 h 116"/>
              <a:gd name="T58" fmla="*/ 176 w 182"/>
              <a:gd name="T59" fmla="*/ 68 h 116"/>
              <a:gd name="T60" fmla="*/ 178 w 182"/>
              <a:gd name="T61" fmla="*/ 80 h 116"/>
              <a:gd name="T62" fmla="*/ 162 w 182"/>
              <a:gd name="T63" fmla="*/ 82 h 116"/>
              <a:gd name="T64" fmla="*/ 140 w 182"/>
              <a:gd name="T65" fmla="*/ 98 h 116"/>
              <a:gd name="T66" fmla="*/ 144 w 182"/>
              <a:gd name="T67" fmla="*/ 82 h 116"/>
              <a:gd name="T68" fmla="*/ 134 w 182"/>
              <a:gd name="T69" fmla="*/ 92 h 116"/>
              <a:gd name="T70" fmla="*/ 136 w 182"/>
              <a:gd name="T71" fmla="*/ 102 h 116"/>
              <a:gd name="T72" fmla="*/ 136 w 182"/>
              <a:gd name="T73" fmla="*/ 108 h 116"/>
              <a:gd name="T74" fmla="*/ 128 w 182"/>
              <a:gd name="T75" fmla="*/ 106 h 116"/>
              <a:gd name="T76" fmla="*/ 124 w 182"/>
              <a:gd name="T7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16">
                <a:moveTo>
                  <a:pt x="124" y="116"/>
                </a:moveTo>
                <a:lnTo>
                  <a:pt x="116" y="110"/>
                </a:lnTo>
                <a:lnTo>
                  <a:pt x="108" y="100"/>
                </a:lnTo>
                <a:lnTo>
                  <a:pt x="102" y="104"/>
                </a:lnTo>
                <a:lnTo>
                  <a:pt x="104" y="110"/>
                </a:lnTo>
                <a:lnTo>
                  <a:pt x="96" y="112"/>
                </a:lnTo>
                <a:lnTo>
                  <a:pt x="84" y="116"/>
                </a:lnTo>
                <a:lnTo>
                  <a:pt x="66" y="110"/>
                </a:lnTo>
                <a:lnTo>
                  <a:pt x="64" y="100"/>
                </a:lnTo>
                <a:lnTo>
                  <a:pt x="78" y="102"/>
                </a:lnTo>
                <a:lnTo>
                  <a:pt x="76" y="98"/>
                </a:lnTo>
                <a:lnTo>
                  <a:pt x="62" y="96"/>
                </a:lnTo>
                <a:lnTo>
                  <a:pt x="56" y="98"/>
                </a:lnTo>
                <a:lnTo>
                  <a:pt x="40" y="86"/>
                </a:lnTo>
                <a:lnTo>
                  <a:pt x="52" y="82"/>
                </a:lnTo>
                <a:lnTo>
                  <a:pt x="70" y="82"/>
                </a:lnTo>
                <a:lnTo>
                  <a:pt x="84" y="82"/>
                </a:lnTo>
                <a:lnTo>
                  <a:pt x="96" y="80"/>
                </a:lnTo>
                <a:lnTo>
                  <a:pt x="90" y="74"/>
                </a:lnTo>
                <a:lnTo>
                  <a:pt x="78" y="72"/>
                </a:lnTo>
                <a:lnTo>
                  <a:pt x="62" y="72"/>
                </a:lnTo>
                <a:lnTo>
                  <a:pt x="50" y="74"/>
                </a:lnTo>
                <a:lnTo>
                  <a:pt x="34" y="72"/>
                </a:lnTo>
                <a:lnTo>
                  <a:pt x="24" y="74"/>
                </a:lnTo>
                <a:lnTo>
                  <a:pt x="6" y="54"/>
                </a:lnTo>
                <a:lnTo>
                  <a:pt x="0" y="44"/>
                </a:lnTo>
                <a:lnTo>
                  <a:pt x="8" y="44"/>
                </a:lnTo>
                <a:lnTo>
                  <a:pt x="14" y="48"/>
                </a:lnTo>
                <a:lnTo>
                  <a:pt x="30" y="50"/>
                </a:lnTo>
                <a:lnTo>
                  <a:pt x="36" y="42"/>
                </a:lnTo>
                <a:lnTo>
                  <a:pt x="24" y="40"/>
                </a:lnTo>
                <a:lnTo>
                  <a:pt x="16" y="38"/>
                </a:lnTo>
                <a:lnTo>
                  <a:pt x="14" y="28"/>
                </a:lnTo>
                <a:lnTo>
                  <a:pt x="24" y="28"/>
                </a:lnTo>
                <a:lnTo>
                  <a:pt x="36" y="30"/>
                </a:lnTo>
                <a:lnTo>
                  <a:pt x="42" y="26"/>
                </a:lnTo>
                <a:lnTo>
                  <a:pt x="34" y="22"/>
                </a:lnTo>
                <a:lnTo>
                  <a:pt x="24" y="18"/>
                </a:lnTo>
                <a:lnTo>
                  <a:pt x="26" y="10"/>
                </a:lnTo>
                <a:lnTo>
                  <a:pt x="34" y="10"/>
                </a:lnTo>
                <a:lnTo>
                  <a:pt x="42" y="12"/>
                </a:lnTo>
                <a:lnTo>
                  <a:pt x="58" y="10"/>
                </a:lnTo>
                <a:lnTo>
                  <a:pt x="56" y="6"/>
                </a:lnTo>
                <a:lnTo>
                  <a:pt x="42" y="4"/>
                </a:lnTo>
                <a:lnTo>
                  <a:pt x="46" y="0"/>
                </a:lnTo>
                <a:lnTo>
                  <a:pt x="70" y="2"/>
                </a:lnTo>
                <a:lnTo>
                  <a:pt x="98" y="30"/>
                </a:lnTo>
                <a:lnTo>
                  <a:pt x="118" y="34"/>
                </a:lnTo>
                <a:lnTo>
                  <a:pt x="118" y="42"/>
                </a:lnTo>
                <a:lnTo>
                  <a:pt x="126" y="48"/>
                </a:lnTo>
                <a:lnTo>
                  <a:pt x="130" y="38"/>
                </a:lnTo>
                <a:lnTo>
                  <a:pt x="138" y="34"/>
                </a:lnTo>
                <a:lnTo>
                  <a:pt x="144" y="36"/>
                </a:lnTo>
                <a:lnTo>
                  <a:pt x="142" y="46"/>
                </a:lnTo>
                <a:lnTo>
                  <a:pt x="150" y="52"/>
                </a:lnTo>
                <a:lnTo>
                  <a:pt x="152" y="58"/>
                </a:lnTo>
                <a:lnTo>
                  <a:pt x="150" y="68"/>
                </a:lnTo>
                <a:lnTo>
                  <a:pt x="164" y="66"/>
                </a:lnTo>
                <a:lnTo>
                  <a:pt x="172" y="68"/>
                </a:lnTo>
                <a:lnTo>
                  <a:pt x="176" y="68"/>
                </a:lnTo>
                <a:lnTo>
                  <a:pt x="182" y="74"/>
                </a:lnTo>
                <a:lnTo>
                  <a:pt x="178" y="80"/>
                </a:lnTo>
                <a:lnTo>
                  <a:pt x="172" y="84"/>
                </a:lnTo>
                <a:lnTo>
                  <a:pt x="162" y="82"/>
                </a:lnTo>
                <a:lnTo>
                  <a:pt x="156" y="84"/>
                </a:lnTo>
                <a:lnTo>
                  <a:pt x="140" y="98"/>
                </a:lnTo>
                <a:lnTo>
                  <a:pt x="140" y="92"/>
                </a:lnTo>
                <a:lnTo>
                  <a:pt x="144" y="82"/>
                </a:lnTo>
                <a:lnTo>
                  <a:pt x="138" y="82"/>
                </a:lnTo>
                <a:lnTo>
                  <a:pt x="134" y="92"/>
                </a:lnTo>
                <a:lnTo>
                  <a:pt x="134" y="96"/>
                </a:lnTo>
                <a:lnTo>
                  <a:pt x="136" y="102"/>
                </a:lnTo>
                <a:lnTo>
                  <a:pt x="136" y="106"/>
                </a:lnTo>
                <a:lnTo>
                  <a:pt x="136" y="108"/>
                </a:lnTo>
                <a:lnTo>
                  <a:pt x="134" y="110"/>
                </a:lnTo>
                <a:lnTo>
                  <a:pt x="128" y="106"/>
                </a:lnTo>
                <a:lnTo>
                  <a:pt x="126" y="104"/>
                </a:lnTo>
                <a:lnTo>
                  <a:pt x="124" y="11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22" name="Freeform 26">
            <a:extLst>
              <a:ext uri="{FF2B5EF4-FFF2-40B4-BE49-F238E27FC236}">
                <a16:creationId xmlns:a16="http://schemas.microsoft.com/office/drawing/2014/main" id="{3A252B6A-6173-48BC-868B-756C63AFAAD5}"/>
              </a:ext>
            </a:extLst>
          </p:cNvPr>
          <p:cNvSpPr>
            <a:spLocks/>
          </p:cNvSpPr>
          <p:nvPr/>
        </p:nvSpPr>
        <p:spPr bwMode="gray">
          <a:xfrm>
            <a:off x="2601113" y="925536"/>
            <a:ext cx="51264" cy="31714"/>
          </a:xfrm>
          <a:custGeom>
            <a:avLst/>
            <a:gdLst>
              <a:gd name="T0" fmla="*/ 8 w 26"/>
              <a:gd name="T1" fmla="*/ 0 h 16"/>
              <a:gd name="T2" fmla="*/ 18 w 26"/>
              <a:gd name="T3" fmla="*/ 0 h 16"/>
              <a:gd name="T4" fmla="*/ 26 w 26"/>
              <a:gd name="T5" fmla="*/ 6 h 16"/>
              <a:gd name="T6" fmla="*/ 26 w 26"/>
              <a:gd name="T7" fmla="*/ 16 h 16"/>
              <a:gd name="T8" fmla="*/ 18 w 26"/>
              <a:gd name="T9" fmla="*/ 16 h 16"/>
              <a:gd name="T10" fmla="*/ 14 w 26"/>
              <a:gd name="T11" fmla="*/ 12 h 16"/>
              <a:gd name="T12" fmla="*/ 4 w 26"/>
              <a:gd name="T13" fmla="*/ 12 h 16"/>
              <a:gd name="T14" fmla="*/ 0 w 26"/>
              <a:gd name="T15" fmla="*/ 4 h 16"/>
              <a:gd name="T16" fmla="*/ 8 w 2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6">
                <a:moveTo>
                  <a:pt x="8" y="0"/>
                </a:moveTo>
                <a:lnTo>
                  <a:pt x="18" y="0"/>
                </a:lnTo>
                <a:lnTo>
                  <a:pt x="26" y="6"/>
                </a:lnTo>
                <a:lnTo>
                  <a:pt x="26" y="16"/>
                </a:lnTo>
                <a:lnTo>
                  <a:pt x="18" y="16"/>
                </a:lnTo>
                <a:lnTo>
                  <a:pt x="14" y="12"/>
                </a:lnTo>
                <a:lnTo>
                  <a:pt x="4" y="12"/>
                </a:lnTo>
                <a:lnTo>
                  <a:pt x="0" y="4"/>
                </a:lnTo>
                <a:lnTo>
                  <a:pt x="8"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23" name="Freeform 27">
            <a:extLst>
              <a:ext uri="{FF2B5EF4-FFF2-40B4-BE49-F238E27FC236}">
                <a16:creationId xmlns:a16="http://schemas.microsoft.com/office/drawing/2014/main" id="{B6B48C0A-1FB1-4AEF-AB1C-35C8EF89FD84}"/>
              </a:ext>
            </a:extLst>
          </p:cNvPr>
          <p:cNvSpPr>
            <a:spLocks/>
          </p:cNvSpPr>
          <p:nvPr/>
        </p:nvSpPr>
        <p:spPr bwMode="gray">
          <a:xfrm>
            <a:off x="3216284" y="1353680"/>
            <a:ext cx="138018" cy="55500"/>
          </a:xfrm>
          <a:custGeom>
            <a:avLst/>
            <a:gdLst>
              <a:gd name="T0" fmla="*/ 4 w 70"/>
              <a:gd name="T1" fmla="*/ 0 h 28"/>
              <a:gd name="T2" fmla="*/ 22 w 70"/>
              <a:gd name="T3" fmla="*/ 0 h 28"/>
              <a:gd name="T4" fmla="*/ 42 w 70"/>
              <a:gd name="T5" fmla="*/ 2 h 28"/>
              <a:gd name="T6" fmla="*/ 62 w 70"/>
              <a:gd name="T7" fmla="*/ 12 h 28"/>
              <a:gd name="T8" fmla="*/ 70 w 70"/>
              <a:gd name="T9" fmla="*/ 22 h 28"/>
              <a:gd name="T10" fmla="*/ 60 w 70"/>
              <a:gd name="T11" fmla="*/ 24 h 28"/>
              <a:gd name="T12" fmla="*/ 46 w 70"/>
              <a:gd name="T13" fmla="*/ 24 h 28"/>
              <a:gd name="T14" fmla="*/ 32 w 70"/>
              <a:gd name="T15" fmla="*/ 24 h 28"/>
              <a:gd name="T16" fmla="*/ 26 w 70"/>
              <a:gd name="T17" fmla="*/ 28 h 28"/>
              <a:gd name="T18" fmla="*/ 14 w 70"/>
              <a:gd name="T19" fmla="*/ 26 h 28"/>
              <a:gd name="T20" fmla="*/ 10 w 70"/>
              <a:gd name="T21" fmla="*/ 16 h 28"/>
              <a:gd name="T22" fmla="*/ 0 w 70"/>
              <a:gd name="T23" fmla="*/ 10 h 28"/>
              <a:gd name="T24" fmla="*/ 0 w 70"/>
              <a:gd name="T25" fmla="*/ 0 h 28"/>
              <a:gd name="T26" fmla="*/ 4 w 70"/>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28">
                <a:moveTo>
                  <a:pt x="4" y="0"/>
                </a:moveTo>
                <a:lnTo>
                  <a:pt x="22" y="0"/>
                </a:lnTo>
                <a:lnTo>
                  <a:pt x="42" y="2"/>
                </a:lnTo>
                <a:lnTo>
                  <a:pt x="62" y="12"/>
                </a:lnTo>
                <a:lnTo>
                  <a:pt x="70" y="22"/>
                </a:lnTo>
                <a:lnTo>
                  <a:pt x="60" y="24"/>
                </a:lnTo>
                <a:lnTo>
                  <a:pt x="46" y="24"/>
                </a:lnTo>
                <a:lnTo>
                  <a:pt x="32" y="24"/>
                </a:lnTo>
                <a:lnTo>
                  <a:pt x="26" y="28"/>
                </a:lnTo>
                <a:lnTo>
                  <a:pt x="14" y="26"/>
                </a:lnTo>
                <a:lnTo>
                  <a:pt x="10" y="16"/>
                </a:lnTo>
                <a:lnTo>
                  <a:pt x="0" y="10"/>
                </a:lnTo>
                <a:lnTo>
                  <a:pt x="0" y="0"/>
                </a:lnTo>
                <a:lnTo>
                  <a:pt x="4"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24" name="Freeform 28">
            <a:extLst>
              <a:ext uri="{FF2B5EF4-FFF2-40B4-BE49-F238E27FC236}">
                <a16:creationId xmlns:a16="http://schemas.microsoft.com/office/drawing/2014/main" id="{100CDB47-6FC3-4485-BAAB-F0D94C2CE7E9}"/>
              </a:ext>
            </a:extLst>
          </p:cNvPr>
          <p:cNvSpPr>
            <a:spLocks/>
          </p:cNvSpPr>
          <p:nvPr/>
        </p:nvSpPr>
        <p:spPr bwMode="gray">
          <a:xfrm>
            <a:off x="3322757" y="1662899"/>
            <a:ext cx="70982" cy="59464"/>
          </a:xfrm>
          <a:custGeom>
            <a:avLst/>
            <a:gdLst>
              <a:gd name="T0" fmla="*/ 36 w 36"/>
              <a:gd name="T1" fmla="*/ 4 h 30"/>
              <a:gd name="T2" fmla="*/ 36 w 36"/>
              <a:gd name="T3" fmla="*/ 10 h 30"/>
              <a:gd name="T4" fmla="*/ 34 w 36"/>
              <a:gd name="T5" fmla="*/ 20 h 30"/>
              <a:gd name="T6" fmla="*/ 26 w 36"/>
              <a:gd name="T7" fmla="*/ 26 h 30"/>
              <a:gd name="T8" fmla="*/ 14 w 36"/>
              <a:gd name="T9" fmla="*/ 30 h 30"/>
              <a:gd name="T10" fmla="*/ 0 w 36"/>
              <a:gd name="T11" fmla="*/ 26 h 30"/>
              <a:gd name="T12" fmla="*/ 2 w 36"/>
              <a:gd name="T13" fmla="*/ 12 h 30"/>
              <a:gd name="T14" fmla="*/ 6 w 36"/>
              <a:gd name="T15" fmla="*/ 4 h 30"/>
              <a:gd name="T16" fmla="*/ 12 w 36"/>
              <a:gd name="T17" fmla="*/ 2 h 30"/>
              <a:gd name="T18" fmla="*/ 24 w 36"/>
              <a:gd name="T19" fmla="*/ 0 h 30"/>
              <a:gd name="T20" fmla="*/ 36 w 36"/>
              <a:gd name="T2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0">
                <a:moveTo>
                  <a:pt x="36" y="4"/>
                </a:moveTo>
                <a:lnTo>
                  <a:pt x="36" y="10"/>
                </a:lnTo>
                <a:lnTo>
                  <a:pt x="34" y="20"/>
                </a:lnTo>
                <a:lnTo>
                  <a:pt x="26" y="26"/>
                </a:lnTo>
                <a:lnTo>
                  <a:pt x="14" y="30"/>
                </a:lnTo>
                <a:lnTo>
                  <a:pt x="0" y="26"/>
                </a:lnTo>
                <a:lnTo>
                  <a:pt x="2" y="12"/>
                </a:lnTo>
                <a:lnTo>
                  <a:pt x="6" y="4"/>
                </a:lnTo>
                <a:lnTo>
                  <a:pt x="12" y="2"/>
                </a:lnTo>
                <a:lnTo>
                  <a:pt x="24" y="0"/>
                </a:lnTo>
                <a:lnTo>
                  <a:pt x="36" y="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25" name="Freeform 29">
            <a:extLst>
              <a:ext uri="{FF2B5EF4-FFF2-40B4-BE49-F238E27FC236}">
                <a16:creationId xmlns:a16="http://schemas.microsoft.com/office/drawing/2014/main" id="{E5287339-33E5-40EE-A82B-6CAAA4883C9C}"/>
              </a:ext>
            </a:extLst>
          </p:cNvPr>
          <p:cNvSpPr>
            <a:spLocks/>
          </p:cNvSpPr>
          <p:nvPr/>
        </p:nvSpPr>
        <p:spPr bwMode="gray">
          <a:xfrm>
            <a:off x="3011227" y="1793722"/>
            <a:ext cx="216887" cy="138753"/>
          </a:xfrm>
          <a:custGeom>
            <a:avLst/>
            <a:gdLst>
              <a:gd name="T0" fmla="*/ 18 w 110"/>
              <a:gd name="T1" fmla="*/ 16 h 70"/>
              <a:gd name="T2" fmla="*/ 18 w 110"/>
              <a:gd name="T3" fmla="*/ 6 h 70"/>
              <a:gd name="T4" fmla="*/ 28 w 110"/>
              <a:gd name="T5" fmla="*/ 0 h 70"/>
              <a:gd name="T6" fmla="*/ 40 w 110"/>
              <a:gd name="T7" fmla="*/ 0 h 70"/>
              <a:gd name="T8" fmla="*/ 40 w 110"/>
              <a:gd name="T9" fmla="*/ 8 h 70"/>
              <a:gd name="T10" fmla="*/ 42 w 110"/>
              <a:gd name="T11" fmla="*/ 12 h 70"/>
              <a:gd name="T12" fmla="*/ 52 w 110"/>
              <a:gd name="T13" fmla="*/ 14 h 70"/>
              <a:gd name="T14" fmla="*/ 54 w 110"/>
              <a:gd name="T15" fmla="*/ 16 h 70"/>
              <a:gd name="T16" fmla="*/ 56 w 110"/>
              <a:gd name="T17" fmla="*/ 20 h 70"/>
              <a:gd name="T18" fmla="*/ 62 w 110"/>
              <a:gd name="T19" fmla="*/ 22 h 70"/>
              <a:gd name="T20" fmla="*/ 70 w 110"/>
              <a:gd name="T21" fmla="*/ 30 h 70"/>
              <a:gd name="T22" fmla="*/ 84 w 110"/>
              <a:gd name="T23" fmla="*/ 32 h 70"/>
              <a:gd name="T24" fmla="*/ 86 w 110"/>
              <a:gd name="T25" fmla="*/ 38 h 70"/>
              <a:gd name="T26" fmla="*/ 88 w 110"/>
              <a:gd name="T27" fmla="*/ 46 h 70"/>
              <a:gd name="T28" fmla="*/ 98 w 110"/>
              <a:gd name="T29" fmla="*/ 46 h 70"/>
              <a:gd name="T30" fmla="*/ 108 w 110"/>
              <a:gd name="T31" fmla="*/ 48 h 70"/>
              <a:gd name="T32" fmla="*/ 110 w 110"/>
              <a:gd name="T33" fmla="*/ 52 h 70"/>
              <a:gd name="T34" fmla="*/ 110 w 110"/>
              <a:gd name="T35" fmla="*/ 56 h 70"/>
              <a:gd name="T36" fmla="*/ 108 w 110"/>
              <a:gd name="T37" fmla="*/ 56 h 70"/>
              <a:gd name="T38" fmla="*/ 106 w 110"/>
              <a:gd name="T39" fmla="*/ 60 h 70"/>
              <a:gd name="T40" fmla="*/ 102 w 110"/>
              <a:gd name="T41" fmla="*/ 60 h 70"/>
              <a:gd name="T42" fmla="*/ 100 w 110"/>
              <a:gd name="T43" fmla="*/ 62 h 70"/>
              <a:gd name="T44" fmla="*/ 90 w 110"/>
              <a:gd name="T45" fmla="*/ 60 h 70"/>
              <a:gd name="T46" fmla="*/ 84 w 110"/>
              <a:gd name="T47" fmla="*/ 58 h 70"/>
              <a:gd name="T48" fmla="*/ 76 w 110"/>
              <a:gd name="T49" fmla="*/ 52 h 70"/>
              <a:gd name="T50" fmla="*/ 68 w 110"/>
              <a:gd name="T51" fmla="*/ 46 h 70"/>
              <a:gd name="T52" fmla="*/ 64 w 110"/>
              <a:gd name="T53" fmla="*/ 42 h 70"/>
              <a:gd name="T54" fmla="*/ 60 w 110"/>
              <a:gd name="T55" fmla="*/ 44 h 70"/>
              <a:gd name="T56" fmla="*/ 58 w 110"/>
              <a:gd name="T57" fmla="*/ 48 h 70"/>
              <a:gd name="T58" fmla="*/ 52 w 110"/>
              <a:gd name="T59" fmla="*/ 56 h 70"/>
              <a:gd name="T60" fmla="*/ 40 w 110"/>
              <a:gd name="T61" fmla="*/ 68 h 70"/>
              <a:gd name="T62" fmla="*/ 24 w 110"/>
              <a:gd name="T63" fmla="*/ 70 h 70"/>
              <a:gd name="T64" fmla="*/ 26 w 110"/>
              <a:gd name="T65" fmla="*/ 56 h 70"/>
              <a:gd name="T66" fmla="*/ 14 w 110"/>
              <a:gd name="T67" fmla="*/ 56 h 70"/>
              <a:gd name="T68" fmla="*/ 10 w 110"/>
              <a:gd name="T69" fmla="*/ 56 h 70"/>
              <a:gd name="T70" fmla="*/ 6 w 110"/>
              <a:gd name="T71" fmla="*/ 62 h 70"/>
              <a:gd name="T72" fmla="*/ 0 w 110"/>
              <a:gd name="T73" fmla="*/ 56 h 70"/>
              <a:gd name="T74" fmla="*/ 6 w 110"/>
              <a:gd name="T75" fmla="*/ 48 h 70"/>
              <a:gd name="T76" fmla="*/ 16 w 110"/>
              <a:gd name="T77" fmla="*/ 38 h 70"/>
              <a:gd name="T78" fmla="*/ 16 w 110"/>
              <a:gd name="T79" fmla="*/ 26 h 70"/>
              <a:gd name="T80" fmla="*/ 18 w 110"/>
              <a:gd name="T81" fmla="*/ 22 h 70"/>
              <a:gd name="T82" fmla="*/ 18 w 110"/>
              <a:gd name="T83" fmla="*/ 1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70">
                <a:moveTo>
                  <a:pt x="18" y="16"/>
                </a:moveTo>
                <a:lnTo>
                  <a:pt x="18" y="6"/>
                </a:lnTo>
                <a:lnTo>
                  <a:pt x="28" y="0"/>
                </a:lnTo>
                <a:lnTo>
                  <a:pt x="40" y="0"/>
                </a:lnTo>
                <a:lnTo>
                  <a:pt x="40" y="8"/>
                </a:lnTo>
                <a:lnTo>
                  <a:pt x="42" y="12"/>
                </a:lnTo>
                <a:lnTo>
                  <a:pt x="52" y="14"/>
                </a:lnTo>
                <a:lnTo>
                  <a:pt x="54" y="16"/>
                </a:lnTo>
                <a:lnTo>
                  <a:pt x="56" y="20"/>
                </a:lnTo>
                <a:lnTo>
                  <a:pt x="62" y="22"/>
                </a:lnTo>
                <a:lnTo>
                  <a:pt x="70" y="30"/>
                </a:lnTo>
                <a:lnTo>
                  <a:pt x="84" y="32"/>
                </a:lnTo>
                <a:lnTo>
                  <a:pt x="86" y="38"/>
                </a:lnTo>
                <a:lnTo>
                  <a:pt x="88" y="46"/>
                </a:lnTo>
                <a:lnTo>
                  <a:pt x="98" y="46"/>
                </a:lnTo>
                <a:lnTo>
                  <a:pt x="108" y="48"/>
                </a:lnTo>
                <a:lnTo>
                  <a:pt x="110" y="52"/>
                </a:lnTo>
                <a:lnTo>
                  <a:pt x="110" y="56"/>
                </a:lnTo>
                <a:lnTo>
                  <a:pt x="108" y="56"/>
                </a:lnTo>
                <a:lnTo>
                  <a:pt x="106" y="60"/>
                </a:lnTo>
                <a:lnTo>
                  <a:pt x="102" y="60"/>
                </a:lnTo>
                <a:lnTo>
                  <a:pt x="100" y="62"/>
                </a:lnTo>
                <a:lnTo>
                  <a:pt x="90" y="60"/>
                </a:lnTo>
                <a:lnTo>
                  <a:pt x="84" y="58"/>
                </a:lnTo>
                <a:lnTo>
                  <a:pt x="76" y="52"/>
                </a:lnTo>
                <a:lnTo>
                  <a:pt x="68" y="46"/>
                </a:lnTo>
                <a:lnTo>
                  <a:pt x="64" y="42"/>
                </a:lnTo>
                <a:lnTo>
                  <a:pt x="60" y="44"/>
                </a:lnTo>
                <a:lnTo>
                  <a:pt x="58" y="48"/>
                </a:lnTo>
                <a:lnTo>
                  <a:pt x="52" y="56"/>
                </a:lnTo>
                <a:lnTo>
                  <a:pt x="40" y="68"/>
                </a:lnTo>
                <a:lnTo>
                  <a:pt x="24" y="70"/>
                </a:lnTo>
                <a:lnTo>
                  <a:pt x="26" y="56"/>
                </a:lnTo>
                <a:lnTo>
                  <a:pt x="14" y="56"/>
                </a:lnTo>
                <a:lnTo>
                  <a:pt x="10" y="56"/>
                </a:lnTo>
                <a:lnTo>
                  <a:pt x="6" y="62"/>
                </a:lnTo>
                <a:lnTo>
                  <a:pt x="0" y="56"/>
                </a:lnTo>
                <a:lnTo>
                  <a:pt x="6" y="48"/>
                </a:lnTo>
                <a:lnTo>
                  <a:pt x="16" y="38"/>
                </a:lnTo>
                <a:lnTo>
                  <a:pt x="16" y="26"/>
                </a:lnTo>
                <a:lnTo>
                  <a:pt x="18" y="22"/>
                </a:lnTo>
                <a:lnTo>
                  <a:pt x="18" y="1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26" name="Freeform 30">
            <a:extLst>
              <a:ext uri="{FF2B5EF4-FFF2-40B4-BE49-F238E27FC236}">
                <a16:creationId xmlns:a16="http://schemas.microsoft.com/office/drawing/2014/main" id="{354995D1-AF60-4F60-9E1C-46CC625DD806}"/>
              </a:ext>
            </a:extLst>
          </p:cNvPr>
          <p:cNvSpPr>
            <a:spLocks/>
          </p:cNvSpPr>
          <p:nvPr/>
        </p:nvSpPr>
        <p:spPr bwMode="gray">
          <a:xfrm>
            <a:off x="2632660" y="1579646"/>
            <a:ext cx="134076" cy="71358"/>
          </a:xfrm>
          <a:custGeom>
            <a:avLst/>
            <a:gdLst>
              <a:gd name="T0" fmla="*/ 6 w 68"/>
              <a:gd name="T1" fmla="*/ 26 h 36"/>
              <a:gd name="T2" fmla="*/ 0 w 68"/>
              <a:gd name="T3" fmla="*/ 24 h 36"/>
              <a:gd name="T4" fmla="*/ 10 w 68"/>
              <a:gd name="T5" fmla="*/ 16 h 36"/>
              <a:gd name="T6" fmla="*/ 18 w 68"/>
              <a:gd name="T7" fmla="*/ 10 h 36"/>
              <a:gd name="T8" fmla="*/ 20 w 68"/>
              <a:gd name="T9" fmla="*/ 0 h 36"/>
              <a:gd name="T10" fmla="*/ 28 w 68"/>
              <a:gd name="T11" fmla="*/ 2 h 36"/>
              <a:gd name="T12" fmla="*/ 38 w 68"/>
              <a:gd name="T13" fmla="*/ 6 h 36"/>
              <a:gd name="T14" fmla="*/ 48 w 68"/>
              <a:gd name="T15" fmla="*/ 14 h 36"/>
              <a:gd name="T16" fmla="*/ 60 w 68"/>
              <a:gd name="T17" fmla="*/ 18 h 36"/>
              <a:gd name="T18" fmla="*/ 66 w 68"/>
              <a:gd name="T19" fmla="*/ 24 h 36"/>
              <a:gd name="T20" fmla="*/ 68 w 68"/>
              <a:gd name="T21" fmla="*/ 32 h 36"/>
              <a:gd name="T22" fmla="*/ 64 w 68"/>
              <a:gd name="T23" fmla="*/ 34 h 36"/>
              <a:gd name="T24" fmla="*/ 56 w 68"/>
              <a:gd name="T25" fmla="*/ 36 h 36"/>
              <a:gd name="T26" fmla="*/ 44 w 68"/>
              <a:gd name="T27" fmla="*/ 36 h 36"/>
              <a:gd name="T28" fmla="*/ 28 w 68"/>
              <a:gd name="T29" fmla="*/ 34 h 36"/>
              <a:gd name="T30" fmla="*/ 18 w 68"/>
              <a:gd name="T31" fmla="*/ 30 h 36"/>
              <a:gd name="T32" fmla="*/ 6 w 68"/>
              <a:gd name="T33"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36">
                <a:moveTo>
                  <a:pt x="6" y="26"/>
                </a:moveTo>
                <a:lnTo>
                  <a:pt x="0" y="24"/>
                </a:lnTo>
                <a:lnTo>
                  <a:pt x="10" y="16"/>
                </a:lnTo>
                <a:lnTo>
                  <a:pt x="18" y="10"/>
                </a:lnTo>
                <a:lnTo>
                  <a:pt x="20" y="0"/>
                </a:lnTo>
                <a:lnTo>
                  <a:pt x="28" y="2"/>
                </a:lnTo>
                <a:lnTo>
                  <a:pt x="38" y="6"/>
                </a:lnTo>
                <a:lnTo>
                  <a:pt x="48" y="14"/>
                </a:lnTo>
                <a:lnTo>
                  <a:pt x="60" y="18"/>
                </a:lnTo>
                <a:lnTo>
                  <a:pt x="66" y="24"/>
                </a:lnTo>
                <a:lnTo>
                  <a:pt x="68" y="32"/>
                </a:lnTo>
                <a:lnTo>
                  <a:pt x="64" y="34"/>
                </a:lnTo>
                <a:lnTo>
                  <a:pt x="56" y="36"/>
                </a:lnTo>
                <a:lnTo>
                  <a:pt x="44" y="36"/>
                </a:lnTo>
                <a:lnTo>
                  <a:pt x="28" y="34"/>
                </a:lnTo>
                <a:lnTo>
                  <a:pt x="18" y="30"/>
                </a:lnTo>
                <a:lnTo>
                  <a:pt x="6" y="2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27" name="Freeform 31">
            <a:extLst>
              <a:ext uri="{FF2B5EF4-FFF2-40B4-BE49-F238E27FC236}">
                <a16:creationId xmlns:a16="http://schemas.microsoft.com/office/drawing/2014/main" id="{2DE542A0-ACF1-4C7E-9DDB-76DCBC3CB515}"/>
              </a:ext>
            </a:extLst>
          </p:cNvPr>
          <p:cNvSpPr>
            <a:spLocks/>
          </p:cNvSpPr>
          <p:nvPr/>
        </p:nvSpPr>
        <p:spPr bwMode="gray">
          <a:xfrm>
            <a:off x="2928417" y="1345752"/>
            <a:ext cx="906982" cy="650148"/>
          </a:xfrm>
          <a:custGeom>
            <a:avLst/>
            <a:gdLst>
              <a:gd name="T0" fmla="*/ 148 w 460"/>
              <a:gd name="T1" fmla="*/ 30 h 328"/>
              <a:gd name="T2" fmla="*/ 154 w 460"/>
              <a:gd name="T3" fmla="*/ 52 h 328"/>
              <a:gd name="T4" fmla="*/ 184 w 460"/>
              <a:gd name="T5" fmla="*/ 36 h 328"/>
              <a:gd name="T6" fmla="*/ 238 w 460"/>
              <a:gd name="T7" fmla="*/ 44 h 328"/>
              <a:gd name="T8" fmla="*/ 250 w 460"/>
              <a:gd name="T9" fmla="*/ 54 h 328"/>
              <a:gd name="T10" fmla="*/ 258 w 460"/>
              <a:gd name="T11" fmla="*/ 58 h 328"/>
              <a:gd name="T12" fmla="*/ 280 w 460"/>
              <a:gd name="T13" fmla="*/ 68 h 328"/>
              <a:gd name="T14" fmla="*/ 284 w 460"/>
              <a:gd name="T15" fmla="*/ 86 h 328"/>
              <a:gd name="T16" fmla="*/ 306 w 460"/>
              <a:gd name="T17" fmla="*/ 90 h 328"/>
              <a:gd name="T18" fmla="*/ 332 w 460"/>
              <a:gd name="T19" fmla="*/ 92 h 328"/>
              <a:gd name="T20" fmla="*/ 324 w 460"/>
              <a:gd name="T21" fmla="*/ 108 h 328"/>
              <a:gd name="T22" fmla="*/ 360 w 460"/>
              <a:gd name="T23" fmla="*/ 116 h 328"/>
              <a:gd name="T24" fmla="*/ 342 w 460"/>
              <a:gd name="T25" fmla="*/ 122 h 328"/>
              <a:gd name="T26" fmla="*/ 368 w 460"/>
              <a:gd name="T27" fmla="*/ 134 h 328"/>
              <a:gd name="T28" fmla="*/ 346 w 460"/>
              <a:gd name="T29" fmla="*/ 136 h 328"/>
              <a:gd name="T30" fmla="*/ 346 w 460"/>
              <a:gd name="T31" fmla="*/ 150 h 328"/>
              <a:gd name="T32" fmla="*/ 382 w 460"/>
              <a:gd name="T33" fmla="*/ 160 h 328"/>
              <a:gd name="T34" fmla="*/ 404 w 460"/>
              <a:gd name="T35" fmla="*/ 174 h 328"/>
              <a:gd name="T36" fmla="*/ 434 w 460"/>
              <a:gd name="T37" fmla="*/ 190 h 328"/>
              <a:gd name="T38" fmla="*/ 460 w 460"/>
              <a:gd name="T39" fmla="*/ 208 h 328"/>
              <a:gd name="T40" fmla="*/ 434 w 460"/>
              <a:gd name="T41" fmla="*/ 216 h 328"/>
              <a:gd name="T42" fmla="*/ 420 w 460"/>
              <a:gd name="T43" fmla="*/ 240 h 328"/>
              <a:gd name="T44" fmla="*/ 386 w 460"/>
              <a:gd name="T45" fmla="*/ 222 h 328"/>
              <a:gd name="T46" fmla="*/ 358 w 460"/>
              <a:gd name="T47" fmla="*/ 230 h 328"/>
              <a:gd name="T48" fmla="*/ 408 w 460"/>
              <a:gd name="T49" fmla="*/ 284 h 328"/>
              <a:gd name="T50" fmla="*/ 394 w 460"/>
              <a:gd name="T51" fmla="*/ 290 h 328"/>
              <a:gd name="T52" fmla="*/ 356 w 460"/>
              <a:gd name="T53" fmla="*/ 290 h 328"/>
              <a:gd name="T54" fmla="*/ 366 w 460"/>
              <a:gd name="T55" fmla="*/ 306 h 328"/>
              <a:gd name="T56" fmla="*/ 354 w 460"/>
              <a:gd name="T57" fmla="*/ 322 h 328"/>
              <a:gd name="T58" fmla="*/ 310 w 460"/>
              <a:gd name="T59" fmla="*/ 314 h 328"/>
              <a:gd name="T60" fmla="*/ 288 w 460"/>
              <a:gd name="T61" fmla="*/ 280 h 328"/>
              <a:gd name="T62" fmla="*/ 256 w 460"/>
              <a:gd name="T63" fmla="*/ 258 h 328"/>
              <a:gd name="T64" fmla="*/ 238 w 460"/>
              <a:gd name="T65" fmla="*/ 260 h 328"/>
              <a:gd name="T66" fmla="*/ 208 w 460"/>
              <a:gd name="T67" fmla="*/ 270 h 328"/>
              <a:gd name="T68" fmla="*/ 202 w 460"/>
              <a:gd name="T69" fmla="*/ 236 h 328"/>
              <a:gd name="T70" fmla="*/ 238 w 460"/>
              <a:gd name="T71" fmla="*/ 240 h 328"/>
              <a:gd name="T72" fmla="*/ 246 w 460"/>
              <a:gd name="T73" fmla="*/ 222 h 328"/>
              <a:gd name="T74" fmla="*/ 272 w 460"/>
              <a:gd name="T75" fmla="*/ 172 h 328"/>
              <a:gd name="T76" fmla="*/ 246 w 460"/>
              <a:gd name="T77" fmla="*/ 156 h 328"/>
              <a:gd name="T78" fmla="*/ 218 w 460"/>
              <a:gd name="T79" fmla="*/ 150 h 328"/>
              <a:gd name="T80" fmla="*/ 212 w 460"/>
              <a:gd name="T81" fmla="*/ 124 h 328"/>
              <a:gd name="T82" fmla="*/ 186 w 460"/>
              <a:gd name="T83" fmla="*/ 106 h 328"/>
              <a:gd name="T84" fmla="*/ 178 w 460"/>
              <a:gd name="T85" fmla="*/ 112 h 328"/>
              <a:gd name="T86" fmla="*/ 130 w 460"/>
              <a:gd name="T87" fmla="*/ 116 h 328"/>
              <a:gd name="T88" fmla="*/ 56 w 460"/>
              <a:gd name="T89" fmla="*/ 110 h 328"/>
              <a:gd name="T90" fmla="*/ 20 w 460"/>
              <a:gd name="T91" fmla="*/ 102 h 328"/>
              <a:gd name="T92" fmla="*/ 32 w 460"/>
              <a:gd name="T93" fmla="*/ 86 h 328"/>
              <a:gd name="T94" fmla="*/ 0 w 460"/>
              <a:gd name="T95" fmla="*/ 72 h 328"/>
              <a:gd name="T96" fmla="*/ 38 w 460"/>
              <a:gd name="T97" fmla="*/ 2 h 328"/>
              <a:gd name="T98" fmla="*/ 64 w 460"/>
              <a:gd name="T99" fmla="*/ 12 h 328"/>
              <a:gd name="T100" fmla="*/ 68 w 460"/>
              <a:gd name="T101" fmla="*/ 76 h 328"/>
              <a:gd name="T102" fmla="*/ 78 w 460"/>
              <a:gd name="T103" fmla="*/ 46 h 328"/>
              <a:gd name="T104" fmla="*/ 108 w 460"/>
              <a:gd name="T105" fmla="*/ 4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0" h="328">
                <a:moveTo>
                  <a:pt x="134" y="6"/>
                </a:moveTo>
                <a:lnTo>
                  <a:pt x="140" y="14"/>
                </a:lnTo>
                <a:lnTo>
                  <a:pt x="146" y="22"/>
                </a:lnTo>
                <a:lnTo>
                  <a:pt x="148" y="30"/>
                </a:lnTo>
                <a:lnTo>
                  <a:pt x="148" y="38"/>
                </a:lnTo>
                <a:lnTo>
                  <a:pt x="144" y="42"/>
                </a:lnTo>
                <a:lnTo>
                  <a:pt x="144" y="52"/>
                </a:lnTo>
                <a:lnTo>
                  <a:pt x="154" y="52"/>
                </a:lnTo>
                <a:lnTo>
                  <a:pt x="158" y="42"/>
                </a:lnTo>
                <a:lnTo>
                  <a:pt x="168" y="42"/>
                </a:lnTo>
                <a:lnTo>
                  <a:pt x="180" y="50"/>
                </a:lnTo>
                <a:lnTo>
                  <a:pt x="184" y="36"/>
                </a:lnTo>
                <a:lnTo>
                  <a:pt x="198" y="34"/>
                </a:lnTo>
                <a:lnTo>
                  <a:pt x="214" y="34"/>
                </a:lnTo>
                <a:lnTo>
                  <a:pt x="230" y="40"/>
                </a:lnTo>
                <a:lnTo>
                  <a:pt x="238" y="44"/>
                </a:lnTo>
                <a:lnTo>
                  <a:pt x="228" y="50"/>
                </a:lnTo>
                <a:lnTo>
                  <a:pt x="226" y="58"/>
                </a:lnTo>
                <a:lnTo>
                  <a:pt x="240" y="52"/>
                </a:lnTo>
                <a:lnTo>
                  <a:pt x="250" y="54"/>
                </a:lnTo>
                <a:lnTo>
                  <a:pt x="244" y="60"/>
                </a:lnTo>
                <a:lnTo>
                  <a:pt x="238" y="68"/>
                </a:lnTo>
                <a:lnTo>
                  <a:pt x="246" y="66"/>
                </a:lnTo>
                <a:lnTo>
                  <a:pt x="258" y="58"/>
                </a:lnTo>
                <a:lnTo>
                  <a:pt x="260" y="66"/>
                </a:lnTo>
                <a:lnTo>
                  <a:pt x="254" y="74"/>
                </a:lnTo>
                <a:lnTo>
                  <a:pt x="264" y="74"/>
                </a:lnTo>
                <a:lnTo>
                  <a:pt x="280" y="68"/>
                </a:lnTo>
                <a:lnTo>
                  <a:pt x="290" y="70"/>
                </a:lnTo>
                <a:lnTo>
                  <a:pt x="296" y="76"/>
                </a:lnTo>
                <a:lnTo>
                  <a:pt x="292" y="80"/>
                </a:lnTo>
                <a:lnTo>
                  <a:pt x="284" y="86"/>
                </a:lnTo>
                <a:lnTo>
                  <a:pt x="290" y="90"/>
                </a:lnTo>
                <a:lnTo>
                  <a:pt x="300" y="86"/>
                </a:lnTo>
                <a:lnTo>
                  <a:pt x="306" y="84"/>
                </a:lnTo>
                <a:lnTo>
                  <a:pt x="306" y="90"/>
                </a:lnTo>
                <a:lnTo>
                  <a:pt x="298" y="98"/>
                </a:lnTo>
                <a:lnTo>
                  <a:pt x="304" y="98"/>
                </a:lnTo>
                <a:lnTo>
                  <a:pt x="320" y="92"/>
                </a:lnTo>
                <a:lnTo>
                  <a:pt x="332" y="92"/>
                </a:lnTo>
                <a:lnTo>
                  <a:pt x="342" y="96"/>
                </a:lnTo>
                <a:lnTo>
                  <a:pt x="342" y="100"/>
                </a:lnTo>
                <a:lnTo>
                  <a:pt x="334" y="104"/>
                </a:lnTo>
                <a:lnTo>
                  <a:pt x="324" y="108"/>
                </a:lnTo>
                <a:lnTo>
                  <a:pt x="332" y="112"/>
                </a:lnTo>
                <a:lnTo>
                  <a:pt x="350" y="108"/>
                </a:lnTo>
                <a:lnTo>
                  <a:pt x="356" y="110"/>
                </a:lnTo>
                <a:lnTo>
                  <a:pt x="360" y="116"/>
                </a:lnTo>
                <a:lnTo>
                  <a:pt x="362" y="122"/>
                </a:lnTo>
                <a:lnTo>
                  <a:pt x="354" y="122"/>
                </a:lnTo>
                <a:lnTo>
                  <a:pt x="348" y="122"/>
                </a:lnTo>
                <a:lnTo>
                  <a:pt x="342" y="122"/>
                </a:lnTo>
                <a:lnTo>
                  <a:pt x="342" y="128"/>
                </a:lnTo>
                <a:lnTo>
                  <a:pt x="352" y="128"/>
                </a:lnTo>
                <a:lnTo>
                  <a:pt x="362" y="128"/>
                </a:lnTo>
                <a:lnTo>
                  <a:pt x="368" y="134"/>
                </a:lnTo>
                <a:lnTo>
                  <a:pt x="370" y="138"/>
                </a:lnTo>
                <a:lnTo>
                  <a:pt x="368" y="138"/>
                </a:lnTo>
                <a:lnTo>
                  <a:pt x="362" y="138"/>
                </a:lnTo>
                <a:lnTo>
                  <a:pt x="346" y="136"/>
                </a:lnTo>
                <a:lnTo>
                  <a:pt x="344" y="138"/>
                </a:lnTo>
                <a:lnTo>
                  <a:pt x="342" y="140"/>
                </a:lnTo>
                <a:lnTo>
                  <a:pt x="342" y="144"/>
                </a:lnTo>
                <a:lnTo>
                  <a:pt x="346" y="150"/>
                </a:lnTo>
                <a:lnTo>
                  <a:pt x="354" y="156"/>
                </a:lnTo>
                <a:lnTo>
                  <a:pt x="362" y="156"/>
                </a:lnTo>
                <a:lnTo>
                  <a:pt x="370" y="154"/>
                </a:lnTo>
                <a:lnTo>
                  <a:pt x="382" y="160"/>
                </a:lnTo>
                <a:lnTo>
                  <a:pt x="382" y="166"/>
                </a:lnTo>
                <a:lnTo>
                  <a:pt x="388" y="168"/>
                </a:lnTo>
                <a:lnTo>
                  <a:pt x="398" y="170"/>
                </a:lnTo>
                <a:lnTo>
                  <a:pt x="404" y="174"/>
                </a:lnTo>
                <a:lnTo>
                  <a:pt x="406" y="180"/>
                </a:lnTo>
                <a:lnTo>
                  <a:pt x="416" y="180"/>
                </a:lnTo>
                <a:lnTo>
                  <a:pt x="424" y="182"/>
                </a:lnTo>
                <a:lnTo>
                  <a:pt x="434" y="190"/>
                </a:lnTo>
                <a:lnTo>
                  <a:pt x="438" y="194"/>
                </a:lnTo>
                <a:lnTo>
                  <a:pt x="450" y="196"/>
                </a:lnTo>
                <a:lnTo>
                  <a:pt x="460" y="204"/>
                </a:lnTo>
                <a:lnTo>
                  <a:pt x="460" y="208"/>
                </a:lnTo>
                <a:lnTo>
                  <a:pt x="460" y="212"/>
                </a:lnTo>
                <a:lnTo>
                  <a:pt x="458" y="214"/>
                </a:lnTo>
                <a:lnTo>
                  <a:pt x="444" y="216"/>
                </a:lnTo>
                <a:lnTo>
                  <a:pt x="434" y="216"/>
                </a:lnTo>
                <a:lnTo>
                  <a:pt x="436" y="226"/>
                </a:lnTo>
                <a:lnTo>
                  <a:pt x="430" y="232"/>
                </a:lnTo>
                <a:lnTo>
                  <a:pt x="420" y="232"/>
                </a:lnTo>
                <a:lnTo>
                  <a:pt x="420" y="240"/>
                </a:lnTo>
                <a:lnTo>
                  <a:pt x="414" y="248"/>
                </a:lnTo>
                <a:lnTo>
                  <a:pt x="398" y="240"/>
                </a:lnTo>
                <a:lnTo>
                  <a:pt x="390" y="230"/>
                </a:lnTo>
                <a:lnTo>
                  <a:pt x="386" y="222"/>
                </a:lnTo>
                <a:lnTo>
                  <a:pt x="364" y="208"/>
                </a:lnTo>
                <a:lnTo>
                  <a:pt x="356" y="212"/>
                </a:lnTo>
                <a:lnTo>
                  <a:pt x="360" y="222"/>
                </a:lnTo>
                <a:lnTo>
                  <a:pt x="358" y="230"/>
                </a:lnTo>
                <a:lnTo>
                  <a:pt x="364" y="244"/>
                </a:lnTo>
                <a:lnTo>
                  <a:pt x="376" y="256"/>
                </a:lnTo>
                <a:lnTo>
                  <a:pt x="394" y="270"/>
                </a:lnTo>
                <a:lnTo>
                  <a:pt x="408" y="284"/>
                </a:lnTo>
                <a:lnTo>
                  <a:pt x="406" y="290"/>
                </a:lnTo>
                <a:lnTo>
                  <a:pt x="400" y="288"/>
                </a:lnTo>
                <a:lnTo>
                  <a:pt x="396" y="288"/>
                </a:lnTo>
                <a:lnTo>
                  <a:pt x="394" y="290"/>
                </a:lnTo>
                <a:lnTo>
                  <a:pt x="400" y="304"/>
                </a:lnTo>
                <a:lnTo>
                  <a:pt x="394" y="310"/>
                </a:lnTo>
                <a:lnTo>
                  <a:pt x="378" y="302"/>
                </a:lnTo>
                <a:lnTo>
                  <a:pt x="356" y="290"/>
                </a:lnTo>
                <a:lnTo>
                  <a:pt x="344" y="278"/>
                </a:lnTo>
                <a:lnTo>
                  <a:pt x="338" y="282"/>
                </a:lnTo>
                <a:lnTo>
                  <a:pt x="348" y="292"/>
                </a:lnTo>
                <a:lnTo>
                  <a:pt x="366" y="306"/>
                </a:lnTo>
                <a:lnTo>
                  <a:pt x="370" y="312"/>
                </a:lnTo>
                <a:lnTo>
                  <a:pt x="374" y="320"/>
                </a:lnTo>
                <a:lnTo>
                  <a:pt x="378" y="328"/>
                </a:lnTo>
                <a:lnTo>
                  <a:pt x="354" y="322"/>
                </a:lnTo>
                <a:lnTo>
                  <a:pt x="334" y="314"/>
                </a:lnTo>
                <a:lnTo>
                  <a:pt x="320" y="304"/>
                </a:lnTo>
                <a:lnTo>
                  <a:pt x="312" y="304"/>
                </a:lnTo>
                <a:lnTo>
                  <a:pt x="310" y="314"/>
                </a:lnTo>
                <a:lnTo>
                  <a:pt x="296" y="298"/>
                </a:lnTo>
                <a:lnTo>
                  <a:pt x="290" y="290"/>
                </a:lnTo>
                <a:lnTo>
                  <a:pt x="294" y="286"/>
                </a:lnTo>
                <a:lnTo>
                  <a:pt x="288" y="280"/>
                </a:lnTo>
                <a:lnTo>
                  <a:pt x="280" y="282"/>
                </a:lnTo>
                <a:lnTo>
                  <a:pt x="272" y="274"/>
                </a:lnTo>
                <a:lnTo>
                  <a:pt x="262" y="264"/>
                </a:lnTo>
                <a:lnTo>
                  <a:pt x="256" y="258"/>
                </a:lnTo>
                <a:lnTo>
                  <a:pt x="244" y="254"/>
                </a:lnTo>
                <a:lnTo>
                  <a:pt x="238" y="250"/>
                </a:lnTo>
                <a:lnTo>
                  <a:pt x="238" y="258"/>
                </a:lnTo>
                <a:lnTo>
                  <a:pt x="238" y="260"/>
                </a:lnTo>
                <a:lnTo>
                  <a:pt x="236" y="262"/>
                </a:lnTo>
                <a:lnTo>
                  <a:pt x="224" y="262"/>
                </a:lnTo>
                <a:lnTo>
                  <a:pt x="218" y="266"/>
                </a:lnTo>
                <a:lnTo>
                  <a:pt x="208" y="270"/>
                </a:lnTo>
                <a:lnTo>
                  <a:pt x="194" y="268"/>
                </a:lnTo>
                <a:lnTo>
                  <a:pt x="186" y="258"/>
                </a:lnTo>
                <a:lnTo>
                  <a:pt x="188" y="246"/>
                </a:lnTo>
                <a:lnTo>
                  <a:pt x="202" y="236"/>
                </a:lnTo>
                <a:lnTo>
                  <a:pt x="214" y="238"/>
                </a:lnTo>
                <a:lnTo>
                  <a:pt x="226" y="242"/>
                </a:lnTo>
                <a:lnTo>
                  <a:pt x="232" y="246"/>
                </a:lnTo>
                <a:lnTo>
                  <a:pt x="238" y="240"/>
                </a:lnTo>
                <a:lnTo>
                  <a:pt x="246" y="236"/>
                </a:lnTo>
                <a:lnTo>
                  <a:pt x="258" y="232"/>
                </a:lnTo>
                <a:lnTo>
                  <a:pt x="254" y="228"/>
                </a:lnTo>
                <a:lnTo>
                  <a:pt x="246" y="222"/>
                </a:lnTo>
                <a:lnTo>
                  <a:pt x="254" y="210"/>
                </a:lnTo>
                <a:lnTo>
                  <a:pt x="268" y="202"/>
                </a:lnTo>
                <a:lnTo>
                  <a:pt x="280" y="190"/>
                </a:lnTo>
                <a:lnTo>
                  <a:pt x="272" y="172"/>
                </a:lnTo>
                <a:lnTo>
                  <a:pt x="264" y="160"/>
                </a:lnTo>
                <a:lnTo>
                  <a:pt x="256" y="160"/>
                </a:lnTo>
                <a:lnTo>
                  <a:pt x="254" y="152"/>
                </a:lnTo>
                <a:lnTo>
                  <a:pt x="246" y="156"/>
                </a:lnTo>
                <a:lnTo>
                  <a:pt x="240" y="148"/>
                </a:lnTo>
                <a:lnTo>
                  <a:pt x="240" y="142"/>
                </a:lnTo>
                <a:lnTo>
                  <a:pt x="228" y="142"/>
                </a:lnTo>
                <a:lnTo>
                  <a:pt x="218" y="150"/>
                </a:lnTo>
                <a:lnTo>
                  <a:pt x="210" y="142"/>
                </a:lnTo>
                <a:lnTo>
                  <a:pt x="222" y="134"/>
                </a:lnTo>
                <a:lnTo>
                  <a:pt x="218" y="128"/>
                </a:lnTo>
                <a:lnTo>
                  <a:pt x="212" y="124"/>
                </a:lnTo>
                <a:lnTo>
                  <a:pt x="202" y="114"/>
                </a:lnTo>
                <a:lnTo>
                  <a:pt x="196" y="120"/>
                </a:lnTo>
                <a:lnTo>
                  <a:pt x="190" y="112"/>
                </a:lnTo>
                <a:lnTo>
                  <a:pt x="186" y="106"/>
                </a:lnTo>
                <a:lnTo>
                  <a:pt x="178" y="98"/>
                </a:lnTo>
                <a:lnTo>
                  <a:pt x="172" y="100"/>
                </a:lnTo>
                <a:lnTo>
                  <a:pt x="176" y="106"/>
                </a:lnTo>
                <a:lnTo>
                  <a:pt x="178" y="112"/>
                </a:lnTo>
                <a:lnTo>
                  <a:pt x="172" y="116"/>
                </a:lnTo>
                <a:lnTo>
                  <a:pt x="158" y="116"/>
                </a:lnTo>
                <a:lnTo>
                  <a:pt x="136" y="110"/>
                </a:lnTo>
                <a:lnTo>
                  <a:pt x="130" y="116"/>
                </a:lnTo>
                <a:lnTo>
                  <a:pt x="118" y="118"/>
                </a:lnTo>
                <a:lnTo>
                  <a:pt x="90" y="114"/>
                </a:lnTo>
                <a:lnTo>
                  <a:pt x="74" y="110"/>
                </a:lnTo>
                <a:lnTo>
                  <a:pt x="56" y="110"/>
                </a:lnTo>
                <a:lnTo>
                  <a:pt x="48" y="104"/>
                </a:lnTo>
                <a:lnTo>
                  <a:pt x="40" y="100"/>
                </a:lnTo>
                <a:lnTo>
                  <a:pt x="32" y="106"/>
                </a:lnTo>
                <a:lnTo>
                  <a:pt x="20" y="102"/>
                </a:lnTo>
                <a:lnTo>
                  <a:pt x="8" y="94"/>
                </a:lnTo>
                <a:lnTo>
                  <a:pt x="8" y="84"/>
                </a:lnTo>
                <a:lnTo>
                  <a:pt x="16" y="84"/>
                </a:lnTo>
                <a:lnTo>
                  <a:pt x="32" y="86"/>
                </a:lnTo>
                <a:lnTo>
                  <a:pt x="38" y="82"/>
                </a:lnTo>
                <a:lnTo>
                  <a:pt x="32" y="76"/>
                </a:lnTo>
                <a:lnTo>
                  <a:pt x="16" y="78"/>
                </a:lnTo>
                <a:lnTo>
                  <a:pt x="0" y="72"/>
                </a:lnTo>
                <a:lnTo>
                  <a:pt x="0" y="50"/>
                </a:lnTo>
                <a:lnTo>
                  <a:pt x="8" y="30"/>
                </a:lnTo>
                <a:lnTo>
                  <a:pt x="20" y="14"/>
                </a:lnTo>
                <a:lnTo>
                  <a:pt x="38" y="2"/>
                </a:lnTo>
                <a:lnTo>
                  <a:pt x="52" y="0"/>
                </a:lnTo>
                <a:lnTo>
                  <a:pt x="82" y="2"/>
                </a:lnTo>
                <a:lnTo>
                  <a:pt x="76" y="8"/>
                </a:lnTo>
                <a:lnTo>
                  <a:pt x="64" y="12"/>
                </a:lnTo>
                <a:lnTo>
                  <a:pt x="54" y="28"/>
                </a:lnTo>
                <a:lnTo>
                  <a:pt x="54" y="40"/>
                </a:lnTo>
                <a:lnTo>
                  <a:pt x="54" y="50"/>
                </a:lnTo>
                <a:lnTo>
                  <a:pt x="68" y="76"/>
                </a:lnTo>
                <a:lnTo>
                  <a:pt x="82" y="72"/>
                </a:lnTo>
                <a:lnTo>
                  <a:pt x="76" y="64"/>
                </a:lnTo>
                <a:lnTo>
                  <a:pt x="66" y="50"/>
                </a:lnTo>
                <a:lnTo>
                  <a:pt x="78" y="46"/>
                </a:lnTo>
                <a:lnTo>
                  <a:pt x="70" y="38"/>
                </a:lnTo>
                <a:lnTo>
                  <a:pt x="72" y="26"/>
                </a:lnTo>
                <a:lnTo>
                  <a:pt x="84" y="16"/>
                </a:lnTo>
                <a:lnTo>
                  <a:pt x="108" y="4"/>
                </a:lnTo>
                <a:lnTo>
                  <a:pt x="122" y="2"/>
                </a:lnTo>
                <a:lnTo>
                  <a:pt x="134" y="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28" name="Freeform 32">
            <a:extLst>
              <a:ext uri="{FF2B5EF4-FFF2-40B4-BE49-F238E27FC236}">
                <a16:creationId xmlns:a16="http://schemas.microsoft.com/office/drawing/2014/main" id="{6056BF5C-E619-4BE9-B75C-37CFEF9DB9B7}"/>
              </a:ext>
            </a:extLst>
          </p:cNvPr>
          <p:cNvSpPr>
            <a:spLocks/>
          </p:cNvSpPr>
          <p:nvPr/>
        </p:nvSpPr>
        <p:spPr bwMode="gray">
          <a:xfrm>
            <a:off x="3105870" y="1940400"/>
            <a:ext cx="70982" cy="43608"/>
          </a:xfrm>
          <a:custGeom>
            <a:avLst/>
            <a:gdLst>
              <a:gd name="T0" fmla="*/ 34 w 36"/>
              <a:gd name="T1" fmla="*/ 0 h 22"/>
              <a:gd name="T2" fmla="*/ 22 w 36"/>
              <a:gd name="T3" fmla="*/ 0 h 22"/>
              <a:gd name="T4" fmla="*/ 8 w 36"/>
              <a:gd name="T5" fmla="*/ 6 h 22"/>
              <a:gd name="T6" fmla="*/ 4 w 36"/>
              <a:gd name="T7" fmla="*/ 10 h 22"/>
              <a:gd name="T8" fmla="*/ 2 w 36"/>
              <a:gd name="T9" fmla="*/ 12 h 22"/>
              <a:gd name="T10" fmla="*/ 0 w 36"/>
              <a:gd name="T11" fmla="*/ 14 h 22"/>
              <a:gd name="T12" fmla="*/ 6 w 36"/>
              <a:gd name="T13" fmla="*/ 18 h 22"/>
              <a:gd name="T14" fmla="*/ 10 w 36"/>
              <a:gd name="T15" fmla="*/ 22 h 22"/>
              <a:gd name="T16" fmla="*/ 22 w 36"/>
              <a:gd name="T17" fmla="*/ 18 h 22"/>
              <a:gd name="T18" fmla="*/ 30 w 36"/>
              <a:gd name="T19" fmla="*/ 12 h 22"/>
              <a:gd name="T20" fmla="*/ 36 w 36"/>
              <a:gd name="T21" fmla="*/ 4 h 22"/>
              <a:gd name="T22" fmla="*/ 34 w 36"/>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2">
                <a:moveTo>
                  <a:pt x="34" y="0"/>
                </a:moveTo>
                <a:lnTo>
                  <a:pt x="22" y="0"/>
                </a:lnTo>
                <a:lnTo>
                  <a:pt x="8" y="6"/>
                </a:lnTo>
                <a:lnTo>
                  <a:pt x="4" y="10"/>
                </a:lnTo>
                <a:lnTo>
                  <a:pt x="2" y="12"/>
                </a:lnTo>
                <a:lnTo>
                  <a:pt x="0" y="14"/>
                </a:lnTo>
                <a:lnTo>
                  <a:pt x="6" y="18"/>
                </a:lnTo>
                <a:lnTo>
                  <a:pt x="10" y="22"/>
                </a:lnTo>
                <a:lnTo>
                  <a:pt x="22" y="18"/>
                </a:lnTo>
                <a:lnTo>
                  <a:pt x="30" y="12"/>
                </a:lnTo>
                <a:lnTo>
                  <a:pt x="36" y="4"/>
                </a:lnTo>
                <a:lnTo>
                  <a:pt x="34"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29" name="Freeform 33">
            <a:extLst>
              <a:ext uri="{FF2B5EF4-FFF2-40B4-BE49-F238E27FC236}">
                <a16:creationId xmlns:a16="http://schemas.microsoft.com/office/drawing/2014/main" id="{22A2D1A5-73C5-4AB5-A89B-7B4212A4635F}"/>
              </a:ext>
            </a:extLst>
          </p:cNvPr>
          <p:cNvSpPr>
            <a:spLocks/>
          </p:cNvSpPr>
          <p:nvPr/>
        </p:nvSpPr>
        <p:spPr bwMode="gray">
          <a:xfrm>
            <a:off x="3228113" y="1968151"/>
            <a:ext cx="35490" cy="43608"/>
          </a:xfrm>
          <a:custGeom>
            <a:avLst/>
            <a:gdLst>
              <a:gd name="T0" fmla="*/ 8 w 18"/>
              <a:gd name="T1" fmla="*/ 0 h 22"/>
              <a:gd name="T2" fmla="*/ 2 w 18"/>
              <a:gd name="T3" fmla="*/ 6 h 22"/>
              <a:gd name="T4" fmla="*/ 0 w 18"/>
              <a:gd name="T5" fmla="*/ 14 h 22"/>
              <a:gd name="T6" fmla="*/ 8 w 18"/>
              <a:gd name="T7" fmla="*/ 22 h 22"/>
              <a:gd name="T8" fmla="*/ 18 w 18"/>
              <a:gd name="T9" fmla="*/ 10 h 22"/>
              <a:gd name="T10" fmla="*/ 16 w 18"/>
              <a:gd name="T11" fmla="*/ 2 h 22"/>
              <a:gd name="T12" fmla="*/ 8 w 1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8" h="22">
                <a:moveTo>
                  <a:pt x="8" y="0"/>
                </a:moveTo>
                <a:lnTo>
                  <a:pt x="2" y="6"/>
                </a:lnTo>
                <a:lnTo>
                  <a:pt x="0" y="14"/>
                </a:lnTo>
                <a:lnTo>
                  <a:pt x="8" y="22"/>
                </a:lnTo>
                <a:lnTo>
                  <a:pt x="18" y="10"/>
                </a:lnTo>
                <a:lnTo>
                  <a:pt x="16" y="2"/>
                </a:lnTo>
                <a:lnTo>
                  <a:pt x="8"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30" name="Freeform 34">
            <a:extLst>
              <a:ext uri="{FF2B5EF4-FFF2-40B4-BE49-F238E27FC236}">
                <a16:creationId xmlns:a16="http://schemas.microsoft.com/office/drawing/2014/main" id="{D6F0AD84-965B-4EA5-8E0B-536E16F0460B}"/>
              </a:ext>
            </a:extLst>
          </p:cNvPr>
          <p:cNvSpPr>
            <a:spLocks/>
          </p:cNvSpPr>
          <p:nvPr/>
        </p:nvSpPr>
        <p:spPr bwMode="gray">
          <a:xfrm>
            <a:off x="2143679" y="1072215"/>
            <a:ext cx="43377" cy="27750"/>
          </a:xfrm>
          <a:custGeom>
            <a:avLst/>
            <a:gdLst>
              <a:gd name="T0" fmla="*/ 8 w 22"/>
              <a:gd name="T1" fmla="*/ 0 h 14"/>
              <a:gd name="T2" fmla="*/ 16 w 22"/>
              <a:gd name="T3" fmla="*/ 2 h 14"/>
              <a:gd name="T4" fmla="*/ 22 w 22"/>
              <a:gd name="T5" fmla="*/ 8 h 14"/>
              <a:gd name="T6" fmla="*/ 20 w 22"/>
              <a:gd name="T7" fmla="*/ 12 h 14"/>
              <a:gd name="T8" fmla="*/ 10 w 22"/>
              <a:gd name="T9" fmla="*/ 14 h 14"/>
              <a:gd name="T10" fmla="*/ 2 w 22"/>
              <a:gd name="T11" fmla="*/ 8 h 14"/>
              <a:gd name="T12" fmla="*/ 0 w 22"/>
              <a:gd name="T13" fmla="*/ 2 h 14"/>
              <a:gd name="T14" fmla="*/ 8 w 22"/>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4">
                <a:moveTo>
                  <a:pt x="8" y="0"/>
                </a:moveTo>
                <a:lnTo>
                  <a:pt x="16" y="2"/>
                </a:lnTo>
                <a:lnTo>
                  <a:pt x="22" y="8"/>
                </a:lnTo>
                <a:lnTo>
                  <a:pt x="20" y="12"/>
                </a:lnTo>
                <a:lnTo>
                  <a:pt x="10" y="14"/>
                </a:lnTo>
                <a:lnTo>
                  <a:pt x="2" y="8"/>
                </a:lnTo>
                <a:lnTo>
                  <a:pt x="0" y="2"/>
                </a:lnTo>
                <a:lnTo>
                  <a:pt x="8"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31" name="Freeform 35">
            <a:extLst>
              <a:ext uri="{FF2B5EF4-FFF2-40B4-BE49-F238E27FC236}">
                <a16:creationId xmlns:a16="http://schemas.microsoft.com/office/drawing/2014/main" id="{DD2B7A8C-E4E8-4E1E-8B88-AE2F5A18519F}"/>
              </a:ext>
            </a:extLst>
          </p:cNvPr>
          <p:cNvSpPr>
            <a:spLocks/>
          </p:cNvSpPr>
          <p:nvPr/>
        </p:nvSpPr>
        <p:spPr bwMode="gray">
          <a:xfrm>
            <a:off x="3405567" y="1666863"/>
            <a:ext cx="39434" cy="31714"/>
          </a:xfrm>
          <a:custGeom>
            <a:avLst/>
            <a:gdLst>
              <a:gd name="T0" fmla="*/ 8 w 20"/>
              <a:gd name="T1" fmla="*/ 0 h 16"/>
              <a:gd name="T2" fmla="*/ 16 w 20"/>
              <a:gd name="T3" fmla="*/ 6 h 16"/>
              <a:gd name="T4" fmla="*/ 20 w 20"/>
              <a:gd name="T5" fmla="*/ 12 h 16"/>
              <a:gd name="T6" fmla="*/ 16 w 20"/>
              <a:gd name="T7" fmla="*/ 16 h 16"/>
              <a:gd name="T8" fmla="*/ 6 w 20"/>
              <a:gd name="T9" fmla="*/ 14 h 16"/>
              <a:gd name="T10" fmla="*/ 0 w 20"/>
              <a:gd name="T11" fmla="*/ 10 h 16"/>
              <a:gd name="T12" fmla="*/ 0 w 20"/>
              <a:gd name="T13" fmla="*/ 2 h 16"/>
              <a:gd name="T14" fmla="*/ 8 w 20"/>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6">
                <a:moveTo>
                  <a:pt x="8" y="0"/>
                </a:moveTo>
                <a:lnTo>
                  <a:pt x="16" y="6"/>
                </a:lnTo>
                <a:lnTo>
                  <a:pt x="20" y="12"/>
                </a:lnTo>
                <a:lnTo>
                  <a:pt x="16" y="16"/>
                </a:lnTo>
                <a:lnTo>
                  <a:pt x="6" y="14"/>
                </a:lnTo>
                <a:lnTo>
                  <a:pt x="0" y="10"/>
                </a:lnTo>
                <a:lnTo>
                  <a:pt x="0" y="2"/>
                </a:lnTo>
                <a:lnTo>
                  <a:pt x="8"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32" name="Freeform 36">
            <a:extLst>
              <a:ext uri="{FF2B5EF4-FFF2-40B4-BE49-F238E27FC236}">
                <a16:creationId xmlns:a16="http://schemas.microsoft.com/office/drawing/2014/main" id="{CE4300B9-652F-4A19-A94C-1A10B020C79D}"/>
              </a:ext>
            </a:extLst>
          </p:cNvPr>
          <p:cNvSpPr>
            <a:spLocks/>
          </p:cNvSpPr>
          <p:nvPr/>
        </p:nvSpPr>
        <p:spPr bwMode="gray">
          <a:xfrm>
            <a:off x="3732870" y="2527118"/>
            <a:ext cx="74924" cy="35678"/>
          </a:xfrm>
          <a:custGeom>
            <a:avLst/>
            <a:gdLst>
              <a:gd name="T0" fmla="*/ 0 w 38"/>
              <a:gd name="T1" fmla="*/ 2 h 18"/>
              <a:gd name="T2" fmla="*/ 8 w 38"/>
              <a:gd name="T3" fmla="*/ 8 h 18"/>
              <a:gd name="T4" fmla="*/ 18 w 38"/>
              <a:gd name="T5" fmla="*/ 14 h 18"/>
              <a:gd name="T6" fmla="*/ 34 w 38"/>
              <a:gd name="T7" fmla="*/ 18 h 18"/>
              <a:gd name="T8" fmla="*/ 38 w 38"/>
              <a:gd name="T9" fmla="*/ 12 h 18"/>
              <a:gd name="T10" fmla="*/ 30 w 38"/>
              <a:gd name="T11" fmla="*/ 6 h 18"/>
              <a:gd name="T12" fmla="*/ 22 w 38"/>
              <a:gd name="T13" fmla="*/ 2 h 18"/>
              <a:gd name="T14" fmla="*/ 14 w 38"/>
              <a:gd name="T15" fmla="*/ 0 h 18"/>
              <a:gd name="T16" fmla="*/ 8 w 38"/>
              <a:gd name="T17" fmla="*/ 0 h 18"/>
              <a:gd name="T18" fmla="*/ 0 w 38"/>
              <a:gd name="T1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8">
                <a:moveTo>
                  <a:pt x="0" y="2"/>
                </a:moveTo>
                <a:lnTo>
                  <a:pt x="8" y="8"/>
                </a:lnTo>
                <a:lnTo>
                  <a:pt x="18" y="14"/>
                </a:lnTo>
                <a:lnTo>
                  <a:pt x="34" y="18"/>
                </a:lnTo>
                <a:lnTo>
                  <a:pt x="38" y="12"/>
                </a:lnTo>
                <a:lnTo>
                  <a:pt x="30" y="6"/>
                </a:lnTo>
                <a:lnTo>
                  <a:pt x="22" y="2"/>
                </a:lnTo>
                <a:lnTo>
                  <a:pt x="14" y="0"/>
                </a:lnTo>
                <a:lnTo>
                  <a:pt x="8" y="0"/>
                </a:lnTo>
                <a:lnTo>
                  <a:pt x="0"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33" name="Freeform 37">
            <a:extLst>
              <a:ext uri="{FF2B5EF4-FFF2-40B4-BE49-F238E27FC236}">
                <a16:creationId xmlns:a16="http://schemas.microsoft.com/office/drawing/2014/main" id="{821815CD-59C5-45D3-88AD-23101F2BC9FA}"/>
              </a:ext>
            </a:extLst>
          </p:cNvPr>
          <p:cNvSpPr>
            <a:spLocks/>
          </p:cNvSpPr>
          <p:nvPr/>
        </p:nvSpPr>
        <p:spPr bwMode="gray">
          <a:xfrm>
            <a:off x="1733566" y="2487476"/>
            <a:ext cx="141964" cy="99108"/>
          </a:xfrm>
          <a:custGeom>
            <a:avLst/>
            <a:gdLst>
              <a:gd name="T0" fmla="*/ 0 w 72"/>
              <a:gd name="T1" fmla="*/ 0 h 50"/>
              <a:gd name="T2" fmla="*/ 12 w 72"/>
              <a:gd name="T3" fmla="*/ 2 h 50"/>
              <a:gd name="T4" fmla="*/ 24 w 72"/>
              <a:gd name="T5" fmla="*/ 6 h 50"/>
              <a:gd name="T6" fmla="*/ 32 w 72"/>
              <a:gd name="T7" fmla="*/ 10 h 50"/>
              <a:gd name="T8" fmla="*/ 42 w 72"/>
              <a:gd name="T9" fmla="*/ 16 h 50"/>
              <a:gd name="T10" fmla="*/ 50 w 72"/>
              <a:gd name="T11" fmla="*/ 26 h 50"/>
              <a:gd name="T12" fmla="*/ 56 w 72"/>
              <a:gd name="T13" fmla="*/ 30 h 50"/>
              <a:gd name="T14" fmla="*/ 66 w 72"/>
              <a:gd name="T15" fmla="*/ 36 h 50"/>
              <a:gd name="T16" fmla="*/ 70 w 72"/>
              <a:gd name="T17" fmla="*/ 42 h 50"/>
              <a:gd name="T18" fmla="*/ 72 w 72"/>
              <a:gd name="T19" fmla="*/ 46 h 50"/>
              <a:gd name="T20" fmla="*/ 66 w 72"/>
              <a:gd name="T21" fmla="*/ 48 h 50"/>
              <a:gd name="T22" fmla="*/ 56 w 72"/>
              <a:gd name="T23" fmla="*/ 50 h 50"/>
              <a:gd name="T24" fmla="*/ 46 w 72"/>
              <a:gd name="T25" fmla="*/ 46 h 50"/>
              <a:gd name="T26" fmla="*/ 46 w 72"/>
              <a:gd name="T27" fmla="*/ 38 h 50"/>
              <a:gd name="T28" fmla="*/ 40 w 72"/>
              <a:gd name="T29" fmla="*/ 38 h 50"/>
              <a:gd name="T30" fmla="*/ 34 w 72"/>
              <a:gd name="T31" fmla="*/ 32 h 50"/>
              <a:gd name="T32" fmla="*/ 28 w 72"/>
              <a:gd name="T33" fmla="*/ 24 h 50"/>
              <a:gd name="T34" fmla="*/ 22 w 72"/>
              <a:gd name="T35" fmla="*/ 24 h 50"/>
              <a:gd name="T36" fmla="*/ 20 w 72"/>
              <a:gd name="T37" fmla="*/ 18 h 50"/>
              <a:gd name="T38" fmla="*/ 14 w 72"/>
              <a:gd name="T39" fmla="*/ 18 h 50"/>
              <a:gd name="T40" fmla="*/ 6 w 72"/>
              <a:gd name="T41" fmla="*/ 14 h 50"/>
              <a:gd name="T42" fmla="*/ 0 w 72"/>
              <a:gd name="T43" fmla="*/ 10 h 50"/>
              <a:gd name="T44" fmla="*/ 0 w 72"/>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50">
                <a:moveTo>
                  <a:pt x="0" y="0"/>
                </a:moveTo>
                <a:lnTo>
                  <a:pt x="12" y="2"/>
                </a:lnTo>
                <a:lnTo>
                  <a:pt x="24" y="6"/>
                </a:lnTo>
                <a:lnTo>
                  <a:pt x="32" y="10"/>
                </a:lnTo>
                <a:lnTo>
                  <a:pt x="42" y="16"/>
                </a:lnTo>
                <a:lnTo>
                  <a:pt x="50" y="26"/>
                </a:lnTo>
                <a:lnTo>
                  <a:pt x="56" y="30"/>
                </a:lnTo>
                <a:lnTo>
                  <a:pt x="66" y="36"/>
                </a:lnTo>
                <a:lnTo>
                  <a:pt x="70" y="42"/>
                </a:lnTo>
                <a:lnTo>
                  <a:pt x="72" y="46"/>
                </a:lnTo>
                <a:lnTo>
                  <a:pt x="66" y="48"/>
                </a:lnTo>
                <a:lnTo>
                  <a:pt x="56" y="50"/>
                </a:lnTo>
                <a:lnTo>
                  <a:pt x="46" y="46"/>
                </a:lnTo>
                <a:lnTo>
                  <a:pt x="46" y="38"/>
                </a:lnTo>
                <a:lnTo>
                  <a:pt x="40" y="38"/>
                </a:lnTo>
                <a:lnTo>
                  <a:pt x="34" y="32"/>
                </a:lnTo>
                <a:lnTo>
                  <a:pt x="28" y="24"/>
                </a:lnTo>
                <a:lnTo>
                  <a:pt x="22" y="24"/>
                </a:lnTo>
                <a:lnTo>
                  <a:pt x="20" y="18"/>
                </a:lnTo>
                <a:lnTo>
                  <a:pt x="14" y="18"/>
                </a:lnTo>
                <a:lnTo>
                  <a:pt x="6" y="14"/>
                </a:lnTo>
                <a:lnTo>
                  <a:pt x="0" y="10"/>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grpSp>
        <p:nvGrpSpPr>
          <p:cNvPr id="334" name="Group 38">
            <a:extLst>
              <a:ext uri="{FF2B5EF4-FFF2-40B4-BE49-F238E27FC236}">
                <a16:creationId xmlns:a16="http://schemas.microsoft.com/office/drawing/2014/main" id="{D9021061-FAF1-4B5B-B626-B0E310A70568}"/>
              </a:ext>
            </a:extLst>
          </p:cNvPr>
          <p:cNvGrpSpPr>
            <a:grpSpLocks/>
          </p:cNvGrpSpPr>
          <p:nvPr/>
        </p:nvGrpSpPr>
        <p:grpSpPr bwMode="auto">
          <a:xfrm>
            <a:off x="503225" y="1496396"/>
            <a:ext cx="1171189" cy="919719"/>
            <a:chOff x="44" y="1185"/>
            <a:chExt cx="594" cy="464"/>
          </a:xfrm>
          <a:solidFill>
            <a:srgbClr val="353B48">
              <a:lumMod val="75000"/>
            </a:srgbClr>
          </a:solidFill>
        </p:grpSpPr>
        <p:sp>
          <p:nvSpPr>
            <p:cNvPr id="335" name="Freeform 39">
              <a:extLst>
                <a:ext uri="{FF2B5EF4-FFF2-40B4-BE49-F238E27FC236}">
                  <a16:creationId xmlns:a16="http://schemas.microsoft.com/office/drawing/2014/main" id="{ABAA9DF6-05D4-4225-A3AB-E2891C3B93E4}"/>
                </a:ext>
              </a:extLst>
            </p:cNvPr>
            <p:cNvSpPr>
              <a:spLocks/>
            </p:cNvSpPr>
            <p:nvPr/>
          </p:nvSpPr>
          <p:spPr bwMode="gray">
            <a:xfrm>
              <a:off x="44" y="1185"/>
              <a:ext cx="594" cy="414"/>
            </a:xfrm>
            <a:custGeom>
              <a:avLst/>
              <a:gdLst>
                <a:gd name="T0" fmla="*/ 540 w 594"/>
                <a:gd name="T1" fmla="*/ 354 h 414"/>
                <a:gd name="T2" fmla="*/ 510 w 594"/>
                <a:gd name="T3" fmla="*/ 318 h 414"/>
                <a:gd name="T4" fmla="*/ 500 w 594"/>
                <a:gd name="T5" fmla="*/ 332 h 414"/>
                <a:gd name="T6" fmla="*/ 464 w 594"/>
                <a:gd name="T7" fmla="*/ 324 h 414"/>
                <a:gd name="T8" fmla="*/ 414 w 594"/>
                <a:gd name="T9" fmla="*/ 298 h 414"/>
                <a:gd name="T10" fmla="*/ 362 w 594"/>
                <a:gd name="T11" fmla="*/ 288 h 414"/>
                <a:gd name="T12" fmla="*/ 318 w 594"/>
                <a:gd name="T13" fmla="*/ 272 h 414"/>
                <a:gd name="T14" fmla="*/ 314 w 594"/>
                <a:gd name="T15" fmla="*/ 294 h 414"/>
                <a:gd name="T16" fmla="*/ 278 w 594"/>
                <a:gd name="T17" fmla="*/ 304 h 414"/>
                <a:gd name="T18" fmla="*/ 252 w 594"/>
                <a:gd name="T19" fmla="*/ 298 h 414"/>
                <a:gd name="T20" fmla="*/ 270 w 594"/>
                <a:gd name="T21" fmla="*/ 274 h 414"/>
                <a:gd name="T22" fmla="*/ 274 w 594"/>
                <a:gd name="T23" fmla="*/ 266 h 414"/>
                <a:gd name="T24" fmla="*/ 236 w 594"/>
                <a:gd name="T25" fmla="*/ 298 h 414"/>
                <a:gd name="T26" fmla="*/ 222 w 594"/>
                <a:gd name="T27" fmla="*/ 322 h 414"/>
                <a:gd name="T28" fmla="*/ 196 w 594"/>
                <a:gd name="T29" fmla="*/ 348 h 414"/>
                <a:gd name="T30" fmla="*/ 146 w 594"/>
                <a:gd name="T31" fmla="*/ 384 h 414"/>
                <a:gd name="T32" fmla="*/ 112 w 594"/>
                <a:gd name="T33" fmla="*/ 398 h 414"/>
                <a:gd name="T34" fmla="*/ 90 w 594"/>
                <a:gd name="T35" fmla="*/ 408 h 414"/>
                <a:gd name="T36" fmla="*/ 84 w 594"/>
                <a:gd name="T37" fmla="*/ 394 h 414"/>
                <a:gd name="T38" fmla="*/ 114 w 594"/>
                <a:gd name="T39" fmla="*/ 382 h 414"/>
                <a:gd name="T40" fmla="*/ 156 w 594"/>
                <a:gd name="T41" fmla="*/ 354 h 414"/>
                <a:gd name="T42" fmla="*/ 170 w 594"/>
                <a:gd name="T43" fmla="*/ 320 h 414"/>
                <a:gd name="T44" fmla="*/ 138 w 594"/>
                <a:gd name="T45" fmla="*/ 328 h 414"/>
                <a:gd name="T46" fmla="*/ 100 w 594"/>
                <a:gd name="T47" fmla="*/ 328 h 414"/>
                <a:gd name="T48" fmla="*/ 86 w 594"/>
                <a:gd name="T49" fmla="*/ 286 h 414"/>
                <a:gd name="T50" fmla="*/ 56 w 594"/>
                <a:gd name="T51" fmla="*/ 300 h 414"/>
                <a:gd name="T52" fmla="*/ 48 w 594"/>
                <a:gd name="T53" fmla="*/ 274 h 414"/>
                <a:gd name="T54" fmla="*/ 24 w 594"/>
                <a:gd name="T55" fmla="*/ 258 h 414"/>
                <a:gd name="T56" fmla="*/ 46 w 594"/>
                <a:gd name="T57" fmla="*/ 226 h 414"/>
                <a:gd name="T58" fmla="*/ 80 w 594"/>
                <a:gd name="T59" fmla="*/ 214 h 414"/>
                <a:gd name="T60" fmla="*/ 102 w 594"/>
                <a:gd name="T61" fmla="*/ 184 h 414"/>
                <a:gd name="T62" fmla="*/ 86 w 594"/>
                <a:gd name="T63" fmla="*/ 180 h 414"/>
                <a:gd name="T64" fmla="*/ 20 w 594"/>
                <a:gd name="T65" fmla="*/ 168 h 414"/>
                <a:gd name="T66" fmla="*/ 10 w 594"/>
                <a:gd name="T67" fmla="*/ 150 h 414"/>
                <a:gd name="T68" fmla="*/ 60 w 594"/>
                <a:gd name="T69" fmla="*/ 132 h 414"/>
                <a:gd name="T70" fmla="*/ 100 w 594"/>
                <a:gd name="T71" fmla="*/ 142 h 414"/>
                <a:gd name="T72" fmla="*/ 102 w 594"/>
                <a:gd name="T73" fmla="*/ 132 h 414"/>
                <a:gd name="T74" fmla="*/ 84 w 594"/>
                <a:gd name="T75" fmla="*/ 116 h 414"/>
                <a:gd name="T76" fmla="*/ 44 w 594"/>
                <a:gd name="T77" fmla="*/ 94 h 414"/>
                <a:gd name="T78" fmla="*/ 22 w 594"/>
                <a:gd name="T79" fmla="*/ 68 h 414"/>
                <a:gd name="T80" fmla="*/ 88 w 594"/>
                <a:gd name="T81" fmla="*/ 28 h 414"/>
                <a:gd name="T82" fmla="*/ 132 w 594"/>
                <a:gd name="T83" fmla="*/ 12 h 414"/>
                <a:gd name="T84" fmla="*/ 186 w 594"/>
                <a:gd name="T85" fmla="*/ 8 h 414"/>
                <a:gd name="T86" fmla="*/ 244 w 594"/>
                <a:gd name="T87" fmla="*/ 16 h 414"/>
                <a:gd name="T88" fmla="*/ 318 w 594"/>
                <a:gd name="T89" fmla="*/ 30 h 414"/>
                <a:gd name="T90" fmla="*/ 400 w 594"/>
                <a:gd name="T91" fmla="*/ 40 h 414"/>
                <a:gd name="T92" fmla="*/ 438 w 594"/>
                <a:gd name="T93" fmla="*/ 288 h 414"/>
                <a:gd name="T94" fmla="*/ 478 w 594"/>
                <a:gd name="T95" fmla="*/ 316 h 414"/>
                <a:gd name="T96" fmla="*/ 508 w 594"/>
                <a:gd name="T97" fmla="*/ 300 h 414"/>
                <a:gd name="T98" fmla="*/ 556 w 594"/>
                <a:gd name="T99" fmla="*/ 358 h 414"/>
                <a:gd name="T100" fmla="*/ 594 w 594"/>
                <a:gd name="T101" fmla="*/ 394 h 414"/>
                <a:gd name="T102" fmla="*/ 582 w 594"/>
                <a:gd name="T103" fmla="*/ 39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4" h="414">
                  <a:moveTo>
                    <a:pt x="568" y="384"/>
                  </a:moveTo>
                  <a:lnTo>
                    <a:pt x="552" y="370"/>
                  </a:lnTo>
                  <a:lnTo>
                    <a:pt x="542" y="362"/>
                  </a:lnTo>
                  <a:lnTo>
                    <a:pt x="540" y="354"/>
                  </a:lnTo>
                  <a:lnTo>
                    <a:pt x="530" y="342"/>
                  </a:lnTo>
                  <a:lnTo>
                    <a:pt x="522" y="336"/>
                  </a:lnTo>
                  <a:lnTo>
                    <a:pt x="518" y="330"/>
                  </a:lnTo>
                  <a:lnTo>
                    <a:pt x="510" y="318"/>
                  </a:lnTo>
                  <a:lnTo>
                    <a:pt x="506" y="322"/>
                  </a:lnTo>
                  <a:lnTo>
                    <a:pt x="510" y="334"/>
                  </a:lnTo>
                  <a:lnTo>
                    <a:pt x="506" y="338"/>
                  </a:lnTo>
                  <a:lnTo>
                    <a:pt x="500" y="332"/>
                  </a:lnTo>
                  <a:lnTo>
                    <a:pt x="496" y="328"/>
                  </a:lnTo>
                  <a:lnTo>
                    <a:pt x="492" y="336"/>
                  </a:lnTo>
                  <a:lnTo>
                    <a:pt x="480" y="332"/>
                  </a:lnTo>
                  <a:lnTo>
                    <a:pt x="464" y="324"/>
                  </a:lnTo>
                  <a:lnTo>
                    <a:pt x="440" y="310"/>
                  </a:lnTo>
                  <a:lnTo>
                    <a:pt x="438" y="302"/>
                  </a:lnTo>
                  <a:lnTo>
                    <a:pt x="426" y="304"/>
                  </a:lnTo>
                  <a:lnTo>
                    <a:pt x="414" y="298"/>
                  </a:lnTo>
                  <a:lnTo>
                    <a:pt x="400" y="296"/>
                  </a:lnTo>
                  <a:lnTo>
                    <a:pt x="378" y="296"/>
                  </a:lnTo>
                  <a:lnTo>
                    <a:pt x="368" y="296"/>
                  </a:lnTo>
                  <a:lnTo>
                    <a:pt x="362" y="288"/>
                  </a:lnTo>
                  <a:lnTo>
                    <a:pt x="348" y="286"/>
                  </a:lnTo>
                  <a:lnTo>
                    <a:pt x="344" y="280"/>
                  </a:lnTo>
                  <a:lnTo>
                    <a:pt x="332" y="274"/>
                  </a:lnTo>
                  <a:lnTo>
                    <a:pt x="318" y="272"/>
                  </a:lnTo>
                  <a:lnTo>
                    <a:pt x="306" y="272"/>
                  </a:lnTo>
                  <a:lnTo>
                    <a:pt x="306" y="280"/>
                  </a:lnTo>
                  <a:lnTo>
                    <a:pt x="310" y="286"/>
                  </a:lnTo>
                  <a:lnTo>
                    <a:pt x="314" y="294"/>
                  </a:lnTo>
                  <a:lnTo>
                    <a:pt x="310" y="296"/>
                  </a:lnTo>
                  <a:lnTo>
                    <a:pt x="294" y="296"/>
                  </a:lnTo>
                  <a:lnTo>
                    <a:pt x="286" y="298"/>
                  </a:lnTo>
                  <a:lnTo>
                    <a:pt x="278" y="304"/>
                  </a:lnTo>
                  <a:lnTo>
                    <a:pt x="268" y="312"/>
                  </a:lnTo>
                  <a:lnTo>
                    <a:pt x="256" y="316"/>
                  </a:lnTo>
                  <a:lnTo>
                    <a:pt x="250" y="308"/>
                  </a:lnTo>
                  <a:lnTo>
                    <a:pt x="252" y="298"/>
                  </a:lnTo>
                  <a:lnTo>
                    <a:pt x="256" y="290"/>
                  </a:lnTo>
                  <a:lnTo>
                    <a:pt x="258" y="280"/>
                  </a:lnTo>
                  <a:lnTo>
                    <a:pt x="262" y="276"/>
                  </a:lnTo>
                  <a:lnTo>
                    <a:pt x="270" y="274"/>
                  </a:lnTo>
                  <a:lnTo>
                    <a:pt x="280" y="272"/>
                  </a:lnTo>
                  <a:lnTo>
                    <a:pt x="284" y="264"/>
                  </a:lnTo>
                  <a:lnTo>
                    <a:pt x="286" y="260"/>
                  </a:lnTo>
                  <a:lnTo>
                    <a:pt x="274" y="266"/>
                  </a:lnTo>
                  <a:lnTo>
                    <a:pt x="264" y="268"/>
                  </a:lnTo>
                  <a:lnTo>
                    <a:pt x="244" y="282"/>
                  </a:lnTo>
                  <a:lnTo>
                    <a:pt x="236" y="290"/>
                  </a:lnTo>
                  <a:lnTo>
                    <a:pt x="236" y="298"/>
                  </a:lnTo>
                  <a:lnTo>
                    <a:pt x="230" y="304"/>
                  </a:lnTo>
                  <a:lnTo>
                    <a:pt x="220" y="306"/>
                  </a:lnTo>
                  <a:lnTo>
                    <a:pt x="216" y="314"/>
                  </a:lnTo>
                  <a:lnTo>
                    <a:pt x="222" y="322"/>
                  </a:lnTo>
                  <a:lnTo>
                    <a:pt x="224" y="326"/>
                  </a:lnTo>
                  <a:lnTo>
                    <a:pt x="218" y="332"/>
                  </a:lnTo>
                  <a:lnTo>
                    <a:pt x="208" y="340"/>
                  </a:lnTo>
                  <a:lnTo>
                    <a:pt x="196" y="348"/>
                  </a:lnTo>
                  <a:lnTo>
                    <a:pt x="176" y="360"/>
                  </a:lnTo>
                  <a:lnTo>
                    <a:pt x="154" y="372"/>
                  </a:lnTo>
                  <a:lnTo>
                    <a:pt x="148" y="378"/>
                  </a:lnTo>
                  <a:lnTo>
                    <a:pt x="146" y="384"/>
                  </a:lnTo>
                  <a:lnTo>
                    <a:pt x="134" y="390"/>
                  </a:lnTo>
                  <a:lnTo>
                    <a:pt x="130" y="394"/>
                  </a:lnTo>
                  <a:lnTo>
                    <a:pt x="116" y="394"/>
                  </a:lnTo>
                  <a:lnTo>
                    <a:pt x="112" y="398"/>
                  </a:lnTo>
                  <a:lnTo>
                    <a:pt x="104" y="402"/>
                  </a:lnTo>
                  <a:lnTo>
                    <a:pt x="98" y="398"/>
                  </a:lnTo>
                  <a:lnTo>
                    <a:pt x="94" y="400"/>
                  </a:lnTo>
                  <a:lnTo>
                    <a:pt x="90" y="408"/>
                  </a:lnTo>
                  <a:lnTo>
                    <a:pt x="84" y="412"/>
                  </a:lnTo>
                  <a:lnTo>
                    <a:pt x="76" y="410"/>
                  </a:lnTo>
                  <a:lnTo>
                    <a:pt x="78" y="402"/>
                  </a:lnTo>
                  <a:lnTo>
                    <a:pt x="84" y="394"/>
                  </a:lnTo>
                  <a:lnTo>
                    <a:pt x="90" y="390"/>
                  </a:lnTo>
                  <a:lnTo>
                    <a:pt x="100" y="388"/>
                  </a:lnTo>
                  <a:lnTo>
                    <a:pt x="110" y="388"/>
                  </a:lnTo>
                  <a:lnTo>
                    <a:pt x="114" y="382"/>
                  </a:lnTo>
                  <a:lnTo>
                    <a:pt x="124" y="378"/>
                  </a:lnTo>
                  <a:lnTo>
                    <a:pt x="140" y="366"/>
                  </a:lnTo>
                  <a:lnTo>
                    <a:pt x="150" y="356"/>
                  </a:lnTo>
                  <a:lnTo>
                    <a:pt x="156" y="354"/>
                  </a:lnTo>
                  <a:lnTo>
                    <a:pt x="160" y="342"/>
                  </a:lnTo>
                  <a:lnTo>
                    <a:pt x="160" y="332"/>
                  </a:lnTo>
                  <a:lnTo>
                    <a:pt x="168" y="328"/>
                  </a:lnTo>
                  <a:lnTo>
                    <a:pt x="170" y="320"/>
                  </a:lnTo>
                  <a:lnTo>
                    <a:pt x="160" y="322"/>
                  </a:lnTo>
                  <a:lnTo>
                    <a:pt x="148" y="328"/>
                  </a:lnTo>
                  <a:lnTo>
                    <a:pt x="142" y="322"/>
                  </a:lnTo>
                  <a:lnTo>
                    <a:pt x="138" y="328"/>
                  </a:lnTo>
                  <a:lnTo>
                    <a:pt x="134" y="330"/>
                  </a:lnTo>
                  <a:lnTo>
                    <a:pt x="126" y="322"/>
                  </a:lnTo>
                  <a:lnTo>
                    <a:pt x="110" y="320"/>
                  </a:lnTo>
                  <a:lnTo>
                    <a:pt x="100" y="328"/>
                  </a:lnTo>
                  <a:lnTo>
                    <a:pt x="90" y="330"/>
                  </a:lnTo>
                  <a:lnTo>
                    <a:pt x="88" y="304"/>
                  </a:lnTo>
                  <a:lnTo>
                    <a:pt x="86" y="296"/>
                  </a:lnTo>
                  <a:lnTo>
                    <a:pt x="86" y="286"/>
                  </a:lnTo>
                  <a:lnTo>
                    <a:pt x="80" y="286"/>
                  </a:lnTo>
                  <a:lnTo>
                    <a:pt x="78" y="296"/>
                  </a:lnTo>
                  <a:lnTo>
                    <a:pt x="74" y="300"/>
                  </a:lnTo>
                  <a:lnTo>
                    <a:pt x="56" y="300"/>
                  </a:lnTo>
                  <a:lnTo>
                    <a:pt x="48" y="292"/>
                  </a:lnTo>
                  <a:lnTo>
                    <a:pt x="40" y="280"/>
                  </a:lnTo>
                  <a:lnTo>
                    <a:pt x="42" y="274"/>
                  </a:lnTo>
                  <a:lnTo>
                    <a:pt x="48" y="274"/>
                  </a:lnTo>
                  <a:lnTo>
                    <a:pt x="40" y="268"/>
                  </a:lnTo>
                  <a:lnTo>
                    <a:pt x="40" y="260"/>
                  </a:lnTo>
                  <a:lnTo>
                    <a:pt x="36" y="268"/>
                  </a:lnTo>
                  <a:lnTo>
                    <a:pt x="24" y="258"/>
                  </a:lnTo>
                  <a:lnTo>
                    <a:pt x="30" y="246"/>
                  </a:lnTo>
                  <a:lnTo>
                    <a:pt x="34" y="242"/>
                  </a:lnTo>
                  <a:lnTo>
                    <a:pt x="46" y="234"/>
                  </a:lnTo>
                  <a:lnTo>
                    <a:pt x="46" y="226"/>
                  </a:lnTo>
                  <a:lnTo>
                    <a:pt x="50" y="220"/>
                  </a:lnTo>
                  <a:lnTo>
                    <a:pt x="58" y="220"/>
                  </a:lnTo>
                  <a:lnTo>
                    <a:pt x="72" y="222"/>
                  </a:lnTo>
                  <a:lnTo>
                    <a:pt x="80" y="214"/>
                  </a:lnTo>
                  <a:lnTo>
                    <a:pt x="88" y="210"/>
                  </a:lnTo>
                  <a:lnTo>
                    <a:pt x="110" y="208"/>
                  </a:lnTo>
                  <a:lnTo>
                    <a:pt x="108" y="194"/>
                  </a:lnTo>
                  <a:lnTo>
                    <a:pt x="102" y="184"/>
                  </a:lnTo>
                  <a:lnTo>
                    <a:pt x="108" y="178"/>
                  </a:lnTo>
                  <a:lnTo>
                    <a:pt x="104" y="174"/>
                  </a:lnTo>
                  <a:lnTo>
                    <a:pt x="94" y="174"/>
                  </a:lnTo>
                  <a:lnTo>
                    <a:pt x="86" y="180"/>
                  </a:lnTo>
                  <a:lnTo>
                    <a:pt x="76" y="186"/>
                  </a:lnTo>
                  <a:lnTo>
                    <a:pt x="22" y="184"/>
                  </a:lnTo>
                  <a:lnTo>
                    <a:pt x="14" y="176"/>
                  </a:lnTo>
                  <a:lnTo>
                    <a:pt x="20" y="168"/>
                  </a:lnTo>
                  <a:lnTo>
                    <a:pt x="20" y="164"/>
                  </a:lnTo>
                  <a:lnTo>
                    <a:pt x="4" y="164"/>
                  </a:lnTo>
                  <a:lnTo>
                    <a:pt x="0" y="156"/>
                  </a:lnTo>
                  <a:lnTo>
                    <a:pt x="10" y="150"/>
                  </a:lnTo>
                  <a:lnTo>
                    <a:pt x="22" y="140"/>
                  </a:lnTo>
                  <a:lnTo>
                    <a:pt x="36" y="136"/>
                  </a:lnTo>
                  <a:lnTo>
                    <a:pt x="52" y="130"/>
                  </a:lnTo>
                  <a:lnTo>
                    <a:pt x="60" y="132"/>
                  </a:lnTo>
                  <a:lnTo>
                    <a:pt x="62" y="140"/>
                  </a:lnTo>
                  <a:lnTo>
                    <a:pt x="72" y="146"/>
                  </a:lnTo>
                  <a:lnTo>
                    <a:pt x="88" y="144"/>
                  </a:lnTo>
                  <a:lnTo>
                    <a:pt x="100" y="142"/>
                  </a:lnTo>
                  <a:lnTo>
                    <a:pt x="114" y="136"/>
                  </a:lnTo>
                  <a:lnTo>
                    <a:pt x="118" y="130"/>
                  </a:lnTo>
                  <a:lnTo>
                    <a:pt x="108" y="128"/>
                  </a:lnTo>
                  <a:lnTo>
                    <a:pt x="102" y="132"/>
                  </a:lnTo>
                  <a:lnTo>
                    <a:pt x="88" y="130"/>
                  </a:lnTo>
                  <a:lnTo>
                    <a:pt x="88" y="122"/>
                  </a:lnTo>
                  <a:lnTo>
                    <a:pt x="92" y="118"/>
                  </a:lnTo>
                  <a:lnTo>
                    <a:pt x="84" y="116"/>
                  </a:lnTo>
                  <a:lnTo>
                    <a:pt x="66" y="120"/>
                  </a:lnTo>
                  <a:lnTo>
                    <a:pt x="60" y="108"/>
                  </a:lnTo>
                  <a:lnTo>
                    <a:pt x="50" y="100"/>
                  </a:lnTo>
                  <a:lnTo>
                    <a:pt x="44" y="94"/>
                  </a:lnTo>
                  <a:lnTo>
                    <a:pt x="38" y="90"/>
                  </a:lnTo>
                  <a:lnTo>
                    <a:pt x="26" y="90"/>
                  </a:lnTo>
                  <a:lnTo>
                    <a:pt x="20" y="82"/>
                  </a:lnTo>
                  <a:lnTo>
                    <a:pt x="22" y="68"/>
                  </a:lnTo>
                  <a:lnTo>
                    <a:pt x="58" y="64"/>
                  </a:lnTo>
                  <a:lnTo>
                    <a:pt x="70" y="54"/>
                  </a:lnTo>
                  <a:lnTo>
                    <a:pt x="74" y="42"/>
                  </a:lnTo>
                  <a:lnTo>
                    <a:pt x="88" y="28"/>
                  </a:lnTo>
                  <a:lnTo>
                    <a:pt x="104" y="28"/>
                  </a:lnTo>
                  <a:lnTo>
                    <a:pt x="120" y="20"/>
                  </a:lnTo>
                  <a:lnTo>
                    <a:pt x="128" y="20"/>
                  </a:lnTo>
                  <a:lnTo>
                    <a:pt x="132" y="12"/>
                  </a:lnTo>
                  <a:lnTo>
                    <a:pt x="158" y="10"/>
                  </a:lnTo>
                  <a:lnTo>
                    <a:pt x="176" y="0"/>
                  </a:lnTo>
                  <a:lnTo>
                    <a:pt x="190" y="2"/>
                  </a:lnTo>
                  <a:lnTo>
                    <a:pt x="186" y="8"/>
                  </a:lnTo>
                  <a:lnTo>
                    <a:pt x="190" y="14"/>
                  </a:lnTo>
                  <a:lnTo>
                    <a:pt x="204" y="8"/>
                  </a:lnTo>
                  <a:lnTo>
                    <a:pt x="212" y="12"/>
                  </a:lnTo>
                  <a:lnTo>
                    <a:pt x="244" y="16"/>
                  </a:lnTo>
                  <a:lnTo>
                    <a:pt x="244" y="22"/>
                  </a:lnTo>
                  <a:lnTo>
                    <a:pt x="268" y="24"/>
                  </a:lnTo>
                  <a:lnTo>
                    <a:pt x="296" y="24"/>
                  </a:lnTo>
                  <a:lnTo>
                    <a:pt x="318" y="30"/>
                  </a:lnTo>
                  <a:lnTo>
                    <a:pt x="344" y="36"/>
                  </a:lnTo>
                  <a:lnTo>
                    <a:pt x="364" y="40"/>
                  </a:lnTo>
                  <a:lnTo>
                    <a:pt x="394" y="36"/>
                  </a:lnTo>
                  <a:lnTo>
                    <a:pt x="400" y="40"/>
                  </a:lnTo>
                  <a:lnTo>
                    <a:pt x="420" y="48"/>
                  </a:lnTo>
                  <a:lnTo>
                    <a:pt x="420" y="288"/>
                  </a:lnTo>
                  <a:lnTo>
                    <a:pt x="430" y="292"/>
                  </a:lnTo>
                  <a:lnTo>
                    <a:pt x="438" y="288"/>
                  </a:lnTo>
                  <a:lnTo>
                    <a:pt x="446" y="286"/>
                  </a:lnTo>
                  <a:lnTo>
                    <a:pt x="454" y="296"/>
                  </a:lnTo>
                  <a:lnTo>
                    <a:pt x="470" y="308"/>
                  </a:lnTo>
                  <a:lnTo>
                    <a:pt x="478" y="316"/>
                  </a:lnTo>
                  <a:lnTo>
                    <a:pt x="488" y="314"/>
                  </a:lnTo>
                  <a:lnTo>
                    <a:pt x="490" y="308"/>
                  </a:lnTo>
                  <a:lnTo>
                    <a:pt x="498" y="304"/>
                  </a:lnTo>
                  <a:lnTo>
                    <a:pt x="508" y="300"/>
                  </a:lnTo>
                  <a:lnTo>
                    <a:pt x="520" y="312"/>
                  </a:lnTo>
                  <a:lnTo>
                    <a:pt x="530" y="322"/>
                  </a:lnTo>
                  <a:lnTo>
                    <a:pt x="546" y="338"/>
                  </a:lnTo>
                  <a:lnTo>
                    <a:pt x="556" y="358"/>
                  </a:lnTo>
                  <a:lnTo>
                    <a:pt x="566" y="370"/>
                  </a:lnTo>
                  <a:lnTo>
                    <a:pt x="578" y="378"/>
                  </a:lnTo>
                  <a:lnTo>
                    <a:pt x="592" y="386"/>
                  </a:lnTo>
                  <a:lnTo>
                    <a:pt x="594" y="394"/>
                  </a:lnTo>
                  <a:lnTo>
                    <a:pt x="590" y="410"/>
                  </a:lnTo>
                  <a:lnTo>
                    <a:pt x="576" y="414"/>
                  </a:lnTo>
                  <a:lnTo>
                    <a:pt x="580" y="404"/>
                  </a:lnTo>
                  <a:lnTo>
                    <a:pt x="582" y="394"/>
                  </a:lnTo>
                  <a:lnTo>
                    <a:pt x="576" y="392"/>
                  </a:lnTo>
                  <a:lnTo>
                    <a:pt x="570" y="386"/>
                  </a:lnTo>
                  <a:lnTo>
                    <a:pt x="568" y="38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36" name="Freeform 40">
              <a:extLst>
                <a:ext uri="{FF2B5EF4-FFF2-40B4-BE49-F238E27FC236}">
                  <a16:creationId xmlns:a16="http://schemas.microsoft.com/office/drawing/2014/main" id="{297CE7EE-1138-49C5-8839-CA64E85968BF}"/>
                </a:ext>
              </a:extLst>
            </p:cNvPr>
            <p:cNvSpPr>
              <a:spLocks/>
            </p:cNvSpPr>
            <p:nvPr/>
          </p:nvSpPr>
          <p:spPr bwMode="gray">
            <a:xfrm>
              <a:off x="250" y="1527"/>
              <a:ext cx="38" cy="26"/>
            </a:xfrm>
            <a:custGeom>
              <a:avLst/>
              <a:gdLst>
                <a:gd name="T0" fmla="*/ 28 w 38"/>
                <a:gd name="T1" fmla="*/ 2 h 26"/>
                <a:gd name="T2" fmla="*/ 20 w 38"/>
                <a:gd name="T3" fmla="*/ 4 h 26"/>
                <a:gd name="T4" fmla="*/ 14 w 38"/>
                <a:gd name="T5" fmla="*/ 6 h 26"/>
                <a:gd name="T6" fmla="*/ 14 w 38"/>
                <a:gd name="T7" fmla="*/ 14 h 26"/>
                <a:gd name="T8" fmla="*/ 8 w 38"/>
                <a:gd name="T9" fmla="*/ 12 h 26"/>
                <a:gd name="T10" fmla="*/ 4 w 38"/>
                <a:gd name="T11" fmla="*/ 8 h 26"/>
                <a:gd name="T12" fmla="*/ 0 w 38"/>
                <a:gd name="T13" fmla="*/ 12 h 26"/>
                <a:gd name="T14" fmla="*/ 2 w 38"/>
                <a:gd name="T15" fmla="*/ 20 h 26"/>
                <a:gd name="T16" fmla="*/ 8 w 38"/>
                <a:gd name="T17" fmla="*/ 26 h 26"/>
                <a:gd name="T18" fmla="*/ 26 w 38"/>
                <a:gd name="T19" fmla="*/ 24 h 26"/>
                <a:gd name="T20" fmla="*/ 32 w 38"/>
                <a:gd name="T21" fmla="*/ 16 h 26"/>
                <a:gd name="T22" fmla="*/ 38 w 38"/>
                <a:gd name="T23" fmla="*/ 10 h 26"/>
                <a:gd name="T24" fmla="*/ 34 w 38"/>
                <a:gd name="T25" fmla="*/ 0 h 26"/>
                <a:gd name="T26" fmla="*/ 28 w 38"/>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6">
                  <a:moveTo>
                    <a:pt x="28" y="2"/>
                  </a:moveTo>
                  <a:lnTo>
                    <a:pt x="20" y="4"/>
                  </a:lnTo>
                  <a:lnTo>
                    <a:pt x="14" y="6"/>
                  </a:lnTo>
                  <a:lnTo>
                    <a:pt x="14" y="14"/>
                  </a:lnTo>
                  <a:lnTo>
                    <a:pt x="8" y="12"/>
                  </a:lnTo>
                  <a:lnTo>
                    <a:pt x="4" y="8"/>
                  </a:lnTo>
                  <a:lnTo>
                    <a:pt x="0" y="12"/>
                  </a:lnTo>
                  <a:lnTo>
                    <a:pt x="2" y="20"/>
                  </a:lnTo>
                  <a:lnTo>
                    <a:pt x="8" y="26"/>
                  </a:lnTo>
                  <a:lnTo>
                    <a:pt x="26" y="24"/>
                  </a:lnTo>
                  <a:lnTo>
                    <a:pt x="32" y="16"/>
                  </a:lnTo>
                  <a:lnTo>
                    <a:pt x="38" y="10"/>
                  </a:lnTo>
                  <a:lnTo>
                    <a:pt x="34" y="0"/>
                  </a:lnTo>
                  <a:lnTo>
                    <a:pt x="28" y="2"/>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37" name="Freeform 41">
              <a:extLst>
                <a:ext uri="{FF2B5EF4-FFF2-40B4-BE49-F238E27FC236}">
                  <a16:creationId xmlns:a16="http://schemas.microsoft.com/office/drawing/2014/main" id="{893FBD01-2DF6-4AED-AD4B-3B7FDCCE0AEE}"/>
                </a:ext>
              </a:extLst>
            </p:cNvPr>
            <p:cNvSpPr>
              <a:spLocks/>
            </p:cNvSpPr>
            <p:nvPr/>
          </p:nvSpPr>
          <p:spPr bwMode="gray">
            <a:xfrm>
              <a:off x="50" y="1473"/>
              <a:ext cx="26" cy="16"/>
            </a:xfrm>
            <a:custGeom>
              <a:avLst/>
              <a:gdLst>
                <a:gd name="T0" fmla="*/ 22 w 26"/>
                <a:gd name="T1" fmla="*/ 0 h 16"/>
                <a:gd name="T2" fmla="*/ 26 w 26"/>
                <a:gd name="T3" fmla="*/ 4 h 16"/>
                <a:gd name="T4" fmla="*/ 26 w 26"/>
                <a:gd name="T5" fmla="*/ 8 h 16"/>
                <a:gd name="T6" fmla="*/ 22 w 26"/>
                <a:gd name="T7" fmla="*/ 16 h 16"/>
                <a:gd name="T8" fmla="*/ 14 w 26"/>
                <a:gd name="T9" fmla="*/ 14 h 16"/>
                <a:gd name="T10" fmla="*/ 10 w 26"/>
                <a:gd name="T11" fmla="*/ 16 h 16"/>
                <a:gd name="T12" fmla="*/ 4 w 26"/>
                <a:gd name="T13" fmla="*/ 10 h 16"/>
                <a:gd name="T14" fmla="*/ 0 w 26"/>
                <a:gd name="T15" fmla="*/ 6 h 16"/>
                <a:gd name="T16" fmla="*/ 2 w 26"/>
                <a:gd name="T17" fmla="*/ 0 h 16"/>
                <a:gd name="T18" fmla="*/ 8 w 26"/>
                <a:gd name="T19" fmla="*/ 0 h 16"/>
                <a:gd name="T20" fmla="*/ 22 w 26"/>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6">
                  <a:moveTo>
                    <a:pt x="22" y="0"/>
                  </a:moveTo>
                  <a:lnTo>
                    <a:pt x="26" y="4"/>
                  </a:lnTo>
                  <a:lnTo>
                    <a:pt x="26" y="8"/>
                  </a:lnTo>
                  <a:lnTo>
                    <a:pt x="22" y="16"/>
                  </a:lnTo>
                  <a:lnTo>
                    <a:pt x="14" y="14"/>
                  </a:lnTo>
                  <a:lnTo>
                    <a:pt x="10" y="16"/>
                  </a:lnTo>
                  <a:lnTo>
                    <a:pt x="4" y="10"/>
                  </a:lnTo>
                  <a:lnTo>
                    <a:pt x="0" y="6"/>
                  </a:lnTo>
                  <a:lnTo>
                    <a:pt x="2" y="0"/>
                  </a:lnTo>
                  <a:lnTo>
                    <a:pt x="8" y="0"/>
                  </a:lnTo>
                  <a:lnTo>
                    <a:pt x="22"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38" name="Freeform 42">
              <a:extLst>
                <a:ext uri="{FF2B5EF4-FFF2-40B4-BE49-F238E27FC236}">
                  <a16:creationId xmlns:a16="http://schemas.microsoft.com/office/drawing/2014/main" id="{86135923-165D-42AD-B54E-5C180CAD35D1}"/>
                </a:ext>
              </a:extLst>
            </p:cNvPr>
            <p:cNvSpPr>
              <a:spLocks/>
            </p:cNvSpPr>
            <p:nvPr/>
          </p:nvSpPr>
          <p:spPr bwMode="gray">
            <a:xfrm>
              <a:off x="540" y="1525"/>
              <a:ext cx="24" cy="40"/>
            </a:xfrm>
            <a:custGeom>
              <a:avLst/>
              <a:gdLst>
                <a:gd name="T0" fmla="*/ 0 w 24"/>
                <a:gd name="T1" fmla="*/ 0 h 40"/>
                <a:gd name="T2" fmla="*/ 10 w 24"/>
                <a:gd name="T3" fmla="*/ 2 h 40"/>
                <a:gd name="T4" fmla="*/ 16 w 24"/>
                <a:gd name="T5" fmla="*/ 6 h 40"/>
                <a:gd name="T6" fmla="*/ 18 w 24"/>
                <a:gd name="T7" fmla="*/ 20 h 40"/>
                <a:gd name="T8" fmla="*/ 24 w 24"/>
                <a:gd name="T9" fmla="*/ 30 h 40"/>
                <a:gd name="T10" fmla="*/ 24 w 24"/>
                <a:gd name="T11" fmla="*/ 40 h 40"/>
                <a:gd name="T12" fmla="*/ 16 w 24"/>
                <a:gd name="T13" fmla="*/ 32 h 40"/>
                <a:gd name="T14" fmla="*/ 8 w 24"/>
                <a:gd name="T15" fmla="*/ 22 h 40"/>
                <a:gd name="T16" fmla="*/ 4 w 24"/>
                <a:gd name="T17" fmla="*/ 16 h 40"/>
                <a:gd name="T18" fmla="*/ 0 w 24"/>
                <a:gd name="T19" fmla="*/ 8 h 40"/>
                <a:gd name="T20" fmla="*/ 0 w 24"/>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0">
                  <a:moveTo>
                    <a:pt x="0" y="0"/>
                  </a:moveTo>
                  <a:lnTo>
                    <a:pt x="10" y="2"/>
                  </a:lnTo>
                  <a:lnTo>
                    <a:pt x="16" y="6"/>
                  </a:lnTo>
                  <a:lnTo>
                    <a:pt x="18" y="20"/>
                  </a:lnTo>
                  <a:lnTo>
                    <a:pt x="24" y="30"/>
                  </a:lnTo>
                  <a:lnTo>
                    <a:pt x="24" y="40"/>
                  </a:lnTo>
                  <a:lnTo>
                    <a:pt x="16" y="32"/>
                  </a:lnTo>
                  <a:lnTo>
                    <a:pt x="8" y="22"/>
                  </a:lnTo>
                  <a:lnTo>
                    <a:pt x="4" y="16"/>
                  </a:lnTo>
                  <a:lnTo>
                    <a:pt x="0" y="8"/>
                  </a:lnTo>
                  <a:lnTo>
                    <a:pt x="0"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39" name="Freeform 43">
              <a:extLst>
                <a:ext uri="{FF2B5EF4-FFF2-40B4-BE49-F238E27FC236}">
                  <a16:creationId xmlns:a16="http://schemas.microsoft.com/office/drawing/2014/main" id="{1DA33660-CD8B-4C80-BFF1-09C18FEC0CA1}"/>
                </a:ext>
              </a:extLst>
            </p:cNvPr>
            <p:cNvSpPr>
              <a:spLocks/>
            </p:cNvSpPr>
            <p:nvPr/>
          </p:nvSpPr>
          <p:spPr bwMode="gray">
            <a:xfrm>
              <a:off x="584" y="1565"/>
              <a:ext cx="22" cy="38"/>
            </a:xfrm>
            <a:custGeom>
              <a:avLst/>
              <a:gdLst>
                <a:gd name="T0" fmla="*/ 0 w 22"/>
                <a:gd name="T1" fmla="*/ 8 h 38"/>
                <a:gd name="T2" fmla="*/ 0 w 22"/>
                <a:gd name="T3" fmla="*/ 0 h 38"/>
                <a:gd name="T4" fmla="*/ 8 w 22"/>
                <a:gd name="T5" fmla="*/ 2 h 38"/>
                <a:gd name="T6" fmla="*/ 14 w 22"/>
                <a:gd name="T7" fmla="*/ 14 h 38"/>
                <a:gd name="T8" fmla="*/ 22 w 22"/>
                <a:gd name="T9" fmla="*/ 24 h 38"/>
                <a:gd name="T10" fmla="*/ 22 w 22"/>
                <a:gd name="T11" fmla="*/ 32 h 38"/>
                <a:gd name="T12" fmla="*/ 18 w 22"/>
                <a:gd name="T13" fmla="*/ 38 h 38"/>
                <a:gd name="T14" fmla="*/ 12 w 22"/>
                <a:gd name="T15" fmla="*/ 30 h 38"/>
                <a:gd name="T16" fmla="*/ 6 w 22"/>
                <a:gd name="T17" fmla="*/ 24 h 38"/>
                <a:gd name="T18" fmla="*/ 4 w 22"/>
                <a:gd name="T19" fmla="*/ 16 h 38"/>
                <a:gd name="T20" fmla="*/ 0 w 22"/>
                <a:gd name="T21"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8">
                  <a:moveTo>
                    <a:pt x="0" y="8"/>
                  </a:moveTo>
                  <a:lnTo>
                    <a:pt x="0" y="0"/>
                  </a:lnTo>
                  <a:lnTo>
                    <a:pt x="8" y="2"/>
                  </a:lnTo>
                  <a:lnTo>
                    <a:pt x="14" y="14"/>
                  </a:lnTo>
                  <a:lnTo>
                    <a:pt x="22" y="24"/>
                  </a:lnTo>
                  <a:lnTo>
                    <a:pt x="22" y="32"/>
                  </a:lnTo>
                  <a:lnTo>
                    <a:pt x="18" y="38"/>
                  </a:lnTo>
                  <a:lnTo>
                    <a:pt x="12" y="30"/>
                  </a:lnTo>
                  <a:lnTo>
                    <a:pt x="6" y="24"/>
                  </a:lnTo>
                  <a:lnTo>
                    <a:pt x="4" y="16"/>
                  </a:lnTo>
                  <a:lnTo>
                    <a:pt x="0" y="8"/>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40" name="Freeform 44">
              <a:extLst>
                <a:ext uri="{FF2B5EF4-FFF2-40B4-BE49-F238E27FC236}">
                  <a16:creationId xmlns:a16="http://schemas.microsoft.com/office/drawing/2014/main" id="{3F06E3FF-490B-494E-877C-C9E9A81045A3}"/>
                </a:ext>
              </a:extLst>
            </p:cNvPr>
            <p:cNvSpPr>
              <a:spLocks/>
            </p:cNvSpPr>
            <p:nvPr/>
          </p:nvSpPr>
          <p:spPr bwMode="gray">
            <a:xfrm>
              <a:off x="588" y="1615"/>
              <a:ext cx="26" cy="34"/>
            </a:xfrm>
            <a:custGeom>
              <a:avLst/>
              <a:gdLst>
                <a:gd name="T0" fmla="*/ 0 w 26"/>
                <a:gd name="T1" fmla="*/ 0 h 34"/>
                <a:gd name="T2" fmla="*/ 10 w 26"/>
                <a:gd name="T3" fmla="*/ 4 h 34"/>
                <a:gd name="T4" fmla="*/ 18 w 26"/>
                <a:gd name="T5" fmla="*/ 4 h 34"/>
                <a:gd name="T6" fmla="*/ 20 w 26"/>
                <a:gd name="T7" fmla="*/ 8 h 34"/>
                <a:gd name="T8" fmla="*/ 18 w 26"/>
                <a:gd name="T9" fmla="*/ 16 h 34"/>
                <a:gd name="T10" fmla="*/ 22 w 26"/>
                <a:gd name="T11" fmla="*/ 22 h 34"/>
                <a:gd name="T12" fmla="*/ 26 w 26"/>
                <a:gd name="T13" fmla="*/ 34 h 34"/>
                <a:gd name="T14" fmla="*/ 18 w 26"/>
                <a:gd name="T15" fmla="*/ 32 h 34"/>
                <a:gd name="T16" fmla="*/ 8 w 26"/>
                <a:gd name="T17" fmla="*/ 20 h 34"/>
                <a:gd name="T18" fmla="*/ 2 w 26"/>
                <a:gd name="T19" fmla="*/ 12 h 34"/>
                <a:gd name="T20" fmla="*/ 0 w 26"/>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4">
                  <a:moveTo>
                    <a:pt x="0" y="0"/>
                  </a:moveTo>
                  <a:lnTo>
                    <a:pt x="10" y="4"/>
                  </a:lnTo>
                  <a:lnTo>
                    <a:pt x="18" y="4"/>
                  </a:lnTo>
                  <a:lnTo>
                    <a:pt x="20" y="8"/>
                  </a:lnTo>
                  <a:lnTo>
                    <a:pt x="18" y="16"/>
                  </a:lnTo>
                  <a:lnTo>
                    <a:pt x="22" y="22"/>
                  </a:lnTo>
                  <a:lnTo>
                    <a:pt x="26" y="34"/>
                  </a:lnTo>
                  <a:lnTo>
                    <a:pt x="18" y="32"/>
                  </a:lnTo>
                  <a:lnTo>
                    <a:pt x="8" y="20"/>
                  </a:lnTo>
                  <a:lnTo>
                    <a:pt x="2" y="12"/>
                  </a:lnTo>
                  <a:lnTo>
                    <a:pt x="0"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41" name="Freeform 45">
              <a:extLst>
                <a:ext uri="{FF2B5EF4-FFF2-40B4-BE49-F238E27FC236}">
                  <a16:creationId xmlns:a16="http://schemas.microsoft.com/office/drawing/2014/main" id="{04E8265E-E454-421E-A952-FAB9347F8101}"/>
                </a:ext>
              </a:extLst>
            </p:cNvPr>
            <p:cNvSpPr>
              <a:spLocks/>
            </p:cNvSpPr>
            <p:nvPr/>
          </p:nvSpPr>
          <p:spPr bwMode="gray">
            <a:xfrm>
              <a:off x="84" y="1591"/>
              <a:ext cx="32" cy="20"/>
            </a:xfrm>
            <a:custGeom>
              <a:avLst/>
              <a:gdLst>
                <a:gd name="T0" fmla="*/ 32 w 32"/>
                <a:gd name="T1" fmla="*/ 4 h 20"/>
                <a:gd name="T2" fmla="*/ 28 w 32"/>
                <a:gd name="T3" fmla="*/ 10 h 20"/>
                <a:gd name="T4" fmla="*/ 22 w 32"/>
                <a:gd name="T5" fmla="*/ 12 h 20"/>
                <a:gd name="T6" fmla="*/ 12 w 32"/>
                <a:gd name="T7" fmla="*/ 14 h 20"/>
                <a:gd name="T8" fmla="*/ 6 w 32"/>
                <a:gd name="T9" fmla="*/ 20 h 20"/>
                <a:gd name="T10" fmla="*/ 0 w 32"/>
                <a:gd name="T11" fmla="*/ 18 h 20"/>
                <a:gd name="T12" fmla="*/ 6 w 32"/>
                <a:gd name="T13" fmla="*/ 8 h 20"/>
                <a:gd name="T14" fmla="*/ 14 w 32"/>
                <a:gd name="T15" fmla="*/ 4 h 20"/>
                <a:gd name="T16" fmla="*/ 26 w 32"/>
                <a:gd name="T17" fmla="*/ 0 h 20"/>
                <a:gd name="T18" fmla="*/ 32 w 32"/>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20">
                  <a:moveTo>
                    <a:pt x="32" y="4"/>
                  </a:moveTo>
                  <a:lnTo>
                    <a:pt x="28" y="10"/>
                  </a:lnTo>
                  <a:lnTo>
                    <a:pt x="22" y="12"/>
                  </a:lnTo>
                  <a:lnTo>
                    <a:pt x="12" y="14"/>
                  </a:lnTo>
                  <a:lnTo>
                    <a:pt x="6" y="20"/>
                  </a:lnTo>
                  <a:lnTo>
                    <a:pt x="0" y="18"/>
                  </a:lnTo>
                  <a:lnTo>
                    <a:pt x="6" y="8"/>
                  </a:lnTo>
                  <a:lnTo>
                    <a:pt x="14" y="4"/>
                  </a:lnTo>
                  <a:lnTo>
                    <a:pt x="26" y="0"/>
                  </a:lnTo>
                  <a:lnTo>
                    <a:pt x="32" y="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42" name="Freeform 46">
              <a:extLst>
                <a:ext uri="{FF2B5EF4-FFF2-40B4-BE49-F238E27FC236}">
                  <a16:creationId xmlns:a16="http://schemas.microsoft.com/office/drawing/2014/main" id="{38320629-9E38-4415-B7FF-A802387E1760}"/>
                </a:ext>
              </a:extLst>
            </p:cNvPr>
            <p:cNvSpPr>
              <a:spLocks/>
            </p:cNvSpPr>
            <p:nvPr/>
          </p:nvSpPr>
          <p:spPr bwMode="gray">
            <a:xfrm>
              <a:off x="560" y="1523"/>
              <a:ext cx="16" cy="30"/>
            </a:xfrm>
            <a:custGeom>
              <a:avLst/>
              <a:gdLst>
                <a:gd name="T0" fmla="*/ 0 w 16"/>
                <a:gd name="T1" fmla="*/ 0 h 30"/>
                <a:gd name="T2" fmla="*/ 10 w 16"/>
                <a:gd name="T3" fmla="*/ 4 h 30"/>
                <a:gd name="T4" fmla="*/ 16 w 16"/>
                <a:gd name="T5" fmla="*/ 16 h 30"/>
                <a:gd name="T6" fmla="*/ 14 w 16"/>
                <a:gd name="T7" fmla="*/ 24 h 30"/>
                <a:gd name="T8" fmla="*/ 10 w 16"/>
                <a:gd name="T9" fmla="*/ 30 h 30"/>
                <a:gd name="T10" fmla="*/ 4 w 16"/>
                <a:gd name="T11" fmla="*/ 22 h 30"/>
                <a:gd name="T12" fmla="*/ 4 w 16"/>
                <a:gd name="T13" fmla="*/ 16 h 30"/>
                <a:gd name="T14" fmla="*/ 0 w 16"/>
                <a:gd name="T15" fmla="*/ 8 h 30"/>
                <a:gd name="T16" fmla="*/ 0 w 1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43" name="Freeform 47">
              <a:extLst>
                <a:ext uri="{FF2B5EF4-FFF2-40B4-BE49-F238E27FC236}">
                  <a16:creationId xmlns:a16="http://schemas.microsoft.com/office/drawing/2014/main" id="{6FC6A805-7CCA-42DF-B8D5-DB621AFD2522}"/>
                </a:ext>
              </a:extLst>
            </p:cNvPr>
            <p:cNvSpPr>
              <a:spLocks/>
            </p:cNvSpPr>
            <p:nvPr/>
          </p:nvSpPr>
          <p:spPr bwMode="gray">
            <a:xfrm>
              <a:off x="608" y="1575"/>
              <a:ext cx="14" cy="20"/>
            </a:xfrm>
            <a:custGeom>
              <a:avLst/>
              <a:gdLst>
                <a:gd name="T0" fmla="*/ 0 w 14"/>
                <a:gd name="T1" fmla="*/ 0 h 20"/>
                <a:gd name="T2" fmla="*/ 6 w 14"/>
                <a:gd name="T3" fmla="*/ 4 h 20"/>
                <a:gd name="T4" fmla="*/ 14 w 14"/>
                <a:gd name="T5" fmla="*/ 6 h 20"/>
                <a:gd name="T6" fmla="*/ 12 w 14"/>
                <a:gd name="T7" fmla="*/ 16 h 20"/>
                <a:gd name="T8" fmla="*/ 6 w 14"/>
                <a:gd name="T9" fmla="*/ 20 h 20"/>
                <a:gd name="T10" fmla="*/ 0 w 14"/>
                <a:gd name="T11" fmla="*/ 12 h 20"/>
                <a:gd name="T12" fmla="*/ 0 w 14"/>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4" h="20">
                  <a:moveTo>
                    <a:pt x="0" y="0"/>
                  </a:moveTo>
                  <a:lnTo>
                    <a:pt x="6" y="4"/>
                  </a:lnTo>
                  <a:lnTo>
                    <a:pt x="14" y="6"/>
                  </a:lnTo>
                  <a:lnTo>
                    <a:pt x="12" y="16"/>
                  </a:lnTo>
                  <a:lnTo>
                    <a:pt x="6" y="20"/>
                  </a:lnTo>
                  <a:lnTo>
                    <a:pt x="0" y="12"/>
                  </a:lnTo>
                  <a:lnTo>
                    <a:pt x="0"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44" name="Freeform 48">
              <a:extLst>
                <a:ext uri="{FF2B5EF4-FFF2-40B4-BE49-F238E27FC236}">
                  <a16:creationId xmlns:a16="http://schemas.microsoft.com/office/drawing/2014/main" id="{9E1BE7E7-38F1-4701-9BC6-07C3311F161B}"/>
                </a:ext>
              </a:extLst>
            </p:cNvPr>
            <p:cNvSpPr>
              <a:spLocks/>
            </p:cNvSpPr>
            <p:nvPr/>
          </p:nvSpPr>
          <p:spPr bwMode="gray">
            <a:xfrm>
              <a:off x="560" y="1523"/>
              <a:ext cx="16" cy="30"/>
            </a:xfrm>
            <a:custGeom>
              <a:avLst/>
              <a:gdLst>
                <a:gd name="T0" fmla="*/ 0 w 16"/>
                <a:gd name="T1" fmla="*/ 0 h 30"/>
                <a:gd name="T2" fmla="*/ 10 w 16"/>
                <a:gd name="T3" fmla="*/ 4 h 30"/>
                <a:gd name="T4" fmla="*/ 16 w 16"/>
                <a:gd name="T5" fmla="*/ 16 h 30"/>
                <a:gd name="T6" fmla="*/ 14 w 16"/>
                <a:gd name="T7" fmla="*/ 24 h 30"/>
                <a:gd name="T8" fmla="*/ 10 w 16"/>
                <a:gd name="T9" fmla="*/ 30 h 30"/>
                <a:gd name="T10" fmla="*/ 4 w 16"/>
                <a:gd name="T11" fmla="*/ 22 h 30"/>
                <a:gd name="T12" fmla="*/ 4 w 16"/>
                <a:gd name="T13" fmla="*/ 16 h 30"/>
                <a:gd name="T14" fmla="*/ 0 w 16"/>
                <a:gd name="T15" fmla="*/ 8 h 30"/>
                <a:gd name="T16" fmla="*/ 0 w 1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45" name="Freeform 49">
              <a:extLst>
                <a:ext uri="{FF2B5EF4-FFF2-40B4-BE49-F238E27FC236}">
                  <a16:creationId xmlns:a16="http://schemas.microsoft.com/office/drawing/2014/main" id="{CEC3BB61-5221-401D-97FC-2244E2BF3BFD}"/>
                </a:ext>
              </a:extLst>
            </p:cNvPr>
            <p:cNvSpPr>
              <a:spLocks/>
            </p:cNvSpPr>
            <p:nvPr/>
          </p:nvSpPr>
          <p:spPr bwMode="gray">
            <a:xfrm>
              <a:off x="608" y="1575"/>
              <a:ext cx="14" cy="20"/>
            </a:xfrm>
            <a:custGeom>
              <a:avLst/>
              <a:gdLst>
                <a:gd name="T0" fmla="*/ 0 w 14"/>
                <a:gd name="T1" fmla="*/ 0 h 20"/>
                <a:gd name="T2" fmla="*/ 6 w 14"/>
                <a:gd name="T3" fmla="*/ 4 h 20"/>
                <a:gd name="T4" fmla="*/ 14 w 14"/>
                <a:gd name="T5" fmla="*/ 6 h 20"/>
                <a:gd name="T6" fmla="*/ 12 w 14"/>
                <a:gd name="T7" fmla="*/ 16 h 20"/>
                <a:gd name="T8" fmla="*/ 6 w 14"/>
                <a:gd name="T9" fmla="*/ 20 h 20"/>
                <a:gd name="T10" fmla="*/ 0 w 14"/>
                <a:gd name="T11" fmla="*/ 12 h 20"/>
                <a:gd name="T12" fmla="*/ 0 w 14"/>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4" h="20">
                  <a:moveTo>
                    <a:pt x="0" y="0"/>
                  </a:moveTo>
                  <a:lnTo>
                    <a:pt x="6" y="4"/>
                  </a:lnTo>
                  <a:lnTo>
                    <a:pt x="14" y="6"/>
                  </a:lnTo>
                  <a:lnTo>
                    <a:pt x="12" y="16"/>
                  </a:lnTo>
                  <a:lnTo>
                    <a:pt x="6" y="20"/>
                  </a:lnTo>
                  <a:lnTo>
                    <a:pt x="0" y="12"/>
                  </a:lnTo>
                  <a:lnTo>
                    <a:pt x="0"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46" name="Freeform 50">
              <a:extLst>
                <a:ext uri="{FF2B5EF4-FFF2-40B4-BE49-F238E27FC236}">
                  <a16:creationId xmlns:a16="http://schemas.microsoft.com/office/drawing/2014/main" id="{FBCE06E6-551B-443A-9009-00B5C2368655}"/>
                </a:ext>
              </a:extLst>
            </p:cNvPr>
            <p:cNvSpPr>
              <a:spLocks/>
            </p:cNvSpPr>
            <p:nvPr/>
          </p:nvSpPr>
          <p:spPr bwMode="gray">
            <a:xfrm>
              <a:off x="576" y="1551"/>
              <a:ext cx="14" cy="14"/>
            </a:xfrm>
            <a:custGeom>
              <a:avLst/>
              <a:gdLst>
                <a:gd name="T0" fmla="*/ 4 w 14"/>
                <a:gd name="T1" fmla="*/ 0 h 14"/>
                <a:gd name="T2" fmla="*/ 8 w 14"/>
                <a:gd name="T3" fmla="*/ 0 h 14"/>
                <a:gd name="T4" fmla="*/ 14 w 14"/>
                <a:gd name="T5" fmla="*/ 6 h 14"/>
                <a:gd name="T6" fmla="*/ 8 w 14"/>
                <a:gd name="T7" fmla="*/ 10 h 14"/>
                <a:gd name="T8" fmla="*/ 2 w 14"/>
                <a:gd name="T9" fmla="*/ 14 h 14"/>
                <a:gd name="T10" fmla="*/ 0 w 14"/>
                <a:gd name="T11" fmla="*/ 6 h 14"/>
                <a:gd name="T12" fmla="*/ 4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4" y="0"/>
                  </a:moveTo>
                  <a:lnTo>
                    <a:pt x="8" y="0"/>
                  </a:lnTo>
                  <a:lnTo>
                    <a:pt x="14" y="6"/>
                  </a:lnTo>
                  <a:lnTo>
                    <a:pt x="8" y="10"/>
                  </a:lnTo>
                  <a:lnTo>
                    <a:pt x="2" y="14"/>
                  </a:lnTo>
                  <a:lnTo>
                    <a:pt x="0" y="6"/>
                  </a:lnTo>
                  <a:lnTo>
                    <a:pt x="4"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grpSp>
      <p:sp>
        <p:nvSpPr>
          <p:cNvPr id="347" name="Freeform 51">
            <a:extLst>
              <a:ext uri="{FF2B5EF4-FFF2-40B4-BE49-F238E27FC236}">
                <a16:creationId xmlns:a16="http://schemas.microsoft.com/office/drawing/2014/main" id="{2ED844C5-D9EE-4640-8DE5-D9D69739BD11}"/>
              </a:ext>
            </a:extLst>
          </p:cNvPr>
          <p:cNvSpPr>
            <a:spLocks/>
          </p:cNvSpPr>
          <p:nvPr/>
        </p:nvSpPr>
        <p:spPr bwMode="gray">
          <a:xfrm>
            <a:off x="1843979" y="2546942"/>
            <a:ext cx="1798190" cy="888006"/>
          </a:xfrm>
          <a:custGeom>
            <a:avLst/>
            <a:gdLst>
              <a:gd name="T0" fmla="*/ 24 w 912"/>
              <a:gd name="T1" fmla="*/ 30 h 448"/>
              <a:gd name="T2" fmla="*/ 30 w 912"/>
              <a:gd name="T3" fmla="*/ 20 h 448"/>
              <a:gd name="T4" fmla="*/ 472 w 912"/>
              <a:gd name="T5" fmla="*/ 8 h 448"/>
              <a:gd name="T6" fmla="*/ 550 w 912"/>
              <a:gd name="T7" fmla="*/ 28 h 448"/>
              <a:gd name="T8" fmla="*/ 516 w 912"/>
              <a:gd name="T9" fmla="*/ 52 h 448"/>
              <a:gd name="T10" fmla="*/ 562 w 912"/>
              <a:gd name="T11" fmla="*/ 48 h 448"/>
              <a:gd name="T12" fmla="*/ 604 w 912"/>
              <a:gd name="T13" fmla="*/ 56 h 448"/>
              <a:gd name="T14" fmla="*/ 636 w 912"/>
              <a:gd name="T15" fmla="*/ 68 h 448"/>
              <a:gd name="T16" fmla="*/ 600 w 912"/>
              <a:gd name="T17" fmla="*/ 68 h 448"/>
              <a:gd name="T18" fmla="*/ 588 w 912"/>
              <a:gd name="T19" fmla="*/ 94 h 448"/>
              <a:gd name="T20" fmla="*/ 584 w 912"/>
              <a:gd name="T21" fmla="*/ 154 h 448"/>
              <a:gd name="T22" fmla="*/ 608 w 912"/>
              <a:gd name="T23" fmla="*/ 112 h 448"/>
              <a:gd name="T24" fmla="*/ 620 w 912"/>
              <a:gd name="T25" fmla="*/ 84 h 448"/>
              <a:gd name="T26" fmla="*/ 654 w 912"/>
              <a:gd name="T27" fmla="*/ 90 h 448"/>
              <a:gd name="T28" fmla="*/ 652 w 912"/>
              <a:gd name="T29" fmla="*/ 112 h 448"/>
              <a:gd name="T30" fmla="*/ 662 w 912"/>
              <a:gd name="T31" fmla="*/ 134 h 448"/>
              <a:gd name="T32" fmla="*/ 690 w 912"/>
              <a:gd name="T33" fmla="*/ 148 h 448"/>
              <a:gd name="T34" fmla="*/ 720 w 912"/>
              <a:gd name="T35" fmla="*/ 124 h 448"/>
              <a:gd name="T36" fmla="*/ 766 w 912"/>
              <a:gd name="T37" fmla="*/ 100 h 448"/>
              <a:gd name="T38" fmla="*/ 858 w 912"/>
              <a:gd name="T39" fmla="*/ 74 h 448"/>
              <a:gd name="T40" fmla="*/ 900 w 912"/>
              <a:gd name="T41" fmla="*/ 44 h 448"/>
              <a:gd name="T42" fmla="*/ 912 w 912"/>
              <a:gd name="T43" fmla="*/ 90 h 448"/>
              <a:gd name="T44" fmla="*/ 864 w 912"/>
              <a:gd name="T45" fmla="*/ 110 h 448"/>
              <a:gd name="T46" fmla="*/ 862 w 912"/>
              <a:gd name="T47" fmla="*/ 148 h 448"/>
              <a:gd name="T48" fmla="*/ 804 w 912"/>
              <a:gd name="T49" fmla="*/ 166 h 448"/>
              <a:gd name="T50" fmla="*/ 782 w 912"/>
              <a:gd name="T51" fmla="*/ 198 h 448"/>
              <a:gd name="T52" fmla="*/ 770 w 912"/>
              <a:gd name="T53" fmla="*/ 220 h 448"/>
              <a:gd name="T54" fmla="*/ 760 w 912"/>
              <a:gd name="T55" fmla="*/ 214 h 448"/>
              <a:gd name="T56" fmla="*/ 762 w 912"/>
              <a:gd name="T57" fmla="*/ 234 h 448"/>
              <a:gd name="T58" fmla="*/ 762 w 912"/>
              <a:gd name="T59" fmla="*/ 270 h 448"/>
              <a:gd name="T60" fmla="*/ 724 w 912"/>
              <a:gd name="T61" fmla="*/ 298 h 448"/>
              <a:gd name="T62" fmla="*/ 682 w 912"/>
              <a:gd name="T63" fmla="*/ 350 h 448"/>
              <a:gd name="T64" fmla="*/ 704 w 912"/>
              <a:gd name="T65" fmla="*/ 424 h 448"/>
              <a:gd name="T66" fmla="*/ 680 w 912"/>
              <a:gd name="T67" fmla="*/ 428 h 448"/>
              <a:gd name="T68" fmla="*/ 664 w 912"/>
              <a:gd name="T69" fmla="*/ 382 h 448"/>
              <a:gd name="T70" fmla="*/ 626 w 912"/>
              <a:gd name="T71" fmla="*/ 372 h 448"/>
              <a:gd name="T72" fmla="*/ 566 w 912"/>
              <a:gd name="T73" fmla="*/ 354 h 448"/>
              <a:gd name="T74" fmla="*/ 560 w 912"/>
              <a:gd name="T75" fmla="*/ 374 h 448"/>
              <a:gd name="T76" fmla="*/ 516 w 912"/>
              <a:gd name="T77" fmla="*/ 368 h 448"/>
              <a:gd name="T78" fmla="*/ 484 w 912"/>
              <a:gd name="T79" fmla="*/ 372 h 448"/>
              <a:gd name="T80" fmla="*/ 454 w 912"/>
              <a:gd name="T81" fmla="*/ 388 h 448"/>
              <a:gd name="T82" fmla="*/ 430 w 912"/>
              <a:gd name="T83" fmla="*/ 420 h 448"/>
              <a:gd name="T84" fmla="*/ 390 w 912"/>
              <a:gd name="T85" fmla="*/ 400 h 448"/>
              <a:gd name="T86" fmla="*/ 344 w 912"/>
              <a:gd name="T87" fmla="*/ 368 h 448"/>
              <a:gd name="T88" fmla="*/ 302 w 912"/>
              <a:gd name="T89" fmla="*/ 346 h 448"/>
              <a:gd name="T90" fmla="*/ 192 w 912"/>
              <a:gd name="T91" fmla="*/ 334 h 448"/>
              <a:gd name="T92" fmla="*/ 104 w 912"/>
              <a:gd name="T93" fmla="*/ 298 h 448"/>
              <a:gd name="T94" fmla="*/ 58 w 912"/>
              <a:gd name="T95" fmla="*/ 272 h 448"/>
              <a:gd name="T96" fmla="*/ 32 w 912"/>
              <a:gd name="T97" fmla="*/ 228 h 448"/>
              <a:gd name="T98" fmla="*/ 10 w 912"/>
              <a:gd name="T99" fmla="*/ 186 h 448"/>
              <a:gd name="T100" fmla="*/ 6 w 912"/>
              <a:gd name="T101" fmla="*/ 112 h 448"/>
              <a:gd name="T102" fmla="*/ 8 w 912"/>
              <a:gd name="T103" fmla="*/ 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2" h="448">
                <a:moveTo>
                  <a:pt x="4" y="38"/>
                </a:moveTo>
                <a:lnTo>
                  <a:pt x="0" y="28"/>
                </a:lnTo>
                <a:lnTo>
                  <a:pt x="8" y="24"/>
                </a:lnTo>
                <a:lnTo>
                  <a:pt x="18" y="28"/>
                </a:lnTo>
                <a:lnTo>
                  <a:pt x="24" y="30"/>
                </a:lnTo>
                <a:lnTo>
                  <a:pt x="26" y="38"/>
                </a:lnTo>
                <a:lnTo>
                  <a:pt x="28" y="44"/>
                </a:lnTo>
                <a:lnTo>
                  <a:pt x="34" y="38"/>
                </a:lnTo>
                <a:lnTo>
                  <a:pt x="36" y="28"/>
                </a:lnTo>
                <a:lnTo>
                  <a:pt x="30" y="20"/>
                </a:lnTo>
                <a:lnTo>
                  <a:pt x="30" y="8"/>
                </a:lnTo>
                <a:lnTo>
                  <a:pt x="460" y="8"/>
                </a:lnTo>
                <a:lnTo>
                  <a:pt x="462" y="0"/>
                </a:lnTo>
                <a:lnTo>
                  <a:pt x="470" y="0"/>
                </a:lnTo>
                <a:lnTo>
                  <a:pt x="472" y="8"/>
                </a:lnTo>
                <a:lnTo>
                  <a:pt x="476" y="12"/>
                </a:lnTo>
                <a:lnTo>
                  <a:pt x="488" y="16"/>
                </a:lnTo>
                <a:lnTo>
                  <a:pt x="512" y="20"/>
                </a:lnTo>
                <a:lnTo>
                  <a:pt x="526" y="24"/>
                </a:lnTo>
                <a:lnTo>
                  <a:pt x="550" y="28"/>
                </a:lnTo>
                <a:lnTo>
                  <a:pt x="548" y="32"/>
                </a:lnTo>
                <a:lnTo>
                  <a:pt x="536" y="36"/>
                </a:lnTo>
                <a:lnTo>
                  <a:pt x="528" y="40"/>
                </a:lnTo>
                <a:lnTo>
                  <a:pt x="520" y="48"/>
                </a:lnTo>
                <a:lnTo>
                  <a:pt x="516" y="52"/>
                </a:lnTo>
                <a:lnTo>
                  <a:pt x="526" y="56"/>
                </a:lnTo>
                <a:lnTo>
                  <a:pt x="540" y="56"/>
                </a:lnTo>
                <a:lnTo>
                  <a:pt x="552" y="56"/>
                </a:lnTo>
                <a:lnTo>
                  <a:pt x="558" y="52"/>
                </a:lnTo>
                <a:lnTo>
                  <a:pt x="562" y="48"/>
                </a:lnTo>
                <a:lnTo>
                  <a:pt x="570" y="42"/>
                </a:lnTo>
                <a:lnTo>
                  <a:pt x="574" y="48"/>
                </a:lnTo>
                <a:lnTo>
                  <a:pt x="584" y="54"/>
                </a:lnTo>
                <a:lnTo>
                  <a:pt x="594" y="58"/>
                </a:lnTo>
                <a:lnTo>
                  <a:pt x="604" y="56"/>
                </a:lnTo>
                <a:lnTo>
                  <a:pt x="612" y="56"/>
                </a:lnTo>
                <a:lnTo>
                  <a:pt x="622" y="54"/>
                </a:lnTo>
                <a:lnTo>
                  <a:pt x="628" y="58"/>
                </a:lnTo>
                <a:lnTo>
                  <a:pt x="636" y="64"/>
                </a:lnTo>
                <a:lnTo>
                  <a:pt x="636" y="68"/>
                </a:lnTo>
                <a:lnTo>
                  <a:pt x="628" y="64"/>
                </a:lnTo>
                <a:lnTo>
                  <a:pt x="618" y="64"/>
                </a:lnTo>
                <a:lnTo>
                  <a:pt x="610" y="70"/>
                </a:lnTo>
                <a:lnTo>
                  <a:pt x="604" y="72"/>
                </a:lnTo>
                <a:lnTo>
                  <a:pt x="600" y="68"/>
                </a:lnTo>
                <a:lnTo>
                  <a:pt x="596" y="72"/>
                </a:lnTo>
                <a:lnTo>
                  <a:pt x="588" y="80"/>
                </a:lnTo>
                <a:lnTo>
                  <a:pt x="578" y="88"/>
                </a:lnTo>
                <a:lnTo>
                  <a:pt x="580" y="96"/>
                </a:lnTo>
                <a:lnTo>
                  <a:pt x="588" y="94"/>
                </a:lnTo>
                <a:lnTo>
                  <a:pt x="592" y="86"/>
                </a:lnTo>
                <a:lnTo>
                  <a:pt x="584" y="104"/>
                </a:lnTo>
                <a:lnTo>
                  <a:pt x="580" y="128"/>
                </a:lnTo>
                <a:lnTo>
                  <a:pt x="580" y="140"/>
                </a:lnTo>
                <a:lnTo>
                  <a:pt x="584" y="154"/>
                </a:lnTo>
                <a:lnTo>
                  <a:pt x="594" y="152"/>
                </a:lnTo>
                <a:lnTo>
                  <a:pt x="604" y="144"/>
                </a:lnTo>
                <a:lnTo>
                  <a:pt x="608" y="134"/>
                </a:lnTo>
                <a:lnTo>
                  <a:pt x="608" y="122"/>
                </a:lnTo>
                <a:lnTo>
                  <a:pt x="608" y="112"/>
                </a:lnTo>
                <a:lnTo>
                  <a:pt x="608" y="100"/>
                </a:lnTo>
                <a:lnTo>
                  <a:pt x="608" y="92"/>
                </a:lnTo>
                <a:lnTo>
                  <a:pt x="610" y="88"/>
                </a:lnTo>
                <a:lnTo>
                  <a:pt x="616" y="88"/>
                </a:lnTo>
                <a:lnTo>
                  <a:pt x="620" y="84"/>
                </a:lnTo>
                <a:lnTo>
                  <a:pt x="624" y="78"/>
                </a:lnTo>
                <a:lnTo>
                  <a:pt x="632" y="76"/>
                </a:lnTo>
                <a:lnTo>
                  <a:pt x="640" y="80"/>
                </a:lnTo>
                <a:lnTo>
                  <a:pt x="650" y="82"/>
                </a:lnTo>
                <a:lnTo>
                  <a:pt x="654" y="90"/>
                </a:lnTo>
                <a:lnTo>
                  <a:pt x="652" y="100"/>
                </a:lnTo>
                <a:lnTo>
                  <a:pt x="648" y="108"/>
                </a:lnTo>
                <a:lnTo>
                  <a:pt x="644" y="112"/>
                </a:lnTo>
                <a:lnTo>
                  <a:pt x="646" y="116"/>
                </a:lnTo>
                <a:lnTo>
                  <a:pt x="652" y="112"/>
                </a:lnTo>
                <a:lnTo>
                  <a:pt x="658" y="108"/>
                </a:lnTo>
                <a:lnTo>
                  <a:pt x="664" y="110"/>
                </a:lnTo>
                <a:lnTo>
                  <a:pt x="664" y="120"/>
                </a:lnTo>
                <a:lnTo>
                  <a:pt x="662" y="126"/>
                </a:lnTo>
                <a:lnTo>
                  <a:pt x="662" y="134"/>
                </a:lnTo>
                <a:lnTo>
                  <a:pt x="656" y="140"/>
                </a:lnTo>
                <a:lnTo>
                  <a:pt x="652" y="148"/>
                </a:lnTo>
                <a:lnTo>
                  <a:pt x="660" y="154"/>
                </a:lnTo>
                <a:lnTo>
                  <a:pt x="678" y="154"/>
                </a:lnTo>
                <a:lnTo>
                  <a:pt x="690" y="148"/>
                </a:lnTo>
                <a:lnTo>
                  <a:pt x="702" y="144"/>
                </a:lnTo>
                <a:lnTo>
                  <a:pt x="714" y="138"/>
                </a:lnTo>
                <a:lnTo>
                  <a:pt x="720" y="136"/>
                </a:lnTo>
                <a:lnTo>
                  <a:pt x="722" y="130"/>
                </a:lnTo>
                <a:lnTo>
                  <a:pt x="720" y="124"/>
                </a:lnTo>
                <a:lnTo>
                  <a:pt x="722" y="120"/>
                </a:lnTo>
                <a:lnTo>
                  <a:pt x="744" y="122"/>
                </a:lnTo>
                <a:lnTo>
                  <a:pt x="756" y="120"/>
                </a:lnTo>
                <a:lnTo>
                  <a:pt x="766" y="112"/>
                </a:lnTo>
                <a:lnTo>
                  <a:pt x="766" y="100"/>
                </a:lnTo>
                <a:lnTo>
                  <a:pt x="774" y="94"/>
                </a:lnTo>
                <a:lnTo>
                  <a:pt x="782" y="88"/>
                </a:lnTo>
                <a:lnTo>
                  <a:pt x="840" y="88"/>
                </a:lnTo>
                <a:lnTo>
                  <a:pt x="852" y="82"/>
                </a:lnTo>
                <a:lnTo>
                  <a:pt x="858" y="74"/>
                </a:lnTo>
                <a:lnTo>
                  <a:pt x="862" y="58"/>
                </a:lnTo>
                <a:lnTo>
                  <a:pt x="870" y="44"/>
                </a:lnTo>
                <a:lnTo>
                  <a:pt x="878" y="36"/>
                </a:lnTo>
                <a:lnTo>
                  <a:pt x="886" y="40"/>
                </a:lnTo>
                <a:lnTo>
                  <a:pt x="900" y="44"/>
                </a:lnTo>
                <a:lnTo>
                  <a:pt x="902" y="52"/>
                </a:lnTo>
                <a:lnTo>
                  <a:pt x="900" y="68"/>
                </a:lnTo>
                <a:lnTo>
                  <a:pt x="902" y="76"/>
                </a:lnTo>
                <a:lnTo>
                  <a:pt x="908" y="82"/>
                </a:lnTo>
                <a:lnTo>
                  <a:pt x="912" y="90"/>
                </a:lnTo>
                <a:lnTo>
                  <a:pt x="908" y="96"/>
                </a:lnTo>
                <a:lnTo>
                  <a:pt x="896" y="96"/>
                </a:lnTo>
                <a:lnTo>
                  <a:pt x="884" y="98"/>
                </a:lnTo>
                <a:lnTo>
                  <a:pt x="874" y="104"/>
                </a:lnTo>
                <a:lnTo>
                  <a:pt x="864" y="110"/>
                </a:lnTo>
                <a:lnTo>
                  <a:pt x="858" y="124"/>
                </a:lnTo>
                <a:lnTo>
                  <a:pt x="850" y="134"/>
                </a:lnTo>
                <a:lnTo>
                  <a:pt x="850" y="142"/>
                </a:lnTo>
                <a:lnTo>
                  <a:pt x="854" y="146"/>
                </a:lnTo>
                <a:lnTo>
                  <a:pt x="862" y="148"/>
                </a:lnTo>
                <a:lnTo>
                  <a:pt x="854" y="154"/>
                </a:lnTo>
                <a:lnTo>
                  <a:pt x="848" y="154"/>
                </a:lnTo>
                <a:lnTo>
                  <a:pt x="838" y="158"/>
                </a:lnTo>
                <a:lnTo>
                  <a:pt x="822" y="162"/>
                </a:lnTo>
                <a:lnTo>
                  <a:pt x="804" y="166"/>
                </a:lnTo>
                <a:lnTo>
                  <a:pt x="800" y="170"/>
                </a:lnTo>
                <a:lnTo>
                  <a:pt x="802" y="182"/>
                </a:lnTo>
                <a:lnTo>
                  <a:pt x="796" y="190"/>
                </a:lnTo>
                <a:lnTo>
                  <a:pt x="790" y="200"/>
                </a:lnTo>
                <a:lnTo>
                  <a:pt x="782" y="198"/>
                </a:lnTo>
                <a:lnTo>
                  <a:pt x="786" y="210"/>
                </a:lnTo>
                <a:lnTo>
                  <a:pt x="782" y="218"/>
                </a:lnTo>
                <a:lnTo>
                  <a:pt x="774" y="228"/>
                </a:lnTo>
                <a:lnTo>
                  <a:pt x="770" y="234"/>
                </a:lnTo>
                <a:lnTo>
                  <a:pt x="770" y="220"/>
                </a:lnTo>
                <a:lnTo>
                  <a:pt x="766" y="208"/>
                </a:lnTo>
                <a:lnTo>
                  <a:pt x="768" y="198"/>
                </a:lnTo>
                <a:lnTo>
                  <a:pt x="764" y="194"/>
                </a:lnTo>
                <a:lnTo>
                  <a:pt x="762" y="202"/>
                </a:lnTo>
                <a:lnTo>
                  <a:pt x="760" y="214"/>
                </a:lnTo>
                <a:lnTo>
                  <a:pt x="754" y="212"/>
                </a:lnTo>
                <a:lnTo>
                  <a:pt x="750" y="214"/>
                </a:lnTo>
                <a:lnTo>
                  <a:pt x="758" y="222"/>
                </a:lnTo>
                <a:lnTo>
                  <a:pt x="764" y="228"/>
                </a:lnTo>
                <a:lnTo>
                  <a:pt x="762" y="234"/>
                </a:lnTo>
                <a:lnTo>
                  <a:pt x="764" y="244"/>
                </a:lnTo>
                <a:lnTo>
                  <a:pt x="770" y="246"/>
                </a:lnTo>
                <a:lnTo>
                  <a:pt x="774" y="256"/>
                </a:lnTo>
                <a:lnTo>
                  <a:pt x="770" y="264"/>
                </a:lnTo>
                <a:lnTo>
                  <a:pt x="762" y="270"/>
                </a:lnTo>
                <a:lnTo>
                  <a:pt x="762" y="278"/>
                </a:lnTo>
                <a:lnTo>
                  <a:pt x="752" y="280"/>
                </a:lnTo>
                <a:lnTo>
                  <a:pt x="738" y="292"/>
                </a:lnTo>
                <a:lnTo>
                  <a:pt x="734" y="296"/>
                </a:lnTo>
                <a:lnTo>
                  <a:pt x="724" y="298"/>
                </a:lnTo>
                <a:lnTo>
                  <a:pt x="714" y="314"/>
                </a:lnTo>
                <a:lnTo>
                  <a:pt x="702" y="318"/>
                </a:lnTo>
                <a:lnTo>
                  <a:pt x="696" y="326"/>
                </a:lnTo>
                <a:lnTo>
                  <a:pt x="686" y="338"/>
                </a:lnTo>
                <a:lnTo>
                  <a:pt x="682" y="350"/>
                </a:lnTo>
                <a:lnTo>
                  <a:pt x="686" y="364"/>
                </a:lnTo>
                <a:lnTo>
                  <a:pt x="692" y="378"/>
                </a:lnTo>
                <a:lnTo>
                  <a:pt x="696" y="392"/>
                </a:lnTo>
                <a:lnTo>
                  <a:pt x="702" y="406"/>
                </a:lnTo>
                <a:lnTo>
                  <a:pt x="704" y="424"/>
                </a:lnTo>
                <a:lnTo>
                  <a:pt x="704" y="440"/>
                </a:lnTo>
                <a:lnTo>
                  <a:pt x="702" y="448"/>
                </a:lnTo>
                <a:lnTo>
                  <a:pt x="694" y="448"/>
                </a:lnTo>
                <a:lnTo>
                  <a:pt x="686" y="440"/>
                </a:lnTo>
                <a:lnTo>
                  <a:pt x="680" y="428"/>
                </a:lnTo>
                <a:lnTo>
                  <a:pt x="672" y="422"/>
                </a:lnTo>
                <a:lnTo>
                  <a:pt x="664" y="416"/>
                </a:lnTo>
                <a:lnTo>
                  <a:pt x="662" y="404"/>
                </a:lnTo>
                <a:lnTo>
                  <a:pt x="662" y="392"/>
                </a:lnTo>
                <a:lnTo>
                  <a:pt x="664" y="382"/>
                </a:lnTo>
                <a:lnTo>
                  <a:pt x="656" y="374"/>
                </a:lnTo>
                <a:lnTo>
                  <a:pt x="650" y="366"/>
                </a:lnTo>
                <a:lnTo>
                  <a:pt x="640" y="362"/>
                </a:lnTo>
                <a:lnTo>
                  <a:pt x="634" y="364"/>
                </a:lnTo>
                <a:lnTo>
                  <a:pt x="626" y="372"/>
                </a:lnTo>
                <a:lnTo>
                  <a:pt x="618" y="362"/>
                </a:lnTo>
                <a:lnTo>
                  <a:pt x="606" y="360"/>
                </a:lnTo>
                <a:lnTo>
                  <a:pt x="592" y="358"/>
                </a:lnTo>
                <a:lnTo>
                  <a:pt x="582" y="354"/>
                </a:lnTo>
                <a:lnTo>
                  <a:pt x="566" y="354"/>
                </a:lnTo>
                <a:lnTo>
                  <a:pt x="552" y="356"/>
                </a:lnTo>
                <a:lnTo>
                  <a:pt x="542" y="358"/>
                </a:lnTo>
                <a:lnTo>
                  <a:pt x="548" y="364"/>
                </a:lnTo>
                <a:lnTo>
                  <a:pt x="554" y="368"/>
                </a:lnTo>
                <a:lnTo>
                  <a:pt x="560" y="374"/>
                </a:lnTo>
                <a:lnTo>
                  <a:pt x="552" y="376"/>
                </a:lnTo>
                <a:lnTo>
                  <a:pt x="544" y="376"/>
                </a:lnTo>
                <a:lnTo>
                  <a:pt x="534" y="378"/>
                </a:lnTo>
                <a:lnTo>
                  <a:pt x="526" y="372"/>
                </a:lnTo>
                <a:lnTo>
                  <a:pt x="516" y="368"/>
                </a:lnTo>
                <a:lnTo>
                  <a:pt x="512" y="370"/>
                </a:lnTo>
                <a:lnTo>
                  <a:pt x="508" y="372"/>
                </a:lnTo>
                <a:lnTo>
                  <a:pt x="498" y="366"/>
                </a:lnTo>
                <a:lnTo>
                  <a:pt x="488" y="366"/>
                </a:lnTo>
                <a:lnTo>
                  <a:pt x="484" y="372"/>
                </a:lnTo>
                <a:lnTo>
                  <a:pt x="476" y="374"/>
                </a:lnTo>
                <a:lnTo>
                  <a:pt x="470" y="370"/>
                </a:lnTo>
                <a:lnTo>
                  <a:pt x="466" y="378"/>
                </a:lnTo>
                <a:lnTo>
                  <a:pt x="460" y="384"/>
                </a:lnTo>
                <a:lnTo>
                  <a:pt x="454" y="388"/>
                </a:lnTo>
                <a:lnTo>
                  <a:pt x="442" y="388"/>
                </a:lnTo>
                <a:lnTo>
                  <a:pt x="438" y="394"/>
                </a:lnTo>
                <a:lnTo>
                  <a:pt x="432" y="400"/>
                </a:lnTo>
                <a:lnTo>
                  <a:pt x="428" y="408"/>
                </a:lnTo>
                <a:lnTo>
                  <a:pt x="430" y="420"/>
                </a:lnTo>
                <a:lnTo>
                  <a:pt x="434" y="432"/>
                </a:lnTo>
                <a:lnTo>
                  <a:pt x="422" y="430"/>
                </a:lnTo>
                <a:lnTo>
                  <a:pt x="406" y="424"/>
                </a:lnTo>
                <a:lnTo>
                  <a:pt x="398" y="412"/>
                </a:lnTo>
                <a:lnTo>
                  <a:pt x="390" y="400"/>
                </a:lnTo>
                <a:lnTo>
                  <a:pt x="380" y="388"/>
                </a:lnTo>
                <a:lnTo>
                  <a:pt x="374" y="374"/>
                </a:lnTo>
                <a:lnTo>
                  <a:pt x="360" y="368"/>
                </a:lnTo>
                <a:lnTo>
                  <a:pt x="352" y="364"/>
                </a:lnTo>
                <a:lnTo>
                  <a:pt x="344" y="368"/>
                </a:lnTo>
                <a:lnTo>
                  <a:pt x="342" y="378"/>
                </a:lnTo>
                <a:lnTo>
                  <a:pt x="330" y="380"/>
                </a:lnTo>
                <a:lnTo>
                  <a:pt x="314" y="370"/>
                </a:lnTo>
                <a:lnTo>
                  <a:pt x="312" y="354"/>
                </a:lnTo>
                <a:lnTo>
                  <a:pt x="302" y="346"/>
                </a:lnTo>
                <a:lnTo>
                  <a:pt x="282" y="330"/>
                </a:lnTo>
                <a:lnTo>
                  <a:pt x="262" y="334"/>
                </a:lnTo>
                <a:lnTo>
                  <a:pt x="254" y="340"/>
                </a:lnTo>
                <a:lnTo>
                  <a:pt x="208" y="340"/>
                </a:lnTo>
                <a:lnTo>
                  <a:pt x="192" y="334"/>
                </a:lnTo>
                <a:lnTo>
                  <a:pt x="166" y="322"/>
                </a:lnTo>
                <a:lnTo>
                  <a:pt x="148" y="316"/>
                </a:lnTo>
                <a:lnTo>
                  <a:pt x="116" y="318"/>
                </a:lnTo>
                <a:lnTo>
                  <a:pt x="112" y="306"/>
                </a:lnTo>
                <a:lnTo>
                  <a:pt x="104" y="298"/>
                </a:lnTo>
                <a:lnTo>
                  <a:pt x="98" y="294"/>
                </a:lnTo>
                <a:lnTo>
                  <a:pt x="84" y="290"/>
                </a:lnTo>
                <a:lnTo>
                  <a:pt x="74" y="282"/>
                </a:lnTo>
                <a:lnTo>
                  <a:pt x="60" y="286"/>
                </a:lnTo>
                <a:lnTo>
                  <a:pt x="58" y="272"/>
                </a:lnTo>
                <a:lnTo>
                  <a:pt x="48" y="258"/>
                </a:lnTo>
                <a:lnTo>
                  <a:pt x="38" y="248"/>
                </a:lnTo>
                <a:lnTo>
                  <a:pt x="42" y="242"/>
                </a:lnTo>
                <a:lnTo>
                  <a:pt x="36" y="238"/>
                </a:lnTo>
                <a:lnTo>
                  <a:pt x="32" y="228"/>
                </a:lnTo>
                <a:lnTo>
                  <a:pt x="38" y="218"/>
                </a:lnTo>
                <a:lnTo>
                  <a:pt x="26" y="218"/>
                </a:lnTo>
                <a:lnTo>
                  <a:pt x="18" y="210"/>
                </a:lnTo>
                <a:lnTo>
                  <a:pt x="10" y="198"/>
                </a:lnTo>
                <a:lnTo>
                  <a:pt x="10" y="186"/>
                </a:lnTo>
                <a:lnTo>
                  <a:pt x="2" y="178"/>
                </a:lnTo>
                <a:lnTo>
                  <a:pt x="2" y="170"/>
                </a:lnTo>
                <a:lnTo>
                  <a:pt x="6" y="148"/>
                </a:lnTo>
                <a:lnTo>
                  <a:pt x="2" y="122"/>
                </a:lnTo>
                <a:lnTo>
                  <a:pt x="6" y="112"/>
                </a:lnTo>
                <a:lnTo>
                  <a:pt x="10" y="64"/>
                </a:lnTo>
                <a:lnTo>
                  <a:pt x="16" y="64"/>
                </a:lnTo>
                <a:lnTo>
                  <a:pt x="10" y="54"/>
                </a:lnTo>
                <a:lnTo>
                  <a:pt x="6" y="48"/>
                </a:lnTo>
                <a:lnTo>
                  <a:pt x="8" y="42"/>
                </a:lnTo>
                <a:lnTo>
                  <a:pt x="4" y="38"/>
                </a:lnTo>
                <a:close/>
              </a:path>
            </a:pathLst>
          </a:custGeom>
          <a:solidFill>
            <a:srgbClr val="C00000"/>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algn="ctr">
              <a:defRPr/>
            </a:pPr>
            <a:endParaRPr lang="en-GB" sz="1000" dirty="0">
              <a:solidFill>
                <a:srgbClr val="F5F6FA"/>
              </a:solidFill>
              <a:latin typeface="Segoe UI Semibold"/>
            </a:endParaRPr>
          </a:p>
        </p:txBody>
      </p:sp>
      <p:grpSp>
        <p:nvGrpSpPr>
          <p:cNvPr id="348" name="Group 52">
            <a:extLst>
              <a:ext uri="{FF2B5EF4-FFF2-40B4-BE49-F238E27FC236}">
                <a16:creationId xmlns:a16="http://schemas.microsoft.com/office/drawing/2014/main" id="{3C6C7BA0-F63A-44E8-BD36-C6E3F0957276}"/>
              </a:ext>
            </a:extLst>
          </p:cNvPr>
          <p:cNvGrpSpPr>
            <a:grpSpLocks/>
          </p:cNvGrpSpPr>
          <p:nvPr/>
        </p:nvGrpSpPr>
        <p:grpSpPr bwMode="auto">
          <a:xfrm>
            <a:off x="751661" y="3530091"/>
            <a:ext cx="149850" cy="107036"/>
            <a:chOff x="170" y="2211"/>
            <a:chExt cx="76" cy="54"/>
          </a:xfrm>
          <a:solidFill>
            <a:srgbClr val="353B48">
              <a:lumMod val="75000"/>
            </a:srgbClr>
          </a:solidFill>
        </p:grpSpPr>
        <p:sp>
          <p:nvSpPr>
            <p:cNvPr id="349" name="Freeform 53">
              <a:extLst>
                <a:ext uri="{FF2B5EF4-FFF2-40B4-BE49-F238E27FC236}">
                  <a16:creationId xmlns:a16="http://schemas.microsoft.com/office/drawing/2014/main" id="{3011D727-FBB2-480F-8CBC-E486A79FA819}"/>
                </a:ext>
              </a:extLst>
            </p:cNvPr>
            <p:cNvSpPr>
              <a:spLocks/>
            </p:cNvSpPr>
            <p:nvPr/>
          </p:nvSpPr>
          <p:spPr bwMode="gray">
            <a:xfrm>
              <a:off x="214" y="2231"/>
              <a:ext cx="12" cy="10"/>
            </a:xfrm>
            <a:custGeom>
              <a:avLst/>
              <a:gdLst>
                <a:gd name="T0" fmla="*/ 12 w 12"/>
                <a:gd name="T1" fmla="*/ 6 h 10"/>
                <a:gd name="T2" fmla="*/ 10 w 12"/>
                <a:gd name="T3" fmla="*/ 2 h 10"/>
                <a:gd name="T4" fmla="*/ 4 w 12"/>
                <a:gd name="T5" fmla="*/ 0 h 10"/>
                <a:gd name="T6" fmla="*/ 0 w 12"/>
                <a:gd name="T7" fmla="*/ 4 h 10"/>
                <a:gd name="T8" fmla="*/ 4 w 12"/>
                <a:gd name="T9" fmla="*/ 6 h 10"/>
                <a:gd name="T10" fmla="*/ 10 w 12"/>
                <a:gd name="T11" fmla="*/ 10 h 10"/>
                <a:gd name="T12" fmla="*/ 12 w 12"/>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12" y="6"/>
                  </a:moveTo>
                  <a:lnTo>
                    <a:pt x="10" y="2"/>
                  </a:lnTo>
                  <a:lnTo>
                    <a:pt x="4" y="0"/>
                  </a:lnTo>
                  <a:lnTo>
                    <a:pt x="0" y="4"/>
                  </a:lnTo>
                  <a:lnTo>
                    <a:pt x="4" y="6"/>
                  </a:lnTo>
                  <a:lnTo>
                    <a:pt x="10" y="10"/>
                  </a:lnTo>
                  <a:lnTo>
                    <a:pt x="12" y="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50" name="Freeform 54">
              <a:extLst>
                <a:ext uri="{FF2B5EF4-FFF2-40B4-BE49-F238E27FC236}">
                  <a16:creationId xmlns:a16="http://schemas.microsoft.com/office/drawing/2014/main" id="{426B80B5-39C0-455C-A9EE-CD0DDDB80D23}"/>
                </a:ext>
              </a:extLst>
            </p:cNvPr>
            <p:cNvSpPr>
              <a:spLocks/>
            </p:cNvSpPr>
            <p:nvPr/>
          </p:nvSpPr>
          <p:spPr bwMode="gray">
            <a:xfrm>
              <a:off x="230" y="2245"/>
              <a:ext cx="16" cy="20"/>
            </a:xfrm>
            <a:custGeom>
              <a:avLst/>
              <a:gdLst>
                <a:gd name="T0" fmla="*/ 16 w 16"/>
                <a:gd name="T1" fmla="*/ 14 h 20"/>
                <a:gd name="T2" fmla="*/ 8 w 16"/>
                <a:gd name="T3" fmla="*/ 16 h 20"/>
                <a:gd name="T4" fmla="*/ 4 w 16"/>
                <a:gd name="T5" fmla="*/ 20 h 20"/>
                <a:gd name="T6" fmla="*/ 0 w 16"/>
                <a:gd name="T7" fmla="*/ 12 h 20"/>
                <a:gd name="T8" fmla="*/ 0 w 16"/>
                <a:gd name="T9" fmla="*/ 6 h 20"/>
                <a:gd name="T10" fmla="*/ 4 w 16"/>
                <a:gd name="T11" fmla="*/ 0 h 20"/>
                <a:gd name="T12" fmla="*/ 8 w 16"/>
                <a:gd name="T13" fmla="*/ 2 h 20"/>
                <a:gd name="T14" fmla="*/ 14 w 16"/>
                <a:gd name="T15" fmla="*/ 6 h 20"/>
                <a:gd name="T16" fmla="*/ 16 w 16"/>
                <a:gd name="T17"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0">
                  <a:moveTo>
                    <a:pt x="16" y="14"/>
                  </a:moveTo>
                  <a:lnTo>
                    <a:pt x="8" y="16"/>
                  </a:lnTo>
                  <a:lnTo>
                    <a:pt x="4" y="20"/>
                  </a:lnTo>
                  <a:lnTo>
                    <a:pt x="0" y="12"/>
                  </a:lnTo>
                  <a:lnTo>
                    <a:pt x="0" y="6"/>
                  </a:lnTo>
                  <a:lnTo>
                    <a:pt x="4" y="0"/>
                  </a:lnTo>
                  <a:lnTo>
                    <a:pt x="8" y="2"/>
                  </a:lnTo>
                  <a:lnTo>
                    <a:pt x="14" y="6"/>
                  </a:lnTo>
                  <a:lnTo>
                    <a:pt x="16" y="1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51" name="Freeform 55">
              <a:extLst>
                <a:ext uri="{FF2B5EF4-FFF2-40B4-BE49-F238E27FC236}">
                  <a16:creationId xmlns:a16="http://schemas.microsoft.com/office/drawing/2014/main" id="{471A52AB-3485-44DA-9E3A-8615EFFAEDAA}"/>
                </a:ext>
              </a:extLst>
            </p:cNvPr>
            <p:cNvSpPr>
              <a:spLocks/>
            </p:cNvSpPr>
            <p:nvPr/>
          </p:nvSpPr>
          <p:spPr bwMode="gray">
            <a:xfrm>
              <a:off x="194" y="2219"/>
              <a:ext cx="6" cy="8"/>
            </a:xfrm>
            <a:custGeom>
              <a:avLst/>
              <a:gdLst>
                <a:gd name="T0" fmla="*/ 6 w 6"/>
                <a:gd name="T1" fmla="*/ 6 h 8"/>
                <a:gd name="T2" fmla="*/ 4 w 6"/>
                <a:gd name="T3" fmla="*/ 0 h 8"/>
                <a:gd name="T4" fmla="*/ 0 w 6"/>
                <a:gd name="T5" fmla="*/ 0 h 8"/>
                <a:gd name="T6" fmla="*/ 0 w 6"/>
                <a:gd name="T7" fmla="*/ 4 h 8"/>
                <a:gd name="T8" fmla="*/ 2 w 6"/>
                <a:gd name="T9" fmla="*/ 8 h 8"/>
                <a:gd name="T10" fmla="*/ 6 w 6"/>
                <a:gd name="T11" fmla="*/ 6 h 8"/>
              </a:gdLst>
              <a:ahLst/>
              <a:cxnLst>
                <a:cxn ang="0">
                  <a:pos x="T0" y="T1"/>
                </a:cxn>
                <a:cxn ang="0">
                  <a:pos x="T2" y="T3"/>
                </a:cxn>
                <a:cxn ang="0">
                  <a:pos x="T4" y="T5"/>
                </a:cxn>
                <a:cxn ang="0">
                  <a:pos x="T6" y="T7"/>
                </a:cxn>
                <a:cxn ang="0">
                  <a:pos x="T8" y="T9"/>
                </a:cxn>
                <a:cxn ang="0">
                  <a:pos x="T10" y="T11"/>
                </a:cxn>
              </a:cxnLst>
              <a:rect l="0" t="0" r="r" b="b"/>
              <a:pathLst>
                <a:path w="6" h="8">
                  <a:moveTo>
                    <a:pt x="6" y="6"/>
                  </a:moveTo>
                  <a:lnTo>
                    <a:pt x="4" y="0"/>
                  </a:lnTo>
                  <a:lnTo>
                    <a:pt x="0" y="0"/>
                  </a:lnTo>
                  <a:lnTo>
                    <a:pt x="0" y="4"/>
                  </a:lnTo>
                  <a:lnTo>
                    <a:pt x="2" y="8"/>
                  </a:lnTo>
                  <a:lnTo>
                    <a:pt x="6" y="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52" name="Freeform 56">
              <a:extLst>
                <a:ext uri="{FF2B5EF4-FFF2-40B4-BE49-F238E27FC236}">
                  <a16:creationId xmlns:a16="http://schemas.microsoft.com/office/drawing/2014/main" id="{C4039C4B-D678-485A-A316-3C99A17AA841}"/>
                </a:ext>
              </a:extLst>
            </p:cNvPr>
            <p:cNvSpPr>
              <a:spLocks/>
            </p:cNvSpPr>
            <p:nvPr/>
          </p:nvSpPr>
          <p:spPr bwMode="gray">
            <a:xfrm>
              <a:off x="194" y="2219"/>
              <a:ext cx="6" cy="8"/>
            </a:xfrm>
            <a:custGeom>
              <a:avLst/>
              <a:gdLst>
                <a:gd name="T0" fmla="*/ 6 w 6"/>
                <a:gd name="T1" fmla="*/ 6 h 8"/>
                <a:gd name="T2" fmla="*/ 4 w 6"/>
                <a:gd name="T3" fmla="*/ 0 h 8"/>
                <a:gd name="T4" fmla="*/ 0 w 6"/>
                <a:gd name="T5" fmla="*/ 0 h 8"/>
                <a:gd name="T6" fmla="*/ 0 w 6"/>
                <a:gd name="T7" fmla="*/ 4 h 8"/>
                <a:gd name="T8" fmla="*/ 2 w 6"/>
                <a:gd name="T9" fmla="*/ 8 h 8"/>
                <a:gd name="T10" fmla="*/ 6 w 6"/>
                <a:gd name="T11" fmla="*/ 6 h 8"/>
              </a:gdLst>
              <a:ahLst/>
              <a:cxnLst>
                <a:cxn ang="0">
                  <a:pos x="T0" y="T1"/>
                </a:cxn>
                <a:cxn ang="0">
                  <a:pos x="T2" y="T3"/>
                </a:cxn>
                <a:cxn ang="0">
                  <a:pos x="T4" y="T5"/>
                </a:cxn>
                <a:cxn ang="0">
                  <a:pos x="T6" y="T7"/>
                </a:cxn>
                <a:cxn ang="0">
                  <a:pos x="T8" y="T9"/>
                </a:cxn>
                <a:cxn ang="0">
                  <a:pos x="T10" y="T11"/>
                </a:cxn>
              </a:cxnLst>
              <a:rect l="0" t="0" r="r" b="b"/>
              <a:pathLst>
                <a:path w="6" h="8">
                  <a:moveTo>
                    <a:pt x="6" y="6"/>
                  </a:moveTo>
                  <a:lnTo>
                    <a:pt x="4" y="0"/>
                  </a:lnTo>
                  <a:lnTo>
                    <a:pt x="0" y="0"/>
                  </a:lnTo>
                  <a:lnTo>
                    <a:pt x="0" y="4"/>
                  </a:lnTo>
                  <a:lnTo>
                    <a:pt x="2" y="8"/>
                  </a:lnTo>
                  <a:lnTo>
                    <a:pt x="6" y="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53" name="Freeform 57">
              <a:extLst>
                <a:ext uri="{FF2B5EF4-FFF2-40B4-BE49-F238E27FC236}">
                  <a16:creationId xmlns:a16="http://schemas.microsoft.com/office/drawing/2014/main" id="{975A79EF-5E7E-41D4-B473-B4C2B2A33C9A}"/>
                </a:ext>
              </a:extLst>
            </p:cNvPr>
            <p:cNvSpPr>
              <a:spLocks/>
            </p:cNvSpPr>
            <p:nvPr/>
          </p:nvSpPr>
          <p:spPr bwMode="gray">
            <a:xfrm>
              <a:off x="170" y="2211"/>
              <a:ext cx="6" cy="4"/>
            </a:xfrm>
            <a:custGeom>
              <a:avLst/>
              <a:gdLst>
                <a:gd name="T0" fmla="*/ 4 w 6"/>
                <a:gd name="T1" fmla="*/ 0 h 4"/>
                <a:gd name="T2" fmla="*/ 0 w 6"/>
                <a:gd name="T3" fmla="*/ 0 h 4"/>
                <a:gd name="T4" fmla="*/ 2 w 6"/>
                <a:gd name="T5" fmla="*/ 4 h 4"/>
                <a:gd name="T6" fmla="*/ 6 w 6"/>
                <a:gd name="T7" fmla="*/ 4 h 4"/>
                <a:gd name="T8" fmla="*/ 4 w 6"/>
                <a:gd name="T9" fmla="*/ 0 h 4"/>
              </a:gdLst>
              <a:ahLst/>
              <a:cxnLst>
                <a:cxn ang="0">
                  <a:pos x="T0" y="T1"/>
                </a:cxn>
                <a:cxn ang="0">
                  <a:pos x="T2" y="T3"/>
                </a:cxn>
                <a:cxn ang="0">
                  <a:pos x="T4" y="T5"/>
                </a:cxn>
                <a:cxn ang="0">
                  <a:pos x="T6" y="T7"/>
                </a:cxn>
                <a:cxn ang="0">
                  <a:pos x="T8" y="T9"/>
                </a:cxn>
              </a:cxnLst>
              <a:rect l="0" t="0" r="r" b="b"/>
              <a:pathLst>
                <a:path w="6" h="4">
                  <a:moveTo>
                    <a:pt x="4" y="0"/>
                  </a:moveTo>
                  <a:lnTo>
                    <a:pt x="0" y="0"/>
                  </a:lnTo>
                  <a:lnTo>
                    <a:pt x="2" y="4"/>
                  </a:lnTo>
                  <a:lnTo>
                    <a:pt x="6" y="4"/>
                  </a:lnTo>
                  <a:lnTo>
                    <a:pt x="4"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54" name="Freeform 58">
              <a:extLst>
                <a:ext uri="{FF2B5EF4-FFF2-40B4-BE49-F238E27FC236}">
                  <a16:creationId xmlns:a16="http://schemas.microsoft.com/office/drawing/2014/main" id="{DE061561-14D0-493C-9EFD-4465CCB24A83}"/>
                </a:ext>
              </a:extLst>
            </p:cNvPr>
            <p:cNvSpPr>
              <a:spLocks/>
            </p:cNvSpPr>
            <p:nvPr/>
          </p:nvSpPr>
          <p:spPr bwMode="gray">
            <a:xfrm>
              <a:off x="170" y="2211"/>
              <a:ext cx="6" cy="4"/>
            </a:xfrm>
            <a:custGeom>
              <a:avLst/>
              <a:gdLst>
                <a:gd name="T0" fmla="*/ 4 w 6"/>
                <a:gd name="T1" fmla="*/ 0 h 4"/>
                <a:gd name="T2" fmla="*/ 0 w 6"/>
                <a:gd name="T3" fmla="*/ 0 h 4"/>
                <a:gd name="T4" fmla="*/ 2 w 6"/>
                <a:gd name="T5" fmla="*/ 4 h 4"/>
                <a:gd name="T6" fmla="*/ 6 w 6"/>
                <a:gd name="T7" fmla="*/ 4 h 4"/>
                <a:gd name="T8" fmla="*/ 4 w 6"/>
                <a:gd name="T9" fmla="*/ 0 h 4"/>
              </a:gdLst>
              <a:ahLst/>
              <a:cxnLst>
                <a:cxn ang="0">
                  <a:pos x="T0" y="T1"/>
                </a:cxn>
                <a:cxn ang="0">
                  <a:pos x="T2" y="T3"/>
                </a:cxn>
                <a:cxn ang="0">
                  <a:pos x="T4" y="T5"/>
                </a:cxn>
                <a:cxn ang="0">
                  <a:pos x="T6" y="T7"/>
                </a:cxn>
                <a:cxn ang="0">
                  <a:pos x="T8" y="T9"/>
                </a:cxn>
              </a:cxnLst>
              <a:rect l="0" t="0" r="r" b="b"/>
              <a:pathLst>
                <a:path w="6" h="4">
                  <a:moveTo>
                    <a:pt x="4" y="0"/>
                  </a:moveTo>
                  <a:lnTo>
                    <a:pt x="0" y="0"/>
                  </a:lnTo>
                  <a:lnTo>
                    <a:pt x="2" y="4"/>
                  </a:lnTo>
                  <a:lnTo>
                    <a:pt x="6" y="4"/>
                  </a:lnTo>
                  <a:lnTo>
                    <a:pt x="4"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grpSp>
      <p:sp>
        <p:nvSpPr>
          <p:cNvPr id="355" name="Freeform 59">
            <a:extLst>
              <a:ext uri="{FF2B5EF4-FFF2-40B4-BE49-F238E27FC236}">
                <a16:creationId xmlns:a16="http://schemas.microsoft.com/office/drawing/2014/main" id="{64BF91E6-1F94-4DB2-8937-9AA5F503AEB6}"/>
              </a:ext>
            </a:extLst>
          </p:cNvPr>
          <p:cNvSpPr>
            <a:spLocks/>
          </p:cNvSpPr>
          <p:nvPr/>
        </p:nvSpPr>
        <p:spPr bwMode="gray">
          <a:xfrm>
            <a:off x="2857435" y="3672805"/>
            <a:ext cx="114359" cy="126858"/>
          </a:xfrm>
          <a:custGeom>
            <a:avLst/>
            <a:gdLst>
              <a:gd name="T0" fmla="*/ 34 w 58"/>
              <a:gd name="T1" fmla="*/ 64 h 64"/>
              <a:gd name="T2" fmla="*/ 42 w 58"/>
              <a:gd name="T3" fmla="*/ 56 h 64"/>
              <a:gd name="T4" fmla="*/ 48 w 58"/>
              <a:gd name="T5" fmla="*/ 50 h 64"/>
              <a:gd name="T6" fmla="*/ 52 w 58"/>
              <a:gd name="T7" fmla="*/ 46 h 64"/>
              <a:gd name="T8" fmla="*/ 58 w 58"/>
              <a:gd name="T9" fmla="*/ 38 h 64"/>
              <a:gd name="T10" fmla="*/ 54 w 58"/>
              <a:gd name="T11" fmla="*/ 34 h 64"/>
              <a:gd name="T12" fmla="*/ 48 w 58"/>
              <a:gd name="T13" fmla="*/ 34 h 64"/>
              <a:gd name="T14" fmla="*/ 48 w 58"/>
              <a:gd name="T15" fmla="*/ 0 h 64"/>
              <a:gd name="T16" fmla="*/ 18 w 58"/>
              <a:gd name="T17" fmla="*/ 2 h 64"/>
              <a:gd name="T18" fmla="*/ 16 w 58"/>
              <a:gd name="T19" fmla="*/ 6 h 64"/>
              <a:gd name="T20" fmla="*/ 18 w 58"/>
              <a:gd name="T21" fmla="*/ 14 h 64"/>
              <a:gd name="T22" fmla="*/ 26 w 58"/>
              <a:gd name="T23" fmla="*/ 20 h 64"/>
              <a:gd name="T24" fmla="*/ 30 w 58"/>
              <a:gd name="T25" fmla="*/ 26 h 64"/>
              <a:gd name="T26" fmla="*/ 26 w 58"/>
              <a:gd name="T27" fmla="*/ 28 h 64"/>
              <a:gd name="T28" fmla="*/ 14 w 58"/>
              <a:gd name="T29" fmla="*/ 30 h 64"/>
              <a:gd name="T30" fmla="*/ 10 w 58"/>
              <a:gd name="T31" fmla="*/ 28 h 64"/>
              <a:gd name="T32" fmla="*/ 4 w 58"/>
              <a:gd name="T33" fmla="*/ 36 h 64"/>
              <a:gd name="T34" fmla="*/ 2 w 58"/>
              <a:gd name="T35" fmla="*/ 42 h 64"/>
              <a:gd name="T36" fmla="*/ 0 w 58"/>
              <a:gd name="T37" fmla="*/ 54 h 64"/>
              <a:gd name="T38" fmla="*/ 6 w 58"/>
              <a:gd name="T39" fmla="*/ 58 h 64"/>
              <a:gd name="T40" fmla="*/ 12 w 58"/>
              <a:gd name="T41" fmla="*/ 62 h 64"/>
              <a:gd name="T42" fmla="*/ 22 w 58"/>
              <a:gd name="T43" fmla="*/ 64 h 64"/>
              <a:gd name="T44" fmla="*/ 34 w 58"/>
              <a:gd name="T4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64">
                <a:moveTo>
                  <a:pt x="34" y="64"/>
                </a:moveTo>
                <a:lnTo>
                  <a:pt x="42" y="56"/>
                </a:lnTo>
                <a:lnTo>
                  <a:pt x="48" y="50"/>
                </a:lnTo>
                <a:lnTo>
                  <a:pt x="52" y="46"/>
                </a:lnTo>
                <a:lnTo>
                  <a:pt x="58" y="38"/>
                </a:lnTo>
                <a:lnTo>
                  <a:pt x="54" y="34"/>
                </a:lnTo>
                <a:lnTo>
                  <a:pt x="48" y="34"/>
                </a:lnTo>
                <a:lnTo>
                  <a:pt x="48" y="0"/>
                </a:lnTo>
                <a:lnTo>
                  <a:pt x="18" y="2"/>
                </a:lnTo>
                <a:lnTo>
                  <a:pt x="16" y="6"/>
                </a:lnTo>
                <a:lnTo>
                  <a:pt x="18" y="14"/>
                </a:lnTo>
                <a:lnTo>
                  <a:pt x="26" y="20"/>
                </a:lnTo>
                <a:lnTo>
                  <a:pt x="30" y="26"/>
                </a:lnTo>
                <a:lnTo>
                  <a:pt x="26" y="28"/>
                </a:lnTo>
                <a:lnTo>
                  <a:pt x="14" y="30"/>
                </a:lnTo>
                <a:lnTo>
                  <a:pt x="10" y="28"/>
                </a:lnTo>
                <a:lnTo>
                  <a:pt x="4" y="36"/>
                </a:lnTo>
                <a:lnTo>
                  <a:pt x="2" y="42"/>
                </a:lnTo>
                <a:lnTo>
                  <a:pt x="0" y="54"/>
                </a:lnTo>
                <a:lnTo>
                  <a:pt x="6" y="58"/>
                </a:lnTo>
                <a:lnTo>
                  <a:pt x="12" y="62"/>
                </a:lnTo>
                <a:lnTo>
                  <a:pt x="22" y="64"/>
                </a:lnTo>
                <a:lnTo>
                  <a:pt x="34" y="6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56" name="Freeform 60">
            <a:extLst>
              <a:ext uri="{FF2B5EF4-FFF2-40B4-BE49-F238E27FC236}">
                <a16:creationId xmlns:a16="http://schemas.microsoft.com/office/drawing/2014/main" id="{F29D9A64-A963-4ECB-B3A0-F8BD700F3DC7}"/>
              </a:ext>
            </a:extLst>
          </p:cNvPr>
          <p:cNvSpPr>
            <a:spLocks/>
          </p:cNvSpPr>
          <p:nvPr/>
        </p:nvSpPr>
        <p:spPr bwMode="gray">
          <a:xfrm>
            <a:off x="2952078" y="3652984"/>
            <a:ext cx="23661" cy="87216"/>
          </a:xfrm>
          <a:custGeom>
            <a:avLst/>
            <a:gdLst>
              <a:gd name="T0" fmla="*/ 10 w 12"/>
              <a:gd name="T1" fmla="*/ 0 h 44"/>
              <a:gd name="T2" fmla="*/ 12 w 12"/>
              <a:gd name="T3" fmla="*/ 6 h 44"/>
              <a:gd name="T4" fmla="*/ 10 w 12"/>
              <a:gd name="T5" fmla="*/ 12 h 44"/>
              <a:gd name="T6" fmla="*/ 10 w 12"/>
              <a:gd name="T7" fmla="*/ 26 h 44"/>
              <a:gd name="T8" fmla="*/ 10 w 12"/>
              <a:gd name="T9" fmla="*/ 34 h 44"/>
              <a:gd name="T10" fmla="*/ 6 w 12"/>
              <a:gd name="T11" fmla="*/ 38 h 44"/>
              <a:gd name="T12" fmla="*/ 0 w 12"/>
              <a:gd name="T13" fmla="*/ 44 h 44"/>
              <a:gd name="T14" fmla="*/ 0 w 12"/>
              <a:gd name="T15" fmla="*/ 10 h 44"/>
              <a:gd name="T16" fmla="*/ 6 w 12"/>
              <a:gd name="T17" fmla="*/ 4 h 44"/>
              <a:gd name="T18" fmla="*/ 10 w 12"/>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44">
                <a:moveTo>
                  <a:pt x="10" y="0"/>
                </a:moveTo>
                <a:lnTo>
                  <a:pt x="12" y="6"/>
                </a:lnTo>
                <a:lnTo>
                  <a:pt x="10" y="12"/>
                </a:lnTo>
                <a:lnTo>
                  <a:pt x="10" y="26"/>
                </a:lnTo>
                <a:lnTo>
                  <a:pt x="10" y="34"/>
                </a:lnTo>
                <a:lnTo>
                  <a:pt x="6" y="38"/>
                </a:lnTo>
                <a:lnTo>
                  <a:pt x="0" y="44"/>
                </a:lnTo>
                <a:lnTo>
                  <a:pt x="0" y="10"/>
                </a:lnTo>
                <a:lnTo>
                  <a:pt x="6" y="4"/>
                </a:lnTo>
                <a:lnTo>
                  <a:pt x="1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57" name="Freeform 61">
            <a:extLst>
              <a:ext uri="{FF2B5EF4-FFF2-40B4-BE49-F238E27FC236}">
                <a16:creationId xmlns:a16="http://schemas.microsoft.com/office/drawing/2014/main" id="{A239AF85-5078-4418-9E94-639A9B1FBC39}"/>
              </a:ext>
            </a:extLst>
          </p:cNvPr>
          <p:cNvSpPr>
            <a:spLocks/>
          </p:cNvSpPr>
          <p:nvPr/>
        </p:nvSpPr>
        <p:spPr bwMode="gray">
          <a:xfrm>
            <a:off x="2924474" y="3779842"/>
            <a:ext cx="67037" cy="43608"/>
          </a:xfrm>
          <a:custGeom>
            <a:avLst/>
            <a:gdLst>
              <a:gd name="T0" fmla="*/ 0 w 34"/>
              <a:gd name="T1" fmla="*/ 10 h 22"/>
              <a:gd name="T2" fmla="*/ 12 w 34"/>
              <a:gd name="T3" fmla="*/ 0 h 22"/>
              <a:gd name="T4" fmla="*/ 18 w 34"/>
              <a:gd name="T5" fmla="*/ 4 h 22"/>
              <a:gd name="T6" fmla="*/ 24 w 34"/>
              <a:gd name="T7" fmla="*/ 8 h 22"/>
              <a:gd name="T8" fmla="*/ 32 w 34"/>
              <a:gd name="T9" fmla="*/ 10 h 22"/>
              <a:gd name="T10" fmla="*/ 34 w 34"/>
              <a:gd name="T11" fmla="*/ 14 h 22"/>
              <a:gd name="T12" fmla="*/ 30 w 34"/>
              <a:gd name="T13" fmla="*/ 20 h 22"/>
              <a:gd name="T14" fmla="*/ 26 w 34"/>
              <a:gd name="T15" fmla="*/ 22 h 22"/>
              <a:gd name="T16" fmla="*/ 16 w 34"/>
              <a:gd name="T17" fmla="*/ 18 h 22"/>
              <a:gd name="T18" fmla="*/ 8 w 34"/>
              <a:gd name="T19" fmla="*/ 14 h 22"/>
              <a:gd name="T20" fmla="*/ 0 w 34"/>
              <a:gd name="T21"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22">
                <a:moveTo>
                  <a:pt x="0" y="10"/>
                </a:moveTo>
                <a:lnTo>
                  <a:pt x="12" y="0"/>
                </a:lnTo>
                <a:lnTo>
                  <a:pt x="18" y="4"/>
                </a:lnTo>
                <a:lnTo>
                  <a:pt x="24" y="8"/>
                </a:lnTo>
                <a:lnTo>
                  <a:pt x="32" y="10"/>
                </a:lnTo>
                <a:lnTo>
                  <a:pt x="34" y="14"/>
                </a:lnTo>
                <a:lnTo>
                  <a:pt x="30" y="20"/>
                </a:lnTo>
                <a:lnTo>
                  <a:pt x="26" y="22"/>
                </a:lnTo>
                <a:lnTo>
                  <a:pt x="16" y="18"/>
                </a:lnTo>
                <a:lnTo>
                  <a:pt x="8" y="14"/>
                </a:lnTo>
                <a:lnTo>
                  <a:pt x="0" y="1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58" name="Freeform 62">
            <a:extLst>
              <a:ext uri="{FF2B5EF4-FFF2-40B4-BE49-F238E27FC236}">
                <a16:creationId xmlns:a16="http://schemas.microsoft.com/office/drawing/2014/main" id="{CF95F959-82BF-4923-B665-B9F88385B97B}"/>
              </a:ext>
            </a:extLst>
          </p:cNvPr>
          <p:cNvSpPr>
            <a:spLocks/>
          </p:cNvSpPr>
          <p:nvPr/>
        </p:nvSpPr>
        <p:spPr bwMode="gray">
          <a:xfrm>
            <a:off x="2948134" y="3736235"/>
            <a:ext cx="189284" cy="95144"/>
          </a:xfrm>
          <a:custGeom>
            <a:avLst/>
            <a:gdLst>
              <a:gd name="T0" fmla="*/ 12 w 96"/>
              <a:gd name="T1" fmla="*/ 6 h 48"/>
              <a:gd name="T2" fmla="*/ 26 w 96"/>
              <a:gd name="T3" fmla="*/ 2 h 48"/>
              <a:gd name="T4" fmla="*/ 34 w 96"/>
              <a:gd name="T5" fmla="*/ 2 h 48"/>
              <a:gd name="T6" fmla="*/ 42 w 96"/>
              <a:gd name="T7" fmla="*/ 4 h 48"/>
              <a:gd name="T8" fmla="*/ 52 w 96"/>
              <a:gd name="T9" fmla="*/ 2 h 48"/>
              <a:gd name="T10" fmla="*/ 64 w 96"/>
              <a:gd name="T11" fmla="*/ 0 h 48"/>
              <a:gd name="T12" fmla="*/ 74 w 96"/>
              <a:gd name="T13" fmla="*/ 0 h 48"/>
              <a:gd name="T14" fmla="*/ 80 w 96"/>
              <a:gd name="T15" fmla="*/ 0 h 48"/>
              <a:gd name="T16" fmla="*/ 84 w 96"/>
              <a:gd name="T17" fmla="*/ 4 h 48"/>
              <a:gd name="T18" fmla="*/ 96 w 96"/>
              <a:gd name="T19" fmla="*/ 12 h 48"/>
              <a:gd name="T20" fmla="*/ 94 w 96"/>
              <a:gd name="T21" fmla="*/ 16 h 48"/>
              <a:gd name="T22" fmla="*/ 88 w 96"/>
              <a:gd name="T23" fmla="*/ 18 h 48"/>
              <a:gd name="T24" fmla="*/ 80 w 96"/>
              <a:gd name="T25" fmla="*/ 18 h 48"/>
              <a:gd name="T26" fmla="*/ 70 w 96"/>
              <a:gd name="T27" fmla="*/ 18 h 48"/>
              <a:gd name="T28" fmla="*/ 64 w 96"/>
              <a:gd name="T29" fmla="*/ 22 h 48"/>
              <a:gd name="T30" fmla="*/ 56 w 96"/>
              <a:gd name="T31" fmla="*/ 30 h 48"/>
              <a:gd name="T32" fmla="*/ 48 w 96"/>
              <a:gd name="T33" fmla="*/ 32 h 48"/>
              <a:gd name="T34" fmla="*/ 42 w 96"/>
              <a:gd name="T35" fmla="*/ 34 h 48"/>
              <a:gd name="T36" fmla="*/ 40 w 96"/>
              <a:gd name="T37" fmla="*/ 42 h 48"/>
              <a:gd name="T38" fmla="*/ 36 w 96"/>
              <a:gd name="T39" fmla="*/ 46 h 48"/>
              <a:gd name="T40" fmla="*/ 30 w 96"/>
              <a:gd name="T41" fmla="*/ 48 h 48"/>
              <a:gd name="T42" fmla="*/ 30 w 96"/>
              <a:gd name="T43" fmla="*/ 42 h 48"/>
              <a:gd name="T44" fmla="*/ 28 w 96"/>
              <a:gd name="T45" fmla="*/ 36 h 48"/>
              <a:gd name="T46" fmla="*/ 22 w 96"/>
              <a:gd name="T47" fmla="*/ 36 h 48"/>
              <a:gd name="T48" fmla="*/ 20 w 96"/>
              <a:gd name="T49" fmla="*/ 32 h 48"/>
              <a:gd name="T50" fmla="*/ 6 w 96"/>
              <a:gd name="T51" fmla="*/ 26 h 48"/>
              <a:gd name="T52" fmla="*/ 0 w 96"/>
              <a:gd name="T53" fmla="*/ 22 h 48"/>
              <a:gd name="T54" fmla="*/ 12 w 96"/>
              <a:gd name="T55"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6" h="48">
                <a:moveTo>
                  <a:pt x="12" y="6"/>
                </a:moveTo>
                <a:lnTo>
                  <a:pt x="26" y="2"/>
                </a:lnTo>
                <a:lnTo>
                  <a:pt x="34" y="2"/>
                </a:lnTo>
                <a:lnTo>
                  <a:pt x="42" y="4"/>
                </a:lnTo>
                <a:lnTo>
                  <a:pt x="52" y="2"/>
                </a:lnTo>
                <a:lnTo>
                  <a:pt x="64" y="0"/>
                </a:lnTo>
                <a:lnTo>
                  <a:pt x="74" y="0"/>
                </a:lnTo>
                <a:lnTo>
                  <a:pt x="80" y="0"/>
                </a:lnTo>
                <a:lnTo>
                  <a:pt x="84" y="4"/>
                </a:lnTo>
                <a:lnTo>
                  <a:pt x="96" y="12"/>
                </a:lnTo>
                <a:lnTo>
                  <a:pt x="94" y="16"/>
                </a:lnTo>
                <a:lnTo>
                  <a:pt x="88" y="18"/>
                </a:lnTo>
                <a:lnTo>
                  <a:pt x="80" y="18"/>
                </a:lnTo>
                <a:lnTo>
                  <a:pt x="70" y="18"/>
                </a:lnTo>
                <a:lnTo>
                  <a:pt x="64" y="22"/>
                </a:lnTo>
                <a:lnTo>
                  <a:pt x="56" y="30"/>
                </a:lnTo>
                <a:lnTo>
                  <a:pt x="48" y="32"/>
                </a:lnTo>
                <a:lnTo>
                  <a:pt x="42" y="34"/>
                </a:lnTo>
                <a:lnTo>
                  <a:pt x="40" y="42"/>
                </a:lnTo>
                <a:lnTo>
                  <a:pt x="36" y="46"/>
                </a:lnTo>
                <a:lnTo>
                  <a:pt x="30" y="48"/>
                </a:lnTo>
                <a:lnTo>
                  <a:pt x="30" y="42"/>
                </a:lnTo>
                <a:lnTo>
                  <a:pt x="28" y="36"/>
                </a:lnTo>
                <a:lnTo>
                  <a:pt x="22" y="36"/>
                </a:lnTo>
                <a:lnTo>
                  <a:pt x="20" y="32"/>
                </a:lnTo>
                <a:lnTo>
                  <a:pt x="6" y="26"/>
                </a:lnTo>
                <a:lnTo>
                  <a:pt x="0" y="22"/>
                </a:lnTo>
                <a:lnTo>
                  <a:pt x="12" y="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59" name="Freeform 63">
            <a:extLst>
              <a:ext uri="{FF2B5EF4-FFF2-40B4-BE49-F238E27FC236}">
                <a16:creationId xmlns:a16="http://schemas.microsoft.com/office/drawing/2014/main" id="{7CF05EDC-A14C-4053-A367-48B022BFF99B}"/>
              </a:ext>
            </a:extLst>
          </p:cNvPr>
          <p:cNvSpPr>
            <a:spLocks/>
          </p:cNvSpPr>
          <p:nvPr/>
        </p:nvSpPr>
        <p:spPr bwMode="gray">
          <a:xfrm>
            <a:off x="3007283" y="3767949"/>
            <a:ext cx="126189" cy="130822"/>
          </a:xfrm>
          <a:custGeom>
            <a:avLst/>
            <a:gdLst>
              <a:gd name="T0" fmla="*/ 54 w 64"/>
              <a:gd name="T1" fmla="*/ 66 h 66"/>
              <a:gd name="T2" fmla="*/ 44 w 64"/>
              <a:gd name="T3" fmla="*/ 62 h 66"/>
              <a:gd name="T4" fmla="*/ 26 w 64"/>
              <a:gd name="T5" fmla="*/ 60 h 66"/>
              <a:gd name="T6" fmla="*/ 14 w 64"/>
              <a:gd name="T7" fmla="*/ 50 h 66"/>
              <a:gd name="T8" fmla="*/ 6 w 64"/>
              <a:gd name="T9" fmla="*/ 42 h 66"/>
              <a:gd name="T10" fmla="*/ 0 w 64"/>
              <a:gd name="T11" fmla="*/ 32 h 66"/>
              <a:gd name="T12" fmla="*/ 10 w 64"/>
              <a:gd name="T13" fmla="*/ 26 h 66"/>
              <a:gd name="T14" fmla="*/ 12 w 64"/>
              <a:gd name="T15" fmla="*/ 18 h 66"/>
              <a:gd name="T16" fmla="*/ 26 w 64"/>
              <a:gd name="T17" fmla="*/ 14 h 66"/>
              <a:gd name="T18" fmla="*/ 34 w 64"/>
              <a:gd name="T19" fmla="*/ 6 h 66"/>
              <a:gd name="T20" fmla="*/ 40 w 64"/>
              <a:gd name="T21" fmla="*/ 2 h 66"/>
              <a:gd name="T22" fmla="*/ 50 w 64"/>
              <a:gd name="T23" fmla="*/ 2 h 66"/>
              <a:gd name="T24" fmla="*/ 58 w 64"/>
              <a:gd name="T25" fmla="*/ 2 h 66"/>
              <a:gd name="T26" fmla="*/ 64 w 64"/>
              <a:gd name="T27" fmla="*/ 0 h 66"/>
              <a:gd name="T28" fmla="*/ 64 w 64"/>
              <a:gd name="T29" fmla="*/ 6 h 66"/>
              <a:gd name="T30" fmla="*/ 62 w 64"/>
              <a:gd name="T31" fmla="*/ 18 h 66"/>
              <a:gd name="T32" fmla="*/ 58 w 64"/>
              <a:gd name="T33" fmla="*/ 30 h 66"/>
              <a:gd name="T34" fmla="*/ 56 w 64"/>
              <a:gd name="T35" fmla="*/ 42 h 66"/>
              <a:gd name="T36" fmla="*/ 56 w 64"/>
              <a:gd name="T37" fmla="*/ 52 h 66"/>
              <a:gd name="T38" fmla="*/ 54 w 64"/>
              <a:gd name="T3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66">
                <a:moveTo>
                  <a:pt x="54" y="66"/>
                </a:moveTo>
                <a:lnTo>
                  <a:pt x="44" y="62"/>
                </a:lnTo>
                <a:lnTo>
                  <a:pt x="26" y="60"/>
                </a:lnTo>
                <a:lnTo>
                  <a:pt x="14" y="50"/>
                </a:lnTo>
                <a:lnTo>
                  <a:pt x="6" y="42"/>
                </a:lnTo>
                <a:lnTo>
                  <a:pt x="0" y="32"/>
                </a:lnTo>
                <a:lnTo>
                  <a:pt x="10" y="26"/>
                </a:lnTo>
                <a:lnTo>
                  <a:pt x="12" y="18"/>
                </a:lnTo>
                <a:lnTo>
                  <a:pt x="26" y="14"/>
                </a:lnTo>
                <a:lnTo>
                  <a:pt x="34" y="6"/>
                </a:lnTo>
                <a:lnTo>
                  <a:pt x="40" y="2"/>
                </a:lnTo>
                <a:lnTo>
                  <a:pt x="50" y="2"/>
                </a:lnTo>
                <a:lnTo>
                  <a:pt x="58" y="2"/>
                </a:lnTo>
                <a:lnTo>
                  <a:pt x="64" y="0"/>
                </a:lnTo>
                <a:lnTo>
                  <a:pt x="64" y="6"/>
                </a:lnTo>
                <a:lnTo>
                  <a:pt x="62" y="18"/>
                </a:lnTo>
                <a:lnTo>
                  <a:pt x="58" y="30"/>
                </a:lnTo>
                <a:lnTo>
                  <a:pt x="56" y="42"/>
                </a:lnTo>
                <a:lnTo>
                  <a:pt x="56" y="52"/>
                </a:lnTo>
                <a:lnTo>
                  <a:pt x="54" y="6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60" name="Freeform 64">
            <a:extLst>
              <a:ext uri="{FF2B5EF4-FFF2-40B4-BE49-F238E27FC236}">
                <a16:creationId xmlns:a16="http://schemas.microsoft.com/office/drawing/2014/main" id="{7E9E0742-D572-47A3-B56D-4F9279FE27B6}"/>
              </a:ext>
            </a:extLst>
          </p:cNvPr>
          <p:cNvSpPr>
            <a:spLocks/>
          </p:cNvSpPr>
          <p:nvPr/>
        </p:nvSpPr>
        <p:spPr bwMode="gray">
          <a:xfrm>
            <a:off x="3054604" y="3886879"/>
            <a:ext cx="98584" cy="87216"/>
          </a:xfrm>
          <a:custGeom>
            <a:avLst/>
            <a:gdLst>
              <a:gd name="T0" fmla="*/ 18 w 50"/>
              <a:gd name="T1" fmla="*/ 20 h 44"/>
              <a:gd name="T2" fmla="*/ 12 w 50"/>
              <a:gd name="T3" fmla="*/ 16 h 44"/>
              <a:gd name="T4" fmla="*/ 10 w 50"/>
              <a:gd name="T5" fmla="*/ 22 h 44"/>
              <a:gd name="T6" fmla="*/ 8 w 50"/>
              <a:gd name="T7" fmla="*/ 24 h 44"/>
              <a:gd name="T8" fmla="*/ 2 w 50"/>
              <a:gd name="T9" fmla="*/ 20 h 44"/>
              <a:gd name="T10" fmla="*/ 0 w 50"/>
              <a:gd name="T11" fmla="*/ 16 h 44"/>
              <a:gd name="T12" fmla="*/ 0 w 50"/>
              <a:gd name="T13" fmla="*/ 10 h 44"/>
              <a:gd name="T14" fmla="*/ 2 w 50"/>
              <a:gd name="T15" fmla="*/ 6 h 44"/>
              <a:gd name="T16" fmla="*/ 2 w 50"/>
              <a:gd name="T17" fmla="*/ 0 h 44"/>
              <a:gd name="T18" fmla="*/ 18 w 50"/>
              <a:gd name="T19" fmla="*/ 2 h 44"/>
              <a:gd name="T20" fmla="*/ 30 w 50"/>
              <a:gd name="T21" fmla="*/ 6 h 44"/>
              <a:gd name="T22" fmla="*/ 34 w 50"/>
              <a:gd name="T23" fmla="*/ 10 h 44"/>
              <a:gd name="T24" fmla="*/ 42 w 50"/>
              <a:gd name="T25" fmla="*/ 18 h 44"/>
              <a:gd name="T26" fmla="*/ 48 w 50"/>
              <a:gd name="T27" fmla="*/ 24 h 44"/>
              <a:gd name="T28" fmla="*/ 50 w 50"/>
              <a:gd name="T29" fmla="*/ 28 h 44"/>
              <a:gd name="T30" fmla="*/ 46 w 50"/>
              <a:gd name="T31" fmla="*/ 30 h 44"/>
              <a:gd name="T32" fmla="*/ 44 w 50"/>
              <a:gd name="T33" fmla="*/ 36 h 44"/>
              <a:gd name="T34" fmla="*/ 42 w 50"/>
              <a:gd name="T35" fmla="*/ 42 h 44"/>
              <a:gd name="T36" fmla="*/ 38 w 50"/>
              <a:gd name="T37" fmla="*/ 44 h 44"/>
              <a:gd name="T38" fmla="*/ 34 w 50"/>
              <a:gd name="T39" fmla="*/ 32 h 44"/>
              <a:gd name="T40" fmla="*/ 28 w 50"/>
              <a:gd name="T41" fmla="*/ 26 h 44"/>
              <a:gd name="T42" fmla="*/ 24 w 50"/>
              <a:gd name="T43" fmla="*/ 24 h 44"/>
              <a:gd name="T44" fmla="*/ 18 w 50"/>
              <a:gd name="T45"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44">
                <a:moveTo>
                  <a:pt x="18" y="20"/>
                </a:moveTo>
                <a:lnTo>
                  <a:pt x="12" y="16"/>
                </a:lnTo>
                <a:lnTo>
                  <a:pt x="10" y="22"/>
                </a:lnTo>
                <a:lnTo>
                  <a:pt x="8" y="24"/>
                </a:lnTo>
                <a:lnTo>
                  <a:pt x="2" y="20"/>
                </a:lnTo>
                <a:lnTo>
                  <a:pt x="0" y="16"/>
                </a:lnTo>
                <a:lnTo>
                  <a:pt x="0" y="10"/>
                </a:lnTo>
                <a:lnTo>
                  <a:pt x="2" y="6"/>
                </a:lnTo>
                <a:lnTo>
                  <a:pt x="2" y="0"/>
                </a:lnTo>
                <a:lnTo>
                  <a:pt x="18" y="2"/>
                </a:lnTo>
                <a:lnTo>
                  <a:pt x="30" y="6"/>
                </a:lnTo>
                <a:lnTo>
                  <a:pt x="34" y="10"/>
                </a:lnTo>
                <a:lnTo>
                  <a:pt x="42" y="18"/>
                </a:lnTo>
                <a:lnTo>
                  <a:pt x="48" y="24"/>
                </a:lnTo>
                <a:lnTo>
                  <a:pt x="50" y="28"/>
                </a:lnTo>
                <a:lnTo>
                  <a:pt x="46" y="30"/>
                </a:lnTo>
                <a:lnTo>
                  <a:pt x="44" y="36"/>
                </a:lnTo>
                <a:lnTo>
                  <a:pt x="42" y="42"/>
                </a:lnTo>
                <a:lnTo>
                  <a:pt x="38" y="44"/>
                </a:lnTo>
                <a:lnTo>
                  <a:pt x="34" y="32"/>
                </a:lnTo>
                <a:lnTo>
                  <a:pt x="28" y="26"/>
                </a:lnTo>
                <a:lnTo>
                  <a:pt x="24" y="24"/>
                </a:lnTo>
                <a:lnTo>
                  <a:pt x="18" y="2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61" name="Freeform 65">
            <a:extLst>
              <a:ext uri="{FF2B5EF4-FFF2-40B4-BE49-F238E27FC236}">
                <a16:creationId xmlns:a16="http://schemas.microsoft.com/office/drawing/2014/main" id="{174C52E8-FD1F-498F-A76D-DA1B2F31DA86}"/>
              </a:ext>
            </a:extLst>
          </p:cNvPr>
          <p:cNvSpPr>
            <a:spLocks/>
          </p:cNvSpPr>
          <p:nvPr/>
        </p:nvSpPr>
        <p:spPr bwMode="gray">
          <a:xfrm>
            <a:off x="3129529" y="3938414"/>
            <a:ext cx="201113" cy="75322"/>
          </a:xfrm>
          <a:custGeom>
            <a:avLst/>
            <a:gdLst>
              <a:gd name="T0" fmla="*/ 88 w 102"/>
              <a:gd name="T1" fmla="*/ 34 h 38"/>
              <a:gd name="T2" fmla="*/ 82 w 102"/>
              <a:gd name="T3" fmla="*/ 32 h 38"/>
              <a:gd name="T4" fmla="*/ 80 w 102"/>
              <a:gd name="T5" fmla="*/ 28 h 38"/>
              <a:gd name="T6" fmla="*/ 80 w 102"/>
              <a:gd name="T7" fmla="*/ 22 h 38"/>
              <a:gd name="T8" fmla="*/ 80 w 102"/>
              <a:gd name="T9" fmla="*/ 16 h 38"/>
              <a:gd name="T10" fmla="*/ 78 w 102"/>
              <a:gd name="T11" fmla="*/ 12 h 38"/>
              <a:gd name="T12" fmla="*/ 72 w 102"/>
              <a:gd name="T13" fmla="*/ 10 h 38"/>
              <a:gd name="T14" fmla="*/ 66 w 102"/>
              <a:gd name="T15" fmla="*/ 10 h 38"/>
              <a:gd name="T16" fmla="*/ 62 w 102"/>
              <a:gd name="T17" fmla="*/ 12 h 38"/>
              <a:gd name="T18" fmla="*/ 60 w 102"/>
              <a:gd name="T19" fmla="*/ 16 h 38"/>
              <a:gd name="T20" fmla="*/ 52 w 102"/>
              <a:gd name="T21" fmla="*/ 18 h 38"/>
              <a:gd name="T22" fmla="*/ 48 w 102"/>
              <a:gd name="T23" fmla="*/ 22 h 38"/>
              <a:gd name="T24" fmla="*/ 50 w 102"/>
              <a:gd name="T25" fmla="*/ 26 h 38"/>
              <a:gd name="T26" fmla="*/ 52 w 102"/>
              <a:gd name="T27" fmla="*/ 30 h 38"/>
              <a:gd name="T28" fmla="*/ 52 w 102"/>
              <a:gd name="T29" fmla="*/ 36 h 38"/>
              <a:gd name="T30" fmla="*/ 44 w 102"/>
              <a:gd name="T31" fmla="*/ 38 h 38"/>
              <a:gd name="T32" fmla="*/ 38 w 102"/>
              <a:gd name="T33" fmla="*/ 32 h 38"/>
              <a:gd name="T34" fmla="*/ 32 w 102"/>
              <a:gd name="T35" fmla="*/ 26 h 38"/>
              <a:gd name="T36" fmla="*/ 26 w 102"/>
              <a:gd name="T37" fmla="*/ 22 h 38"/>
              <a:gd name="T38" fmla="*/ 18 w 102"/>
              <a:gd name="T39" fmla="*/ 20 h 38"/>
              <a:gd name="T40" fmla="*/ 14 w 102"/>
              <a:gd name="T41" fmla="*/ 18 h 38"/>
              <a:gd name="T42" fmla="*/ 8 w 102"/>
              <a:gd name="T43" fmla="*/ 20 h 38"/>
              <a:gd name="T44" fmla="*/ 0 w 102"/>
              <a:gd name="T45" fmla="*/ 18 h 38"/>
              <a:gd name="T46" fmla="*/ 4 w 102"/>
              <a:gd name="T47" fmla="*/ 14 h 38"/>
              <a:gd name="T48" fmla="*/ 6 w 102"/>
              <a:gd name="T49" fmla="*/ 8 h 38"/>
              <a:gd name="T50" fmla="*/ 12 w 102"/>
              <a:gd name="T51" fmla="*/ 2 h 38"/>
              <a:gd name="T52" fmla="*/ 18 w 102"/>
              <a:gd name="T53" fmla="*/ 4 h 38"/>
              <a:gd name="T54" fmla="*/ 22 w 102"/>
              <a:gd name="T55" fmla="*/ 8 h 38"/>
              <a:gd name="T56" fmla="*/ 30 w 102"/>
              <a:gd name="T57" fmla="*/ 12 h 38"/>
              <a:gd name="T58" fmla="*/ 38 w 102"/>
              <a:gd name="T59" fmla="*/ 12 h 38"/>
              <a:gd name="T60" fmla="*/ 44 w 102"/>
              <a:gd name="T61" fmla="*/ 10 h 38"/>
              <a:gd name="T62" fmla="*/ 52 w 102"/>
              <a:gd name="T63" fmla="*/ 6 h 38"/>
              <a:gd name="T64" fmla="*/ 62 w 102"/>
              <a:gd name="T65" fmla="*/ 2 h 38"/>
              <a:gd name="T66" fmla="*/ 72 w 102"/>
              <a:gd name="T67" fmla="*/ 0 h 38"/>
              <a:gd name="T68" fmla="*/ 82 w 102"/>
              <a:gd name="T69" fmla="*/ 2 h 38"/>
              <a:gd name="T70" fmla="*/ 88 w 102"/>
              <a:gd name="T71" fmla="*/ 6 h 38"/>
              <a:gd name="T72" fmla="*/ 94 w 102"/>
              <a:gd name="T73" fmla="*/ 10 h 38"/>
              <a:gd name="T74" fmla="*/ 98 w 102"/>
              <a:gd name="T75" fmla="*/ 16 h 38"/>
              <a:gd name="T76" fmla="*/ 102 w 102"/>
              <a:gd name="T77" fmla="*/ 20 h 38"/>
              <a:gd name="T78" fmla="*/ 100 w 102"/>
              <a:gd name="T79" fmla="*/ 26 h 38"/>
              <a:gd name="T80" fmla="*/ 94 w 102"/>
              <a:gd name="T81" fmla="*/ 30 h 38"/>
              <a:gd name="T82" fmla="*/ 88 w 102"/>
              <a:gd name="T8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38">
                <a:moveTo>
                  <a:pt x="88" y="34"/>
                </a:moveTo>
                <a:lnTo>
                  <a:pt x="82" y="32"/>
                </a:lnTo>
                <a:lnTo>
                  <a:pt x="80" y="28"/>
                </a:lnTo>
                <a:lnTo>
                  <a:pt x="80" y="22"/>
                </a:lnTo>
                <a:lnTo>
                  <a:pt x="80" y="16"/>
                </a:lnTo>
                <a:lnTo>
                  <a:pt x="78" y="12"/>
                </a:lnTo>
                <a:lnTo>
                  <a:pt x="72" y="10"/>
                </a:lnTo>
                <a:lnTo>
                  <a:pt x="66" y="10"/>
                </a:lnTo>
                <a:lnTo>
                  <a:pt x="62" y="12"/>
                </a:lnTo>
                <a:lnTo>
                  <a:pt x="60" y="16"/>
                </a:lnTo>
                <a:lnTo>
                  <a:pt x="52" y="18"/>
                </a:lnTo>
                <a:lnTo>
                  <a:pt x="48" y="22"/>
                </a:lnTo>
                <a:lnTo>
                  <a:pt x="50" y="26"/>
                </a:lnTo>
                <a:lnTo>
                  <a:pt x="52" y="30"/>
                </a:lnTo>
                <a:lnTo>
                  <a:pt x="52" y="36"/>
                </a:lnTo>
                <a:lnTo>
                  <a:pt x="44" y="38"/>
                </a:lnTo>
                <a:lnTo>
                  <a:pt x="38" y="32"/>
                </a:lnTo>
                <a:lnTo>
                  <a:pt x="32" y="26"/>
                </a:lnTo>
                <a:lnTo>
                  <a:pt x="26" y="22"/>
                </a:lnTo>
                <a:lnTo>
                  <a:pt x="18" y="20"/>
                </a:lnTo>
                <a:lnTo>
                  <a:pt x="14" y="18"/>
                </a:lnTo>
                <a:lnTo>
                  <a:pt x="8" y="20"/>
                </a:lnTo>
                <a:lnTo>
                  <a:pt x="0" y="18"/>
                </a:lnTo>
                <a:lnTo>
                  <a:pt x="4" y="14"/>
                </a:lnTo>
                <a:lnTo>
                  <a:pt x="6" y="8"/>
                </a:lnTo>
                <a:lnTo>
                  <a:pt x="12" y="2"/>
                </a:lnTo>
                <a:lnTo>
                  <a:pt x="18" y="4"/>
                </a:lnTo>
                <a:lnTo>
                  <a:pt x="22" y="8"/>
                </a:lnTo>
                <a:lnTo>
                  <a:pt x="30" y="12"/>
                </a:lnTo>
                <a:lnTo>
                  <a:pt x="38" y="12"/>
                </a:lnTo>
                <a:lnTo>
                  <a:pt x="44" y="10"/>
                </a:lnTo>
                <a:lnTo>
                  <a:pt x="52" y="6"/>
                </a:lnTo>
                <a:lnTo>
                  <a:pt x="62" y="2"/>
                </a:lnTo>
                <a:lnTo>
                  <a:pt x="72" y="0"/>
                </a:lnTo>
                <a:lnTo>
                  <a:pt x="82" y="2"/>
                </a:lnTo>
                <a:lnTo>
                  <a:pt x="88" y="6"/>
                </a:lnTo>
                <a:lnTo>
                  <a:pt x="94" y="10"/>
                </a:lnTo>
                <a:lnTo>
                  <a:pt x="98" y="16"/>
                </a:lnTo>
                <a:lnTo>
                  <a:pt x="102" y="20"/>
                </a:lnTo>
                <a:lnTo>
                  <a:pt x="100" y="26"/>
                </a:lnTo>
                <a:lnTo>
                  <a:pt x="94" y="30"/>
                </a:lnTo>
                <a:lnTo>
                  <a:pt x="88" y="3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62" name="Freeform 66">
            <a:extLst>
              <a:ext uri="{FF2B5EF4-FFF2-40B4-BE49-F238E27FC236}">
                <a16:creationId xmlns:a16="http://schemas.microsoft.com/office/drawing/2014/main" id="{D6D38F72-FE1F-4C82-B652-0CF23D8C4AE4}"/>
              </a:ext>
            </a:extLst>
          </p:cNvPr>
          <p:cNvSpPr>
            <a:spLocks/>
          </p:cNvSpPr>
          <p:nvPr/>
        </p:nvSpPr>
        <p:spPr bwMode="gray">
          <a:xfrm>
            <a:off x="3086153" y="3498374"/>
            <a:ext cx="327303" cy="111001"/>
          </a:xfrm>
          <a:custGeom>
            <a:avLst/>
            <a:gdLst>
              <a:gd name="T0" fmla="*/ 148 w 166"/>
              <a:gd name="T1" fmla="*/ 56 h 56"/>
              <a:gd name="T2" fmla="*/ 140 w 166"/>
              <a:gd name="T3" fmla="*/ 52 h 56"/>
              <a:gd name="T4" fmla="*/ 130 w 166"/>
              <a:gd name="T5" fmla="*/ 52 h 56"/>
              <a:gd name="T6" fmla="*/ 124 w 166"/>
              <a:gd name="T7" fmla="*/ 56 h 56"/>
              <a:gd name="T8" fmla="*/ 116 w 166"/>
              <a:gd name="T9" fmla="*/ 54 h 56"/>
              <a:gd name="T10" fmla="*/ 118 w 166"/>
              <a:gd name="T11" fmla="*/ 46 h 56"/>
              <a:gd name="T12" fmla="*/ 116 w 166"/>
              <a:gd name="T13" fmla="*/ 40 h 56"/>
              <a:gd name="T14" fmla="*/ 104 w 166"/>
              <a:gd name="T15" fmla="*/ 40 h 56"/>
              <a:gd name="T16" fmla="*/ 100 w 166"/>
              <a:gd name="T17" fmla="*/ 32 h 56"/>
              <a:gd name="T18" fmla="*/ 94 w 166"/>
              <a:gd name="T19" fmla="*/ 30 h 56"/>
              <a:gd name="T20" fmla="*/ 80 w 166"/>
              <a:gd name="T21" fmla="*/ 26 h 56"/>
              <a:gd name="T22" fmla="*/ 76 w 166"/>
              <a:gd name="T23" fmla="*/ 22 h 56"/>
              <a:gd name="T24" fmla="*/ 62 w 166"/>
              <a:gd name="T25" fmla="*/ 18 h 56"/>
              <a:gd name="T26" fmla="*/ 48 w 166"/>
              <a:gd name="T27" fmla="*/ 16 h 56"/>
              <a:gd name="T28" fmla="*/ 44 w 166"/>
              <a:gd name="T29" fmla="*/ 12 h 56"/>
              <a:gd name="T30" fmla="*/ 34 w 166"/>
              <a:gd name="T31" fmla="*/ 10 h 56"/>
              <a:gd name="T32" fmla="*/ 28 w 166"/>
              <a:gd name="T33" fmla="*/ 14 h 56"/>
              <a:gd name="T34" fmla="*/ 20 w 166"/>
              <a:gd name="T35" fmla="*/ 18 h 56"/>
              <a:gd name="T36" fmla="*/ 12 w 166"/>
              <a:gd name="T37" fmla="*/ 22 h 56"/>
              <a:gd name="T38" fmla="*/ 0 w 166"/>
              <a:gd name="T39" fmla="*/ 22 h 56"/>
              <a:gd name="T40" fmla="*/ 2 w 166"/>
              <a:gd name="T41" fmla="*/ 16 h 56"/>
              <a:gd name="T42" fmla="*/ 10 w 166"/>
              <a:gd name="T43" fmla="*/ 6 h 56"/>
              <a:gd name="T44" fmla="*/ 26 w 166"/>
              <a:gd name="T45" fmla="*/ 2 h 56"/>
              <a:gd name="T46" fmla="*/ 40 w 166"/>
              <a:gd name="T47" fmla="*/ 0 h 56"/>
              <a:gd name="T48" fmla="*/ 58 w 166"/>
              <a:gd name="T49" fmla="*/ 0 h 56"/>
              <a:gd name="T50" fmla="*/ 74 w 166"/>
              <a:gd name="T51" fmla="*/ 4 h 56"/>
              <a:gd name="T52" fmla="*/ 88 w 166"/>
              <a:gd name="T53" fmla="*/ 10 h 56"/>
              <a:gd name="T54" fmla="*/ 104 w 166"/>
              <a:gd name="T55" fmla="*/ 14 h 56"/>
              <a:gd name="T56" fmla="*/ 110 w 166"/>
              <a:gd name="T57" fmla="*/ 20 h 56"/>
              <a:gd name="T58" fmla="*/ 116 w 166"/>
              <a:gd name="T59" fmla="*/ 24 h 56"/>
              <a:gd name="T60" fmla="*/ 130 w 166"/>
              <a:gd name="T61" fmla="*/ 30 h 56"/>
              <a:gd name="T62" fmla="*/ 142 w 166"/>
              <a:gd name="T63" fmla="*/ 34 h 56"/>
              <a:gd name="T64" fmla="*/ 154 w 166"/>
              <a:gd name="T65" fmla="*/ 40 h 56"/>
              <a:gd name="T66" fmla="*/ 166 w 166"/>
              <a:gd name="T67" fmla="*/ 46 h 56"/>
              <a:gd name="T68" fmla="*/ 160 w 166"/>
              <a:gd name="T69" fmla="*/ 50 h 56"/>
              <a:gd name="T70" fmla="*/ 152 w 166"/>
              <a:gd name="T71" fmla="*/ 52 h 56"/>
              <a:gd name="T72" fmla="*/ 150 w 166"/>
              <a:gd name="T73" fmla="*/ 56 h 56"/>
              <a:gd name="T74" fmla="*/ 148 w 166"/>
              <a:gd name="T7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 h="56">
                <a:moveTo>
                  <a:pt x="148" y="56"/>
                </a:moveTo>
                <a:lnTo>
                  <a:pt x="140" y="52"/>
                </a:lnTo>
                <a:lnTo>
                  <a:pt x="130" y="52"/>
                </a:lnTo>
                <a:lnTo>
                  <a:pt x="124" y="56"/>
                </a:lnTo>
                <a:lnTo>
                  <a:pt x="116" y="54"/>
                </a:lnTo>
                <a:lnTo>
                  <a:pt x="118" y="46"/>
                </a:lnTo>
                <a:lnTo>
                  <a:pt x="116" y="40"/>
                </a:lnTo>
                <a:lnTo>
                  <a:pt x="104" y="40"/>
                </a:lnTo>
                <a:lnTo>
                  <a:pt x="100" y="32"/>
                </a:lnTo>
                <a:lnTo>
                  <a:pt x="94" y="30"/>
                </a:lnTo>
                <a:lnTo>
                  <a:pt x="80" y="26"/>
                </a:lnTo>
                <a:lnTo>
                  <a:pt x="76" y="22"/>
                </a:lnTo>
                <a:lnTo>
                  <a:pt x="62" y="18"/>
                </a:lnTo>
                <a:lnTo>
                  <a:pt x="48" y="16"/>
                </a:lnTo>
                <a:lnTo>
                  <a:pt x="44" y="12"/>
                </a:lnTo>
                <a:lnTo>
                  <a:pt x="34" y="10"/>
                </a:lnTo>
                <a:lnTo>
                  <a:pt x="28" y="14"/>
                </a:lnTo>
                <a:lnTo>
                  <a:pt x="20" y="18"/>
                </a:lnTo>
                <a:lnTo>
                  <a:pt x="12" y="22"/>
                </a:lnTo>
                <a:lnTo>
                  <a:pt x="0" y="22"/>
                </a:lnTo>
                <a:lnTo>
                  <a:pt x="2" y="16"/>
                </a:lnTo>
                <a:lnTo>
                  <a:pt x="10" y="6"/>
                </a:lnTo>
                <a:lnTo>
                  <a:pt x="26" y="2"/>
                </a:lnTo>
                <a:lnTo>
                  <a:pt x="40" y="0"/>
                </a:lnTo>
                <a:lnTo>
                  <a:pt x="58" y="0"/>
                </a:lnTo>
                <a:lnTo>
                  <a:pt x="74" y="4"/>
                </a:lnTo>
                <a:lnTo>
                  <a:pt x="88" y="10"/>
                </a:lnTo>
                <a:lnTo>
                  <a:pt x="104" y="14"/>
                </a:lnTo>
                <a:lnTo>
                  <a:pt x="110" y="20"/>
                </a:lnTo>
                <a:lnTo>
                  <a:pt x="116" y="24"/>
                </a:lnTo>
                <a:lnTo>
                  <a:pt x="130" y="30"/>
                </a:lnTo>
                <a:lnTo>
                  <a:pt x="142" y="34"/>
                </a:lnTo>
                <a:lnTo>
                  <a:pt x="154" y="40"/>
                </a:lnTo>
                <a:lnTo>
                  <a:pt x="166" y="46"/>
                </a:lnTo>
                <a:lnTo>
                  <a:pt x="160" y="50"/>
                </a:lnTo>
                <a:lnTo>
                  <a:pt x="152" y="52"/>
                </a:lnTo>
                <a:lnTo>
                  <a:pt x="150" y="56"/>
                </a:lnTo>
                <a:lnTo>
                  <a:pt x="148" y="5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63" name="Freeform 67">
            <a:extLst>
              <a:ext uri="{FF2B5EF4-FFF2-40B4-BE49-F238E27FC236}">
                <a16:creationId xmlns:a16="http://schemas.microsoft.com/office/drawing/2014/main" id="{FA182D1B-E8BB-47C0-8F1D-014935B2FDE2}"/>
              </a:ext>
            </a:extLst>
          </p:cNvPr>
          <p:cNvSpPr>
            <a:spLocks/>
          </p:cNvSpPr>
          <p:nvPr/>
        </p:nvSpPr>
        <p:spPr bwMode="gray">
          <a:xfrm>
            <a:off x="3413455" y="3601447"/>
            <a:ext cx="86756" cy="59464"/>
          </a:xfrm>
          <a:custGeom>
            <a:avLst/>
            <a:gdLst>
              <a:gd name="T0" fmla="*/ 0 w 44"/>
              <a:gd name="T1" fmla="*/ 28 h 30"/>
              <a:gd name="T2" fmla="*/ 16 w 44"/>
              <a:gd name="T3" fmla="*/ 30 h 30"/>
              <a:gd name="T4" fmla="*/ 32 w 44"/>
              <a:gd name="T5" fmla="*/ 30 h 30"/>
              <a:gd name="T6" fmla="*/ 40 w 44"/>
              <a:gd name="T7" fmla="*/ 30 h 30"/>
              <a:gd name="T8" fmla="*/ 40 w 44"/>
              <a:gd name="T9" fmla="*/ 24 h 30"/>
              <a:gd name="T10" fmla="*/ 36 w 44"/>
              <a:gd name="T11" fmla="*/ 20 h 30"/>
              <a:gd name="T12" fmla="*/ 42 w 44"/>
              <a:gd name="T13" fmla="*/ 18 h 30"/>
              <a:gd name="T14" fmla="*/ 44 w 44"/>
              <a:gd name="T15" fmla="*/ 14 h 30"/>
              <a:gd name="T16" fmla="*/ 42 w 44"/>
              <a:gd name="T17" fmla="*/ 4 h 30"/>
              <a:gd name="T18" fmla="*/ 32 w 44"/>
              <a:gd name="T19" fmla="*/ 2 h 30"/>
              <a:gd name="T20" fmla="*/ 24 w 44"/>
              <a:gd name="T21" fmla="*/ 0 h 30"/>
              <a:gd name="T22" fmla="*/ 16 w 44"/>
              <a:gd name="T23" fmla="*/ 2 h 30"/>
              <a:gd name="T24" fmla="*/ 22 w 44"/>
              <a:gd name="T25" fmla="*/ 6 h 30"/>
              <a:gd name="T26" fmla="*/ 28 w 44"/>
              <a:gd name="T27" fmla="*/ 14 h 30"/>
              <a:gd name="T28" fmla="*/ 28 w 44"/>
              <a:gd name="T29" fmla="*/ 20 h 30"/>
              <a:gd name="T30" fmla="*/ 20 w 44"/>
              <a:gd name="T31" fmla="*/ 20 h 30"/>
              <a:gd name="T32" fmla="*/ 14 w 44"/>
              <a:gd name="T33" fmla="*/ 18 h 30"/>
              <a:gd name="T34" fmla="*/ 6 w 44"/>
              <a:gd name="T35" fmla="*/ 20 h 30"/>
              <a:gd name="T36" fmla="*/ 0 w 44"/>
              <a:gd name="T37" fmla="*/ 20 h 30"/>
              <a:gd name="T38" fmla="*/ 0 w 44"/>
              <a:gd name="T39"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30">
                <a:moveTo>
                  <a:pt x="0" y="28"/>
                </a:moveTo>
                <a:lnTo>
                  <a:pt x="16" y="30"/>
                </a:lnTo>
                <a:lnTo>
                  <a:pt x="32" y="30"/>
                </a:lnTo>
                <a:lnTo>
                  <a:pt x="40" y="30"/>
                </a:lnTo>
                <a:lnTo>
                  <a:pt x="40" y="24"/>
                </a:lnTo>
                <a:lnTo>
                  <a:pt x="36" y="20"/>
                </a:lnTo>
                <a:lnTo>
                  <a:pt x="42" y="18"/>
                </a:lnTo>
                <a:lnTo>
                  <a:pt x="44" y="14"/>
                </a:lnTo>
                <a:lnTo>
                  <a:pt x="42" y="4"/>
                </a:lnTo>
                <a:lnTo>
                  <a:pt x="32" y="2"/>
                </a:lnTo>
                <a:lnTo>
                  <a:pt x="24" y="0"/>
                </a:lnTo>
                <a:lnTo>
                  <a:pt x="16" y="2"/>
                </a:lnTo>
                <a:lnTo>
                  <a:pt x="22" y="6"/>
                </a:lnTo>
                <a:lnTo>
                  <a:pt x="28" y="14"/>
                </a:lnTo>
                <a:lnTo>
                  <a:pt x="28" y="20"/>
                </a:lnTo>
                <a:lnTo>
                  <a:pt x="20" y="20"/>
                </a:lnTo>
                <a:lnTo>
                  <a:pt x="14" y="18"/>
                </a:lnTo>
                <a:lnTo>
                  <a:pt x="6" y="20"/>
                </a:lnTo>
                <a:lnTo>
                  <a:pt x="0" y="20"/>
                </a:lnTo>
                <a:lnTo>
                  <a:pt x="0" y="2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64" name="Freeform 68">
            <a:extLst>
              <a:ext uri="{FF2B5EF4-FFF2-40B4-BE49-F238E27FC236}">
                <a16:creationId xmlns:a16="http://schemas.microsoft.com/office/drawing/2014/main" id="{47A3969E-1BBC-40CE-8595-C9070E7AD1ED}"/>
              </a:ext>
            </a:extLst>
          </p:cNvPr>
          <p:cNvSpPr>
            <a:spLocks/>
          </p:cNvSpPr>
          <p:nvPr/>
        </p:nvSpPr>
        <p:spPr bwMode="gray">
          <a:xfrm>
            <a:off x="3291210" y="3645055"/>
            <a:ext cx="63094" cy="35678"/>
          </a:xfrm>
          <a:custGeom>
            <a:avLst/>
            <a:gdLst>
              <a:gd name="T0" fmla="*/ 0 w 32"/>
              <a:gd name="T1" fmla="*/ 6 h 18"/>
              <a:gd name="T2" fmla="*/ 6 w 32"/>
              <a:gd name="T3" fmla="*/ 0 h 18"/>
              <a:gd name="T4" fmla="*/ 14 w 32"/>
              <a:gd name="T5" fmla="*/ 0 h 18"/>
              <a:gd name="T6" fmla="*/ 20 w 32"/>
              <a:gd name="T7" fmla="*/ 2 h 18"/>
              <a:gd name="T8" fmla="*/ 28 w 32"/>
              <a:gd name="T9" fmla="*/ 6 h 18"/>
              <a:gd name="T10" fmla="*/ 32 w 32"/>
              <a:gd name="T11" fmla="*/ 10 h 18"/>
              <a:gd name="T12" fmla="*/ 24 w 32"/>
              <a:gd name="T13" fmla="*/ 14 h 18"/>
              <a:gd name="T14" fmla="*/ 18 w 32"/>
              <a:gd name="T15" fmla="*/ 14 h 18"/>
              <a:gd name="T16" fmla="*/ 14 w 32"/>
              <a:gd name="T17" fmla="*/ 18 h 18"/>
              <a:gd name="T18" fmla="*/ 10 w 32"/>
              <a:gd name="T19" fmla="*/ 12 h 18"/>
              <a:gd name="T20" fmla="*/ 6 w 32"/>
              <a:gd name="T21" fmla="*/ 8 h 18"/>
              <a:gd name="T22" fmla="*/ 0 w 32"/>
              <a:gd name="T2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18">
                <a:moveTo>
                  <a:pt x="0" y="6"/>
                </a:moveTo>
                <a:lnTo>
                  <a:pt x="6" y="0"/>
                </a:lnTo>
                <a:lnTo>
                  <a:pt x="14" y="0"/>
                </a:lnTo>
                <a:lnTo>
                  <a:pt x="20" y="2"/>
                </a:lnTo>
                <a:lnTo>
                  <a:pt x="28" y="6"/>
                </a:lnTo>
                <a:lnTo>
                  <a:pt x="32" y="10"/>
                </a:lnTo>
                <a:lnTo>
                  <a:pt x="24" y="14"/>
                </a:lnTo>
                <a:lnTo>
                  <a:pt x="18" y="14"/>
                </a:lnTo>
                <a:lnTo>
                  <a:pt x="14" y="18"/>
                </a:lnTo>
                <a:lnTo>
                  <a:pt x="10" y="12"/>
                </a:lnTo>
                <a:lnTo>
                  <a:pt x="6" y="8"/>
                </a:lnTo>
                <a:lnTo>
                  <a:pt x="0" y="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65" name="Freeform 69">
            <a:extLst>
              <a:ext uri="{FF2B5EF4-FFF2-40B4-BE49-F238E27FC236}">
                <a16:creationId xmlns:a16="http://schemas.microsoft.com/office/drawing/2014/main" id="{4BA6EE96-C511-46DD-8A13-B36872EDCC39}"/>
              </a:ext>
            </a:extLst>
          </p:cNvPr>
          <p:cNvSpPr>
            <a:spLocks/>
          </p:cNvSpPr>
          <p:nvPr/>
        </p:nvSpPr>
        <p:spPr bwMode="gray">
          <a:xfrm>
            <a:off x="3484437" y="3609377"/>
            <a:ext cx="114359" cy="71358"/>
          </a:xfrm>
          <a:custGeom>
            <a:avLst/>
            <a:gdLst>
              <a:gd name="T0" fmla="*/ 6 w 58"/>
              <a:gd name="T1" fmla="*/ 0 h 36"/>
              <a:gd name="T2" fmla="*/ 16 w 58"/>
              <a:gd name="T3" fmla="*/ 2 h 36"/>
              <a:gd name="T4" fmla="*/ 24 w 58"/>
              <a:gd name="T5" fmla="*/ 2 h 36"/>
              <a:gd name="T6" fmla="*/ 34 w 58"/>
              <a:gd name="T7" fmla="*/ 4 h 36"/>
              <a:gd name="T8" fmla="*/ 40 w 58"/>
              <a:gd name="T9" fmla="*/ 6 h 36"/>
              <a:gd name="T10" fmla="*/ 46 w 58"/>
              <a:gd name="T11" fmla="*/ 10 h 36"/>
              <a:gd name="T12" fmla="*/ 56 w 58"/>
              <a:gd name="T13" fmla="*/ 16 h 36"/>
              <a:gd name="T14" fmla="*/ 58 w 58"/>
              <a:gd name="T15" fmla="*/ 20 h 36"/>
              <a:gd name="T16" fmla="*/ 54 w 58"/>
              <a:gd name="T17" fmla="*/ 24 h 36"/>
              <a:gd name="T18" fmla="*/ 44 w 58"/>
              <a:gd name="T19" fmla="*/ 22 h 36"/>
              <a:gd name="T20" fmla="*/ 38 w 58"/>
              <a:gd name="T21" fmla="*/ 22 h 36"/>
              <a:gd name="T22" fmla="*/ 30 w 58"/>
              <a:gd name="T23" fmla="*/ 24 h 36"/>
              <a:gd name="T24" fmla="*/ 24 w 58"/>
              <a:gd name="T25" fmla="*/ 24 h 36"/>
              <a:gd name="T26" fmla="*/ 20 w 58"/>
              <a:gd name="T27" fmla="*/ 20 h 36"/>
              <a:gd name="T28" fmla="*/ 14 w 58"/>
              <a:gd name="T29" fmla="*/ 22 h 36"/>
              <a:gd name="T30" fmla="*/ 12 w 58"/>
              <a:gd name="T31" fmla="*/ 28 h 36"/>
              <a:gd name="T32" fmla="*/ 12 w 58"/>
              <a:gd name="T33" fmla="*/ 34 h 36"/>
              <a:gd name="T34" fmla="*/ 8 w 58"/>
              <a:gd name="T35" fmla="*/ 36 h 36"/>
              <a:gd name="T36" fmla="*/ 4 w 58"/>
              <a:gd name="T37" fmla="*/ 30 h 36"/>
              <a:gd name="T38" fmla="*/ 4 w 58"/>
              <a:gd name="T39" fmla="*/ 26 h 36"/>
              <a:gd name="T40" fmla="*/ 4 w 58"/>
              <a:gd name="T41" fmla="*/ 20 h 36"/>
              <a:gd name="T42" fmla="*/ 0 w 58"/>
              <a:gd name="T43" fmla="*/ 16 h 36"/>
              <a:gd name="T44" fmla="*/ 6 w 58"/>
              <a:gd name="T45" fmla="*/ 14 h 36"/>
              <a:gd name="T46" fmla="*/ 8 w 58"/>
              <a:gd name="T47" fmla="*/ 10 h 36"/>
              <a:gd name="T48" fmla="*/ 6 w 58"/>
              <a:gd name="T4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36">
                <a:moveTo>
                  <a:pt x="6" y="0"/>
                </a:moveTo>
                <a:lnTo>
                  <a:pt x="16" y="2"/>
                </a:lnTo>
                <a:lnTo>
                  <a:pt x="24" y="2"/>
                </a:lnTo>
                <a:lnTo>
                  <a:pt x="34" y="4"/>
                </a:lnTo>
                <a:lnTo>
                  <a:pt x="40" y="6"/>
                </a:lnTo>
                <a:lnTo>
                  <a:pt x="46" y="10"/>
                </a:lnTo>
                <a:lnTo>
                  <a:pt x="56" y="16"/>
                </a:lnTo>
                <a:lnTo>
                  <a:pt x="58" y="20"/>
                </a:lnTo>
                <a:lnTo>
                  <a:pt x="54" y="24"/>
                </a:lnTo>
                <a:lnTo>
                  <a:pt x="44" y="22"/>
                </a:lnTo>
                <a:lnTo>
                  <a:pt x="38" y="22"/>
                </a:lnTo>
                <a:lnTo>
                  <a:pt x="30" y="24"/>
                </a:lnTo>
                <a:lnTo>
                  <a:pt x="24" y="24"/>
                </a:lnTo>
                <a:lnTo>
                  <a:pt x="20" y="20"/>
                </a:lnTo>
                <a:lnTo>
                  <a:pt x="14" y="22"/>
                </a:lnTo>
                <a:lnTo>
                  <a:pt x="12" y="28"/>
                </a:lnTo>
                <a:lnTo>
                  <a:pt x="12" y="34"/>
                </a:lnTo>
                <a:lnTo>
                  <a:pt x="8" y="36"/>
                </a:lnTo>
                <a:lnTo>
                  <a:pt x="4" y="30"/>
                </a:lnTo>
                <a:lnTo>
                  <a:pt x="4" y="26"/>
                </a:lnTo>
                <a:lnTo>
                  <a:pt x="4" y="20"/>
                </a:lnTo>
                <a:lnTo>
                  <a:pt x="0" y="16"/>
                </a:lnTo>
                <a:lnTo>
                  <a:pt x="6" y="14"/>
                </a:lnTo>
                <a:lnTo>
                  <a:pt x="8" y="10"/>
                </a:lnTo>
                <a:lnTo>
                  <a:pt x="6"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66" name="Freeform 70">
            <a:extLst>
              <a:ext uri="{FF2B5EF4-FFF2-40B4-BE49-F238E27FC236}">
                <a16:creationId xmlns:a16="http://schemas.microsoft.com/office/drawing/2014/main" id="{3C79937F-3672-4073-B00B-C794BD85E908}"/>
              </a:ext>
            </a:extLst>
          </p:cNvPr>
          <p:cNvSpPr>
            <a:spLocks/>
          </p:cNvSpPr>
          <p:nvPr/>
        </p:nvSpPr>
        <p:spPr bwMode="gray">
          <a:xfrm>
            <a:off x="3634283" y="3649019"/>
            <a:ext cx="51264" cy="19822"/>
          </a:xfrm>
          <a:custGeom>
            <a:avLst/>
            <a:gdLst>
              <a:gd name="T0" fmla="*/ 18 w 26"/>
              <a:gd name="T1" fmla="*/ 0 h 10"/>
              <a:gd name="T2" fmla="*/ 8 w 26"/>
              <a:gd name="T3" fmla="*/ 0 h 10"/>
              <a:gd name="T4" fmla="*/ 0 w 26"/>
              <a:gd name="T5" fmla="*/ 4 h 10"/>
              <a:gd name="T6" fmla="*/ 4 w 26"/>
              <a:gd name="T7" fmla="*/ 10 h 10"/>
              <a:gd name="T8" fmla="*/ 12 w 26"/>
              <a:gd name="T9" fmla="*/ 10 h 10"/>
              <a:gd name="T10" fmla="*/ 22 w 26"/>
              <a:gd name="T11" fmla="*/ 10 h 10"/>
              <a:gd name="T12" fmla="*/ 26 w 26"/>
              <a:gd name="T13" fmla="*/ 8 h 10"/>
              <a:gd name="T14" fmla="*/ 26 w 26"/>
              <a:gd name="T15" fmla="*/ 4 h 10"/>
              <a:gd name="T16" fmla="*/ 22 w 26"/>
              <a:gd name="T17" fmla="*/ 0 h 10"/>
              <a:gd name="T18" fmla="*/ 18 w 26"/>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0">
                <a:moveTo>
                  <a:pt x="18" y="0"/>
                </a:moveTo>
                <a:lnTo>
                  <a:pt x="8" y="0"/>
                </a:lnTo>
                <a:lnTo>
                  <a:pt x="0" y="4"/>
                </a:lnTo>
                <a:lnTo>
                  <a:pt x="4" y="10"/>
                </a:lnTo>
                <a:lnTo>
                  <a:pt x="12" y="10"/>
                </a:lnTo>
                <a:lnTo>
                  <a:pt x="22" y="10"/>
                </a:lnTo>
                <a:lnTo>
                  <a:pt x="26" y="8"/>
                </a:lnTo>
                <a:lnTo>
                  <a:pt x="26" y="4"/>
                </a:lnTo>
                <a:lnTo>
                  <a:pt x="22" y="0"/>
                </a:lnTo>
                <a:lnTo>
                  <a:pt x="18"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67" name="Freeform 71">
            <a:extLst>
              <a:ext uri="{FF2B5EF4-FFF2-40B4-BE49-F238E27FC236}">
                <a16:creationId xmlns:a16="http://schemas.microsoft.com/office/drawing/2014/main" id="{5AC35518-8559-43C3-B1C4-B39363165C4D}"/>
              </a:ext>
            </a:extLst>
          </p:cNvPr>
          <p:cNvSpPr>
            <a:spLocks/>
          </p:cNvSpPr>
          <p:nvPr/>
        </p:nvSpPr>
        <p:spPr bwMode="gray">
          <a:xfrm>
            <a:off x="3287267" y="3430985"/>
            <a:ext cx="23661" cy="31714"/>
          </a:xfrm>
          <a:custGeom>
            <a:avLst/>
            <a:gdLst>
              <a:gd name="T0" fmla="*/ 8 w 12"/>
              <a:gd name="T1" fmla="*/ 4 h 16"/>
              <a:gd name="T2" fmla="*/ 2 w 12"/>
              <a:gd name="T3" fmla="*/ 0 h 16"/>
              <a:gd name="T4" fmla="*/ 0 w 12"/>
              <a:gd name="T5" fmla="*/ 8 h 16"/>
              <a:gd name="T6" fmla="*/ 6 w 12"/>
              <a:gd name="T7" fmla="*/ 12 h 16"/>
              <a:gd name="T8" fmla="*/ 10 w 12"/>
              <a:gd name="T9" fmla="*/ 16 h 16"/>
              <a:gd name="T10" fmla="*/ 12 w 12"/>
              <a:gd name="T11" fmla="*/ 10 h 16"/>
              <a:gd name="T12" fmla="*/ 8 w 12"/>
              <a:gd name="T13" fmla="*/ 4 h 16"/>
            </a:gdLst>
            <a:ahLst/>
            <a:cxnLst>
              <a:cxn ang="0">
                <a:pos x="T0" y="T1"/>
              </a:cxn>
              <a:cxn ang="0">
                <a:pos x="T2" y="T3"/>
              </a:cxn>
              <a:cxn ang="0">
                <a:pos x="T4" y="T5"/>
              </a:cxn>
              <a:cxn ang="0">
                <a:pos x="T6" y="T7"/>
              </a:cxn>
              <a:cxn ang="0">
                <a:pos x="T8" y="T9"/>
              </a:cxn>
              <a:cxn ang="0">
                <a:pos x="T10" y="T11"/>
              </a:cxn>
              <a:cxn ang="0">
                <a:pos x="T12" y="T13"/>
              </a:cxn>
            </a:cxnLst>
            <a:rect l="0" t="0" r="r" b="b"/>
            <a:pathLst>
              <a:path w="12" h="16">
                <a:moveTo>
                  <a:pt x="8" y="4"/>
                </a:moveTo>
                <a:lnTo>
                  <a:pt x="2" y="0"/>
                </a:lnTo>
                <a:lnTo>
                  <a:pt x="0" y="8"/>
                </a:lnTo>
                <a:lnTo>
                  <a:pt x="6" y="12"/>
                </a:lnTo>
                <a:lnTo>
                  <a:pt x="10" y="16"/>
                </a:lnTo>
                <a:lnTo>
                  <a:pt x="12" y="10"/>
                </a:lnTo>
                <a:lnTo>
                  <a:pt x="8" y="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68" name="Freeform 72">
            <a:extLst>
              <a:ext uri="{FF2B5EF4-FFF2-40B4-BE49-F238E27FC236}">
                <a16:creationId xmlns:a16="http://schemas.microsoft.com/office/drawing/2014/main" id="{82F7E485-48D4-4CA8-B117-44AD9E822C42}"/>
              </a:ext>
            </a:extLst>
          </p:cNvPr>
          <p:cNvSpPr>
            <a:spLocks/>
          </p:cNvSpPr>
          <p:nvPr/>
        </p:nvSpPr>
        <p:spPr bwMode="gray">
          <a:xfrm>
            <a:off x="3705266" y="3177265"/>
            <a:ext cx="23661" cy="15858"/>
          </a:xfrm>
          <a:custGeom>
            <a:avLst/>
            <a:gdLst>
              <a:gd name="T0" fmla="*/ 6 w 12"/>
              <a:gd name="T1" fmla="*/ 0 h 8"/>
              <a:gd name="T2" fmla="*/ 2 w 12"/>
              <a:gd name="T3" fmla="*/ 2 h 8"/>
              <a:gd name="T4" fmla="*/ 0 w 12"/>
              <a:gd name="T5" fmla="*/ 8 h 8"/>
              <a:gd name="T6" fmla="*/ 8 w 12"/>
              <a:gd name="T7" fmla="*/ 8 h 8"/>
              <a:gd name="T8" fmla="*/ 12 w 12"/>
              <a:gd name="T9" fmla="*/ 8 h 8"/>
              <a:gd name="T10" fmla="*/ 6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6" y="0"/>
                </a:moveTo>
                <a:lnTo>
                  <a:pt x="2" y="2"/>
                </a:lnTo>
                <a:lnTo>
                  <a:pt x="0" y="8"/>
                </a:lnTo>
                <a:lnTo>
                  <a:pt x="8" y="8"/>
                </a:lnTo>
                <a:lnTo>
                  <a:pt x="12" y="8"/>
                </a:lnTo>
                <a:lnTo>
                  <a:pt x="6"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69" name="Freeform 73">
            <a:extLst>
              <a:ext uri="{FF2B5EF4-FFF2-40B4-BE49-F238E27FC236}">
                <a16:creationId xmlns:a16="http://schemas.microsoft.com/office/drawing/2014/main" id="{5089412A-FE3B-4BE9-933E-896E770EB9E7}"/>
              </a:ext>
            </a:extLst>
          </p:cNvPr>
          <p:cNvSpPr>
            <a:spLocks/>
          </p:cNvSpPr>
          <p:nvPr/>
        </p:nvSpPr>
        <p:spPr bwMode="gray">
          <a:xfrm>
            <a:off x="3275437" y="3847235"/>
            <a:ext cx="366737" cy="527253"/>
          </a:xfrm>
          <a:custGeom>
            <a:avLst/>
            <a:gdLst>
              <a:gd name="T0" fmla="*/ 30 w 186"/>
              <a:gd name="T1" fmla="*/ 72 h 266"/>
              <a:gd name="T2" fmla="*/ 34 w 186"/>
              <a:gd name="T3" fmla="*/ 58 h 266"/>
              <a:gd name="T4" fmla="*/ 50 w 186"/>
              <a:gd name="T5" fmla="*/ 42 h 266"/>
              <a:gd name="T6" fmla="*/ 54 w 186"/>
              <a:gd name="T7" fmla="*/ 28 h 266"/>
              <a:gd name="T8" fmla="*/ 74 w 186"/>
              <a:gd name="T9" fmla="*/ 20 h 266"/>
              <a:gd name="T10" fmla="*/ 88 w 186"/>
              <a:gd name="T11" fmla="*/ 16 h 266"/>
              <a:gd name="T12" fmla="*/ 104 w 186"/>
              <a:gd name="T13" fmla="*/ 6 h 266"/>
              <a:gd name="T14" fmla="*/ 116 w 186"/>
              <a:gd name="T15" fmla="*/ 0 h 266"/>
              <a:gd name="T16" fmla="*/ 118 w 186"/>
              <a:gd name="T17" fmla="*/ 10 h 266"/>
              <a:gd name="T18" fmla="*/ 106 w 186"/>
              <a:gd name="T19" fmla="*/ 18 h 266"/>
              <a:gd name="T20" fmla="*/ 92 w 186"/>
              <a:gd name="T21" fmla="*/ 34 h 266"/>
              <a:gd name="T22" fmla="*/ 92 w 186"/>
              <a:gd name="T23" fmla="*/ 54 h 266"/>
              <a:gd name="T24" fmla="*/ 100 w 186"/>
              <a:gd name="T25" fmla="*/ 64 h 266"/>
              <a:gd name="T26" fmla="*/ 102 w 186"/>
              <a:gd name="T27" fmla="*/ 82 h 266"/>
              <a:gd name="T28" fmla="*/ 136 w 186"/>
              <a:gd name="T29" fmla="*/ 84 h 266"/>
              <a:gd name="T30" fmla="*/ 176 w 186"/>
              <a:gd name="T31" fmla="*/ 96 h 266"/>
              <a:gd name="T32" fmla="*/ 176 w 186"/>
              <a:gd name="T33" fmla="*/ 110 h 266"/>
              <a:gd name="T34" fmla="*/ 176 w 186"/>
              <a:gd name="T35" fmla="*/ 128 h 266"/>
              <a:gd name="T36" fmla="*/ 178 w 186"/>
              <a:gd name="T37" fmla="*/ 136 h 266"/>
              <a:gd name="T38" fmla="*/ 180 w 186"/>
              <a:gd name="T39" fmla="*/ 150 h 266"/>
              <a:gd name="T40" fmla="*/ 184 w 186"/>
              <a:gd name="T41" fmla="*/ 162 h 266"/>
              <a:gd name="T42" fmla="*/ 178 w 186"/>
              <a:gd name="T43" fmla="*/ 168 h 266"/>
              <a:gd name="T44" fmla="*/ 168 w 186"/>
              <a:gd name="T45" fmla="*/ 170 h 266"/>
              <a:gd name="T46" fmla="*/ 140 w 186"/>
              <a:gd name="T47" fmla="*/ 172 h 266"/>
              <a:gd name="T48" fmla="*/ 138 w 186"/>
              <a:gd name="T49" fmla="*/ 176 h 266"/>
              <a:gd name="T50" fmla="*/ 146 w 186"/>
              <a:gd name="T51" fmla="*/ 180 h 266"/>
              <a:gd name="T52" fmla="*/ 152 w 186"/>
              <a:gd name="T53" fmla="*/ 188 h 266"/>
              <a:gd name="T54" fmla="*/ 142 w 186"/>
              <a:gd name="T55" fmla="*/ 186 h 266"/>
              <a:gd name="T56" fmla="*/ 140 w 186"/>
              <a:gd name="T57" fmla="*/ 200 h 266"/>
              <a:gd name="T58" fmla="*/ 148 w 186"/>
              <a:gd name="T59" fmla="*/ 220 h 266"/>
              <a:gd name="T60" fmla="*/ 144 w 186"/>
              <a:gd name="T61" fmla="*/ 252 h 266"/>
              <a:gd name="T62" fmla="*/ 132 w 186"/>
              <a:gd name="T63" fmla="*/ 262 h 266"/>
              <a:gd name="T64" fmla="*/ 136 w 186"/>
              <a:gd name="T65" fmla="*/ 246 h 266"/>
              <a:gd name="T66" fmla="*/ 132 w 186"/>
              <a:gd name="T67" fmla="*/ 234 h 266"/>
              <a:gd name="T68" fmla="*/ 86 w 186"/>
              <a:gd name="T69" fmla="*/ 224 h 266"/>
              <a:gd name="T70" fmla="*/ 64 w 186"/>
              <a:gd name="T71" fmla="*/ 200 h 266"/>
              <a:gd name="T72" fmla="*/ 38 w 186"/>
              <a:gd name="T73" fmla="*/ 192 h 266"/>
              <a:gd name="T74" fmla="*/ 16 w 186"/>
              <a:gd name="T75" fmla="*/ 186 h 266"/>
              <a:gd name="T76" fmla="*/ 4 w 186"/>
              <a:gd name="T77" fmla="*/ 168 h 266"/>
              <a:gd name="T78" fmla="*/ 12 w 186"/>
              <a:gd name="T79" fmla="*/ 158 h 266"/>
              <a:gd name="T80" fmla="*/ 24 w 186"/>
              <a:gd name="T81" fmla="*/ 138 h 266"/>
              <a:gd name="T82" fmla="*/ 24 w 186"/>
              <a:gd name="T83" fmla="*/ 110 h 266"/>
              <a:gd name="T84" fmla="*/ 20 w 186"/>
              <a:gd name="T85" fmla="*/ 90 h 266"/>
              <a:gd name="T86" fmla="*/ 26 w 186"/>
              <a:gd name="T87" fmla="*/ 7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 h="266">
                <a:moveTo>
                  <a:pt x="28" y="66"/>
                </a:moveTo>
                <a:lnTo>
                  <a:pt x="30" y="72"/>
                </a:lnTo>
                <a:lnTo>
                  <a:pt x="34" y="68"/>
                </a:lnTo>
                <a:lnTo>
                  <a:pt x="34" y="58"/>
                </a:lnTo>
                <a:lnTo>
                  <a:pt x="44" y="50"/>
                </a:lnTo>
                <a:lnTo>
                  <a:pt x="50" y="42"/>
                </a:lnTo>
                <a:lnTo>
                  <a:pt x="52" y="36"/>
                </a:lnTo>
                <a:lnTo>
                  <a:pt x="54" y="28"/>
                </a:lnTo>
                <a:lnTo>
                  <a:pt x="68" y="20"/>
                </a:lnTo>
                <a:lnTo>
                  <a:pt x="74" y="20"/>
                </a:lnTo>
                <a:lnTo>
                  <a:pt x="78" y="16"/>
                </a:lnTo>
                <a:lnTo>
                  <a:pt x="88" y="16"/>
                </a:lnTo>
                <a:lnTo>
                  <a:pt x="96" y="12"/>
                </a:lnTo>
                <a:lnTo>
                  <a:pt x="104" y="6"/>
                </a:lnTo>
                <a:lnTo>
                  <a:pt x="110" y="0"/>
                </a:lnTo>
                <a:lnTo>
                  <a:pt x="116" y="0"/>
                </a:lnTo>
                <a:lnTo>
                  <a:pt x="120" y="2"/>
                </a:lnTo>
                <a:lnTo>
                  <a:pt x="118" y="10"/>
                </a:lnTo>
                <a:lnTo>
                  <a:pt x="112" y="14"/>
                </a:lnTo>
                <a:lnTo>
                  <a:pt x="106" y="18"/>
                </a:lnTo>
                <a:lnTo>
                  <a:pt x="96" y="26"/>
                </a:lnTo>
                <a:lnTo>
                  <a:pt x="92" y="34"/>
                </a:lnTo>
                <a:lnTo>
                  <a:pt x="90" y="48"/>
                </a:lnTo>
                <a:lnTo>
                  <a:pt x="92" y="54"/>
                </a:lnTo>
                <a:lnTo>
                  <a:pt x="96" y="60"/>
                </a:lnTo>
                <a:lnTo>
                  <a:pt x="100" y="64"/>
                </a:lnTo>
                <a:lnTo>
                  <a:pt x="102" y="68"/>
                </a:lnTo>
                <a:lnTo>
                  <a:pt x="102" y="82"/>
                </a:lnTo>
                <a:lnTo>
                  <a:pt x="108" y="86"/>
                </a:lnTo>
                <a:lnTo>
                  <a:pt x="136" y="84"/>
                </a:lnTo>
                <a:lnTo>
                  <a:pt x="148" y="98"/>
                </a:lnTo>
                <a:lnTo>
                  <a:pt x="176" y="96"/>
                </a:lnTo>
                <a:lnTo>
                  <a:pt x="182" y="102"/>
                </a:lnTo>
                <a:lnTo>
                  <a:pt x="176" y="110"/>
                </a:lnTo>
                <a:lnTo>
                  <a:pt x="176" y="120"/>
                </a:lnTo>
                <a:lnTo>
                  <a:pt x="176" y="128"/>
                </a:lnTo>
                <a:lnTo>
                  <a:pt x="176" y="136"/>
                </a:lnTo>
                <a:lnTo>
                  <a:pt x="178" y="136"/>
                </a:lnTo>
                <a:lnTo>
                  <a:pt x="180" y="138"/>
                </a:lnTo>
                <a:lnTo>
                  <a:pt x="180" y="150"/>
                </a:lnTo>
                <a:lnTo>
                  <a:pt x="180" y="160"/>
                </a:lnTo>
                <a:lnTo>
                  <a:pt x="184" y="162"/>
                </a:lnTo>
                <a:lnTo>
                  <a:pt x="186" y="172"/>
                </a:lnTo>
                <a:lnTo>
                  <a:pt x="178" y="168"/>
                </a:lnTo>
                <a:lnTo>
                  <a:pt x="174" y="168"/>
                </a:lnTo>
                <a:lnTo>
                  <a:pt x="168" y="170"/>
                </a:lnTo>
                <a:lnTo>
                  <a:pt x="150" y="170"/>
                </a:lnTo>
                <a:lnTo>
                  <a:pt x="140" y="172"/>
                </a:lnTo>
                <a:lnTo>
                  <a:pt x="140" y="174"/>
                </a:lnTo>
                <a:lnTo>
                  <a:pt x="138" y="176"/>
                </a:lnTo>
                <a:lnTo>
                  <a:pt x="140" y="178"/>
                </a:lnTo>
                <a:lnTo>
                  <a:pt x="146" y="180"/>
                </a:lnTo>
                <a:lnTo>
                  <a:pt x="152" y="182"/>
                </a:lnTo>
                <a:lnTo>
                  <a:pt x="152" y="188"/>
                </a:lnTo>
                <a:lnTo>
                  <a:pt x="146" y="186"/>
                </a:lnTo>
                <a:lnTo>
                  <a:pt x="142" y="186"/>
                </a:lnTo>
                <a:lnTo>
                  <a:pt x="140" y="188"/>
                </a:lnTo>
                <a:lnTo>
                  <a:pt x="140" y="200"/>
                </a:lnTo>
                <a:lnTo>
                  <a:pt x="146" y="208"/>
                </a:lnTo>
                <a:lnTo>
                  <a:pt x="148" y="220"/>
                </a:lnTo>
                <a:lnTo>
                  <a:pt x="146" y="234"/>
                </a:lnTo>
                <a:lnTo>
                  <a:pt x="144" y="252"/>
                </a:lnTo>
                <a:lnTo>
                  <a:pt x="138" y="266"/>
                </a:lnTo>
                <a:lnTo>
                  <a:pt x="132" y="262"/>
                </a:lnTo>
                <a:lnTo>
                  <a:pt x="132" y="252"/>
                </a:lnTo>
                <a:lnTo>
                  <a:pt x="136" y="246"/>
                </a:lnTo>
                <a:lnTo>
                  <a:pt x="134" y="240"/>
                </a:lnTo>
                <a:lnTo>
                  <a:pt x="132" y="234"/>
                </a:lnTo>
                <a:lnTo>
                  <a:pt x="90" y="232"/>
                </a:lnTo>
                <a:lnTo>
                  <a:pt x="86" y="224"/>
                </a:lnTo>
                <a:lnTo>
                  <a:pt x="74" y="212"/>
                </a:lnTo>
                <a:lnTo>
                  <a:pt x="64" y="200"/>
                </a:lnTo>
                <a:lnTo>
                  <a:pt x="50" y="196"/>
                </a:lnTo>
                <a:lnTo>
                  <a:pt x="38" y="192"/>
                </a:lnTo>
                <a:lnTo>
                  <a:pt x="26" y="192"/>
                </a:lnTo>
                <a:lnTo>
                  <a:pt x="16" y="186"/>
                </a:lnTo>
                <a:lnTo>
                  <a:pt x="0" y="176"/>
                </a:lnTo>
                <a:lnTo>
                  <a:pt x="4" y="168"/>
                </a:lnTo>
                <a:lnTo>
                  <a:pt x="4" y="158"/>
                </a:lnTo>
                <a:lnTo>
                  <a:pt x="12" y="158"/>
                </a:lnTo>
                <a:lnTo>
                  <a:pt x="20" y="152"/>
                </a:lnTo>
                <a:lnTo>
                  <a:pt x="24" y="138"/>
                </a:lnTo>
                <a:lnTo>
                  <a:pt x="24" y="124"/>
                </a:lnTo>
                <a:lnTo>
                  <a:pt x="24" y="110"/>
                </a:lnTo>
                <a:lnTo>
                  <a:pt x="22" y="96"/>
                </a:lnTo>
                <a:lnTo>
                  <a:pt x="20" y="90"/>
                </a:lnTo>
                <a:lnTo>
                  <a:pt x="14" y="80"/>
                </a:lnTo>
                <a:lnTo>
                  <a:pt x="26" y="72"/>
                </a:lnTo>
                <a:lnTo>
                  <a:pt x="28" y="6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70" name="Freeform 74">
            <a:extLst>
              <a:ext uri="{FF2B5EF4-FFF2-40B4-BE49-F238E27FC236}">
                <a16:creationId xmlns:a16="http://schemas.microsoft.com/office/drawing/2014/main" id="{D3572453-23B4-46B3-9FE6-AE35EB04331F}"/>
              </a:ext>
            </a:extLst>
          </p:cNvPr>
          <p:cNvSpPr>
            <a:spLocks/>
          </p:cNvSpPr>
          <p:nvPr/>
        </p:nvSpPr>
        <p:spPr bwMode="gray">
          <a:xfrm>
            <a:off x="3212343" y="4196095"/>
            <a:ext cx="173509" cy="198216"/>
          </a:xfrm>
          <a:custGeom>
            <a:avLst/>
            <a:gdLst>
              <a:gd name="T0" fmla="*/ 26 w 88"/>
              <a:gd name="T1" fmla="*/ 100 h 100"/>
              <a:gd name="T2" fmla="*/ 20 w 88"/>
              <a:gd name="T3" fmla="*/ 94 h 100"/>
              <a:gd name="T4" fmla="*/ 8 w 88"/>
              <a:gd name="T5" fmla="*/ 88 h 100"/>
              <a:gd name="T6" fmla="*/ 8 w 88"/>
              <a:gd name="T7" fmla="*/ 76 h 100"/>
              <a:gd name="T8" fmla="*/ 14 w 88"/>
              <a:gd name="T9" fmla="*/ 72 h 100"/>
              <a:gd name="T10" fmla="*/ 18 w 88"/>
              <a:gd name="T11" fmla="*/ 64 h 100"/>
              <a:gd name="T12" fmla="*/ 18 w 88"/>
              <a:gd name="T13" fmla="*/ 58 h 100"/>
              <a:gd name="T14" fmla="*/ 14 w 88"/>
              <a:gd name="T15" fmla="*/ 58 h 100"/>
              <a:gd name="T16" fmla="*/ 10 w 88"/>
              <a:gd name="T17" fmla="*/ 62 h 100"/>
              <a:gd name="T18" fmla="*/ 6 w 88"/>
              <a:gd name="T19" fmla="*/ 62 h 100"/>
              <a:gd name="T20" fmla="*/ 0 w 88"/>
              <a:gd name="T21" fmla="*/ 58 h 100"/>
              <a:gd name="T22" fmla="*/ 0 w 88"/>
              <a:gd name="T23" fmla="*/ 48 h 100"/>
              <a:gd name="T24" fmla="*/ 2 w 88"/>
              <a:gd name="T25" fmla="*/ 38 h 100"/>
              <a:gd name="T26" fmla="*/ 6 w 88"/>
              <a:gd name="T27" fmla="*/ 26 h 100"/>
              <a:gd name="T28" fmla="*/ 10 w 88"/>
              <a:gd name="T29" fmla="*/ 18 h 100"/>
              <a:gd name="T30" fmla="*/ 14 w 88"/>
              <a:gd name="T31" fmla="*/ 12 h 100"/>
              <a:gd name="T32" fmla="*/ 22 w 88"/>
              <a:gd name="T33" fmla="*/ 6 h 100"/>
              <a:gd name="T34" fmla="*/ 32 w 88"/>
              <a:gd name="T35" fmla="*/ 0 h 100"/>
              <a:gd name="T36" fmla="*/ 58 w 88"/>
              <a:gd name="T37" fmla="*/ 16 h 100"/>
              <a:gd name="T38" fmla="*/ 70 w 88"/>
              <a:gd name="T39" fmla="*/ 16 h 100"/>
              <a:gd name="T40" fmla="*/ 88 w 88"/>
              <a:gd name="T41" fmla="*/ 22 h 100"/>
              <a:gd name="T42" fmla="*/ 86 w 88"/>
              <a:gd name="T43" fmla="*/ 30 h 100"/>
              <a:gd name="T44" fmla="*/ 86 w 88"/>
              <a:gd name="T45" fmla="*/ 40 h 100"/>
              <a:gd name="T46" fmla="*/ 82 w 88"/>
              <a:gd name="T47" fmla="*/ 48 h 100"/>
              <a:gd name="T48" fmla="*/ 76 w 88"/>
              <a:gd name="T49" fmla="*/ 56 h 100"/>
              <a:gd name="T50" fmla="*/ 68 w 88"/>
              <a:gd name="T51" fmla="*/ 62 h 100"/>
              <a:gd name="T52" fmla="*/ 52 w 88"/>
              <a:gd name="T53" fmla="*/ 68 h 100"/>
              <a:gd name="T54" fmla="*/ 46 w 88"/>
              <a:gd name="T55" fmla="*/ 74 h 100"/>
              <a:gd name="T56" fmla="*/ 40 w 88"/>
              <a:gd name="T57" fmla="*/ 82 h 100"/>
              <a:gd name="T58" fmla="*/ 36 w 88"/>
              <a:gd name="T59" fmla="*/ 92 h 100"/>
              <a:gd name="T60" fmla="*/ 26 w 88"/>
              <a:gd name="T6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00">
                <a:moveTo>
                  <a:pt x="26" y="100"/>
                </a:moveTo>
                <a:lnTo>
                  <a:pt x="20" y="94"/>
                </a:lnTo>
                <a:lnTo>
                  <a:pt x="8" y="88"/>
                </a:lnTo>
                <a:lnTo>
                  <a:pt x="8" y="76"/>
                </a:lnTo>
                <a:lnTo>
                  <a:pt x="14" y="72"/>
                </a:lnTo>
                <a:lnTo>
                  <a:pt x="18" y="64"/>
                </a:lnTo>
                <a:lnTo>
                  <a:pt x="18" y="58"/>
                </a:lnTo>
                <a:lnTo>
                  <a:pt x="14" y="58"/>
                </a:lnTo>
                <a:lnTo>
                  <a:pt x="10" y="62"/>
                </a:lnTo>
                <a:lnTo>
                  <a:pt x="6" y="62"/>
                </a:lnTo>
                <a:lnTo>
                  <a:pt x="0" y="58"/>
                </a:lnTo>
                <a:lnTo>
                  <a:pt x="0" y="48"/>
                </a:lnTo>
                <a:lnTo>
                  <a:pt x="2" y="38"/>
                </a:lnTo>
                <a:lnTo>
                  <a:pt x="6" y="26"/>
                </a:lnTo>
                <a:lnTo>
                  <a:pt x="10" y="18"/>
                </a:lnTo>
                <a:lnTo>
                  <a:pt x="14" y="12"/>
                </a:lnTo>
                <a:lnTo>
                  <a:pt x="22" y="6"/>
                </a:lnTo>
                <a:lnTo>
                  <a:pt x="32" y="0"/>
                </a:lnTo>
                <a:lnTo>
                  <a:pt x="58" y="16"/>
                </a:lnTo>
                <a:lnTo>
                  <a:pt x="70" y="16"/>
                </a:lnTo>
                <a:lnTo>
                  <a:pt x="88" y="22"/>
                </a:lnTo>
                <a:lnTo>
                  <a:pt x="86" y="30"/>
                </a:lnTo>
                <a:lnTo>
                  <a:pt x="86" y="40"/>
                </a:lnTo>
                <a:lnTo>
                  <a:pt x="82" y="48"/>
                </a:lnTo>
                <a:lnTo>
                  <a:pt x="76" y="56"/>
                </a:lnTo>
                <a:lnTo>
                  <a:pt x="68" y="62"/>
                </a:lnTo>
                <a:lnTo>
                  <a:pt x="52" y="68"/>
                </a:lnTo>
                <a:lnTo>
                  <a:pt x="46" y="74"/>
                </a:lnTo>
                <a:lnTo>
                  <a:pt x="40" y="82"/>
                </a:lnTo>
                <a:lnTo>
                  <a:pt x="36" y="92"/>
                </a:lnTo>
                <a:lnTo>
                  <a:pt x="26" y="10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71" name="Freeform 75">
            <a:extLst>
              <a:ext uri="{FF2B5EF4-FFF2-40B4-BE49-F238E27FC236}">
                <a16:creationId xmlns:a16="http://schemas.microsoft.com/office/drawing/2014/main" id="{DAF331B1-BCA3-4A1D-BDC1-F6D7F3B47AB2}"/>
              </a:ext>
            </a:extLst>
          </p:cNvPr>
          <p:cNvSpPr>
            <a:spLocks/>
          </p:cNvSpPr>
          <p:nvPr/>
        </p:nvSpPr>
        <p:spPr bwMode="gray">
          <a:xfrm>
            <a:off x="3799907" y="3894807"/>
            <a:ext cx="39434" cy="31714"/>
          </a:xfrm>
          <a:custGeom>
            <a:avLst/>
            <a:gdLst>
              <a:gd name="T0" fmla="*/ 12 w 20"/>
              <a:gd name="T1" fmla="*/ 0 h 16"/>
              <a:gd name="T2" fmla="*/ 20 w 20"/>
              <a:gd name="T3" fmla="*/ 0 h 16"/>
              <a:gd name="T4" fmla="*/ 18 w 20"/>
              <a:gd name="T5" fmla="*/ 10 h 16"/>
              <a:gd name="T6" fmla="*/ 14 w 20"/>
              <a:gd name="T7" fmla="*/ 16 h 16"/>
              <a:gd name="T8" fmla="*/ 0 w 20"/>
              <a:gd name="T9" fmla="*/ 14 h 16"/>
              <a:gd name="T10" fmla="*/ 6 w 20"/>
              <a:gd name="T11" fmla="*/ 6 h 16"/>
              <a:gd name="T12" fmla="*/ 10 w 20"/>
              <a:gd name="T13" fmla="*/ 6 h 16"/>
              <a:gd name="T14" fmla="*/ 12 w 20"/>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6">
                <a:moveTo>
                  <a:pt x="12" y="0"/>
                </a:moveTo>
                <a:lnTo>
                  <a:pt x="20" y="0"/>
                </a:lnTo>
                <a:lnTo>
                  <a:pt x="18" y="10"/>
                </a:lnTo>
                <a:lnTo>
                  <a:pt x="14" y="16"/>
                </a:lnTo>
                <a:lnTo>
                  <a:pt x="0" y="14"/>
                </a:lnTo>
                <a:lnTo>
                  <a:pt x="6" y="6"/>
                </a:lnTo>
                <a:lnTo>
                  <a:pt x="10" y="6"/>
                </a:lnTo>
                <a:lnTo>
                  <a:pt x="12"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72" name="Freeform 76">
            <a:extLst>
              <a:ext uri="{FF2B5EF4-FFF2-40B4-BE49-F238E27FC236}">
                <a16:creationId xmlns:a16="http://schemas.microsoft.com/office/drawing/2014/main" id="{0FE01629-ED27-41F9-9BAC-A822830F290E}"/>
              </a:ext>
            </a:extLst>
          </p:cNvPr>
          <p:cNvSpPr>
            <a:spLocks/>
          </p:cNvSpPr>
          <p:nvPr/>
        </p:nvSpPr>
        <p:spPr bwMode="gray">
          <a:xfrm>
            <a:off x="3452888" y="3851200"/>
            <a:ext cx="414056" cy="364716"/>
          </a:xfrm>
          <a:custGeom>
            <a:avLst/>
            <a:gdLst>
              <a:gd name="T0" fmla="*/ 46 w 210"/>
              <a:gd name="T1" fmla="*/ 8 h 184"/>
              <a:gd name="T2" fmla="*/ 50 w 210"/>
              <a:gd name="T3" fmla="*/ 0 h 184"/>
              <a:gd name="T4" fmla="*/ 52 w 210"/>
              <a:gd name="T5" fmla="*/ 12 h 184"/>
              <a:gd name="T6" fmla="*/ 70 w 210"/>
              <a:gd name="T7" fmla="*/ 16 h 184"/>
              <a:gd name="T8" fmla="*/ 80 w 210"/>
              <a:gd name="T9" fmla="*/ 24 h 184"/>
              <a:gd name="T10" fmla="*/ 108 w 210"/>
              <a:gd name="T11" fmla="*/ 28 h 184"/>
              <a:gd name="T12" fmla="*/ 138 w 210"/>
              <a:gd name="T13" fmla="*/ 32 h 184"/>
              <a:gd name="T14" fmla="*/ 156 w 210"/>
              <a:gd name="T15" fmla="*/ 26 h 184"/>
              <a:gd name="T16" fmla="*/ 174 w 210"/>
              <a:gd name="T17" fmla="*/ 28 h 184"/>
              <a:gd name="T18" fmla="*/ 162 w 210"/>
              <a:gd name="T19" fmla="*/ 32 h 184"/>
              <a:gd name="T20" fmla="*/ 176 w 210"/>
              <a:gd name="T21" fmla="*/ 40 h 184"/>
              <a:gd name="T22" fmla="*/ 192 w 210"/>
              <a:gd name="T23" fmla="*/ 46 h 184"/>
              <a:gd name="T24" fmla="*/ 188 w 210"/>
              <a:gd name="T25" fmla="*/ 56 h 184"/>
              <a:gd name="T26" fmla="*/ 196 w 210"/>
              <a:gd name="T27" fmla="*/ 60 h 184"/>
              <a:gd name="T28" fmla="*/ 210 w 210"/>
              <a:gd name="T29" fmla="*/ 62 h 184"/>
              <a:gd name="T30" fmla="*/ 200 w 210"/>
              <a:gd name="T31" fmla="*/ 76 h 184"/>
              <a:gd name="T32" fmla="*/ 192 w 210"/>
              <a:gd name="T33" fmla="*/ 90 h 184"/>
              <a:gd name="T34" fmla="*/ 190 w 210"/>
              <a:gd name="T35" fmla="*/ 104 h 184"/>
              <a:gd name="T36" fmla="*/ 196 w 210"/>
              <a:gd name="T37" fmla="*/ 116 h 184"/>
              <a:gd name="T38" fmla="*/ 180 w 210"/>
              <a:gd name="T39" fmla="*/ 130 h 184"/>
              <a:gd name="T40" fmla="*/ 164 w 210"/>
              <a:gd name="T41" fmla="*/ 136 h 184"/>
              <a:gd name="T42" fmla="*/ 148 w 210"/>
              <a:gd name="T43" fmla="*/ 134 h 184"/>
              <a:gd name="T44" fmla="*/ 134 w 210"/>
              <a:gd name="T45" fmla="*/ 132 h 184"/>
              <a:gd name="T46" fmla="*/ 142 w 210"/>
              <a:gd name="T47" fmla="*/ 148 h 184"/>
              <a:gd name="T48" fmla="*/ 154 w 210"/>
              <a:gd name="T49" fmla="*/ 156 h 184"/>
              <a:gd name="T50" fmla="*/ 152 w 210"/>
              <a:gd name="T51" fmla="*/ 166 h 184"/>
              <a:gd name="T52" fmla="*/ 140 w 210"/>
              <a:gd name="T53" fmla="*/ 168 h 184"/>
              <a:gd name="T54" fmla="*/ 116 w 210"/>
              <a:gd name="T55" fmla="*/ 184 h 184"/>
              <a:gd name="T56" fmla="*/ 98 w 210"/>
              <a:gd name="T57" fmla="*/ 174 h 184"/>
              <a:gd name="T58" fmla="*/ 94 w 210"/>
              <a:gd name="T59" fmla="*/ 160 h 184"/>
              <a:gd name="T60" fmla="*/ 90 w 210"/>
              <a:gd name="T61" fmla="*/ 136 h 184"/>
              <a:gd name="T62" fmla="*/ 86 w 210"/>
              <a:gd name="T63" fmla="*/ 108 h 184"/>
              <a:gd name="T64" fmla="*/ 86 w 210"/>
              <a:gd name="T65" fmla="*/ 94 h 184"/>
              <a:gd name="T66" fmla="*/ 46 w 210"/>
              <a:gd name="T67" fmla="*/ 82 h 184"/>
              <a:gd name="T68" fmla="*/ 12 w 210"/>
              <a:gd name="T69" fmla="*/ 80 h 184"/>
              <a:gd name="T70" fmla="*/ 0 w 210"/>
              <a:gd name="T71" fmla="*/ 46 h 184"/>
              <a:gd name="T72" fmla="*/ 8 w 210"/>
              <a:gd name="T73" fmla="*/ 22 h 184"/>
              <a:gd name="T74" fmla="*/ 22 w 210"/>
              <a:gd name="T75" fmla="*/ 16 h 184"/>
              <a:gd name="T76" fmla="*/ 22 w 210"/>
              <a:gd name="T77" fmla="*/ 30 h 184"/>
              <a:gd name="T78" fmla="*/ 18 w 210"/>
              <a:gd name="T79" fmla="*/ 46 h 184"/>
              <a:gd name="T80" fmla="*/ 30 w 210"/>
              <a:gd name="T81" fmla="*/ 48 h 184"/>
              <a:gd name="T82" fmla="*/ 30 w 210"/>
              <a:gd name="T83" fmla="*/ 32 h 184"/>
              <a:gd name="T84" fmla="*/ 32 w 210"/>
              <a:gd name="T85" fmla="*/ 20 h 184"/>
              <a:gd name="T86" fmla="*/ 44 w 210"/>
              <a:gd name="T87" fmla="*/ 1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0" h="184">
                <a:moveTo>
                  <a:pt x="44" y="14"/>
                </a:moveTo>
                <a:lnTo>
                  <a:pt x="46" y="8"/>
                </a:lnTo>
                <a:lnTo>
                  <a:pt x="46" y="2"/>
                </a:lnTo>
                <a:lnTo>
                  <a:pt x="50" y="0"/>
                </a:lnTo>
                <a:lnTo>
                  <a:pt x="52" y="4"/>
                </a:lnTo>
                <a:lnTo>
                  <a:pt x="52" y="12"/>
                </a:lnTo>
                <a:lnTo>
                  <a:pt x="60" y="14"/>
                </a:lnTo>
                <a:lnTo>
                  <a:pt x="70" y="16"/>
                </a:lnTo>
                <a:lnTo>
                  <a:pt x="76" y="22"/>
                </a:lnTo>
                <a:lnTo>
                  <a:pt x="80" y="24"/>
                </a:lnTo>
                <a:lnTo>
                  <a:pt x="98" y="28"/>
                </a:lnTo>
                <a:lnTo>
                  <a:pt x="108" y="28"/>
                </a:lnTo>
                <a:lnTo>
                  <a:pt x="126" y="36"/>
                </a:lnTo>
                <a:lnTo>
                  <a:pt x="138" y="32"/>
                </a:lnTo>
                <a:lnTo>
                  <a:pt x="146" y="28"/>
                </a:lnTo>
                <a:lnTo>
                  <a:pt x="156" y="26"/>
                </a:lnTo>
                <a:lnTo>
                  <a:pt x="164" y="28"/>
                </a:lnTo>
                <a:lnTo>
                  <a:pt x="174" y="28"/>
                </a:lnTo>
                <a:lnTo>
                  <a:pt x="170" y="30"/>
                </a:lnTo>
                <a:lnTo>
                  <a:pt x="162" y="32"/>
                </a:lnTo>
                <a:lnTo>
                  <a:pt x="164" y="40"/>
                </a:lnTo>
                <a:lnTo>
                  <a:pt x="176" y="40"/>
                </a:lnTo>
                <a:lnTo>
                  <a:pt x="188" y="42"/>
                </a:lnTo>
                <a:lnTo>
                  <a:pt x="192" y="46"/>
                </a:lnTo>
                <a:lnTo>
                  <a:pt x="192" y="52"/>
                </a:lnTo>
                <a:lnTo>
                  <a:pt x="188" y="56"/>
                </a:lnTo>
                <a:lnTo>
                  <a:pt x="188" y="62"/>
                </a:lnTo>
                <a:lnTo>
                  <a:pt x="196" y="60"/>
                </a:lnTo>
                <a:lnTo>
                  <a:pt x="202" y="58"/>
                </a:lnTo>
                <a:lnTo>
                  <a:pt x="210" y="62"/>
                </a:lnTo>
                <a:lnTo>
                  <a:pt x="204" y="70"/>
                </a:lnTo>
                <a:lnTo>
                  <a:pt x="200" y="76"/>
                </a:lnTo>
                <a:lnTo>
                  <a:pt x="202" y="84"/>
                </a:lnTo>
                <a:lnTo>
                  <a:pt x="192" y="90"/>
                </a:lnTo>
                <a:lnTo>
                  <a:pt x="188" y="96"/>
                </a:lnTo>
                <a:lnTo>
                  <a:pt x="190" y="104"/>
                </a:lnTo>
                <a:lnTo>
                  <a:pt x="194" y="110"/>
                </a:lnTo>
                <a:lnTo>
                  <a:pt x="196" y="116"/>
                </a:lnTo>
                <a:lnTo>
                  <a:pt x="192" y="126"/>
                </a:lnTo>
                <a:lnTo>
                  <a:pt x="180" y="130"/>
                </a:lnTo>
                <a:lnTo>
                  <a:pt x="170" y="132"/>
                </a:lnTo>
                <a:lnTo>
                  <a:pt x="164" y="136"/>
                </a:lnTo>
                <a:lnTo>
                  <a:pt x="158" y="136"/>
                </a:lnTo>
                <a:lnTo>
                  <a:pt x="148" y="134"/>
                </a:lnTo>
                <a:lnTo>
                  <a:pt x="140" y="130"/>
                </a:lnTo>
                <a:lnTo>
                  <a:pt x="134" y="132"/>
                </a:lnTo>
                <a:lnTo>
                  <a:pt x="140" y="138"/>
                </a:lnTo>
                <a:lnTo>
                  <a:pt x="142" y="148"/>
                </a:lnTo>
                <a:lnTo>
                  <a:pt x="148" y="156"/>
                </a:lnTo>
                <a:lnTo>
                  <a:pt x="154" y="156"/>
                </a:lnTo>
                <a:lnTo>
                  <a:pt x="154" y="160"/>
                </a:lnTo>
                <a:lnTo>
                  <a:pt x="152" y="166"/>
                </a:lnTo>
                <a:lnTo>
                  <a:pt x="146" y="166"/>
                </a:lnTo>
                <a:lnTo>
                  <a:pt x="140" y="168"/>
                </a:lnTo>
                <a:lnTo>
                  <a:pt x="130" y="180"/>
                </a:lnTo>
                <a:lnTo>
                  <a:pt x="116" y="184"/>
                </a:lnTo>
                <a:lnTo>
                  <a:pt x="106" y="182"/>
                </a:lnTo>
                <a:lnTo>
                  <a:pt x="98" y="174"/>
                </a:lnTo>
                <a:lnTo>
                  <a:pt x="96" y="170"/>
                </a:lnTo>
                <a:lnTo>
                  <a:pt x="94" y="160"/>
                </a:lnTo>
                <a:lnTo>
                  <a:pt x="90" y="158"/>
                </a:lnTo>
                <a:lnTo>
                  <a:pt x="90" y="136"/>
                </a:lnTo>
                <a:lnTo>
                  <a:pt x="86" y="134"/>
                </a:lnTo>
                <a:lnTo>
                  <a:pt x="86" y="108"/>
                </a:lnTo>
                <a:lnTo>
                  <a:pt x="92" y="100"/>
                </a:lnTo>
                <a:lnTo>
                  <a:pt x="86" y="94"/>
                </a:lnTo>
                <a:lnTo>
                  <a:pt x="58" y="96"/>
                </a:lnTo>
                <a:lnTo>
                  <a:pt x="46" y="82"/>
                </a:lnTo>
                <a:lnTo>
                  <a:pt x="18" y="84"/>
                </a:lnTo>
                <a:lnTo>
                  <a:pt x="12" y="80"/>
                </a:lnTo>
                <a:lnTo>
                  <a:pt x="12" y="66"/>
                </a:lnTo>
                <a:lnTo>
                  <a:pt x="0" y="46"/>
                </a:lnTo>
                <a:lnTo>
                  <a:pt x="2" y="32"/>
                </a:lnTo>
                <a:lnTo>
                  <a:pt x="8" y="22"/>
                </a:lnTo>
                <a:lnTo>
                  <a:pt x="18" y="14"/>
                </a:lnTo>
                <a:lnTo>
                  <a:pt x="22" y="16"/>
                </a:lnTo>
                <a:lnTo>
                  <a:pt x="22" y="20"/>
                </a:lnTo>
                <a:lnTo>
                  <a:pt x="22" y="30"/>
                </a:lnTo>
                <a:lnTo>
                  <a:pt x="16" y="34"/>
                </a:lnTo>
                <a:lnTo>
                  <a:pt x="18" y="46"/>
                </a:lnTo>
                <a:lnTo>
                  <a:pt x="22" y="52"/>
                </a:lnTo>
                <a:lnTo>
                  <a:pt x="30" y="48"/>
                </a:lnTo>
                <a:lnTo>
                  <a:pt x="34" y="40"/>
                </a:lnTo>
                <a:lnTo>
                  <a:pt x="30" y="32"/>
                </a:lnTo>
                <a:lnTo>
                  <a:pt x="28" y="26"/>
                </a:lnTo>
                <a:lnTo>
                  <a:pt x="32" y="20"/>
                </a:lnTo>
                <a:lnTo>
                  <a:pt x="38" y="18"/>
                </a:lnTo>
                <a:lnTo>
                  <a:pt x="44" y="1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73" name="Freeform 77">
            <a:extLst>
              <a:ext uri="{FF2B5EF4-FFF2-40B4-BE49-F238E27FC236}">
                <a16:creationId xmlns:a16="http://schemas.microsoft.com/office/drawing/2014/main" id="{AE271B9A-57EF-443B-A04E-EAF4F7698F75}"/>
              </a:ext>
            </a:extLst>
          </p:cNvPr>
          <p:cNvSpPr>
            <a:spLocks/>
          </p:cNvSpPr>
          <p:nvPr/>
        </p:nvSpPr>
        <p:spPr bwMode="gray">
          <a:xfrm>
            <a:off x="3823570" y="3974093"/>
            <a:ext cx="138018" cy="225965"/>
          </a:xfrm>
          <a:custGeom>
            <a:avLst/>
            <a:gdLst>
              <a:gd name="T0" fmla="*/ 42 w 70"/>
              <a:gd name="T1" fmla="*/ 30 h 114"/>
              <a:gd name="T2" fmla="*/ 50 w 70"/>
              <a:gd name="T3" fmla="*/ 24 h 114"/>
              <a:gd name="T4" fmla="*/ 58 w 70"/>
              <a:gd name="T5" fmla="*/ 30 h 114"/>
              <a:gd name="T6" fmla="*/ 66 w 70"/>
              <a:gd name="T7" fmla="*/ 40 h 114"/>
              <a:gd name="T8" fmla="*/ 64 w 70"/>
              <a:gd name="T9" fmla="*/ 48 h 114"/>
              <a:gd name="T10" fmla="*/ 60 w 70"/>
              <a:gd name="T11" fmla="*/ 54 h 114"/>
              <a:gd name="T12" fmla="*/ 54 w 70"/>
              <a:gd name="T13" fmla="*/ 62 h 114"/>
              <a:gd name="T14" fmla="*/ 52 w 70"/>
              <a:gd name="T15" fmla="*/ 72 h 114"/>
              <a:gd name="T16" fmla="*/ 56 w 70"/>
              <a:gd name="T17" fmla="*/ 76 h 114"/>
              <a:gd name="T18" fmla="*/ 60 w 70"/>
              <a:gd name="T19" fmla="*/ 82 h 114"/>
              <a:gd name="T20" fmla="*/ 64 w 70"/>
              <a:gd name="T21" fmla="*/ 86 h 114"/>
              <a:gd name="T22" fmla="*/ 66 w 70"/>
              <a:gd name="T23" fmla="*/ 90 h 114"/>
              <a:gd name="T24" fmla="*/ 70 w 70"/>
              <a:gd name="T25" fmla="*/ 100 h 114"/>
              <a:gd name="T26" fmla="*/ 66 w 70"/>
              <a:gd name="T27" fmla="*/ 104 h 114"/>
              <a:gd name="T28" fmla="*/ 58 w 70"/>
              <a:gd name="T29" fmla="*/ 108 h 114"/>
              <a:gd name="T30" fmla="*/ 52 w 70"/>
              <a:gd name="T31" fmla="*/ 112 h 114"/>
              <a:gd name="T32" fmla="*/ 42 w 70"/>
              <a:gd name="T33" fmla="*/ 114 h 114"/>
              <a:gd name="T34" fmla="*/ 34 w 70"/>
              <a:gd name="T35" fmla="*/ 114 h 114"/>
              <a:gd name="T36" fmla="*/ 26 w 70"/>
              <a:gd name="T37" fmla="*/ 106 h 114"/>
              <a:gd name="T38" fmla="*/ 20 w 70"/>
              <a:gd name="T39" fmla="*/ 98 h 114"/>
              <a:gd name="T40" fmla="*/ 20 w 70"/>
              <a:gd name="T41" fmla="*/ 90 h 114"/>
              <a:gd name="T42" fmla="*/ 20 w 70"/>
              <a:gd name="T43" fmla="*/ 78 h 114"/>
              <a:gd name="T44" fmla="*/ 26 w 70"/>
              <a:gd name="T45" fmla="*/ 72 h 114"/>
              <a:gd name="T46" fmla="*/ 22 w 70"/>
              <a:gd name="T47" fmla="*/ 62 h 114"/>
              <a:gd name="T48" fmla="*/ 18 w 70"/>
              <a:gd name="T49" fmla="*/ 50 h 114"/>
              <a:gd name="T50" fmla="*/ 6 w 70"/>
              <a:gd name="T51" fmla="*/ 50 h 114"/>
              <a:gd name="T52" fmla="*/ 2 w 70"/>
              <a:gd name="T53" fmla="*/ 42 h 114"/>
              <a:gd name="T54" fmla="*/ 0 w 70"/>
              <a:gd name="T55" fmla="*/ 34 h 114"/>
              <a:gd name="T56" fmla="*/ 4 w 70"/>
              <a:gd name="T57" fmla="*/ 28 h 114"/>
              <a:gd name="T58" fmla="*/ 14 w 70"/>
              <a:gd name="T59" fmla="*/ 22 h 114"/>
              <a:gd name="T60" fmla="*/ 12 w 70"/>
              <a:gd name="T61" fmla="*/ 14 h 114"/>
              <a:gd name="T62" fmla="*/ 16 w 70"/>
              <a:gd name="T63" fmla="*/ 8 h 114"/>
              <a:gd name="T64" fmla="*/ 22 w 70"/>
              <a:gd name="T65" fmla="*/ 0 h 114"/>
              <a:gd name="T66" fmla="*/ 28 w 70"/>
              <a:gd name="T67" fmla="*/ 2 h 114"/>
              <a:gd name="T68" fmla="*/ 34 w 70"/>
              <a:gd name="T69" fmla="*/ 6 h 114"/>
              <a:gd name="T70" fmla="*/ 42 w 70"/>
              <a:gd name="T71" fmla="*/ 12 h 114"/>
              <a:gd name="T72" fmla="*/ 44 w 70"/>
              <a:gd name="T73" fmla="*/ 16 h 114"/>
              <a:gd name="T74" fmla="*/ 44 w 70"/>
              <a:gd name="T75" fmla="*/ 22 h 114"/>
              <a:gd name="T76" fmla="*/ 42 w 70"/>
              <a:gd name="T77" fmla="*/ 3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 h="114">
                <a:moveTo>
                  <a:pt x="42" y="30"/>
                </a:moveTo>
                <a:lnTo>
                  <a:pt x="50" y="24"/>
                </a:lnTo>
                <a:lnTo>
                  <a:pt x="58" y="30"/>
                </a:lnTo>
                <a:lnTo>
                  <a:pt x="66" y="40"/>
                </a:lnTo>
                <a:lnTo>
                  <a:pt x="64" y="48"/>
                </a:lnTo>
                <a:lnTo>
                  <a:pt x="60" y="54"/>
                </a:lnTo>
                <a:lnTo>
                  <a:pt x="54" y="62"/>
                </a:lnTo>
                <a:lnTo>
                  <a:pt x="52" y="72"/>
                </a:lnTo>
                <a:lnTo>
                  <a:pt x="56" y="76"/>
                </a:lnTo>
                <a:lnTo>
                  <a:pt x="60" y="82"/>
                </a:lnTo>
                <a:lnTo>
                  <a:pt x="64" y="86"/>
                </a:lnTo>
                <a:lnTo>
                  <a:pt x="66" y="90"/>
                </a:lnTo>
                <a:lnTo>
                  <a:pt x="70" y="100"/>
                </a:lnTo>
                <a:lnTo>
                  <a:pt x="66" y="104"/>
                </a:lnTo>
                <a:lnTo>
                  <a:pt x="58" y="108"/>
                </a:lnTo>
                <a:lnTo>
                  <a:pt x="52" y="112"/>
                </a:lnTo>
                <a:lnTo>
                  <a:pt x="42" y="114"/>
                </a:lnTo>
                <a:lnTo>
                  <a:pt x="34" y="114"/>
                </a:lnTo>
                <a:lnTo>
                  <a:pt x="26" y="106"/>
                </a:lnTo>
                <a:lnTo>
                  <a:pt x="20" y="98"/>
                </a:lnTo>
                <a:lnTo>
                  <a:pt x="20" y="90"/>
                </a:lnTo>
                <a:lnTo>
                  <a:pt x="20" y="78"/>
                </a:lnTo>
                <a:lnTo>
                  <a:pt x="26" y="72"/>
                </a:lnTo>
                <a:lnTo>
                  <a:pt x="22" y="62"/>
                </a:lnTo>
                <a:lnTo>
                  <a:pt x="18" y="50"/>
                </a:lnTo>
                <a:lnTo>
                  <a:pt x="6" y="50"/>
                </a:lnTo>
                <a:lnTo>
                  <a:pt x="2" y="42"/>
                </a:lnTo>
                <a:lnTo>
                  <a:pt x="0" y="34"/>
                </a:lnTo>
                <a:lnTo>
                  <a:pt x="4" y="28"/>
                </a:lnTo>
                <a:lnTo>
                  <a:pt x="14" y="22"/>
                </a:lnTo>
                <a:lnTo>
                  <a:pt x="12" y="14"/>
                </a:lnTo>
                <a:lnTo>
                  <a:pt x="16" y="8"/>
                </a:lnTo>
                <a:lnTo>
                  <a:pt x="22" y="0"/>
                </a:lnTo>
                <a:lnTo>
                  <a:pt x="28" y="2"/>
                </a:lnTo>
                <a:lnTo>
                  <a:pt x="34" y="6"/>
                </a:lnTo>
                <a:lnTo>
                  <a:pt x="42" y="12"/>
                </a:lnTo>
                <a:lnTo>
                  <a:pt x="44" y="16"/>
                </a:lnTo>
                <a:lnTo>
                  <a:pt x="44" y="22"/>
                </a:lnTo>
                <a:lnTo>
                  <a:pt x="42" y="3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74" name="Freeform 78">
            <a:extLst>
              <a:ext uri="{FF2B5EF4-FFF2-40B4-BE49-F238E27FC236}">
                <a16:creationId xmlns:a16="http://schemas.microsoft.com/office/drawing/2014/main" id="{B98E5E21-8C7D-488C-AAA7-A5C6E656D8D5}"/>
              </a:ext>
            </a:extLst>
          </p:cNvPr>
          <p:cNvSpPr>
            <a:spLocks/>
          </p:cNvSpPr>
          <p:nvPr/>
        </p:nvSpPr>
        <p:spPr bwMode="gray">
          <a:xfrm>
            <a:off x="4032567" y="4057343"/>
            <a:ext cx="94642" cy="118930"/>
          </a:xfrm>
          <a:custGeom>
            <a:avLst/>
            <a:gdLst>
              <a:gd name="T0" fmla="*/ 6 w 48"/>
              <a:gd name="T1" fmla="*/ 0 h 60"/>
              <a:gd name="T2" fmla="*/ 16 w 48"/>
              <a:gd name="T3" fmla="*/ 2 h 60"/>
              <a:gd name="T4" fmla="*/ 28 w 48"/>
              <a:gd name="T5" fmla="*/ 6 h 60"/>
              <a:gd name="T6" fmla="*/ 38 w 48"/>
              <a:gd name="T7" fmla="*/ 12 h 60"/>
              <a:gd name="T8" fmla="*/ 44 w 48"/>
              <a:gd name="T9" fmla="*/ 20 h 60"/>
              <a:gd name="T10" fmla="*/ 48 w 48"/>
              <a:gd name="T11" fmla="*/ 26 h 60"/>
              <a:gd name="T12" fmla="*/ 42 w 48"/>
              <a:gd name="T13" fmla="*/ 34 h 60"/>
              <a:gd name="T14" fmla="*/ 36 w 48"/>
              <a:gd name="T15" fmla="*/ 46 h 60"/>
              <a:gd name="T16" fmla="*/ 30 w 48"/>
              <a:gd name="T17" fmla="*/ 60 h 60"/>
              <a:gd name="T18" fmla="*/ 24 w 48"/>
              <a:gd name="T19" fmla="*/ 56 h 60"/>
              <a:gd name="T20" fmla="*/ 14 w 48"/>
              <a:gd name="T21" fmla="*/ 54 h 60"/>
              <a:gd name="T22" fmla="*/ 8 w 48"/>
              <a:gd name="T23" fmla="*/ 58 h 60"/>
              <a:gd name="T24" fmla="*/ 2 w 48"/>
              <a:gd name="T25" fmla="*/ 58 h 60"/>
              <a:gd name="T26" fmla="*/ 2 w 48"/>
              <a:gd name="T27" fmla="*/ 50 h 60"/>
              <a:gd name="T28" fmla="*/ 6 w 48"/>
              <a:gd name="T29" fmla="*/ 36 h 60"/>
              <a:gd name="T30" fmla="*/ 10 w 48"/>
              <a:gd name="T31" fmla="*/ 28 h 60"/>
              <a:gd name="T32" fmla="*/ 4 w 48"/>
              <a:gd name="T33" fmla="*/ 24 h 60"/>
              <a:gd name="T34" fmla="*/ 0 w 48"/>
              <a:gd name="T35" fmla="*/ 18 h 60"/>
              <a:gd name="T36" fmla="*/ 0 w 48"/>
              <a:gd name="T37" fmla="*/ 12 h 60"/>
              <a:gd name="T38" fmla="*/ 2 w 48"/>
              <a:gd name="T39" fmla="*/ 6 h 60"/>
              <a:gd name="T40" fmla="*/ 6 w 48"/>
              <a:gd name="T4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0">
                <a:moveTo>
                  <a:pt x="6" y="0"/>
                </a:moveTo>
                <a:lnTo>
                  <a:pt x="16" y="2"/>
                </a:lnTo>
                <a:lnTo>
                  <a:pt x="28" y="6"/>
                </a:lnTo>
                <a:lnTo>
                  <a:pt x="38" y="12"/>
                </a:lnTo>
                <a:lnTo>
                  <a:pt x="44" y="20"/>
                </a:lnTo>
                <a:lnTo>
                  <a:pt x="48" y="26"/>
                </a:lnTo>
                <a:lnTo>
                  <a:pt x="42" y="34"/>
                </a:lnTo>
                <a:lnTo>
                  <a:pt x="36" y="46"/>
                </a:lnTo>
                <a:lnTo>
                  <a:pt x="30" y="60"/>
                </a:lnTo>
                <a:lnTo>
                  <a:pt x="24" y="56"/>
                </a:lnTo>
                <a:lnTo>
                  <a:pt x="14" y="54"/>
                </a:lnTo>
                <a:lnTo>
                  <a:pt x="8" y="58"/>
                </a:lnTo>
                <a:lnTo>
                  <a:pt x="2" y="58"/>
                </a:lnTo>
                <a:lnTo>
                  <a:pt x="2" y="50"/>
                </a:lnTo>
                <a:lnTo>
                  <a:pt x="6" y="36"/>
                </a:lnTo>
                <a:lnTo>
                  <a:pt x="10" y="28"/>
                </a:lnTo>
                <a:lnTo>
                  <a:pt x="4" y="24"/>
                </a:lnTo>
                <a:lnTo>
                  <a:pt x="0" y="18"/>
                </a:lnTo>
                <a:lnTo>
                  <a:pt x="0" y="12"/>
                </a:lnTo>
                <a:lnTo>
                  <a:pt x="2" y="6"/>
                </a:lnTo>
                <a:lnTo>
                  <a:pt x="6"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75" name="Freeform 79">
            <a:extLst>
              <a:ext uri="{FF2B5EF4-FFF2-40B4-BE49-F238E27FC236}">
                <a16:creationId xmlns:a16="http://schemas.microsoft.com/office/drawing/2014/main" id="{BF7AB6EE-9FCC-48E3-9BD5-A8C1ED35FF07}"/>
              </a:ext>
            </a:extLst>
          </p:cNvPr>
          <p:cNvSpPr>
            <a:spLocks/>
          </p:cNvSpPr>
          <p:nvPr/>
        </p:nvSpPr>
        <p:spPr bwMode="gray">
          <a:xfrm>
            <a:off x="3926095" y="4053379"/>
            <a:ext cx="126189" cy="126858"/>
          </a:xfrm>
          <a:custGeom>
            <a:avLst/>
            <a:gdLst>
              <a:gd name="T0" fmla="*/ 14 w 64"/>
              <a:gd name="T1" fmla="*/ 0 h 64"/>
              <a:gd name="T2" fmla="*/ 22 w 64"/>
              <a:gd name="T3" fmla="*/ 0 h 64"/>
              <a:gd name="T4" fmla="*/ 32 w 64"/>
              <a:gd name="T5" fmla="*/ 2 h 64"/>
              <a:gd name="T6" fmla="*/ 36 w 64"/>
              <a:gd name="T7" fmla="*/ 2 h 64"/>
              <a:gd name="T8" fmla="*/ 42 w 64"/>
              <a:gd name="T9" fmla="*/ 2 h 64"/>
              <a:gd name="T10" fmla="*/ 48 w 64"/>
              <a:gd name="T11" fmla="*/ 2 h 64"/>
              <a:gd name="T12" fmla="*/ 54 w 64"/>
              <a:gd name="T13" fmla="*/ 2 h 64"/>
              <a:gd name="T14" fmla="*/ 60 w 64"/>
              <a:gd name="T15" fmla="*/ 2 h 64"/>
              <a:gd name="T16" fmla="*/ 54 w 64"/>
              <a:gd name="T17" fmla="*/ 14 h 64"/>
              <a:gd name="T18" fmla="*/ 54 w 64"/>
              <a:gd name="T19" fmla="*/ 20 h 64"/>
              <a:gd name="T20" fmla="*/ 58 w 64"/>
              <a:gd name="T21" fmla="*/ 26 h 64"/>
              <a:gd name="T22" fmla="*/ 64 w 64"/>
              <a:gd name="T23" fmla="*/ 30 h 64"/>
              <a:gd name="T24" fmla="*/ 56 w 64"/>
              <a:gd name="T25" fmla="*/ 52 h 64"/>
              <a:gd name="T26" fmla="*/ 56 w 64"/>
              <a:gd name="T27" fmla="*/ 60 h 64"/>
              <a:gd name="T28" fmla="*/ 50 w 64"/>
              <a:gd name="T29" fmla="*/ 58 h 64"/>
              <a:gd name="T30" fmla="*/ 42 w 64"/>
              <a:gd name="T31" fmla="*/ 56 h 64"/>
              <a:gd name="T32" fmla="*/ 36 w 64"/>
              <a:gd name="T33" fmla="*/ 54 h 64"/>
              <a:gd name="T34" fmla="*/ 32 w 64"/>
              <a:gd name="T35" fmla="*/ 54 h 64"/>
              <a:gd name="T36" fmla="*/ 32 w 64"/>
              <a:gd name="T37" fmla="*/ 60 h 64"/>
              <a:gd name="T38" fmla="*/ 30 w 64"/>
              <a:gd name="T39" fmla="*/ 64 h 64"/>
              <a:gd name="T40" fmla="*/ 28 w 64"/>
              <a:gd name="T41" fmla="*/ 64 h 64"/>
              <a:gd name="T42" fmla="*/ 22 w 64"/>
              <a:gd name="T43" fmla="*/ 64 h 64"/>
              <a:gd name="T44" fmla="*/ 18 w 64"/>
              <a:gd name="T45" fmla="*/ 60 h 64"/>
              <a:gd name="T46" fmla="*/ 12 w 64"/>
              <a:gd name="T47" fmla="*/ 46 h 64"/>
              <a:gd name="T48" fmla="*/ 0 w 64"/>
              <a:gd name="T49" fmla="*/ 32 h 64"/>
              <a:gd name="T50" fmla="*/ 2 w 64"/>
              <a:gd name="T51" fmla="*/ 22 h 64"/>
              <a:gd name="T52" fmla="*/ 8 w 64"/>
              <a:gd name="T53" fmla="*/ 14 h 64"/>
              <a:gd name="T54" fmla="*/ 12 w 64"/>
              <a:gd name="T55" fmla="*/ 8 h 64"/>
              <a:gd name="T56" fmla="*/ 14 w 64"/>
              <a:gd name="T5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64">
                <a:moveTo>
                  <a:pt x="14" y="0"/>
                </a:moveTo>
                <a:lnTo>
                  <a:pt x="22" y="0"/>
                </a:lnTo>
                <a:lnTo>
                  <a:pt x="32" y="2"/>
                </a:lnTo>
                <a:lnTo>
                  <a:pt x="36" y="2"/>
                </a:lnTo>
                <a:lnTo>
                  <a:pt x="42" y="2"/>
                </a:lnTo>
                <a:lnTo>
                  <a:pt x="48" y="2"/>
                </a:lnTo>
                <a:lnTo>
                  <a:pt x="54" y="2"/>
                </a:lnTo>
                <a:lnTo>
                  <a:pt x="60" y="2"/>
                </a:lnTo>
                <a:lnTo>
                  <a:pt x="54" y="14"/>
                </a:lnTo>
                <a:lnTo>
                  <a:pt x="54" y="20"/>
                </a:lnTo>
                <a:lnTo>
                  <a:pt x="58" y="26"/>
                </a:lnTo>
                <a:lnTo>
                  <a:pt x="64" y="30"/>
                </a:lnTo>
                <a:lnTo>
                  <a:pt x="56" y="52"/>
                </a:lnTo>
                <a:lnTo>
                  <a:pt x="56" y="60"/>
                </a:lnTo>
                <a:lnTo>
                  <a:pt x="50" y="58"/>
                </a:lnTo>
                <a:lnTo>
                  <a:pt x="42" y="56"/>
                </a:lnTo>
                <a:lnTo>
                  <a:pt x="36" y="54"/>
                </a:lnTo>
                <a:lnTo>
                  <a:pt x="32" y="54"/>
                </a:lnTo>
                <a:lnTo>
                  <a:pt x="32" y="60"/>
                </a:lnTo>
                <a:lnTo>
                  <a:pt x="30" y="64"/>
                </a:lnTo>
                <a:lnTo>
                  <a:pt x="28" y="64"/>
                </a:lnTo>
                <a:lnTo>
                  <a:pt x="22" y="64"/>
                </a:lnTo>
                <a:lnTo>
                  <a:pt x="18" y="60"/>
                </a:lnTo>
                <a:lnTo>
                  <a:pt x="12" y="46"/>
                </a:lnTo>
                <a:lnTo>
                  <a:pt x="0" y="32"/>
                </a:lnTo>
                <a:lnTo>
                  <a:pt x="2" y="22"/>
                </a:lnTo>
                <a:lnTo>
                  <a:pt x="8" y="14"/>
                </a:lnTo>
                <a:lnTo>
                  <a:pt x="12" y="8"/>
                </a:lnTo>
                <a:lnTo>
                  <a:pt x="14"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76" name="Freeform 80">
            <a:extLst>
              <a:ext uri="{FF2B5EF4-FFF2-40B4-BE49-F238E27FC236}">
                <a16:creationId xmlns:a16="http://schemas.microsoft.com/office/drawing/2014/main" id="{55196281-B69F-400C-A90E-6CC82678FD82}"/>
              </a:ext>
            </a:extLst>
          </p:cNvPr>
          <p:cNvSpPr>
            <a:spLocks/>
          </p:cNvSpPr>
          <p:nvPr/>
        </p:nvSpPr>
        <p:spPr bwMode="gray">
          <a:xfrm>
            <a:off x="3196567" y="4239702"/>
            <a:ext cx="390396" cy="578791"/>
          </a:xfrm>
          <a:custGeom>
            <a:avLst/>
            <a:gdLst>
              <a:gd name="T0" fmla="*/ 6 w 198"/>
              <a:gd name="T1" fmla="*/ 60 h 292"/>
              <a:gd name="T2" fmla="*/ 16 w 198"/>
              <a:gd name="T3" fmla="*/ 54 h 292"/>
              <a:gd name="T4" fmla="*/ 24 w 198"/>
              <a:gd name="T5" fmla="*/ 68 h 292"/>
              <a:gd name="T6" fmla="*/ 44 w 198"/>
              <a:gd name="T7" fmla="*/ 70 h 292"/>
              <a:gd name="T8" fmla="*/ 54 w 198"/>
              <a:gd name="T9" fmla="*/ 52 h 292"/>
              <a:gd name="T10" fmla="*/ 72 w 198"/>
              <a:gd name="T11" fmla="*/ 40 h 292"/>
              <a:gd name="T12" fmla="*/ 84 w 198"/>
              <a:gd name="T13" fmla="*/ 34 h 292"/>
              <a:gd name="T14" fmla="*/ 94 w 198"/>
              <a:gd name="T15" fmla="*/ 18 h 292"/>
              <a:gd name="T16" fmla="*/ 104 w 198"/>
              <a:gd name="T17" fmla="*/ 2 h 292"/>
              <a:gd name="T18" fmla="*/ 114 w 198"/>
              <a:gd name="T19" fmla="*/ 14 h 292"/>
              <a:gd name="T20" fmla="*/ 126 w 198"/>
              <a:gd name="T21" fmla="*/ 26 h 292"/>
              <a:gd name="T22" fmla="*/ 172 w 198"/>
              <a:gd name="T23" fmla="*/ 36 h 292"/>
              <a:gd name="T24" fmla="*/ 176 w 198"/>
              <a:gd name="T25" fmla="*/ 48 h 292"/>
              <a:gd name="T26" fmla="*/ 172 w 198"/>
              <a:gd name="T27" fmla="*/ 64 h 292"/>
              <a:gd name="T28" fmla="*/ 172 w 198"/>
              <a:gd name="T29" fmla="*/ 68 h 292"/>
              <a:gd name="T30" fmla="*/ 142 w 198"/>
              <a:gd name="T31" fmla="*/ 76 h 292"/>
              <a:gd name="T32" fmla="*/ 130 w 198"/>
              <a:gd name="T33" fmla="*/ 98 h 292"/>
              <a:gd name="T34" fmla="*/ 116 w 198"/>
              <a:gd name="T35" fmla="*/ 116 h 292"/>
              <a:gd name="T36" fmla="*/ 124 w 198"/>
              <a:gd name="T37" fmla="*/ 138 h 292"/>
              <a:gd name="T38" fmla="*/ 144 w 198"/>
              <a:gd name="T39" fmla="*/ 158 h 292"/>
              <a:gd name="T40" fmla="*/ 162 w 198"/>
              <a:gd name="T41" fmla="*/ 156 h 292"/>
              <a:gd name="T42" fmla="*/ 172 w 198"/>
              <a:gd name="T43" fmla="*/ 154 h 292"/>
              <a:gd name="T44" fmla="*/ 170 w 198"/>
              <a:gd name="T45" fmla="*/ 172 h 292"/>
              <a:gd name="T46" fmla="*/ 188 w 198"/>
              <a:gd name="T47" fmla="*/ 174 h 292"/>
              <a:gd name="T48" fmla="*/ 198 w 198"/>
              <a:gd name="T49" fmla="*/ 208 h 292"/>
              <a:gd name="T50" fmla="*/ 196 w 198"/>
              <a:gd name="T51" fmla="*/ 228 h 292"/>
              <a:gd name="T52" fmla="*/ 190 w 198"/>
              <a:gd name="T53" fmla="*/ 240 h 292"/>
              <a:gd name="T54" fmla="*/ 192 w 198"/>
              <a:gd name="T55" fmla="*/ 256 h 292"/>
              <a:gd name="T56" fmla="*/ 194 w 198"/>
              <a:gd name="T57" fmla="*/ 268 h 292"/>
              <a:gd name="T58" fmla="*/ 184 w 198"/>
              <a:gd name="T59" fmla="*/ 282 h 292"/>
              <a:gd name="T60" fmla="*/ 174 w 198"/>
              <a:gd name="T61" fmla="*/ 292 h 292"/>
              <a:gd name="T62" fmla="*/ 140 w 198"/>
              <a:gd name="T63" fmla="*/ 268 h 292"/>
              <a:gd name="T64" fmla="*/ 100 w 198"/>
              <a:gd name="T65" fmla="*/ 248 h 292"/>
              <a:gd name="T66" fmla="*/ 76 w 198"/>
              <a:gd name="T67" fmla="*/ 222 h 292"/>
              <a:gd name="T68" fmla="*/ 72 w 198"/>
              <a:gd name="T69" fmla="*/ 198 h 292"/>
              <a:gd name="T70" fmla="*/ 56 w 198"/>
              <a:gd name="T71" fmla="*/ 172 h 292"/>
              <a:gd name="T72" fmla="*/ 36 w 198"/>
              <a:gd name="T73" fmla="*/ 132 h 292"/>
              <a:gd name="T74" fmla="*/ 16 w 198"/>
              <a:gd name="T75" fmla="*/ 102 h 292"/>
              <a:gd name="T76" fmla="*/ 6 w 198"/>
              <a:gd name="T77" fmla="*/ 84 h 292"/>
              <a:gd name="T78" fmla="*/ 2 w 198"/>
              <a:gd name="T79" fmla="*/ 6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8" h="292">
                <a:moveTo>
                  <a:pt x="2" y="68"/>
                </a:moveTo>
                <a:lnTo>
                  <a:pt x="6" y="60"/>
                </a:lnTo>
                <a:lnTo>
                  <a:pt x="10" y="54"/>
                </a:lnTo>
                <a:lnTo>
                  <a:pt x="16" y="54"/>
                </a:lnTo>
                <a:lnTo>
                  <a:pt x="16" y="66"/>
                </a:lnTo>
                <a:lnTo>
                  <a:pt x="24" y="68"/>
                </a:lnTo>
                <a:lnTo>
                  <a:pt x="34" y="78"/>
                </a:lnTo>
                <a:lnTo>
                  <a:pt x="44" y="70"/>
                </a:lnTo>
                <a:lnTo>
                  <a:pt x="48" y="60"/>
                </a:lnTo>
                <a:lnTo>
                  <a:pt x="54" y="52"/>
                </a:lnTo>
                <a:lnTo>
                  <a:pt x="60" y="46"/>
                </a:lnTo>
                <a:lnTo>
                  <a:pt x="72" y="40"/>
                </a:lnTo>
                <a:lnTo>
                  <a:pt x="80" y="36"/>
                </a:lnTo>
                <a:lnTo>
                  <a:pt x="84" y="34"/>
                </a:lnTo>
                <a:lnTo>
                  <a:pt x="90" y="26"/>
                </a:lnTo>
                <a:lnTo>
                  <a:pt x="94" y="18"/>
                </a:lnTo>
                <a:lnTo>
                  <a:pt x="96" y="0"/>
                </a:lnTo>
                <a:lnTo>
                  <a:pt x="104" y="2"/>
                </a:lnTo>
                <a:lnTo>
                  <a:pt x="110" y="10"/>
                </a:lnTo>
                <a:lnTo>
                  <a:pt x="114" y="14"/>
                </a:lnTo>
                <a:lnTo>
                  <a:pt x="120" y="20"/>
                </a:lnTo>
                <a:lnTo>
                  <a:pt x="126" y="26"/>
                </a:lnTo>
                <a:lnTo>
                  <a:pt x="130" y="34"/>
                </a:lnTo>
                <a:lnTo>
                  <a:pt x="172" y="36"/>
                </a:lnTo>
                <a:lnTo>
                  <a:pt x="174" y="42"/>
                </a:lnTo>
                <a:lnTo>
                  <a:pt x="176" y="48"/>
                </a:lnTo>
                <a:lnTo>
                  <a:pt x="172" y="54"/>
                </a:lnTo>
                <a:lnTo>
                  <a:pt x="172" y="64"/>
                </a:lnTo>
                <a:lnTo>
                  <a:pt x="178" y="68"/>
                </a:lnTo>
                <a:lnTo>
                  <a:pt x="172" y="68"/>
                </a:lnTo>
                <a:lnTo>
                  <a:pt x="156" y="70"/>
                </a:lnTo>
                <a:lnTo>
                  <a:pt x="142" y="76"/>
                </a:lnTo>
                <a:lnTo>
                  <a:pt x="132" y="88"/>
                </a:lnTo>
                <a:lnTo>
                  <a:pt x="130" y="98"/>
                </a:lnTo>
                <a:lnTo>
                  <a:pt x="124" y="104"/>
                </a:lnTo>
                <a:lnTo>
                  <a:pt x="116" y="116"/>
                </a:lnTo>
                <a:lnTo>
                  <a:pt x="120" y="126"/>
                </a:lnTo>
                <a:lnTo>
                  <a:pt x="124" y="138"/>
                </a:lnTo>
                <a:lnTo>
                  <a:pt x="134" y="148"/>
                </a:lnTo>
                <a:lnTo>
                  <a:pt x="144" y="158"/>
                </a:lnTo>
                <a:lnTo>
                  <a:pt x="152" y="160"/>
                </a:lnTo>
                <a:lnTo>
                  <a:pt x="162" y="156"/>
                </a:lnTo>
                <a:lnTo>
                  <a:pt x="170" y="148"/>
                </a:lnTo>
                <a:lnTo>
                  <a:pt x="172" y="154"/>
                </a:lnTo>
                <a:lnTo>
                  <a:pt x="168" y="166"/>
                </a:lnTo>
                <a:lnTo>
                  <a:pt x="170" y="172"/>
                </a:lnTo>
                <a:lnTo>
                  <a:pt x="176" y="172"/>
                </a:lnTo>
                <a:lnTo>
                  <a:pt x="188" y="174"/>
                </a:lnTo>
                <a:lnTo>
                  <a:pt x="198" y="200"/>
                </a:lnTo>
                <a:lnTo>
                  <a:pt x="198" y="208"/>
                </a:lnTo>
                <a:lnTo>
                  <a:pt x="196" y="222"/>
                </a:lnTo>
                <a:lnTo>
                  <a:pt x="196" y="228"/>
                </a:lnTo>
                <a:lnTo>
                  <a:pt x="194" y="230"/>
                </a:lnTo>
                <a:lnTo>
                  <a:pt x="190" y="240"/>
                </a:lnTo>
                <a:lnTo>
                  <a:pt x="188" y="250"/>
                </a:lnTo>
                <a:lnTo>
                  <a:pt x="192" y="256"/>
                </a:lnTo>
                <a:lnTo>
                  <a:pt x="198" y="262"/>
                </a:lnTo>
                <a:lnTo>
                  <a:pt x="194" y="268"/>
                </a:lnTo>
                <a:lnTo>
                  <a:pt x="186" y="276"/>
                </a:lnTo>
                <a:lnTo>
                  <a:pt x="184" y="282"/>
                </a:lnTo>
                <a:lnTo>
                  <a:pt x="180" y="290"/>
                </a:lnTo>
                <a:lnTo>
                  <a:pt x="174" y="292"/>
                </a:lnTo>
                <a:lnTo>
                  <a:pt x="158" y="278"/>
                </a:lnTo>
                <a:lnTo>
                  <a:pt x="140" y="268"/>
                </a:lnTo>
                <a:lnTo>
                  <a:pt x="118" y="258"/>
                </a:lnTo>
                <a:lnTo>
                  <a:pt x="100" y="248"/>
                </a:lnTo>
                <a:lnTo>
                  <a:pt x="90" y="236"/>
                </a:lnTo>
                <a:lnTo>
                  <a:pt x="76" y="222"/>
                </a:lnTo>
                <a:lnTo>
                  <a:pt x="82" y="214"/>
                </a:lnTo>
                <a:lnTo>
                  <a:pt x="72" y="198"/>
                </a:lnTo>
                <a:lnTo>
                  <a:pt x="64" y="186"/>
                </a:lnTo>
                <a:lnTo>
                  <a:pt x="56" y="172"/>
                </a:lnTo>
                <a:lnTo>
                  <a:pt x="48" y="152"/>
                </a:lnTo>
                <a:lnTo>
                  <a:pt x="36" y="132"/>
                </a:lnTo>
                <a:lnTo>
                  <a:pt x="26" y="112"/>
                </a:lnTo>
                <a:lnTo>
                  <a:pt x="16" y="102"/>
                </a:lnTo>
                <a:lnTo>
                  <a:pt x="4" y="96"/>
                </a:lnTo>
                <a:lnTo>
                  <a:pt x="6" y="84"/>
                </a:lnTo>
                <a:lnTo>
                  <a:pt x="0" y="78"/>
                </a:lnTo>
                <a:lnTo>
                  <a:pt x="2" y="6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77" name="Freeform 81">
            <a:extLst>
              <a:ext uri="{FF2B5EF4-FFF2-40B4-BE49-F238E27FC236}">
                <a16:creationId xmlns:a16="http://schemas.microsoft.com/office/drawing/2014/main" id="{63DAABC6-27E6-419A-9740-01AC421FB6BA}"/>
              </a:ext>
            </a:extLst>
          </p:cNvPr>
          <p:cNvSpPr>
            <a:spLocks/>
          </p:cNvSpPr>
          <p:nvPr/>
        </p:nvSpPr>
        <p:spPr bwMode="gray">
          <a:xfrm>
            <a:off x="3567247" y="4548918"/>
            <a:ext cx="370679" cy="424181"/>
          </a:xfrm>
          <a:custGeom>
            <a:avLst/>
            <a:gdLst>
              <a:gd name="T0" fmla="*/ 54 w 188"/>
              <a:gd name="T1" fmla="*/ 0 h 214"/>
              <a:gd name="T2" fmla="*/ 68 w 188"/>
              <a:gd name="T3" fmla="*/ 28 h 214"/>
              <a:gd name="T4" fmla="*/ 100 w 188"/>
              <a:gd name="T5" fmla="*/ 44 h 214"/>
              <a:gd name="T6" fmla="*/ 122 w 188"/>
              <a:gd name="T7" fmla="*/ 56 h 214"/>
              <a:gd name="T8" fmla="*/ 146 w 188"/>
              <a:gd name="T9" fmla="*/ 74 h 214"/>
              <a:gd name="T10" fmla="*/ 146 w 188"/>
              <a:gd name="T11" fmla="*/ 90 h 214"/>
              <a:gd name="T12" fmla="*/ 160 w 188"/>
              <a:gd name="T13" fmla="*/ 102 h 214"/>
              <a:gd name="T14" fmla="*/ 174 w 188"/>
              <a:gd name="T15" fmla="*/ 110 h 214"/>
              <a:gd name="T16" fmla="*/ 186 w 188"/>
              <a:gd name="T17" fmla="*/ 126 h 214"/>
              <a:gd name="T18" fmla="*/ 188 w 188"/>
              <a:gd name="T19" fmla="*/ 142 h 214"/>
              <a:gd name="T20" fmla="*/ 184 w 188"/>
              <a:gd name="T21" fmla="*/ 162 h 214"/>
              <a:gd name="T22" fmla="*/ 174 w 188"/>
              <a:gd name="T23" fmla="*/ 160 h 214"/>
              <a:gd name="T24" fmla="*/ 152 w 188"/>
              <a:gd name="T25" fmla="*/ 152 h 214"/>
              <a:gd name="T26" fmla="*/ 126 w 188"/>
              <a:gd name="T27" fmla="*/ 158 h 214"/>
              <a:gd name="T28" fmla="*/ 114 w 188"/>
              <a:gd name="T29" fmla="*/ 174 h 214"/>
              <a:gd name="T30" fmla="*/ 112 w 188"/>
              <a:gd name="T31" fmla="*/ 194 h 214"/>
              <a:gd name="T32" fmla="*/ 90 w 188"/>
              <a:gd name="T33" fmla="*/ 198 h 214"/>
              <a:gd name="T34" fmla="*/ 74 w 188"/>
              <a:gd name="T35" fmla="*/ 200 h 214"/>
              <a:gd name="T36" fmla="*/ 52 w 188"/>
              <a:gd name="T37" fmla="*/ 196 h 214"/>
              <a:gd name="T38" fmla="*/ 40 w 188"/>
              <a:gd name="T39" fmla="*/ 210 h 214"/>
              <a:gd name="T40" fmla="*/ 32 w 188"/>
              <a:gd name="T41" fmla="*/ 214 h 214"/>
              <a:gd name="T42" fmla="*/ 28 w 188"/>
              <a:gd name="T43" fmla="*/ 214 h 214"/>
              <a:gd name="T44" fmla="*/ 22 w 188"/>
              <a:gd name="T45" fmla="*/ 186 h 214"/>
              <a:gd name="T46" fmla="*/ 14 w 188"/>
              <a:gd name="T47" fmla="*/ 156 h 214"/>
              <a:gd name="T48" fmla="*/ 2 w 188"/>
              <a:gd name="T49" fmla="*/ 126 h 214"/>
              <a:gd name="T50" fmla="*/ 6 w 188"/>
              <a:gd name="T51" fmla="*/ 112 h 214"/>
              <a:gd name="T52" fmla="*/ 4 w 188"/>
              <a:gd name="T53" fmla="*/ 100 h 214"/>
              <a:gd name="T54" fmla="*/ 2 w 188"/>
              <a:gd name="T55" fmla="*/ 84 h 214"/>
              <a:gd name="T56" fmla="*/ 8 w 188"/>
              <a:gd name="T57" fmla="*/ 72 h 214"/>
              <a:gd name="T58" fmla="*/ 10 w 188"/>
              <a:gd name="T59" fmla="*/ 44 h 214"/>
              <a:gd name="T60" fmla="*/ 10 w 188"/>
              <a:gd name="T61" fmla="*/ 18 h 214"/>
              <a:gd name="T62" fmla="*/ 34 w 188"/>
              <a:gd name="T63" fmla="*/ 1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214">
                <a:moveTo>
                  <a:pt x="42" y="4"/>
                </a:moveTo>
                <a:lnTo>
                  <a:pt x="54" y="0"/>
                </a:lnTo>
                <a:lnTo>
                  <a:pt x="66" y="0"/>
                </a:lnTo>
                <a:lnTo>
                  <a:pt x="68" y="28"/>
                </a:lnTo>
                <a:lnTo>
                  <a:pt x="80" y="40"/>
                </a:lnTo>
                <a:lnTo>
                  <a:pt x="100" y="44"/>
                </a:lnTo>
                <a:lnTo>
                  <a:pt x="104" y="50"/>
                </a:lnTo>
                <a:lnTo>
                  <a:pt x="122" y="56"/>
                </a:lnTo>
                <a:lnTo>
                  <a:pt x="142" y="62"/>
                </a:lnTo>
                <a:lnTo>
                  <a:pt x="146" y="74"/>
                </a:lnTo>
                <a:lnTo>
                  <a:pt x="148" y="82"/>
                </a:lnTo>
                <a:lnTo>
                  <a:pt x="146" y="90"/>
                </a:lnTo>
                <a:lnTo>
                  <a:pt x="148" y="102"/>
                </a:lnTo>
                <a:lnTo>
                  <a:pt x="160" y="102"/>
                </a:lnTo>
                <a:lnTo>
                  <a:pt x="176" y="102"/>
                </a:lnTo>
                <a:lnTo>
                  <a:pt x="174" y="110"/>
                </a:lnTo>
                <a:lnTo>
                  <a:pt x="176" y="122"/>
                </a:lnTo>
                <a:lnTo>
                  <a:pt x="186" y="126"/>
                </a:lnTo>
                <a:lnTo>
                  <a:pt x="188" y="136"/>
                </a:lnTo>
                <a:lnTo>
                  <a:pt x="188" y="142"/>
                </a:lnTo>
                <a:lnTo>
                  <a:pt x="180" y="156"/>
                </a:lnTo>
                <a:lnTo>
                  <a:pt x="184" y="162"/>
                </a:lnTo>
                <a:lnTo>
                  <a:pt x="180" y="166"/>
                </a:lnTo>
                <a:lnTo>
                  <a:pt x="174" y="160"/>
                </a:lnTo>
                <a:lnTo>
                  <a:pt x="164" y="154"/>
                </a:lnTo>
                <a:lnTo>
                  <a:pt x="152" y="152"/>
                </a:lnTo>
                <a:lnTo>
                  <a:pt x="136" y="154"/>
                </a:lnTo>
                <a:lnTo>
                  <a:pt x="126" y="158"/>
                </a:lnTo>
                <a:lnTo>
                  <a:pt x="120" y="160"/>
                </a:lnTo>
                <a:lnTo>
                  <a:pt x="114" y="174"/>
                </a:lnTo>
                <a:lnTo>
                  <a:pt x="114" y="184"/>
                </a:lnTo>
                <a:lnTo>
                  <a:pt x="112" y="194"/>
                </a:lnTo>
                <a:lnTo>
                  <a:pt x="108" y="198"/>
                </a:lnTo>
                <a:lnTo>
                  <a:pt x="90" y="198"/>
                </a:lnTo>
                <a:lnTo>
                  <a:pt x="84" y="212"/>
                </a:lnTo>
                <a:lnTo>
                  <a:pt x="74" y="200"/>
                </a:lnTo>
                <a:lnTo>
                  <a:pt x="60" y="202"/>
                </a:lnTo>
                <a:lnTo>
                  <a:pt x="52" y="196"/>
                </a:lnTo>
                <a:lnTo>
                  <a:pt x="44" y="202"/>
                </a:lnTo>
                <a:lnTo>
                  <a:pt x="40" y="210"/>
                </a:lnTo>
                <a:lnTo>
                  <a:pt x="38" y="214"/>
                </a:lnTo>
                <a:lnTo>
                  <a:pt x="32" y="214"/>
                </a:lnTo>
                <a:lnTo>
                  <a:pt x="30" y="214"/>
                </a:lnTo>
                <a:lnTo>
                  <a:pt x="28" y="214"/>
                </a:lnTo>
                <a:lnTo>
                  <a:pt x="26" y="200"/>
                </a:lnTo>
                <a:lnTo>
                  <a:pt x="22" y="186"/>
                </a:lnTo>
                <a:lnTo>
                  <a:pt x="14" y="174"/>
                </a:lnTo>
                <a:lnTo>
                  <a:pt x="14" y="156"/>
                </a:lnTo>
                <a:lnTo>
                  <a:pt x="8" y="144"/>
                </a:lnTo>
                <a:lnTo>
                  <a:pt x="2" y="126"/>
                </a:lnTo>
                <a:lnTo>
                  <a:pt x="0" y="118"/>
                </a:lnTo>
                <a:lnTo>
                  <a:pt x="6" y="112"/>
                </a:lnTo>
                <a:lnTo>
                  <a:pt x="10" y="106"/>
                </a:lnTo>
                <a:lnTo>
                  <a:pt x="4" y="100"/>
                </a:lnTo>
                <a:lnTo>
                  <a:pt x="0" y="94"/>
                </a:lnTo>
                <a:lnTo>
                  <a:pt x="2" y="84"/>
                </a:lnTo>
                <a:lnTo>
                  <a:pt x="6" y="74"/>
                </a:lnTo>
                <a:lnTo>
                  <a:pt x="8" y="72"/>
                </a:lnTo>
                <a:lnTo>
                  <a:pt x="8" y="66"/>
                </a:lnTo>
                <a:lnTo>
                  <a:pt x="10" y="44"/>
                </a:lnTo>
                <a:lnTo>
                  <a:pt x="0" y="18"/>
                </a:lnTo>
                <a:lnTo>
                  <a:pt x="10" y="18"/>
                </a:lnTo>
                <a:lnTo>
                  <a:pt x="20" y="16"/>
                </a:lnTo>
                <a:lnTo>
                  <a:pt x="34" y="10"/>
                </a:lnTo>
                <a:lnTo>
                  <a:pt x="42" y="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78" name="Freeform 82">
            <a:extLst>
              <a:ext uri="{FF2B5EF4-FFF2-40B4-BE49-F238E27FC236}">
                <a16:creationId xmlns:a16="http://schemas.microsoft.com/office/drawing/2014/main" id="{3E349000-C8CC-4E39-ACB8-D707FFD68AAD}"/>
              </a:ext>
            </a:extLst>
          </p:cNvPr>
          <p:cNvSpPr>
            <a:spLocks/>
          </p:cNvSpPr>
          <p:nvPr/>
        </p:nvSpPr>
        <p:spPr bwMode="gray">
          <a:xfrm>
            <a:off x="3780191" y="4850206"/>
            <a:ext cx="264207" cy="277501"/>
          </a:xfrm>
          <a:custGeom>
            <a:avLst/>
            <a:gdLst>
              <a:gd name="T0" fmla="*/ 108 w 134"/>
              <a:gd name="T1" fmla="*/ 136 h 140"/>
              <a:gd name="T2" fmla="*/ 94 w 134"/>
              <a:gd name="T3" fmla="*/ 140 h 140"/>
              <a:gd name="T4" fmla="*/ 72 w 134"/>
              <a:gd name="T5" fmla="*/ 140 h 140"/>
              <a:gd name="T6" fmla="*/ 66 w 134"/>
              <a:gd name="T7" fmla="*/ 132 h 140"/>
              <a:gd name="T8" fmla="*/ 72 w 134"/>
              <a:gd name="T9" fmla="*/ 118 h 140"/>
              <a:gd name="T10" fmla="*/ 80 w 134"/>
              <a:gd name="T11" fmla="*/ 106 h 140"/>
              <a:gd name="T12" fmla="*/ 74 w 134"/>
              <a:gd name="T13" fmla="*/ 98 h 140"/>
              <a:gd name="T14" fmla="*/ 54 w 134"/>
              <a:gd name="T15" fmla="*/ 90 h 140"/>
              <a:gd name="T16" fmla="*/ 38 w 134"/>
              <a:gd name="T17" fmla="*/ 78 h 140"/>
              <a:gd name="T18" fmla="*/ 30 w 134"/>
              <a:gd name="T19" fmla="*/ 78 h 140"/>
              <a:gd name="T20" fmla="*/ 20 w 134"/>
              <a:gd name="T21" fmla="*/ 72 h 140"/>
              <a:gd name="T22" fmla="*/ 8 w 134"/>
              <a:gd name="T23" fmla="*/ 60 h 140"/>
              <a:gd name="T24" fmla="*/ 2 w 134"/>
              <a:gd name="T25" fmla="*/ 52 h 140"/>
              <a:gd name="T26" fmla="*/ 0 w 134"/>
              <a:gd name="T27" fmla="*/ 46 h 140"/>
              <a:gd name="T28" fmla="*/ 4 w 134"/>
              <a:gd name="T29" fmla="*/ 42 h 140"/>
              <a:gd name="T30" fmla="*/ 6 w 134"/>
              <a:gd name="T31" fmla="*/ 32 h 140"/>
              <a:gd name="T32" fmla="*/ 6 w 134"/>
              <a:gd name="T33" fmla="*/ 22 h 140"/>
              <a:gd name="T34" fmla="*/ 12 w 134"/>
              <a:gd name="T35" fmla="*/ 8 h 140"/>
              <a:gd name="T36" fmla="*/ 28 w 134"/>
              <a:gd name="T37" fmla="*/ 2 h 140"/>
              <a:gd name="T38" fmla="*/ 44 w 134"/>
              <a:gd name="T39" fmla="*/ 0 h 140"/>
              <a:gd name="T40" fmla="*/ 56 w 134"/>
              <a:gd name="T41" fmla="*/ 2 h 140"/>
              <a:gd name="T42" fmla="*/ 66 w 134"/>
              <a:gd name="T43" fmla="*/ 8 h 140"/>
              <a:gd name="T44" fmla="*/ 72 w 134"/>
              <a:gd name="T45" fmla="*/ 14 h 140"/>
              <a:gd name="T46" fmla="*/ 76 w 134"/>
              <a:gd name="T47" fmla="*/ 22 h 140"/>
              <a:gd name="T48" fmla="*/ 76 w 134"/>
              <a:gd name="T49" fmla="*/ 34 h 140"/>
              <a:gd name="T50" fmla="*/ 76 w 134"/>
              <a:gd name="T51" fmla="*/ 50 h 140"/>
              <a:gd name="T52" fmla="*/ 86 w 134"/>
              <a:gd name="T53" fmla="*/ 50 h 140"/>
              <a:gd name="T54" fmla="*/ 94 w 134"/>
              <a:gd name="T55" fmla="*/ 48 h 140"/>
              <a:gd name="T56" fmla="*/ 104 w 134"/>
              <a:gd name="T57" fmla="*/ 50 h 140"/>
              <a:gd name="T58" fmla="*/ 110 w 134"/>
              <a:gd name="T59" fmla="*/ 54 h 140"/>
              <a:gd name="T60" fmla="*/ 108 w 134"/>
              <a:gd name="T61" fmla="*/ 64 h 140"/>
              <a:gd name="T62" fmla="*/ 112 w 134"/>
              <a:gd name="T63" fmla="*/ 74 h 140"/>
              <a:gd name="T64" fmla="*/ 120 w 134"/>
              <a:gd name="T65" fmla="*/ 82 h 140"/>
              <a:gd name="T66" fmla="*/ 128 w 134"/>
              <a:gd name="T67" fmla="*/ 80 h 140"/>
              <a:gd name="T68" fmla="*/ 134 w 134"/>
              <a:gd name="T69" fmla="*/ 82 h 140"/>
              <a:gd name="T70" fmla="*/ 132 w 134"/>
              <a:gd name="T71" fmla="*/ 90 h 140"/>
              <a:gd name="T72" fmla="*/ 128 w 134"/>
              <a:gd name="T73" fmla="*/ 100 h 140"/>
              <a:gd name="T74" fmla="*/ 128 w 134"/>
              <a:gd name="T75" fmla="*/ 114 h 140"/>
              <a:gd name="T76" fmla="*/ 126 w 134"/>
              <a:gd name="T77" fmla="*/ 120 h 140"/>
              <a:gd name="T78" fmla="*/ 122 w 134"/>
              <a:gd name="T79" fmla="*/ 128 h 140"/>
              <a:gd name="T80" fmla="*/ 112 w 134"/>
              <a:gd name="T81" fmla="*/ 134 h 140"/>
              <a:gd name="T82" fmla="*/ 108 w 134"/>
              <a:gd name="T83" fmla="*/ 13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 h="140">
                <a:moveTo>
                  <a:pt x="108" y="136"/>
                </a:moveTo>
                <a:lnTo>
                  <a:pt x="94" y="140"/>
                </a:lnTo>
                <a:lnTo>
                  <a:pt x="72" y="140"/>
                </a:lnTo>
                <a:lnTo>
                  <a:pt x="66" y="132"/>
                </a:lnTo>
                <a:lnTo>
                  <a:pt x="72" y="118"/>
                </a:lnTo>
                <a:lnTo>
                  <a:pt x="80" y="106"/>
                </a:lnTo>
                <a:lnTo>
                  <a:pt x="74" y="98"/>
                </a:lnTo>
                <a:lnTo>
                  <a:pt x="54" y="90"/>
                </a:lnTo>
                <a:lnTo>
                  <a:pt x="38" y="78"/>
                </a:lnTo>
                <a:lnTo>
                  <a:pt x="30" y="78"/>
                </a:lnTo>
                <a:lnTo>
                  <a:pt x="20" y="72"/>
                </a:lnTo>
                <a:lnTo>
                  <a:pt x="8" y="60"/>
                </a:lnTo>
                <a:lnTo>
                  <a:pt x="2" y="52"/>
                </a:lnTo>
                <a:lnTo>
                  <a:pt x="0" y="46"/>
                </a:lnTo>
                <a:lnTo>
                  <a:pt x="4" y="42"/>
                </a:lnTo>
                <a:lnTo>
                  <a:pt x="6" y="32"/>
                </a:lnTo>
                <a:lnTo>
                  <a:pt x="6" y="22"/>
                </a:lnTo>
                <a:lnTo>
                  <a:pt x="12" y="8"/>
                </a:lnTo>
                <a:lnTo>
                  <a:pt x="28" y="2"/>
                </a:lnTo>
                <a:lnTo>
                  <a:pt x="44" y="0"/>
                </a:lnTo>
                <a:lnTo>
                  <a:pt x="56" y="2"/>
                </a:lnTo>
                <a:lnTo>
                  <a:pt x="66" y="8"/>
                </a:lnTo>
                <a:lnTo>
                  <a:pt x="72" y="14"/>
                </a:lnTo>
                <a:lnTo>
                  <a:pt x="76" y="22"/>
                </a:lnTo>
                <a:lnTo>
                  <a:pt x="76" y="34"/>
                </a:lnTo>
                <a:lnTo>
                  <a:pt x="76" y="50"/>
                </a:lnTo>
                <a:lnTo>
                  <a:pt x="86" y="50"/>
                </a:lnTo>
                <a:lnTo>
                  <a:pt x="94" y="48"/>
                </a:lnTo>
                <a:lnTo>
                  <a:pt x="104" y="50"/>
                </a:lnTo>
                <a:lnTo>
                  <a:pt x="110" y="54"/>
                </a:lnTo>
                <a:lnTo>
                  <a:pt x="108" y="64"/>
                </a:lnTo>
                <a:lnTo>
                  <a:pt x="112" y="74"/>
                </a:lnTo>
                <a:lnTo>
                  <a:pt x="120" y="82"/>
                </a:lnTo>
                <a:lnTo>
                  <a:pt x="128" y="80"/>
                </a:lnTo>
                <a:lnTo>
                  <a:pt x="134" y="82"/>
                </a:lnTo>
                <a:lnTo>
                  <a:pt x="132" y="90"/>
                </a:lnTo>
                <a:lnTo>
                  <a:pt x="128" y="100"/>
                </a:lnTo>
                <a:lnTo>
                  <a:pt x="128" y="114"/>
                </a:lnTo>
                <a:lnTo>
                  <a:pt x="126" y="120"/>
                </a:lnTo>
                <a:lnTo>
                  <a:pt x="122" y="128"/>
                </a:lnTo>
                <a:lnTo>
                  <a:pt x="112" y="134"/>
                </a:lnTo>
                <a:lnTo>
                  <a:pt x="108" y="13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79" name="Freeform 83">
            <a:extLst>
              <a:ext uri="{FF2B5EF4-FFF2-40B4-BE49-F238E27FC236}">
                <a16:creationId xmlns:a16="http://schemas.microsoft.com/office/drawing/2014/main" id="{419AB4D1-853C-4A75-B7D5-62B81C9DD52B}"/>
              </a:ext>
            </a:extLst>
          </p:cNvPr>
          <p:cNvSpPr>
            <a:spLocks/>
          </p:cNvSpPr>
          <p:nvPr/>
        </p:nvSpPr>
        <p:spPr bwMode="gray">
          <a:xfrm>
            <a:off x="3914266" y="5206996"/>
            <a:ext cx="165623" cy="178393"/>
          </a:xfrm>
          <a:custGeom>
            <a:avLst/>
            <a:gdLst>
              <a:gd name="T0" fmla="*/ 20 w 84"/>
              <a:gd name="T1" fmla="*/ 0 h 90"/>
              <a:gd name="T2" fmla="*/ 30 w 84"/>
              <a:gd name="T3" fmla="*/ 8 h 90"/>
              <a:gd name="T4" fmla="*/ 38 w 84"/>
              <a:gd name="T5" fmla="*/ 18 h 90"/>
              <a:gd name="T6" fmla="*/ 46 w 84"/>
              <a:gd name="T7" fmla="*/ 20 h 90"/>
              <a:gd name="T8" fmla="*/ 60 w 84"/>
              <a:gd name="T9" fmla="*/ 28 h 90"/>
              <a:gd name="T10" fmla="*/ 72 w 84"/>
              <a:gd name="T11" fmla="*/ 38 h 90"/>
              <a:gd name="T12" fmla="*/ 78 w 84"/>
              <a:gd name="T13" fmla="*/ 44 h 90"/>
              <a:gd name="T14" fmla="*/ 82 w 84"/>
              <a:gd name="T15" fmla="*/ 50 h 90"/>
              <a:gd name="T16" fmla="*/ 80 w 84"/>
              <a:gd name="T17" fmla="*/ 56 h 90"/>
              <a:gd name="T18" fmla="*/ 80 w 84"/>
              <a:gd name="T19" fmla="*/ 62 h 90"/>
              <a:gd name="T20" fmla="*/ 84 w 84"/>
              <a:gd name="T21" fmla="*/ 66 h 90"/>
              <a:gd name="T22" fmla="*/ 80 w 84"/>
              <a:gd name="T23" fmla="*/ 70 h 90"/>
              <a:gd name="T24" fmla="*/ 72 w 84"/>
              <a:gd name="T25" fmla="*/ 80 h 90"/>
              <a:gd name="T26" fmla="*/ 66 w 84"/>
              <a:gd name="T27" fmla="*/ 86 h 90"/>
              <a:gd name="T28" fmla="*/ 62 w 84"/>
              <a:gd name="T29" fmla="*/ 88 h 90"/>
              <a:gd name="T30" fmla="*/ 60 w 84"/>
              <a:gd name="T31" fmla="*/ 90 h 90"/>
              <a:gd name="T32" fmla="*/ 42 w 84"/>
              <a:gd name="T33" fmla="*/ 88 h 90"/>
              <a:gd name="T34" fmla="*/ 28 w 84"/>
              <a:gd name="T35" fmla="*/ 86 h 90"/>
              <a:gd name="T36" fmla="*/ 18 w 84"/>
              <a:gd name="T37" fmla="*/ 82 h 90"/>
              <a:gd name="T38" fmla="*/ 6 w 84"/>
              <a:gd name="T39" fmla="*/ 80 h 90"/>
              <a:gd name="T40" fmla="*/ 0 w 84"/>
              <a:gd name="T41" fmla="*/ 76 h 90"/>
              <a:gd name="T42" fmla="*/ 0 w 84"/>
              <a:gd name="T43" fmla="*/ 60 h 90"/>
              <a:gd name="T44" fmla="*/ 4 w 84"/>
              <a:gd name="T45" fmla="*/ 40 h 90"/>
              <a:gd name="T46" fmla="*/ 6 w 84"/>
              <a:gd name="T47" fmla="*/ 24 h 90"/>
              <a:gd name="T48" fmla="*/ 10 w 84"/>
              <a:gd name="T49" fmla="*/ 8 h 90"/>
              <a:gd name="T50" fmla="*/ 12 w 84"/>
              <a:gd name="T51" fmla="*/ 2 h 90"/>
              <a:gd name="T52" fmla="*/ 20 w 84"/>
              <a:gd name="T5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90">
                <a:moveTo>
                  <a:pt x="20" y="0"/>
                </a:moveTo>
                <a:lnTo>
                  <a:pt x="30" y="8"/>
                </a:lnTo>
                <a:lnTo>
                  <a:pt x="38" y="18"/>
                </a:lnTo>
                <a:lnTo>
                  <a:pt x="46" y="20"/>
                </a:lnTo>
                <a:lnTo>
                  <a:pt x="60" y="28"/>
                </a:lnTo>
                <a:lnTo>
                  <a:pt x="72" y="38"/>
                </a:lnTo>
                <a:lnTo>
                  <a:pt x="78" y="44"/>
                </a:lnTo>
                <a:lnTo>
                  <a:pt x="82" y="50"/>
                </a:lnTo>
                <a:lnTo>
                  <a:pt x="80" y="56"/>
                </a:lnTo>
                <a:lnTo>
                  <a:pt x="80" y="62"/>
                </a:lnTo>
                <a:lnTo>
                  <a:pt x="84" y="66"/>
                </a:lnTo>
                <a:lnTo>
                  <a:pt x="80" y="70"/>
                </a:lnTo>
                <a:lnTo>
                  <a:pt x="72" y="80"/>
                </a:lnTo>
                <a:lnTo>
                  <a:pt x="66" y="86"/>
                </a:lnTo>
                <a:lnTo>
                  <a:pt x="62" y="88"/>
                </a:lnTo>
                <a:lnTo>
                  <a:pt x="60" y="90"/>
                </a:lnTo>
                <a:lnTo>
                  <a:pt x="42" y="88"/>
                </a:lnTo>
                <a:lnTo>
                  <a:pt x="28" y="86"/>
                </a:lnTo>
                <a:lnTo>
                  <a:pt x="18" y="82"/>
                </a:lnTo>
                <a:lnTo>
                  <a:pt x="6" y="80"/>
                </a:lnTo>
                <a:lnTo>
                  <a:pt x="0" y="76"/>
                </a:lnTo>
                <a:lnTo>
                  <a:pt x="0" y="60"/>
                </a:lnTo>
                <a:lnTo>
                  <a:pt x="4" y="40"/>
                </a:lnTo>
                <a:lnTo>
                  <a:pt x="6" y="24"/>
                </a:lnTo>
                <a:lnTo>
                  <a:pt x="10" y="8"/>
                </a:lnTo>
                <a:lnTo>
                  <a:pt x="12" y="2"/>
                </a:lnTo>
                <a:lnTo>
                  <a:pt x="2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80" name="Freeform 84">
            <a:extLst>
              <a:ext uri="{FF2B5EF4-FFF2-40B4-BE49-F238E27FC236}">
                <a16:creationId xmlns:a16="http://schemas.microsoft.com/office/drawing/2014/main" id="{7FD82479-A504-450B-B2C2-E5775872F3C0}"/>
              </a:ext>
            </a:extLst>
          </p:cNvPr>
          <p:cNvSpPr>
            <a:spLocks/>
          </p:cNvSpPr>
          <p:nvPr/>
        </p:nvSpPr>
        <p:spPr bwMode="gray">
          <a:xfrm>
            <a:off x="3441056" y="4937421"/>
            <a:ext cx="623055" cy="1113972"/>
          </a:xfrm>
          <a:custGeom>
            <a:avLst/>
            <a:gdLst>
              <a:gd name="T0" fmla="*/ 108 w 316"/>
              <a:gd name="T1" fmla="*/ 6 h 562"/>
              <a:gd name="T2" fmla="*/ 138 w 316"/>
              <a:gd name="T3" fmla="*/ 4 h 562"/>
              <a:gd name="T4" fmla="*/ 172 w 316"/>
              <a:gd name="T5" fmla="*/ 2 h 562"/>
              <a:gd name="T6" fmla="*/ 190 w 316"/>
              <a:gd name="T7" fmla="*/ 26 h 562"/>
              <a:gd name="T8" fmla="*/ 210 w 316"/>
              <a:gd name="T9" fmla="*/ 34 h 562"/>
              <a:gd name="T10" fmla="*/ 236 w 316"/>
              <a:gd name="T11" fmla="*/ 50 h 562"/>
              <a:gd name="T12" fmla="*/ 246 w 316"/>
              <a:gd name="T13" fmla="*/ 72 h 562"/>
              <a:gd name="T14" fmla="*/ 266 w 316"/>
              <a:gd name="T15" fmla="*/ 96 h 562"/>
              <a:gd name="T16" fmla="*/ 294 w 316"/>
              <a:gd name="T17" fmla="*/ 84 h 562"/>
              <a:gd name="T18" fmla="*/ 310 w 316"/>
              <a:gd name="T19" fmla="*/ 62 h 562"/>
              <a:gd name="T20" fmla="*/ 312 w 316"/>
              <a:gd name="T21" fmla="*/ 88 h 562"/>
              <a:gd name="T22" fmla="*/ 292 w 316"/>
              <a:gd name="T23" fmla="*/ 104 h 562"/>
              <a:gd name="T24" fmla="*/ 268 w 316"/>
              <a:gd name="T25" fmla="*/ 128 h 562"/>
              <a:gd name="T26" fmla="*/ 252 w 316"/>
              <a:gd name="T27" fmla="*/ 138 h 562"/>
              <a:gd name="T28" fmla="*/ 240 w 316"/>
              <a:gd name="T29" fmla="*/ 192 h 562"/>
              <a:gd name="T30" fmla="*/ 234 w 316"/>
              <a:gd name="T31" fmla="*/ 222 h 562"/>
              <a:gd name="T32" fmla="*/ 258 w 316"/>
              <a:gd name="T33" fmla="*/ 236 h 562"/>
              <a:gd name="T34" fmla="*/ 266 w 316"/>
              <a:gd name="T35" fmla="*/ 254 h 562"/>
              <a:gd name="T36" fmla="*/ 240 w 316"/>
              <a:gd name="T37" fmla="*/ 294 h 562"/>
              <a:gd name="T38" fmla="*/ 190 w 316"/>
              <a:gd name="T39" fmla="*/ 300 h 562"/>
              <a:gd name="T40" fmla="*/ 180 w 316"/>
              <a:gd name="T41" fmla="*/ 314 h 562"/>
              <a:gd name="T42" fmla="*/ 162 w 316"/>
              <a:gd name="T43" fmla="*/ 342 h 562"/>
              <a:gd name="T44" fmla="*/ 136 w 316"/>
              <a:gd name="T45" fmla="*/ 332 h 562"/>
              <a:gd name="T46" fmla="*/ 136 w 316"/>
              <a:gd name="T47" fmla="*/ 362 h 562"/>
              <a:gd name="T48" fmla="*/ 150 w 316"/>
              <a:gd name="T49" fmla="*/ 362 h 562"/>
              <a:gd name="T50" fmla="*/ 158 w 316"/>
              <a:gd name="T51" fmla="*/ 370 h 562"/>
              <a:gd name="T52" fmla="*/ 146 w 316"/>
              <a:gd name="T53" fmla="*/ 368 h 562"/>
              <a:gd name="T54" fmla="*/ 140 w 316"/>
              <a:gd name="T55" fmla="*/ 376 h 562"/>
              <a:gd name="T56" fmla="*/ 132 w 316"/>
              <a:gd name="T57" fmla="*/ 396 h 562"/>
              <a:gd name="T58" fmla="*/ 118 w 316"/>
              <a:gd name="T59" fmla="*/ 414 h 562"/>
              <a:gd name="T60" fmla="*/ 96 w 316"/>
              <a:gd name="T61" fmla="*/ 444 h 562"/>
              <a:gd name="T62" fmla="*/ 112 w 316"/>
              <a:gd name="T63" fmla="*/ 456 h 562"/>
              <a:gd name="T64" fmla="*/ 118 w 316"/>
              <a:gd name="T65" fmla="*/ 474 h 562"/>
              <a:gd name="T66" fmla="*/ 90 w 316"/>
              <a:gd name="T67" fmla="*/ 510 h 562"/>
              <a:gd name="T68" fmla="*/ 70 w 316"/>
              <a:gd name="T69" fmla="*/ 524 h 562"/>
              <a:gd name="T70" fmla="*/ 72 w 316"/>
              <a:gd name="T71" fmla="*/ 552 h 562"/>
              <a:gd name="T72" fmla="*/ 60 w 316"/>
              <a:gd name="T73" fmla="*/ 558 h 562"/>
              <a:gd name="T74" fmla="*/ 18 w 316"/>
              <a:gd name="T75" fmla="*/ 544 h 562"/>
              <a:gd name="T76" fmla="*/ 2 w 316"/>
              <a:gd name="T77" fmla="*/ 520 h 562"/>
              <a:gd name="T78" fmla="*/ 10 w 316"/>
              <a:gd name="T79" fmla="*/ 492 h 562"/>
              <a:gd name="T80" fmla="*/ 28 w 316"/>
              <a:gd name="T81" fmla="*/ 450 h 562"/>
              <a:gd name="T82" fmla="*/ 26 w 316"/>
              <a:gd name="T83" fmla="*/ 400 h 562"/>
              <a:gd name="T84" fmla="*/ 24 w 316"/>
              <a:gd name="T85" fmla="*/ 360 h 562"/>
              <a:gd name="T86" fmla="*/ 36 w 316"/>
              <a:gd name="T87" fmla="*/ 302 h 562"/>
              <a:gd name="T88" fmla="*/ 40 w 316"/>
              <a:gd name="T89" fmla="*/ 278 h 562"/>
              <a:gd name="T90" fmla="*/ 48 w 316"/>
              <a:gd name="T91" fmla="*/ 244 h 562"/>
              <a:gd name="T92" fmla="*/ 56 w 316"/>
              <a:gd name="T93" fmla="*/ 196 h 562"/>
              <a:gd name="T94" fmla="*/ 48 w 316"/>
              <a:gd name="T95" fmla="*/ 156 h 562"/>
              <a:gd name="T96" fmla="*/ 64 w 316"/>
              <a:gd name="T97" fmla="*/ 106 h 562"/>
              <a:gd name="T98" fmla="*/ 76 w 316"/>
              <a:gd name="T99" fmla="*/ 52 h 562"/>
              <a:gd name="T100" fmla="*/ 100 w 316"/>
              <a:gd name="T101" fmla="*/ 3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6" h="562">
                <a:moveTo>
                  <a:pt x="102" y="18"/>
                </a:moveTo>
                <a:lnTo>
                  <a:pt x="104" y="10"/>
                </a:lnTo>
                <a:lnTo>
                  <a:pt x="108" y="6"/>
                </a:lnTo>
                <a:lnTo>
                  <a:pt x="116" y="0"/>
                </a:lnTo>
                <a:lnTo>
                  <a:pt x="124" y="6"/>
                </a:lnTo>
                <a:lnTo>
                  <a:pt x="138" y="4"/>
                </a:lnTo>
                <a:lnTo>
                  <a:pt x="148" y="16"/>
                </a:lnTo>
                <a:lnTo>
                  <a:pt x="154" y="2"/>
                </a:lnTo>
                <a:lnTo>
                  <a:pt x="172" y="2"/>
                </a:lnTo>
                <a:lnTo>
                  <a:pt x="174" y="8"/>
                </a:lnTo>
                <a:lnTo>
                  <a:pt x="180" y="16"/>
                </a:lnTo>
                <a:lnTo>
                  <a:pt x="190" y="26"/>
                </a:lnTo>
                <a:lnTo>
                  <a:pt x="192" y="28"/>
                </a:lnTo>
                <a:lnTo>
                  <a:pt x="202" y="34"/>
                </a:lnTo>
                <a:lnTo>
                  <a:pt x="210" y="34"/>
                </a:lnTo>
                <a:lnTo>
                  <a:pt x="220" y="40"/>
                </a:lnTo>
                <a:lnTo>
                  <a:pt x="226" y="46"/>
                </a:lnTo>
                <a:lnTo>
                  <a:pt x="236" y="50"/>
                </a:lnTo>
                <a:lnTo>
                  <a:pt x="246" y="54"/>
                </a:lnTo>
                <a:lnTo>
                  <a:pt x="252" y="62"/>
                </a:lnTo>
                <a:lnTo>
                  <a:pt x="246" y="72"/>
                </a:lnTo>
                <a:lnTo>
                  <a:pt x="238" y="88"/>
                </a:lnTo>
                <a:lnTo>
                  <a:pt x="244" y="96"/>
                </a:lnTo>
                <a:lnTo>
                  <a:pt x="266" y="96"/>
                </a:lnTo>
                <a:lnTo>
                  <a:pt x="280" y="92"/>
                </a:lnTo>
                <a:lnTo>
                  <a:pt x="288" y="86"/>
                </a:lnTo>
                <a:lnTo>
                  <a:pt x="294" y="84"/>
                </a:lnTo>
                <a:lnTo>
                  <a:pt x="300" y="70"/>
                </a:lnTo>
                <a:lnTo>
                  <a:pt x="300" y="60"/>
                </a:lnTo>
                <a:lnTo>
                  <a:pt x="310" y="62"/>
                </a:lnTo>
                <a:lnTo>
                  <a:pt x="314" y="66"/>
                </a:lnTo>
                <a:lnTo>
                  <a:pt x="316" y="76"/>
                </a:lnTo>
                <a:lnTo>
                  <a:pt x="312" y="88"/>
                </a:lnTo>
                <a:lnTo>
                  <a:pt x="308" y="94"/>
                </a:lnTo>
                <a:lnTo>
                  <a:pt x="300" y="98"/>
                </a:lnTo>
                <a:lnTo>
                  <a:pt x="292" y="104"/>
                </a:lnTo>
                <a:lnTo>
                  <a:pt x="282" y="112"/>
                </a:lnTo>
                <a:lnTo>
                  <a:pt x="274" y="118"/>
                </a:lnTo>
                <a:lnTo>
                  <a:pt x="268" y="128"/>
                </a:lnTo>
                <a:lnTo>
                  <a:pt x="262" y="132"/>
                </a:lnTo>
                <a:lnTo>
                  <a:pt x="260" y="136"/>
                </a:lnTo>
                <a:lnTo>
                  <a:pt x="252" y="138"/>
                </a:lnTo>
                <a:lnTo>
                  <a:pt x="246" y="160"/>
                </a:lnTo>
                <a:lnTo>
                  <a:pt x="244" y="174"/>
                </a:lnTo>
                <a:lnTo>
                  <a:pt x="240" y="192"/>
                </a:lnTo>
                <a:lnTo>
                  <a:pt x="240" y="212"/>
                </a:lnTo>
                <a:lnTo>
                  <a:pt x="236" y="216"/>
                </a:lnTo>
                <a:lnTo>
                  <a:pt x="234" y="222"/>
                </a:lnTo>
                <a:lnTo>
                  <a:pt x="244" y="224"/>
                </a:lnTo>
                <a:lnTo>
                  <a:pt x="254" y="228"/>
                </a:lnTo>
                <a:lnTo>
                  <a:pt x="258" y="236"/>
                </a:lnTo>
                <a:lnTo>
                  <a:pt x="256" y="244"/>
                </a:lnTo>
                <a:lnTo>
                  <a:pt x="258" y="248"/>
                </a:lnTo>
                <a:lnTo>
                  <a:pt x="266" y="254"/>
                </a:lnTo>
                <a:lnTo>
                  <a:pt x="266" y="268"/>
                </a:lnTo>
                <a:lnTo>
                  <a:pt x="254" y="284"/>
                </a:lnTo>
                <a:lnTo>
                  <a:pt x="240" y="294"/>
                </a:lnTo>
                <a:lnTo>
                  <a:pt x="220" y="296"/>
                </a:lnTo>
                <a:lnTo>
                  <a:pt x="206" y="298"/>
                </a:lnTo>
                <a:lnTo>
                  <a:pt x="190" y="300"/>
                </a:lnTo>
                <a:lnTo>
                  <a:pt x="180" y="298"/>
                </a:lnTo>
                <a:lnTo>
                  <a:pt x="178" y="304"/>
                </a:lnTo>
                <a:lnTo>
                  <a:pt x="180" y="314"/>
                </a:lnTo>
                <a:lnTo>
                  <a:pt x="178" y="330"/>
                </a:lnTo>
                <a:lnTo>
                  <a:pt x="170" y="338"/>
                </a:lnTo>
                <a:lnTo>
                  <a:pt x="162" y="342"/>
                </a:lnTo>
                <a:lnTo>
                  <a:pt x="148" y="336"/>
                </a:lnTo>
                <a:lnTo>
                  <a:pt x="142" y="334"/>
                </a:lnTo>
                <a:lnTo>
                  <a:pt x="136" y="332"/>
                </a:lnTo>
                <a:lnTo>
                  <a:pt x="134" y="338"/>
                </a:lnTo>
                <a:lnTo>
                  <a:pt x="136" y="354"/>
                </a:lnTo>
                <a:lnTo>
                  <a:pt x="136" y="362"/>
                </a:lnTo>
                <a:lnTo>
                  <a:pt x="142" y="364"/>
                </a:lnTo>
                <a:lnTo>
                  <a:pt x="150" y="364"/>
                </a:lnTo>
                <a:lnTo>
                  <a:pt x="150" y="362"/>
                </a:lnTo>
                <a:lnTo>
                  <a:pt x="154" y="360"/>
                </a:lnTo>
                <a:lnTo>
                  <a:pt x="158" y="364"/>
                </a:lnTo>
                <a:lnTo>
                  <a:pt x="158" y="370"/>
                </a:lnTo>
                <a:lnTo>
                  <a:pt x="152" y="374"/>
                </a:lnTo>
                <a:lnTo>
                  <a:pt x="148" y="372"/>
                </a:lnTo>
                <a:lnTo>
                  <a:pt x="146" y="368"/>
                </a:lnTo>
                <a:lnTo>
                  <a:pt x="142" y="368"/>
                </a:lnTo>
                <a:lnTo>
                  <a:pt x="138" y="370"/>
                </a:lnTo>
                <a:lnTo>
                  <a:pt x="140" y="376"/>
                </a:lnTo>
                <a:lnTo>
                  <a:pt x="136" y="382"/>
                </a:lnTo>
                <a:lnTo>
                  <a:pt x="130" y="384"/>
                </a:lnTo>
                <a:lnTo>
                  <a:pt x="132" y="396"/>
                </a:lnTo>
                <a:lnTo>
                  <a:pt x="126" y="408"/>
                </a:lnTo>
                <a:lnTo>
                  <a:pt x="124" y="410"/>
                </a:lnTo>
                <a:lnTo>
                  <a:pt x="118" y="414"/>
                </a:lnTo>
                <a:lnTo>
                  <a:pt x="106" y="420"/>
                </a:lnTo>
                <a:lnTo>
                  <a:pt x="94" y="432"/>
                </a:lnTo>
                <a:lnTo>
                  <a:pt x="96" y="444"/>
                </a:lnTo>
                <a:lnTo>
                  <a:pt x="106" y="454"/>
                </a:lnTo>
                <a:lnTo>
                  <a:pt x="106" y="456"/>
                </a:lnTo>
                <a:lnTo>
                  <a:pt x="112" y="456"/>
                </a:lnTo>
                <a:lnTo>
                  <a:pt x="122" y="458"/>
                </a:lnTo>
                <a:lnTo>
                  <a:pt x="122" y="466"/>
                </a:lnTo>
                <a:lnTo>
                  <a:pt x="118" y="474"/>
                </a:lnTo>
                <a:lnTo>
                  <a:pt x="104" y="486"/>
                </a:lnTo>
                <a:lnTo>
                  <a:pt x="94" y="496"/>
                </a:lnTo>
                <a:lnTo>
                  <a:pt x="90" y="510"/>
                </a:lnTo>
                <a:lnTo>
                  <a:pt x="88" y="516"/>
                </a:lnTo>
                <a:lnTo>
                  <a:pt x="76" y="518"/>
                </a:lnTo>
                <a:lnTo>
                  <a:pt x="70" y="524"/>
                </a:lnTo>
                <a:lnTo>
                  <a:pt x="66" y="538"/>
                </a:lnTo>
                <a:lnTo>
                  <a:pt x="68" y="546"/>
                </a:lnTo>
                <a:lnTo>
                  <a:pt x="72" y="552"/>
                </a:lnTo>
                <a:lnTo>
                  <a:pt x="78" y="560"/>
                </a:lnTo>
                <a:lnTo>
                  <a:pt x="76" y="562"/>
                </a:lnTo>
                <a:lnTo>
                  <a:pt x="60" y="558"/>
                </a:lnTo>
                <a:lnTo>
                  <a:pt x="34" y="558"/>
                </a:lnTo>
                <a:lnTo>
                  <a:pt x="24" y="556"/>
                </a:lnTo>
                <a:lnTo>
                  <a:pt x="18" y="544"/>
                </a:lnTo>
                <a:lnTo>
                  <a:pt x="18" y="528"/>
                </a:lnTo>
                <a:lnTo>
                  <a:pt x="6" y="526"/>
                </a:lnTo>
                <a:lnTo>
                  <a:pt x="2" y="520"/>
                </a:lnTo>
                <a:lnTo>
                  <a:pt x="0" y="510"/>
                </a:lnTo>
                <a:lnTo>
                  <a:pt x="2" y="500"/>
                </a:lnTo>
                <a:lnTo>
                  <a:pt x="10" y="492"/>
                </a:lnTo>
                <a:lnTo>
                  <a:pt x="18" y="480"/>
                </a:lnTo>
                <a:lnTo>
                  <a:pt x="20" y="462"/>
                </a:lnTo>
                <a:lnTo>
                  <a:pt x="28" y="450"/>
                </a:lnTo>
                <a:lnTo>
                  <a:pt x="28" y="424"/>
                </a:lnTo>
                <a:lnTo>
                  <a:pt x="30" y="412"/>
                </a:lnTo>
                <a:lnTo>
                  <a:pt x="26" y="400"/>
                </a:lnTo>
                <a:lnTo>
                  <a:pt x="26" y="380"/>
                </a:lnTo>
                <a:lnTo>
                  <a:pt x="22" y="376"/>
                </a:lnTo>
                <a:lnTo>
                  <a:pt x="24" y="360"/>
                </a:lnTo>
                <a:lnTo>
                  <a:pt x="26" y="348"/>
                </a:lnTo>
                <a:lnTo>
                  <a:pt x="28" y="318"/>
                </a:lnTo>
                <a:lnTo>
                  <a:pt x="36" y="302"/>
                </a:lnTo>
                <a:lnTo>
                  <a:pt x="38" y="296"/>
                </a:lnTo>
                <a:lnTo>
                  <a:pt x="40" y="292"/>
                </a:lnTo>
                <a:lnTo>
                  <a:pt x="40" y="278"/>
                </a:lnTo>
                <a:lnTo>
                  <a:pt x="38" y="254"/>
                </a:lnTo>
                <a:lnTo>
                  <a:pt x="44" y="248"/>
                </a:lnTo>
                <a:lnTo>
                  <a:pt x="48" y="244"/>
                </a:lnTo>
                <a:lnTo>
                  <a:pt x="50" y="224"/>
                </a:lnTo>
                <a:lnTo>
                  <a:pt x="54" y="216"/>
                </a:lnTo>
                <a:lnTo>
                  <a:pt x="56" y="196"/>
                </a:lnTo>
                <a:lnTo>
                  <a:pt x="52" y="180"/>
                </a:lnTo>
                <a:lnTo>
                  <a:pt x="48" y="172"/>
                </a:lnTo>
                <a:lnTo>
                  <a:pt x="48" y="156"/>
                </a:lnTo>
                <a:lnTo>
                  <a:pt x="52" y="148"/>
                </a:lnTo>
                <a:lnTo>
                  <a:pt x="56" y="120"/>
                </a:lnTo>
                <a:lnTo>
                  <a:pt x="64" y="106"/>
                </a:lnTo>
                <a:lnTo>
                  <a:pt x="74" y="92"/>
                </a:lnTo>
                <a:lnTo>
                  <a:pt x="80" y="82"/>
                </a:lnTo>
                <a:lnTo>
                  <a:pt x="76" y="52"/>
                </a:lnTo>
                <a:lnTo>
                  <a:pt x="82" y="46"/>
                </a:lnTo>
                <a:lnTo>
                  <a:pt x="90" y="42"/>
                </a:lnTo>
                <a:lnTo>
                  <a:pt x="100" y="30"/>
                </a:lnTo>
                <a:lnTo>
                  <a:pt x="102" y="1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81" name="Freeform 85">
            <a:extLst>
              <a:ext uri="{FF2B5EF4-FFF2-40B4-BE49-F238E27FC236}">
                <a16:creationId xmlns:a16="http://schemas.microsoft.com/office/drawing/2014/main" id="{650A5988-704B-4E2F-8169-4396AC801150}"/>
              </a:ext>
            </a:extLst>
          </p:cNvPr>
          <p:cNvSpPr>
            <a:spLocks/>
          </p:cNvSpPr>
          <p:nvPr/>
        </p:nvSpPr>
        <p:spPr bwMode="gray">
          <a:xfrm>
            <a:off x="3374018" y="4782813"/>
            <a:ext cx="268151" cy="1332010"/>
          </a:xfrm>
          <a:custGeom>
            <a:avLst/>
            <a:gdLst>
              <a:gd name="T0" fmla="*/ 96 w 136"/>
              <a:gd name="T1" fmla="*/ 2 h 672"/>
              <a:gd name="T2" fmla="*/ 112 w 136"/>
              <a:gd name="T3" fmla="*/ 38 h 672"/>
              <a:gd name="T4" fmla="*/ 124 w 136"/>
              <a:gd name="T5" fmla="*/ 82 h 672"/>
              <a:gd name="T6" fmla="*/ 134 w 136"/>
              <a:gd name="T7" fmla="*/ 108 h 672"/>
              <a:gd name="T8" fmla="*/ 110 w 136"/>
              <a:gd name="T9" fmla="*/ 130 h 672"/>
              <a:gd name="T10" fmla="*/ 90 w 136"/>
              <a:gd name="T11" fmla="*/ 198 h 672"/>
              <a:gd name="T12" fmla="*/ 82 w 136"/>
              <a:gd name="T13" fmla="*/ 250 h 672"/>
              <a:gd name="T14" fmla="*/ 84 w 136"/>
              <a:gd name="T15" fmla="*/ 302 h 672"/>
              <a:gd name="T16" fmla="*/ 74 w 136"/>
              <a:gd name="T17" fmla="*/ 354 h 672"/>
              <a:gd name="T18" fmla="*/ 60 w 136"/>
              <a:gd name="T19" fmla="*/ 426 h 672"/>
              <a:gd name="T20" fmla="*/ 60 w 136"/>
              <a:gd name="T21" fmla="*/ 458 h 672"/>
              <a:gd name="T22" fmla="*/ 62 w 136"/>
              <a:gd name="T23" fmla="*/ 502 h 672"/>
              <a:gd name="T24" fmla="*/ 52 w 136"/>
              <a:gd name="T25" fmla="*/ 558 h 672"/>
              <a:gd name="T26" fmla="*/ 34 w 136"/>
              <a:gd name="T27" fmla="*/ 588 h 672"/>
              <a:gd name="T28" fmla="*/ 52 w 136"/>
              <a:gd name="T29" fmla="*/ 606 h 672"/>
              <a:gd name="T30" fmla="*/ 68 w 136"/>
              <a:gd name="T31" fmla="*/ 636 h 672"/>
              <a:gd name="T32" fmla="*/ 88 w 136"/>
              <a:gd name="T33" fmla="*/ 648 h 672"/>
              <a:gd name="T34" fmla="*/ 74 w 136"/>
              <a:gd name="T35" fmla="*/ 666 h 672"/>
              <a:gd name="T36" fmla="*/ 58 w 136"/>
              <a:gd name="T37" fmla="*/ 668 h 672"/>
              <a:gd name="T38" fmla="*/ 70 w 136"/>
              <a:gd name="T39" fmla="*/ 652 h 672"/>
              <a:gd name="T40" fmla="*/ 52 w 136"/>
              <a:gd name="T41" fmla="*/ 662 h 672"/>
              <a:gd name="T42" fmla="*/ 46 w 136"/>
              <a:gd name="T43" fmla="*/ 648 h 672"/>
              <a:gd name="T44" fmla="*/ 38 w 136"/>
              <a:gd name="T45" fmla="*/ 646 h 672"/>
              <a:gd name="T46" fmla="*/ 42 w 136"/>
              <a:gd name="T47" fmla="*/ 632 h 672"/>
              <a:gd name="T48" fmla="*/ 26 w 136"/>
              <a:gd name="T49" fmla="*/ 630 h 672"/>
              <a:gd name="T50" fmla="*/ 20 w 136"/>
              <a:gd name="T51" fmla="*/ 606 h 672"/>
              <a:gd name="T52" fmla="*/ 16 w 136"/>
              <a:gd name="T53" fmla="*/ 590 h 672"/>
              <a:gd name="T54" fmla="*/ 8 w 136"/>
              <a:gd name="T55" fmla="*/ 558 h 672"/>
              <a:gd name="T56" fmla="*/ 18 w 136"/>
              <a:gd name="T57" fmla="*/ 568 h 672"/>
              <a:gd name="T58" fmla="*/ 28 w 136"/>
              <a:gd name="T59" fmla="*/ 556 h 672"/>
              <a:gd name="T60" fmla="*/ 28 w 136"/>
              <a:gd name="T61" fmla="*/ 548 h 672"/>
              <a:gd name="T62" fmla="*/ 18 w 136"/>
              <a:gd name="T63" fmla="*/ 536 h 672"/>
              <a:gd name="T64" fmla="*/ 16 w 136"/>
              <a:gd name="T65" fmla="*/ 530 h 672"/>
              <a:gd name="T66" fmla="*/ 10 w 136"/>
              <a:gd name="T67" fmla="*/ 514 h 672"/>
              <a:gd name="T68" fmla="*/ 24 w 136"/>
              <a:gd name="T69" fmla="*/ 506 h 672"/>
              <a:gd name="T70" fmla="*/ 42 w 136"/>
              <a:gd name="T71" fmla="*/ 494 h 672"/>
              <a:gd name="T72" fmla="*/ 44 w 136"/>
              <a:gd name="T73" fmla="*/ 462 h 672"/>
              <a:gd name="T74" fmla="*/ 46 w 136"/>
              <a:gd name="T75" fmla="*/ 440 h 672"/>
              <a:gd name="T76" fmla="*/ 36 w 136"/>
              <a:gd name="T77" fmla="*/ 428 h 672"/>
              <a:gd name="T78" fmla="*/ 32 w 136"/>
              <a:gd name="T79" fmla="*/ 456 h 672"/>
              <a:gd name="T80" fmla="*/ 22 w 136"/>
              <a:gd name="T81" fmla="*/ 450 h 672"/>
              <a:gd name="T82" fmla="*/ 28 w 136"/>
              <a:gd name="T83" fmla="*/ 426 h 672"/>
              <a:gd name="T84" fmla="*/ 32 w 136"/>
              <a:gd name="T85" fmla="*/ 394 h 672"/>
              <a:gd name="T86" fmla="*/ 34 w 136"/>
              <a:gd name="T87" fmla="*/ 366 h 672"/>
              <a:gd name="T88" fmla="*/ 38 w 136"/>
              <a:gd name="T89" fmla="*/ 346 h 672"/>
              <a:gd name="T90" fmla="*/ 52 w 136"/>
              <a:gd name="T91" fmla="*/ 308 h 672"/>
              <a:gd name="T92" fmla="*/ 64 w 136"/>
              <a:gd name="T93" fmla="*/ 270 h 672"/>
              <a:gd name="T94" fmla="*/ 70 w 136"/>
              <a:gd name="T95" fmla="*/ 214 h 672"/>
              <a:gd name="T96" fmla="*/ 70 w 136"/>
              <a:gd name="T97" fmla="*/ 194 h 672"/>
              <a:gd name="T98" fmla="*/ 82 w 136"/>
              <a:gd name="T99" fmla="*/ 98 h 672"/>
              <a:gd name="T100" fmla="*/ 84 w 136"/>
              <a:gd name="T101" fmla="*/ 1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6" h="672">
                <a:moveTo>
                  <a:pt x="84" y="18"/>
                </a:moveTo>
                <a:lnTo>
                  <a:pt x="90" y="16"/>
                </a:lnTo>
                <a:lnTo>
                  <a:pt x="96" y="2"/>
                </a:lnTo>
                <a:lnTo>
                  <a:pt x="98" y="0"/>
                </a:lnTo>
                <a:lnTo>
                  <a:pt x="102" y="12"/>
                </a:lnTo>
                <a:lnTo>
                  <a:pt x="112" y="38"/>
                </a:lnTo>
                <a:lnTo>
                  <a:pt x="112" y="56"/>
                </a:lnTo>
                <a:lnTo>
                  <a:pt x="120" y="68"/>
                </a:lnTo>
                <a:lnTo>
                  <a:pt x="124" y="82"/>
                </a:lnTo>
                <a:lnTo>
                  <a:pt x="126" y="96"/>
                </a:lnTo>
                <a:lnTo>
                  <a:pt x="136" y="96"/>
                </a:lnTo>
                <a:lnTo>
                  <a:pt x="134" y="108"/>
                </a:lnTo>
                <a:lnTo>
                  <a:pt x="124" y="120"/>
                </a:lnTo>
                <a:lnTo>
                  <a:pt x="116" y="124"/>
                </a:lnTo>
                <a:lnTo>
                  <a:pt x="110" y="130"/>
                </a:lnTo>
                <a:lnTo>
                  <a:pt x="114" y="160"/>
                </a:lnTo>
                <a:lnTo>
                  <a:pt x="96" y="186"/>
                </a:lnTo>
                <a:lnTo>
                  <a:pt x="90" y="198"/>
                </a:lnTo>
                <a:lnTo>
                  <a:pt x="86" y="222"/>
                </a:lnTo>
                <a:lnTo>
                  <a:pt x="82" y="234"/>
                </a:lnTo>
                <a:lnTo>
                  <a:pt x="82" y="250"/>
                </a:lnTo>
                <a:lnTo>
                  <a:pt x="90" y="274"/>
                </a:lnTo>
                <a:lnTo>
                  <a:pt x="88" y="292"/>
                </a:lnTo>
                <a:lnTo>
                  <a:pt x="84" y="302"/>
                </a:lnTo>
                <a:lnTo>
                  <a:pt x="82" y="322"/>
                </a:lnTo>
                <a:lnTo>
                  <a:pt x="72" y="332"/>
                </a:lnTo>
                <a:lnTo>
                  <a:pt x="74" y="354"/>
                </a:lnTo>
                <a:lnTo>
                  <a:pt x="74" y="370"/>
                </a:lnTo>
                <a:lnTo>
                  <a:pt x="62" y="396"/>
                </a:lnTo>
                <a:lnTo>
                  <a:pt x="60" y="426"/>
                </a:lnTo>
                <a:lnTo>
                  <a:pt x="58" y="438"/>
                </a:lnTo>
                <a:lnTo>
                  <a:pt x="56" y="454"/>
                </a:lnTo>
                <a:lnTo>
                  <a:pt x="60" y="458"/>
                </a:lnTo>
                <a:lnTo>
                  <a:pt x="60" y="478"/>
                </a:lnTo>
                <a:lnTo>
                  <a:pt x="64" y="490"/>
                </a:lnTo>
                <a:lnTo>
                  <a:pt x="62" y="502"/>
                </a:lnTo>
                <a:lnTo>
                  <a:pt x="62" y="528"/>
                </a:lnTo>
                <a:lnTo>
                  <a:pt x="54" y="540"/>
                </a:lnTo>
                <a:lnTo>
                  <a:pt x="52" y="558"/>
                </a:lnTo>
                <a:lnTo>
                  <a:pt x="44" y="570"/>
                </a:lnTo>
                <a:lnTo>
                  <a:pt x="36" y="578"/>
                </a:lnTo>
                <a:lnTo>
                  <a:pt x="34" y="588"/>
                </a:lnTo>
                <a:lnTo>
                  <a:pt x="36" y="596"/>
                </a:lnTo>
                <a:lnTo>
                  <a:pt x="40" y="604"/>
                </a:lnTo>
                <a:lnTo>
                  <a:pt x="52" y="606"/>
                </a:lnTo>
                <a:lnTo>
                  <a:pt x="52" y="622"/>
                </a:lnTo>
                <a:lnTo>
                  <a:pt x="58" y="634"/>
                </a:lnTo>
                <a:lnTo>
                  <a:pt x="68" y="636"/>
                </a:lnTo>
                <a:lnTo>
                  <a:pt x="94" y="636"/>
                </a:lnTo>
                <a:lnTo>
                  <a:pt x="96" y="644"/>
                </a:lnTo>
                <a:lnTo>
                  <a:pt x="88" y="648"/>
                </a:lnTo>
                <a:lnTo>
                  <a:pt x="80" y="650"/>
                </a:lnTo>
                <a:lnTo>
                  <a:pt x="74" y="656"/>
                </a:lnTo>
                <a:lnTo>
                  <a:pt x="74" y="666"/>
                </a:lnTo>
                <a:lnTo>
                  <a:pt x="72" y="672"/>
                </a:lnTo>
                <a:lnTo>
                  <a:pt x="64" y="672"/>
                </a:lnTo>
                <a:lnTo>
                  <a:pt x="58" y="668"/>
                </a:lnTo>
                <a:lnTo>
                  <a:pt x="60" y="664"/>
                </a:lnTo>
                <a:lnTo>
                  <a:pt x="66" y="660"/>
                </a:lnTo>
                <a:lnTo>
                  <a:pt x="70" y="652"/>
                </a:lnTo>
                <a:lnTo>
                  <a:pt x="64" y="648"/>
                </a:lnTo>
                <a:lnTo>
                  <a:pt x="56" y="654"/>
                </a:lnTo>
                <a:lnTo>
                  <a:pt x="52" y="662"/>
                </a:lnTo>
                <a:lnTo>
                  <a:pt x="44" y="660"/>
                </a:lnTo>
                <a:lnTo>
                  <a:pt x="38" y="654"/>
                </a:lnTo>
                <a:lnTo>
                  <a:pt x="46" y="648"/>
                </a:lnTo>
                <a:lnTo>
                  <a:pt x="48" y="644"/>
                </a:lnTo>
                <a:lnTo>
                  <a:pt x="46" y="640"/>
                </a:lnTo>
                <a:lnTo>
                  <a:pt x="38" y="646"/>
                </a:lnTo>
                <a:lnTo>
                  <a:pt x="28" y="646"/>
                </a:lnTo>
                <a:lnTo>
                  <a:pt x="30" y="638"/>
                </a:lnTo>
                <a:lnTo>
                  <a:pt x="42" y="632"/>
                </a:lnTo>
                <a:lnTo>
                  <a:pt x="42" y="628"/>
                </a:lnTo>
                <a:lnTo>
                  <a:pt x="34" y="630"/>
                </a:lnTo>
                <a:lnTo>
                  <a:pt x="26" y="630"/>
                </a:lnTo>
                <a:lnTo>
                  <a:pt x="28" y="622"/>
                </a:lnTo>
                <a:lnTo>
                  <a:pt x="22" y="618"/>
                </a:lnTo>
                <a:lnTo>
                  <a:pt x="20" y="606"/>
                </a:lnTo>
                <a:lnTo>
                  <a:pt x="20" y="602"/>
                </a:lnTo>
                <a:lnTo>
                  <a:pt x="20" y="594"/>
                </a:lnTo>
                <a:lnTo>
                  <a:pt x="16" y="590"/>
                </a:lnTo>
                <a:lnTo>
                  <a:pt x="10" y="582"/>
                </a:lnTo>
                <a:lnTo>
                  <a:pt x="6" y="574"/>
                </a:lnTo>
                <a:lnTo>
                  <a:pt x="8" y="558"/>
                </a:lnTo>
                <a:lnTo>
                  <a:pt x="14" y="558"/>
                </a:lnTo>
                <a:lnTo>
                  <a:pt x="16" y="560"/>
                </a:lnTo>
                <a:lnTo>
                  <a:pt x="18" y="568"/>
                </a:lnTo>
                <a:lnTo>
                  <a:pt x="24" y="566"/>
                </a:lnTo>
                <a:lnTo>
                  <a:pt x="24" y="556"/>
                </a:lnTo>
                <a:lnTo>
                  <a:pt x="28" y="556"/>
                </a:lnTo>
                <a:lnTo>
                  <a:pt x="32" y="554"/>
                </a:lnTo>
                <a:lnTo>
                  <a:pt x="32" y="546"/>
                </a:lnTo>
                <a:lnTo>
                  <a:pt x="28" y="548"/>
                </a:lnTo>
                <a:lnTo>
                  <a:pt x="20" y="550"/>
                </a:lnTo>
                <a:lnTo>
                  <a:pt x="18" y="544"/>
                </a:lnTo>
                <a:lnTo>
                  <a:pt x="18" y="536"/>
                </a:lnTo>
                <a:lnTo>
                  <a:pt x="24" y="534"/>
                </a:lnTo>
                <a:lnTo>
                  <a:pt x="24" y="530"/>
                </a:lnTo>
                <a:lnTo>
                  <a:pt x="16" y="530"/>
                </a:lnTo>
                <a:lnTo>
                  <a:pt x="0" y="530"/>
                </a:lnTo>
                <a:lnTo>
                  <a:pt x="6" y="522"/>
                </a:lnTo>
                <a:lnTo>
                  <a:pt x="10" y="514"/>
                </a:lnTo>
                <a:lnTo>
                  <a:pt x="16" y="506"/>
                </a:lnTo>
                <a:lnTo>
                  <a:pt x="22" y="502"/>
                </a:lnTo>
                <a:lnTo>
                  <a:pt x="24" y="506"/>
                </a:lnTo>
                <a:lnTo>
                  <a:pt x="28" y="518"/>
                </a:lnTo>
                <a:lnTo>
                  <a:pt x="36" y="508"/>
                </a:lnTo>
                <a:lnTo>
                  <a:pt x="42" y="494"/>
                </a:lnTo>
                <a:lnTo>
                  <a:pt x="40" y="484"/>
                </a:lnTo>
                <a:lnTo>
                  <a:pt x="38" y="472"/>
                </a:lnTo>
                <a:lnTo>
                  <a:pt x="44" y="462"/>
                </a:lnTo>
                <a:lnTo>
                  <a:pt x="42" y="452"/>
                </a:lnTo>
                <a:lnTo>
                  <a:pt x="44" y="446"/>
                </a:lnTo>
                <a:lnTo>
                  <a:pt x="46" y="440"/>
                </a:lnTo>
                <a:lnTo>
                  <a:pt x="46" y="428"/>
                </a:lnTo>
                <a:lnTo>
                  <a:pt x="40" y="426"/>
                </a:lnTo>
                <a:lnTo>
                  <a:pt x="36" y="428"/>
                </a:lnTo>
                <a:lnTo>
                  <a:pt x="34" y="438"/>
                </a:lnTo>
                <a:lnTo>
                  <a:pt x="32" y="444"/>
                </a:lnTo>
                <a:lnTo>
                  <a:pt x="32" y="456"/>
                </a:lnTo>
                <a:lnTo>
                  <a:pt x="28" y="462"/>
                </a:lnTo>
                <a:lnTo>
                  <a:pt x="22" y="458"/>
                </a:lnTo>
                <a:lnTo>
                  <a:pt x="22" y="450"/>
                </a:lnTo>
                <a:lnTo>
                  <a:pt x="22" y="438"/>
                </a:lnTo>
                <a:lnTo>
                  <a:pt x="26" y="430"/>
                </a:lnTo>
                <a:lnTo>
                  <a:pt x="28" y="426"/>
                </a:lnTo>
                <a:lnTo>
                  <a:pt x="28" y="416"/>
                </a:lnTo>
                <a:lnTo>
                  <a:pt x="30" y="402"/>
                </a:lnTo>
                <a:lnTo>
                  <a:pt x="32" y="394"/>
                </a:lnTo>
                <a:lnTo>
                  <a:pt x="40" y="386"/>
                </a:lnTo>
                <a:lnTo>
                  <a:pt x="36" y="376"/>
                </a:lnTo>
                <a:lnTo>
                  <a:pt x="34" y="366"/>
                </a:lnTo>
                <a:lnTo>
                  <a:pt x="34" y="358"/>
                </a:lnTo>
                <a:lnTo>
                  <a:pt x="32" y="346"/>
                </a:lnTo>
                <a:lnTo>
                  <a:pt x="38" y="346"/>
                </a:lnTo>
                <a:lnTo>
                  <a:pt x="42" y="332"/>
                </a:lnTo>
                <a:lnTo>
                  <a:pt x="48" y="320"/>
                </a:lnTo>
                <a:lnTo>
                  <a:pt x="52" y="308"/>
                </a:lnTo>
                <a:lnTo>
                  <a:pt x="58" y="292"/>
                </a:lnTo>
                <a:lnTo>
                  <a:pt x="60" y="278"/>
                </a:lnTo>
                <a:lnTo>
                  <a:pt x="64" y="270"/>
                </a:lnTo>
                <a:lnTo>
                  <a:pt x="62" y="232"/>
                </a:lnTo>
                <a:lnTo>
                  <a:pt x="62" y="220"/>
                </a:lnTo>
                <a:lnTo>
                  <a:pt x="70" y="214"/>
                </a:lnTo>
                <a:lnTo>
                  <a:pt x="70" y="206"/>
                </a:lnTo>
                <a:lnTo>
                  <a:pt x="66" y="200"/>
                </a:lnTo>
                <a:lnTo>
                  <a:pt x="70" y="194"/>
                </a:lnTo>
                <a:lnTo>
                  <a:pt x="74" y="174"/>
                </a:lnTo>
                <a:lnTo>
                  <a:pt x="80" y="144"/>
                </a:lnTo>
                <a:lnTo>
                  <a:pt x="82" y="98"/>
                </a:lnTo>
                <a:lnTo>
                  <a:pt x="88" y="52"/>
                </a:lnTo>
                <a:lnTo>
                  <a:pt x="86" y="28"/>
                </a:lnTo>
                <a:lnTo>
                  <a:pt x="84" y="1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82" name="Freeform 86">
            <a:extLst>
              <a:ext uri="{FF2B5EF4-FFF2-40B4-BE49-F238E27FC236}">
                <a16:creationId xmlns:a16="http://schemas.microsoft.com/office/drawing/2014/main" id="{C8352FAB-8009-4030-B6E5-41ABAFD21E1C}"/>
              </a:ext>
            </a:extLst>
          </p:cNvPr>
          <p:cNvSpPr>
            <a:spLocks/>
          </p:cNvSpPr>
          <p:nvPr/>
        </p:nvSpPr>
        <p:spPr bwMode="gray">
          <a:xfrm>
            <a:off x="3594848" y="6079143"/>
            <a:ext cx="110415" cy="91180"/>
          </a:xfrm>
          <a:custGeom>
            <a:avLst/>
            <a:gdLst>
              <a:gd name="T0" fmla="*/ 0 w 56"/>
              <a:gd name="T1" fmla="*/ 0 h 46"/>
              <a:gd name="T2" fmla="*/ 0 w 56"/>
              <a:gd name="T3" fmla="*/ 42 h 46"/>
              <a:gd name="T4" fmla="*/ 12 w 56"/>
              <a:gd name="T5" fmla="*/ 42 h 46"/>
              <a:gd name="T6" fmla="*/ 22 w 56"/>
              <a:gd name="T7" fmla="*/ 42 h 46"/>
              <a:gd name="T8" fmla="*/ 36 w 56"/>
              <a:gd name="T9" fmla="*/ 46 h 46"/>
              <a:gd name="T10" fmla="*/ 50 w 56"/>
              <a:gd name="T11" fmla="*/ 44 h 46"/>
              <a:gd name="T12" fmla="*/ 56 w 56"/>
              <a:gd name="T13" fmla="*/ 42 h 46"/>
              <a:gd name="T14" fmla="*/ 48 w 56"/>
              <a:gd name="T15" fmla="*/ 40 h 46"/>
              <a:gd name="T16" fmla="*/ 32 w 56"/>
              <a:gd name="T17" fmla="*/ 36 h 46"/>
              <a:gd name="T18" fmla="*/ 20 w 56"/>
              <a:gd name="T19" fmla="*/ 28 h 46"/>
              <a:gd name="T20" fmla="*/ 8 w 56"/>
              <a:gd name="T21" fmla="*/ 16 h 46"/>
              <a:gd name="T22" fmla="*/ 6 w 56"/>
              <a:gd name="T23" fmla="*/ 8 h 46"/>
              <a:gd name="T24" fmla="*/ 4 w 56"/>
              <a:gd name="T25" fmla="*/ 2 h 46"/>
              <a:gd name="T26" fmla="*/ 0 w 56"/>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6">
                <a:moveTo>
                  <a:pt x="0" y="0"/>
                </a:moveTo>
                <a:lnTo>
                  <a:pt x="0" y="42"/>
                </a:lnTo>
                <a:lnTo>
                  <a:pt x="12" y="42"/>
                </a:lnTo>
                <a:lnTo>
                  <a:pt x="22" y="42"/>
                </a:lnTo>
                <a:lnTo>
                  <a:pt x="36" y="46"/>
                </a:lnTo>
                <a:lnTo>
                  <a:pt x="50" y="44"/>
                </a:lnTo>
                <a:lnTo>
                  <a:pt x="56" y="42"/>
                </a:lnTo>
                <a:lnTo>
                  <a:pt x="48" y="40"/>
                </a:lnTo>
                <a:lnTo>
                  <a:pt x="32" y="36"/>
                </a:lnTo>
                <a:lnTo>
                  <a:pt x="20" y="28"/>
                </a:lnTo>
                <a:lnTo>
                  <a:pt x="8" y="16"/>
                </a:lnTo>
                <a:lnTo>
                  <a:pt x="6" y="8"/>
                </a:lnTo>
                <a:lnTo>
                  <a:pt x="4" y="2"/>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83" name="Freeform 87">
            <a:extLst>
              <a:ext uri="{FF2B5EF4-FFF2-40B4-BE49-F238E27FC236}">
                <a16:creationId xmlns:a16="http://schemas.microsoft.com/office/drawing/2014/main" id="{E1AF32A1-5582-44C9-AA61-E39D2C4DDD3A}"/>
              </a:ext>
            </a:extLst>
          </p:cNvPr>
          <p:cNvSpPr>
            <a:spLocks/>
          </p:cNvSpPr>
          <p:nvPr/>
        </p:nvSpPr>
        <p:spPr bwMode="gray">
          <a:xfrm>
            <a:off x="3512037" y="6067251"/>
            <a:ext cx="134076" cy="126858"/>
          </a:xfrm>
          <a:custGeom>
            <a:avLst/>
            <a:gdLst>
              <a:gd name="T0" fmla="*/ 2 w 68"/>
              <a:gd name="T1" fmla="*/ 46 h 64"/>
              <a:gd name="T2" fmla="*/ 0 w 68"/>
              <a:gd name="T3" fmla="*/ 40 h 64"/>
              <a:gd name="T4" fmla="*/ 6 w 68"/>
              <a:gd name="T5" fmla="*/ 38 h 64"/>
              <a:gd name="T6" fmla="*/ 10 w 68"/>
              <a:gd name="T7" fmla="*/ 38 h 64"/>
              <a:gd name="T8" fmla="*/ 20 w 68"/>
              <a:gd name="T9" fmla="*/ 38 h 64"/>
              <a:gd name="T10" fmla="*/ 26 w 68"/>
              <a:gd name="T11" fmla="*/ 40 h 64"/>
              <a:gd name="T12" fmla="*/ 30 w 68"/>
              <a:gd name="T13" fmla="*/ 38 h 64"/>
              <a:gd name="T14" fmla="*/ 22 w 68"/>
              <a:gd name="T15" fmla="*/ 32 h 64"/>
              <a:gd name="T16" fmla="*/ 16 w 68"/>
              <a:gd name="T17" fmla="*/ 28 h 64"/>
              <a:gd name="T18" fmla="*/ 18 w 68"/>
              <a:gd name="T19" fmla="*/ 22 h 64"/>
              <a:gd name="T20" fmla="*/ 22 w 68"/>
              <a:gd name="T21" fmla="*/ 22 h 64"/>
              <a:gd name="T22" fmla="*/ 28 w 68"/>
              <a:gd name="T23" fmla="*/ 20 h 64"/>
              <a:gd name="T24" fmla="*/ 26 w 68"/>
              <a:gd name="T25" fmla="*/ 14 h 64"/>
              <a:gd name="T26" fmla="*/ 20 w 68"/>
              <a:gd name="T27" fmla="*/ 16 h 64"/>
              <a:gd name="T28" fmla="*/ 14 w 68"/>
              <a:gd name="T29" fmla="*/ 18 h 64"/>
              <a:gd name="T30" fmla="*/ 12 w 68"/>
              <a:gd name="T31" fmla="*/ 12 h 64"/>
              <a:gd name="T32" fmla="*/ 14 w 68"/>
              <a:gd name="T33" fmla="*/ 8 h 64"/>
              <a:gd name="T34" fmla="*/ 20 w 68"/>
              <a:gd name="T35" fmla="*/ 6 h 64"/>
              <a:gd name="T36" fmla="*/ 24 w 68"/>
              <a:gd name="T37" fmla="*/ 2 h 64"/>
              <a:gd name="T38" fmla="*/ 32 w 68"/>
              <a:gd name="T39" fmla="*/ 0 h 64"/>
              <a:gd name="T40" fmla="*/ 38 w 68"/>
              <a:gd name="T41" fmla="*/ 0 h 64"/>
              <a:gd name="T42" fmla="*/ 42 w 68"/>
              <a:gd name="T43" fmla="*/ 6 h 64"/>
              <a:gd name="T44" fmla="*/ 42 w 68"/>
              <a:gd name="T45" fmla="*/ 48 h 64"/>
              <a:gd name="T46" fmla="*/ 64 w 68"/>
              <a:gd name="T47" fmla="*/ 48 h 64"/>
              <a:gd name="T48" fmla="*/ 68 w 68"/>
              <a:gd name="T49" fmla="*/ 52 h 64"/>
              <a:gd name="T50" fmla="*/ 68 w 68"/>
              <a:gd name="T51" fmla="*/ 56 h 64"/>
              <a:gd name="T52" fmla="*/ 60 w 68"/>
              <a:gd name="T53" fmla="*/ 58 h 64"/>
              <a:gd name="T54" fmla="*/ 52 w 68"/>
              <a:gd name="T55" fmla="*/ 58 h 64"/>
              <a:gd name="T56" fmla="*/ 44 w 68"/>
              <a:gd name="T57" fmla="*/ 60 h 64"/>
              <a:gd name="T58" fmla="*/ 42 w 68"/>
              <a:gd name="T59" fmla="*/ 64 h 64"/>
              <a:gd name="T60" fmla="*/ 34 w 68"/>
              <a:gd name="T61" fmla="*/ 62 h 64"/>
              <a:gd name="T62" fmla="*/ 24 w 68"/>
              <a:gd name="T63" fmla="*/ 60 h 64"/>
              <a:gd name="T64" fmla="*/ 20 w 68"/>
              <a:gd name="T65" fmla="*/ 56 h 64"/>
              <a:gd name="T66" fmla="*/ 20 w 68"/>
              <a:gd name="T67" fmla="*/ 50 h 64"/>
              <a:gd name="T68" fmla="*/ 16 w 68"/>
              <a:gd name="T69" fmla="*/ 50 h 64"/>
              <a:gd name="T70" fmla="*/ 12 w 68"/>
              <a:gd name="T71" fmla="*/ 50 h 64"/>
              <a:gd name="T72" fmla="*/ 12 w 68"/>
              <a:gd name="T73" fmla="*/ 56 h 64"/>
              <a:gd name="T74" fmla="*/ 2 w 68"/>
              <a:gd name="T75" fmla="*/ 52 h 64"/>
              <a:gd name="T76" fmla="*/ 2 w 68"/>
              <a:gd name="T77" fmla="*/ 4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4">
                <a:moveTo>
                  <a:pt x="2" y="46"/>
                </a:moveTo>
                <a:lnTo>
                  <a:pt x="0" y="40"/>
                </a:lnTo>
                <a:lnTo>
                  <a:pt x="6" y="38"/>
                </a:lnTo>
                <a:lnTo>
                  <a:pt x="10" y="38"/>
                </a:lnTo>
                <a:lnTo>
                  <a:pt x="20" y="38"/>
                </a:lnTo>
                <a:lnTo>
                  <a:pt x="26" y="40"/>
                </a:lnTo>
                <a:lnTo>
                  <a:pt x="30" y="38"/>
                </a:lnTo>
                <a:lnTo>
                  <a:pt x="22" y="32"/>
                </a:lnTo>
                <a:lnTo>
                  <a:pt x="16" y="28"/>
                </a:lnTo>
                <a:lnTo>
                  <a:pt x="18" y="22"/>
                </a:lnTo>
                <a:lnTo>
                  <a:pt x="22" y="22"/>
                </a:lnTo>
                <a:lnTo>
                  <a:pt x="28" y="20"/>
                </a:lnTo>
                <a:lnTo>
                  <a:pt x="26" y="14"/>
                </a:lnTo>
                <a:lnTo>
                  <a:pt x="20" y="16"/>
                </a:lnTo>
                <a:lnTo>
                  <a:pt x="14" y="18"/>
                </a:lnTo>
                <a:lnTo>
                  <a:pt x="12" y="12"/>
                </a:lnTo>
                <a:lnTo>
                  <a:pt x="14" y="8"/>
                </a:lnTo>
                <a:lnTo>
                  <a:pt x="20" y="6"/>
                </a:lnTo>
                <a:lnTo>
                  <a:pt x="24" y="2"/>
                </a:lnTo>
                <a:lnTo>
                  <a:pt x="32" y="0"/>
                </a:lnTo>
                <a:lnTo>
                  <a:pt x="38" y="0"/>
                </a:lnTo>
                <a:lnTo>
                  <a:pt x="42" y="6"/>
                </a:lnTo>
                <a:lnTo>
                  <a:pt x="42" y="48"/>
                </a:lnTo>
                <a:lnTo>
                  <a:pt x="64" y="48"/>
                </a:lnTo>
                <a:lnTo>
                  <a:pt x="68" y="52"/>
                </a:lnTo>
                <a:lnTo>
                  <a:pt x="68" y="56"/>
                </a:lnTo>
                <a:lnTo>
                  <a:pt x="60" y="58"/>
                </a:lnTo>
                <a:lnTo>
                  <a:pt x="52" y="58"/>
                </a:lnTo>
                <a:lnTo>
                  <a:pt x="44" y="60"/>
                </a:lnTo>
                <a:lnTo>
                  <a:pt x="42" y="64"/>
                </a:lnTo>
                <a:lnTo>
                  <a:pt x="34" y="62"/>
                </a:lnTo>
                <a:lnTo>
                  <a:pt x="24" y="60"/>
                </a:lnTo>
                <a:lnTo>
                  <a:pt x="20" y="56"/>
                </a:lnTo>
                <a:lnTo>
                  <a:pt x="20" y="50"/>
                </a:lnTo>
                <a:lnTo>
                  <a:pt x="16" y="50"/>
                </a:lnTo>
                <a:lnTo>
                  <a:pt x="12" y="50"/>
                </a:lnTo>
                <a:lnTo>
                  <a:pt x="12" y="56"/>
                </a:lnTo>
                <a:lnTo>
                  <a:pt x="2" y="52"/>
                </a:lnTo>
                <a:lnTo>
                  <a:pt x="2" y="4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84" name="Freeform 88">
            <a:extLst>
              <a:ext uri="{FF2B5EF4-FFF2-40B4-BE49-F238E27FC236}">
                <a16:creationId xmlns:a16="http://schemas.microsoft.com/office/drawing/2014/main" id="{A3D3D796-0F9A-4CE3-8CFD-8D96C1BEFC81}"/>
              </a:ext>
            </a:extLst>
          </p:cNvPr>
          <p:cNvSpPr>
            <a:spLocks/>
          </p:cNvSpPr>
          <p:nvPr/>
        </p:nvSpPr>
        <p:spPr bwMode="gray">
          <a:xfrm>
            <a:off x="3843284" y="6011752"/>
            <a:ext cx="35490" cy="35678"/>
          </a:xfrm>
          <a:custGeom>
            <a:avLst/>
            <a:gdLst>
              <a:gd name="T0" fmla="*/ 6 w 18"/>
              <a:gd name="T1" fmla="*/ 4 h 18"/>
              <a:gd name="T2" fmla="*/ 12 w 18"/>
              <a:gd name="T3" fmla="*/ 0 h 18"/>
              <a:gd name="T4" fmla="*/ 18 w 18"/>
              <a:gd name="T5" fmla="*/ 2 h 18"/>
              <a:gd name="T6" fmla="*/ 18 w 18"/>
              <a:gd name="T7" fmla="*/ 6 h 18"/>
              <a:gd name="T8" fmla="*/ 14 w 18"/>
              <a:gd name="T9" fmla="*/ 10 h 18"/>
              <a:gd name="T10" fmla="*/ 8 w 18"/>
              <a:gd name="T11" fmla="*/ 16 h 18"/>
              <a:gd name="T12" fmla="*/ 4 w 18"/>
              <a:gd name="T13" fmla="*/ 18 h 18"/>
              <a:gd name="T14" fmla="*/ 0 w 18"/>
              <a:gd name="T15" fmla="*/ 16 h 18"/>
              <a:gd name="T16" fmla="*/ 0 w 18"/>
              <a:gd name="T17" fmla="*/ 12 h 18"/>
              <a:gd name="T18" fmla="*/ 4 w 18"/>
              <a:gd name="T19" fmla="*/ 8 h 18"/>
              <a:gd name="T20" fmla="*/ 6 w 18"/>
              <a:gd name="T21"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8">
                <a:moveTo>
                  <a:pt x="6" y="4"/>
                </a:moveTo>
                <a:lnTo>
                  <a:pt x="12" y="0"/>
                </a:lnTo>
                <a:lnTo>
                  <a:pt x="18" y="2"/>
                </a:lnTo>
                <a:lnTo>
                  <a:pt x="18" y="6"/>
                </a:lnTo>
                <a:lnTo>
                  <a:pt x="14" y="10"/>
                </a:lnTo>
                <a:lnTo>
                  <a:pt x="8" y="16"/>
                </a:lnTo>
                <a:lnTo>
                  <a:pt x="4" y="18"/>
                </a:lnTo>
                <a:lnTo>
                  <a:pt x="0" y="16"/>
                </a:lnTo>
                <a:lnTo>
                  <a:pt x="0" y="12"/>
                </a:lnTo>
                <a:lnTo>
                  <a:pt x="4" y="8"/>
                </a:lnTo>
                <a:lnTo>
                  <a:pt x="6" y="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85" name="Freeform 89">
            <a:extLst>
              <a:ext uri="{FF2B5EF4-FFF2-40B4-BE49-F238E27FC236}">
                <a16:creationId xmlns:a16="http://schemas.microsoft.com/office/drawing/2014/main" id="{F60C5ACB-2EEF-4172-9FD0-E4FB4B11E054}"/>
              </a:ext>
            </a:extLst>
          </p:cNvPr>
          <p:cNvSpPr>
            <a:spLocks/>
          </p:cNvSpPr>
          <p:nvPr/>
        </p:nvSpPr>
        <p:spPr bwMode="gray">
          <a:xfrm>
            <a:off x="3874830" y="6015716"/>
            <a:ext cx="55208" cy="39644"/>
          </a:xfrm>
          <a:custGeom>
            <a:avLst/>
            <a:gdLst>
              <a:gd name="T0" fmla="*/ 6 w 28"/>
              <a:gd name="T1" fmla="*/ 8 h 20"/>
              <a:gd name="T2" fmla="*/ 10 w 28"/>
              <a:gd name="T3" fmla="*/ 0 h 20"/>
              <a:gd name="T4" fmla="*/ 16 w 28"/>
              <a:gd name="T5" fmla="*/ 0 h 20"/>
              <a:gd name="T6" fmla="*/ 22 w 28"/>
              <a:gd name="T7" fmla="*/ 0 h 20"/>
              <a:gd name="T8" fmla="*/ 28 w 28"/>
              <a:gd name="T9" fmla="*/ 2 h 20"/>
              <a:gd name="T10" fmla="*/ 28 w 28"/>
              <a:gd name="T11" fmla="*/ 6 h 20"/>
              <a:gd name="T12" fmla="*/ 22 w 28"/>
              <a:gd name="T13" fmla="*/ 8 h 20"/>
              <a:gd name="T14" fmla="*/ 18 w 28"/>
              <a:gd name="T15" fmla="*/ 10 h 20"/>
              <a:gd name="T16" fmla="*/ 16 w 28"/>
              <a:gd name="T17" fmla="*/ 10 h 20"/>
              <a:gd name="T18" fmla="*/ 12 w 28"/>
              <a:gd name="T19" fmla="*/ 14 h 20"/>
              <a:gd name="T20" fmla="*/ 8 w 28"/>
              <a:gd name="T21" fmla="*/ 16 h 20"/>
              <a:gd name="T22" fmla="*/ 6 w 28"/>
              <a:gd name="T23" fmla="*/ 20 h 20"/>
              <a:gd name="T24" fmla="*/ 0 w 28"/>
              <a:gd name="T25" fmla="*/ 18 h 20"/>
              <a:gd name="T26" fmla="*/ 0 w 28"/>
              <a:gd name="T27" fmla="*/ 12 h 20"/>
              <a:gd name="T28" fmla="*/ 2 w 28"/>
              <a:gd name="T29" fmla="*/ 10 h 20"/>
              <a:gd name="T30" fmla="*/ 6 w 28"/>
              <a:gd name="T31"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0">
                <a:moveTo>
                  <a:pt x="6" y="8"/>
                </a:moveTo>
                <a:lnTo>
                  <a:pt x="10" y="0"/>
                </a:lnTo>
                <a:lnTo>
                  <a:pt x="16" y="0"/>
                </a:lnTo>
                <a:lnTo>
                  <a:pt x="22" y="0"/>
                </a:lnTo>
                <a:lnTo>
                  <a:pt x="28" y="2"/>
                </a:lnTo>
                <a:lnTo>
                  <a:pt x="28" y="6"/>
                </a:lnTo>
                <a:lnTo>
                  <a:pt x="22" y="8"/>
                </a:lnTo>
                <a:lnTo>
                  <a:pt x="18" y="10"/>
                </a:lnTo>
                <a:lnTo>
                  <a:pt x="16" y="10"/>
                </a:lnTo>
                <a:lnTo>
                  <a:pt x="12" y="14"/>
                </a:lnTo>
                <a:lnTo>
                  <a:pt x="8" y="16"/>
                </a:lnTo>
                <a:lnTo>
                  <a:pt x="6" y="20"/>
                </a:lnTo>
                <a:lnTo>
                  <a:pt x="0" y="18"/>
                </a:lnTo>
                <a:lnTo>
                  <a:pt x="0" y="12"/>
                </a:lnTo>
                <a:lnTo>
                  <a:pt x="2" y="10"/>
                </a:lnTo>
                <a:lnTo>
                  <a:pt x="6" y="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86" name="Freeform 90">
            <a:extLst>
              <a:ext uri="{FF2B5EF4-FFF2-40B4-BE49-F238E27FC236}">
                <a16:creationId xmlns:a16="http://schemas.microsoft.com/office/drawing/2014/main" id="{4C077972-2DCE-46A2-B054-EBB4322EBA74}"/>
              </a:ext>
            </a:extLst>
          </p:cNvPr>
          <p:cNvSpPr>
            <a:spLocks/>
          </p:cNvSpPr>
          <p:nvPr/>
        </p:nvSpPr>
        <p:spPr bwMode="gray">
          <a:xfrm>
            <a:off x="3425282" y="4073203"/>
            <a:ext cx="1222456" cy="1264615"/>
          </a:xfrm>
          <a:custGeom>
            <a:avLst/>
            <a:gdLst>
              <a:gd name="T0" fmla="*/ 366 w 620"/>
              <a:gd name="T1" fmla="*/ 36 h 638"/>
              <a:gd name="T2" fmla="*/ 378 w 620"/>
              <a:gd name="T3" fmla="*/ 70 h 638"/>
              <a:gd name="T4" fmla="*/ 362 w 620"/>
              <a:gd name="T5" fmla="*/ 100 h 638"/>
              <a:gd name="T6" fmla="*/ 388 w 620"/>
              <a:gd name="T7" fmla="*/ 78 h 638"/>
              <a:gd name="T8" fmla="*/ 402 w 620"/>
              <a:gd name="T9" fmla="*/ 98 h 638"/>
              <a:gd name="T10" fmla="*/ 404 w 620"/>
              <a:gd name="T11" fmla="*/ 108 h 638"/>
              <a:gd name="T12" fmla="*/ 420 w 620"/>
              <a:gd name="T13" fmla="*/ 92 h 638"/>
              <a:gd name="T14" fmla="*/ 472 w 620"/>
              <a:gd name="T15" fmla="*/ 114 h 638"/>
              <a:gd name="T16" fmla="*/ 476 w 620"/>
              <a:gd name="T17" fmla="*/ 126 h 638"/>
              <a:gd name="T18" fmla="*/ 516 w 620"/>
              <a:gd name="T19" fmla="*/ 130 h 638"/>
              <a:gd name="T20" fmla="*/ 572 w 620"/>
              <a:gd name="T21" fmla="*/ 152 h 638"/>
              <a:gd name="T22" fmla="*/ 614 w 620"/>
              <a:gd name="T23" fmla="*/ 174 h 638"/>
              <a:gd name="T24" fmla="*/ 600 w 620"/>
              <a:gd name="T25" fmla="*/ 246 h 638"/>
              <a:gd name="T26" fmla="*/ 570 w 620"/>
              <a:gd name="T27" fmla="*/ 286 h 638"/>
              <a:gd name="T28" fmla="*/ 556 w 620"/>
              <a:gd name="T29" fmla="*/ 322 h 638"/>
              <a:gd name="T30" fmla="*/ 544 w 620"/>
              <a:gd name="T31" fmla="*/ 392 h 638"/>
              <a:gd name="T32" fmla="*/ 512 w 620"/>
              <a:gd name="T33" fmla="*/ 446 h 638"/>
              <a:gd name="T34" fmla="*/ 454 w 620"/>
              <a:gd name="T35" fmla="*/ 468 h 638"/>
              <a:gd name="T36" fmla="*/ 408 w 620"/>
              <a:gd name="T37" fmla="*/ 494 h 638"/>
              <a:gd name="T38" fmla="*/ 398 w 620"/>
              <a:gd name="T39" fmla="*/ 550 h 638"/>
              <a:gd name="T40" fmla="*/ 374 w 620"/>
              <a:gd name="T41" fmla="*/ 588 h 638"/>
              <a:gd name="T42" fmla="*/ 352 w 620"/>
              <a:gd name="T43" fmla="*/ 606 h 638"/>
              <a:gd name="T44" fmla="*/ 370 w 620"/>
              <a:gd name="T45" fmla="*/ 584 h 638"/>
              <a:gd name="T46" fmla="*/ 352 w 620"/>
              <a:gd name="T47" fmla="*/ 596 h 638"/>
              <a:gd name="T48" fmla="*/ 342 w 620"/>
              <a:gd name="T49" fmla="*/ 622 h 638"/>
              <a:gd name="T50" fmla="*/ 330 w 620"/>
              <a:gd name="T51" fmla="*/ 622 h 638"/>
              <a:gd name="T52" fmla="*/ 286 w 620"/>
              <a:gd name="T53" fmla="*/ 590 h 638"/>
              <a:gd name="T54" fmla="*/ 300 w 620"/>
              <a:gd name="T55" fmla="*/ 540 h 638"/>
              <a:gd name="T56" fmla="*/ 322 w 620"/>
              <a:gd name="T57" fmla="*/ 502 h 638"/>
              <a:gd name="T58" fmla="*/ 314 w 620"/>
              <a:gd name="T59" fmla="*/ 474 h 638"/>
              <a:gd name="T60" fmla="*/ 290 w 620"/>
              <a:gd name="T61" fmla="*/ 446 h 638"/>
              <a:gd name="T62" fmla="*/ 256 w 620"/>
              <a:gd name="T63" fmla="*/ 414 h 638"/>
              <a:gd name="T64" fmla="*/ 260 w 620"/>
              <a:gd name="T65" fmla="*/ 376 h 638"/>
              <a:gd name="T66" fmla="*/ 220 w 620"/>
              <a:gd name="T67" fmla="*/ 342 h 638"/>
              <a:gd name="T68" fmla="*/ 214 w 620"/>
              <a:gd name="T69" fmla="*/ 302 h 638"/>
              <a:gd name="T70" fmla="*/ 162 w 620"/>
              <a:gd name="T71" fmla="*/ 282 h 638"/>
              <a:gd name="T72" fmla="*/ 116 w 620"/>
              <a:gd name="T73" fmla="*/ 244 h 638"/>
              <a:gd name="T74" fmla="*/ 60 w 620"/>
              <a:gd name="T75" fmla="*/ 256 h 638"/>
              <a:gd name="T76" fmla="*/ 48 w 620"/>
              <a:gd name="T77" fmla="*/ 238 h 638"/>
              <a:gd name="T78" fmla="*/ 8 w 620"/>
              <a:gd name="T79" fmla="*/ 222 h 638"/>
              <a:gd name="T80" fmla="*/ 26 w 620"/>
              <a:gd name="T81" fmla="*/ 160 h 638"/>
              <a:gd name="T82" fmla="*/ 70 w 620"/>
              <a:gd name="T83" fmla="*/ 120 h 638"/>
              <a:gd name="T84" fmla="*/ 66 w 620"/>
              <a:gd name="T85" fmla="*/ 72 h 638"/>
              <a:gd name="T86" fmla="*/ 92 w 620"/>
              <a:gd name="T87" fmla="*/ 56 h 638"/>
              <a:gd name="T88" fmla="*/ 130 w 620"/>
              <a:gd name="T89" fmla="*/ 72 h 638"/>
              <a:gd name="T90" fmla="*/ 168 w 620"/>
              <a:gd name="T91" fmla="*/ 44 h 638"/>
              <a:gd name="T92" fmla="*/ 154 w 620"/>
              <a:gd name="T93" fmla="*/ 18 h 638"/>
              <a:gd name="T94" fmla="*/ 194 w 620"/>
              <a:gd name="T95" fmla="*/ 18 h 638"/>
              <a:gd name="T96" fmla="*/ 228 w 620"/>
              <a:gd name="T97" fmla="*/ 22 h 638"/>
              <a:gd name="T98" fmla="*/ 244 w 620"/>
              <a:gd name="T99" fmla="*/ 64 h 638"/>
              <a:gd name="T100" fmla="*/ 276 w 620"/>
              <a:gd name="T101" fmla="*/ 54 h 638"/>
              <a:gd name="T102" fmla="*/ 290 w 620"/>
              <a:gd name="T103" fmla="*/ 44 h 638"/>
              <a:gd name="T104" fmla="*/ 332 w 620"/>
              <a:gd name="T105" fmla="*/ 4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0" h="638">
                <a:moveTo>
                  <a:pt x="356" y="18"/>
                </a:moveTo>
                <a:lnTo>
                  <a:pt x="362" y="20"/>
                </a:lnTo>
                <a:lnTo>
                  <a:pt x="366" y="24"/>
                </a:lnTo>
                <a:lnTo>
                  <a:pt x="364" y="28"/>
                </a:lnTo>
                <a:lnTo>
                  <a:pt x="366" y="36"/>
                </a:lnTo>
                <a:lnTo>
                  <a:pt x="368" y="44"/>
                </a:lnTo>
                <a:lnTo>
                  <a:pt x="376" y="54"/>
                </a:lnTo>
                <a:lnTo>
                  <a:pt x="382" y="60"/>
                </a:lnTo>
                <a:lnTo>
                  <a:pt x="382" y="68"/>
                </a:lnTo>
                <a:lnTo>
                  <a:pt x="378" y="70"/>
                </a:lnTo>
                <a:lnTo>
                  <a:pt x="370" y="76"/>
                </a:lnTo>
                <a:lnTo>
                  <a:pt x="362" y="84"/>
                </a:lnTo>
                <a:lnTo>
                  <a:pt x="360" y="88"/>
                </a:lnTo>
                <a:lnTo>
                  <a:pt x="360" y="96"/>
                </a:lnTo>
                <a:lnTo>
                  <a:pt x="362" y="100"/>
                </a:lnTo>
                <a:lnTo>
                  <a:pt x="368" y="98"/>
                </a:lnTo>
                <a:lnTo>
                  <a:pt x="372" y="92"/>
                </a:lnTo>
                <a:lnTo>
                  <a:pt x="372" y="82"/>
                </a:lnTo>
                <a:lnTo>
                  <a:pt x="380" y="78"/>
                </a:lnTo>
                <a:lnTo>
                  <a:pt x="388" y="78"/>
                </a:lnTo>
                <a:lnTo>
                  <a:pt x="392" y="82"/>
                </a:lnTo>
                <a:lnTo>
                  <a:pt x="400" y="84"/>
                </a:lnTo>
                <a:lnTo>
                  <a:pt x="404" y="88"/>
                </a:lnTo>
                <a:lnTo>
                  <a:pt x="404" y="92"/>
                </a:lnTo>
                <a:lnTo>
                  <a:pt x="402" y="98"/>
                </a:lnTo>
                <a:lnTo>
                  <a:pt x="398" y="102"/>
                </a:lnTo>
                <a:lnTo>
                  <a:pt x="392" y="108"/>
                </a:lnTo>
                <a:lnTo>
                  <a:pt x="392" y="116"/>
                </a:lnTo>
                <a:lnTo>
                  <a:pt x="396" y="116"/>
                </a:lnTo>
                <a:lnTo>
                  <a:pt x="404" y="108"/>
                </a:lnTo>
                <a:lnTo>
                  <a:pt x="406" y="108"/>
                </a:lnTo>
                <a:lnTo>
                  <a:pt x="408" y="104"/>
                </a:lnTo>
                <a:lnTo>
                  <a:pt x="410" y="98"/>
                </a:lnTo>
                <a:lnTo>
                  <a:pt x="414" y="94"/>
                </a:lnTo>
                <a:lnTo>
                  <a:pt x="420" y="92"/>
                </a:lnTo>
                <a:lnTo>
                  <a:pt x="426" y="94"/>
                </a:lnTo>
                <a:lnTo>
                  <a:pt x="440" y="98"/>
                </a:lnTo>
                <a:lnTo>
                  <a:pt x="448" y="104"/>
                </a:lnTo>
                <a:lnTo>
                  <a:pt x="462" y="110"/>
                </a:lnTo>
                <a:lnTo>
                  <a:pt x="472" y="114"/>
                </a:lnTo>
                <a:lnTo>
                  <a:pt x="472" y="120"/>
                </a:lnTo>
                <a:lnTo>
                  <a:pt x="468" y="126"/>
                </a:lnTo>
                <a:lnTo>
                  <a:pt x="466" y="134"/>
                </a:lnTo>
                <a:lnTo>
                  <a:pt x="468" y="134"/>
                </a:lnTo>
                <a:lnTo>
                  <a:pt x="476" y="126"/>
                </a:lnTo>
                <a:lnTo>
                  <a:pt x="482" y="124"/>
                </a:lnTo>
                <a:lnTo>
                  <a:pt x="488" y="122"/>
                </a:lnTo>
                <a:lnTo>
                  <a:pt x="496" y="124"/>
                </a:lnTo>
                <a:lnTo>
                  <a:pt x="506" y="128"/>
                </a:lnTo>
                <a:lnTo>
                  <a:pt x="516" y="130"/>
                </a:lnTo>
                <a:lnTo>
                  <a:pt x="528" y="130"/>
                </a:lnTo>
                <a:lnTo>
                  <a:pt x="538" y="132"/>
                </a:lnTo>
                <a:lnTo>
                  <a:pt x="548" y="134"/>
                </a:lnTo>
                <a:lnTo>
                  <a:pt x="560" y="142"/>
                </a:lnTo>
                <a:lnTo>
                  <a:pt x="572" y="152"/>
                </a:lnTo>
                <a:lnTo>
                  <a:pt x="582" y="160"/>
                </a:lnTo>
                <a:lnTo>
                  <a:pt x="592" y="166"/>
                </a:lnTo>
                <a:lnTo>
                  <a:pt x="602" y="164"/>
                </a:lnTo>
                <a:lnTo>
                  <a:pt x="610" y="164"/>
                </a:lnTo>
                <a:lnTo>
                  <a:pt x="614" y="174"/>
                </a:lnTo>
                <a:lnTo>
                  <a:pt x="620" y="190"/>
                </a:lnTo>
                <a:lnTo>
                  <a:pt x="620" y="206"/>
                </a:lnTo>
                <a:lnTo>
                  <a:pt x="618" y="224"/>
                </a:lnTo>
                <a:lnTo>
                  <a:pt x="608" y="236"/>
                </a:lnTo>
                <a:lnTo>
                  <a:pt x="600" y="246"/>
                </a:lnTo>
                <a:lnTo>
                  <a:pt x="580" y="264"/>
                </a:lnTo>
                <a:lnTo>
                  <a:pt x="580" y="272"/>
                </a:lnTo>
                <a:lnTo>
                  <a:pt x="578" y="278"/>
                </a:lnTo>
                <a:lnTo>
                  <a:pt x="574" y="282"/>
                </a:lnTo>
                <a:lnTo>
                  <a:pt x="570" y="286"/>
                </a:lnTo>
                <a:lnTo>
                  <a:pt x="562" y="290"/>
                </a:lnTo>
                <a:lnTo>
                  <a:pt x="556" y="294"/>
                </a:lnTo>
                <a:lnTo>
                  <a:pt x="554" y="302"/>
                </a:lnTo>
                <a:lnTo>
                  <a:pt x="554" y="310"/>
                </a:lnTo>
                <a:lnTo>
                  <a:pt x="556" y="322"/>
                </a:lnTo>
                <a:lnTo>
                  <a:pt x="556" y="338"/>
                </a:lnTo>
                <a:lnTo>
                  <a:pt x="554" y="350"/>
                </a:lnTo>
                <a:lnTo>
                  <a:pt x="552" y="366"/>
                </a:lnTo>
                <a:lnTo>
                  <a:pt x="548" y="376"/>
                </a:lnTo>
                <a:lnTo>
                  <a:pt x="544" y="392"/>
                </a:lnTo>
                <a:lnTo>
                  <a:pt x="536" y="408"/>
                </a:lnTo>
                <a:lnTo>
                  <a:pt x="528" y="420"/>
                </a:lnTo>
                <a:lnTo>
                  <a:pt x="524" y="434"/>
                </a:lnTo>
                <a:lnTo>
                  <a:pt x="518" y="440"/>
                </a:lnTo>
                <a:lnTo>
                  <a:pt x="512" y="446"/>
                </a:lnTo>
                <a:lnTo>
                  <a:pt x="508" y="452"/>
                </a:lnTo>
                <a:lnTo>
                  <a:pt x="494" y="456"/>
                </a:lnTo>
                <a:lnTo>
                  <a:pt x="482" y="456"/>
                </a:lnTo>
                <a:lnTo>
                  <a:pt x="464" y="458"/>
                </a:lnTo>
                <a:lnTo>
                  <a:pt x="454" y="468"/>
                </a:lnTo>
                <a:lnTo>
                  <a:pt x="446" y="472"/>
                </a:lnTo>
                <a:lnTo>
                  <a:pt x="438" y="472"/>
                </a:lnTo>
                <a:lnTo>
                  <a:pt x="430" y="480"/>
                </a:lnTo>
                <a:lnTo>
                  <a:pt x="418" y="484"/>
                </a:lnTo>
                <a:lnTo>
                  <a:pt x="408" y="494"/>
                </a:lnTo>
                <a:lnTo>
                  <a:pt x="404" y="502"/>
                </a:lnTo>
                <a:lnTo>
                  <a:pt x="402" y="516"/>
                </a:lnTo>
                <a:lnTo>
                  <a:pt x="402" y="526"/>
                </a:lnTo>
                <a:lnTo>
                  <a:pt x="404" y="542"/>
                </a:lnTo>
                <a:lnTo>
                  <a:pt x="398" y="550"/>
                </a:lnTo>
                <a:lnTo>
                  <a:pt x="390" y="560"/>
                </a:lnTo>
                <a:lnTo>
                  <a:pt x="384" y="566"/>
                </a:lnTo>
                <a:lnTo>
                  <a:pt x="380" y="574"/>
                </a:lnTo>
                <a:lnTo>
                  <a:pt x="376" y="584"/>
                </a:lnTo>
                <a:lnTo>
                  <a:pt x="374" y="588"/>
                </a:lnTo>
                <a:lnTo>
                  <a:pt x="370" y="592"/>
                </a:lnTo>
                <a:lnTo>
                  <a:pt x="366" y="600"/>
                </a:lnTo>
                <a:lnTo>
                  <a:pt x="360" y="604"/>
                </a:lnTo>
                <a:lnTo>
                  <a:pt x="352" y="610"/>
                </a:lnTo>
                <a:lnTo>
                  <a:pt x="352" y="606"/>
                </a:lnTo>
                <a:lnTo>
                  <a:pt x="352" y="604"/>
                </a:lnTo>
                <a:lnTo>
                  <a:pt x="356" y="600"/>
                </a:lnTo>
                <a:lnTo>
                  <a:pt x="360" y="596"/>
                </a:lnTo>
                <a:lnTo>
                  <a:pt x="366" y="590"/>
                </a:lnTo>
                <a:lnTo>
                  <a:pt x="370" y="584"/>
                </a:lnTo>
                <a:lnTo>
                  <a:pt x="368" y="580"/>
                </a:lnTo>
                <a:lnTo>
                  <a:pt x="364" y="582"/>
                </a:lnTo>
                <a:lnTo>
                  <a:pt x="360" y="586"/>
                </a:lnTo>
                <a:lnTo>
                  <a:pt x="356" y="592"/>
                </a:lnTo>
                <a:lnTo>
                  <a:pt x="352" y="596"/>
                </a:lnTo>
                <a:lnTo>
                  <a:pt x="348" y="600"/>
                </a:lnTo>
                <a:lnTo>
                  <a:pt x="348" y="606"/>
                </a:lnTo>
                <a:lnTo>
                  <a:pt x="346" y="612"/>
                </a:lnTo>
                <a:lnTo>
                  <a:pt x="344" y="618"/>
                </a:lnTo>
                <a:lnTo>
                  <a:pt x="342" y="622"/>
                </a:lnTo>
                <a:lnTo>
                  <a:pt x="336" y="630"/>
                </a:lnTo>
                <a:lnTo>
                  <a:pt x="332" y="638"/>
                </a:lnTo>
                <a:lnTo>
                  <a:pt x="328" y="634"/>
                </a:lnTo>
                <a:lnTo>
                  <a:pt x="328" y="628"/>
                </a:lnTo>
                <a:lnTo>
                  <a:pt x="330" y="622"/>
                </a:lnTo>
                <a:lnTo>
                  <a:pt x="326" y="614"/>
                </a:lnTo>
                <a:lnTo>
                  <a:pt x="320" y="610"/>
                </a:lnTo>
                <a:lnTo>
                  <a:pt x="308" y="600"/>
                </a:lnTo>
                <a:lnTo>
                  <a:pt x="294" y="592"/>
                </a:lnTo>
                <a:lnTo>
                  <a:pt x="286" y="590"/>
                </a:lnTo>
                <a:lnTo>
                  <a:pt x="278" y="580"/>
                </a:lnTo>
                <a:lnTo>
                  <a:pt x="268" y="572"/>
                </a:lnTo>
                <a:lnTo>
                  <a:pt x="270" y="568"/>
                </a:lnTo>
                <a:lnTo>
                  <a:pt x="276" y="564"/>
                </a:lnTo>
                <a:lnTo>
                  <a:pt x="300" y="540"/>
                </a:lnTo>
                <a:lnTo>
                  <a:pt x="308" y="534"/>
                </a:lnTo>
                <a:lnTo>
                  <a:pt x="316" y="530"/>
                </a:lnTo>
                <a:lnTo>
                  <a:pt x="320" y="524"/>
                </a:lnTo>
                <a:lnTo>
                  <a:pt x="324" y="512"/>
                </a:lnTo>
                <a:lnTo>
                  <a:pt x="322" y="502"/>
                </a:lnTo>
                <a:lnTo>
                  <a:pt x="318" y="498"/>
                </a:lnTo>
                <a:lnTo>
                  <a:pt x="308" y="496"/>
                </a:lnTo>
                <a:lnTo>
                  <a:pt x="308" y="490"/>
                </a:lnTo>
                <a:lnTo>
                  <a:pt x="312" y="482"/>
                </a:lnTo>
                <a:lnTo>
                  <a:pt x="314" y="474"/>
                </a:lnTo>
                <a:lnTo>
                  <a:pt x="308" y="472"/>
                </a:lnTo>
                <a:lnTo>
                  <a:pt x="300" y="474"/>
                </a:lnTo>
                <a:lnTo>
                  <a:pt x="292" y="466"/>
                </a:lnTo>
                <a:lnTo>
                  <a:pt x="288" y="456"/>
                </a:lnTo>
                <a:lnTo>
                  <a:pt x="290" y="446"/>
                </a:lnTo>
                <a:lnTo>
                  <a:pt x="284" y="442"/>
                </a:lnTo>
                <a:lnTo>
                  <a:pt x="274" y="440"/>
                </a:lnTo>
                <a:lnTo>
                  <a:pt x="266" y="442"/>
                </a:lnTo>
                <a:lnTo>
                  <a:pt x="256" y="442"/>
                </a:lnTo>
                <a:lnTo>
                  <a:pt x="256" y="414"/>
                </a:lnTo>
                <a:lnTo>
                  <a:pt x="252" y="406"/>
                </a:lnTo>
                <a:lnTo>
                  <a:pt x="256" y="402"/>
                </a:lnTo>
                <a:lnTo>
                  <a:pt x="252" y="396"/>
                </a:lnTo>
                <a:lnTo>
                  <a:pt x="260" y="382"/>
                </a:lnTo>
                <a:lnTo>
                  <a:pt x="260" y="376"/>
                </a:lnTo>
                <a:lnTo>
                  <a:pt x="258" y="366"/>
                </a:lnTo>
                <a:lnTo>
                  <a:pt x="248" y="362"/>
                </a:lnTo>
                <a:lnTo>
                  <a:pt x="246" y="350"/>
                </a:lnTo>
                <a:lnTo>
                  <a:pt x="248" y="342"/>
                </a:lnTo>
                <a:lnTo>
                  <a:pt x="220" y="342"/>
                </a:lnTo>
                <a:lnTo>
                  <a:pt x="218" y="330"/>
                </a:lnTo>
                <a:lnTo>
                  <a:pt x="218" y="326"/>
                </a:lnTo>
                <a:lnTo>
                  <a:pt x="220" y="322"/>
                </a:lnTo>
                <a:lnTo>
                  <a:pt x="218" y="314"/>
                </a:lnTo>
                <a:lnTo>
                  <a:pt x="214" y="302"/>
                </a:lnTo>
                <a:lnTo>
                  <a:pt x="196" y="298"/>
                </a:lnTo>
                <a:lnTo>
                  <a:pt x="184" y="292"/>
                </a:lnTo>
                <a:lnTo>
                  <a:pt x="176" y="290"/>
                </a:lnTo>
                <a:lnTo>
                  <a:pt x="172" y="284"/>
                </a:lnTo>
                <a:lnTo>
                  <a:pt x="162" y="282"/>
                </a:lnTo>
                <a:lnTo>
                  <a:pt x="152" y="280"/>
                </a:lnTo>
                <a:lnTo>
                  <a:pt x="140" y="268"/>
                </a:lnTo>
                <a:lnTo>
                  <a:pt x="138" y="240"/>
                </a:lnTo>
                <a:lnTo>
                  <a:pt x="126" y="240"/>
                </a:lnTo>
                <a:lnTo>
                  <a:pt x="116" y="244"/>
                </a:lnTo>
                <a:lnTo>
                  <a:pt x="114" y="244"/>
                </a:lnTo>
                <a:lnTo>
                  <a:pt x="106" y="250"/>
                </a:lnTo>
                <a:lnTo>
                  <a:pt x="92" y="256"/>
                </a:lnTo>
                <a:lnTo>
                  <a:pt x="72" y="258"/>
                </a:lnTo>
                <a:lnTo>
                  <a:pt x="60" y="256"/>
                </a:lnTo>
                <a:lnTo>
                  <a:pt x="54" y="256"/>
                </a:lnTo>
                <a:lnTo>
                  <a:pt x="52" y="250"/>
                </a:lnTo>
                <a:lnTo>
                  <a:pt x="56" y="238"/>
                </a:lnTo>
                <a:lnTo>
                  <a:pt x="54" y="232"/>
                </a:lnTo>
                <a:lnTo>
                  <a:pt x="48" y="238"/>
                </a:lnTo>
                <a:lnTo>
                  <a:pt x="38" y="242"/>
                </a:lnTo>
                <a:lnTo>
                  <a:pt x="36" y="244"/>
                </a:lnTo>
                <a:lnTo>
                  <a:pt x="28" y="242"/>
                </a:lnTo>
                <a:lnTo>
                  <a:pt x="18" y="232"/>
                </a:lnTo>
                <a:lnTo>
                  <a:pt x="8" y="222"/>
                </a:lnTo>
                <a:lnTo>
                  <a:pt x="0" y="200"/>
                </a:lnTo>
                <a:lnTo>
                  <a:pt x="8" y="188"/>
                </a:lnTo>
                <a:lnTo>
                  <a:pt x="14" y="182"/>
                </a:lnTo>
                <a:lnTo>
                  <a:pt x="16" y="172"/>
                </a:lnTo>
                <a:lnTo>
                  <a:pt x="26" y="160"/>
                </a:lnTo>
                <a:lnTo>
                  <a:pt x="40" y="154"/>
                </a:lnTo>
                <a:lnTo>
                  <a:pt x="62" y="152"/>
                </a:lnTo>
                <a:lnTo>
                  <a:pt x="68" y="138"/>
                </a:lnTo>
                <a:lnTo>
                  <a:pt x="68" y="126"/>
                </a:lnTo>
                <a:lnTo>
                  <a:pt x="70" y="120"/>
                </a:lnTo>
                <a:lnTo>
                  <a:pt x="72" y="106"/>
                </a:lnTo>
                <a:lnTo>
                  <a:pt x="70" y="94"/>
                </a:lnTo>
                <a:lnTo>
                  <a:pt x="64" y="86"/>
                </a:lnTo>
                <a:lnTo>
                  <a:pt x="64" y="74"/>
                </a:lnTo>
                <a:lnTo>
                  <a:pt x="66" y="72"/>
                </a:lnTo>
                <a:lnTo>
                  <a:pt x="76" y="74"/>
                </a:lnTo>
                <a:lnTo>
                  <a:pt x="76" y="68"/>
                </a:lnTo>
                <a:lnTo>
                  <a:pt x="64" y="64"/>
                </a:lnTo>
                <a:lnTo>
                  <a:pt x="64" y="58"/>
                </a:lnTo>
                <a:lnTo>
                  <a:pt x="92" y="56"/>
                </a:lnTo>
                <a:lnTo>
                  <a:pt x="102" y="54"/>
                </a:lnTo>
                <a:lnTo>
                  <a:pt x="108" y="56"/>
                </a:lnTo>
                <a:lnTo>
                  <a:pt x="112" y="62"/>
                </a:lnTo>
                <a:lnTo>
                  <a:pt x="120" y="70"/>
                </a:lnTo>
                <a:lnTo>
                  <a:pt x="130" y="72"/>
                </a:lnTo>
                <a:lnTo>
                  <a:pt x="144" y="68"/>
                </a:lnTo>
                <a:lnTo>
                  <a:pt x="150" y="62"/>
                </a:lnTo>
                <a:lnTo>
                  <a:pt x="156" y="56"/>
                </a:lnTo>
                <a:lnTo>
                  <a:pt x="168" y="52"/>
                </a:lnTo>
                <a:lnTo>
                  <a:pt x="168" y="44"/>
                </a:lnTo>
                <a:lnTo>
                  <a:pt x="162" y="44"/>
                </a:lnTo>
                <a:lnTo>
                  <a:pt x="156" y="36"/>
                </a:lnTo>
                <a:lnTo>
                  <a:pt x="154" y="26"/>
                </a:lnTo>
                <a:lnTo>
                  <a:pt x="148" y="20"/>
                </a:lnTo>
                <a:lnTo>
                  <a:pt x="154" y="18"/>
                </a:lnTo>
                <a:lnTo>
                  <a:pt x="162" y="22"/>
                </a:lnTo>
                <a:lnTo>
                  <a:pt x="174" y="22"/>
                </a:lnTo>
                <a:lnTo>
                  <a:pt x="178" y="24"/>
                </a:lnTo>
                <a:lnTo>
                  <a:pt x="184" y="20"/>
                </a:lnTo>
                <a:lnTo>
                  <a:pt x="194" y="18"/>
                </a:lnTo>
                <a:lnTo>
                  <a:pt x="206" y="14"/>
                </a:lnTo>
                <a:lnTo>
                  <a:pt x="210" y="4"/>
                </a:lnTo>
                <a:lnTo>
                  <a:pt x="208" y="0"/>
                </a:lnTo>
                <a:lnTo>
                  <a:pt x="220" y="0"/>
                </a:lnTo>
                <a:lnTo>
                  <a:pt x="228" y="22"/>
                </a:lnTo>
                <a:lnTo>
                  <a:pt x="222" y="28"/>
                </a:lnTo>
                <a:lnTo>
                  <a:pt x="222" y="48"/>
                </a:lnTo>
                <a:lnTo>
                  <a:pt x="228" y="56"/>
                </a:lnTo>
                <a:lnTo>
                  <a:pt x="236" y="64"/>
                </a:lnTo>
                <a:lnTo>
                  <a:pt x="244" y="64"/>
                </a:lnTo>
                <a:lnTo>
                  <a:pt x="254" y="62"/>
                </a:lnTo>
                <a:lnTo>
                  <a:pt x="260" y="58"/>
                </a:lnTo>
                <a:lnTo>
                  <a:pt x="268" y="54"/>
                </a:lnTo>
                <a:lnTo>
                  <a:pt x="272" y="50"/>
                </a:lnTo>
                <a:lnTo>
                  <a:pt x="276" y="54"/>
                </a:lnTo>
                <a:lnTo>
                  <a:pt x="282" y="54"/>
                </a:lnTo>
                <a:lnTo>
                  <a:pt x="284" y="54"/>
                </a:lnTo>
                <a:lnTo>
                  <a:pt x="286" y="48"/>
                </a:lnTo>
                <a:lnTo>
                  <a:pt x="286" y="44"/>
                </a:lnTo>
                <a:lnTo>
                  <a:pt x="290" y="44"/>
                </a:lnTo>
                <a:lnTo>
                  <a:pt x="300" y="46"/>
                </a:lnTo>
                <a:lnTo>
                  <a:pt x="310" y="50"/>
                </a:lnTo>
                <a:lnTo>
                  <a:pt x="316" y="50"/>
                </a:lnTo>
                <a:lnTo>
                  <a:pt x="322" y="46"/>
                </a:lnTo>
                <a:lnTo>
                  <a:pt x="332" y="48"/>
                </a:lnTo>
                <a:lnTo>
                  <a:pt x="338" y="52"/>
                </a:lnTo>
                <a:lnTo>
                  <a:pt x="350" y="24"/>
                </a:lnTo>
                <a:lnTo>
                  <a:pt x="356" y="1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87" name="Freeform 91">
            <a:extLst>
              <a:ext uri="{FF2B5EF4-FFF2-40B4-BE49-F238E27FC236}">
                <a16:creationId xmlns:a16="http://schemas.microsoft.com/office/drawing/2014/main" id="{F3721CE5-788C-42E9-861D-5E1610F02BA1}"/>
              </a:ext>
            </a:extLst>
          </p:cNvPr>
          <p:cNvSpPr>
            <a:spLocks/>
          </p:cNvSpPr>
          <p:nvPr/>
        </p:nvSpPr>
        <p:spPr bwMode="gray">
          <a:xfrm>
            <a:off x="6083133" y="937429"/>
            <a:ext cx="329274" cy="237858"/>
          </a:xfrm>
          <a:custGeom>
            <a:avLst/>
            <a:gdLst>
              <a:gd name="T0" fmla="*/ 55 w 167"/>
              <a:gd name="T1" fmla="*/ 84 h 120"/>
              <a:gd name="T2" fmla="*/ 71 w 167"/>
              <a:gd name="T3" fmla="*/ 80 h 120"/>
              <a:gd name="T4" fmla="*/ 43 w 167"/>
              <a:gd name="T5" fmla="*/ 78 h 120"/>
              <a:gd name="T6" fmla="*/ 55 w 167"/>
              <a:gd name="T7" fmla="*/ 64 h 120"/>
              <a:gd name="T8" fmla="*/ 85 w 167"/>
              <a:gd name="T9" fmla="*/ 60 h 120"/>
              <a:gd name="T10" fmla="*/ 89 w 167"/>
              <a:gd name="T11" fmla="*/ 48 h 120"/>
              <a:gd name="T12" fmla="*/ 71 w 167"/>
              <a:gd name="T13" fmla="*/ 52 h 120"/>
              <a:gd name="T14" fmla="*/ 65 w 167"/>
              <a:gd name="T15" fmla="*/ 42 h 120"/>
              <a:gd name="T16" fmla="*/ 55 w 167"/>
              <a:gd name="T17" fmla="*/ 48 h 120"/>
              <a:gd name="T18" fmla="*/ 37 w 167"/>
              <a:gd name="T19" fmla="*/ 64 h 120"/>
              <a:gd name="T20" fmla="*/ 11 w 167"/>
              <a:gd name="T21" fmla="*/ 46 h 120"/>
              <a:gd name="T22" fmla="*/ 19 w 167"/>
              <a:gd name="T23" fmla="*/ 28 h 120"/>
              <a:gd name="T24" fmla="*/ 11 w 167"/>
              <a:gd name="T25" fmla="*/ 24 h 120"/>
              <a:gd name="T26" fmla="*/ 0 w 167"/>
              <a:gd name="T27" fmla="*/ 20 h 120"/>
              <a:gd name="T28" fmla="*/ 19 w 167"/>
              <a:gd name="T29" fmla="*/ 8 h 120"/>
              <a:gd name="T30" fmla="*/ 47 w 167"/>
              <a:gd name="T31" fmla="*/ 10 h 120"/>
              <a:gd name="T32" fmla="*/ 55 w 167"/>
              <a:gd name="T33" fmla="*/ 12 h 120"/>
              <a:gd name="T34" fmla="*/ 73 w 167"/>
              <a:gd name="T35" fmla="*/ 14 h 120"/>
              <a:gd name="T36" fmla="*/ 77 w 167"/>
              <a:gd name="T37" fmla="*/ 28 h 120"/>
              <a:gd name="T38" fmla="*/ 89 w 167"/>
              <a:gd name="T39" fmla="*/ 38 h 120"/>
              <a:gd name="T40" fmla="*/ 83 w 167"/>
              <a:gd name="T41" fmla="*/ 12 h 120"/>
              <a:gd name="T42" fmla="*/ 85 w 167"/>
              <a:gd name="T43" fmla="*/ 0 h 120"/>
              <a:gd name="T44" fmla="*/ 107 w 167"/>
              <a:gd name="T45" fmla="*/ 8 h 120"/>
              <a:gd name="T46" fmla="*/ 111 w 167"/>
              <a:gd name="T47" fmla="*/ 22 h 120"/>
              <a:gd name="T48" fmla="*/ 127 w 167"/>
              <a:gd name="T49" fmla="*/ 22 h 120"/>
              <a:gd name="T50" fmla="*/ 151 w 167"/>
              <a:gd name="T51" fmla="*/ 36 h 120"/>
              <a:gd name="T52" fmla="*/ 159 w 167"/>
              <a:gd name="T53" fmla="*/ 48 h 120"/>
              <a:gd name="T54" fmla="*/ 123 w 167"/>
              <a:gd name="T55" fmla="*/ 60 h 120"/>
              <a:gd name="T56" fmla="*/ 117 w 167"/>
              <a:gd name="T57" fmla="*/ 84 h 120"/>
              <a:gd name="T58" fmla="*/ 101 w 167"/>
              <a:gd name="T59" fmla="*/ 102 h 120"/>
              <a:gd name="T60" fmla="*/ 81 w 167"/>
              <a:gd name="T61" fmla="*/ 114 h 120"/>
              <a:gd name="T62" fmla="*/ 67 w 167"/>
              <a:gd name="T63" fmla="*/ 104 h 120"/>
              <a:gd name="T64" fmla="*/ 45 w 167"/>
              <a:gd name="T65"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20">
                <a:moveTo>
                  <a:pt x="45" y="92"/>
                </a:moveTo>
                <a:lnTo>
                  <a:pt x="55" y="84"/>
                </a:lnTo>
                <a:lnTo>
                  <a:pt x="83" y="88"/>
                </a:lnTo>
                <a:lnTo>
                  <a:pt x="71" y="80"/>
                </a:lnTo>
                <a:lnTo>
                  <a:pt x="59" y="76"/>
                </a:lnTo>
                <a:lnTo>
                  <a:pt x="43" y="78"/>
                </a:lnTo>
                <a:lnTo>
                  <a:pt x="43" y="68"/>
                </a:lnTo>
                <a:lnTo>
                  <a:pt x="55" y="64"/>
                </a:lnTo>
                <a:lnTo>
                  <a:pt x="69" y="60"/>
                </a:lnTo>
                <a:lnTo>
                  <a:pt x="85" y="60"/>
                </a:lnTo>
                <a:lnTo>
                  <a:pt x="97" y="56"/>
                </a:lnTo>
                <a:lnTo>
                  <a:pt x="89" y="48"/>
                </a:lnTo>
                <a:lnTo>
                  <a:pt x="83" y="52"/>
                </a:lnTo>
                <a:lnTo>
                  <a:pt x="71" y="52"/>
                </a:lnTo>
                <a:lnTo>
                  <a:pt x="71" y="44"/>
                </a:lnTo>
                <a:lnTo>
                  <a:pt x="65" y="42"/>
                </a:lnTo>
                <a:lnTo>
                  <a:pt x="61" y="48"/>
                </a:lnTo>
                <a:lnTo>
                  <a:pt x="55" y="48"/>
                </a:lnTo>
                <a:lnTo>
                  <a:pt x="51" y="56"/>
                </a:lnTo>
                <a:lnTo>
                  <a:pt x="37" y="64"/>
                </a:lnTo>
                <a:lnTo>
                  <a:pt x="27" y="58"/>
                </a:lnTo>
                <a:lnTo>
                  <a:pt x="11" y="46"/>
                </a:lnTo>
                <a:lnTo>
                  <a:pt x="7" y="36"/>
                </a:lnTo>
                <a:lnTo>
                  <a:pt x="19" y="28"/>
                </a:lnTo>
                <a:lnTo>
                  <a:pt x="19" y="24"/>
                </a:lnTo>
                <a:lnTo>
                  <a:pt x="11" y="24"/>
                </a:lnTo>
                <a:lnTo>
                  <a:pt x="2" y="30"/>
                </a:lnTo>
                <a:lnTo>
                  <a:pt x="0" y="20"/>
                </a:lnTo>
                <a:lnTo>
                  <a:pt x="4" y="12"/>
                </a:lnTo>
                <a:lnTo>
                  <a:pt x="19" y="8"/>
                </a:lnTo>
                <a:lnTo>
                  <a:pt x="33" y="8"/>
                </a:lnTo>
                <a:lnTo>
                  <a:pt x="47" y="10"/>
                </a:lnTo>
                <a:lnTo>
                  <a:pt x="51" y="26"/>
                </a:lnTo>
                <a:lnTo>
                  <a:pt x="55" y="12"/>
                </a:lnTo>
                <a:lnTo>
                  <a:pt x="63" y="10"/>
                </a:lnTo>
                <a:lnTo>
                  <a:pt x="73" y="14"/>
                </a:lnTo>
                <a:lnTo>
                  <a:pt x="75" y="22"/>
                </a:lnTo>
                <a:lnTo>
                  <a:pt x="77" y="28"/>
                </a:lnTo>
                <a:lnTo>
                  <a:pt x="83" y="36"/>
                </a:lnTo>
                <a:lnTo>
                  <a:pt x="89" y="38"/>
                </a:lnTo>
                <a:lnTo>
                  <a:pt x="87" y="24"/>
                </a:lnTo>
                <a:lnTo>
                  <a:pt x="83" y="12"/>
                </a:lnTo>
                <a:lnTo>
                  <a:pt x="81" y="4"/>
                </a:lnTo>
                <a:lnTo>
                  <a:pt x="85" y="0"/>
                </a:lnTo>
                <a:lnTo>
                  <a:pt x="95" y="4"/>
                </a:lnTo>
                <a:lnTo>
                  <a:pt x="107" y="8"/>
                </a:lnTo>
                <a:lnTo>
                  <a:pt x="103" y="20"/>
                </a:lnTo>
                <a:lnTo>
                  <a:pt x="111" y="22"/>
                </a:lnTo>
                <a:lnTo>
                  <a:pt x="115" y="16"/>
                </a:lnTo>
                <a:lnTo>
                  <a:pt x="127" y="22"/>
                </a:lnTo>
                <a:lnTo>
                  <a:pt x="127" y="30"/>
                </a:lnTo>
                <a:lnTo>
                  <a:pt x="151" y="36"/>
                </a:lnTo>
                <a:lnTo>
                  <a:pt x="167" y="44"/>
                </a:lnTo>
                <a:lnTo>
                  <a:pt x="159" y="48"/>
                </a:lnTo>
                <a:lnTo>
                  <a:pt x="137" y="52"/>
                </a:lnTo>
                <a:lnTo>
                  <a:pt x="123" y="60"/>
                </a:lnTo>
                <a:lnTo>
                  <a:pt x="119" y="68"/>
                </a:lnTo>
                <a:lnTo>
                  <a:pt x="117" y="84"/>
                </a:lnTo>
                <a:lnTo>
                  <a:pt x="107" y="88"/>
                </a:lnTo>
                <a:lnTo>
                  <a:pt x="101" y="102"/>
                </a:lnTo>
                <a:lnTo>
                  <a:pt x="93" y="120"/>
                </a:lnTo>
                <a:lnTo>
                  <a:pt x="81" y="114"/>
                </a:lnTo>
                <a:lnTo>
                  <a:pt x="81" y="102"/>
                </a:lnTo>
                <a:lnTo>
                  <a:pt x="67" y="104"/>
                </a:lnTo>
                <a:lnTo>
                  <a:pt x="59" y="98"/>
                </a:lnTo>
                <a:lnTo>
                  <a:pt x="45" y="9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88" name="Freeform 92">
            <a:extLst>
              <a:ext uri="{FF2B5EF4-FFF2-40B4-BE49-F238E27FC236}">
                <a16:creationId xmlns:a16="http://schemas.microsoft.com/office/drawing/2014/main" id="{2709E393-5C61-486D-AC76-4F26162EB842}"/>
              </a:ext>
            </a:extLst>
          </p:cNvPr>
          <p:cNvSpPr>
            <a:spLocks/>
          </p:cNvSpPr>
          <p:nvPr/>
        </p:nvSpPr>
        <p:spPr bwMode="gray">
          <a:xfrm>
            <a:off x="6313822" y="901750"/>
            <a:ext cx="283923" cy="99108"/>
          </a:xfrm>
          <a:custGeom>
            <a:avLst/>
            <a:gdLst>
              <a:gd name="T0" fmla="*/ 62 w 144"/>
              <a:gd name="T1" fmla="*/ 38 h 50"/>
              <a:gd name="T2" fmla="*/ 52 w 144"/>
              <a:gd name="T3" fmla="*/ 38 h 50"/>
              <a:gd name="T4" fmla="*/ 34 w 144"/>
              <a:gd name="T5" fmla="*/ 38 h 50"/>
              <a:gd name="T6" fmla="*/ 36 w 144"/>
              <a:gd name="T7" fmla="*/ 30 h 50"/>
              <a:gd name="T8" fmla="*/ 54 w 144"/>
              <a:gd name="T9" fmla="*/ 28 h 50"/>
              <a:gd name="T10" fmla="*/ 60 w 144"/>
              <a:gd name="T11" fmla="*/ 24 h 50"/>
              <a:gd name="T12" fmla="*/ 50 w 144"/>
              <a:gd name="T13" fmla="*/ 22 h 50"/>
              <a:gd name="T14" fmla="*/ 34 w 144"/>
              <a:gd name="T15" fmla="*/ 22 h 50"/>
              <a:gd name="T16" fmla="*/ 18 w 144"/>
              <a:gd name="T17" fmla="*/ 26 h 50"/>
              <a:gd name="T18" fmla="*/ 2 w 144"/>
              <a:gd name="T19" fmla="*/ 24 h 50"/>
              <a:gd name="T20" fmla="*/ 0 w 144"/>
              <a:gd name="T21" fmla="*/ 18 h 50"/>
              <a:gd name="T22" fmla="*/ 10 w 144"/>
              <a:gd name="T23" fmla="*/ 14 h 50"/>
              <a:gd name="T24" fmla="*/ 22 w 144"/>
              <a:gd name="T25" fmla="*/ 6 h 50"/>
              <a:gd name="T26" fmla="*/ 30 w 144"/>
              <a:gd name="T27" fmla="*/ 6 h 50"/>
              <a:gd name="T28" fmla="*/ 46 w 144"/>
              <a:gd name="T29" fmla="*/ 10 h 50"/>
              <a:gd name="T30" fmla="*/ 56 w 144"/>
              <a:gd name="T31" fmla="*/ 10 h 50"/>
              <a:gd name="T32" fmla="*/ 66 w 144"/>
              <a:gd name="T33" fmla="*/ 12 h 50"/>
              <a:gd name="T34" fmla="*/ 74 w 144"/>
              <a:gd name="T35" fmla="*/ 0 h 50"/>
              <a:gd name="T36" fmla="*/ 82 w 144"/>
              <a:gd name="T37" fmla="*/ 14 h 50"/>
              <a:gd name="T38" fmla="*/ 96 w 144"/>
              <a:gd name="T39" fmla="*/ 8 h 50"/>
              <a:gd name="T40" fmla="*/ 114 w 144"/>
              <a:gd name="T41" fmla="*/ 10 h 50"/>
              <a:gd name="T42" fmla="*/ 132 w 144"/>
              <a:gd name="T43" fmla="*/ 14 h 50"/>
              <a:gd name="T44" fmla="*/ 144 w 144"/>
              <a:gd name="T45" fmla="*/ 16 h 50"/>
              <a:gd name="T46" fmla="*/ 138 w 144"/>
              <a:gd name="T47" fmla="*/ 22 h 50"/>
              <a:gd name="T48" fmla="*/ 122 w 144"/>
              <a:gd name="T49" fmla="*/ 30 h 50"/>
              <a:gd name="T50" fmla="*/ 114 w 144"/>
              <a:gd name="T51" fmla="*/ 38 h 50"/>
              <a:gd name="T52" fmla="*/ 100 w 144"/>
              <a:gd name="T53" fmla="*/ 38 h 50"/>
              <a:gd name="T54" fmla="*/ 92 w 144"/>
              <a:gd name="T55" fmla="*/ 50 h 50"/>
              <a:gd name="T56" fmla="*/ 74 w 144"/>
              <a:gd name="T57" fmla="*/ 46 h 50"/>
              <a:gd name="T58" fmla="*/ 68 w 144"/>
              <a:gd name="T59" fmla="*/ 38 h 50"/>
              <a:gd name="T60" fmla="*/ 62 w 144"/>
              <a:gd name="T61"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50">
                <a:moveTo>
                  <a:pt x="62" y="38"/>
                </a:moveTo>
                <a:lnTo>
                  <a:pt x="52" y="38"/>
                </a:lnTo>
                <a:lnTo>
                  <a:pt x="34" y="38"/>
                </a:lnTo>
                <a:lnTo>
                  <a:pt x="36" y="30"/>
                </a:lnTo>
                <a:lnTo>
                  <a:pt x="54" y="28"/>
                </a:lnTo>
                <a:lnTo>
                  <a:pt x="60" y="24"/>
                </a:lnTo>
                <a:lnTo>
                  <a:pt x="50" y="22"/>
                </a:lnTo>
                <a:lnTo>
                  <a:pt x="34" y="22"/>
                </a:lnTo>
                <a:lnTo>
                  <a:pt x="18" y="26"/>
                </a:lnTo>
                <a:lnTo>
                  <a:pt x="2" y="24"/>
                </a:lnTo>
                <a:lnTo>
                  <a:pt x="0" y="18"/>
                </a:lnTo>
                <a:lnTo>
                  <a:pt x="10" y="14"/>
                </a:lnTo>
                <a:lnTo>
                  <a:pt x="22" y="6"/>
                </a:lnTo>
                <a:lnTo>
                  <a:pt x="30" y="6"/>
                </a:lnTo>
                <a:lnTo>
                  <a:pt x="46" y="10"/>
                </a:lnTo>
                <a:lnTo>
                  <a:pt x="56" y="10"/>
                </a:lnTo>
                <a:lnTo>
                  <a:pt x="66" y="12"/>
                </a:lnTo>
                <a:lnTo>
                  <a:pt x="74" y="0"/>
                </a:lnTo>
                <a:lnTo>
                  <a:pt x="82" y="14"/>
                </a:lnTo>
                <a:lnTo>
                  <a:pt x="96" y="8"/>
                </a:lnTo>
                <a:lnTo>
                  <a:pt x="114" y="10"/>
                </a:lnTo>
                <a:lnTo>
                  <a:pt x="132" y="14"/>
                </a:lnTo>
                <a:lnTo>
                  <a:pt x="144" y="16"/>
                </a:lnTo>
                <a:lnTo>
                  <a:pt x="138" y="22"/>
                </a:lnTo>
                <a:lnTo>
                  <a:pt x="122" y="30"/>
                </a:lnTo>
                <a:lnTo>
                  <a:pt x="114" y="38"/>
                </a:lnTo>
                <a:lnTo>
                  <a:pt x="100" y="38"/>
                </a:lnTo>
                <a:lnTo>
                  <a:pt x="92" y="50"/>
                </a:lnTo>
                <a:lnTo>
                  <a:pt x="74" y="46"/>
                </a:lnTo>
                <a:lnTo>
                  <a:pt x="68" y="38"/>
                </a:lnTo>
                <a:lnTo>
                  <a:pt x="62" y="3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89" name="Freeform 93">
            <a:extLst>
              <a:ext uri="{FF2B5EF4-FFF2-40B4-BE49-F238E27FC236}">
                <a16:creationId xmlns:a16="http://schemas.microsoft.com/office/drawing/2014/main" id="{7B1E8B3B-B30F-45E8-BDA1-A783A0E25175}"/>
              </a:ext>
            </a:extLst>
          </p:cNvPr>
          <p:cNvSpPr>
            <a:spLocks/>
          </p:cNvSpPr>
          <p:nvPr/>
        </p:nvSpPr>
        <p:spPr bwMode="gray">
          <a:xfrm>
            <a:off x="6392690" y="1064287"/>
            <a:ext cx="114359" cy="63430"/>
          </a:xfrm>
          <a:custGeom>
            <a:avLst/>
            <a:gdLst>
              <a:gd name="T0" fmla="*/ 10 w 58"/>
              <a:gd name="T1" fmla="*/ 8 h 32"/>
              <a:gd name="T2" fmla="*/ 14 w 58"/>
              <a:gd name="T3" fmla="*/ 4 h 32"/>
              <a:gd name="T4" fmla="*/ 30 w 58"/>
              <a:gd name="T5" fmla="*/ 0 h 32"/>
              <a:gd name="T6" fmla="*/ 38 w 58"/>
              <a:gd name="T7" fmla="*/ 0 h 32"/>
              <a:gd name="T8" fmla="*/ 42 w 58"/>
              <a:gd name="T9" fmla="*/ 8 h 32"/>
              <a:gd name="T10" fmla="*/ 48 w 58"/>
              <a:gd name="T11" fmla="*/ 12 h 32"/>
              <a:gd name="T12" fmla="*/ 58 w 58"/>
              <a:gd name="T13" fmla="*/ 12 h 32"/>
              <a:gd name="T14" fmla="*/ 52 w 58"/>
              <a:gd name="T15" fmla="*/ 20 h 32"/>
              <a:gd name="T16" fmla="*/ 38 w 58"/>
              <a:gd name="T17" fmla="*/ 28 h 32"/>
              <a:gd name="T18" fmla="*/ 26 w 58"/>
              <a:gd name="T19" fmla="*/ 32 h 32"/>
              <a:gd name="T20" fmla="*/ 26 w 58"/>
              <a:gd name="T21" fmla="*/ 20 h 32"/>
              <a:gd name="T22" fmla="*/ 18 w 58"/>
              <a:gd name="T23" fmla="*/ 20 h 32"/>
              <a:gd name="T24" fmla="*/ 10 w 58"/>
              <a:gd name="T25" fmla="*/ 22 h 32"/>
              <a:gd name="T26" fmla="*/ 4 w 58"/>
              <a:gd name="T27" fmla="*/ 28 h 32"/>
              <a:gd name="T28" fmla="*/ 0 w 58"/>
              <a:gd name="T29" fmla="*/ 20 h 32"/>
              <a:gd name="T30" fmla="*/ 6 w 58"/>
              <a:gd name="T31" fmla="*/ 14 h 32"/>
              <a:gd name="T32" fmla="*/ 10 w 58"/>
              <a:gd name="T3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32">
                <a:moveTo>
                  <a:pt x="10" y="8"/>
                </a:moveTo>
                <a:lnTo>
                  <a:pt x="14" y="4"/>
                </a:lnTo>
                <a:lnTo>
                  <a:pt x="30" y="0"/>
                </a:lnTo>
                <a:lnTo>
                  <a:pt x="38" y="0"/>
                </a:lnTo>
                <a:lnTo>
                  <a:pt x="42" y="8"/>
                </a:lnTo>
                <a:lnTo>
                  <a:pt x="48" y="12"/>
                </a:lnTo>
                <a:lnTo>
                  <a:pt x="58" y="12"/>
                </a:lnTo>
                <a:lnTo>
                  <a:pt x="52" y="20"/>
                </a:lnTo>
                <a:lnTo>
                  <a:pt x="38" y="28"/>
                </a:lnTo>
                <a:lnTo>
                  <a:pt x="26" y="32"/>
                </a:lnTo>
                <a:lnTo>
                  <a:pt x="26" y="20"/>
                </a:lnTo>
                <a:lnTo>
                  <a:pt x="18" y="20"/>
                </a:lnTo>
                <a:lnTo>
                  <a:pt x="10" y="22"/>
                </a:lnTo>
                <a:lnTo>
                  <a:pt x="4" y="28"/>
                </a:lnTo>
                <a:lnTo>
                  <a:pt x="0" y="20"/>
                </a:lnTo>
                <a:lnTo>
                  <a:pt x="6" y="14"/>
                </a:lnTo>
                <a:lnTo>
                  <a:pt x="10" y="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90" name="Freeform 113">
            <a:extLst>
              <a:ext uri="{FF2B5EF4-FFF2-40B4-BE49-F238E27FC236}">
                <a16:creationId xmlns:a16="http://schemas.microsoft.com/office/drawing/2014/main" id="{8531D2BE-8A50-4399-8FDA-53C1580A677E}"/>
              </a:ext>
            </a:extLst>
          </p:cNvPr>
          <p:cNvSpPr>
            <a:spLocks/>
          </p:cNvSpPr>
          <p:nvPr/>
        </p:nvSpPr>
        <p:spPr bwMode="gray">
          <a:xfrm>
            <a:off x="6566199" y="2832369"/>
            <a:ext cx="575735" cy="222002"/>
          </a:xfrm>
          <a:custGeom>
            <a:avLst/>
            <a:gdLst>
              <a:gd name="T0" fmla="*/ 0 w 292"/>
              <a:gd name="T1" fmla="*/ 46 h 112"/>
              <a:gd name="T2" fmla="*/ 6 w 292"/>
              <a:gd name="T3" fmla="*/ 34 h 112"/>
              <a:gd name="T4" fmla="*/ 26 w 292"/>
              <a:gd name="T5" fmla="*/ 34 h 112"/>
              <a:gd name="T6" fmla="*/ 46 w 292"/>
              <a:gd name="T7" fmla="*/ 34 h 112"/>
              <a:gd name="T8" fmla="*/ 52 w 292"/>
              <a:gd name="T9" fmla="*/ 26 h 112"/>
              <a:gd name="T10" fmla="*/ 52 w 292"/>
              <a:gd name="T11" fmla="*/ 22 h 112"/>
              <a:gd name="T12" fmla="*/ 46 w 292"/>
              <a:gd name="T13" fmla="*/ 16 h 112"/>
              <a:gd name="T14" fmla="*/ 82 w 292"/>
              <a:gd name="T15" fmla="*/ 18 h 112"/>
              <a:gd name="T16" fmla="*/ 110 w 292"/>
              <a:gd name="T17" fmla="*/ 0 h 112"/>
              <a:gd name="T18" fmla="*/ 146 w 292"/>
              <a:gd name="T19" fmla="*/ 12 h 112"/>
              <a:gd name="T20" fmla="*/ 160 w 292"/>
              <a:gd name="T21" fmla="*/ 16 h 112"/>
              <a:gd name="T22" fmla="*/ 182 w 292"/>
              <a:gd name="T23" fmla="*/ 22 h 112"/>
              <a:gd name="T24" fmla="*/ 218 w 292"/>
              <a:gd name="T25" fmla="*/ 22 h 112"/>
              <a:gd name="T26" fmla="*/ 242 w 292"/>
              <a:gd name="T27" fmla="*/ 10 h 112"/>
              <a:gd name="T28" fmla="*/ 252 w 292"/>
              <a:gd name="T29" fmla="*/ 14 h 112"/>
              <a:gd name="T30" fmla="*/ 262 w 292"/>
              <a:gd name="T31" fmla="*/ 10 h 112"/>
              <a:gd name="T32" fmla="*/ 274 w 292"/>
              <a:gd name="T33" fmla="*/ 20 h 112"/>
              <a:gd name="T34" fmla="*/ 274 w 292"/>
              <a:gd name="T35" fmla="*/ 42 h 112"/>
              <a:gd name="T36" fmla="*/ 292 w 292"/>
              <a:gd name="T37" fmla="*/ 46 h 112"/>
              <a:gd name="T38" fmla="*/ 282 w 292"/>
              <a:gd name="T39" fmla="*/ 52 h 112"/>
              <a:gd name="T40" fmla="*/ 286 w 292"/>
              <a:gd name="T41" fmla="*/ 68 h 112"/>
              <a:gd name="T42" fmla="*/ 292 w 292"/>
              <a:gd name="T43" fmla="*/ 88 h 112"/>
              <a:gd name="T44" fmla="*/ 282 w 292"/>
              <a:gd name="T45" fmla="*/ 90 h 112"/>
              <a:gd name="T46" fmla="*/ 252 w 292"/>
              <a:gd name="T47" fmla="*/ 92 h 112"/>
              <a:gd name="T48" fmla="*/ 214 w 292"/>
              <a:gd name="T49" fmla="*/ 100 h 112"/>
              <a:gd name="T50" fmla="*/ 190 w 292"/>
              <a:gd name="T51" fmla="*/ 96 h 112"/>
              <a:gd name="T52" fmla="*/ 182 w 292"/>
              <a:gd name="T53" fmla="*/ 100 h 112"/>
              <a:gd name="T54" fmla="*/ 164 w 292"/>
              <a:gd name="T55" fmla="*/ 96 h 112"/>
              <a:gd name="T56" fmla="*/ 154 w 292"/>
              <a:gd name="T57" fmla="*/ 112 h 112"/>
              <a:gd name="T58" fmla="*/ 156 w 292"/>
              <a:gd name="T59" fmla="*/ 96 h 112"/>
              <a:gd name="T60" fmla="*/ 146 w 292"/>
              <a:gd name="T61" fmla="*/ 100 h 112"/>
              <a:gd name="T62" fmla="*/ 128 w 292"/>
              <a:gd name="T63" fmla="*/ 100 h 112"/>
              <a:gd name="T64" fmla="*/ 110 w 292"/>
              <a:gd name="T65" fmla="*/ 110 h 112"/>
              <a:gd name="T66" fmla="*/ 92 w 292"/>
              <a:gd name="T67" fmla="*/ 104 h 112"/>
              <a:gd name="T68" fmla="*/ 72 w 292"/>
              <a:gd name="T69" fmla="*/ 96 h 112"/>
              <a:gd name="T70" fmla="*/ 68 w 292"/>
              <a:gd name="T71" fmla="*/ 104 h 112"/>
              <a:gd name="T72" fmla="*/ 50 w 292"/>
              <a:gd name="T73" fmla="*/ 108 h 112"/>
              <a:gd name="T74" fmla="*/ 34 w 292"/>
              <a:gd name="T75" fmla="*/ 96 h 112"/>
              <a:gd name="T76" fmla="*/ 16 w 292"/>
              <a:gd name="T77" fmla="*/ 84 h 112"/>
              <a:gd name="T78" fmla="*/ 6 w 292"/>
              <a:gd name="T79" fmla="*/ 74 h 112"/>
              <a:gd name="T80" fmla="*/ 14 w 292"/>
              <a:gd name="T81" fmla="*/ 62 h 112"/>
              <a:gd name="T82" fmla="*/ 10 w 292"/>
              <a:gd name="T83" fmla="*/ 4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2" h="112">
                <a:moveTo>
                  <a:pt x="10" y="48"/>
                </a:moveTo>
                <a:lnTo>
                  <a:pt x="0" y="46"/>
                </a:lnTo>
                <a:lnTo>
                  <a:pt x="0" y="42"/>
                </a:lnTo>
                <a:lnTo>
                  <a:pt x="6" y="34"/>
                </a:lnTo>
                <a:lnTo>
                  <a:pt x="12" y="32"/>
                </a:lnTo>
                <a:lnTo>
                  <a:pt x="26" y="34"/>
                </a:lnTo>
                <a:lnTo>
                  <a:pt x="38" y="34"/>
                </a:lnTo>
                <a:lnTo>
                  <a:pt x="46" y="34"/>
                </a:lnTo>
                <a:lnTo>
                  <a:pt x="46" y="28"/>
                </a:lnTo>
                <a:lnTo>
                  <a:pt x="52" y="26"/>
                </a:lnTo>
                <a:lnTo>
                  <a:pt x="58" y="26"/>
                </a:lnTo>
                <a:lnTo>
                  <a:pt x="52" y="22"/>
                </a:lnTo>
                <a:lnTo>
                  <a:pt x="46" y="22"/>
                </a:lnTo>
                <a:lnTo>
                  <a:pt x="46" y="16"/>
                </a:lnTo>
                <a:lnTo>
                  <a:pt x="68" y="18"/>
                </a:lnTo>
                <a:lnTo>
                  <a:pt x="82" y="18"/>
                </a:lnTo>
                <a:lnTo>
                  <a:pt x="90" y="10"/>
                </a:lnTo>
                <a:lnTo>
                  <a:pt x="110" y="0"/>
                </a:lnTo>
                <a:lnTo>
                  <a:pt x="140" y="0"/>
                </a:lnTo>
                <a:lnTo>
                  <a:pt x="146" y="12"/>
                </a:lnTo>
                <a:lnTo>
                  <a:pt x="154" y="10"/>
                </a:lnTo>
                <a:lnTo>
                  <a:pt x="160" y="16"/>
                </a:lnTo>
                <a:lnTo>
                  <a:pt x="168" y="18"/>
                </a:lnTo>
                <a:lnTo>
                  <a:pt x="182" y="22"/>
                </a:lnTo>
                <a:lnTo>
                  <a:pt x="200" y="22"/>
                </a:lnTo>
                <a:lnTo>
                  <a:pt x="218" y="22"/>
                </a:lnTo>
                <a:lnTo>
                  <a:pt x="234" y="18"/>
                </a:lnTo>
                <a:lnTo>
                  <a:pt x="242" y="10"/>
                </a:lnTo>
                <a:lnTo>
                  <a:pt x="248" y="12"/>
                </a:lnTo>
                <a:lnTo>
                  <a:pt x="252" y="14"/>
                </a:lnTo>
                <a:lnTo>
                  <a:pt x="254" y="8"/>
                </a:lnTo>
                <a:lnTo>
                  <a:pt x="262" y="10"/>
                </a:lnTo>
                <a:lnTo>
                  <a:pt x="268" y="16"/>
                </a:lnTo>
                <a:lnTo>
                  <a:pt x="274" y="20"/>
                </a:lnTo>
                <a:lnTo>
                  <a:pt x="274" y="30"/>
                </a:lnTo>
                <a:lnTo>
                  <a:pt x="274" y="42"/>
                </a:lnTo>
                <a:lnTo>
                  <a:pt x="286" y="42"/>
                </a:lnTo>
                <a:lnTo>
                  <a:pt x="292" y="46"/>
                </a:lnTo>
                <a:lnTo>
                  <a:pt x="284" y="48"/>
                </a:lnTo>
                <a:lnTo>
                  <a:pt x="282" y="52"/>
                </a:lnTo>
                <a:lnTo>
                  <a:pt x="284" y="60"/>
                </a:lnTo>
                <a:lnTo>
                  <a:pt x="286" y="68"/>
                </a:lnTo>
                <a:lnTo>
                  <a:pt x="288" y="78"/>
                </a:lnTo>
                <a:lnTo>
                  <a:pt x="292" y="88"/>
                </a:lnTo>
                <a:lnTo>
                  <a:pt x="290" y="92"/>
                </a:lnTo>
                <a:lnTo>
                  <a:pt x="282" y="90"/>
                </a:lnTo>
                <a:lnTo>
                  <a:pt x="262" y="86"/>
                </a:lnTo>
                <a:lnTo>
                  <a:pt x="252" y="92"/>
                </a:lnTo>
                <a:lnTo>
                  <a:pt x="226" y="92"/>
                </a:lnTo>
                <a:lnTo>
                  <a:pt x="214" y="100"/>
                </a:lnTo>
                <a:lnTo>
                  <a:pt x="196" y="102"/>
                </a:lnTo>
                <a:lnTo>
                  <a:pt x="190" y="96"/>
                </a:lnTo>
                <a:lnTo>
                  <a:pt x="184" y="96"/>
                </a:lnTo>
                <a:lnTo>
                  <a:pt x="182" y="100"/>
                </a:lnTo>
                <a:lnTo>
                  <a:pt x="170" y="100"/>
                </a:lnTo>
                <a:lnTo>
                  <a:pt x="164" y="96"/>
                </a:lnTo>
                <a:lnTo>
                  <a:pt x="162" y="104"/>
                </a:lnTo>
                <a:lnTo>
                  <a:pt x="154" y="112"/>
                </a:lnTo>
                <a:lnTo>
                  <a:pt x="152" y="104"/>
                </a:lnTo>
                <a:lnTo>
                  <a:pt x="156" y="96"/>
                </a:lnTo>
                <a:lnTo>
                  <a:pt x="150" y="96"/>
                </a:lnTo>
                <a:lnTo>
                  <a:pt x="146" y="100"/>
                </a:lnTo>
                <a:lnTo>
                  <a:pt x="132" y="98"/>
                </a:lnTo>
                <a:lnTo>
                  <a:pt x="128" y="100"/>
                </a:lnTo>
                <a:lnTo>
                  <a:pt x="120" y="108"/>
                </a:lnTo>
                <a:lnTo>
                  <a:pt x="110" y="110"/>
                </a:lnTo>
                <a:lnTo>
                  <a:pt x="100" y="110"/>
                </a:lnTo>
                <a:lnTo>
                  <a:pt x="92" y="104"/>
                </a:lnTo>
                <a:lnTo>
                  <a:pt x="80" y="100"/>
                </a:lnTo>
                <a:lnTo>
                  <a:pt x="72" y="96"/>
                </a:lnTo>
                <a:lnTo>
                  <a:pt x="66" y="98"/>
                </a:lnTo>
                <a:lnTo>
                  <a:pt x="68" y="104"/>
                </a:lnTo>
                <a:lnTo>
                  <a:pt x="66" y="108"/>
                </a:lnTo>
                <a:lnTo>
                  <a:pt x="50" y="108"/>
                </a:lnTo>
                <a:lnTo>
                  <a:pt x="40" y="100"/>
                </a:lnTo>
                <a:lnTo>
                  <a:pt x="34" y="96"/>
                </a:lnTo>
                <a:lnTo>
                  <a:pt x="20" y="92"/>
                </a:lnTo>
                <a:lnTo>
                  <a:pt x="16" y="84"/>
                </a:lnTo>
                <a:lnTo>
                  <a:pt x="16" y="78"/>
                </a:lnTo>
                <a:lnTo>
                  <a:pt x="6" y="74"/>
                </a:lnTo>
                <a:lnTo>
                  <a:pt x="10" y="68"/>
                </a:lnTo>
                <a:lnTo>
                  <a:pt x="14" y="62"/>
                </a:lnTo>
                <a:lnTo>
                  <a:pt x="12" y="54"/>
                </a:lnTo>
                <a:lnTo>
                  <a:pt x="10" y="4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grpSp>
        <p:nvGrpSpPr>
          <p:cNvPr id="391" name="Group 390">
            <a:extLst>
              <a:ext uri="{FF2B5EF4-FFF2-40B4-BE49-F238E27FC236}">
                <a16:creationId xmlns:a16="http://schemas.microsoft.com/office/drawing/2014/main" id="{FD650708-C574-4AE4-BEAF-012A7AF61E97}"/>
              </a:ext>
            </a:extLst>
          </p:cNvPr>
          <p:cNvGrpSpPr/>
          <p:nvPr/>
        </p:nvGrpSpPr>
        <p:grpSpPr>
          <a:xfrm>
            <a:off x="5254652" y="3017709"/>
            <a:ext cx="2077176" cy="2293746"/>
            <a:chOff x="5369265" y="3665581"/>
            <a:chExt cx="1794714" cy="1981836"/>
          </a:xfrm>
          <a:solidFill>
            <a:srgbClr val="353B48">
              <a:lumMod val="75000"/>
            </a:srgbClr>
          </a:solidFill>
        </p:grpSpPr>
        <p:sp>
          <p:nvSpPr>
            <p:cNvPr id="392" name="Freeform 130">
              <a:extLst>
                <a:ext uri="{FF2B5EF4-FFF2-40B4-BE49-F238E27FC236}">
                  <a16:creationId xmlns:a16="http://schemas.microsoft.com/office/drawing/2014/main" id="{EC69D51C-69AD-4265-ACE7-97E0B6B62A15}"/>
                </a:ext>
              </a:extLst>
            </p:cNvPr>
            <p:cNvSpPr>
              <a:spLocks/>
            </p:cNvSpPr>
            <p:nvPr/>
          </p:nvSpPr>
          <p:spPr bwMode="gray">
            <a:xfrm>
              <a:off x="6467227" y="3828244"/>
              <a:ext cx="283984" cy="285491"/>
            </a:xfrm>
            <a:custGeom>
              <a:avLst/>
              <a:gdLst>
                <a:gd name="T0" fmla="*/ 6 w 172"/>
                <a:gd name="T1" fmla="*/ 0 h 172"/>
                <a:gd name="T2" fmla="*/ 16 w 172"/>
                <a:gd name="T3" fmla="*/ 4 h 172"/>
                <a:gd name="T4" fmla="*/ 24 w 172"/>
                <a:gd name="T5" fmla="*/ 2 h 172"/>
                <a:gd name="T6" fmla="*/ 48 w 172"/>
                <a:gd name="T7" fmla="*/ 12 h 172"/>
                <a:gd name="T8" fmla="*/ 66 w 172"/>
                <a:gd name="T9" fmla="*/ 16 h 172"/>
                <a:gd name="T10" fmla="*/ 80 w 172"/>
                <a:gd name="T11" fmla="*/ 14 h 172"/>
                <a:gd name="T12" fmla="*/ 90 w 172"/>
                <a:gd name="T13" fmla="*/ 8 h 172"/>
                <a:gd name="T14" fmla="*/ 112 w 172"/>
                <a:gd name="T15" fmla="*/ 6 h 172"/>
                <a:gd name="T16" fmla="*/ 122 w 172"/>
                <a:gd name="T17" fmla="*/ 12 h 172"/>
                <a:gd name="T18" fmla="*/ 134 w 172"/>
                <a:gd name="T19" fmla="*/ 10 h 172"/>
                <a:gd name="T20" fmla="*/ 150 w 172"/>
                <a:gd name="T21" fmla="*/ 12 h 172"/>
                <a:gd name="T22" fmla="*/ 154 w 172"/>
                <a:gd name="T23" fmla="*/ 20 h 172"/>
                <a:gd name="T24" fmla="*/ 162 w 172"/>
                <a:gd name="T25" fmla="*/ 40 h 172"/>
                <a:gd name="T26" fmla="*/ 158 w 172"/>
                <a:gd name="T27" fmla="*/ 44 h 172"/>
                <a:gd name="T28" fmla="*/ 152 w 172"/>
                <a:gd name="T29" fmla="*/ 56 h 172"/>
                <a:gd name="T30" fmla="*/ 150 w 172"/>
                <a:gd name="T31" fmla="*/ 66 h 172"/>
                <a:gd name="T32" fmla="*/ 146 w 172"/>
                <a:gd name="T33" fmla="*/ 70 h 172"/>
                <a:gd name="T34" fmla="*/ 140 w 172"/>
                <a:gd name="T35" fmla="*/ 60 h 172"/>
                <a:gd name="T36" fmla="*/ 136 w 172"/>
                <a:gd name="T37" fmla="*/ 48 h 172"/>
                <a:gd name="T38" fmla="*/ 130 w 172"/>
                <a:gd name="T39" fmla="*/ 40 h 172"/>
                <a:gd name="T40" fmla="*/ 126 w 172"/>
                <a:gd name="T41" fmla="*/ 28 h 172"/>
                <a:gd name="T42" fmla="*/ 122 w 172"/>
                <a:gd name="T43" fmla="*/ 16 h 172"/>
                <a:gd name="T44" fmla="*/ 122 w 172"/>
                <a:gd name="T45" fmla="*/ 24 h 172"/>
                <a:gd name="T46" fmla="*/ 124 w 172"/>
                <a:gd name="T47" fmla="*/ 42 h 172"/>
                <a:gd name="T48" fmla="*/ 128 w 172"/>
                <a:gd name="T49" fmla="*/ 54 h 172"/>
                <a:gd name="T50" fmla="*/ 136 w 172"/>
                <a:gd name="T51" fmla="*/ 64 h 172"/>
                <a:gd name="T52" fmla="*/ 142 w 172"/>
                <a:gd name="T53" fmla="*/ 72 h 172"/>
                <a:gd name="T54" fmla="*/ 150 w 172"/>
                <a:gd name="T55" fmla="*/ 96 h 172"/>
                <a:gd name="T56" fmla="*/ 170 w 172"/>
                <a:gd name="T57" fmla="*/ 130 h 172"/>
                <a:gd name="T58" fmla="*/ 172 w 172"/>
                <a:gd name="T59" fmla="*/ 136 h 172"/>
                <a:gd name="T60" fmla="*/ 172 w 172"/>
                <a:gd name="T61" fmla="*/ 152 h 172"/>
                <a:gd name="T62" fmla="*/ 164 w 172"/>
                <a:gd name="T63" fmla="*/ 152 h 172"/>
                <a:gd name="T64" fmla="*/ 144 w 172"/>
                <a:gd name="T65" fmla="*/ 172 h 172"/>
                <a:gd name="T66" fmla="*/ 134 w 172"/>
                <a:gd name="T67" fmla="*/ 166 h 172"/>
                <a:gd name="T68" fmla="*/ 6 w 172"/>
                <a:gd name="T69" fmla="*/ 164 h 172"/>
                <a:gd name="T70" fmla="*/ 6 w 172"/>
                <a:gd name="T71" fmla="*/ 38 h 172"/>
                <a:gd name="T72" fmla="*/ 2 w 172"/>
                <a:gd name="T73" fmla="*/ 36 h 172"/>
                <a:gd name="T74" fmla="*/ 0 w 172"/>
                <a:gd name="T75" fmla="*/ 24 h 172"/>
                <a:gd name="T76" fmla="*/ 6 w 172"/>
                <a:gd name="T77" fmla="*/ 20 h 172"/>
                <a:gd name="T78" fmla="*/ 6 w 172"/>
                <a:gd name="T7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2" h="172">
                  <a:moveTo>
                    <a:pt x="6" y="0"/>
                  </a:moveTo>
                  <a:lnTo>
                    <a:pt x="16" y="4"/>
                  </a:lnTo>
                  <a:lnTo>
                    <a:pt x="24" y="2"/>
                  </a:lnTo>
                  <a:lnTo>
                    <a:pt x="48" y="12"/>
                  </a:lnTo>
                  <a:lnTo>
                    <a:pt x="66" y="16"/>
                  </a:lnTo>
                  <a:lnTo>
                    <a:pt x="80" y="14"/>
                  </a:lnTo>
                  <a:lnTo>
                    <a:pt x="90" y="8"/>
                  </a:lnTo>
                  <a:lnTo>
                    <a:pt x="112" y="6"/>
                  </a:lnTo>
                  <a:lnTo>
                    <a:pt x="122" y="12"/>
                  </a:lnTo>
                  <a:lnTo>
                    <a:pt x="134" y="10"/>
                  </a:lnTo>
                  <a:lnTo>
                    <a:pt x="150" y="12"/>
                  </a:lnTo>
                  <a:lnTo>
                    <a:pt x="154" y="20"/>
                  </a:lnTo>
                  <a:lnTo>
                    <a:pt x="162" y="40"/>
                  </a:lnTo>
                  <a:lnTo>
                    <a:pt x="158" y="44"/>
                  </a:lnTo>
                  <a:lnTo>
                    <a:pt x="152" y="56"/>
                  </a:lnTo>
                  <a:lnTo>
                    <a:pt x="150" y="66"/>
                  </a:lnTo>
                  <a:lnTo>
                    <a:pt x="146" y="70"/>
                  </a:lnTo>
                  <a:lnTo>
                    <a:pt x="140" y="60"/>
                  </a:lnTo>
                  <a:lnTo>
                    <a:pt x="136" y="48"/>
                  </a:lnTo>
                  <a:lnTo>
                    <a:pt x="130" y="40"/>
                  </a:lnTo>
                  <a:lnTo>
                    <a:pt x="126" y="28"/>
                  </a:lnTo>
                  <a:lnTo>
                    <a:pt x="122" y="16"/>
                  </a:lnTo>
                  <a:lnTo>
                    <a:pt x="122" y="24"/>
                  </a:lnTo>
                  <a:lnTo>
                    <a:pt x="124" y="42"/>
                  </a:lnTo>
                  <a:lnTo>
                    <a:pt x="128" y="54"/>
                  </a:lnTo>
                  <a:lnTo>
                    <a:pt x="136" y="64"/>
                  </a:lnTo>
                  <a:lnTo>
                    <a:pt x="142" y="72"/>
                  </a:lnTo>
                  <a:lnTo>
                    <a:pt x="150" y="96"/>
                  </a:lnTo>
                  <a:lnTo>
                    <a:pt x="170" y="130"/>
                  </a:lnTo>
                  <a:lnTo>
                    <a:pt x="172" y="136"/>
                  </a:lnTo>
                  <a:lnTo>
                    <a:pt x="172" y="152"/>
                  </a:lnTo>
                  <a:lnTo>
                    <a:pt x="164" y="152"/>
                  </a:lnTo>
                  <a:lnTo>
                    <a:pt x="144" y="172"/>
                  </a:lnTo>
                  <a:lnTo>
                    <a:pt x="134" y="166"/>
                  </a:lnTo>
                  <a:lnTo>
                    <a:pt x="6" y="164"/>
                  </a:lnTo>
                  <a:lnTo>
                    <a:pt x="6" y="38"/>
                  </a:lnTo>
                  <a:lnTo>
                    <a:pt x="2" y="36"/>
                  </a:lnTo>
                  <a:lnTo>
                    <a:pt x="0" y="24"/>
                  </a:lnTo>
                  <a:lnTo>
                    <a:pt x="6" y="20"/>
                  </a:lnTo>
                  <a:lnTo>
                    <a:pt x="6"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93" name="Freeform 131">
              <a:extLst>
                <a:ext uri="{FF2B5EF4-FFF2-40B4-BE49-F238E27FC236}">
                  <a16:creationId xmlns:a16="http://schemas.microsoft.com/office/drawing/2014/main" id="{263D3A80-FD9D-46EA-97BC-71414203218D}"/>
                </a:ext>
              </a:extLst>
            </p:cNvPr>
            <p:cNvSpPr>
              <a:spLocks/>
            </p:cNvSpPr>
            <p:nvPr/>
          </p:nvSpPr>
          <p:spPr bwMode="gray">
            <a:xfrm>
              <a:off x="6066016" y="3788408"/>
              <a:ext cx="411117" cy="368482"/>
            </a:xfrm>
            <a:custGeom>
              <a:avLst/>
              <a:gdLst>
                <a:gd name="T0" fmla="*/ 35 w 249"/>
                <a:gd name="T1" fmla="*/ 0 h 222"/>
                <a:gd name="T2" fmla="*/ 51 w 249"/>
                <a:gd name="T3" fmla="*/ 4 h 222"/>
                <a:gd name="T4" fmla="*/ 79 w 249"/>
                <a:gd name="T5" fmla="*/ 8 h 222"/>
                <a:gd name="T6" fmla="*/ 93 w 249"/>
                <a:gd name="T7" fmla="*/ 16 h 222"/>
                <a:gd name="T8" fmla="*/ 99 w 249"/>
                <a:gd name="T9" fmla="*/ 28 h 222"/>
                <a:gd name="T10" fmla="*/ 107 w 249"/>
                <a:gd name="T11" fmla="*/ 34 h 222"/>
                <a:gd name="T12" fmla="*/ 125 w 249"/>
                <a:gd name="T13" fmla="*/ 34 h 222"/>
                <a:gd name="T14" fmla="*/ 137 w 249"/>
                <a:gd name="T15" fmla="*/ 42 h 222"/>
                <a:gd name="T16" fmla="*/ 157 w 249"/>
                <a:gd name="T17" fmla="*/ 54 h 222"/>
                <a:gd name="T18" fmla="*/ 171 w 249"/>
                <a:gd name="T19" fmla="*/ 40 h 222"/>
                <a:gd name="T20" fmla="*/ 173 w 249"/>
                <a:gd name="T21" fmla="*/ 30 h 222"/>
                <a:gd name="T22" fmla="*/ 167 w 249"/>
                <a:gd name="T23" fmla="*/ 22 h 222"/>
                <a:gd name="T24" fmla="*/ 177 w 249"/>
                <a:gd name="T25" fmla="*/ 12 h 222"/>
                <a:gd name="T26" fmla="*/ 191 w 249"/>
                <a:gd name="T27" fmla="*/ 6 h 222"/>
                <a:gd name="T28" fmla="*/ 209 w 249"/>
                <a:gd name="T29" fmla="*/ 8 h 222"/>
                <a:gd name="T30" fmla="*/ 223 w 249"/>
                <a:gd name="T31" fmla="*/ 16 h 222"/>
                <a:gd name="T32" fmla="*/ 237 w 249"/>
                <a:gd name="T33" fmla="*/ 22 h 222"/>
                <a:gd name="T34" fmla="*/ 249 w 249"/>
                <a:gd name="T35" fmla="*/ 24 h 222"/>
                <a:gd name="T36" fmla="*/ 249 w 249"/>
                <a:gd name="T37" fmla="*/ 44 h 222"/>
                <a:gd name="T38" fmla="*/ 243 w 249"/>
                <a:gd name="T39" fmla="*/ 48 h 222"/>
                <a:gd name="T40" fmla="*/ 245 w 249"/>
                <a:gd name="T41" fmla="*/ 60 h 222"/>
                <a:gd name="T42" fmla="*/ 249 w 249"/>
                <a:gd name="T43" fmla="*/ 62 h 222"/>
                <a:gd name="T44" fmla="*/ 249 w 249"/>
                <a:gd name="T45" fmla="*/ 188 h 222"/>
                <a:gd name="T46" fmla="*/ 249 w 249"/>
                <a:gd name="T47" fmla="*/ 222 h 222"/>
                <a:gd name="T48" fmla="*/ 231 w 249"/>
                <a:gd name="T49" fmla="*/ 222 h 222"/>
                <a:gd name="T50" fmla="*/ 97 w 249"/>
                <a:gd name="T51" fmla="*/ 168 h 222"/>
                <a:gd name="T52" fmla="*/ 91 w 249"/>
                <a:gd name="T53" fmla="*/ 174 h 222"/>
                <a:gd name="T54" fmla="*/ 79 w 249"/>
                <a:gd name="T55" fmla="*/ 180 h 222"/>
                <a:gd name="T56" fmla="*/ 69 w 249"/>
                <a:gd name="T57" fmla="*/ 172 h 222"/>
                <a:gd name="T58" fmla="*/ 59 w 249"/>
                <a:gd name="T59" fmla="*/ 168 h 222"/>
                <a:gd name="T60" fmla="*/ 43 w 249"/>
                <a:gd name="T61" fmla="*/ 164 h 222"/>
                <a:gd name="T62" fmla="*/ 37 w 249"/>
                <a:gd name="T63" fmla="*/ 158 h 222"/>
                <a:gd name="T64" fmla="*/ 33 w 249"/>
                <a:gd name="T65" fmla="*/ 150 h 222"/>
                <a:gd name="T66" fmla="*/ 14 w 249"/>
                <a:gd name="T67" fmla="*/ 148 h 222"/>
                <a:gd name="T68" fmla="*/ 8 w 249"/>
                <a:gd name="T69" fmla="*/ 136 h 222"/>
                <a:gd name="T70" fmla="*/ 4 w 249"/>
                <a:gd name="T71" fmla="*/ 126 h 222"/>
                <a:gd name="T72" fmla="*/ 0 w 249"/>
                <a:gd name="T73" fmla="*/ 116 h 222"/>
                <a:gd name="T74" fmla="*/ 8 w 249"/>
                <a:gd name="T75" fmla="*/ 112 h 222"/>
                <a:gd name="T76" fmla="*/ 8 w 249"/>
                <a:gd name="T77" fmla="*/ 66 h 222"/>
                <a:gd name="T78" fmla="*/ 4 w 249"/>
                <a:gd name="T79" fmla="*/ 48 h 222"/>
                <a:gd name="T80" fmla="*/ 12 w 249"/>
                <a:gd name="T81" fmla="*/ 42 h 222"/>
                <a:gd name="T82" fmla="*/ 12 w 249"/>
                <a:gd name="T83" fmla="*/ 26 h 222"/>
                <a:gd name="T84" fmla="*/ 33 w 249"/>
                <a:gd name="T85" fmla="*/ 12 h 222"/>
                <a:gd name="T86" fmla="*/ 35 w 249"/>
                <a:gd name="T87" fmla="*/ 10 h 222"/>
                <a:gd name="T88" fmla="*/ 35 w 249"/>
                <a:gd name="T8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9" h="222">
                  <a:moveTo>
                    <a:pt x="35" y="0"/>
                  </a:moveTo>
                  <a:lnTo>
                    <a:pt x="51" y="4"/>
                  </a:lnTo>
                  <a:lnTo>
                    <a:pt x="79" y="8"/>
                  </a:lnTo>
                  <a:lnTo>
                    <a:pt x="93" y="16"/>
                  </a:lnTo>
                  <a:lnTo>
                    <a:pt x="99" y="28"/>
                  </a:lnTo>
                  <a:lnTo>
                    <a:pt x="107" y="34"/>
                  </a:lnTo>
                  <a:lnTo>
                    <a:pt x="125" y="34"/>
                  </a:lnTo>
                  <a:lnTo>
                    <a:pt x="137" y="42"/>
                  </a:lnTo>
                  <a:lnTo>
                    <a:pt x="157" y="54"/>
                  </a:lnTo>
                  <a:lnTo>
                    <a:pt x="171" y="40"/>
                  </a:lnTo>
                  <a:lnTo>
                    <a:pt x="173" y="30"/>
                  </a:lnTo>
                  <a:lnTo>
                    <a:pt x="167" y="22"/>
                  </a:lnTo>
                  <a:lnTo>
                    <a:pt x="177" y="12"/>
                  </a:lnTo>
                  <a:lnTo>
                    <a:pt x="191" y="6"/>
                  </a:lnTo>
                  <a:lnTo>
                    <a:pt x="209" y="8"/>
                  </a:lnTo>
                  <a:lnTo>
                    <a:pt x="223" y="16"/>
                  </a:lnTo>
                  <a:lnTo>
                    <a:pt x="237" y="22"/>
                  </a:lnTo>
                  <a:lnTo>
                    <a:pt x="249" y="24"/>
                  </a:lnTo>
                  <a:lnTo>
                    <a:pt x="249" y="44"/>
                  </a:lnTo>
                  <a:lnTo>
                    <a:pt x="243" y="48"/>
                  </a:lnTo>
                  <a:lnTo>
                    <a:pt x="245" y="60"/>
                  </a:lnTo>
                  <a:lnTo>
                    <a:pt x="249" y="62"/>
                  </a:lnTo>
                  <a:lnTo>
                    <a:pt x="249" y="188"/>
                  </a:lnTo>
                  <a:lnTo>
                    <a:pt x="249" y="222"/>
                  </a:lnTo>
                  <a:lnTo>
                    <a:pt x="231" y="222"/>
                  </a:lnTo>
                  <a:lnTo>
                    <a:pt x="97" y="168"/>
                  </a:lnTo>
                  <a:lnTo>
                    <a:pt x="91" y="174"/>
                  </a:lnTo>
                  <a:lnTo>
                    <a:pt x="79" y="180"/>
                  </a:lnTo>
                  <a:lnTo>
                    <a:pt x="69" y="172"/>
                  </a:lnTo>
                  <a:lnTo>
                    <a:pt x="59" y="168"/>
                  </a:lnTo>
                  <a:lnTo>
                    <a:pt x="43" y="164"/>
                  </a:lnTo>
                  <a:lnTo>
                    <a:pt x="37" y="158"/>
                  </a:lnTo>
                  <a:lnTo>
                    <a:pt x="33" y="150"/>
                  </a:lnTo>
                  <a:lnTo>
                    <a:pt x="14" y="148"/>
                  </a:lnTo>
                  <a:lnTo>
                    <a:pt x="8" y="136"/>
                  </a:lnTo>
                  <a:lnTo>
                    <a:pt x="4" y="126"/>
                  </a:lnTo>
                  <a:lnTo>
                    <a:pt x="0" y="116"/>
                  </a:lnTo>
                  <a:lnTo>
                    <a:pt x="8" y="112"/>
                  </a:lnTo>
                  <a:lnTo>
                    <a:pt x="8" y="66"/>
                  </a:lnTo>
                  <a:lnTo>
                    <a:pt x="4" y="48"/>
                  </a:lnTo>
                  <a:lnTo>
                    <a:pt x="12" y="42"/>
                  </a:lnTo>
                  <a:lnTo>
                    <a:pt x="12" y="26"/>
                  </a:lnTo>
                  <a:lnTo>
                    <a:pt x="33" y="12"/>
                  </a:lnTo>
                  <a:lnTo>
                    <a:pt x="35" y="10"/>
                  </a:lnTo>
                  <a:lnTo>
                    <a:pt x="35"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94" name="Freeform 132">
              <a:extLst>
                <a:ext uri="{FF2B5EF4-FFF2-40B4-BE49-F238E27FC236}">
                  <a16:creationId xmlns:a16="http://schemas.microsoft.com/office/drawing/2014/main" id="{DDEDABB3-E2D2-4A89-B8AA-28A29B19AE6D}"/>
                </a:ext>
              </a:extLst>
            </p:cNvPr>
            <p:cNvSpPr>
              <a:spLocks/>
            </p:cNvSpPr>
            <p:nvPr/>
          </p:nvSpPr>
          <p:spPr bwMode="gray">
            <a:xfrm>
              <a:off x="6016485" y="3665581"/>
              <a:ext cx="107320" cy="202500"/>
            </a:xfrm>
            <a:custGeom>
              <a:avLst/>
              <a:gdLst>
                <a:gd name="T0" fmla="*/ 16 w 65"/>
                <a:gd name="T1" fmla="*/ 6 h 122"/>
                <a:gd name="T2" fmla="*/ 30 w 65"/>
                <a:gd name="T3" fmla="*/ 0 h 122"/>
                <a:gd name="T4" fmla="*/ 38 w 65"/>
                <a:gd name="T5" fmla="*/ 0 h 122"/>
                <a:gd name="T6" fmla="*/ 42 w 65"/>
                <a:gd name="T7" fmla="*/ 8 h 122"/>
                <a:gd name="T8" fmla="*/ 48 w 65"/>
                <a:gd name="T9" fmla="*/ 10 h 122"/>
                <a:gd name="T10" fmla="*/ 54 w 65"/>
                <a:gd name="T11" fmla="*/ 6 h 122"/>
                <a:gd name="T12" fmla="*/ 58 w 65"/>
                <a:gd name="T13" fmla="*/ 8 h 122"/>
                <a:gd name="T14" fmla="*/ 56 w 65"/>
                <a:gd name="T15" fmla="*/ 14 h 122"/>
                <a:gd name="T16" fmla="*/ 50 w 65"/>
                <a:gd name="T17" fmla="*/ 16 h 122"/>
                <a:gd name="T18" fmla="*/ 46 w 65"/>
                <a:gd name="T19" fmla="*/ 24 h 122"/>
                <a:gd name="T20" fmla="*/ 50 w 65"/>
                <a:gd name="T21" fmla="*/ 28 h 122"/>
                <a:gd name="T22" fmla="*/ 58 w 65"/>
                <a:gd name="T23" fmla="*/ 32 h 122"/>
                <a:gd name="T24" fmla="*/ 58 w 65"/>
                <a:gd name="T25" fmla="*/ 38 h 122"/>
                <a:gd name="T26" fmla="*/ 52 w 65"/>
                <a:gd name="T27" fmla="*/ 44 h 122"/>
                <a:gd name="T28" fmla="*/ 46 w 65"/>
                <a:gd name="T29" fmla="*/ 46 h 122"/>
                <a:gd name="T30" fmla="*/ 40 w 65"/>
                <a:gd name="T31" fmla="*/ 54 h 122"/>
                <a:gd name="T32" fmla="*/ 44 w 65"/>
                <a:gd name="T33" fmla="*/ 64 h 122"/>
                <a:gd name="T34" fmla="*/ 54 w 65"/>
                <a:gd name="T35" fmla="*/ 64 h 122"/>
                <a:gd name="T36" fmla="*/ 58 w 65"/>
                <a:gd name="T37" fmla="*/ 70 h 122"/>
                <a:gd name="T38" fmla="*/ 65 w 65"/>
                <a:gd name="T39" fmla="*/ 74 h 122"/>
                <a:gd name="T40" fmla="*/ 65 w 65"/>
                <a:gd name="T41" fmla="*/ 84 h 122"/>
                <a:gd name="T42" fmla="*/ 42 w 65"/>
                <a:gd name="T43" fmla="*/ 100 h 122"/>
                <a:gd name="T44" fmla="*/ 42 w 65"/>
                <a:gd name="T45" fmla="*/ 116 h 122"/>
                <a:gd name="T46" fmla="*/ 34 w 65"/>
                <a:gd name="T47" fmla="*/ 122 h 122"/>
                <a:gd name="T48" fmla="*/ 28 w 65"/>
                <a:gd name="T49" fmla="*/ 120 h 122"/>
                <a:gd name="T50" fmla="*/ 26 w 65"/>
                <a:gd name="T51" fmla="*/ 108 h 122"/>
                <a:gd name="T52" fmla="*/ 24 w 65"/>
                <a:gd name="T53" fmla="*/ 92 h 122"/>
                <a:gd name="T54" fmla="*/ 10 w 65"/>
                <a:gd name="T55" fmla="*/ 76 h 122"/>
                <a:gd name="T56" fmla="*/ 0 w 65"/>
                <a:gd name="T57" fmla="*/ 64 h 122"/>
                <a:gd name="T58" fmla="*/ 0 w 65"/>
                <a:gd name="T59" fmla="*/ 56 h 122"/>
                <a:gd name="T60" fmla="*/ 12 w 65"/>
                <a:gd name="T61" fmla="*/ 46 h 122"/>
                <a:gd name="T62" fmla="*/ 12 w 65"/>
                <a:gd name="T63" fmla="*/ 10 h 122"/>
                <a:gd name="T64" fmla="*/ 16 w 65"/>
                <a:gd name="T65" fmla="*/ 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 h="122">
                  <a:moveTo>
                    <a:pt x="16" y="6"/>
                  </a:moveTo>
                  <a:lnTo>
                    <a:pt x="30" y="0"/>
                  </a:lnTo>
                  <a:lnTo>
                    <a:pt x="38" y="0"/>
                  </a:lnTo>
                  <a:lnTo>
                    <a:pt x="42" y="8"/>
                  </a:lnTo>
                  <a:lnTo>
                    <a:pt x="48" y="10"/>
                  </a:lnTo>
                  <a:lnTo>
                    <a:pt x="54" y="6"/>
                  </a:lnTo>
                  <a:lnTo>
                    <a:pt x="58" y="8"/>
                  </a:lnTo>
                  <a:lnTo>
                    <a:pt x="56" y="14"/>
                  </a:lnTo>
                  <a:lnTo>
                    <a:pt x="50" y="16"/>
                  </a:lnTo>
                  <a:lnTo>
                    <a:pt x="46" y="24"/>
                  </a:lnTo>
                  <a:lnTo>
                    <a:pt x="50" y="28"/>
                  </a:lnTo>
                  <a:lnTo>
                    <a:pt x="58" y="32"/>
                  </a:lnTo>
                  <a:lnTo>
                    <a:pt x="58" y="38"/>
                  </a:lnTo>
                  <a:lnTo>
                    <a:pt x="52" y="44"/>
                  </a:lnTo>
                  <a:lnTo>
                    <a:pt x="46" y="46"/>
                  </a:lnTo>
                  <a:lnTo>
                    <a:pt x="40" y="54"/>
                  </a:lnTo>
                  <a:lnTo>
                    <a:pt x="44" y="64"/>
                  </a:lnTo>
                  <a:lnTo>
                    <a:pt x="54" y="64"/>
                  </a:lnTo>
                  <a:lnTo>
                    <a:pt x="58" y="70"/>
                  </a:lnTo>
                  <a:lnTo>
                    <a:pt x="65" y="74"/>
                  </a:lnTo>
                  <a:lnTo>
                    <a:pt x="65" y="84"/>
                  </a:lnTo>
                  <a:lnTo>
                    <a:pt x="42" y="100"/>
                  </a:lnTo>
                  <a:lnTo>
                    <a:pt x="42" y="116"/>
                  </a:lnTo>
                  <a:lnTo>
                    <a:pt x="34" y="122"/>
                  </a:lnTo>
                  <a:lnTo>
                    <a:pt x="28" y="120"/>
                  </a:lnTo>
                  <a:lnTo>
                    <a:pt x="26" y="108"/>
                  </a:lnTo>
                  <a:lnTo>
                    <a:pt x="24" y="92"/>
                  </a:lnTo>
                  <a:lnTo>
                    <a:pt x="10" y="76"/>
                  </a:lnTo>
                  <a:lnTo>
                    <a:pt x="0" y="64"/>
                  </a:lnTo>
                  <a:lnTo>
                    <a:pt x="0" y="56"/>
                  </a:lnTo>
                  <a:lnTo>
                    <a:pt x="12" y="46"/>
                  </a:lnTo>
                  <a:lnTo>
                    <a:pt x="12" y="10"/>
                  </a:lnTo>
                  <a:lnTo>
                    <a:pt x="16" y="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95" name="Freeform 133">
              <a:extLst>
                <a:ext uri="{FF2B5EF4-FFF2-40B4-BE49-F238E27FC236}">
                  <a16:creationId xmlns:a16="http://schemas.microsoft.com/office/drawing/2014/main" id="{7738839D-5B2B-4A4B-8800-78F90A504C70}"/>
                </a:ext>
              </a:extLst>
            </p:cNvPr>
            <p:cNvSpPr>
              <a:spLocks/>
            </p:cNvSpPr>
            <p:nvPr/>
          </p:nvSpPr>
          <p:spPr bwMode="gray">
            <a:xfrm>
              <a:off x="5590507" y="3675540"/>
              <a:ext cx="546505" cy="514547"/>
            </a:xfrm>
            <a:custGeom>
              <a:avLst/>
              <a:gdLst>
                <a:gd name="T0" fmla="*/ 0 w 331"/>
                <a:gd name="T1" fmla="*/ 164 h 310"/>
                <a:gd name="T2" fmla="*/ 0 w 331"/>
                <a:gd name="T3" fmla="*/ 146 h 310"/>
                <a:gd name="T4" fmla="*/ 32 w 331"/>
                <a:gd name="T5" fmla="*/ 126 h 310"/>
                <a:gd name="T6" fmla="*/ 54 w 331"/>
                <a:gd name="T7" fmla="*/ 124 h 310"/>
                <a:gd name="T8" fmla="*/ 78 w 331"/>
                <a:gd name="T9" fmla="*/ 104 h 310"/>
                <a:gd name="T10" fmla="*/ 80 w 331"/>
                <a:gd name="T11" fmla="*/ 96 h 310"/>
                <a:gd name="T12" fmla="*/ 96 w 331"/>
                <a:gd name="T13" fmla="*/ 86 h 310"/>
                <a:gd name="T14" fmla="*/ 120 w 331"/>
                <a:gd name="T15" fmla="*/ 84 h 310"/>
                <a:gd name="T16" fmla="*/ 120 w 331"/>
                <a:gd name="T17" fmla="*/ 76 h 310"/>
                <a:gd name="T18" fmla="*/ 112 w 331"/>
                <a:gd name="T19" fmla="*/ 66 h 310"/>
                <a:gd name="T20" fmla="*/ 112 w 331"/>
                <a:gd name="T21" fmla="*/ 40 h 310"/>
                <a:gd name="T22" fmla="*/ 110 w 331"/>
                <a:gd name="T23" fmla="*/ 34 h 310"/>
                <a:gd name="T24" fmla="*/ 126 w 331"/>
                <a:gd name="T25" fmla="*/ 22 h 310"/>
                <a:gd name="T26" fmla="*/ 138 w 331"/>
                <a:gd name="T27" fmla="*/ 20 h 310"/>
                <a:gd name="T28" fmla="*/ 154 w 331"/>
                <a:gd name="T29" fmla="*/ 10 h 310"/>
                <a:gd name="T30" fmla="*/ 180 w 331"/>
                <a:gd name="T31" fmla="*/ 6 h 310"/>
                <a:gd name="T32" fmla="*/ 204 w 331"/>
                <a:gd name="T33" fmla="*/ 2 h 310"/>
                <a:gd name="T34" fmla="*/ 218 w 331"/>
                <a:gd name="T35" fmla="*/ 4 h 310"/>
                <a:gd name="T36" fmla="*/ 226 w 331"/>
                <a:gd name="T37" fmla="*/ 6 h 310"/>
                <a:gd name="T38" fmla="*/ 238 w 331"/>
                <a:gd name="T39" fmla="*/ 0 h 310"/>
                <a:gd name="T40" fmla="*/ 254 w 331"/>
                <a:gd name="T41" fmla="*/ 0 h 310"/>
                <a:gd name="T42" fmla="*/ 262 w 331"/>
                <a:gd name="T43" fmla="*/ 0 h 310"/>
                <a:gd name="T44" fmla="*/ 270 w 331"/>
                <a:gd name="T45" fmla="*/ 4 h 310"/>
                <a:gd name="T46" fmla="*/ 270 w 331"/>
                <a:gd name="T47" fmla="*/ 40 h 310"/>
                <a:gd name="T48" fmla="*/ 258 w 331"/>
                <a:gd name="T49" fmla="*/ 50 h 310"/>
                <a:gd name="T50" fmla="*/ 258 w 331"/>
                <a:gd name="T51" fmla="*/ 58 h 310"/>
                <a:gd name="T52" fmla="*/ 282 w 331"/>
                <a:gd name="T53" fmla="*/ 86 h 310"/>
                <a:gd name="T54" fmla="*/ 286 w 331"/>
                <a:gd name="T55" fmla="*/ 114 h 310"/>
                <a:gd name="T56" fmla="*/ 292 w 331"/>
                <a:gd name="T57" fmla="*/ 116 h 310"/>
                <a:gd name="T58" fmla="*/ 294 w 331"/>
                <a:gd name="T59" fmla="*/ 132 h 310"/>
                <a:gd name="T60" fmla="*/ 296 w 331"/>
                <a:gd name="T61" fmla="*/ 180 h 310"/>
                <a:gd name="T62" fmla="*/ 288 w 331"/>
                <a:gd name="T63" fmla="*/ 184 h 310"/>
                <a:gd name="T64" fmla="*/ 292 w 331"/>
                <a:gd name="T65" fmla="*/ 194 h 310"/>
                <a:gd name="T66" fmla="*/ 302 w 331"/>
                <a:gd name="T67" fmla="*/ 216 h 310"/>
                <a:gd name="T68" fmla="*/ 321 w 331"/>
                <a:gd name="T69" fmla="*/ 218 h 310"/>
                <a:gd name="T70" fmla="*/ 325 w 331"/>
                <a:gd name="T71" fmla="*/ 226 h 310"/>
                <a:gd name="T72" fmla="*/ 331 w 331"/>
                <a:gd name="T73" fmla="*/ 232 h 310"/>
                <a:gd name="T74" fmla="*/ 264 w 331"/>
                <a:gd name="T75" fmla="*/ 272 h 310"/>
                <a:gd name="T76" fmla="*/ 226 w 331"/>
                <a:gd name="T77" fmla="*/ 304 h 310"/>
                <a:gd name="T78" fmla="*/ 206 w 331"/>
                <a:gd name="T79" fmla="*/ 308 h 310"/>
                <a:gd name="T80" fmla="*/ 188 w 331"/>
                <a:gd name="T81" fmla="*/ 310 h 310"/>
                <a:gd name="T82" fmla="*/ 190 w 331"/>
                <a:gd name="T83" fmla="*/ 294 h 310"/>
                <a:gd name="T84" fmla="*/ 170 w 331"/>
                <a:gd name="T85" fmla="*/ 286 h 310"/>
                <a:gd name="T86" fmla="*/ 160 w 331"/>
                <a:gd name="T87" fmla="*/ 276 h 310"/>
                <a:gd name="T88" fmla="*/ 0 w 331"/>
                <a:gd name="T89" fmla="*/ 16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1" h="310">
                  <a:moveTo>
                    <a:pt x="0" y="164"/>
                  </a:moveTo>
                  <a:lnTo>
                    <a:pt x="0" y="146"/>
                  </a:lnTo>
                  <a:lnTo>
                    <a:pt x="32" y="126"/>
                  </a:lnTo>
                  <a:lnTo>
                    <a:pt x="54" y="124"/>
                  </a:lnTo>
                  <a:lnTo>
                    <a:pt x="78" y="104"/>
                  </a:lnTo>
                  <a:lnTo>
                    <a:pt x="80" y="96"/>
                  </a:lnTo>
                  <a:lnTo>
                    <a:pt x="96" y="86"/>
                  </a:lnTo>
                  <a:lnTo>
                    <a:pt x="120" y="84"/>
                  </a:lnTo>
                  <a:lnTo>
                    <a:pt x="120" y="76"/>
                  </a:lnTo>
                  <a:lnTo>
                    <a:pt x="112" y="66"/>
                  </a:lnTo>
                  <a:lnTo>
                    <a:pt x="112" y="40"/>
                  </a:lnTo>
                  <a:lnTo>
                    <a:pt x="110" y="34"/>
                  </a:lnTo>
                  <a:lnTo>
                    <a:pt x="126" y="22"/>
                  </a:lnTo>
                  <a:lnTo>
                    <a:pt x="138" y="20"/>
                  </a:lnTo>
                  <a:lnTo>
                    <a:pt x="154" y="10"/>
                  </a:lnTo>
                  <a:lnTo>
                    <a:pt x="180" y="6"/>
                  </a:lnTo>
                  <a:lnTo>
                    <a:pt x="204" y="2"/>
                  </a:lnTo>
                  <a:lnTo>
                    <a:pt x="218" y="4"/>
                  </a:lnTo>
                  <a:lnTo>
                    <a:pt x="226" y="6"/>
                  </a:lnTo>
                  <a:lnTo>
                    <a:pt x="238" y="0"/>
                  </a:lnTo>
                  <a:lnTo>
                    <a:pt x="254" y="0"/>
                  </a:lnTo>
                  <a:lnTo>
                    <a:pt x="262" y="0"/>
                  </a:lnTo>
                  <a:lnTo>
                    <a:pt x="270" y="4"/>
                  </a:lnTo>
                  <a:lnTo>
                    <a:pt x="270" y="40"/>
                  </a:lnTo>
                  <a:lnTo>
                    <a:pt x="258" y="50"/>
                  </a:lnTo>
                  <a:lnTo>
                    <a:pt x="258" y="58"/>
                  </a:lnTo>
                  <a:lnTo>
                    <a:pt x="282" y="86"/>
                  </a:lnTo>
                  <a:lnTo>
                    <a:pt x="286" y="114"/>
                  </a:lnTo>
                  <a:lnTo>
                    <a:pt x="292" y="116"/>
                  </a:lnTo>
                  <a:lnTo>
                    <a:pt x="294" y="132"/>
                  </a:lnTo>
                  <a:lnTo>
                    <a:pt x="296" y="180"/>
                  </a:lnTo>
                  <a:lnTo>
                    <a:pt x="288" y="184"/>
                  </a:lnTo>
                  <a:lnTo>
                    <a:pt x="292" y="194"/>
                  </a:lnTo>
                  <a:lnTo>
                    <a:pt x="302" y="216"/>
                  </a:lnTo>
                  <a:lnTo>
                    <a:pt x="321" y="218"/>
                  </a:lnTo>
                  <a:lnTo>
                    <a:pt x="325" y="226"/>
                  </a:lnTo>
                  <a:lnTo>
                    <a:pt x="331" y="232"/>
                  </a:lnTo>
                  <a:lnTo>
                    <a:pt x="264" y="272"/>
                  </a:lnTo>
                  <a:lnTo>
                    <a:pt x="226" y="304"/>
                  </a:lnTo>
                  <a:lnTo>
                    <a:pt x="206" y="308"/>
                  </a:lnTo>
                  <a:lnTo>
                    <a:pt x="188" y="310"/>
                  </a:lnTo>
                  <a:lnTo>
                    <a:pt x="190" y="294"/>
                  </a:lnTo>
                  <a:lnTo>
                    <a:pt x="170" y="286"/>
                  </a:lnTo>
                  <a:lnTo>
                    <a:pt x="160" y="276"/>
                  </a:lnTo>
                  <a:lnTo>
                    <a:pt x="0" y="16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96" name="Freeform 134">
              <a:extLst>
                <a:ext uri="{FF2B5EF4-FFF2-40B4-BE49-F238E27FC236}">
                  <a16:creationId xmlns:a16="http://schemas.microsoft.com/office/drawing/2014/main" id="{3E1059A7-B596-4372-B457-B24278DE2DA2}"/>
                </a:ext>
              </a:extLst>
            </p:cNvPr>
            <p:cNvSpPr>
              <a:spLocks/>
            </p:cNvSpPr>
            <p:nvPr/>
          </p:nvSpPr>
          <p:spPr bwMode="gray">
            <a:xfrm>
              <a:off x="5478235" y="3708737"/>
              <a:ext cx="310401" cy="239015"/>
            </a:xfrm>
            <a:custGeom>
              <a:avLst/>
              <a:gdLst>
                <a:gd name="T0" fmla="*/ 68 w 188"/>
                <a:gd name="T1" fmla="*/ 144 h 144"/>
                <a:gd name="T2" fmla="*/ 0 w 188"/>
                <a:gd name="T3" fmla="*/ 144 h 144"/>
                <a:gd name="T4" fmla="*/ 10 w 188"/>
                <a:gd name="T5" fmla="*/ 138 h 144"/>
                <a:gd name="T6" fmla="*/ 28 w 188"/>
                <a:gd name="T7" fmla="*/ 128 h 144"/>
                <a:gd name="T8" fmla="*/ 50 w 188"/>
                <a:gd name="T9" fmla="*/ 110 h 144"/>
                <a:gd name="T10" fmla="*/ 52 w 188"/>
                <a:gd name="T11" fmla="*/ 104 h 144"/>
                <a:gd name="T12" fmla="*/ 52 w 188"/>
                <a:gd name="T13" fmla="*/ 68 h 144"/>
                <a:gd name="T14" fmla="*/ 62 w 188"/>
                <a:gd name="T15" fmla="*/ 56 h 144"/>
                <a:gd name="T16" fmla="*/ 74 w 188"/>
                <a:gd name="T17" fmla="*/ 44 h 144"/>
                <a:gd name="T18" fmla="*/ 88 w 188"/>
                <a:gd name="T19" fmla="*/ 40 h 144"/>
                <a:gd name="T20" fmla="*/ 102 w 188"/>
                <a:gd name="T21" fmla="*/ 30 h 144"/>
                <a:gd name="T22" fmla="*/ 108 w 188"/>
                <a:gd name="T23" fmla="*/ 14 h 144"/>
                <a:gd name="T24" fmla="*/ 112 w 188"/>
                <a:gd name="T25" fmla="*/ 4 h 144"/>
                <a:gd name="T26" fmla="*/ 116 w 188"/>
                <a:gd name="T27" fmla="*/ 0 h 144"/>
                <a:gd name="T28" fmla="*/ 122 w 188"/>
                <a:gd name="T29" fmla="*/ 0 h 144"/>
                <a:gd name="T30" fmla="*/ 126 w 188"/>
                <a:gd name="T31" fmla="*/ 8 h 144"/>
                <a:gd name="T32" fmla="*/ 132 w 188"/>
                <a:gd name="T33" fmla="*/ 12 h 144"/>
                <a:gd name="T34" fmla="*/ 154 w 188"/>
                <a:gd name="T35" fmla="*/ 10 h 144"/>
                <a:gd name="T36" fmla="*/ 164 w 188"/>
                <a:gd name="T37" fmla="*/ 10 h 144"/>
                <a:gd name="T38" fmla="*/ 168 w 188"/>
                <a:gd name="T39" fmla="*/ 14 h 144"/>
                <a:gd name="T40" fmla="*/ 178 w 188"/>
                <a:gd name="T41" fmla="*/ 14 h 144"/>
                <a:gd name="T42" fmla="*/ 180 w 188"/>
                <a:gd name="T43" fmla="*/ 20 h 144"/>
                <a:gd name="T44" fmla="*/ 180 w 188"/>
                <a:gd name="T45" fmla="*/ 46 h 144"/>
                <a:gd name="T46" fmla="*/ 188 w 188"/>
                <a:gd name="T47" fmla="*/ 56 h 144"/>
                <a:gd name="T48" fmla="*/ 188 w 188"/>
                <a:gd name="T49" fmla="*/ 64 h 144"/>
                <a:gd name="T50" fmla="*/ 164 w 188"/>
                <a:gd name="T51" fmla="*/ 66 h 144"/>
                <a:gd name="T52" fmla="*/ 148 w 188"/>
                <a:gd name="T53" fmla="*/ 76 h 144"/>
                <a:gd name="T54" fmla="*/ 146 w 188"/>
                <a:gd name="T55" fmla="*/ 84 h 144"/>
                <a:gd name="T56" fmla="*/ 122 w 188"/>
                <a:gd name="T57" fmla="*/ 104 h 144"/>
                <a:gd name="T58" fmla="*/ 100 w 188"/>
                <a:gd name="T59" fmla="*/ 106 h 144"/>
                <a:gd name="T60" fmla="*/ 68 w 188"/>
                <a:gd name="T61" fmla="*/ 126 h 144"/>
                <a:gd name="T62" fmla="*/ 68 w 188"/>
                <a:gd name="T6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144">
                  <a:moveTo>
                    <a:pt x="68" y="144"/>
                  </a:moveTo>
                  <a:lnTo>
                    <a:pt x="0" y="144"/>
                  </a:lnTo>
                  <a:lnTo>
                    <a:pt x="10" y="138"/>
                  </a:lnTo>
                  <a:lnTo>
                    <a:pt x="28" y="128"/>
                  </a:lnTo>
                  <a:lnTo>
                    <a:pt x="50" y="110"/>
                  </a:lnTo>
                  <a:lnTo>
                    <a:pt x="52" y="104"/>
                  </a:lnTo>
                  <a:lnTo>
                    <a:pt x="52" y="68"/>
                  </a:lnTo>
                  <a:lnTo>
                    <a:pt x="62" y="56"/>
                  </a:lnTo>
                  <a:lnTo>
                    <a:pt x="74" y="44"/>
                  </a:lnTo>
                  <a:lnTo>
                    <a:pt x="88" y="40"/>
                  </a:lnTo>
                  <a:lnTo>
                    <a:pt x="102" y="30"/>
                  </a:lnTo>
                  <a:lnTo>
                    <a:pt x="108" y="14"/>
                  </a:lnTo>
                  <a:lnTo>
                    <a:pt x="112" y="4"/>
                  </a:lnTo>
                  <a:lnTo>
                    <a:pt x="116" y="0"/>
                  </a:lnTo>
                  <a:lnTo>
                    <a:pt x="122" y="0"/>
                  </a:lnTo>
                  <a:lnTo>
                    <a:pt x="126" y="8"/>
                  </a:lnTo>
                  <a:lnTo>
                    <a:pt x="132" y="12"/>
                  </a:lnTo>
                  <a:lnTo>
                    <a:pt x="154" y="10"/>
                  </a:lnTo>
                  <a:lnTo>
                    <a:pt x="164" y="10"/>
                  </a:lnTo>
                  <a:lnTo>
                    <a:pt x="168" y="14"/>
                  </a:lnTo>
                  <a:lnTo>
                    <a:pt x="178" y="14"/>
                  </a:lnTo>
                  <a:lnTo>
                    <a:pt x="180" y="20"/>
                  </a:lnTo>
                  <a:lnTo>
                    <a:pt x="180" y="46"/>
                  </a:lnTo>
                  <a:lnTo>
                    <a:pt x="188" y="56"/>
                  </a:lnTo>
                  <a:lnTo>
                    <a:pt x="188" y="64"/>
                  </a:lnTo>
                  <a:lnTo>
                    <a:pt x="164" y="66"/>
                  </a:lnTo>
                  <a:lnTo>
                    <a:pt x="148" y="76"/>
                  </a:lnTo>
                  <a:lnTo>
                    <a:pt x="146" y="84"/>
                  </a:lnTo>
                  <a:lnTo>
                    <a:pt x="122" y="104"/>
                  </a:lnTo>
                  <a:lnTo>
                    <a:pt x="100" y="106"/>
                  </a:lnTo>
                  <a:lnTo>
                    <a:pt x="68" y="126"/>
                  </a:lnTo>
                  <a:lnTo>
                    <a:pt x="68" y="14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97" name="Freeform 135">
              <a:extLst>
                <a:ext uri="{FF2B5EF4-FFF2-40B4-BE49-F238E27FC236}">
                  <a16:creationId xmlns:a16="http://schemas.microsoft.com/office/drawing/2014/main" id="{FFB33268-8F75-4607-83BE-A8B8C2E1ED1A}"/>
                </a:ext>
              </a:extLst>
            </p:cNvPr>
            <p:cNvSpPr>
              <a:spLocks/>
            </p:cNvSpPr>
            <p:nvPr/>
          </p:nvSpPr>
          <p:spPr bwMode="gray">
            <a:xfrm>
              <a:off x="5372566" y="3947752"/>
              <a:ext cx="217941" cy="175942"/>
            </a:xfrm>
            <a:custGeom>
              <a:avLst/>
              <a:gdLst>
                <a:gd name="T0" fmla="*/ 0 w 132"/>
                <a:gd name="T1" fmla="*/ 106 h 106"/>
                <a:gd name="T2" fmla="*/ 4 w 132"/>
                <a:gd name="T3" fmla="*/ 94 h 106"/>
                <a:gd name="T4" fmla="*/ 14 w 132"/>
                <a:gd name="T5" fmla="*/ 78 h 106"/>
                <a:gd name="T6" fmla="*/ 20 w 132"/>
                <a:gd name="T7" fmla="*/ 62 h 106"/>
                <a:gd name="T8" fmla="*/ 30 w 132"/>
                <a:gd name="T9" fmla="*/ 54 h 106"/>
                <a:gd name="T10" fmla="*/ 36 w 132"/>
                <a:gd name="T11" fmla="*/ 38 h 106"/>
                <a:gd name="T12" fmla="*/ 46 w 132"/>
                <a:gd name="T13" fmla="*/ 24 h 106"/>
                <a:gd name="T14" fmla="*/ 52 w 132"/>
                <a:gd name="T15" fmla="*/ 18 h 106"/>
                <a:gd name="T16" fmla="*/ 60 w 132"/>
                <a:gd name="T17" fmla="*/ 8 h 106"/>
                <a:gd name="T18" fmla="*/ 64 w 132"/>
                <a:gd name="T19" fmla="*/ 0 h 106"/>
                <a:gd name="T20" fmla="*/ 132 w 132"/>
                <a:gd name="T21" fmla="*/ 0 h 106"/>
                <a:gd name="T22" fmla="*/ 132 w 132"/>
                <a:gd name="T23" fmla="*/ 28 h 106"/>
                <a:gd name="T24" fmla="*/ 82 w 132"/>
                <a:gd name="T25" fmla="*/ 28 h 106"/>
                <a:gd name="T26" fmla="*/ 82 w 132"/>
                <a:gd name="T27" fmla="*/ 70 h 106"/>
                <a:gd name="T28" fmla="*/ 72 w 132"/>
                <a:gd name="T29" fmla="*/ 70 h 106"/>
                <a:gd name="T30" fmla="*/ 64 w 132"/>
                <a:gd name="T31" fmla="*/ 74 h 106"/>
                <a:gd name="T32" fmla="*/ 64 w 132"/>
                <a:gd name="T33" fmla="*/ 82 h 106"/>
                <a:gd name="T34" fmla="*/ 64 w 132"/>
                <a:gd name="T35" fmla="*/ 106 h 106"/>
                <a:gd name="T36" fmla="*/ 0 w 132"/>
                <a:gd name="T3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106">
                  <a:moveTo>
                    <a:pt x="0" y="106"/>
                  </a:moveTo>
                  <a:lnTo>
                    <a:pt x="4" y="94"/>
                  </a:lnTo>
                  <a:lnTo>
                    <a:pt x="14" y="78"/>
                  </a:lnTo>
                  <a:lnTo>
                    <a:pt x="20" y="62"/>
                  </a:lnTo>
                  <a:lnTo>
                    <a:pt x="30" y="54"/>
                  </a:lnTo>
                  <a:lnTo>
                    <a:pt x="36" y="38"/>
                  </a:lnTo>
                  <a:lnTo>
                    <a:pt x="46" y="24"/>
                  </a:lnTo>
                  <a:lnTo>
                    <a:pt x="52" y="18"/>
                  </a:lnTo>
                  <a:lnTo>
                    <a:pt x="60" y="8"/>
                  </a:lnTo>
                  <a:lnTo>
                    <a:pt x="64" y="0"/>
                  </a:lnTo>
                  <a:lnTo>
                    <a:pt x="132" y="0"/>
                  </a:lnTo>
                  <a:lnTo>
                    <a:pt x="132" y="28"/>
                  </a:lnTo>
                  <a:lnTo>
                    <a:pt x="82" y="28"/>
                  </a:lnTo>
                  <a:lnTo>
                    <a:pt x="82" y="70"/>
                  </a:lnTo>
                  <a:lnTo>
                    <a:pt x="72" y="70"/>
                  </a:lnTo>
                  <a:lnTo>
                    <a:pt x="64" y="74"/>
                  </a:lnTo>
                  <a:lnTo>
                    <a:pt x="64" y="82"/>
                  </a:lnTo>
                  <a:lnTo>
                    <a:pt x="64" y="106"/>
                  </a:lnTo>
                  <a:lnTo>
                    <a:pt x="0" y="10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98" name="Freeform 136">
              <a:extLst>
                <a:ext uri="{FF2B5EF4-FFF2-40B4-BE49-F238E27FC236}">
                  <a16:creationId xmlns:a16="http://schemas.microsoft.com/office/drawing/2014/main" id="{BE7BE50F-2C3F-4D03-8F31-A6FE29B67DA1}"/>
                </a:ext>
              </a:extLst>
            </p:cNvPr>
            <p:cNvSpPr>
              <a:spLocks/>
            </p:cNvSpPr>
            <p:nvPr/>
          </p:nvSpPr>
          <p:spPr bwMode="gray">
            <a:xfrm>
              <a:off x="5385775" y="4356070"/>
              <a:ext cx="79252" cy="46475"/>
            </a:xfrm>
            <a:custGeom>
              <a:avLst/>
              <a:gdLst>
                <a:gd name="T0" fmla="*/ 0 w 48"/>
                <a:gd name="T1" fmla="*/ 6 h 28"/>
                <a:gd name="T2" fmla="*/ 18 w 48"/>
                <a:gd name="T3" fmla="*/ 4 h 28"/>
                <a:gd name="T4" fmla="*/ 22 w 48"/>
                <a:gd name="T5" fmla="*/ 0 h 28"/>
                <a:gd name="T6" fmla="*/ 48 w 48"/>
                <a:gd name="T7" fmla="*/ 0 h 28"/>
                <a:gd name="T8" fmla="*/ 44 w 48"/>
                <a:gd name="T9" fmla="*/ 10 h 28"/>
                <a:gd name="T10" fmla="*/ 42 w 48"/>
                <a:gd name="T11" fmla="*/ 16 h 28"/>
                <a:gd name="T12" fmla="*/ 30 w 48"/>
                <a:gd name="T13" fmla="*/ 20 h 28"/>
                <a:gd name="T14" fmla="*/ 22 w 48"/>
                <a:gd name="T15" fmla="*/ 28 h 28"/>
                <a:gd name="T16" fmla="*/ 16 w 48"/>
                <a:gd name="T17" fmla="*/ 22 h 28"/>
                <a:gd name="T18" fmla="*/ 8 w 48"/>
                <a:gd name="T19" fmla="*/ 14 h 28"/>
                <a:gd name="T20" fmla="*/ 6 w 48"/>
                <a:gd name="T21" fmla="*/ 12 h 28"/>
                <a:gd name="T22" fmla="*/ 0 w 48"/>
                <a:gd name="T23"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28">
                  <a:moveTo>
                    <a:pt x="0" y="6"/>
                  </a:moveTo>
                  <a:lnTo>
                    <a:pt x="18" y="4"/>
                  </a:lnTo>
                  <a:lnTo>
                    <a:pt x="22" y="0"/>
                  </a:lnTo>
                  <a:lnTo>
                    <a:pt x="48" y="0"/>
                  </a:lnTo>
                  <a:lnTo>
                    <a:pt x="44" y="10"/>
                  </a:lnTo>
                  <a:lnTo>
                    <a:pt x="42" y="16"/>
                  </a:lnTo>
                  <a:lnTo>
                    <a:pt x="30" y="20"/>
                  </a:lnTo>
                  <a:lnTo>
                    <a:pt x="22" y="28"/>
                  </a:lnTo>
                  <a:lnTo>
                    <a:pt x="16" y="22"/>
                  </a:lnTo>
                  <a:lnTo>
                    <a:pt x="8" y="14"/>
                  </a:lnTo>
                  <a:lnTo>
                    <a:pt x="6" y="12"/>
                  </a:lnTo>
                  <a:lnTo>
                    <a:pt x="0" y="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399" name="Freeform 137">
              <a:extLst>
                <a:ext uri="{FF2B5EF4-FFF2-40B4-BE49-F238E27FC236}">
                  <a16:creationId xmlns:a16="http://schemas.microsoft.com/office/drawing/2014/main" id="{09547A37-A3D1-40EF-9F14-B97BAF10888E}"/>
                </a:ext>
              </a:extLst>
            </p:cNvPr>
            <p:cNvSpPr>
              <a:spLocks/>
            </p:cNvSpPr>
            <p:nvPr/>
          </p:nvSpPr>
          <p:spPr bwMode="gray">
            <a:xfrm>
              <a:off x="5474933" y="4429103"/>
              <a:ext cx="72648" cy="79672"/>
            </a:xfrm>
            <a:custGeom>
              <a:avLst/>
              <a:gdLst>
                <a:gd name="T0" fmla="*/ 0 w 44"/>
                <a:gd name="T1" fmla="*/ 16 h 48"/>
                <a:gd name="T2" fmla="*/ 8 w 44"/>
                <a:gd name="T3" fmla="*/ 8 h 48"/>
                <a:gd name="T4" fmla="*/ 16 w 44"/>
                <a:gd name="T5" fmla="*/ 2 h 48"/>
                <a:gd name="T6" fmla="*/ 30 w 44"/>
                <a:gd name="T7" fmla="*/ 0 h 48"/>
                <a:gd name="T8" fmla="*/ 38 w 44"/>
                <a:gd name="T9" fmla="*/ 8 h 48"/>
                <a:gd name="T10" fmla="*/ 44 w 44"/>
                <a:gd name="T11" fmla="*/ 16 h 48"/>
                <a:gd name="T12" fmla="*/ 42 w 44"/>
                <a:gd name="T13" fmla="*/ 24 h 48"/>
                <a:gd name="T14" fmla="*/ 40 w 44"/>
                <a:gd name="T15" fmla="*/ 32 h 48"/>
                <a:gd name="T16" fmla="*/ 34 w 44"/>
                <a:gd name="T17" fmla="*/ 40 h 48"/>
                <a:gd name="T18" fmla="*/ 24 w 44"/>
                <a:gd name="T19" fmla="*/ 48 h 48"/>
                <a:gd name="T20" fmla="*/ 16 w 44"/>
                <a:gd name="T21" fmla="*/ 44 h 48"/>
                <a:gd name="T22" fmla="*/ 4 w 44"/>
                <a:gd name="T23" fmla="*/ 32 h 48"/>
                <a:gd name="T24" fmla="*/ 0 w 44"/>
                <a:gd name="T25" fmla="*/ 24 h 48"/>
                <a:gd name="T26" fmla="*/ 0 w 44"/>
                <a:gd name="T2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8">
                  <a:moveTo>
                    <a:pt x="0" y="16"/>
                  </a:moveTo>
                  <a:lnTo>
                    <a:pt x="8" y="8"/>
                  </a:lnTo>
                  <a:lnTo>
                    <a:pt x="16" y="2"/>
                  </a:lnTo>
                  <a:lnTo>
                    <a:pt x="30" y="0"/>
                  </a:lnTo>
                  <a:lnTo>
                    <a:pt x="38" y="8"/>
                  </a:lnTo>
                  <a:lnTo>
                    <a:pt x="44" y="16"/>
                  </a:lnTo>
                  <a:lnTo>
                    <a:pt x="42" y="24"/>
                  </a:lnTo>
                  <a:lnTo>
                    <a:pt x="40" y="32"/>
                  </a:lnTo>
                  <a:lnTo>
                    <a:pt x="34" y="40"/>
                  </a:lnTo>
                  <a:lnTo>
                    <a:pt x="24" y="48"/>
                  </a:lnTo>
                  <a:lnTo>
                    <a:pt x="16" y="44"/>
                  </a:lnTo>
                  <a:lnTo>
                    <a:pt x="4" y="32"/>
                  </a:lnTo>
                  <a:lnTo>
                    <a:pt x="0" y="24"/>
                  </a:lnTo>
                  <a:lnTo>
                    <a:pt x="0" y="1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00" name="Freeform 138">
              <a:extLst>
                <a:ext uri="{FF2B5EF4-FFF2-40B4-BE49-F238E27FC236}">
                  <a16:creationId xmlns:a16="http://schemas.microsoft.com/office/drawing/2014/main" id="{5703A71C-7649-4B22-AA23-C0343F4D2509}"/>
                </a:ext>
              </a:extLst>
            </p:cNvPr>
            <p:cNvSpPr>
              <a:spLocks/>
            </p:cNvSpPr>
            <p:nvPr/>
          </p:nvSpPr>
          <p:spPr bwMode="gray">
            <a:xfrm>
              <a:off x="5372566" y="3947752"/>
              <a:ext cx="326912" cy="355203"/>
            </a:xfrm>
            <a:custGeom>
              <a:avLst/>
              <a:gdLst>
                <a:gd name="T0" fmla="*/ 0 w 198"/>
                <a:gd name="T1" fmla="*/ 106 h 214"/>
                <a:gd name="T2" fmla="*/ 64 w 198"/>
                <a:gd name="T3" fmla="*/ 106 h 214"/>
                <a:gd name="T4" fmla="*/ 64 w 198"/>
                <a:gd name="T5" fmla="*/ 82 h 214"/>
                <a:gd name="T6" fmla="*/ 64 w 198"/>
                <a:gd name="T7" fmla="*/ 74 h 214"/>
                <a:gd name="T8" fmla="*/ 68 w 198"/>
                <a:gd name="T9" fmla="*/ 72 h 214"/>
                <a:gd name="T10" fmla="*/ 72 w 198"/>
                <a:gd name="T11" fmla="*/ 70 h 214"/>
                <a:gd name="T12" fmla="*/ 82 w 198"/>
                <a:gd name="T13" fmla="*/ 70 h 214"/>
                <a:gd name="T14" fmla="*/ 82 w 198"/>
                <a:gd name="T15" fmla="*/ 28 h 214"/>
                <a:gd name="T16" fmla="*/ 132 w 198"/>
                <a:gd name="T17" fmla="*/ 28 h 214"/>
                <a:gd name="T18" fmla="*/ 132 w 198"/>
                <a:gd name="T19" fmla="*/ 0 h 214"/>
                <a:gd name="T20" fmla="*/ 198 w 198"/>
                <a:gd name="T21" fmla="*/ 48 h 214"/>
                <a:gd name="T22" fmla="*/ 168 w 198"/>
                <a:gd name="T23" fmla="*/ 48 h 214"/>
                <a:gd name="T24" fmla="*/ 180 w 198"/>
                <a:gd name="T25" fmla="*/ 184 h 214"/>
                <a:gd name="T26" fmla="*/ 186 w 198"/>
                <a:gd name="T27" fmla="*/ 192 h 214"/>
                <a:gd name="T28" fmla="*/ 184 w 198"/>
                <a:gd name="T29" fmla="*/ 202 h 214"/>
                <a:gd name="T30" fmla="*/ 84 w 198"/>
                <a:gd name="T31" fmla="*/ 200 h 214"/>
                <a:gd name="T32" fmla="*/ 78 w 198"/>
                <a:gd name="T33" fmla="*/ 214 h 214"/>
                <a:gd name="T34" fmla="*/ 68 w 198"/>
                <a:gd name="T35" fmla="*/ 206 h 214"/>
                <a:gd name="T36" fmla="*/ 60 w 198"/>
                <a:gd name="T37" fmla="*/ 194 h 214"/>
                <a:gd name="T38" fmla="*/ 52 w 198"/>
                <a:gd name="T39" fmla="*/ 188 h 214"/>
                <a:gd name="T40" fmla="*/ 40 w 198"/>
                <a:gd name="T41" fmla="*/ 182 h 214"/>
                <a:gd name="T42" fmla="*/ 26 w 198"/>
                <a:gd name="T43" fmla="*/ 182 h 214"/>
                <a:gd name="T44" fmla="*/ 12 w 198"/>
                <a:gd name="T45" fmla="*/ 184 h 214"/>
                <a:gd name="T46" fmla="*/ 12 w 198"/>
                <a:gd name="T47" fmla="*/ 172 h 214"/>
                <a:gd name="T48" fmla="*/ 18 w 198"/>
                <a:gd name="T49" fmla="*/ 152 h 214"/>
                <a:gd name="T50" fmla="*/ 12 w 198"/>
                <a:gd name="T51" fmla="*/ 144 h 214"/>
                <a:gd name="T52" fmla="*/ 8 w 198"/>
                <a:gd name="T53" fmla="*/ 138 h 214"/>
                <a:gd name="T54" fmla="*/ 12 w 198"/>
                <a:gd name="T55" fmla="*/ 130 h 214"/>
                <a:gd name="T56" fmla="*/ 12 w 198"/>
                <a:gd name="T57" fmla="*/ 122 h 214"/>
                <a:gd name="T58" fmla="*/ 8 w 198"/>
                <a:gd name="T59" fmla="*/ 116 h 214"/>
                <a:gd name="T60" fmla="*/ 0 w 198"/>
                <a:gd name="T61" fmla="*/ 112 h 214"/>
                <a:gd name="T62" fmla="*/ 0 w 198"/>
                <a:gd name="T63" fmla="*/ 10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214">
                  <a:moveTo>
                    <a:pt x="0" y="106"/>
                  </a:moveTo>
                  <a:lnTo>
                    <a:pt x="64" y="106"/>
                  </a:lnTo>
                  <a:lnTo>
                    <a:pt x="64" y="82"/>
                  </a:lnTo>
                  <a:lnTo>
                    <a:pt x="64" y="74"/>
                  </a:lnTo>
                  <a:lnTo>
                    <a:pt x="68" y="72"/>
                  </a:lnTo>
                  <a:lnTo>
                    <a:pt x="72" y="70"/>
                  </a:lnTo>
                  <a:lnTo>
                    <a:pt x="82" y="70"/>
                  </a:lnTo>
                  <a:lnTo>
                    <a:pt x="82" y="28"/>
                  </a:lnTo>
                  <a:lnTo>
                    <a:pt x="132" y="28"/>
                  </a:lnTo>
                  <a:lnTo>
                    <a:pt x="132" y="0"/>
                  </a:lnTo>
                  <a:lnTo>
                    <a:pt x="198" y="48"/>
                  </a:lnTo>
                  <a:lnTo>
                    <a:pt x="168" y="48"/>
                  </a:lnTo>
                  <a:lnTo>
                    <a:pt x="180" y="184"/>
                  </a:lnTo>
                  <a:lnTo>
                    <a:pt x="186" y="192"/>
                  </a:lnTo>
                  <a:lnTo>
                    <a:pt x="184" y="202"/>
                  </a:lnTo>
                  <a:lnTo>
                    <a:pt x="84" y="200"/>
                  </a:lnTo>
                  <a:lnTo>
                    <a:pt x="78" y="214"/>
                  </a:lnTo>
                  <a:lnTo>
                    <a:pt x="68" y="206"/>
                  </a:lnTo>
                  <a:lnTo>
                    <a:pt x="60" y="194"/>
                  </a:lnTo>
                  <a:lnTo>
                    <a:pt x="52" y="188"/>
                  </a:lnTo>
                  <a:lnTo>
                    <a:pt x="40" y="182"/>
                  </a:lnTo>
                  <a:lnTo>
                    <a:pt x="26" y="182"/>
                  </a:lnTo>
                  <a:lnTo>
                    <a:pt x="12" y="184"/>
                  </a:lnTo>
                  <a:lnTo>
                    <a:pt x="12" y="172"/>
                  </a:lnTo>
                  <a:lnTo>
                    <a:pt x="18" y="152"/>
                  </a:lnTo>
                  <a:lnTo>
                    <a:pt x="12" y="144"/>
                  </a:lnTo>
                  <a:lnTo>
                    <a:pt x="8" y="138"/>
                  </a:lnTo>
                  <a:lnTo>
                    <a:pt x="12" y="130"/>
                  </a:lnTo>
                  <a:lnTo>
                    <a:pt x="12" y="122"/>
                  </a:lnTo>
                  <a:lnTo>
                    <a:pt x="8" y="116"/>
                  </a:lnTo>
                  <a:lnTo>
                    <a:pt x="0" y="112"/>
                  </a:lnTo>
                  <a:lnTo>
                    <a:pt x="0" y="10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01" name="Freeform 139">
              <a:extLst>
                <a:ext uri="{FF2B5EF4-FFF2-40B4-BE49-F238E27FC236}">
                  <a16:creationId xmlns:a16="http://schemas.microsoft.com/office/drawing/2014/main" id="{B99CE1D4-46A5-41DF-8A60-827F602D1B0D}"/>
                </a:ext>
              </a:extLst>
            </p:cNvPr>
            <p:cNvSpPr>
              <a:spLocks/>
            </p:cNvSpPr>
            <p:nvPr/>
          </p:nvSpPr>
          <p:spPr bwMode="gray">
            <a:xfrm>
              <a:off x="5422098" y="4356070"/>
              <a:ext cx="191523" cy="146065"/>
            </a:xfrm>
            <a:custGeom>
              <a:avLst/>
              <a:gdLst>
                <a:gd name="T0" fmla="*/ 60 w 116"/>
                <a:gd name="T1" fmla="*/ 6 h 88"/>
                <a:gd name="T2" fmla="*/ 60 w 116"/>
                <a:gd name="T3" fmla="*/ 8 h 88"/>
                <a:gd name="T4" fmla="*/ 72 w 116"/>
                <a:gd name="T5" fmla="*/ 12 h 88"/>
                <a:gd name="T6" fmla="*/ 84 w 116"/>
                <a:gd name="T7" fmla="*/ 8 h 88"/>
                <a:gd name="T8" fmla="*/ 98 w 116"/>
                <a:gd name="T9" fmla="*/ 6 h 88"/>
                <a:gd name="T10" fmla="*/ 100 w 116"/>
                <a:gd name="T11" fmla="*/ 14 h 88"/>
                <a:gd name="T12" fmla="*/ 106 w 116"/>
                <a:gd name="T13" fmla="*/ 24 h 88"/>
                <a:gd name="T14" fmla="*/ 112 w 116"/>
                <a:gd name="T15" fmla="*/ 38 h 88"/>
                <a:gd name="T16" fmla="*/ 110 w 116"/>
                <a:gd name="T17" fmla="*/ 46 h 88"/>
                <a:gd name="T18" fmla="*/ 112 w 116"/>
                <a:gd name="T19" fmla="*/ 50 h 88"/>
                <a:gd name="T20" fmla="*/ 114 w 116"/>
                <a:gd name="T21" fmla="*/ 54 h 88"/>
                <a:gd name="T22" fmla="*/ 116 w 116"/>
                <a:gd name="T23" fmla="*/ 68 h 88"/>
                <a:gd name="T24" fmla="*/ 110 w 116"/>
                <a:gd name="T25" fmla="*/ 70 h 88"/>
                <a:gd name="T26" fmla="*/ 112 w 116"/>
                <a:gd name="T27" fmla="*/ 80 h 88"/>
                <a:gd name="T28" fmla="*/ 106 w 116"/>
                <a:gd name="T29" fmla="*/ 84 h 88"/>
                <a:gd name="T30" fmla="*/ 100 w 116"/>
                <a:gd name="T31" fmla="*/ 82 h 88"/>
                <a:gd name="T32" fmla="*/ 96 w 116"/>
                <a:gd name="T33" fmla="*/ 88 h 88"/>
                <a:gd name="T34" fmla="*/ 90 w 116"/>
                <a:gd name="T35" fmla="*/ 86 h 88"/>
                <a:gd name="T36" fmla="*/ 88 w 116"/>
                <a:gd name="T37" fmla="*/ 72 h 88"/>
                <a:gd name="T38" fmla="*/ 82 w 116"/>
                <a:gd name="T39" fmla="*/ 70 h 88"/>
                <a:gd name="T40" fmla="*/ 74 w 116"/>
                <a:gd name="T41" fmla="*/ 68 h 88"/>
                <a:gd name="T42" fmla="*/ 76 w 116"/>
                <a:gd name="T43" fmla="*/ 60 h 88"/>
                <a:gd name="T44" fmla="*/ 70 w 116"/>
                <a:gd name="T45" fmla="*/ 52 h 88"/>
                <a:gd name="T46" fmla="*/ 62 w 116"/>
                <a:gd name="T47" fmla="*/ 44 h 88"/>
                <a:gd name="T48" fmla="*/ 48 w 116"/>
                <a:gd name="T49" fmla="*/ 46 h 88"/>
                <a:gd name="T50" fmla="*/ 40 w 116"/>
                <a:gd name="T51" fmla="*/ 52 h 88"/>
                <a:gd name="T52" fmla="*/ 32 w 116"/>
                <a:gd name="T53" fmla="*/ 60 h 88"/>
                <a:gd name="T54" fmla="*/ 24 w 116"/>
                <a:gd name="T55" fmla="*/ 50 h 88"/>
                <a:gd name="T56" fmla="*/ 14 w 116"/>
                <a:gd name="T57" fmla="*/ 40 h 88"/>
                <a:gd name="T58" fmla="*/ 6 w 116"/>
                <a:gd name="T59" fmla="*/ 38 h 88"/>
                <a:gd name="T60" fmla="*/ 0 w 116"/>
                <a:gd name="T61" fmla="*/ 28 h 88"/>
                <a:gd name="T62" fmla="*/ 8 w 116"/>
                <a:gd name="T63" fmla="*/ 20 h 88"/>
                <a:gd name="T64" fmla="*/ 20 w 116"/>
                <a:gd name="T65" fmla="*/ 16 h 88"/>
                <a:gd name="T66" fmla="*/ 22 w 116"/>
                <a:gd name="T67" fmla="*/ 10 h 88"/>
                <a:gd name="T68" fmla="*/ 26 w 116"/>
                <a:gd name="T69" fmla="*/ 0 h 88"/>
                <a:gd name="T70" fmla="*/ 32 w 116"/>
                <a:gd name="T71" fmla="*/ 0 h 88"/>
                <a:gd name="T72" fmla="*/ 38 w 116"/>
                <a:gd name="T73" fmla="*/ 4 h 88"/>
                <a:gd name="T74" fmla="*/ 50 w 116"/>
                <a:gd name="T75" fmla="*/ 4 h 88"/>
                <a:gd name="T76" fmla="*/ 60 w 116"/>
                <a:gd name="T77"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6" h="88">
                  <a:moveTo>
                    <a:pt x="60" y="6"/>
                  </a:moveTo>
                  <a:lnTo>
                    <a:pt x="60" y="8"/>
                  </a:lnTo>
                  <a:lnTo>
                    <a:pt x="72" y="12"/>
                  </a:lnTo>
                  <a:lnTo>
                    <a:pt x="84" y="8"/>
                  </a:lnTo>
                  <a:lnTo>
                    <a:pt x="98" y="6"/>
                  </a:lnTo>
                  <a:lnTo>
                    <a:pt x="100" y="14"/>
                  </a:lnTo>
                  <a:lnTo>
                    <a:pt x="106" y="24"/>
                  </a:lnTo>
                  <a:lnTo>
                    <a:pt x="112" y="38"/>
                  </a:lnTo>
                  <a:lnTo>
                    <a:pt x="110" y="46"/>
                  </a:lnTo>
                  <a:lnTo>
                    <a:pt x="112" y="50"/>
                  </a:lnTo>
                  <a:lnTo>
                    <a:pt x="114" y="54"/>
                  </a:lnTo>
                  <a:lnTo>
                    <a:pt x="116" y="68"/>
                  </a:lnTo>
                  <a:lnTo>
                    <a:pt x="110" y="70"/>
                  </a:lnTo>
                  <a:lnTo>
                    <a:pt x="112" y="80"/>
                  </a:lnTo>
                  <a:lnTo>
                    <a:pt x="106" y="84"/>
                  </a:lnTo>
                  <a:lnTo>
                    <a:pt x="100" y="82"/>
                  </a:lnTo>
                  <a:lnTo>
                    <a:pt x="96" y="88"/>
                  </a:lnTo>
                  <a:lnTo>
                    <a:pt x="90" y="86"/>
                  </a:lnTo>
                  <a:lnTo>
                    <a:pt x="88" y="72"/>
                  </a:lnTo>
                  <a:lnTo>
                    <a:pt x="82" y="70"/>
                  </a:lnTo>
                  <a:lnTo>
                    <a:pt x="74" y="68"/>
                  </a:lnTo>
                  <a:lnTo>
                    <a:pt x="76" y="60"/>
                  </a:lnTo>
                  <a:lnTo>
                    <a:pt x="70" y="52"/>
                  </a:lnTo>
                  <a:lnTo>
                    <a:pt x="62" y="44"/>
                  </a:lnTo>
                  <a:lnTo>
                    <a:pt x="48" y="46"/>
                  </a:lnTo>
                  <a:lnTo>
                    <a:pt x="40" y="52"/>
                  </a:lnTo>
                  <a:lnTo>
                    <a:pt x="32" y="60"/>
                  </a:lnTo>
                  <a:lnTo>
                    <a:pt x="24" y="50"/>
                  </a:lnTo>
                  <a:lnTo>
                    <a:pt x="14" y="40"/>
                  </a:lnTo>
                  <a:lnTo>
                    <a:pt x="6" y="38"/>
                  </a:lnTo>
                  <a:lnTo>
                    <a:pt x="0" y="28"/>
                  </a:lnTo>
                  <a:lnTo>
                    <a:pt x="8" y="20"/>
                  </a:lnTo>
                  <a:lnTo>
                    <a:pt x="20" y="16"/>
                  </a:lnTo>
                  <a:lnTo>
                    <a:pt x="22" y="10"/>
                  </a:lnTo>
                  <a:lnTo>
                    <a:pt x="26" y="0"/>
                  </a:lnTo>
                  <a:lnTo>
                    <a:pt x="32" y="0"/>
                  </a:lnTo>
                  <a:lnTo>
                    <a:pt x="38" y="4"/>
                  </a:lnTo>
                  <a:lnTo>
                    <a:pt x="50" y="4"/>
                  </a:lnTo>
                  <a:lnTo>
                    <a:pt x="60" y="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02" name="Freeform 140">
              <a:extLst>
                <a:ext uri="{FF2B5EF4-FFF2-40B4-BE49-F238E27FC236}">
                  <a16:creationId xmlns:a16="http://schemas.microsoft.com/office/drawing/2014/main" id="{0883B864-D2A9-4603-9BEE-1CEF4BDB93B6}"/>
                </a:ext>
              </a:extLst>
            </p:cNvPr>
            <p:cNvSpPr>
              <a:spLocks/>
            </p:cNvSpPr>
            <p:nvPr/>
          </p:nvSpPr>
          <p:spPr bwMode="gray">
            <a:xfrm>
              <a:off x="5514558" y="4468939"/>
              <a:ext cx="108970" cy="109548"/>
            </a:xfrm>
            <a:custGeom>
              <a:avLst/>
              <a:gdLst>
                <a:gd name="T0" fmla="*/ 50 w 66"/>
                <a:gd name="T1" fmla="*/ 16 h 66"/>
                <a:gd name="T2" fmla="*/ 50 w 66"/>
                <a:gd name="T3" fmla="*/ 26 h 66"/>
                <a:gd name="T4" fmla="*/ 50 w 66"/>
                <a:gd name="T5" fmla="*/ 34 h 66"/>
                <a:gd name="T6" fmla="*/ 58 w 66"/>
                <a:gd name="T7" fmla="*/ 36 h 66"/>
                <a:gd name="T8" fmla="*/ 64 w 66"/>
                <a:gd name="T9" fmla="*/ 40 h 66"/>
                <a:gd name="T10" fmla="*/ 66 w 66"/>
                <a:gd name="T11" fmla="*/ 46 h 66"/>
                <a:gd name="T12" fmla="*/ 66 w 66"/>
                <a:gd name="T13" fmla="*/ 54 h 66"/>
                <a:gd name="T14" fmla="*/ 62 w 66"/>
                <a:gd name="T15" fmla="*/ 66 h 66"/>
                <a:gd name="T16" fmla="*/ 50 w 66"/>
                <a:gd name="T17" fmla="*/ 62 h 66"/>
                <a:gd name="T18" fmla="*/ 38 w 66"/>
                <a:gd name="T19" fmla="*/ 54 h 66"/>
                <a:gd name="T20" fmla="*/ 30 w 66"/>
                <a:gd name="T21" fmla="*/ 44 h 66"/>
                <a:gd name="T22" fmla="*/ 18 w 66"/>
                <a:gd name="T23" fmla="*/ 36 h 66"/>
                <a:gd name="T24" fmla="*/ 8 w 66"/>
                <a:gd name="T25" fmla="*/ 32 h 66"/>
                <a:gd name="T26" fmla="*/ 0 w 66"/>
                <a:gd name="T27" fmla="*/ 24 h 66"/>
                <a:gd name="T28" fmla="*/ 16 w 66"/>
                <a:gd name="T29" fmla="*/ 8 h 66"/>
                <a:gd name="T30" fmla="*/ 18 w 66"/>
                <a:gd name="T31" fmla="*/ 0 h 66"/>
                <a:gd name="T32" fmla="*/ 24 w 66"/>
                <a:gd name="T33" fmla="*/ 0 h 66"/>
                <a:gd name="T34" fmla="*/ 32 w 66"/>
                <a:gd name="T35" fmla="*/ 4 h 66"/>
                <a:gd name="T36" fmla="*/ 34 w 66"/>
                <a:gd name="T37" fmla="*/ 18 h 66"/>
                <a:gd name="T38" fmla="*/ 40 w 66"/>
                <a:gd name="T39" fmla="*/ 20 h 66"/>
                <a:gd name="T40" fmla="*/ 44 w 66"/>
                <a:gd name="T41" fmla="*/ 14 h 66"/>
                <a:gd name="T42" fmla="*/ 50 w 66"/>
                <a:gd name="T43"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66">
                  <a:moveTo>
                    <a:pt x="50" y="16"/>
                  </a:moveTo>
                  <a:lnTo>
                    <a:pt x="50" y="26"/>
                  </a:lnTo>
                  <a:lnTo>
                    <a:pt x="50" y="34"/>
                  </a:lnTo>
                  <a:lnTo>
                    <a:pt x="58" y="36"/>
                  </a:lnTo>
                  <a:lnTo>
                    <a:pt x="64" y="40"/>
                  </a:lnTo>
                  <a:lnTo>
                    <a:pt x="66" y="46"/>
                  </a:lnTo>
                  <a:lnTo>
                    <a:pt x="66" y="54"/>
                  </a:lnTo>
                  <a:lnTo>
                    <a:pt x="62" y="66"/>
                  </a:lnTo>
                  <a:lnTo>
                    <a:pt x="50" y="62"/>
                  </a:lnTo>
                  <a:lnTo>
                    <a:pt x="38" y="54"/>
                  </a:lnTo>
                  <a:lnTo>
                    <a:pt x="30" y="44"/>
                  </a:lnTo>
                  <a:lnTo>
                    <a:pt x="18" y="36"/>
                  </a:lnTo>
                  <a:lnTo>
                    <a:pt x="8" y="32"/>
                  </a:lnTo>
                  <a:lnTo>
                    <a:pt x="0" y="24"/>
                  </a:lnTo>
                  <a:lnTo>
                    <a:pt x="16" y="8"/>
                  </a:lnTo>
                  <a:lnTo>
                    <a:pt x="18" y="0"/>
                  </a:lnTo>
                  <a:lnTo>
                    <a:pt x="24" y="0"/>
                  </a:lnTo>
                  <a:lnTo>
                    <a:pt x="32" y="4"/>
                  </a:lnTo>
                  <a:lnTo>
                    <a:pt x="34" y="18"/>
                  </a:lnTo>
                  <a:lnTo>
                    <a:pt x="40" y="20"/>
                  </a:lnTo>
                  <a:lnTo>
                    <a:pt x="44" y="14"/>
                  </a:lnTo>
                  <a:lnTo>
                    <a:pt x="50" y="1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03" name="Freeform 141">
              <a:extLst>
                <a:ext uri="{FF2B5EF4-FFF2-40B4-BE49-F238E27FC236}">
                  <a16:creationId xmlns:a16="http://schemas.microsoft.com/office/drawing/2014/main" id="{C3CE65C9-E111-4FA3-8D22-4D7584C77E9F}"/>
                </a:ext>
              </a:extLst>
            </p:cNvPr>
            <p:cNvSpPr>
              <a:spLocks/>
            </p:cNvSpPr>
            <p:nvPr/>
          </p:nvSpPr>
          <p:spPr bwMode="gray">
            <a:xfrm>
              <a:off x="6170033" y="4067260"/>
              <a:ext cx="277380" cy="428236"/>
            </a:xfrm>
            <a:custGeom>
              <a:avLst/>
              <a:gdLst>
                <a:gd name="T0" fmla="*/ 166 w 168"/>
                <a:gd name="T1" fmla="*/ 128 h 258"/>
                <a:gd name="T2" fmla="*/ 152 w 168"/>
                <a:gd name="T3" fmla="*/ 130 h 258"/>
                <a:gd name="T4" fmla="*/ 148 w 168"/>
                <a:gd name="T5" fmla="*/ 142 h 258"/>
                <a:gd name="T6" fmla="*/ 136 w 168"/>
                <a:gd name="T7" fmla="*/ 170 h 258"/>
                <a:gd name="T8" fmla="*/ 144 w 168"/>
                <a:gd name="T9" fmla="*/ 178 h 258"/>
                <a:gd name="T10" fmla="*/ 148 w 168"/>
                <a:gd name="T11" fmla="*/ 204 h 258"/>
                <a:gd name="T12" fmla="*/ 136 w 168"/>
                <a:gd name="T13" fmla="*/ 206 h 258"/>
                <a:gd name="T14" fmla="*/ 112 w 168"/>
                <a:gd name="T15" fmla="*/ 230 h 258"/>
                <a:gd name="T16" fmla="*/ 88 w 168"/>
                <a:gd name="T17" fmla="*/ 234 h 258"/>
                <a:gd name="T18" fmla="*/ 86 w 168"/>
                <a:gd name="T19" fmla="*/ 246 h 258"/>
                <a:gd name="T20" fmla="*/ 40 w 168"/>
                <a:gd name="T21" fmla="*/ 258 h 258"/>
                <a:gd name="T22" fmla="*/ 30 w 168"/>
                <a:gd name="T23" fmla="*/ 246 h 258"/>
                <a:gd name="T24" fmla="*/ 10 w 168"/>
                <a:gd name="T25" fmla="*/ 226 h 258"/>
                <a:gd name="T26" fmla="*/ 12 w 168"/>
                <a:gd name="T27" fmla="*/ 216 h 258"/>
                <a:gd name="T28" fmla="*/ 32 w 168"/>
                <a:gd name="T29" fmla="*/ 216 h 258"/>
                <a:gd name="T30" fmla="*/ 26 w 168"/>
                <a:gd name="T31" fmla="*/ 206 h 258"/>
                <a:gd name="T32" fmla="*/ 24 w 168"/>
                <a:gd name="T33" fmla="*/ 182 h 258"/>
                <a:gd name="T34" fmla="*/ 16 w 168"/>
                <a:gd name="T35" fmla="*/ 170 h 258"/>
                <a:gd name="T36" fmla="*/ 2 w 168"/>
                <a:gd name="T37" fmla="*/ 156 h 258"/>
                <a:gd name="T38" fmla="*/ 0 w 168"/>
                <a:gd name="T39" fmla="*/ 144 h 258"/>
                <a:gd name="T40" fmla="*/ 32 w 168"/>
                <a:gd name="T41" fmla="*/ 106 h 258"/>
                <a:gd name="T42" fmla="*/ 36 w 168"/>
                <a:gd name="T43" fmla="*/ 66 h 258"/>
                <a:gd name="T44" fmla="*/ 40 w 168"/>
                <a:gd name="T45" fmla="*/ 50 h 258"/>
                <a:gd name="T46" fmla="*/ 28 w 168"/>
                <a:gd name="T47" fmla="*/ 6 h 258"/>
                <a:gd name="T48" fmla="*/ 34 w 168"/>
                <a:gd name="T49" fmla="*/ 0 h 258"/>
                <a:gd name="T50" fmla="*/ 168 w 168"/>
                <a:gd name="T51" fmla="*/ 54 h 258"/>
                <a:gd name="T52" fmla="*/ 166 w 168"/>
                <a:gd name="T53" fmla="*/ 12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8" h="258">
                  <a:moveTo>
                    <a:pt x="166" y="128"/>
                  </a:moveTo>
                  <a:lnTo>
                    <a:pt x="152" y="130"/>
                  </a:lnTo>
                  <a:lnTo>
                    <a:pt x="148" y="142"/>
                  </a:lnTo>
                  <a:lnTo>
                    <a:pt x="136" y="170"/>
                  </a:lnTo>
                  <a:lnTo>
                    <a:pt x="144" y="178"/>
                  </a:lnTo>
                  <a:lnTo>
                    <a:pt x="148" y="204"/>
                  </a:lnTo>
                  <a:lnTo>
                    <a:pt x="136" y="206"/>
                  </a:lnTo>
                  <a:lnTo>
                    <a:pt x="112" y="230"/>
                  </a:lnTo>
                  <a:lnTo>
                    <a:pt x="88" y="234"/>
                  </a:lnTo>
                  <a:lnTo>
                    <a:pt x="86" y="246"/>
                  </a:lnTo>
                  <a:lnTo>
                    <a:pt x="40" y="258"/>
                  </a:lnTo>
                  <a:lnTo>
                    <a:pt x="30" y="246"/>
                  </a:lnTo>
                  <a:lnTo>
                    <a:pt x="10" y="226"/>
                  </a:lnTo>
                  <a:lnTo>
                    <a:pt x="12" y="216"/>
                  </a:lnTo>
                  <a:lnTo>
                    <a:pt x="32" y="216"/>
                  </a:lnTo>
                  <a:lnTo>
                    <a:pt x="26" y="206"/>
                  </a:lnTo>
                  <a:lnTo>
                    <a:pt x="24" y="182"/>
                  </a:lnTo>
                  <a:lnTo>
                    <a:pt x="16" y="170"/>
                  </a:lnTo>
                  <a:lnTo>
                    <a:pt x="2" y="156"/>
                  </a:lnTo>
                  <a:lnTo>
                    <a:pt x="0" y="144"/>
                  </a:lnTo>
                  <a:lnTo>
                    <a:pt x="32" y="106"/>
                  </a:lnTo>
                  <a:lnTo>
                    <a:pt x="36" y="66"/>
                  </a:lnTo>
                  <a:lnTo>
                    <a:pt x="40" y="50"/>
                  </a:lnTo>
                  <a:lnTo>
                    <a:pt x="28" y="6"/>
                  </a:lnTo>
                  <a:lnTo>
                    <a:pt x="34" y="0"/>
                  </a:lnTo>
                  <a:lnTo>
                    <a:pt x="168" y="54"/>
                  </a:lnTo>
                  <a:lnTo>
                    <a:pt x="166" y="128"/>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04" name="Freeform 142">
              <a:extLst>
                <a:ext uri="{FF2B5EF4-FFF2-40B4-BE49-F238E27FC236}">
                  <a16:creationId xmlns:a16="http://schemas.microsoft.com/office/drawing/2014/main" id="{CC78AC00-4C6A-4DB8-B1F8-40FBF8EB2FB6}"/>
                </a:ext>
              </a:extLst>
            </p:cNvPr>
            <p:cNvSpPr>
              <a:spLocks/>
            </p:cNvSpPr>
            <p:nvPr/>
          </p:nvSpPr>
          <p:spPr bwMode="gray">
            <a:xfrm>
              <a:off x="5821658" y="4060621"/>
              <a:ext cx="414419" cy="322007"/>
            </a:xfrm>
            <a:custGeom>
              <a:avLst/>
              <a:gdLst>
                <a:gd name="T0" fmla="*/ 4 w 251"/>
                <a:gd name="T1" fmla="*/ 142 h 194"/>
                <a:gd name="T2" fmla="*/ 18 w 251"/>
                <a:gd name="T3" fmla="*/ 142 h 194"/>
                <a:gd name="T4" fmla="*/ 52 w 251"/>
                <a:gd name="T5" fmla="*/ 136 h 194"/>
                <a:gd name="T6" fmla="*/ 64 w 251"/>
                <a:gd name="T7" fmla="*/ 118 h 194"/>
                <a:gd name="T8" fmla="*/ 66 w 251"/>
                <a:gd name="T9" fmla="*/ 76 h 194"/>
                <a:gd name="T10" fmla="*/ 86 w 251"/>
                <a:gd name="T11" fmla="*/ 72 h 194"/>
                <a:gd name="T12" fmla="*/ 124 w 251"/>
                <a:gd name="T13" fmla="*/ 40 h 194"/>
                <a:gd name="T14" fmla="*/ 191 w 251"/>
                <a:gd name="T15" fmla="*/ 0 h 194"/>
                <a:gd name="T16" fmla="*/ 199 w 251"/>
                <a:gd name="T17" fmla="*/ 2 h 194"/>
                <a:gd name="T18" fmla="*/ 207 w 251"/>
                <a:gd name="T19" fmla="*/ 4 h 194"/>
                <a:gd name="T20" fmla="*/ 217 w 251"/>
                <a:gd name="T21" fmla="*/ 8 h 194"/>
                <a:gd name="T22" fmla="*/ 227 w 251"/>
                <a:gd name="T23" fmla="*/ 16 h 194"/>
                <a:gd name="T24" fmla="*/ 239 w 251"/>
                <a:gd name="T25" fmla="*/ 10 h 194"/>
                <a:gd name="T26" fmla="*/ 251 w 251"/>
                <a:gd name="T27" fmla="*/ 54 h 194"/>
                <a:gd name="T28" fmla="*/ 247 w 251"/>
                <a:gd name="T29" fmla="*/ 70 h 194"/>
                <a:gd name="T30" fmla="*/ 243 w 251"/>
                <a:gd name="T31" fmla="*/ 110 h 194"/>
                <a:gd name="T32" fmla="*/ 211 w 251"/>
                <a:gd name="T33" fmla="*/ 148 h 194"/>
                <a:gd name="T34" fmla="*/ 213 w 251"/>
                <a:gd name="T35" fmla="*/ 160 h 194"/>
                <a:gd name="T36" fmla="*/ 191 w 251"/>
                <a:gd name="T37" fmla="*/ 174 h 194"/>
                <a:gd name="T38" fmla="*/ 156 w 251"/>
                <a:gd name="T39" fmla="*/ 170 h 194"/>
                <a:gd name="T40" fmla="*/ 150 w 251"/>
                <a:gd name="T41" fmla="*/ 178 h 194"/>
                <a:gd name="T42" fmla="*/ 122 w 251"/>
                <a:gd name="T43" fmla="*/ 168 h 194"/>
                <a:gd name="T44" fmla="*/ 112 w 251"/>
                <a:gd name="T45" fmla="*/ 174 h 194"/>
                <a:gd name="T46" fmla="*/ 96 w 251"/>
                <a:gd name="T47" fmla="*/ 162 h 194"/>
                <a:gd name="T48" fmla="*/ 66 w 251"/>
                <a:gd name="T49" fmla="*/ 162 h 194"/>
                <a:gd name="T50" fmla="*/ 54 w 251"/>
                <a:gd name="T51" fmla="*/ 194 h 194"/>
                <a:gd name="T52" fmla="*/ 44 w 251"/>
                <a:gd name="T53" fmla="*/ 184 h 194"/>
                <a:gd name="T54" fmla="*/ 30 w 251"/>
                <a:gd name="T55" fmla="*/ 186 h 194"/>
                <a:gd name="T56" fmla="*/ 16 w 251"/>
                <a:gd name="T57" fmla="*/ 178 h 194"/>
                <a:gd name="T58" fmla="*/ 12 w 251"/>
                <a:gd name="T59" fmla="*/ 176 h 194"/>
                <a:gd name="T60" fmla="*/ 14 w 251"/>
                <a:gd name="T61" fmla="*/ 170 h 194"/>
                <a:gd name="T62" fmla="*/ 4 w 251"/>
                <a:gd name="T63" fmla="*/ 158 h 194"/>
                <a:gd name="T64" fmla="*/ 0 w 251"/>
                <a:gd name="T65" fmla="*/ 150 h 194"/>
                <a:gd name="T66" fmla="*/ 4 w 251"/>
                <a:gd name="T67" fmla="*/ 14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1" h="194">
                  <a:moveTo>
                    <a:pt x="4" y="142"/>
                  </a:moveTo>
                  <a:lnTo>
                    <a:pt x="18" y="142"/>
                  </a:lnTo>
                  <a:lnTo>
                    <a:pt x="52" y="136"/>
                  </a:lnTo>
                  <a:lnTo>
                    <a:pt x="64" y="118"/>
                  </a:lnTo>
                  <a:lnTo>
                    <a:pt x="66" y="76"/>
                  </a:lnTo>
                  <a:lnTo>
                    <a:pt x="86" y="72"/>
                  </a:lnTo>
                  <a:lnTo>
                    <a:pt x="124" y="40"/>
                  </a:lnTo>
                  <a:lnTo>
                    <a:pt x="191" y="0"/>
                  </a:lnTo>
                  <a:lnTo>
                    <a:pt x="199" y="2"/>
                  </a:lnTo>
                  <a:lnTo>
                    <a:pt x="207" y="4"/>
                  </a:lnTo>
                  <a:lnTo>
                    <a:pt x="217" y="8"/>
                  </a:lnTo>
                  <a:lnTo>
                    <a:pt x="227" y="16"/>
                  </a:lnTo>
                  <a:lnTo>
                    <a:pt x="239" y="10"/>
                  </a:lnTo>
                  <a:lnTo>
                    <a:pt x="251" y="54"/>
                  </a:lnTo>
                  <a:lnTo>
                    <a:pt x="247" y="70"/>
                  </a:lnTo>
                  <a:lnTo>
                    <a:pt x="243" y="110"/>
                  </a:lnTo>
                  <a:lnTo>
                    <a:pt x="211" y="148"/>
                  </a:lnTo>
                  <a:lnTo>
                    <a:pt x="213" y="160"/>
                  </a:lnTo>
                  <a:lnTo>
                    <a:pt x="191" y="174"/>
                  </a:lnTo>
                  <a:lnTo>
                    <a:pt x="156" y="170"/>
                  </a:lnTo>
                  <a:lnTo>
                    <a:pt x="150" y="178"/>
                  </a:lnTo>
                  <a:lnTo>
                    <a:pt x="122" y="168"/>
                  </a:lnTo>
                  <a:lnTo>
                    <a:pt x="112" y="174"/>
                  </a:lnTo>
                  <a:lnTo>
                    <a:pt x="96" y="162"/>
                  </a:lnTo>
                  <a:lnTo>
                    <a:pt x="66" y="162"/>
                  </a:lnTo>
                  <a:lnTo>
                    <a:pt x="54" y="194"/>
                  </a:lnTo>
                  <a:lnTo>
                    <a:pt x="44" y="184"/>
                  </a:lnTo>
                  <a:lnTo>
                    <a:pt x="30" y="186"/>
                  </a:lnTo>
                  <a:lnTo>
                    <a:pt x="16" y="178"/>
                  </a:lnTo>
                  <a:lnTo>
                    <a:pt x="12" y="176"/>
                  </a:lnTo>
                  <a:lnTo>
                    <a:pt x="14" y="170"/>
                  </a:lnTo>
                  <a:lnTo>
                    <a:pt x="4" y="158"/>
                  </a:lnTo>
                  <a:lnTo>
                    <a:pt x="0" y="150"/>
                  </a:lnTo>
                  <a:lnTo>
                    <a:pt x="4" y="142"/>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05" name="Freeform 143">
              <a:extLst>
                <a:ext uri="{FF2B5EF4-FFF2-40B4-BE49-F238E27FC236}">
                  <a16:creationId xmlns:a16="http://schemas.microsoft.com/office/drawing/2014/main" id="{F1F7FFB5-24D5-4DF6-AAB5-162AD868C250}"/>
                </a:ext>
              </a:extLst>
            </p:cNvPr>
            <p:cNvSpPr>
              <a:spLocks/>
            </p:cNvSpPr>
            <p:nvPr/>
          </p:nvSpPr>
          <p:spPr bwMode="gray">
            <a:xfrm>
              <a:off x="6203055" y="4405864"/>
              <a:ext cx="333517" cy="212458"/>
            </a:xfrm>
            <a:custGeom>
              <a:avLst/>
              <a:gdLst>
                <a:gd name="T0" fmla="*/ 20 w 202"/>
                <a:gd name="T1" fmla="*/ 54 h 128"/>
                <a:gd name="T2" fmla="*/ 66 w 202"/>
                <a:gd name="T3" fmla="*/ 42 h 128"/>
                <a:gd name="T4" fmla="*/ 68 w 202"/>
                <a:gd name="T5" fmla="*/ 30 h 128"/>
                <a:gd name="T6" fmla="*/ 92 w 202"/>
                <a:gd name="T7" fmla="*/ 26 h 128"/>
                <a:gd name="T8" fmla="*/ 116 w 202"/>
                <a:gd name="T9" fmla="*/ 2 h 128"/>
                <a:gd name="T10" fmla="*/ 128 w 202"/>
                <a:gd name="T11" fmla="*/ 0 h 128"/>
                <a:gd name="T12" fmla="*/ 140 w 202"/>
                <a:gd name="T13" fmla="*/ 8 h 128"/>
                <a:gd name="T14" fmla="*/ 142 w 202"/>
                <a:gd name="T15" fmla="*/ 22 h 128"/>
                <a:gd name="T16" fmla="*/ 142 w 202"/>
                <a:gd name="T17" fmla="*/ 34 h 128"/>
                <a:gd name="T18" fmla="*/ 180 w 202"/>
                <a:gd name="T19" fmla="*/ 60 h 128"/>
                <a:gd name="T20" fmla="*/ 202 w 202"/>
                <a:gd name="T21" fmla="*/ 92 h 128"/>
                <a:gd name="T22" fmla="*/ 172 w 202"/>
                <a:gd name="T23" fmla="*/ 90 h 128"/>
                <a:gd name="T24" fmla="*/ 138 w 202"/>
                <a:gd name="T25" fmla="*/ 100 h 128"/>
                <a:gd name="T26" fmla="*/ 126 w 202"/>
                <a:gd name="T27" fmla="*/ 108 h 128"/>
                <a:gd name="T28" fmla="*/ 104 w 202"/>
                <a:gd name="T29" fmla="*/ 106 h 128"/>
                <a:gd name="T30" fmla="*/ 92 w 202"/>
                <a:gd name="T31" fmla="*/ 102 h 128"/>
                <a:gd name="T32" fmla="*/ 78 w 202"/>
                <a:gd name="T33" fmla="*/ 88 h 128"/>
                <a:gd name="T34" fmla="*/ 64 w 202"/>
                <a:gd name="T35" fmla="*/ 104 h 128"/>
                <a:gd name="T36" fmla="*/ 62 w 202"/>
                <a:gd name="T37" fmla="*/ 118 h 128"/>
                <a:gd name="T38" fmla="*/ 32 w 202"/>
                <a:gd name="T39" fmla="*/ 116 h 128"/>
                <a:gd name="T40" fmla="*/ 24 w 202"/>
                <a:gd name="T41" fmla="*/ 128 h 128"/>
                <a:gd name="T42" fmla="*/ 10 w 202"/>
                <a:gd name="T43" fmla="*/ 112 h 128"/>
                <a:gd name="T44" fmla="*/ 0 w 202"/>
                <a:gd name="T45" fmla="*/ 86 h 128"/>
                <a:gd name="T46" fmla="*/ 0 w 202"/>
                <a:gd name="T47" fmla="*/ 70 h 128"/>
                <a:gd name="T48" fmla="*/ 20 w 202"/>
                <a:gd name="T49" fmla="*/ 5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2" h="128">
                  <a:moveTo>
                    <a:pt x="20" y="54"/>
                  </a:moveTo>
                  <a:lnTo>
                    <a:pt x="66" y="42"/>
                  </a:lnTo>
                  <a:lnTo>
                    <a:pt x="68" y="30"/>
                  </a:lnTo>
                  <a:lnTo>
                    <a:pt x="92" y="26"/>
                  </a:lnTo>
                  <a:lnTo>
                    <a:pt x="116" y="2"/>
                  </a:lnTo>
                  <a:lnTo>
                    <a:pt x="128" y="0"/>
                  </a:lnTo>
                  <a:lnTo>
                    <a:pt x="140" y="8"/>
                  </a:lnTo>
                  <a:lnTo>
                    <a:pt x="142" y="22"/>
                  </a:lnTo>
                  <a:lnTo>
                    <a:pt x="142" y="34"/>
                  </a:lnTo>
                  <a:lnTo>
                    <a:pt x="180" y="60"/>
                  </a:lnTo>
                  <a:lnTo>
                    <a:pt x="202" y="92"/>
                  </a:lnTo>
                  <a:lnTo>
                    <a:pt x="172" y="90"/>
                  </a:lnTo>
                  <a:lnTo>
                    <a:pt x="138" y="100"/>
                  </a:lnTo>
                  <a:lnTo>
                    <a:pt x="126" y="108"/>
                  </a:lnTo>
                  <a:lnTo>
                    <a:pt x="104" y="106"/>
                  </a:lnTo>
                  <a:lnTo>
                    <a:pt x="92" y="102"/>
                  </a:lnTo>
                  <a:lnTo>
                    <a:pt x="78" y="88"/>
                  </a:lnTo>
                  <a:lnTo>
                    <a:pt x="64" y="104"/>
                  </a:lnTo>
                  <a:lnTo>
                    <a:pt x="62" y="118"/>
                  </a:lnTo>
                  <a:lnTo>
                    <a:pt x="32" y="116"/>
                  </a:lnTo>
                  <a:lnTo>
                    <a:pt x="24" y="128"/>
                  </a:lnTo>
                  <a:lnTo>
                    <a:pt x="10" y="112"/>
                  </a:lnTo>
                  <a:lnTo>
                    <a:pt x="0" y="86"/>
                  </a:lnTo>
                  <a:lnTo>
                    <a:pt x="0" y="70"/>
                  </a:lnTo>
                  <a:lnTo>
                    <a:pt x="20" y="5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06" name="Freeform 144">
              <a:extLst>
                <a:ext uri="{FF2B5EF4-FFF2-40B4-BE49-F238E27FC236}">
                  <a16:creationId xmlns:a16="http://schemas.microsoft.com/office/drawing/2014/main" id="{B1C41FDE-5B33-47A7-BE17-6236995CD0EE}"/>
                </a:ext>
              </a:extLst>
            </p:cNvPr>
            <p:cNvSpPr>
              <a:spLocks/>
            </p:cNvSpPr>
            <p:nvPr/>
          </p:nvSpPr>
          <p:spPr bwMode="gray">
            <a:xfrm>
              <a:off x="6394580" y="4080539"/>
              <a:ext cx="435883" cy="511227"/>
            </a:xfrm>
            <a:custGeom>
              <a:avLst/>
              <a:gdLst>
                <a:gd name="T0" fmla="*/ 188 w 264"/>
                <a:gd name="T1" fmla="*/ 20 h 308"/>
                <a:gd name="T2" fmla="*/ 208 w 264"/>
                <a:gd name="T3" fmla="*/ 0 h 308"/>
                <a:gd name="T4" fmla="*/ 216 w 264"/>
                <a:gd name="T5" fmla="*/ 0 h 308"/>
                <a:gd name="T6" fmla="*/ 238 w 264"/>
                <a:gd name="T7" fmla="*/ 18 h 308"/>
                <a:gd name="T8" fmla="*/ 242 w 264"/>
                <a:gd name="T9" fmla="*/ 32 h 308"/>
                <a:gd name="T10" fmla="*/ 240 w 264"/>
                <a:gd name="T11" fmla="*/ 60 h 308"/>
                <a:gd name="T12" fmla="*/ 264 w 264"/>
                <a:gd name="T13" fmla="*/ 86 h 308"/>
                <a:gd name="T14" fmla="*/ 236 w 264"/>
                <a:gd name="T15" fmla="*/ 98 h 308"/>
                <a:gd name="T16" fmla="*/ 230 w 264"/>
                <a:gd name="T17" fmla="*/ 128 h 308"/>
                <a:gd name="T18" fmla="*/ 230 w 264"/>
                <a:gd name="T19" fmla="*/ 142 h 308"/>
                <a:gd name="T20" fmla="*/ 206 w 264"/>
                <a:gd name="T21" fmla="*/ 180 h 308"/>
                <a:gd name="T22" fmla="*/ 206 w 264"/>
                <a:gd name="T23" fmla="*/ 196 h 308"/>
                <a:gd name="T24" fmla="*/ 194 w 264"/>
                <a:gd name="T25" fmla="*/ 198 h 308"/>
                <a:gd name="T26" fmla="*/ 194 w 264"/>
                <a:gd name="T27" fmla="*/ 234 h 308"/>
                <a:gd name="T28" fmla="*/ 174 w 264"/>
                <a:gd name="T29" fmla="*/ 234 h 308"/>
                <a:gd name="T30" fmla="*/ 178 w 264"/>
                <a:gd name="T31" fmla="*/ 248 h 308"/>
                <a:gd name="T32" fmla="*/ 188 w 264"/>
                <a:gd name="T33" fmla="*/ 250 h 308"/>
                <a:gd name="T34" fmla="*/ 212 w 264"/>
                <a:gd name="T35" fmla="*/ 282 h 308"/>
                <a:gd name="T36" fmla="*/ 218 w 264"/>
                <a:gd name="T37" fmla="*/ 282 h 308"/>
                <a:gd name="T38" fmla="*/ 218 w 264"/>
                <a:gd name="T39" fmla="*/ 296 h 308"/>
                <a:gd name="T40" fmla="*/ 198 w 264"/>
                <a:gd name="T41" fmla="*/ 296 h 308"/>
                <a:gd name="T42" fmla="*/ 190 w 264"/>
                <a:gd name="T43" fmla="*/ 304 h 308"/>
                <a:gd name="T44" fmla="*/ 138 w 264"/>
                <a:gd name="T45" fmla="*/ 308 h 308"/>
                <a:gd name="T46" fmla="*/ 122 w 264"/>
                <a:gd name="T47" fmla="*/ 296 h 308"/>
                <a:gd name="T48" fmla="*/ 94 w 264"/>
                <a:gd name="T49" fmla="*/ 298 h 308"/>
                <a:gd name="T50" fmla="*/ 86 w 264"/>
                <a:gd name="T51" fmla="*/ 288 h 308"/>
                <a:gd name="T52" fmla="*/ 64 w 264"/>
                <a:gd name="T53" fmla="*/ 256 h 308"/>
                <a:gd name="T54" fmla="*/ 26 w 264"/>
                <a:gd name="T55" fmla="*/ 230 h 308"/>
                <a:gd name="T56" fmla="*/ 24 w 264"/>
                <a:gd name="T57" fmla="*/ 204 h 308"/>
                <a:gd name="T58" fmla="*/ 12 w 264"/>
                <a:gd name="T59" fmla="*/ 196 h 308"/>
                <a:gd name="T60" fmla="*/ 8 w 264"/>
                <a:gd name="T61" fmla="*/ 170 h 308"/>
                <a:gd name="T62" fmla="*/ 0 w 264"/>
                <a:gd name="T63" fmla="*/ 162 h 308"/>
                <a:gd name="T64" fmla="*/ 16 w 264"/>
                <a:gd name="T65" fmla="*/ 122 h 308"/>
                <a:gd name="T66" fmla="*/ 30 w 264"/>
                <a:gd name="T67" fmla="*/ 120 h 308"/>
                <a:gd name="T68" fmla="*/ 32 w 264"/>
                <a:gd name="T69" fmla="*/ 46 h 308"/>
                <a:gd name="T70" fmla="*/ 50 w 264"/>
                <a:gd name="T71" fmla="*/ 46 h 308"/>
                <a:gd name="T72" fmla="*/ 50 w 264"/>
                <a:gd name="T73" fmla="*/ 12 h 308"/>
                <a:gd name="T74" fmla="*/ 178 w 264"/>
                <a:gd name="T75" fmla="*/ 14 h 308"/>
                <a:gd name="T76" fmla="*/ 188 w 264"/>
                <a:gd name="T77" fmla="*/ 2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308">
                  <a:moveTo>
                    <a:pt x="188" y="20"/>
                  </a:moveTo>
                  <a:lnTo>
                    <a:pt x="208" y="0"/>
                  </a:lnTo>
                  <a:lnTo>
                    <a:pt x="216" y="0"/>
                  </a:lnTo>
                  <a:lnTo>
                    <a:pt x="238" y="18"/>
                  </a:lnTo>
                  <a:lnTo>
                    <a:pt x="242" y="32"/>
                  </a:lnTo>
                  <a:lnTo>
                    <a:pt x="240" y="60"/>
                  </a:lnTo>
                  <a:lnTo>
                    <a:pt x="264" y="86"/>
                  </a:lnTo>
                  <a:lnTo>
                    <a:pt x="236" y="98"/>
                  </a:lnTo>
                  <a:lnTo>
                    <a:pt x="230" y="128"/>
                  </a:lnTo>
                  <a:lnTo>
                    <a:pt x="230" y="142"/>
                  </a:lnTo>
                  <a:lnTo>
                    <a:pt x="206" y="180"/>
                  </a:lnTo>
                  <a:lnTo>
                    <a:pt x="206" y="196"/>
                  </a:lnTo>
                  <a:lnTo>
                    <a:pt x="194" y="198"/>
                  </a:lnTo>
                  <a:lnTo>
                    <a:pt x="194" y="234"/>
                  </a:lnTo>
                  <a:lnTo>
                    <a:pt x="174" y="234"/>
                  </a:lnTo>
                  <a:lnTo>
                    <a:pt x="178" y="248"/>
                  </a:lnTo>
                  <a:lnTo>
                    <a:pt x="188" y="250"/>
                  </a:lnTo>
                  <a:lnTo>
                    <a:pt x="212" y="282"/>
                  </a:lnTo>
                  <a:lnTo>
                    <a:pt x="218" y="282"/>
                  </a:lnTo>
                  <a:lnTo>
                    <a:pt x="218" y="296"/>
                  </a:lnTo>
                  <a:lnTo>
                    <a:pt x="198" y="296"/>
                  </a:lnTo>
                  <a:lnTo>
                    <a:pt x="190" y="304"/>
                  </a:lnTo>
                  <a:lnTo>
                    <a:pt x="138" y="308"/>
                  </a:lnTo>
                  <a:lnTo>
                    <a:pt x="122" y="296"/>
                  </a:lnTo>
                  <a:lnTo>
                    <a:pt x="94" y="298"/>
                  </a:lnTo>
                  <a:lnTo>
                    <a:pt x="86" y="288"/>
                  </a:lnTo>
                  <a:lnTo>
                    <a:pt x="64" y="256"/>
                  </a:lnTo>
                  <a:lnTo>
                    <a:pt x="26" y="230"/>
                  </a:lnTo>
                  <a:lnTo>
                    <a:pt x="24" y="204"/>
                  </a:lnTo>
                  <a:lnTo>
                    <a:pt x="12" y="196"/>
                  </a:lnTo>
                  <a:lnTo>
                    <a:pt x="8" y="170"/>
                  </a:lnTo>
                  <a:lnTo>
                    <a:pt x="0" y="162"/>
                  </a:lnTo>
                  <a:lnTo>
                    <a:pt x="16" y="122"/>
                  </a:lnTo>
                  <a:lnTo>
                    <a:pt x="30" y="120"/>
                  </a:lnTo>
                  <a:lnTo>
                    <a:pt x="32" y="46"/>
                  </a:lnTo>
                  <a:lnTo>
                    <a:pt x="50" y="46"/>
                  </a:lnTo>
                  <a:lnTo>
                    <a:pt x="50" y="12"/>
                  </a:lnTo>
                  <a:lnTo>
                    <a:pt x="178" y="14"/>
                  </a:lnTo>
                  <a:lnTo>
                    <a:pt x="188" y="2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07" name="Freeform 145">
              <a:extLst>
                <a:ext uri="{FF2B5EF4-FFF2-40B4-BE49-F238E27FC236}">
                  <a16:creationId xmlns:a16="http://schemas.microsoft.com/office/drawing/2014/main" id="{6B668374-DA11-4152-8EDD-47C5415667A1}"/>
                </a:ext>
              </a:extLst>
            </p:cNvPr>
            <p:cNvSpPr>
              <a:spLocks/>
            </p:cNvSpPr>
            <p:nvPr/>
          </p:nvSpPr>
          <p:spPr bwMode="gray">
            <a:xfrm>
              <a:off x="6774325" y="4223284"/>
              <a:ext cx="165108" cy="142746"/>
            </a:xfrm>
            <a:custGeom>
              <a:avLst/>
              <a:gdLst>
                <a:gd name="T0" fmla="*/ 34 w 100"/>
                <a:gd name="T1" fmla="*/ 0 h 86"/>
                <a:gd name="T2" fmla="*/ 42 w 100"/>
                <a:gd name="T3" fmla="*/ 12 h 86"/>
                <a:gd name="T4" fmla="*/ 48 w 100"/>
                <a:gd name="T5" fmla="*/ 26 h 86"/>
                <a:gd name="T6" fmla="*/ 50 w 100"/>
                <a:gd name="T7" fmla="*/ 44 h 86"/>
                <a:gd name="T8" fmla="*/ 64 w 100"/>
                <a:gd name="T9" fmla="*/ 44 h 86"/>
                <a:gd name="T10" fmla="*/ 100 w 100"/>
                <a:gd name="T11" fmla="*/ 76 h 86"/>
                <a:gd name="T12" fmla="*/ 94 w 100"/>
                <a:gd name="T13" fmla="*/ 86 h 86"/>
                <a:gd name="T14" fmla="*/ 76 w 100"/>
                <a:gd name="T15" fmla="*/ 68 h 86"/>
                <a:gd name="T16" fmla="*/ 58 w 100"/>
                <a:gd name="T17" fmla="*/ 52 h 86"/>
                <a:gd name="T18" fmla="*/ 24 w 100"/>
                <a:gd name="T19" fmla="*/ 50 h 86"/>
                <a:gd name="T20" fmla="*/ 22 w 100"/>
                <a:gd name="T21" fmla="*/ 56 h 86"/>
                <a:gd name="T22" fmla="*/ 0 w 100"/>
                <a:gd name="T23" fmla="*/ 56 h 86"/>
                <a:gd name="T24" fmla="*/ 0 w 100"/>
                <a:gd name="T25" fmla="*/ 42 h 86"/>
                <a:gd name="T26" fmla="*/ 4 w 100"/>
                <a:gd name="T27" fmla="*/ 28 h 86"/>
                <a:gd name="T28" fmla="*/ 6 w 100"/>
                <a:gd name="T29" fmla="*/ 12 h 86"/>
                <a:gd name="T30" fmla="*/ 34 w 100"/>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86">
                  <a:moveTo>
                    <a:pt x="34" y="0"/>
                  </a:moveTo>
                  <a:lnTo>
                    <a:pt x="42" y="12"/>
                  </a:lnTo>
                  <a:lnTo>
                    <a:pt x="48" y="26"/>
                  </a:lnTo>
                  <a:lnTo>
                    <a:pt x="50" y="44"/>
                  </a:lnTo>
                  <a:lnTo>
                    <a:pt x="64" y="44"/>
                  </a:lnTo>
                  <a:lnTo>
                    <a:pt x="100" y="76"/>
                  </a:lnTo>
                  <a:lnTo>
                    <a:pt x="94" y="86"/>
                  </a:lnTo>
                  <a:lnTo>
                    <a:pt x="76" y="68"/>
                  </a:lnTo>
                  <a:lnTo>
                    <a:pt x="58" y="52"/>
                  </a:lnTo>
                  <a:lnTo>
                    <a:pt x="24" y="50"/>
                  </a:lnTo>
                  <a:lnTo>
                    <a:pt x="22" y="56"/>
                  </a:lnTo>
                  <a:lnTo>
                    <a:pt x="0" y="56"/>
                  </a:lnTo>
                  <a:lnTo>
                    <a:pt x="0" y="42"/>
                  </a:lnTo>
                  <a:lnTo>
                    <a:pt x="4" y="28"/>
                  </a:lnTo>
                  <a:lnTo>
                    <a:pt x="6" y="12"/>
                  </a:lnTo>
                  <a:lnTo>
                    <a:pt x="34"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08" name="Freeform 146">
              <a:extLst>
                <a:ext uri="{FF2B5EF4-FFF2-40B4-BE49-F238E27FC236}">
                  <a16:creationId xmlns:a16="http://schemas.microsoft.com/office/drawing/2014/main" id="{E2BE70B2-0D07-4185-A7F0-1E26CD1B68D3}"/>
                </a:ext>
              </a:extLst>
            </p:cNvPr>
            <p:cNvSpPr>
              <a:spLocks/>
            </p:cNvSpPr>
            <p:nvPr/>
          </p:nvSpPr>
          <p:spPr bwMode="gray">
            <a:xfrm>
              <a:off x="6916317" y="4349431"/>
              <a:ext cx="36323" cy="56435"/>
            </a:xfrm>
            <a:custGeom>
              <a:avLst/>
              <a:gdLst>
                <a:gd name="T0" fmla="*/ 22 w 22"/>
                <a:gd name="T1" fmla="*/ 16 h 34"/>
                <a:gd name="T2" fmla="*/ 14 w 22"/>
                <a:gd name="T3" fmla="*/ 22 h 34"/>
                <a:gd name="T4" fmla="*/ 16 w 22"/>
                <a:gd name="T5" fmla="*/ 34 h 34"/>
                <a:gd name="T6" fmla="*/ 0 w 22"/>
                <a:gd name="T7" fmla="*/ 32 h 34"/>
                <a:gd name="T8" fmla="*/ 0 w 22"/>
                <a:gd name="T9" fmla="*/ 20 h 34"/>
                <a:gd name="T10" fmla="*/ 8 w 22"/>
                <a:gd name="T11" fmla="*/ 10 h 34"/>
                <a:gd name="T12" fmla="*/ 14 w 22"/>
                <a:gd name="T13" fmla="*/ 0 h 34"/>
                <a:gd name="T14" fmla="*/ 22 w 22"/>
                <a:gd name="T15" fmla="*/ 16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4">
                  <a:moveTo>
                    <a:pt x="22" y="16"/>
                  </a:moveTo>
                  <a:lnTo>
                    <a:pt x="14" y="22"/>
                  </a:lnTo>
                  <a:lnTo>
                    <a:pt x="16" y="34"/>
                  </a:lnTo>
                  <a:lnTo>
                    <a:pt x="0" y="32"/>
                  </a:lnTo>
                  <a:lnTo>
                    <a:pt x="0" y="20"/>
                  </a:lnTo>
                  <a:lnTo>
                    <a:pt x="8" y="10"/>
                  </a:lnTo>
                  <a:lnTo>
                    <a:pt x="14" y="0"/>
                  </a:lnTo>
                  <a:lnTo>
                    <a:pt x="22" y="1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09" name="Freeform 147">
              <a:extLst>
                <a:ext uri="{FF2B5EF4-FFF2-40B4-BE49-F238E27FC236}">
                  <a16:creationId xmlns:a16="http://schemas.microsoft.com/office/drawing/2014/main" id="{DE39CEC7-67DF-4877-B98B-60266EE95BB7}"/>
                </a:ext>
              </a:extLst>
            </p:cNvPr>
            <p:cNvSpPr>
              <a:spLocks/>
            </p:cNvSpPr>
            <p:nvPr/>
          </p:nvSpPr>
          <p:spPr bwMode="gray">
            <a:xfrm>
              <a:off x="6889901" y="4379308"/>
              <a:ext cx="274078" cy="358523"/>
            </a:xfrm>
            <a:custGeom>
              <a:avLst/>
              <a:gdLst>
                <a:gd name="T0" fmla="*/ 60 w 166"/>
                <a:gd name="T1" fmla="*/ 26 h 216"/>
                <a:gd name="T2" fmla="*/ 78 w 166"/>
                <a:gd name="T3" fmla="*/ 18 h 216"/>
                <a:gd name="T4" fmla="*/ 146 w 166"/>
                <a:gd name="T5" fmla="*/ 8 h 216"/>
                <a:gd name="T6" fmla="*/ 164 w 166"/>
                <a:gd name="T7" fmla="*/ 0 h 216"/>
                <a:gd name="T8" fmla="*/ 166 w 166"/>
                <a:gd name="T9" fmla="*/ 22 h 216"/>
                <a:gd name="T10" fmla="*/ 158 w 166"/>
                <a:gd name="T11" fmla="*/ 30 h 216"/>
                <a:gd name="T12" fmla="*/ 132 w 166"/>
                <a:gd name="T13" fmla="*/ 80 h 216"/>
                <a:gd name="T14" fmla="*/ 80 w 166"/>
                <a:gd name="T15" fmla="*/ 152 h 216"/>
                <a:gd name="T16" fmla="*/ 12 w 166"/>
                <a:gd name="T17" fmla="*/ 216 h 216"/>
                <a:gd name="T18" fmla="*/ 2 w 166"/>
                <a:gd name="T19" fmla="*/ 202 h 216"/>
                <a:gd name="T20" fmla="*/ 0 w 166"/>
                <a:gd name="T21" fmla="*/ 146 h 216"/>
                <a:gd name="T22" fmla="*/ 16 w 166"/>
                <a:gd name="T23" fmla="*/ 136 h 216"/>
                <a:gd name="T24" fmla="*/ 16 w 166"/>
                <a:gd name="T25" fmla="*/ 126 h 216"/>
                <a:gd name="T26" fmla="*/ 40 w 166"/>
                <a:gd name="T27" fmla="*/ 112 h 216"/>
                <a:gd name="T28" fmla="*/ 66 w 166"/>
                <a:gd name="T29" fmla="*/ 108 h 216"/>
                <a:gd name="T30" fmla="*/ 108 w 166"/>
                <a:gd name="T31" fmla="*/ 62 h 216"/>
                <a:gd name="T32" fmla="*/ 52 w 166"/>
                <a:gd name="T33" fmla="*/ 48 h 216"/>
                <a:gd name="T34" fmla="*/ 32 w 166"/>
                <a:gd name="T35" fmla="*/ 26 h 216"/>
                <a:gd name="T36" fmla="*/ 32 w 166"/>
                <a:gd name="T37" fmla="*/ 16 h 216"/>
                <a:gd name="T38" fmla="*/ 40 w 166"/>
                <a:gd name="T39" fmla="*/ 8 h 216"/>
                <a:gd name="T40" fmla="*/ 60 w 166"/>
                <a:gd name="T41" fmla="*/ 2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6" h="216">
                  <a:moveTo>
                    <a:pt x="60" y="26"/>
                  </a:moveTo>
                  <a:lnTo>
                    <a:pt x="78" y="18"/>
                  </a:lnTo>
                  <a:lnTo>
                    <a:pt x="146" y="8"/>
                  </a:lnTo>
                  <a:lnTo>
                    <a:pt x="164" y="0"/>
                  </a:lnTo>
                  <a:lnTo>
                    <a:pt x="166" y="22"/>
                  </a:lnTo>
                  <a:lnTo>
                    <a:pt x="158" y="30"/>
                  </a:lnTo>
                  <a:lnTo>
                    <a:pt x="132" y="80"/>
                  </a:lnTo>
                  <a:lnTo>
                    <a:pt x="80" y="152"/>
                  </a:lnTo>
                  <a:lnTo>
                    <a:pt x="12" y="216"/>
                  </a:lnTo>
                  <a:lnTo>
                    <a:pt x="2" y="202"/>
                  </a:lnTo>
                  <a:lnTo>
                    <a:pt x="0" y="146"/>
                  </a:lnTo>
                  <a:lnTo>
                    <a:pt x="16" y="136"/>
                  </a:lnTo>
                  <a:lnTo>
                    <a:pt x="16" y="126"/>
                  </a:lnTo>
                  <a:lnTo>
                    <a:pt x="40" y="112"/>
                  </a:lnTo>
                  <a:lnTo>
                    <a:pt x="66" y="108"/>
                  </a:lnTo>
                  <a:lnTo>
                    <a:pt x="108" y="62"/>
                  </a:lnTo>
                  <a:lnTo>
                    <a:pt x="52" y="48"/>
                  </a:lnTo>
                  <a:lnTo>
                    <a:pt x="32" y="26"/>
                  </a:lnTo>
                  <a:lnTo>
                    <a:pt x="32" y="16"/>
                  </a:lnTo>
                  <a:lnTo>
                    <a:pt x="40" y="8"/>
                  </a:lnTo>
                  <a:lnTo>
                    <a:pt x="60" y="2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10" name="Freeform 148">
              <a:extLst>
                <a:ext uri="{FF2B5EF4-FFF2-40B4-BE49-F238E27FC236}">
                  <a16:creationId xmlns:a16="http://schemas.microsoft.com/office/drawing/2014/main" id="{10CB7259-4256-4915-AD2D-420BD822D0A4}"/>
                </a:ext>
              </a:extLst>
            </p:cNvPr>
            <p:cNvSpPr>
              <a:spLocks/>
            </p:cNvSpPr>
            <p:nvPr/>
          </p:nvSpPr>
          <p:spPr bwMode="gray">
            <a:xfrm>
              <a:off x="6681865" y="4306275"/>
              <a:ext cx="386350" cy="295449"/>
            </a:xfrm>
            <a:custGeom>
              <a:avLst/>
              <a:gdLst>
                <a:gd name="T0" fmla="*/ 56 w 234"/>
                <a:gd name="T1" fmla="*/ 6 h 178"/>
                <a:gd name="T2" fmla="*/ 78 w 234"/>
                <a:gd name="T3" fmla="*/ 6 h 178"/>
                <a:gd name="T4" fmla="*/ 80 w 234"/>
                <a:gd name="T5" fmla="*/ 0 h 178"/>
                <a:gd name="T6" fmla="*/ 114 w 234"/>
                <a:gd name="T7" fmla="*/ 2 h 178"/>
                <a:gd name="T8" fmla="*/ 150 w 234"/>
                <a:gd name="T9" fmla="*/ 36 h 178"/>
                <a:gd name="T10" fmla="*/ 142 w 234"/>
                <a:gd name="T11" fmla="*/ 46 h 178"/>
                <a:gd name="T12" fmla="*/ 142 w 234"/>
                <a:gd name="T13" fmla="*/ 58 h 178"/>
                <a:gd name="T14" fmla="*/ 158 w 234"/>
                <a:gd name="T15" fmla="*/ 60 h 178"/>
                <a:gd name="T16" fmla="*/ 158 w 234"/>
                <a:gd name="T17" fmla="*/ 70 h 178"/>
                <a:gd name="T18" fmla="*/ 178 w 234"/>
                <a:gd name="T19" fmla="*/ 92 h 178"/>
                <a:gd name="T20" fmla="*/ 234 w 234"/>
                <a:gd name="T21" fmla="*/ 106 h 178"/>
                <a:gd name="T22" fmla="*/ 192 w 234"/>
                <a:gd name="T23" fmla="*/ 152 h 178"/>
                <a:gd name="T24" fmla="*/ 166 w 234"/>
                <a:gd name="T25" fmla="*/ 156 h 178"/>
                <a:gd name="T26" fmla="*/ 142 w 234"/>
                <a:gd name="T27" fmla="*/ 170 h 178"/>
                <a:gd name="T28" fmla="*/ 130 w 234"/>
                <a:gd name="T29" fmla="*/ 174 h 178"/>
                <a:gd name="T30" fmla="*/ 124 w 234"/>
                <a:gd name="T31" fmla="*/ 166 h 178"/>
                <a:gd name="T32" fmla="*/ 104 w 234"/>
                <a:gd name="T33" fmla="*/ 178 h 178"/>
                <a:gd name="T34" fmla="*/ 80 w 234"/>
                <a:gd name="T35" fmla="*/ 176 h 178"/>
                <a:gd name="T36" fmla="*/ 44 w 234"/>
                <a:gd name="T37" fmla="*/ 160 h 178"/>
                <a:gd name="T38" fmla="*/ 44 w 234"/>
                <a:gd name="T39" fmla="*/ 146 h 178"/>
                <a:gd name="T40" fmla="*/ 38 w 234"/>
                <a:gd name="T41" fmla="*/ 146 h 178"/>
                <a:gd name="T42" fmla="*/ 14 w 234"/>
                <a:gd name="T43" fmla="*/ 114 h 178"/>
                <a:gd name="T44" fmla="*/ 4 w 234"/>
                <a:gd name="T45" fmla="*/ 112 h 178"/>
                <a:gd name="T46" fmla="*/ 0 w 234"/>
                <a:gd name="T47" fmla="*/ 98 h 178"/>
                <a:gd name="T48" fmla="*/ 20 w 234"/>
                <a:gd name="T49" fmla="*/ 98 h 178"/>
                <a:gd name="T50" fmla="*/ 20 w 234"/>
                <a:gd name="T51" fmla="*/ 62 h 178"/>
                <a:gd name="T52" fmla="*/ 32 w 234"/>
                <a:gd name="T53" fmla="*/ 60 h 178"/>
                <a:gd name="T54" fmla="*/ 32 w 234"/>
                <a:gd name="T55" fmla="*/ 44 h 178"/>
                <a:gd name="T56" fmla="*/ 56 w 234"/>
                <a:gd name="T57" fmla="*/ 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4" h="178">
                  <a:moveTo>
                    <a:pt x="56" y="6"/>
                  </a:moveTo>
                  <a:lnTo>
                    <a:pt x="78" y="6"/>
                  </a:lnTo>
                  <a:lnTo>
                    <a:pt x="80" y="0"/>
                  </a:lnTo>
                  <a:lnTo>
                    <a:pt x="114" y="2"/>
                  </a:lnTo>
                  <a:lnTo>
                    <a:pt x="150" y="36"/>
                  </a:lnTo>
                  <a:lnTo>
                    <a:pt x="142" y="46"/>
                  </a:lnTo>
                  <a:lnTo>
                    <a:pt x="142" y="58"/>
                  </a:lnTo>
                  <a:lnTo>
                    <a:pt x="158" y="60"/>
                  </a:lnTo>
                  <a:lnTo>
                    <a:pt x="158" y="70"/>
                  </a:lnTo>
                  <a:lnTo>
                    <a:pt x="178" y="92"/>
                  </a:lnTo>
                  <a:lnTo>
                    <a:pt x="234" y="106"/>
                  </a:lnTo>
                  <a:lnTo>
                    <a:pt x="192" y="152"/>
                  </a:lnTo>
                  <a:lnTo>
                    <a:pt x="166" y="156"/>
                  </a:lnTo>
                  <a:lnTo>
                    <a:pt x="142" y="170"/>
                  </a:lnTo>
                  <a:lnTo>
                    <a:pt x="130" y="174"/>
                  </a:lnTo>
                  <a:lnTo>
                    <a:pt x="124" y="166"/>
                  </a:lnTo>
                  <a:lnTo>
                    <a:pt x="104" y="178"/>
                  </a:lnTo>
                  <a:lnTo>
                    <a:pt x="80" y="176"/>
                  </a:lnTo>
                  <a:lnTo>
                    <a:pt x="44" y="160"/>
                  </a:lnTo>
                  <a:lnTo>
                    <a:pt x="44" y="146"/>
                  </a:lnTo>
                  <a:lnTo>
                    <a:pt x="38" y="146"/>
                  </a:lnTo>
                  <a:lnTo>
                    <a:pt x="14" y="114"/>
                  </a:lnTo>
                  <a:lnTo>
                    <a:pt x="4" y="112"/>
                  </a:lnTo>
                  <a:lnTo>
                    <a:pt x="0" y="98"/>
                  </a:lnTo>
                  <a:lnTo>
                    <a:pt x="20" y="98"/>
                  </a:lnTo>
                  <a:lnTo>
                    <a:pt x="20" y="62"/>
                  </a:lnTo>
                  <a:lnTo>
                    <a:pt x="32" y="60"/>
                  </a:lnTo>
                  <a:lnTo>
                    <a:pt x="32" y="44"/>
                  </a:lnTo>
                  <a:lnTo>
                    <a:pt x="56" y="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11" name="Freeform 149">
              <a:extLst>
                <a:ext uri="{FF2B5EF4-FFF2-40B4-BE49-F238E27FC236}">
                  <a16:creationId xmlns:a16="http://schemas.microsoft.com/office/drawing/2014/main" id="{804DE8AD-0C67-4668-A69B-E8D17B0C995C}"/>
                </a:ext>
              </a:extLst>
            </p:cNvPr>
            <p:cNvSpPr>
              <a:spLocks/>
            </p:cNvSpPr>
            <p:nvPr/>
          </p:nvSpPr>
          <p:spPr bwMode="gray">
            <a:xfrm>
              <a:off x="6046203" y="4349431"/>
              <a:ext cx="196478" cy="295449"/>
            </a:xfrm>
            <a:custGeom>
              <a:avLst/>
              <a:gdLst>
                <a:gd name="T0" fmla="*/ 91 w 119"/>
                <a:gd name="T1" fmla="*/ 0 h 178"/>
                <a:gd name="T2" fmla="*/ 99 w 119"/>
                <a:gd name="T3" fmla="*/ 12 h 178"/>
                <a:gd name="T4" fmla="*/ 101 w 119"/>
                <a:gd name="T5" fmla="*/ 36 h 178"/>
                <a:gd name="T6" fmla="*/ 107 w 119"/>
                <a:gd name="T7" fmla="*/ 46 h 178"/>
                <a:gd name="T8" fmla="*/ 87 w 119"/>
                <a:gd name="T9" fmla="*/ 46 h 178"/>
                <a:gd name="T10" fmla="*/ 85 w 119"/>
                <a:gd name="T11" fmla="*/ 56 h 178"/>
                <a:gd name="T12" fmla="*/ 115 w 119"/>
                <a:gd name="T13" fmla="*/ 88 h 178"/>
                <a:gd name="T14" fmla="*/ 95 w 119"/>
                <a:gd name="T15" fmla="*/ 104 h 178"/>
                <a:gd name="T16" fmla="*/ 95 w 119"/>
                <a:gd name="T17" fmla="*/ 120 h 178"/>
                <a:gd name="T18" fmla="*/ 105 w 119"/>
                <a:gd name="T19" fmla="*/ 146 h 178"/>
                <a:gd name="T20" fmla="*/ 119 w 119"/>
                <a:gd name="T21" fmla="*/ 162 h 178"/>
                <a:gd name="T22" fmla="*/ 117 w 119"/>
                <a:gd name="T23" fmla="*/ 176 h 178"/>
                <a:gd name="T24" fmla="*/ 99 w 119"/>
                <a:gd name="T25" fmla="*/ 178 h 178"/>
                <a:gd name="T26" fmla="*/ 99 w 119"/>
                <a:gd name="T27" fmla="*/ 170 h 178"/>
                <a:gd name="T28" fmla="*/ 18 w 119"/>
                <a:gd name="T29" fmla="*/ 170 h 178"/>
                <a:gd name="T30" fmla="*/ 18 w 119"/>
                <a:gd name="T31" fmla="*/ 146 h 178"/>
                <a:gd name="T32" fmla="*/ 10 w 119"/>
                <a:gd name="T33" fmla="*/ 138 h 178"/>
                <a:gd name="T34" fmla="*/ 0 w 119"/>
                <a:gd name="T35" fmla="*/ 132 h 178"/>
                <a:gd name="T36" fmla="*/ 2 w 119"/>
                <a:gd name="T37" fmla="*/ 114 h 178"/>
                <a:gd name="T38" fmla="*/ 22 w 119"/>
                <a:gd name="T39" fmla="*/ 96 h 178"/>
                <a:gd name="T40" fmla="*/ 32 w 119"/>
                <a:gd name="T41" fmla="*/ 96 h 178"/>
                <a:gd name="T42" fmla="*/ 43 w 119"/>
                <a:gd name="T43" fmla="*/ 104 h 178"/>
                <a:gd name="T44" fmla="*/ 83 w 119"/>
                <a:gd name="T45" fmla="*/ 28 h 178"/>
                <a:gd name="T46" fmla="*/ 93 w 119"/>
                <a:gd name="T47" fmla="*/ 26 h 178"/>
                <a:gd name="T48" fmla="*/ 91 w 119"/>
                <a:gd name="T49" fmla="*/ 12 h 178"/>
                <a:gd name="T50" fmla="*/ 91 w 119"/>
                <a:gd name="T5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 h="178">
                  <a:moveTo>
                    <a:pt x="91" y="0"/>
                  </a:moveTo>
                  <a:lnTo>
                    <a:pt x="99" y="12"/>
                  </a:lnTo>
                  <a:lnTo>
                    <a:pt x="101" y="36"/>
                  </a:lnTo>
                  <a:lnTo>
                    <a:pt x="107" y="46"/>
                  </a:lnTo>
                  <a:lnTo>
                    <a:pt x="87" y="46"/>
                  </a:lnTo>
                  <a:lnTo>
                    <a:pt x="85" y="56"/>
                  </a:lnTo>
                  <a:lnTo>
                    <a:pt x="115" y="88"/>
                  </a:lnTo>
                  <a:lnTo>
                    <a:pt x="95" y="104"/>
                  </a:lnTo>
                  <a:lnTo>
                    <a:pt x="95" y="120"/>
                  </a:lnTo>
                  <a:lnTo>
                    <a:pt x="105" y="146"/>
                  </a:lnTo>
                  <a:lnTo>
                    <a:pt x="119" y="162"/>
                  </a:lnTo>
                  <a:lnTo>
                    <a:pt x="117" y="176"/>
                  </a:lnTo>
                  <a:lnTo>
                    <a:pt x="99" y="178"/>
                  </a:lnTo>
                  <a:lnTo>
                    <a:pt x="99" y="170"/>
                  </a:lnTo>
                  <a:lnTo>
                    <a:pt x="18" y="170"/>
                  </a:lnTo>
                  <a:lnTo>
                    <a:pt x="18" y="146"/>
                  </a:lnTo>
                  <a:lnTo>
                    <a:pt x="10" y="138"/>
                  </a:lnTo>
                  <a:lnTo>
                    <a:pt x="0" y="132"/>
                  </a:lnTo>
                  <a:lnTo>
                    <a:pt x="2" y="114"/>
                  </a:lnTo>
                  <a:lnTo>
                    <a:pt x="22" y="96"/>
                  </a:lnTo>
                  <a:lnTo>
                    <a:pt x="32" y="96"/>
                  </a:lnTo>
                  <a:lnTo>
                    <a:pt x="43" y="104"/>
                  </a:lnTo>
                  <a:lnTo>
                    <a:pt x="83" y="28"/>
                  </a:lnTo>
                  <a:lnTo>
                    <a:pt x="93" y="26"/>
                  </a:lnTo>
                  <a:lnTo>
                    <a:pt x="91" y="12"/>
                  </a:lnTo>
                  <a:lnTo>
                    <a:pt x="91"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12" name="Freeform 150">
              <a:extLst>
                <a:ext uri="{FF2B5EF4-FFF2-40B4-BE49-F238E27FC236}">
                  <a16:creationId xmlns:a16="http://schemas.microsoft.com/office/drawing/2014/main" id="{AFC117F2-8692-413B-934F-1A8A4E2EE8FF}"/>
                </a:ext>
              </a:extLst>
            </p:cNvPr>
            <p:cNvSpPr>
              <a:spLocks/>
            </p:cNvSpPr>
            <p:nvPr/>
          </p:nvSpPr>
          <p:spPr bwMode="gray">
            <a:xfrm>
              <a:off x="5891003" y="4326193"/>
              <a:ext cx="308750" cy="248974"/>
            </a:xfrm>
            <a:custGeom>
              <a:avLst/>
              <a:gdLst>
                <a:gd name="T0" fmla="*/ 94 w 187"/>
                <a:gd name="T1" fmla="*/ 146 h 150"/>
                <a:gd name="T2" fmla="*/ 64 w 187"/>
                <a:gd name="T3" fmla="*/ 150 h 150"/>
                <a:gd name="T4" fmla="*/ 44 w 187"/>
                <a:gd name="T5" fmla="*/ 148 h 150"/>
                <a:gd name="T6" fmla="*/ 46 w 187"/>
                <a:gd name="T7" fmla="*/ 132 h 150"/>
                <a:gd name="T8" fmla="*/ 22 w 187"/>
                <a:gd name="T9" fmla="*/ 118 h 150"/>
                <a:gd name="T10" fmla="*/ 2 w 187"/>
                <a:gd name="T11" fmla="*/ 116 h 150"/>
                <a:gd name="T12" fmla="*/ 0 w 187"/>
                <a:gd name="T13" fmla="*/ 78 h 150"/>
                <a:gd name="T14" fmla="*/ 22 w 187"/>
                <a:gd name="T15" fmla="*/ 52 h 150"/>
                <a:gd name="T16" fmla="*/ 10 w 187"/>
                <a:gd name="T17" fmla="*/ 42 h 150"/>
                <a:gd name="T18" fmla="*/ 12 w 187"/>
                <a:gd name="T19" fmla="*/ 34 h 150"/>
                <a:gd name="T20" fmla="*/ 24 w 187"/>
                <a:gd name="T21" fmla="*/ 2 h 150"/>
                <a:gd name="T22" fmla="*/ 54 w 187"/>
                <a:gd name="T23" fmla="*/ 2 h 150"/>
                <a:gd name="T24" fmla="*/ 70 w 187"/>
                <a:gd name="T25" fmla="*/ 14 h 150"/>
                <a:gd name="T26" fmla="*/ 80 w 187"/>
                <a:gd name="T27" fmla="*/ 8 h 150"/>
                <a:gd name="T28" fmla="*/ 108 w 187"/>
                <a:gd name="T29" fmla="*/ 18 h 150"/>
                <a:gd name="T30" fmla="*/ 114 w 187"/>
                <a:gd name="T31" fmla="*/ 10 h 150"/>
                <a:gd name="T32" fmla="*/ 149 w 187"/>
                <a:gd name="T33" fmla="*/ 14 h 150"/>
                <a:gd name="T34" fmla="*/ 171 w 187"/>
                <a:gd name="T35" fmla="*/ 0 h 150"/>
                <a:gd name="T36" fmla="*/ 185 w 187"/>
                <a:gd name="T37" fmla="*/ 14 h 150"/>
                <a:gd name="T38" fmla="*/ 187 w 187"/>
                <a:gd name="T39" fmla="*/ 40 h 150"/>
                <a:gd name="T40" fmla="*/ 177 w 187"/>
                <a:gd name="T41" fmla="*/ 42 h 150"/>
                <a:gd name="T42" fmla="*/ 137 w 187"/>
                <a:gd name="T43" fmla="*/ 118 h 150"/>
                <a:gd name="T44" fmla="*/ 126 w 187"/>
                <a:gd name="T45" fmla="*/ 110 h 150"/>
                <a:gd name="T46" fmla="*/ 116 w 187"/>
                <a:gd name="T47" fmla="*/ 110 h 150"/>
                <a:gd name="T48" fmla="*/ 96 w 187"/>
                <a:gd name="T49" fmla="*/ 128 h 150"/>
                <a:gd name="T50" fmla="*/ 94 w 187"/>
                <a:gd name="T51"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150">
                  <a:moveTo>
                    <a:pt x="94" y="146"/>
                  </a:moveTo>
                  <a:lnTo>
                    <a:pt x="64" y="150"/>
                  </a:lnTo>
                  <a:lnTo>
                    <a:pt x="44" y="148"/>
                  </a:lnTo>
                  <a:lnTo>
                    <a:pt x="46" y="132"/>
                  </a:lnTo>
                  <a:lnTo>
                    <a:pt x="22" y="118"/>
                  </a:lnTo>
                  <a:lnTo>
                    <a:pt x="2" y="116"/>
                  </a:lnTo>
                  <a:lnTo>
                    <a:pt x="0" y="78"/>
                  </a:lnTo>
                  <a:lnTo>
                    <a:pt x="22" y="52"/>
                  </a:lnTo>
                  <a:lnTo>
                    <a:pt x="10" y="42"/>
                  </a:lnTo>
                  <a:lnTo>
                    <a:pt x="12" y="34"/>
                  </a:lnTo>
                  <a:lnTo>
                    <a:pt x="24" y="2"/>
                  </a:lnTo>
                  <a:lnTo>
                    <a:pt x="54" y="2"/>
                  </a:lnTo>
                  <a:lnTo>
                    <a:pt x="70" y="14"/>
                  </a:lnTo>
                  <a:lnTo>
                    <a:pt x="80" y="8"/>
                  </a:lnTo>
                  <a:lnTo>
                    <a:pt x="108" y="18"/>
                  </a:lnTo>
                  <a:lnTo>
                    <a:pt x="114" y="10"/>
                  </a:lnTo>
                  <a:lnTo>
                    <a:pt x="149" y="14"/>
                  </a:lnTo>
                  <a:lnTo>
                    <a:pt x="171" y="0"/>
                  </a:lnTo>
                  <a:lnTo>
                    <a:pt x="185" y="14"/>
                  </a:lnTo>
                  <a:lnTo>
                    <a:pt x="187" y="40"/>
                  </a:lnTo>
                  <a:lnTo>
                    <a:pt x="177" y="42"/>
                  </a:lnTo>
                  <a:lnTo>
                    <a:pt x="137" y="118"/>
                  </a:lnTo>
                  <a:lnTo>
                    <a:pt x="126" y="110"/>
                  </a:lnTo>
                  <a:lnTo>
                    <a:pt x="116" y="110"/>
                  </a:lnTo>
                  <a:lnTo>
                    <a:pt x="96" y="128"/>
                  </a:lnTo>
                  <a:lnTo>
                    <a:pt x="94" y="14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13" name="Freeform 151">
              <a:extLst>
                <a:ext uri="{FF2B5EF4-FFF2-40B4-BE49-F238E27FC236}">
                  <a16:creationId xmlns:a16="http://schemas.microsoft.com/office/drawing/2014/main" id="{6367978F-C89E-46DD-926F-92B8D89A5A8D}"/>
                </a:ext>
              </a:extLst>
            </p:cNvPr>
            <p:cNvSpPr>
              <a:spLocks/>
            </p:cNvSpPr>
            <p:nvPr/>
          </p:nvSpPr>
          <p:spPr bwMode="gray">
            <a:xfrm>
              <a:off x="5838168" y="4366029"/>
              <a:ext cx="89158" cy="159344"/>
            </a:xfrm>
            <a:custGeom>
              <a:avLst/>
              <a:gdLst>
                <a:gd name="T0" fmla="*/ 20 w 54"/>
                <a:gd name="T1" fmla="*/ 2 h 96"/>
                <a:gd name="T2" fmla="*/ 34 w 54"/>
                <a:gd name="T3" fmla="*/ 0 h 96"/>
                <a:gd name="T4" fmla="*/ 44 w 54"/>
                <a:gd name="T5" fmla="*/ 10 h 96"/>
                <a:gd name="T6" fmla="*/ 42 w 54"/>
                <a:gd name="T7" fmla="*/ 18 h 96"/>
                <a:gd name="T8" fmla="*/ 54 w 54"/>
                <a:gd name="T9" fmla="*/ 28 h 96"/>
                <a:gd name="T10" fmla="*/ 32 w 54"/>
                <a:gd name="T11" fmla="*/ 54 h 96"/>
                <a:gd name="T12" fmla="*/ 34 w 54"/>
                <a:gd name="T13" fmla="*/ 92 h 96"/>
                <a:gd name="T14" fmla="*/ 12 w 54"/>
                <a:gd name="T15" fmla="*/ 96 h 96"/>
                <a:gd name="T16" fmla="*/ 12 w 54"/>
                <a:gd name="T17" fmla="*/ 48 h 96"/>
                <a:gd name="T18" fmla="*/ 0 w 54"/>
                <a:gd name="T19" fmla="*/ 32 h 96"/>
                <a:gd name="T20" fmla="*/ 4 w 54"/>
                <a:gd name="T21" fmla="*/ 20 h 96"/>
                <a:gd name="T22" fmla="*/ 20 w 54"/>
                <a:gd name="T23" fmla="*/ 16 h 96"/>
                <a:gd name="T24" fmla="*/ 20 w 54"/>
                <a:gd name="T25" fmla="*/ 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96">
                  <a:moveTo>
                    <a:pt x="20" y="2"/>
                  </a:moveTo>
                  <a:lnTo>
                    <a:pt x="34" y="0"/>
                  </a:lnTo>
                  <a:lnTo>
                    <a:pt x="44" y="10"/>
                  </a:lnTo>
                  <a:lnTo>
                    <a:pt x="42" y="18"/>
                  </a:lnTo>
                  <a:lnTo>
                    <a:pt x="54" y="28"/>
                  </a:lnTo>
                  <a:lnTo>
                    <a:pt x="32" y="54"/>
                  </a:lnTo>
                  <a:lnTo>
                    <a:pt x="34" y="92"/>
                  </a:lnTo>
                  <a:lnTo>
                    <a:pt x="12" y="96"/>
                  </a:lnTo>
                  <a:lnTo>
                    <a:pt x="12" y="48"/>
                  </a:lnTo>
                  <a:lnTo>
                    <a:pt x="0" y="32"/>
                  </a:lnTo>
                  <a:lnTo>
                    <a:pt x="4" y="20"/>
                  </a:lnTo>
                  <a:lnTo>
                    <a:pt x="20" y="16"/>
                  </a:lnTo>
                  <a:lnTo>
                    <a:pt x="20" y="2"/>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14" name="Freeform 152">
              <a:extLst>
                <a:ext uri="{FF2B5EF4-FFF2-40B4-BE49-F238E27FC236}">
                  <a16:creationId xmlns:a16="http://schemas.microsoft.com/office/drawing/2014/main" id="{F494C251-64A7-4D89-A1A9-6432EC8B8BCE}"/>
                </a:ext>
              </a:extLst>
            </p:cNvPr>
            <p:cNvSpPr>
              <a:spLocks/>
            </p:cNvSpPr>
            <p:nvPr/>
          </p:nvSpPr>
          <p:spPr bwMode="gray">
            <a:xfrm>
              <a:off x="5808450" y="4399226"/>
              <a:ext cx="49532" cy="132786"/>
            </a:xfrm>
            <a:custGeom>
              <a:avLst/>
              <a:gdLst>
                <a:gd name="T0" fmla="*/ 30 w 30"/>
                <a:gd name="T1" fmla="*/ 76 h 80"/>
                <a:gd name="T2" fmla="*/ 16 w 30"/>
                <a:gd name="T3" fmla="*/ 80 h 80"/>
                <a:gd name="T4" fmla="*/ 12 w 30"/>
                <a:gd name="T5" fmla="*/ 48 h 80"/>
                <a:gd name="T6" fmla="*/ 8 w 30"/>
                <a:gd name="T7" fmla="*/ 34 h 80"/>
                <a:gd name="T8" fmla="*/ 12 w 30"/>
                <a:gd name="T9" fmla="*/ 18 h 80"/>
                <a:gd name="T10" fmla="*/ 0 w 30"/>
                <a:gd name="T11" fmla="*/ 0 h 80"/>
                <a:gd name="T12" fmla="*/ 22 w 30"/>
                <a:gd name="T13" fmla="*/ 0 h 80"/>
                <a:gd name="T14" fmla="*/ 18 w 30"/>
                <a:gd name="T15" fmla="*/ 12 h 80"/>
                <a:gd name="T16" fmla="*/ 30 w 30"/>
                <a:gd name="T17" fmla="*/ 28 h 80"/>
                <a:gd name="T18" fmla="*/ 30 w 30"/>
                <a:gd name="T19"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80">
                  <a:moveTo>
                    <a:pt x="30" y="76"/>
                  </a:moveTo>
                  <a:lnTo>
                    <a:pt x="16" y="80"/>
                  </a:lnTo>
                  <a:lnTo>
                    <a:pt x="12" y="48"/>
                  </a:lnTo>
                  <a:lnTo>
                    <a:pt x="8" y="34"/>
                  </a:lnTo>
                  <a:lnTo>
                    <a:pt x="12" y="18"/>
                  </a:lnTo>
                  <a:lnTo>
                    <a:pt x="0" y="0"/>
                  </a:lnTo>
                  <a:lnTo>
                    <a:pt x="22" y="0"/>
                  </a:lnTo>
                  <a:lnTo>
                    <a:pt x="18" y="12"/>
                  </a:lnTo>
                  <a:lnTo>
                    <a:pt x="30" y="28"/>
                  </a:lnTo>
                  <a:lnTo>
                    <a:pt x="30" y="7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15" name="Freeform 153">
              <a:extLst>
                <a:ext uri="{FF2B5EF4-FFF2-40B4-BE49-F238E27FC236}">
                  <a16:creationId xmlns:a16="http://schemas.microsoft.com/office/drawing/2014/main" id="{703C1591-7CA3-4243-B81D-20C7A2D1028D}"/>
                </a:ext>
              </a:extLst>
            </p:cNvPr>
            <p:cNvSpPr>
              <a:spLocks/>
            </p:cNvSpPr>
            <p:nvPr/>
          </p:nvSpPr>
          <p:spPr bwMode="gray">
            <a:xfrm>
              <a:off x="5501349" y="4027424"/>
              <a:ext cx="425976" cy="391720"/>
            </a:xfrm>
            <a:custGeom>
              <a:avLst/>
              <a:gdLst>
                <a:gd name="T0" fmla="*/ 120 w 258"/>
                <a:gd name="T1" fmla="*/ 0 h 236"/>
                <a:gd name="T2" fmla="*/ 210 w 258"/>
                <a:gd name="T3" fmla="*/ 60 h 236"/>
                <a:gd name="T4" fmla="*/ 224 w 258"/>
                <a:gd name="T5" fmla="*/ 74 h 236"/>
                <a:gd name="T6" fmla="*/ 244 w 258"/>
                <a:gd name="T7" fmla="*/ 82 h 236"/>
                <a:gd name="T8" fmla="*/ 242 w 258"/>
                <a:gd name="T9" fmla="*/ 98 h 236"/>
                <a:gd name="T10" fmla="*/ 258 w 258"/>
                <a:gd name="T11" fmla="*/ 96 h 236"/>
                <a:gd name="T12" fmla="*/ 258 w 258"/>
                <a:gd name="T13" fmla="*/ 138 h 236"/>
                <a:gd name="T14" fmla="*/ 246 w 258"/>
                <a:gd name="T15" fmla="*/ 156 h 236"/>
                <a:gd name="T16" fmla="*/ 212 w 258"/>
                <a:gd name="T17" fmla="*/ 162 h 236"/>
                <a:gd name="T18" fmla="*/ 198 w 258"/>
                <a:gd name="T19" fmla="*/ 162 h 236"/>
                <a:gd name="T20" fmla="*/ 178 w 258"/>
                <a:gd name="T21" fmla="*/ 162 h 236"/>
                <a:gd name="T22" fmla="*/ 154 w 258"/>
                <a:gd name="T23" fmla="*/ 172 h 236"/>
                <a:gd name="T24" fmla="*/ 136 w 258"/>
                <a:gd name="T25" fmla="*/ 190 h 236"/>
                <a:gd name="T26" fmla="*/ 128 w 258"/>
                <a:gd name="T27" fmla="*/ 186 h 236"/>
                <a:gd name="T28" fmla="*/ 118 w 258"/>
                <a:gd name="T29" fmla="*/ 210 h 236"/>
                <a:gd name="T30" fmla="*/ 108 w 258"/>
                <a:gd name="T31" fmla="*/ 212 h 236"/>
                <a:gd name="T32" fmla="*/ 104 w 258"/>
                <a:gd name="T33" fmla="*/ 234 h 236"/>
                <a:gd name="T34" fmla="*/ 64 w 258"/>
                <a:gd name="T35" fmla="*/ 236 h 236"/>
                <a:gd name="T36" fmla="*/ 56 w 258"/>
                <a:gd name="T37" fmla="*/ 218 h 236"/>
                <a:gd name="T38" fmla="*/ 50 w 258"/>
                <a:gd name="T39" fmla="*/ 204 h 236"/>
                <a:gd name="T40" fmla="*/ 24 w 258"/>
                <a:gd name="T41" fmla="*/ 210 h 236"/>
                <a:gd name="T42" fmla="*/ 12 w 258"/>
                <a:gd name="T43" fmla="*/ 206 h 236"/>
                <a:gd name="T44" fmla="*/ 12 w 258"/>
                <a:gd name="T45" fmla="*/ 204 h 236"/>
                <a:gd name="T46" fmla="*/ 12 w 258"/>
                <a:gd name="T47" fmla="*/ 200 h 236"/>
                <a:gd name="T48" fmla="*/ 10 w 258"/>
                <a:gd name="T49" fmla="*/ 192 h 236"/>
                <a:gd name="T50" fmla="*/ 4 w 258"/>
                <a:gd name="T51" fmla="*/ 184 h 236"/>
                <a:gd name="T52" fmla="*/ 2 w 258"/>
                <a:gd name="T53" fmla="*/ 172 h 236"/>
                <a:gd name="T54" fmla="*/ 0 w 258"/>
                <a:gd name="T55" fmla="*/ 166 h 236"/>
                <a:gd name="T56" fmla="*/ 6 w 258"/>
                <a:gd name="T57" fmla="*/ 152 h 236"/>
                <a:gd name="T58" fmla="*/ 106 w 258"/>
                <a:gd name="T59" fmla="*/ 154 h 236"/>
                <a:gd name="T60" fmla="*/ 108 w 258"/>
                <a:gd name="T61" fmla="*/ 144 h 236"/>
                <a:gd name="T62" fmla="*/ 102 w 258"/>
                <a:gd name="T63" fmla="*/ 136 h 236"/>
                <a:gd name="T64" fmla="*/ 90 w 258"/>
                <a:gd name="T65" fmla="*/ 0 h 236"/>
                <a:gd name="T66" fmla="*/ 120 w 258"/>
                <a:gd name="T6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8" h="236">
                  <a:moveTo>
                    <a:pt x="120" y="0"/>
                  </a:moveTo>
                  <a:lnTo>
                    <a:pt x="210" y="60"/>
                  </a:lnTo>
                  <a:lnTo>
                    <a:pt x="224" y="74"/>
                  </a:lnTo>
                  <a:lnTo>
                    <a:pt x="244" y="82"/>
                  </a:lnTo>
                  <a:lnTo>
                    <a:pt x="242" y="98"/>
                  </a:lnTo>
                  <a:lnTo>
                    <a:pt x="258" y="96"/>
                  </a:lnTo>
                  <a:lnTo>
                    <a:pt x="258" y="138"/>
                  </a:lnTo>
                  <a:lnTo>
                    <a:pt x="246" y="156"/>
                  </a:lnTo>
                  <a:lnTo>
                    <a:pt x="212" y="162"/>
                  </a:lnTo>
                  <a:lnTo>
                    <a:pt x="198" y="162"/>
                  </a:lnTo>
                  <a:lnTo>
                    <a:pt x="178" y="162"/>
                  </a:lnTo>
                  <a:lnTo>
                    <a:pt x="154" y="172"/>
                  </a:lnTo>
                  <a:lnTo>
                    <a:pt x="136" y="190"/>
                  </a:lnTo>
                  <a:lnTo>
                    <a:pt x="128" y="186"/>
                  </a:lnTo>
                  <a:lnTo>
                    <a:pt x="118" y="210"/>
                  </a:lnTo>
                  <a:lnTo>
                    <a:pt x="108" y="212"/>
                  </a:lnTo>
                  <a:lnTo>
                    <a:pt x="104" y="234"/>
                  </a:lnTo>
                  <a:lnTo>
                    <a:pt x="64" y="236"/>
                  </a:lnTo>
                  <a:lnTo>
                    <a:pt x="56" y="218"/>
                  </a:lnTo>
                  <a:lnTo>
                    <a:pt x="50" y="204"/>
                  </a:lnTo>
                  <a:lnTo>
                    <a:pt x="24" y="210"/>
                  </a:lnTo>
                  <a:lnTo>
                    <a:pt x="12" y="206"/>
                  </a:lnTo>
                  <a:lnTo>
                    <a:pt x="12" y="204"/>
                  </a:lnTo>
                  <a:lnTo>
                    <a:pt x="12" y="200"/>
                  </a:lnTo>
                  <a:lnTo>
                    <a:pt x="10" y="192"/>
                  </a:lnTo>
                  <a:lnTo>
                    <a:pt x="4" y="184"/>
                  </a:lnTo>
                  <a:lnTo>
                    <a:pt x="2" y="172"/>
                  </a:lnTo>
                  <a:lnTo>
                    <a:pt x="0" y="166"/>
                  </a:lnTo>
                  <a:lnTo>
                    <a:pt x="6" y="152"/>
                  </a:lnTo>
                  <a:lnTo>
                    <a:pt x="106" y="154"/>
                  </a:lnTo>
                  <a:lnTo>
                    <a:pt x="108" y="144"/>
                  </a:lnTo>
                  <a:lnTo>
                    <a:pt x="102" y="136"/>
                  </a:lnTo>
                  <a:lnTo>
                    <a:pt x="90" y="0"/>
                  </a:lnTo>
                  <a:lnTo>
                    <a:pt x="120"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16" name="Freeform 154">
              <a:extLst>
                <a:ext uri="{FF2B5EF4-FFF2-40B4-BE49-F238E27FC236}">
                  <a16:creationId xmlns:a16="http://schemas.microsoft.com/office/drawing/2014/main" id="{4ED0D27C-0958-46D4-ACF0-0C7136503D48}"/>
                </a:ext>
              </a:extLst>
            </p:cNvPr>
            <p:cNvSpPr>
              <a:spLocks/>
            </p:cNvSpPr>
            <p:nvPr/>
          </p:nvSpPr>
          <p:spPr bwMode="gray">
            <a:xfrm>
              <a:off x="5673062" y="4296316"/>
              <a:ext cx="198128" cy="142746"/>
            </a:xfrm>
            <a:custGeom>
              <a:avLst/>
              <a:gdLst>
                <a:gd name="T0" fmla="*/ 44 w 120"/>
                <a:gd name="T1" fmla="*/ 62 h 86"/>
                <a:gd name="T2" fmla="*/ 44 w 120"/>
                <a:gd name="T3" fmla="*/ 84 h 86"/>
                <a:gd name="T4" fmla="*/ 30 w 120"/>
                <a:gd name="T5" fmla="*/ 78 h 86"/>
                <a:gd name="T6" fmla="*/ 20 w 120"/>
                <a:gd name="T7" fmla="*/ 86 h 86"/>
                <a:gd name="T8" fmla="*/ 0 w 120"/>
                <a:gd name="T9" fmla="*/ 72 h 86"/>
                <a:gd name="T10" fmla="*/ 4 w 120"/>
                <a:gd name="T11" fmla="*/ 50 h 86"/>
                <a:gd name="T12" fmla="*/ 14 w 120"/>
                <a:gd name="T13" fmla="*/ 48 h 86"/>
                <a:gd name="T14" fmla="*/ 24 w 120"/>
                <a:gd name="T15" fmla="*/ 24 h 86"/>
                <a:gd name="T16" fmla="*/ 32 w 120"/>
                <a:gd name="T17" fmla="*/ 28 h 86"/>
                <a:gd name="T18" fmla="*/ 50 w 120"/>
                <a:gd name="T19" fmla="*/ 10 h 86"/>
                <a:gd name="T20" fmla="*/ 74 w 120"/>
                <a:gd name="T21" fmla="*/ 0 h 86"/>
                <a:gd name="T22" fmla="*/ 94 w 120"/>
                <a:gd name="T23" fmla="*/ 0 h 86"/>
                <a:gd name="T24" fmla="*/ 90 w 120"/>
                <a:gd name="T25" fmla="*/ 8 h 86"/>
                <a:gd name="T26" fmla="*/ 92 w 120"/>
                <a:gd name="T27" fmla="*/ 14 h 86"/>
                <a:gd name="T28" fmla="*/ 104 w 120"/>
                <a:gd name="T29" fmla="*/ 28 h 86"/>
                <a:gd name="T30" fmla="*/ 102 w 120"/>
                <a:gd name="T31" fmla="*/ 34 h 86"/>
                <a:gd name="T32" fmla="*/ 120 w 120"/>
                <a:gd name="T33" fmla="*/ 44 h 86"/>
                <a:gd name="T34" fmla="*/ 120 w 120"/>
                <a:gd name="T35" fmla="*/ 58 h 86"/>
                <a:gd name="T36" fmla="*/ 104 w 120"/>
                <a:gd name="T37" fmla="*/ 62 h 86"/>
                <a:gd name="T38" fmla="*/ 82 w 120"/>
                <a:gd name="T39" fmla="*/ 62 h 86"/>
                <a:gd name="T40" fmla="*/ 44 w 120"/>
                <a:gd name="T41" fmla="*/ 6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86">
                  <a:moveTo>
                    <a:pt x="44" y="62"/>
                  </a:moveTo>
                  <a:lnTo>
                    <a:pt x="44" y="84"/>
                  </a:lnTo>
                  <a:lnTo>
                    <a:pt x="30" y="78"/>
                  </a:lnTo>
                  <a:lnTo>
                    <a:pt x="20" y="86"/>
                  </a:lnTo>
                  <a:lnTo>
                    <a:pt x="0" y="72"/>
                  </a:lnTo>
                  <a:lnTo>
                    <a:pt x="4" y="50"/>
                  </a:lnTo>
                  <a:lnTo>
                    <a:pt x="14" y="48"/>
                  </a:lnTo>
                  <a:lnTo>
                    <a:pt x="24" y="24"/>
                  </a:lnTo>
                  <a:lnTo>
                    <a:pt x="32" y="28"/>
                  </a:lnTo>
                  <a:lnTo>
                    <a:pt x="50" y="10"/>
                  </a:lnTo>
                  <a:lnTo>
                    <a:pt x="74" y="0"/>
                  </a:lnTo>
                  <a:lnTo>
                    <a:pt x="94" y="0"/>
                  </a:lnTo>
                  <a:lnTo>
                    <a:pt x="90" y="8"/>
                  </a:lnTo>
                  <a:lnTo>
                    <a:pt x="92" y="14"/>
                  </a:lnTo>
                  <a:lnTo>
                    <a:pt x="104" y="28"/>
                  </a:lnTo>
                  <a:lnTo>
                    <a:pt x="102" y="34"/>
                  </a:lnTo>
                  <a:lnTo>
                    <a:pt x="120" y="44"/>
                  </a:lnTo>
                  <a:lnTo>
                    <a:pt x="120" y="58"/>
                  </a:lnTo>
                  <a:lnTo>
                    <a:pt x="104" y="62"/>
                  </a:lnTo>
                  <a:lnTo>
                    <a:pt x="82" y="62"/>
                  </a:lnTo>
                  <a:lnTo>
                    <a:pt x="44" y="62"/>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17" name="Freeform 155">
              <a:extLst>
                <a:ext uri="{FF2B5EF4-FFF2-40B4-BE49-F238E27FC236}">
                  <a16:creationId xmlns:a16="http://schemas.microsoft.com/office/drawing/2014/main" id="{3434D652-53AF-4D75-BE3B-53346A4199B8}"/>
                </a:ext>
              </a:extLst>
            </p:cNvPr>
            <p:cNvSpPr>
              <a:spLocks/>
            </p:cNvSpPr>
            <p:nvPr/>
          </p:nvSpPr>
          <p:spPr bwMode="gray">
            <a:xfrm>
              <a:off x="5735802" y="4399226"/>
              <a:ext cx="99064" cy="165983"/>
            </a:xfrm>
            <a:custGeom>
              <a:avLst/>
              <a:gdLst>
                <a:gd name="T0" fmla="*/ 60 w 60"/>
                <a:gd name="T1" fmla="*/ 80 h 100"/>
                <a:gd name="T2" fmla="*/ 48 w 60"/>
                <a:gd name="T3" fmla="*/ 86 h 100"/>
                <a:gd name="T4" fmla="*/ 36 w 60"/>
                <a:gd name="T5" fmla="*/ 96 h 100"/>
                <a:gd name="T6" fmla="*/ 20 w 60"/>
                <a:gd name="T7" fmla="*/ 100 h 100"/>
                <a:gd name="T8" fmla="*/ 8 w 60"/>
                <a:gd name="T9" fmla="*/ 94 h 100"/>
                <a:gd name="T10" fmla="*/ 0 w 60"/>
                <a:gd name="T11" fmla="*/ 72 h 100"/>
                <a:gd name="T12" fmla="*/ 10 w 60"/>
                <a:gd name="T13" fmla="*/ 50 h 100"/>
                <a:gd name="T14" fmla="*/ 6 w 60"/>
                <a:gd name="T15" fmla="*/ 22 h 100"/>
                <a:gd name="T16" fmla="*/ 6 w 60"/>
                <a:gd name="T17" fmla="*/ 0 h 100"/>
                <a:gd name="T18" fmla="*/ 44 w 60"/>
                <a:gd name="T19" fmla="*/ 0 h 100"/>
                <a:gd name="T20" fmla="*/ 56 w 60"/>
                <a:gd name="T21" fmla="*/ 18 h 100"/>
                <a:gd name="T22" fmla="*/ 52 w 60"/>
                <a:gd name="T23" fmla="*/ 30 h 100"/>
                <a:gd name="T24" fmla="*/ 54 w 60"/>
                <a:gd name="T25" fmla="*/ 40 h 100"/>
                <a:gd name="T26" fmla="*/ 56 w 60"/>
                <a:gd name="T27" fmla="*/ 48 h 100"/>
                <a:gd name="T28" fmla="*/ 60 w 60"/>
                <a:gd name="T29" fmla="*/ 8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00">
                  <a:moveTo>
                    <a:pt x="60" y="80"/>
                  </a:moveTo>
                  <a:lnTo>
                    <a:pt x="48" y="86"/>
                  </a:lnTo>
                  <a:lnTo>
                    <a:pt x="36" y="96"/>
                  </a:lnTo>
                  <a:lnTo>
                    <a:pt x="20" y="100"/>
                  </a:lnTo>
                  <a:lnTo>
                    <a:pt x="8" y="94"/>
                  </a:lnTo>
                  <a:lnTo>
                    <a:pt x="0" y="72"/>
                  </a:lnTo>
                  <a:lnTo>
                    <a:pt x="10" y="50"/>
                  </a:lnTo>
                  <a:lnTo>
                    <a:pt x="6" y="22"/>
                  </a:lnTo>
                  <a:lnTo>
                    <a:pt x="6" y="0"/>
                  </a:lnTo>
                  <a:lnTo>
                    <a:pt x="44" y="0"/>
                  </a:lnTo>
                  <a:lnTo>
                    <a:pt x="56" y="18"/>
                  </a:lnTo>
                  <a:lnTo>
                    <a:pt x="52" y="30"/>
                  </a:lnTo>
                  <a:lnTo>
                    <a:pt x="54" y="40"/>
                  </a:lnTo>
                  <a:lnTo>
                    <a:pt x="56" y="48"/>
                  </a:lnTo>
                  <a:lnTo>
                    <a:pt x="60" y="8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18" name="Freeform 156">
              <a:extLst>
                <a:ext uri="{FF2B5EF4-FFF2-40B4-BE49-F238E27FC236}">
                  <a16:creationId xmlns:a16="http://schemas.microsoft.com/office/drawing/2014/main" id="{55FFE6B8-3A66-44AA-B685-003C54B6AFB0}"/>
                </a:ext>
              </a:extLst>
            </p:cNvPr>
            <p:cNvSpPr>
              <a:spLocks/>
            </p:cNvSpPr>
            <p:nvPr/>
          </p:nvSpPr>
          <p:spPr bwMode="gray">
            <a:xfrm>
              <a:off x="5597112" y="4415823"/>
              <a:ext cx="155201" cy="162664"/>
            </a:xfrm>
            <a:custGeom>
              <a:avLst/>
              <a:gdLst>
                <a:gd name="T0" fmla="*/ 92 w 94"/>
                <a:gd name="T1" fmla="*/ 84 h 98"/>
                <a:gd name="T2" fmla="*/ 50 w 94"/>
                <a:gd name="T3" fmla="*/ 84 h 98"/>
                <a:gd name="T4" fmla="*/ 24 w 94"/>
                <a:gd name="T5" fmla="*/ 94 h 98"/>
                <a:gd name="T6" fmla="*/ 12 w 94"/>
                <a:gd name="T7" fmla="*/ 98 h 98"/>
                <a:gd name="T8" fmla="*/ 16 w 94"/>
                <a:gd name="T9" fmla="*/ 78 h 98"/>
                <a:gd name="T10" fmla="*/ 14 w 94"/>
                <a:gd name="T11" fmla="*/ 72 h 98"/>
                <a:gd name="T12" fmla="*/ 8 w 94"/>
                <a:gd name="T13" fmla="*/ 68 h 98"/>
                <a:gd name="T14" fmla="*/ 0 w 94"/>
                <a:gd name="T15" fmla="*/ 66 h 98"/>
                <a:gd name="T16" fmla="*/ 0 w 94"/>
                <a:gd name="T17" fmla="*/ 56 h 98"/>
                <a:gd name="T18" fmla="*/ 0 w 94"/>
                <a:gd name="T19" fmla="*/ 48 h 98"/>
                <a:gd name="T20" fmla="*/ 6 w 94"/>
                <a:gd name="T21" fmla="*/ 44 h 98"/>
                <a:gd name="T22" fmla="*/ 4 w 94"/>
                <a:gd name="T23" fmla="*/ 34 h 98"/>
                <a:gd name="T24" fmla="*/ 10 w 94"/>
                <a:gd name="T25" fmla="*/ 32 h 98"/>
                <a:gd name="T26" fmla="*/ 8 w 94"/>
                <a:gd name="T27" fmla="*/ 18 h 98"/>
                <a:gd name="T28" fmla="*/ 4 w 94"/>
                <a:gd name="T29" fmla="*/ 10 h 98"/>
                <a:gd name="T30" fmla="*/ 6 w 94"/>
                <a:gd name="T31" fmla="*/ 2 h 98"/>
                <a:gd name="T32" fmla="*/ 46 w 94"/>
                <a:gd name="T33" fmla="*/ 0 h 98"/>
                <a:gd name="T34" fmla="*/ 66 w 94"/>
                <a:gd name="T35" fmla="*/ 14 h 98"/>
                <a:gd name="T36" fmla="*/ 76 w 94"/>
                <a:gd name="T37" fmla="*/ 6 h 98"/>
                <a:gd name="T38" fmla="*/ 90 w 94"/>
                <a:gd name="T39" fmla="*/ 12 h 98"/>
                <a:gd name="T40" fmla="*/ 94 w 94"/>
                <a:gd name="T41" fmla="*/ 40 h 98"/>
                <a:gd name="T42" fmla="*/ 84 w 94"/>
                <a:gd name="T43" fmla="*/ 62 h 98"/>
                <a:gd name="T44" fmla="*/ 92 w 94"/>
                <a:gd name="T45"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98">
                  <a:moveTo>
                    <a:pt x="92" y="84"/>
                  </a:moveTo>
                  <a:lnTo>
                    <a:pt x="50" y="84"/>
                  </a:lnTo>
                  <a:lnTo>
                    <a:pt x="24" y="94"/>
                  </a:lnTo>
                  <a:lnTo>
                    <a:pt x="12" y="98"/>
                  </a:lnTo>
                  <a:lnTo>
                    <a:pt x="16" y="78"/>
                  </a:lnTo>
                  <a:lnTo>
                    <a:pt x="14" y="72"/>
                  </a:lnTo>
                  <a:lnTo>
                    <a:pt x="8" y="68"/>
                  </a:lnTo>
                  <a:lnTo>
                    <a:pt x="0" y="66"/>
                  </a:lnTo>
                  <a:lnTo>
                    <a:pt x="0" y="56"/>
                  </a:lnTo>
                  <a:lnTo>
                    <a:pt x="0" y="48"/>
                  </a:lnTo>
                  <a:lnTo>
                    <a:pt x="6" y="44"/>
                  </a:lnTo>
                  <a:lnTo>
                    <a:pt x="4" y="34"/>
                  </a:lnTo>
                  <a:lnTo>
                    <a:pt x="10" y="32"/>
                  </a:lnTo>
                  <a:lnTo>
                    <a:pt x="8" y="18"/>
                  </a:lnTo>
                  <a:lnTo>
                    <a:pt x="4" y="10"/>
                  </a:lnTo>
                  <a:lnTo>
                    <a:pt x="6" y="2"/>
                  </a:lnTo>
                  <a:lnTo>
                    <a:pt x="46" y="0"/>
                  </a:lnTo>
                  <a:lnTo>
                    <a:pt x="66" y="14"/>
                  </a:lnTo>
                  <a:lnTo>
                    <a:pt x="76" y="6"/>
                  </a:lnTo>
                  <a:lnTo>
                    <a:pt x="90" y="12"/>
                  </a:lnTo>
                  <a:lnTo>
                    <a:pt x="94" y="40"/>
                  </a:lnTo>
                  <a:lnTo>
                    <a:pt x="84" y="62"/>
                  </a:lnTo>
                  <a:lnTo>
                    <a:pt x="92" y="8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19" name="Freeform 157">
              <a:extLst>
                <a:ext uri="{FF2B5EF4-FFF2-40B4-BE49-F238E27FC236}">
                  <a16:creationId xmlns:a16="http://schemas.microsoft.com/office/drawing/2014/main" id="{A42C2901-2100-4956-8E74-DB65B2A2243E}"/>
                </a:ext>
              </a:extLst>
            </p:cNvPr>
            <p:cNvSpPr>
              <a:spLocks/>
            </p:cNvSpPr>
            <p:nvPr/>
          </p:nvSpPr>
          <p:spPr bwMode="gray">
            <a:xfrm>
              <a:off x="6069320" y="4631601"/>
              <a:ext cx="47881" cy="39836"/>
            </a:xfrm>
            <a:custGeom>
              <a:avLst/>
              <a:gdLst>
                <a:gd name="T0" fmla="*/ 4 w 29"/>
                <a:gd name="T1" fmla="*/ 0 h 24"/>
                <a:gd name="T2" fmla="*/ 29 w 29"/>
                <a:gd name="T3" fmla="*/ 0 h 24"/>
                <a:gd name="T4" fmla="*/ 26 w 29"/>
                <a:gd name="T5" fmla="*/ 22 h 24"/>
                <a:gd name="T6" fmla="*/ 2 w 29"/>
                <a:gd name="T7" fmla="*/ 24 h 24"/>
                <a:gd name="T8" fmla="*/ 0 w 29"/>
                <a:gd name="T9" fmla="*/ 10 h 24"/>
                <a:gd name="T10" fmla="*/ 4 w 29"/>
                <a:gd name="T11" fmla="*/ 0 h 24"/>
              </a:gdLst>
              <a:ahLst/>
              <a:cxnLst>
                <a:cxn ang="0">
                  <a:pos x="T0" y="T1"/>
                </a:cxn>
                <a:cxn ang="0">
                  <a:pos x="T2" y="T3"/>
                </a:cxn>
                <a:cxn ang="0">
                  <a:pos x="T4" y="T5"/>
                </a:cxn>
                <a:cxn ang="0">
                  <a:pos x="T6" y="T7"/>
                </a:cxn>
                <a:cxn ang="0">
                  <a:pos x="T8" y="T9"/>
                </a:cxn>
                <a:cxn ang="0">
                  <a:pos x="T10" y="T11"/>
                </a:cxn>
              </a:cxnLst>
              <a:rect l="0" t="0" r="r" b="b"/>
              <a:pathLst>
                <a:path w="29" h="24">
                  <a:moveTo>
                    <a:pt x="4" y="0"/>
                  </a:moveTo>
                  <a:lnTo>
                    <a:pt x="29" y="0"/>
                  </a:lnTo>
                  <a:lnTo>
                    <a:pt x="26" y="22"/>
                  </a:lnTo>
                  <a:lnTo>
                    <a:pt x="2" y="24"/>
                  </a:lnTo>
                  <a:lnTo>
                    <a:pt x="0" y="10"/>
                  </a:lnTo>
                  <a:lnTo>
                    <a:pt x="4"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20" name="Freeform 158">
              <a:extLst>
                <a:ext uri="{FF2B5EF4-FFF2-40B4-BE49-F238E27FC236}">
                  <a16:creationId xmlns:a16="http://schemas.microsoft.com/office/drawing/2014/main" id="{B3CBD99B-DD61-4CD6-9668-2A1A8380181A}"/>
                </a:ext>
              </a:extLst>
            </p:cNvPr>
            <p:cNvSpPr>
              <a:spLocks/>
            </p:cNvSpPr>
            <p:nvPr/>
          </p:nvSpPr>
          <p:spPr bwMode="gray">
            <a:xfrm>
              <a:off x="6952642" y="5010043"/>
              <a:ext cx="188222" cy="371802"/>
            </a:xfrm>
            <a:custGeom>
              <a:avLst/>
              <a:gdLst>
                <a:gd name="T0" fmla="*/ 22 w 114"/>
                <a:gd name="T1" fmla="*/ 70 h 224"/>
                <a:gd name="T2" fmla="*/ 46 w 114"/>
                <a:gd name="T3" fmla="*/ 60 h 224"/>
                <a:gd name="T4" fmla="*/ 70 w 114"/>
                <a:gd name="T5" fmla="*/ 44 h 224"/>
                <a:gd name="T6" fmla="*/ 78 w 114"/>
                <a:gd name="T7" fmla="*/ 30 h 224"/>
                <a:gd name="T8" fmla="*/ 86 w 114"/>
                <a:gd name="T9" fmla="*/ 26 h 224"/>
                <a:gd name="T10" fmla="*/ 94 w 114"/>
                <a:gd name="T11" fmla="*/ 10 h 224"/>
                <a:gd name="T12" fmla="*/ 96 w 114"/>
                <a:gd name="T13" fmla="*/ 0 h 224"/>
                <a:gd name="T14" fmla="*/ 108 w 114"/>
                <a:gd name="T15" fmla="*/ 20 h 224"/>
                <a:gd name="T16" fmla="*/ 112 w 114"/>
                <a:gd name="T17" fmla="*/ 40 h 224"/>
                <a:gd name="T18" fmla="*/ 114 w 114"/>
                <a:gd name="T19" fmla="*/ 52 h 224"/>
                <a:gd name="T20" fmla="*/ 114 w 114"/>
                <a:gd name="T21" fmla="*/ 64 h 224"/>
                <a:gd name="T22" fmla="*/ 102 w 114"/>
                <a:gd name="T23" fmla="*/ 66 h 224"/>
                <a:gd name="T24" fmla="*/ 102 w 114"/>
                <a:gd name="T25" fmla="*/ 82 h 224"/>
                <a:gd name="T26" fmla="*/ 82 w 114"/>
                <a:gd name="T27" fmla="*/ 150 h 224"/>
                <a:gd name="T28" fmla="*/ 74 w 114"/>
                <a:gd name="T29" fmla="*/ 182 h 224"/>
                <a:gd name="T30" fmla="*/ 62 w 114"/>
                <a:gd name="T31" fmla="*/ 214 h 224"/>
                <a:gd name="T32" fmla="*/ 40 w 114"/>
                <a:gd name="T33" fmla="*/ 224 h 224"/>
                <a:gd name="T34" fmla="*/ 18 w 114"/>
                <a:gd name="T35" fmla="*/ 222 h 224"/>
                <a:gd name="T36" fmla="*/ 8 w 114"/>
                <a:gd name="T37" fmla="*/ 202 h 224"/>
                <a:gd name="T38" fmla="*/ 6 w 114"/>
                <a:gd name="T39" fmla="*/ 182 h 224"/>
                <a:gd name="T40" fmla="*/ 0 w 114"/>
                <a:gd name="T41" fmla="*/ 164 h 224"/>
                <a:gd name="T42" fmla="*/ 16 w 114"/>
                <a:gd name="T43" fmla="*/ 142 h 224"/>
                <a:gd name="T44" fmla="*/ 20 w 114"/>
                <a:gd name="T45" fmla="*/ 122 h 224"/>
                <a:gd name="T46" fmla="*/ 16 w 114"/>
                <a:gd name="T47" fmla="*/ 106 h 224"/>
                <a:gd name="T48" fmla="*/ 10 w 114"/>
                <a:gd name="T49" fmla="*/ 90 h 224"/>
                <a:gd name="T50" fmla="*/ 18 w 114"/>
                <a:gd name="T51" fmla="*/ 80 h 224"/>
                <a:gd name="T52" fmla="*/ 22 w 114"/>
                <a:gd name="T53" fmla="*/ 7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224">
                  <a:moveTo>
                    <a:pt x="22" y="70"/>
                  </a:moveTo>
                  <a:lnTo>
                    <a:pt x="46" y="60"/>
                  </a:lnTo>
                  <a:lnTo>
                    <a:pt x="70" y="44"/>
                  </a:lnTo>
                  <a:lnTo>
                    <a:pt x="78" y="30"/>
                  </a:lnTo>
                  <a:lnTo>
                    <a:pt x="86" y="26"/>
                  </a:lnTo>
                  <a:lnTo>
                    <a:pt x="94" y="10"/>
                  </a:lnTo>
                  <a:lnTo>
                    <a:pt x="96" y="0"/>
                  </a:lnTo>
                  <a:lnTo>
                    <a:pt x="108" y="20"/>
                  </a:lnTo>
                  <a:lnTo>
                    <a:pt x="112" y="40"/>
                  </a:lnTo>
                  <a:lnTo>
                    <a:pt x="114" y="52"/>
                  </a:lnTo>
                  <a:lnTo>
                    <a:pt x="114" y="64"/>
                  </a:lnTo>
                  <a:lnTo>
                    <a:pt x="102" y="66"/>
                  </a:lnTo>
                  <a:lnTo>
                    <a:pt x="102" y="82"/>
                  </a:lnTo>
                  <a:lnTo>
                    <a:pt x="82" y="150"/>
                  </a:lnTo>
                  <a:lnTo>
                    <a:pt x="74" y="182"/>
                  </a:lnTo>
                  <a:lnTo>
                    <a:pt x="62" y="214"/>
                  </a:lnTo>
                  <a:lnTo>
                    <a:pt x="40" y="224"/>
                  </a:lnTo>
                  <a:lnTo>
                    <a:pt x="18" y="222"/>
                  </a:lnTo>
                  <a:lnTo>
                    <a:pt x="8" y="202"/>
                  </a:lnTo>
                  <a:lnTo>
                    <a:pt x="6" y="182"/>
                  </a:lnTo>
                  <a:lnTo>
                    <a:pt x="0" y="164"/>
                  </a:lnTo>
                  <a:lnTo>
                    <a:pt x="16" y="142"/>
                  </a:lnTo>
                  <a:lnTo>
                    <a:pt x="20" y="122"/>
                  </a:lnTo>
                  <a:lnTo>
                    <a:pt x="16" y="106"/>
                  </a:lnTo>
                  <a:lnTo>
                    <a:pt x="10" y="90"/>
                  </a:lnTo>
                  <a:lnTo>
                    <a:pt x="18" y="80"/>
                  </a:lnTo>
                  <a:lnTo>
                    <a:pt x="22" y="7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21" name="Freeform 159">
              <a:extLst>
                <a:ext uri="{FF2B5EF4-FFF2-40B4-BE49-F238E27FC236}">
                  <a16:creationId xmlns:a16="http://schemas.microsoft.com/office/drawing/2014/main" id="{03CCB9CA-DBC5-4F3B-9E4F-4972EED0700D}"/>
                </a:ext>
              </a:extLst>
            </p:cNvPr>
            <p:cNvSpPr>
              <a:spLocks/>
            </p:cNvSpPr>
            <p:nvPr/>
          </p:nvSpPr>
          <p:spPr bwMode="gray">
            <a:xfrm>
              <a:off x="6255890" y="5285574"/>
              <a:ext cx="429279" cy="361843"/>
            </a:xfrm>
            <a:custGeom>
              <a:avLst/>
              <a:gdLst>
                <a:gd name="T0" fmla="*/ 0 w 260"/>
                <a:gd name="T1" fmla="*/ 108 h 218"/>
                <a:gd name="T2" fmla="*/ 2 w 260"/>
                <a:gd name="T3" fmla="*/ 104 h 218"/>
                <a:gd name="T4" fmla="*/ 6 w 260"/>
                <a:gd name="T5" fmla="*/ 102 h 218"/>
                <a:gd name="T6" fmla="*/ 8 w 260"/>
                <a:gd name="T7" fmla="*/ 102 h 218"/>
                <a:gd name="T8" fmla="*/ 14 w 260"/>
                <a:gd name="T9" fmla="*/ 110 h 218"/>
                <a:gd name="T10" fmla="*/ 22 w 260"/>
                <a:gd name="T11" fmla="*/ 114 h 218"/>
                <a:gd name="T12" fmla="*/ 38 w 260"/>
                <a:gd name="T13" fmla="*/ 114 h 218"/>
                <a:gd name="T14" fmla="*/ 54 w 260"/>
                <a:gd name="T15" fmla="*/ 104 h 218"/>
                <a:gd name="T16" fmla="*/ 54 w 260"/>
                <a:gd name="T17" fmla="*/ 46 h 218"/>
                <a:gd name="T18" fmla="*/ 66 w 260"/>
                <a:gd name="T19" fmla="*/ 58 h 218"/>
                <a:gd name="T20" fmla="*/ 66 w 260"/>
                <a:gd name="T21" fmla="*/ 78 h 218"/>
                <a:gd name="T22" fmla="*/ 82 w 260"/>
                <a:gd name="T23" fmla="*/ 78 h 218"/>
                <a:gd name="T24" fmla="*/ 96 w 260"/>
                <a:gd name="T25" fmla="*/ 66 h 218"/>
                <a:gd name="T26" fmla="*/ 100 w 260"/>
                <a:gd name="T27" fmla="*/ 54 h 218"/>
                <a:gd name="T28" fmla="*/ 110 w 260"/>
                <a:gd name="T29" fmla="*/ 54 h 218"/>
                <a:gd name="T30" fmla="*/ 120 w 260"/>
                <a:gd name="T31" fmla="*/ 62 h 218"/>
                <a:gd name="T32" fmla="*/ 140 w 260"/>
                <a:gd name="T33" fmla="*/ 60 h 218"/>
                <a:gd name="T34" fmla="*/ 148 w 260"/>
                <a:gd name="T35" fmla="*/ 46 h 218"/>
                <a:gd name="T36" fmla="*/ 186 w 260"/>
                <a:gd name="T37" fmla="*/ 6 h 218"/>
                <a:gd name="T38" fmla="*/ 196 w 260"/>
                <a:gd name="T39" fmla="*/ 6 h 218"/>
                <a:gd name="T40" fmla="*/ 198 w 260"/>
                <a:gd name="T41" fmla="*/ 0 h 218"/>
                <a:gd name="T42" fmla="*/ 228 w 260"/>
                <a:gd name="T43" fmla="*/ 2 h 218"/>
                <a:gd name="T44" fmla="*/ 236 w 260"/>
                <a:gd name="T45" fmla="*/ 8 h 218"/>
                <a:gd name="T46" fmla="*/ 241 w 260"/>
                <a:gd name="T47" fmla="*/ 31 h 218"/>
                <a:gd name="T48" fmla="*/ 241 w 260"/>
                <a:gd name="T49" fmla="*/ 55 h 218"/>
                <a:gd name="T50" fmla="*/ 217 w 260"/>
                <a:gd name="T51" fmla="*/ 69 h 218"/>
                <a:gd name="T52" fmla="*/ 227 w 260"/>
                <a:gd name="T53" fmla="*/ 93 h 218"/>
                <a:gd name="T54" fmla="*/ 260 w 260"/>
                <a:gd name="T55" fmla="*/ 80 h 218"/>
                <a:gd name="T56" fmla="*/ 254 w 260"/>
                <a:gd name="T57" fmla="*/ 90 h 218"/>
                <a:gd name="T58" fmla="*/ 254 w 260"/>
                <a:gd name="T59" fmla="*/ 104 h 218"/>
                <a:gd name="T60" fmla="*/ 246 w 260"/>
                <a:gd name="T61" fmla="*/ 110 h 218"/>
                <a:gd name="T62" fmla="*/ 230 w 260"/>
                <a:gd name="T63" fmla="*/ 130 h 218"/>
                <a:gd name="T64" fmla="*/ 224 w 260"/>
                <a:gd name="T65" fmla="*/ 142 h 218"/>
                <a:gd name="T66" fmla="*/ 210 w 260"/>
                <a:gd name="T67" fmla="*/ 160 h 218"/>
                <a:gd name="T68" fmla="*/ 188 w 260"/>
                <a:gd name="T69" fmla="*/ 176 h 218"/>
                <a:gd name="T70" fmla="*/ 164 w 260"/>
                <a:gd name="T71" fmla="*/ 198 h 218"/>
                <a:gd name="T72" fmla="*/ 142 w 260"/>
                <a:gd name="T73" fmla="*/ 202 h 218"/>
                <a:gd name="T74" fmla="*/ 128 w 260"/>
                <a:gd name="T75" fmla="*/ 208 h 218"/>
                <a:gd name="T76" fmla="*/ 110 w 260"/>
                <a:gd name="T77" fmla="*/ 206 h 218"/>
                <a:gd name="T78" fmla="*/ 88 w 260"/>
                <a:gd name="T79" fmla="*/ 206 h 218"/>
                <a:gd name="T80" fmla="*/ 70 w 260"/>
                <a:gd name="T81" fmla="*/ 212 h 218"/>
                <a:gd name="T82" fmla="*/ 50 w 260"/>
                <a:gd name="T83" fmla="*/ 218 h 218"/>
                <a:gd name="T84" fmla="*/ 34 w 260"/>
                <a:gd name="T85" fmla="*/ 210 h 218"/>
                <a:gd name="T86" fmla="*/ 28 w 260"/>
                <a:gd name="T87" fmla="*/ 198 h 218"/>
                <a:gd name="T88" fmla="*/ 20 w 260"/>
                <a:gd name="T89" fmla="*/ 184 h 218"/>
                <a:gd name="T90" fmla="*/ 30 w 260"/>
                <a:gd name="T91" fmla="*/ 172 h 218"/>
                <a:gd name="T92" fmla="*/ 22 w 260"/>
                <a:gd name="T93" fmla="*/ 158 h 218"/>
                <a:gd name="T94" fmla="*/ 12 w 260"/>
                <a:gd name="T95" fmla="*/ 144 h 218"/>
                <a:gd name="T96" fmla="*/ 6 w 260"/>
                <a:gd name="T97" fmla="*/ 122 h 218"/>
                <a:gd name="T98" fmla="*/ 0 w 260"/>
                <a:gd name="T99"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0" h="218">
                  <a:moveTo>
                    <a:pt x="0" y="108"/>
                  </a:moveTo>
                  <a:lnTo>
                    <a:pt x="2" y="104"/>
                  </a:lnTo>
                  <a:lnTo>
                    <a:pt x="6" y="102"/>
                  </a:lnTo>
                  <a:lnTo>
                    <a:pt x="8" y="102"/>
                  </a:lnTo>
                  <a:lnTo>
                    <a:pt x="14" y="110"/>
                  </a:lnTo>
                  <a:lnTo>
                    <a:pt x="22" y="114"/>
                  </a:lnTo>
                  <a:lnTo>
                    <a:pt x="38" y="114"/>
                  </a:lnTo>
                  <a:lnTo>
                    <a:pt x="54" y="104"/>
                  </a:lnTo>
                  <a:lnTo>
                    <a:pt x="54" y="46"/>
                  </a:lnTo>
                  <a:lnTo>
                    <a:pt x="66" y="58"/>
                  </a:lnTo>
                  <a:lnTo>
                    <a:pt x="66" y="78"/>
                  </a:lnTo>
                  <a:lnTo>
                    <a:pt x="82" y="78"/>
                  </a:lnTo>
                  <a:lnTo>
                    <a:pt x="96" y="66"/>
                  </a:lnTo>
                  <a:lnTo>
                    <a:pt x="100" y="54"/>
                  </a:lnTo>
                  <a:lnTo>
                    <a:pt x="110" y="54"/>
                  </a:lnTo>
                  <a:lnTo>
                    <a:pt x="120" y="62"/>
                  </a:lnTo>
                  <a:lnTo>
                    <a:pt x="140" y="60"/>
                  </a:lnTo>
                  <a:lnTo>
                    <a:pt x="148" y="46"/>
                  </a:lnTo>
                  <a:lnTo>
                    <a:pt x="186" y="6"/>
                  </a:lnTo>
                  <a:lnTo>
                    <a:pt x="196" y="6"/>
                  </a:lnTo>
                  <a:lnTo>
                    <a:pt x="198" y="0"/>
                  </a:lnTo>
                  <a:lnTo>
                    <a:pt x="228" y="2"/>
                  </a:lnTo>
                  <a:lnTo>
                    <a:pt x="236" y="8"/>
                  </a:lnTo>
                  <a:lnTo>
                    <a:pt x="241" y="31"/>
                  </a:lnTo>
                  <a:lnTo>
                    <a:pt x="241" y="55"/>
                  </a:lnTo>
                  <a:lnTo>
                    <a:pt x="217" y="69"/>
                  </a:lnTo>
                  <a:lnTo>
                    <a:pt x="227" y="93"/>
                  </a:lnTo>
                  <a:lnTo>
                    <a:pt x="260" y="80"/>
                  </a:lnTo>
                  <a:lnTo>
                    <a:pt x="254" y="90"/>
                  </a:lnTo>
                  <a:lnTo>
                    <a:pt x="254" y="104"/>
                  </a:lnTo>
                  <a:lnTo>
                    <a:pt x="246" y="110"/>
                  </a:lnTo>
                  <a:lnTo>
                    <a:pt x="230" y="130"/>
                  </a:lnTo>
                  <a:lnTo>
                    <a:pt x="224" y="142"/>
                  </a:lnTo>
                  <a:lnTo>
                    <a:pt x="210" y="160"/>
                  </a:lnTo>
                  <a:lnTo>
                    <a:pt x="188" y="176"/>
                  </a:lnTo>
                  <a:lnTo>
                    <a:pt x="164" y="198"/>
                  </a:lnTo>
                  <a:lnTo>
                    <a:pt x="142" y="202"/>
                  </a:lnTo>
                  <a:lnTo>
                    <a:pt x="128" y="208"/>
                  </a:lnTo>
                  <a:lnTo>
                    <a:pt x="110" y="206"/>
                  </a:lnTo>
                  <a:lnTo>
                    <a:pt x="88" y="206"/>
                  </a:lnTo>
                  <a:lnTo>
                    <a:pt x="70" y="212"/>
                  </a:lnTo>
                  <a:lnTo>
                    <a:pt x="50" y="218"/>
                  </a:lnTo>
                  <a:lnTo>
                    <a:pt x="34" y="210"/>
                  </a:lnTo>
                  <a:lnTo>
                    <a:pt x="28" y="198"/>
                  </a:lnTo>
                  <a:lnTo>
                    <a:pt x="20" y="184"/>
                  </a:lnTo>
                  <a:lnTo>
                    <a:pt x="30" y="172"/>
                  </a:lnTo>
                  <a:lnTo>
                    <a:pt x="22" y="158"/>
                  </a:lnTo>
                  <a:lnTo>
                    <a:pt x="12" y="144"/>
                  </a:lnTo>
                  <a:lnTo>
                    <a:pt x="6" y="122"/>
                  </a:lnTo>
                  <a:lnTo>
                    <a:pt x="0" y="108"/>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22" name="Freeform 160">
              <a:extLst>
                <a:ext uri="{FF2B5EF4-FFF2-40B4-BE49-F238E27FC236}">
                  <a16:creationId xmlns:a16="http://schemas.microsoft.com/office/drawing/2014/main" id="{77A1C5F7-133E-45FE-9118-AAB3C6DDD6DD}"/>
                </a:ext>
              </a:extLst>
            </p:cNvPr>
            <p:cNvSpPr>
              <a:spLocks/>
            </p:cNvSpPr>
            <p:nvPr/>
          </p:nvSpPr>
          <p:spPr bwMode="gray">
            <a:xfrm>
              <a:off x="6483737" y="5112952"/>
              <a:ext cx="198128" cy="175942"/>
            </a:xfrm>
            <a:custGeom>
              <a:avLst/>
              <a:gdLst>
                <a:gd name="T0" fmla="*/ 60 w 120"/>
                <a:gd name="T1" fmla="*/ 104 h 106"/>
                <a:gd name="T2" fmla="*/ 58 w 120"/>
                <a:gd name="T3" fmla="*/ 98 h 106"/>
                <a:gd name="T4" fmla="*/ 44 w 120"/>
                <a:gd name="T5" fmla="*/ 96 h 106"/>
                <a:gd name="T6" fmla="*/ 36 w 120"/>
                <a:gd name="T7" fmla="*/ 76 h 106"/>
                <a:gd name="T8" fmla="*/ 12 w 120"/>
                <a:gd name="T9" fmla="*/ 64 h 106"/>
                <a:gd name="T10" fmla="*/ 8 w 120"/>
                <a:gd name="T11" fmla="*/ 48 h 106"/>
                <a:gd name="T12" fmla="*/ 0 w 120"/>
                <a:gd name="T13" fmla="*/ 36 h 106"/>
                <a:gd name="T14" fmla="*/ 28 w 120"/>
                <a:gd name="T15" fmla="*/ 34 h 106"/>
                <a:gd name="T16" fmla="*/ 42 w 120"/>
                <a:gd name="T17" fmla="*/ 16 h 106"/>
                <a:gd name="T18" fmla="*/ 54 w 120"/>
                <a:gd name="T19" fmla="*/ 14 h 106"/>
                <a:gd name="T20" fmla="*/ 62 w 120"/>
                <a:gd name="T21" fmla="*/ 0 h 106"/>
                <a:gd name="T22" fmla="*/ 78 w 120"/>
                <a:gd name="T23" fmla="*/ 0 h 106"/>
                <a:gd name="T24" fmla="*/ 118 w 120"/>
                <a:gd name="T25" fmla="*/ 14 h 106"/>
                <a:gd name="T26" fmla="*/ 120 w 120"/>
                <a:gd name="T27" fmla="*/ 42 h 106"/>
                <a:gd name="T28" fmla="*/ 120 w 120"/>
                <a:gd name="T29" fmla="*/ 72 h 106"/>
                <a:gd name="T30" fmla="*/ 112 w 120"/>
                <a:gd name="T31" fmla="*/ 90 h 106"/>
                <a:gd name="T32" fmla="*/ 90 w 120"/>
                <a:gd name="T33" fmla="*/ 106 h 106"/>
                <a:gd name="T34" fmla="*/ 60 w 120"/>
                <a:gd name="T35" fmla="*/ 10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06">
                  <a:moveTo>
                    <a:pt x="60" y="104"/>
                  </a:moveTo>
                  <a:lnTo>
                    <a:pt x="58" y="98"/>
                  </a:lnTo>
                  <a:lnTo>
                    <a:pt x="44" y="96"/>
                  </a:lnTo>
                  <a:lnTo>
                    <a:pt x="36" y="76"/>
                  </a:lnTo>
                  <a:lnTo>
                    <a:pt x="12" y="64"/>
                  </a:lnTo>
                  <a:lnTo>
                    <a:pt x="8" y="48"/>
                  </a:lnTo>
                  <a:lnTo>
                    <a:pt x="0" y="36"/>
                  </a:lnTo>
                  <a:lnTo>
                    <a:pt x="28" y="34"/>
                  </a:lnTo>
                  <a:lnTo>
                    <a:pt x="42" y="16"/>
                  </a:lnTo>
                  <a:lnTo>
                    <a:pt x="54" y="14"/>
                  </a:lnTo>
                  <a:lnTo>
                    <a:pt x="62" y="0"/>
                  </a:lnTo>
                  <a:lnTo>
                    <a:pt x="78" y="0"/>
                  </a:lnTo>
                  <a:lnTo>
                    <a:pt x="118" y="14"/>
                  </a:lnTo>
                  <a:lnTo>
                    <a:pt x="120" y="42"/>
                  </a:lnTo>
                  <a:lnTo>
                    <a:pt x="120" y="72"/>
                  </a:lnTo>
                  <a:lnTo>
                    <a:pt x="112" y="90"/>
                  </a:lnTo>
                  <a:lnTo>
                    <a:pt x="90" y="106"/>
                  </a:lnTo>
                  <a:lnTo>
                    <a:pt x="60" y="10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23" name="Freeform 161">
              <a:extLst>
                <a:ext uri="{FF2B5EF4-FFF2-40B4-BE49-F238E27FC236}">
                  <a16:creationId xmlns:a16="http://schemas.microsoft.com/office/drawing/2014/main" id="{97D97FAD-E5DB-4692-90D6-43252CFEF277}"/>
                </a:ext>
              </a:extLst>
            </p:cNvPr>
            <p:cNvSpPr>
              <a:spLocks/>
            </p:cNvSpPr>
            <p:nvPr/>
          </p:nvSpPr>
          <p:spPr bwMode="gray">
            <a:xfrm>
              <a:off x="6345047" y="5172706"/>
              <a:ext cx="237754" cy="242335"/>
            </a:xfrm>
            <a:custGeom>
              <a:avLst/>
              <a:gdLst>
                <a:gd name="T0" fmla="*/ 0 w 144"/>
                <a:gd name="T1" fmla="*/ 114 h 146"/>
                <a:gd name="T2" fmla="*/ 0 w 144"/>
                <a:gd name="T3" fmla="*/ 66 h 146"/>
                <a:gd name="T4" fmla="*/ 14 w 144"/>
                <a:gd name="T5" fmla="*/ 66 h 146"/>
                <a:gd name="T6" fmla="*/ 16 w 144"/>
                <a:gd name="T7" fmla="*/ 4 h 146"/>
                <a:gd name="T8" fmla="*/ 50 w 144"/>
                <a:gd name="T9" fmla="*/ 0 h 146"/>
                <a:gd name="T10" fmla="*/ 56 w 144"/>
                <a:gd name="T11" fmla="*/ 8 h 146"/>
                <a:gd name="T12" fmla="*/ 84 w 144"/>
                <a:gd name="T13" fmla="*/ 0 h 146"/>
                <a:gd name="T14" fmla="*/ 92 w 144"/>
                <a:gd name="T15" fmla="*/ 12 h 146"/>
                <a:gd name="T16" fmla="*/ 96 w 144"/>
                <a:gd name="T17" fmla="*/ 28 h 146"/>
                <a:gd name="T18" fmla="*/ 120 w 144"/>
                <a:gd name="T19" fmla="*/ 40 h 146"/>
                <a:gd name="T20" fmla="*/ 128 w 144"/>
                <a:gd name="T21" fmla="*/ 60 h 146"/>
                <a:gd name="T22" fmla="*/ 142 w 144"/>
                <a:gd name="T23" fmla="*/ 62 h 146"/>
                <a:gd name="T24" fmla="*/ 144 w 144"/>
                <a:gd name="T25" fmla="*/ 70 h 146"/>
                <a:gd name="T26" fmla="*/ 142 w 144"/>
                <a:gd name="T27" fmla="*/ 74 h 146"/>
                <a:gd name="T28" fmla="*/ 132 w 144"/>
                <a:gd name="T29" fmla="*/ 74 h 146"/>
                <a:gd name="T30" fmla="*/ 94 w 144"/>
                <a:gd name="T31" fmla="*/ 114 h 146"/>
                <a:gd name="T32" fmla="*/ 86 w 144"/>
                <a:gd name="T33" fmla="*/ 128 h 146"/>
                <a:gd name="T34" fmla="*/ 66 w 144"/>
                <a:gd name="T35" fmla="*/ 130 h 146"/>
                <a:gd name="T36" fmla="*/ 56 w 144"/>
                <a:gd name="T37" fmla="*/ 122 h 146"/>
                <a:gd name="T38" fmla="*/ 46 w 144"/>
                <a:gd name="T39" fmla="*/ 122 h 146"/>
                <a:gd name="T40" fmla="*/ 42 w 144"/>
                <a:gd name="T41" fmla="*/ 134 h 146"/>
                <a:gd name="T42" fmla="*/ 28 w 144"/>
                <a:gd name="T43" fmla="*/ 146 h 146"/>
                <a:gd name="T44" fmla="*/ 12 w 144"/>
                <a:gd name="T45" fmla="*/ 146 h 146"/>
                <a:gd name="T46" fmla="*/ 12 w 144"/>
                <a:gd name="T47" fmla="*/ 126 h 146"/>
                <a:gd name="T48" fmla="*/ 0 w 144"/>
                <a:gd name="T49" fmla="*/ 11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146">
                  <a:moveTo>
                    <a:pt x="0" y="114"/>
                  </a:moveTo>
                  <a:lnTo>
                    <a:pt x="0" y="66"/>
                  </a:lnTo>
                  <a:lnTo>
                    <a:pt x="14" y="66"/>
                  </a:lnTo>
                  <a:lnTo>
                    <a:pt x="16" y="4"/>
                  </a:lnTo>
                  <a:lnTo>
                    <a:pt x="50" y="0"/>
                  </a:lnTo>
                  <a:lnTo>
                    <a:pt x="56" y="8"/>
                  </a:lnTo>
                  <a:lnTo>
                    <a:pt x="84" y="0"/>
                  </a:lnTo>
                  <a:lnTo>
                    <a:pt x="92" y="12"/>
                  </a:lnTo>
                  <a:lnTo>
                    <a:pt x="96" y="28"/>
                  </a:lnTo>
                  <a:lnTo>
                    <a:pt x="120" y="40"/>
                  </a:lnTo>
                  <a:lnTo>
                    <a:pt x="128" y="60"/>
                  </a:lnTo>
                  <a:lnTo>
                    <a:pt x="142" y="62"/>
                  </a:lnTo>
                  <a:lnTo>
                    <a:pt x="144" y="70"/>
                  </a:lnTo>
                  <a:lnTo>
                    <a:pt x="142" y="74"/>
                  </a:lnTo>
                  <a:lnTo>
                    <a:pt x="132" y="74"/>
                  </a:lnTo>
                  <a:lnTo>
                    <a:pt x="94" y="114"/>
                  </a:lnTo>
                  <a:lnTo>
                    <a:pt x="86" y="128"/>
                  </a:lnTo>
                  <a:lnTo>
                    <a:pt x="66" y="130"/>
                  </a:lnTo>
                  <a:lnTo>
                    <a:pt x="56" y="122"/>
                  </a:lnTo>
                  <a:lnTo>
                    <a:pt x="46" y="122"/>
                  </a:lnTo>
                  <a:lnTo>
                    <a:pt x="42" y="134"/>
                  </a:lnTo>
                  <a:lnTo>
                    <a:pt x="28" y="146"/>
                  </a:lnTo>
                  <a:lnTo>
                    <a:pt x="12" y="146"/>
                  </a:lnTo>
                  <a:lnTo>
                    <a:pt x="12" y="126"/>
                  </a:lnTo>
                  <a:lnTo>
                    <a:pt x="0" y="11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24" name="Freeform 162">
              <a:extLst>
                <a:ext uri="{FF2B5EF4-FFF2-40B4-BE49-F238E27FC236}">
                  <a16:creationId xmlns:a16="http://schemas.microsoft.com/office/drawing/2014/main" id="{1D37F9E3-5FAA-402E-B86A-E70AF910EC2A}"/>
                </a:ext>
              </a:extLst>
            </p:cNvPr>
            <p:cNvSpPr>
              <a:spLocks/>
            </p:cNvSpPr>
            <p:nvPr/>
          </p:nvSpPr>
          <p:spPr bwMode="gray">
            <a:xfrm>
              <a:off x="6137013" y="5156107"/>
              <a:ext cx="234452" cy="318687"/>
            </a:xfrm>
            <a:custGeom>
              <a:avLst/>
              <a:gdLst>
                <a:gd name="T0" fmla="*/ 0 w 142"/>
                <a:gd name="T1" fmla="*/ 0 h 192"/>
                <a:gd name="T2" fmla="*/ 98 w 142"/>
                <a:gd name="T3" fmla="*/ 0 h 192"/>
                <a:gd name="T4" fmla="*/ 106 w 142"/>
                <a:gd name="T5" fmla="*/ 6 h 192"/>
                <a:gd name="T6" fmla="*/ 134 w 142"/>
                <a:gd name="T7" fmla="*/ 8 h 192"/>
                <a:gd name="T8" fmla="*/ 142 w 142"/>
                <a:gd name="T9" fmla="*/ 14 h 192"/>
                <a:gd name="T10" fmla="*/ 140 w 142"/>
                <a:gd name="T11" fmla="*/ 76 h 192"/>
                <a:gd name="T12" fmla="*/ 126 w 142"/>
                <a:gd name="T13" fmla="*/ 76 h 192"/>
                <a:gd name="T14" fmla="*/ 126 w 142"/>
                <a:gd name="T15" fmla="*/ 182 h 192"/>
                <a:gd name="T16" fmla="*/ 110 w 142"/>
                <a:gd name="T17" fmla="*/ 192 h 192"/>
                <a:gd name="T18" fmla="*/ 94 w 142"/>
                <a:gd name="T19" fmla="*/ 192 h 192"/>
                <a:gd name="T20" fmla="*/ 86 w 142"/>
                <a:gd name="T21" fmla="*/ 188 h 192"/>
                <a:gd name="T22" fmla="*/ 80 w 142"/>
                <a:gd name="T23" fmla="*/ 180 h 192"/>
                <a:gd name="T24" fmla="*/ 72 w 142"/>
                <a:gd name="T25" fmla="*/ 186 h 192"/>
                <a:gd name="T26" fmla="*/ 52 w 142"/>
                <a:gd name="T27" fmla="*/ 164 h 192"/>
                <a:gd name="T28" fmla="*/ 44 w 142"/>
                <a:gd name="T29" fmla="*/ 126 h 192"/>
                <a:gd name="T30" fmla="*/ 38 w 142"/>
                <a:gd name="T31" fmla="*/ 114 h 192"/>
                <a:gd name="T32" fmla="*/ 38 w 142"/>
                <a:gd name="T33" fmla="*/ 82 h 192"/>
                <a:gd name="T34" fmla="*/ 12 w 142"/>
                <a:gd name="T35" fmla="*/ 36 h 192"/>
                <a:gd name="T36" fmla="*/ 0 w 142"/>
                <a:gd name="T37" fmla="*/ 16 h 192"/>
                <a:gd name="T38" fmla="*/ 0 w 142"/>
                <a:gd name="T3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92">
                  <a:moveTo>
                    <a:pt x="0" y="0"/>
                  </a:moveTo>
                  <a:lnTo>
                    <a:pt x="98" y="0"/>
                  </a:lnTo>
                  <a:lnTo>
                    <a:pt x="106" y="6"/>
                  </a:lnTo>
                  <a:lnTo>
                    <a:pt x="134" y="8"/>
                  </a:lnTo>
                  <a:lnTo>
                    <a:pt x="142" y="14"/>
                  </a:lnTo>
                  <a:lnTo>
                    <a:pt x="140" y="76"/>
                  </a:lnTo>
                  <a:lnTo>
                    <a:pt x="126" y="76"/>
                  </a:lnTo>
                  <a:lnTo>
                    <a:pt x="126" y="182"/>
                  </a:lnTo>
                  <a:lnTo>
                    <a:pt x="110" y="192"/>
                  </a:lnTo>
                  <a:lnTo>
                    <a:pt x="94" y="192"/>
                  </a:lnTo>
                  <a:lnTo>
                    <a:pt x="86" y="188"/>
                  </a:lnTo>
                  <a:lnTo>
                    <a:pt x="80" y="180"/>
                  </a:lnTo>
                  <a:lnTo>
                    <a:pt x="72" y="186"/>
                  </a:lnTo>
                  <a:lnTo>
                    <a:pt x="52" y="164"/>
                  </a:lnTo>
                  <a:lnTo>
                    <a:pt x="44" y="126"/>
                  </a:lnTo>
                  <a:lnTo>
                    <a:pt x="38" y="114"/>
                  </a:lnTo>
                  <a:lnTo>
                    <a:pt x="38" y="82"/>
                  </a:lnTo>
                  <a:lnTo>
                    <a:pt x="12" y="36"/>
                  </a:lnTo>
                  <a:lnTo>
                    <a:pt x="0" y="16"/>
                  </a:lnTo>
                  <a:lnTo>
                    <a:pt x="0"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25" name="Freeform 163">
              <a:extLst>
                <a:ext uri="{FF2B5EF4-FFF2-40B4-BE49-F238E27FC236}">
                  <a16:creationId xmlns:a16="http://schemas.microsoft.com/office/drawing/2014/main" id="{2E618FF7-A018-42DF-AD8A-407C9765A368}"/>
                </a:ext>
              </a:extLst>
            </p:cNvPr>
            <p:cNvSpPr>
              <a:spLocks/>
            </p:cNvSpPr>
            <p:nvPr/>
          </p:nvSpPr>
          <p:spPr bwMode="gray">
            <a:xfrm>
              <a:off x="6619125" y="4970207"/>
              <a:ext cx="267473" cy="448154"/>
            </a:xfrm>
            <a:custGeom>
              <a:avLst/>
              <a:gdLst>
                <a:gd name="T0" fmla="*/ 0 w 162"/>
                <a:gd name="T1" fmla="*/ 88 h 270"/>
                <a:gd name="T2" fmla="*/ 0 w 162"/>
                <a:gd name="T3" fmla="*/ 72 h 270"/>
                <a:gd name="T4" fmla="*/ 50 w 162"/>
                <a:gd name="T5" fmla="*/ 64 h 270"/>
                <a:gd name="T6" fmla="*/ 66 w 162"/>
                <a:gd name="T7" fmla="*/ 64 h 270"/>
                <a:gd name="T8" fmla="*/ 64 w 162"/>
                <a:gd name="T9" fmla="*/ 94 h 270"/>
                <a:gd name="T10" fmla="*/ 76 w 162"/>
                <a:gd name="T11" fmla="*/ 106 h 270"/>
                <a:gd name="T12" fmla="*/ 86 w 162"/>
                <a:gd name="T13" fmla="*/ 92 h 270"/>
                <a:gd name="T14" fmla="*/ 84 w 162"/>
                <a:gd name="T15" fmla="*/ 64 h 270"/>
                <a:gd name="T16" fmla="*/ 70 w 162"/>
                <a:gd name="T17" fmla="*/ 48 h 270"/>
                <a:gd name="T18" fmla="*/ 64 w 162"/>
                <a:gd name="T19" fmla="*/ 32 h 270"/>
                <a:gd name="T20" fmla="*/ 68 w 162"/>
                <a:gd name="T21" fmla="*/ 16 h 270"/>
                <a:gd name="T22" fmla="*/ 90 w 162"/>
                <a:gd name="T23" fmla="*/ 18 h 270"/>
                <a:gd name="T24" fmla="*/ 116 w 162"/>
                <a:gd name="T25" fmla="*/ 20 h 270"/>
                <a:gd name="T26" fmla="*/ 142 w 162"/>
                <a:gd name="T27" fmla="*/ 10 h 270"/>
                <a:gd name="T28" fmla="*/ 158 w 162"/>
                <a:gd name="T29" fmla="*/ 0 h 270"/>
                <a:gd name="T30" fmla="*/ 158 w 162"/>
                <a:gd name="T31" fmla="*/ 40 h 270"/>
                <a:gd name="T32" fmla="*/ 162 w 162"/>
                <a:gd name="T33" fmla="*/ 80 h 270"/>
                <a:gd name="T34" fmla="*/ 144 w 162"/>
                <a:gd name="T35" fmla="*/ 98 h 270"/>
                <a:gd name="T36" fmla="*/ 112 w 162"/>
                <a:gd name="T37" fmla="*/ 118 h 270"/>
                <a:gd name="T38" fmla="*/ 76 w 162"/>
                <a:gd name="T39" fmla="*/ 150 h 270"/>
                <a:gd name="T40" fmla="*/ 68 w 162"/>
                <a:gd name="T41" fmla="*/ 154 h 270"/>
                <a:gd name="T42" fmla="*/ 70 w 162"/>
                <a:gd name="T43" fmla="*/ 168 h 270"/>
                <a:gd name="T44" fmla="*/ 80 w 162"/>
                <a:gd name="T45" fmla="*/ 196 h 270"/>
                <a:gd name="T46" fmla="*/ 76 w 162"/>
                <a:gd name="T47" fmla="*/ 228 h 270"/>
                <a:gd name="T48" fmla="*/ 38 w 162"/>
                <a:gd name="T49" fmla="*/ 248 h 270"/>
                <a:gd name="T50" fmla="*/ 34 w 162"/>
                <a:gd name="T51" fmla="*/ 256 h 270"/>
                <a:gd name="T52" fmla="*/ 38 w 162"/>
                <a:gd name="T53" fmla="*/ 264 h 270"/>
                <a:gd name="T54" fmla="*/ 40 w 162"/>
                <a:gd name="T55" fmla="*/ 270 h 270"/>
                <a:gd name="T56" fmla="*/ 24 w 162"/>
                <a:gd name="T57" fmla="*/ 268 h 270"/>
                <a:gd name="T58" fmla="*/ 24 w 162"/>
                <a:gd name="T59" fmla="*/ 258 h 270"/>
                <a:gd name="T60" fmla="*/ 24 w 162"/>
                <a:gd name="T61" fmla="*/ 222 h 270"/>
                <a:gd name="T62" fmla="*/ 16 w 162"/>
                <a:gd name="T63" fmla="*/ 198 h 270"/>
                <a:gd name="T64" fmla="*/ 8 w 162"/>
                <a:gd name="T65" fmla="*/ 192 h 270"/>
                <a:gd name="T66" fmla="*/ 30 w 162"/>
                <a:gd name="T67" fmla="*/ 176 h 270"/>
                <a:gd name="T68" fmla="*/ 38 w 162"/>
                <a:gd name="T69" fmla="*/ 158 h 270"/>
                <a:gd name="T70" fmla="*/ 38 w 162"/>
                <a:gd name="T71" fmla="*/ 128 h 270"/>
                <a:gd name="T72" fmla="*/ 36 w 162"/>
                <a:gd name="T73" fmla="*/ 100 h 270"/>
                <a:gd name="T74" fmla="*/ 0 w 162"/>
                <a:gd name="T75" fmla="*/ 8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270">
                  <a:moveTo>
                    <a:pt x="0" y="88"/>
                  </a:moveTo>
                  <a:lnTo>
                    <a:pt x="0" y="72"/>
                  </a:lnTo>
                  <a:lnTo>
                    <a:pt x="50" y="64"/>
                  </a:lnTo>
                  <a:lnTo>
                    <a:pt x="66" y="64"/>
                  </a:lnTo>
                  <a:lnTo>
                    <a:pt x="64" y="94"/>
                  </a:lnTo>
                  <a:lnTo>
                    <a:pt x="76" y="106"/>
                  </a:lnTo>
                  <a:lnTo>
                    <a:pt x="86" y="92"/>
                  </a:lnTo>
                  <a:lnTo>
                    <a:pt x="84" y="64"/>
                  </a:lnTo>
                  <a:lnTo>
                    <a:pt x="70" y="48"/>
                  </a:lnTo>
                  <a:lnTo>
                    <a:pt x="64" y="32"/>
                  </a:lnTo>
                  <a:lnTo>
                    <a:pt x="68" y="16"/>
                  </a:lnTo>
                  <a:lnTo>
                    <a:pt x="90" y="18"/>
                  </a:lnTo>
                  <a:lnTo>
                    <a:pt x="116" y="20"/>
                  </a:lnTo>
                  <a:lnTo>
                    <a:pt x="142" y="10"/>
                  </a:lnTo>
                  <a:lnTo>
                    <a:pt x="158" y="0"/>
                  </a:lnTo>
                  <a:lnTo>
                    <a:pt x="158" y="40"/>
                  </a:lnTo>
                  <a:lnTo>
                    <a:pt x="162" y="80"/>
                  </a:lnTo>
                  <a:lnTo>
                    <a:pt x="144" y="98"/>
                  </a:lnTo>
                  <a:lnTo>
                    <a:pt x="112" y="118"/>
                  </a:lnTo>
                  <a:lnTo>
                    <a:pt x="76" y="150"/>
                  </a:lnTo>
                  <a:lnTo>
                    <a:pt x="68" y="154"/>
                  </a:lnTo>
                  <a:lnTo>
                    <a:pt x="70" y="168"/>
                  </a:lnTo>
                  <a:lnTo>
                    <a:pt x="80" y="196"/>
                  </a:lnTo>
                  <a:lnTo>
                    <a:pt x="76" y="228"/>
                  </a:lnTo>
                  <a:lnTo>
                    <a:pt x="38" y="248"/>
                  </a:lnTo>
                  <a:lnTo>
                    <a:pt x="34" y="256"/>
                  </a:lnTo>
                  <a:lnTo>
                    <a:pt x="38" y="264"/>
                  </a:lnTo>
                  <a:lnTo>
                    <a:pt x="40" y="270"/>
                  </a:lnTo>
                  <a:lnTo>
                    <a:pt x="24" y="268"/>
                  </a:lnTo>
                  <a:lnTo>
                    <a:pt x="24" y="258"/>
                  </a:lnTo>
                  <a:lnTo>
                    <a:pt x="24" y="222"/>
                  </a:lnTo>
                  <a:lnTo>
                    <a:pt x="16" y="198"/>
                  </a:lnTo>
                  <a:lnTo>
                    <a:pt x="8" y="192"/>
                  </a:lnTo>
                  <a:lnTo>
                    <a:pt x="30" y="176"/>
                  </a:lnTo>
                  <a:lnTo>
                    <a:pt x="38" y="158"/>
                  </a:lnTo>
                  <a:lnTo>
                    <a:pt x="38" y="128"/>
                  </a:lnTo>
                  <a:lnTo>
                    <a:pt x="36" y="100"/>
                  </a:lnTo>
                  <a:lnTo>
                    <a:pt x="0" y="88"/>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26" name="Freeform 164">
              <a:extLst>
                <a:ext uri="{FF2B5EF4-FFF2-40B4-BE49-F238E27FC236}">
                  <a16:creationId xmlns:a16="http://schemas.microsoft.com/office/drawing/2014/main" id="{4738C322-5010-4044-9691-27D4BE152F41}"/>
                </a:ext>
              </a:extLst>
            </p:cNvPr>
            <p:cNvSpPr>
              <a:spLocks/>
            </p:cNvSpPr>
            <p:nvPr/>
          </p:nvSpPr>
          <p:spPr bwMode="gray">
            <a:xfrm>
              <a:off x="6678564" y="4946970"/>
              <a:ext cx="82553" cy="199179"/>
            </a:xfrm>
            <a:custGeom>
              <a:avLst/>
              <a:gdLst>
                <a:gd name="T0" fmla="*/ 4 w 50"/>
                <a:gd name="T1" fmla="*/ 50 h 120"/>
                <a:gd name="T2" fmla="*/ 10 w 50"/>
                <a:gd name="T3" fmla="*/ 44 h 120"/>
                <a:gd name="T4" fmla="*/ 12 w 50"/>
                <a:gd name="T5" fmla="*/ 18 h 120"/>
                <a:gd name="T6" fmla="*/ 14 w 50"/>
                <a:gd name="T7" fmla="*/ 14 h 120"/>
                <a:gd name="T8" fmla="*/ 8 w 50"/>
                <a:gd name="T9" fmla="*/ 0 h 120"/>
                <a:gd name="T10" fmla="*/ 22 w 50"/>
                <a:gd name="T11" fmla="*/ 0 h 120"/>
                <a:gd name="T12" fmla="*/ 30 w 50"/>
                <a:gd name="T13" fmla="*/ 12 h 120"/>
                <a:gd name="T14" fmla="*/ 32 w 50"/>
                <a:gd name="T15" fmla="*/ 30 h 120"/>
                <a:gd name="T16" fmla="*/ 28 w 50"/>
                <a:gd name="T17" fmla="*/ 46 h 120"/>
                <a:gd name="T18" fmla="*/ 34 w 50"/>
                <a:gd name="T19" fmla="*/ 62 h 120"/>
                <a:gd name="T20" fmla="*/ 48 w 50"/>
                <a:gd name="T21" fmla="*/ 78 h 120"/>
                <a:gd name="T22" fmla="*/ 50 w 50"/>
                <a:gd name="T23" fmla="*/ 106 h 120"/>
                <a:gd name="T24" fmla="*/ 40 w 50"/>
                <a:gd name="T25" fmla="*/ 120 h 120"/>
                <a:gd name="T26" fmla="*/ 28 w 50"/>
                <a:gd name="T27" fmla="*/ 108 h 120"/>
                <a:gd name="T28" fmla="*/ 30 w 50"/>
                <a:gd name="T29" fmla="*/ 78 h 120"/>
                <a:gd name="T30" fmla="*/ 10 w 50"/>
                <a:gd name="T31" fmla="*/ 78 h 120"/>
                <a:gd name="T32" fmla="*/ 0 w 50"/>
                <a:gd name="T33" fmla="*/ 64 h 120"/>
                <a:gd name="T34" fmla="*/ 4 w 50"/>
                <a:gd name="T35" fmla="*/ 5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120">
                  <a:moveTo>
                    <a:pt x="4" y="50"/>
                  </a:moveTo>
                  <a:lnTo>
                    <a:pt x="10" y="44"/>
                  </a:lnTo>
                  <a:lnTo>
                    <a:pt x="12" y="18"/>
                  </a:lnTo>
                  <a:lnTo>
                    <a:pt x="14" y="14"/>
                  </a:lnTo>
                  <a:lnTo>
                    <a:pt x="8" y="0"/>
                  </a:lnTo>
                  <a:lnTo>
                    <a:pt x="22" y="0"/>
                  </a:lnTo>
                  <a:lnTo>
                    <a:pt x="30" y="12"/>
                  </a:lnTo>
                  <a:lnTo>
                    <a:pt x="32" y="30"/>
                  </a:lnTo>
                  <a:lnTo>
                    <a:pt x="28" y="46"/>
                  </a:lnTo>
                  <a:lnTo>
                    <a:pt x="34" y="62"/>
                  </a:lnTo>
                  <a:lnTo>
                    <a:pt x="48" y="78"/>
                  </a:lnTo>
                  <a:lnTo>
                    <a:pt x="50" y="106"/>
                  </a:lnTo>
                  <a:lnTo>
                    <a:pt x="40" y="120"/>
                  </a:lnTo>
                  <a:lnTo>
                    <a:pt x="28" y="108"/>
                  </a:lnTo>
                  <a:lnTo>
                    <a:pt x="30" y="78"/>
                  </a:lnTo>
                  <a:lnTo>
                    <a:pt x="10" y="78"/>
                  </a:lnTo>
                  <a:lnTo>
                    <a:pt x="0" y="64"/>
                  </a:lnTo>
                  <a:lnTo>
                    <a:pt x="4" y="5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27" name="Freeform 165">
              <a:extLst>
                <a:ext uri="{FF2B5EF4-FFF2-40B4-BE49-F238E27FC236}">
                  <a16:creationId xmlns:a16="http://schemas.microsoft.com/office/drawing/2014/main" id="{40B3451B-A518-4B1F-94B9-88D7EC817868}"/>
                </a:ext>
              </a:extLst>
            </p:cNvPr>
            <p:cNvSpPr>
              <a:spLocks/>
            </p:cNvSpPr>
            <p:nvPr/>
          </p:nvSpPr>
          <p:spPr bwMode="gray">
            <a:xfrm>
              <a:off x="6397882" y="4913772"/>
              <a:ext cx="303797" cy="258933"/>
            </a:xfrm>
            <a:custGeom>
              <a:avLst/>
              <a:gdLst>
                <a:gd name="T0" fmla="*/ 52 w 184"/>
                <a:gd name="T1" fmla="*/ 156 h 156"/>
                <a:gd name="T2" fmla="*/ 46 w 184"/>
                <a:gd name="T3" fmla="*/ 150 h 156"/>
                <a:gd name="T4" fmla="*/ 20 w 184"/>
                <a:gd name="T5" fmla="*/ 148 h 156"/>
                <a:gd name="T6" fmla="*/ 2 w 184"/>
                <a:gd name="T7" fmla="*/ 128 h 156"/>
                <a:gd name="T8" fmla="*/ 0 w 184"/>
                <a:gd name="T9" fmla="*/ 76 h 156"/>
                <a:gd name="T10" fmla="*/ 30 w 184"/>
                <a:gd name="T11" fmla="*/ 76 h 156"/>
                <a:gd name="T12" fmla="*/ 30 w 184"/>
                <a:gd name="T13" fmla="*/ 42 h 156"/>
                <a:gd name="T14" fmla="*/ 48 w 184"/>
                <a:gd name="T15" fmla="*/ 50 h 156"/>
                <a:gd name="T16" fmla="*/ 68 w 184"/>
                <a:gd name="T17" fmla="*/ 58 h 156"/>
                <a:gd name="T18" fmla="*/ 82 w 184"/>
                <a:gd name="T19" fmla="*/ 52 h 156"/>
                <a:gd name="T20" fmla="*/ 90 w 184"/>
                <a:gd name="T21" fmla="*/ 64 h 156"/>
                <a:gd name="T22" fmla="*/ 102 w 184"/>
                <a:gd name="T23" fmla="*/ 70 h 156"/>
                <a:gd name="T24" fmla="*/ 110 w 184"/>
                <a:gd name="T25" fmla="*/ 82 h 156"/>
                <a:gd name="T26" fmla="*/ 124 w 184"/>
                <a:gd name="T27" fmla="*/ 82 h 156"/>
                <a:gd name="T28" fmla="*/ 124 w 184"/>
                <a:gd name="T29" fmla="*/ 64 h 156"/>
                <a:gd name="T30" fmla="*/ 110 w 184"/>
                <a:gd name="T31" fmla="*/ 58 h 156"/>
                <a:gd name="T32" fmla="*/ 100 w 184"/>
                <a:gd name="T33" fmla="*/ 48 h 156"/>
                <a:gd name="T34" fmla="*/ 104 w 184"/>
                <a:gd name="T35" fmla="*/ 26 h 156"/>
                <a:gd name="T36" fmla="*/ 102 w 184"/>
                <a:gd name="T37" fmla="*/ 8 h 156"/>
                <a:gd name="T38" fmla="*/ 118 w 184"/>
                <a:gd name="T39" fmla="*/ 0 h 156"/>
                <a:gd name="T40" fmla="*/ 136 w 184"/>
                <a:gd name="T41" fmla="*/ 0 h 156"/>
                <a:gd name="T42" fmla="*/ 178 w 184"/>
                <a:gd name="T43" fmla="*/ 20 h 156"/>
                <a:gd name="T44" fmla="*/ 184 w 184"/>
                <a:gd name="T45" fmla="*/ 34 h 156"/>
                <a:gd name="T46" fmla="*/ 180 w 184"/>
                <a:gd name="T47" fmla="*/ 40 h 156"/>
                <a:gd name="T48" fmla="*/ 180 w 184"/>
                <a:gd name="T49" fmla="*/ 64 h 156"/>
                <a:gd name="T50" fmla="*/ 174 w 184"/>
                <a:gd name="T51" fmla="*/ 70 h 156"/>
                <a:gd name="T52" fmla="*/ 170 w 184"/>
                <a:gd name="T53" fmla="*/ 84 h 156"/>
                <a:gd name="T54" fmla="*/ 180 w 184"/>
                <a:gd name="T55" fmla="*/ 98 h 156"/>
                <a:gd name="T56" fmla="*/ 134 w 184"/>
                <a:gd name="T57" fmla="*/ 106 h 156"/>
                <a:gd name="T58" fmla="*/ 134 w 184"/>
                <a:gd name="T59" fmla="*/ 122 h 156"/>
                <a:gd name="T60" fmla="*/ 114 w 184"/>
                <a:gd name="T61" fmla="*/ 120 h 156"/>
                <a:gd name="T62" fmla="*/ 106 w 184"/>
                <a:gd name="T63" fmla="*/ 134 h 156"/>
                <a:gd name="T64" fmla="*/ 94 w 184"/>
                <a:gd name="T65" fmla="*/ 136 h 156"/>
                <a:gd name="T66" fmla="*/ 80 w 184"/>
                <a:gd name="T67" fmla="*/ 154 h 156"/>
                <a:gd name="T68" fmla="*/ 52 w 184"/>
                <a:gd name="T69"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 h="156">
                  <a:moveTo>
                    <a:pt x="52" y="156"/>
                  </a:moveTo>
                  <a:lnTo>
                    <a:pt x="46" y="150"/>
                  </a:lnTo>
                  <a:lnTo>
                    <a:pt x="20" y="148"/>
                  </a:lnTo>
                  <a:lnTo>
                    <a:pt x="2" y="128"/>
                  </a:lnTo>
                  <a:lnTo>
                    <a:pt x="0" y="76"/>
                  </a:lnTo>
                  <a:lnTo>
                    <a:pt x="30" y="76"/>
                  </a:lnTo>
                  <a:lnTo>
                    <a:pt x="30" y="42"/>
                  </a:lnTo>
                  <a:lnTo>
                    <a:pt x="48" y="50"/>
                  </a:lnTo>
                  <a:lnTo>
                    <a:pt x="68" y="58"/>
                  </a:lnTo>
                  <a:lnTo>
                    <a:pt x="82" y="52"/>
                  </a:lnTo>
                  <a:lnTo>
                    <a:pt x="90" y="64"/>
                  </a:lnTo>
                  <a:lnTo>
                    <a:pt x="102" y="70"/>
                  </a:lnTo>
                  <a:lnTo>
                    <a:pt x="110" y="82"/>
                  </a:lnTo>
                  <a:lnTo>
                    <a:pt x="124" y="82"/>
                  </a:lnTo>
                  <a:lnTo>
                    <a:pt x="124" y="64"/>
                  </a:lnTo>
                  <a:lnTo>
                    <a:pt x="110" y="58"/>
                  </a:lnTo>
                  <a:lnTo>
                    <a:pt x="100" y="48"/>
                  </a:lnTo>
                  <a:lnTo>
                    <a:pt x="104" y="26"/>
                  </a:lnTo>
                  <a:lnTo>
                    <a:pt x="102" y="8"/>
                  </a:lnTo>
                  <a:lnTo>
                    <a:pt x="118" y="0"/>
                  </a:lnTo>
                  <a:lnTo>
                    <a:pt x="136" y="0"/>
                  </a:lnTo>
                  <a:lnTo>
                    <a:pt x="178" y="20"/>
                  </a:lnTo>
                  <a:lnTo>
                    <a:pt x="184" y="34"/>
                  </a:lnTo>
                  <a:lnTo>
                    <a:pt x="180" y="40"/>
                  </a:lnTo>
                  <a:lnTo>
                    <a:pt x="180" y="64"/>
                  </a:lnTo>
                  <a:lnTo>
                    <a:pt x="174" y="70"/>
                  </a:lnTo>
                  <a:lnTo>
                    <a:pt x="170" y="84"/>
                  </a:lnTo>
                  <a:lnTo>
                    <a:pt x="180" y="98"/>
                  </a:lnTo>
                  <a:lnTo>
                    <a:pt x="134" y="106"/>
                  </a:lnTo>
                  <a:lnTo>
                    <a:pt x="134" y="122"/>
                  </a:lnTo>
                  <a:lnTo>
                    <a:pt x="114" y="120"/>
                  </a:lnTo>
                  <a:lnTo>
                    <a:pt x="106" y="134"/>
                  </a:lnTo>
                  <a:lnTo>
                    <a:pt x="94" y="136"/>
                  </a:lnTo>
                  <a:lnTo>
                    <a:pt x="80" y="154"/>
                  </a:lnTo>
                  <a:lnTo>
                    <a:pt x="52" y="15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28" name="Freeform 166">
              <a:extLst>
                <a:ext uri="{FF2B5EF4-FFF2-40B4-BE49-F238E27FC236}">
                  <a16:creationId xmlns:a16="http://schemas.microsoft.com/office/drawing/2014/main" id="{CF32415C-E982-46FD-8A2F-0AF9536DB61B}"/>
                </a:ext>
              </a:extLst>
            </p:cNvPr>
            <p:cNvSpPr>
              <a:spLocks/>
            </p:cNvSpPr>
            <p:nvPr/>
          </p:nvSpPr>
          <p:spPr bwMode="gray">
            <a:xfrm>
              <a:off x="6592707" y="4721233"/>
              <a:ext cx="287287" cy="282171"/>
            </a:xfrm>
            <a:custGeom>
              <a:avLst/>
              <a:gdLst>
                <a:gd name="T0" fmla="*/ 18 w 174"/>
                <a:gd name="T1" fmla="*/ 116 h 170"/>
                <a:gd name="T2" fmla="*/ 16 w 174"/>
                <a:gd name="T3" fmla="*/ 100 h 170"/>
                <a:gd name="T4" fmla="*/ 2 w 174"/>
                <a:gd name="T5" fmla="*/ 82 h 170"/>
                <a:gd name="T6" fmla="*/ 0 w 174"/>
                <a:gd name="T7" fmla="*/ 56 h 170"/>
                <a:gd name="T8" fmla="*/ 20 w 174"/>
                <a:gd name="T9" fmla="*/ 34 h 170"/>
                <a:gd name="T10" fmla="*/ 16 w 174"/>
                <a:gd name="T11" fmla="*/ 20 h 170"/>
                <a:gd name="T12" fmla="*/ 22 w 174"/>
                <a:gd name="T13" fmla="*/ 12 h 170"/>
                <a:gd name="T14" fmla="*/ 16 w 174"/>
                <a:gd name="T15" fmla="*/ 0 h 170"/>
                <a:gd name="T16" fmla="*/ 38 w 174"/>
                <a:gd name="T17" fmla="*/ 0 h 170"/>
                <a:gd name="T18" fmla="*/ 76 w 174"/>
                <a:gd name="T19" fmla="*/ 2 h 170"/>
                <a:gd name="T20" fmla="*/ 128 w 174"/>
                <a:gd name="T21" fmla="*/ 30 h 170"/>
                <a:gd name="T22" fmla="*/ 132 w 174"/>
                <a:gd name="T23" fmla="*/ 40 h 170"/>
                <a:gd name="T24" fmla="*/ 156 w 174"/>
                <a:gd name="T25" fmla="*/ 58 h 170"/>
                <a:gd name="T26" fmla="*/ 150 w 174"/>
                <a:gd name="T27" fmla="*/ 72 h 170"/>
                <a:gd name="T28" fmla="*/ 148 w 174"/>
                <a:gd name="T29" fmla="*/ 86 h 170"/>
                <a:gd name="T30" fmla="*/ 156 w 174"/>
                <a:gd name="T31" fmla="*/ 98 h 170"/>
                <a:gd name="T32" fmla="*/ 156 w 174"/>
                <a:gd name="T33" fmla="*/ 126 h 170"/>
                <a:gd name="T34" fmla="*/ 174 w 174"/>
                <a:gd name="T35" fmla="*/ 150 h 170"/>
                <a:gd name="T36" fmla="*/ 158 w 174"/>
                <a:gd name="T37" fmla="*/ 160 h 170"/>
                <a:gd name="T38" fmla="*/ 132 w 174"/>
                <a:gd name="T39" fmla="*/ 170 h 170"/>
                <a:gd name="T40" fmla="*/ 84 w 174"/>
                <a:gd name="T41" fmla="*/ 166 h 170"/>
                <a:gd name="T42" fmla="*/ 82 w 174"/>
                <a:gd name="T43" fmla="*/ 148 h 170"/>
                <a:gd name="T44" fmla="*/ 74 w 174"/>
                <a:gd name="T45" fmla="*/ 136 h 170"/>
                <a:gd name="T46" fmla="*/ 60 w 174"/>
                <a:gd name="T47" fmla="*/ 136 h 170"/>
                <a:gd name="T48" fmla="*/ 18 w 174"/>
                <a:gd name="T49"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170">
                  <a:moveTo>
                    <a:pt x="18" y="116"/>
                  </a:moveTo>
                  <a:lnTo>
                    <a:pt x="16" y="100"/>
                  </a:lnTo>
                  <a:lnTo>
                    <a:pt x="2" y="82"/>
                  </a:lnTo>
                  <a:lnTo>
                    <a:pt x="0" y="56"/>
                  </a:lnTo>
                  <a:lnTo>
                    <a:pt x="20" y="34"/>
                  </a:lnTo>
                  <a:lnTo>
                    <a:pt x="16" y="20"/>
                  </a:lnTo>
                  <a:lnTo>
                    <a:pt x="22" y="12"/>
                  </a:lnTo>
                  <a:lnTo>
                    <a:pt x="16" y="0"/>
                  </a:lnTo>
                  <a:lnTo>
                    <a:pt x="38" y="0"/>
                  </a:lnTo>
                  <a:lnTo>
                    <a:pt x="76" y="2"/>
                  </a:lnTo>
                  <a:lnTo>
                    <a:pt x="128" y="30"/>
                  </a:lnTo>
                  <a:lnTo>
                    <a:pt x="132" y="40"/>
                  </a:lnTo>
                  <a:lnTo>
                    <a:pt x="156" y="58"/>
                  </a:lnTo>
                  <a:lnTo>
                    <a:pt x="150" y="72"/>
                  </a:lnTo>
                  <a:lnTo>
                    <a:pt x="148" y="86"/>
                  </a:lnTo>
                  <a:lnTo>
                    <a:pt x="156" y="98"/>
                  </a:lnTo>
                  <a:lnTo>
                    <a:pt x="156" y="126"/>
                  </a:lnTo>
                  <a:lnTo>
                    <a:pt x="174" y="150"/>
                  </a:lnTo>
                  <a:lnTo>
                    <a:pt x="158" y="160"/>
                  </a:lnTo>
                  <a:lnTo>
                    <a:pt x="132" y="170"/>
                  </a:lnTo>
                  <a:lnTo>
                    <a:pt x="84" y="166"/>
                  </a:lnTo>
                  <a:lnTo>
                    <a:pt x="82" y="148"/>
                  </a:lnTo>
                  <a:lnTo>
                    <a:pt x="74" y="136"/>
                  </a:lnTo>
                  <a:lnTo>
                    <a:pt x="60" y="136"/>
                  </a:lnTo>
                  <a:lnTo>
                    <a:pt x="18" y="11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29" name="Freeform 167">
              <a:extLst>
                <a:ext uri="{FF2B5EF4-FFF2-40B4-BE49-F238E27FC236}">
                  <a16:creationId xmlns:a16="http://schemas.microsoft.com/office/drawing/2014/main" id="{24F3823A-BE55-4DF8-9730-8C4756247486}"/>
                </a:ext>
              </a:extLst>
            </p:cNvPr>
            <p:cNvSpPr>
              <a:spLocks/>
            </p:cNvSpPr>
            <p:nvPr/>
          </p:nvSpPr>
          <p:spPr bwMode="gray">
            <a:xfrm>
              <a:off x="6589406" y="4754428"/>
              <a:ext cx="36323" cy="59754"/>
            </a:xfrm>
            <a:custGeom>
              <a:avLst/>
              <a:gdLst>
                <a:gd name="T0" fmla="*/ 18 w 22"/>
                <a:gd name="T1" fmla="*/ 0 h 36"/>
                <a:gd name="T2" fmla="*/ 10 w 22"/>
                <a:gd name="T3" fmla="*/ 2 h 36"/>
                <a:gd name="T4" fmla="*/ 0 w 22"/>
                <a:gd name="T5" fmla="*/ 12 h 36"/>
                <a:gd name="T6" fmla="*/ 2 w 22"/>
                <a:gd name="T7" fmla="*/ 36 h 36"/>
                <a:gd name="T8" fmla="*/ 22 w 22"/>
                <a:gd name="T9" fmla="*/ 14 h 36"/>
                <a:gd name="T10" fmla="*/ 18 w 22"/>
                <a:gd name="T11" fmla="*/ 0 h 36"/>
              </a:gdLst>
              <a:ahLst/>
              <a:cxnLst>
                <a:cxn ang="0">
                  <a:pos x="T0" y="T1"/>
                </a:cxn>
                <a:cxn ang="0">
                  <a:pos x="T2" y="T3"/>
                </a:cxn>
                <a:cxn ang="0">
                  <a:pos x="T4" y="T5"/>
                </a:cxn>
                <a:cxn ang="0">
                  <a:pos x="T6" y="T7"/>
                </a:cxn>
                <a:cxn ang="0">
                  <a:pos x="T8" y="T9"/>
                </a:cxn>
                <a:cxn ang="0">
                  <a:pos x="T10" y="T11"/>
                </a:cxn>
              </a:cxnLst>
              <a:rect l="0" t="0" r="r" b="b"/>
              <a:pathLst>
                <a:path w="22" h="36">
                  <a:moveTo>
                    <a:pt x="18" y="0"/>
                  </a:moveTo>
                  <a:lnTo>
                    <a:pt x="10" y="2"/>
                  </a:lnTo>
                  <a:lnTo>
                    <a:pt x="0" y="12"/>
                  </a:lnTo>
                  <a:lnTo>
                    <a:pt x="2" y="36"/>
                  </a:lnTo>
                  <a:lnTo>
                    <a:pt x="22" y="14"/>
                  </a:lnTo>
                  <a:lnTo>
                    <a:pt x="18"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30" name="Freeform 168">
              <a:extLst>
                <a:ext uri="{FF2B5EF4-FFF2-40B4-BE49-F238E27FC236}">
                  <a16:creationId xmlns:a16="http://schemas.microsoft.com/office/drawing/2014/main" id="{C922B577-9D22-4684-93DB-3D75804B8CCF}"/>
                </a:ext>
              </a:extLst>
            </p:cNvPr>
            <p:cNvSpPr>
              <a:spLocks/>
            </p:cNvSpPr>
            <p:nvPr/>
          </p:nvSpPr>
          <p:spPr bwMode="gray">
            <a:xfrm>
              <a:off x="6579500" y="4721233"/>
              <a:ext cx="49532" cy="53115"/>
            </a:xfrm>
            <a:custGeom>
              <a:avLst/>
              <a:gdLst>
                <a:gd name="T0" fmla="*/ 10 w 30"/>
                <a:gd name="T1" fmla="*/ 2 h 32"/>
                <a:gd name="T2" fmla="*/ 24 w 30"/>
                <a:gd name="T3" fmla="*/ 0 h 32"/>
                <a:gd name="T4" fmla="*/ 30 w 30"/>
                <a:gd name="T5" fmla="*/ 12 h 32"/>
                <a:gd name="T6" fmla="*/ 24 w 30"/>
                <a:gd name="T7" fmla="*/ 20 h 32"/>
                <a:gd name="T8" fmla="*/ 16 w 30"/>
                <a:gd name="T9" fmla="*/ 22 h 32"/>
                <a:gd name="T10" fmla="*/ 6 w 30"/>
                <a:gd name="T11" fmla="*/ 32 h 32"/>
                <a:gd name="T12" fmla="*/ 0 w 30"/>
                <a:gd name="T13" fmla="*/ 16 h 32"/>
                <a:gd name="T14" fmla="*/ 10 w 30"/>
                <a:gd name="T15" fmla="*/ 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2">
                  <a:moveTo>
                    <a:pt x="10" y="2"/>
                  </a:moveTo>
                  <a:lnTo>
                    <a:pt x="24" y="0"/>
                  </a:lnTo>
                  <a:lnTo>
                    <a:pt x="30" y="12"/>
                  </a:lnTo>
                  <a:lnTo>
                    <a:pt x="24" y="20"/>
                  </a:lnTo>
                  <a:lnTo>
                    <a:pt x="16" y="22"/>
                  </a:lnTo>
                  <a:lnTo>
                    <a:pt x="6" y="32"/>
                  </a:lnTo>
                  <a:lnTo>
                    <a:pt x="0" y="16"/>
                  </a:lnTo>
                  <a:lnTo>
                    <a:pt x="10" y="2"/>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31" name="Freeform 169">
              <a:extLst>
                <a:ext uri="{FF2B5EF4-FFF2-40B4-BE49-F238E27FC236}">
                  <a16:creationId xmlns:a16="http://schemas.microsoft.com/office/drawing/2014/main" id="{832E09F5-68D4-4351-8456-C35F989B5660}"/>
                </a:ext>
              </a:extLst>
            </p:cNvPr>
            <p:cNvSpPr>
              <a:spLocks/>
            </p:cNvSpPr>
            <p:nvPr/>
          </p:nvSpPr>
          <p:spPr bwMode="gray">
            <a:xfrm>
              <a:off x="6596011" y="4585126"/>
              <a:ext cx="141992" cy="139426"/>
            </a:xfrm>
            <a:custGeom>
              <a:avLst/>
              <a:gdLst>
                <a:gd name="T0" fmla="*/ 0 w 86"/>
                <a:gd name="T1" fmla="*/ 84 h 84"/>
                <a:gd name="T2" fmla="*/ 2 w 86"/>
                <a:gd name="T3" fmla="*/ 64 h 84"/>
                <a:gd name="T4" fmla="*/ 6 w 86"/>
                <a:gd name="T5" fmla="*/ 52 h 84"/>
                <a:gd name="T6" fmla="*/ 26 w 86"/>
                <a:gd name="T7" fmla="*/ 34 h 84"/>
                <a:gd name="T8" fmla="*/ 26 w 86"/>
                <a:gd name="T9" fmla="*/ 30 h 84"/>
                <a:gd name="T10" fmla="*/ 20 w 86"/>
                <a:gd name="T11" fmla="*/ 28 h 84"/>
                <a:gd name="T12" fmla="*/ 16 w 86"/>
                <a:gd name="T13" fmla="*/ 4 h 84"/>
                <a:gd name="T14" fmla="*/ 68 w 86"/>
                <a:gd name="T15" fmla="*/ 0 h 84"/>
                <a:gd name="T16" fmla="*/ 80 w 86"/>
                <a:gd name="T17" fmla="*/ 20 h 84"/>
                <a:gd name="T18" fmla="*/ 86 w 86"/>
                <a:gd name="T19" fmla="*/ 42 h 84"/>
                <a:gd name="T20" fmla="*/ 72 w 86"/>
                <a:gd name="T21" fmla="*/ 58 h 84"/>
                <a:gd name="T22" fmla="*/ 76 w 86"/>
                <a:gd name="T23" fmla="*/ 72 h 84"/>
                <a:gd name="T24" fmla="*/ 70 w 86"/>
                <a:gd name="T25" fmla="*/ 84 h 84"/>
                <a:gd name="T26" fmla="*/ 36 w 86"/>
                <a:gd name="T27" fmla="*/ 82 h 84"/>
                <a:gd name="T28" fmla="*/ 14 w 86"/>
                <a:gd name="T29" fmla="*/ 82 h 84"/>
                <a:gd name="T30" fmla="*/ 0 w 86"/>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4">
                  <a:moveTo>
                    <a:pt x="0" y="84"/>
                  </a:moveTo>
                  <a:lnTo>
                    <a:pt x="2" y="64"/>
                  </a:lnTo>
                  <a:lnTo>
                    <a:pt x="6" y="52"/>
                  </a:lnTo>
                  <a:lnTo>
                    <a:pt x="26" y="34"/>
                  </a:lnTo>
                  <a:lnTo>
                    <a:pt x="26" y="30"/>
                  </a:lnTo>
                  <a:lnTo>
                    <a:pt x="20" y="28"/>
                  </a:lnTo>
                  <a:lnTo>
                    <a:pt x="16" y="4"/>
                  </a:lnTo>
                  <a:lnTo>
                    <a:pt x="68" y="0"/>
                  </a:lnTo>
                  <a:lnTo>
                    <a:pt x="80" y="20"/>
                  </a:lnTo>
                  <a:lnTo>
                    <a:pt x="86" y="42"/>
                  </a:lnTo>
                  <a:lnTo>
                    <a:pt x="72" y="58"/>
                  </a:lnTo>
                  <a:lnTo>
                    <a:pt x="76" y="72"/>
                  </a:lnTo>
                  <a:lnTo>
                    <a:pt x="70" y="84"/>
                  </a:lnTo>
                  <a:lnTo>
                    <a:pt x="36" y="82"/>
                  </a:lnTo>
                  <a:lnTo>
                    <a:pt x="14" y="82"/>
                  </a:lnTo>
                  <a:lnTo>
                    <a:pt x="0" y="8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32" name="Freeform 170">
              <a:extLst>
                <a:ext uri="{FF2B5EF4-FFF2-40B4-BE49-F238E27FC236}">
                  <a16:creationId xmlns:a16="http://schemas.microsoft.com/office/drawing/2014/main" id="{99951B2B-C572-4BB8-B6AB-2EE4D77FEC20}"/>
                </a:ext>
              </a:extLst>
            </p:cNvPr>
            <p:cNvSpPr>
              <a:spLocks/>
            </p:cNvSpPr>
            <p:nvPr/>
          </p:nvSpPr>
          <p:spPr bwMode="gray">
            <a:xfrm>
              <a:off x="6137013" y="4847379"/>
              <a:ext cx="346724" cy="338605"/>
            </a:xfrm>
            <a:custGeom>
              <a:avLst/>
              <a:gdLst>
                <a:gd name="T0" fmla="*/ 0 w 210"/>
                <a:gd name="T1" fmla="*/ 186 h 204"/>
                <a:gd name="T2" fmla="*/ 0 w 210"/>
                <a:gd name="T3" fmla="*/ 162 h 204"/>
                <a:gd name="T4" fmla="*/ 8 w 210"/>
                <a:gd name="T5" fmla="*/ 126 h 204"/>
                <a:gd name="T6" fmla="*/ 28 w 210"/>
                <a:gd name="T7" fmla="*/ 94 h 204"/>
                <a:gd name="T8" fmla="*/ 28 w 210"/>
                <a:gd name="T9" fmla="*/ 78 h 204"/>
                <a:gd name="T10" fmla="*/ 16 w 210"/>
                <a:gd name="T11" fmla="*/ 52 h 204"/>
                <a:gd name="T12" fmla="*/ 20 w 210"/>
                <a:gd name="T13" fmla="*/ 38 h 204"/>
                <a:gd name="T14" fmla="*/ 0 w 210"/>
                <a:gd name="T15" fmla="*/ 2 h 204"/>
                <a:gd name="T16" fmla="*/ 10 w 210"/>
                <a:gd name="T17" fmla="*/ 0 h 204"/>
                <a:gd name="T18" fmla="*/ 72 w 210"/>
                <a:gd name="T19" fmla="*/ 0 h 204"/>
                <a:gd name="T20" fmla="*/ 76 w 210"/>
                <a:gd name="T21" fmla="*/ 14 h 204"/>
                <a:gd name="T22" fmla="*/ 86 w 210"/>
                <a:gd name="T23" fmla="*/ 32 h 204"/>
                <a:gd name="T24" fmla="*/ 116 w 210"/>
                <a:gd name="T25" fmla="*/ 34 h 204"/>
                <a:gd name="T26" fmla="*/ 126 w 210"/>
                <a:gd name="T27" fmla="*/ 18 h 204"/>
                <a:gd name="T28" fmla="*/ 152 w 210"/>
                <a:gd name="T29" fmla="*/ 24 h 204"/>
                <a:gd name="T30" fmla="*/ 154 w 210"/>
                <a:gd name="T31" fmla="*/ 64 h 204"/>
                <a:gd name="T32" fmla="*/ 164 w 210"/>
                <a:gd name="T33" fmla="*/ 70 h 204"/>
                <a:gd name="T34" fmla="*/ 162 w 210"/>
                <a:gd name="T35" fmla="*/ 82 h 204"/>
                <a:gd name="T36" fmla="*/ 188 w 210"/>
                <a:gd name="T37" fmla="*/ 82 h 204"/>
                <a:gd name="T38" fmla="*/ 188 w 210"/>
                <a:gd name="T39" fmla="*/ 116 h 204"/>
                <a:gd name="T40" fmla="*/ 158 w 210"/>
                <a:gd name="T41" fmla="*/ 116 h 204"/>
                <a:gd name="T42" fmla="*/ 160 w 210"/>
                <a:gd name="T43" fmla="*/ 168 h 204"/>
                <a:gd name="T44" fmla="*/ 178 w 210"/>
                <a:gd name="T45" fmla="*/ 188 h 204"/>
                <a:gd name="T46" fmla="*/ 204 w 210"/>
                <a:gd name="T47" fmla="*/ 190 h 204"/>
                <a:gd name="T48" fmla="*/ 210 w 210"/>
                <a:gd name="T49" fmla="*/ 196 h 204"/>
                <a:gd name="T50" fmla="*/ 204 w 210"/>
                <a:gd name="T51" fmla="*/ 196 h 204"/>
                <a:gd name="T52" fmla="*/ 182 w 210"/>
                <a:gd name="T53" fmla="*/ 204 h 204"/>
                <a:gd name="T54" fmla="*/ 176 w 210"/>
                <a:gd name="T55" fmla="*/ 196 h 204"/>
                <a:gd name="T56" fmla="*/ 142 w 210"/>
                <a:gd name="T57" fmla="*/ 200 h 204"/>
                <a:gd name="T58" fmla="*/ 134 w 210"/>
                <a:gd name="T59" fmla="*/ 194 h 204"/>
                <a:gd name="T60" fmla="*/ 106 w 210"/>
                <a:gd name="T61" fmla="*/ 192 h 204"/>
                <a:gd name="T62" fmla="*/ 98 w 210"/>
                <a:gd name="T63" fmla="*/ 186 h 204"/>
                <a:gd name="T64" fmla="*/ 0 w 210"/>
                <a:gd name="T65" fmla="*/ 18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0" h="204">
                  <a:moveTo>
                    <a:pt x="0" y="186"/>
                  </a:moveTo>
                  <a:lnTo>
                    <a:pt x="0" y="162"/>
                  </a:lnTo>
                  <a:lnTo>
                    <a:pt x="8" y="126"/>
                  </a:lnTo>
                  <a:lnTo>
                    <a:pt x="28" y="94"/>
                  </a:lnTo>
                  <a:lnTo>
                    <a:pt x="28" y="78"/>
                  </a:lnTo>
                  <a:lnTo>
                    <a:pt x="16" y="52"/>
                  </a:lnTo>
                  <a:lnTo>
                    <a:pt x="20" y="38"/>
                  </a:lnTo>
                  <a:lnTo>
                    <a:pt x="0" y="2"/>
                  </a:lnTo>
                  <a:lnTo>
                    <a:pt x="10" y="0"/>
                  </a:lnTo>
                  <a:lnTo>
                    <a:pt x="72" y="0"/>
                  </a:lnTo>
                  <a:lnTo>
                    <a:pt x="76" y="14"/>
                  </a:lnTo>
                  <a:lnTo>
                    <a:pt x="86" y="32"/>
                  </a:lnTo>
                  <a:lnTo>
                    <a:pt x="116" y="34"/>
                  </a:lnTo>
                  <a:lnTo>
                    <a:pt x="126" y="18"/>
                  </a:lnTo>
                  <a:lnTo>
                    <a:pt x="152" y="24"/>
                  </a:lnTo>
                  <a:lnTo>
                    <a:pt x="154" y="64"/>
                  </a:lnTo>
                  <a:lnTo>
                    <a:pt x="164" y="70"/>
                  </a:lnTo>
                  <a:lnTo>
                    <a:pt x="162" y="82"/>
                  </a:lnTo>
                  <a:lnTo>
                    <a:pt x="188" y="82"/>
                  </a:lnTo>
                  <a:lnTo>
                    <a:pt x="188" y="116"/>
                  </a:lnTo>
                  <a:lnTo>
                    <a:pt x="158" y="116"/>
                  </a:lnTo>
                  <a:lnTo>
                    <a:pt x="160" y="168"/>
                  </a:lnTo>
                  <a:lnTo>
                    <a:pt x="178" y="188"/>
                  </a:lnTo>
                  <a:lnTo>
                    <a:pt x="204" y="190"/>
                  </a:lnTo>
                  <a:lnTo>
                    <a:pt x="210" y="196"/>
                  </a:lnTo>
                  <a:lnTo>
                    <a:pt x="204" y="196"/>
                  </a:lnTo>
                  <a:lnTo>
                    <a:pt x="182" y="204"/>
                  </a:lnTo>
                  <a:lnTo>
                    <a:pt x="176" y="196"/>
                  </a:lnTo>
                  <a:lnTo>
                    <a:pt x="142" y="200"/>
                  </a:lnTo>
                  <a:lnTo>
                    <a:pt x="134" y="194"/>
                  </a:lnTo>
                  <a:lnTo>
                    <a:pt x="106" y="192"/>
                  </a:lnTo>
                  <a:lnTo>
                    <a:pt x="98" y="186"/>
                  </a:lnTo>
                  <a:lnTo>
                    <a:pt x="0" y="18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33" name="Freeform 171">
              <a:extLst>
                <a:ext uri="{FF2B5EF4-FFF2-40B4-BE49-F238E27FC236}">
                  <a16:creationId xmlns:a16="http://schemas.microsoft.com/office/drawing/2014/main" id="{E9D31FA4-9710-4DB6-9B6A-6A07CE95737E}"/>
                </a:ext>
              </a:extLst>
            </p:cNvPr>
            <p:cNvSpPr>
              <a:spLocks/>
            </p:cNvSpPr>
            <p:nvPr/>
          </p:nvSpPr>
          <p:spPr bwMode="gray">
            <a:xfrm>
              <a:off x="6146918" y="4551930"/>
              <a:ext cx="492019" cy="497949"/>
            </a:xfrm>
            <a:custGeom>
              <a:avLst/>
              <a:gdLst>
                <a:gd name="T0" fmla="*/ 0 w 298"/>
                <a:gd name="T1" fmla="*/ 176 h 300"/>
                <a:gd name="T2" fmla="*/ 6 w 298"/>
                <a:gd name="T3" fmla="*/ 162 h 300"/>
                <a:gd name="T4" fmla="*/ 14 w 298"/>
                <a:gd name="T5" fmla="*/ 160 h 300"/>
                <a:gd name="T6" fmla="*/ 34 w 298"/>
                <a:gd name="T7" fmla="*/ 156 h 300"/>
                <a:gd name="T8" fmla="*/ 60 w 298"/>
                <a:gd name="T9" fmla="*/ 144 h 300"/>
                <a:gd name="T10" fmla="*/ 64 w 298"/>
                <a:gd name="T11" fmla="*/ 112 h 300"/>
                <a:gd name="T12" fmla="*/ 88 w 298"/>
                <a:gd name="T13" fmla="*/ 74 h 300"/>
                <a:gd name="T14" fmla="*/ 94 w 298"/>
                <a:gd name="T15" fmla="*/ 42 h 300"/>
                <a:gd name="T16" fmla="*/ 96 w 298"/>
                <a:gd name="T17" fmla="*/ 30 h 300"/>
                <a:gd name="T18" fmla="*/ 98 w 298"/>
                <a:gd name="T19" fmla="*/ 16 h 300"/>
                <a:gd name="T20" fmla="*/ 112 w 298"/>
                <a:gd name="T21" fmla="*/ 0 h 300"/>
                <a:gd name="T22" fmla="*/ 126 w 298"/>
                <a:gd name="T23" fmla="*/ 14 h 300"/>
                <a:gd name="T24" fmla="*/ 138 w 298"/>
                <a:gd name="T25" fmla="*/ 18 h 300"/>
                <a:gd name="T26" fmla="*/ 160 w 298"/>
                <a:gd name="T27" fmla="*/ 20 h 300"/>
                <a:gd name="T28" fmla="*/ 172 w 298"/>
                <a:gd name="T29" fmla="*/ 12 h 300"/>
                <a:gd name="T30" fmla="*/ 206 w 298"/>
                <a:gd name="T31" fmla="*/ 2 h 300"/>
                <a:gd name="T32" fmla="*/ 236 w 298"/>
                <a:gd name="T33" fmla="*/ 4 h 300"/>
                <a:gd name="T34" fmla="*/ 244 w 298"/>
                <a:gd name="T35" fmla="*/ 14 h 300"/>
                <a:gd name="T36" fmla="*/ 272 w 298"/>
                <a:gd name="T37" fmla="*/ 12 h 300"/>
                <a:gd name="T38" fmla="*/ 288 w 298"/>
                <a:gd name="T39" fmla="*/ 24 h 300"/>
                <a:gd name="T40" fmla="*/ 292 w 298"/>
                <a:gd name="T41" fmla="*/ 48 h 300"/>
                <a:gd name="T42" fmla="*/ 298 w 298"/>
                <a:gd name="T43" fmla="*/ 50 h 300"/>
                <a:gd name="T44" fmla="*/ 298 w 298"/>
                <a:gd name="T45" fmla="*/ 54 h 300"/>
                <a:gd name="T46" fmla="*/ 278 w 298"/>
                <a:gd name="T47" fmla="*/ 72 h 300"/>
                <a:gd name="T48" fmla="*/ 274 w 298"/>
                <a:gd name="T49" fmla="*/ 84 h 300"/>
                <a:gd name="T50" fmla="*/ 272 w 298"/>
                <a:gd name="T51" fmla="*/ 104 h 300"/>
                <a:gd name="T52" fmla="*/ 262 w 298"/>
                <a:gd name="T53" fmla="*/ 118 h 300"/>
                <a:gd name="T54" fmla="*/ 268 w 298"/>
                <a:gd name="T55" fmla="*/ 134 h 300"/>
                <a:gd name="T56" fmla="*/ 270 w 298"/>
                <a:gd name="T57" fmla="*/ 158 h 300"/>
                <a:gd name="T58" fmla="*/ 270 w 298"/>
                <a:gd name="T59" fmla="*/ 172 h 300"/>
                <a:gd name="T60" fmla="*/ 272 w 298"/>
                <a:gd name="T61" fmla="*/ 184 h 300"/>
                <a:gd name="T62" fmla="*/ 286 w 298"/>
                <a:gd name="T63" fmla="*/ 202 h 300"/>
                <a:gd name="T64" fmla="*/ 288 w 298"/>
                <a:gd name="T65" fmla="*/ 218 h 300"/>
                <a:gd name="T66" fmla="*/ 270 w 298"/>
                <a:gd name="T67" fmla="*/ 218 h 300"/>
                <a:gd name="T68" fmla="*/ 254 w 298"/>
                <a:gd name="T69" fmla="*/ 226 h 300"/>
                <a:gd name="T70" fmla="*/ 256 w 298"/>
                <a:gd name="T71" fmla="*/ 244 h 300"/>
                <a:gd name="T72" fmla="*/ 252 w 298"/>
                <a:gd name="T73" fmla="*/ 266 h 300"/>
                <a:gd name="T74" fmla="*/ 262 w 298"/>
                <a:gd name="T75" fmla="*/ 276 h 300"/>
                <a:gd name="T76" fmla="*/ 276 w 298"/>
                <a:gd name="T77" fmla="*/ 282 h 300"/>
                <a:gd name="T78" fmla="*/ 276 w 298"/>
                <a:gd name="T79" fmla="*/ 300 h 300"/>
                <a:gd name="T80" fmla="*/ 262 w 298"/>
                <a:gd name="T81" fmla="*/ 300 h 300"/>
                <a:gd name="T82" fmla="*/ 254 w 298"/>
                <a:gd name="T83" fmla="*/ 288 h 300"/>
                <a:gd name="T84" fmla="*/ 242 w 298"/>
                <a:gd name="T85" fmla="*/ 282 h 300"/>
                <a:gd name="T86" fmla="*/ 234 w 298"/>
                <a:gd name="T87" fmla="*/ 270 h 300"/>
                <a:gd name="T88" fmla="*/ 220 w 298"/>
                <a:gd name="T89" fmla="*/ 276 h 300"/>
                <a:gd name="T90" fmla="*/ 182 w 298"/>
                <a:gd name="T91" fmla="*/ 260 h 300"/>
                <a:gd name="T92" fmla="*/ 156 w 298"/>
                <a:gd name="T93" fmla="*/ 260 h 300"/>
                <a:gd name="T94" fmla="*/ 158 w 298"/>
                <a:gd name="T95" fmla="*/ 248 h 300"/>
                <a:gd name="T96" fmla="*/ 148 w 298"/>
                <a:gd name="T97" fmla="*/ 242 h 300"/>
                <a:gd name="T98" fmla="*/ 146 w 298"/>
                <a:gd name="T99" fmla="*/ 202 h 300"/>
                <a:gd name="T100" fmla="*/ 120 w 298"/>
                <a:gd name="T101" fmla="*/ 196 h 300"/>
                <a:gd name="T102" fmla="*/ 110 w 298"/>
                <a:gd name="T103" fmla="*/ 212 h 300"/>
                <a:gd name="T104" fmla="*/ 80 w 298"/>
                <a:gd name="T105" fmla="*/ 210 h 300"/>
                <a:gd name="T106" fmla="*/ 70 w 298"/>
                <a:gd name="T107" fmla="*/ 192 h 300"/>
                <a:gd name="T108" fmla="*/ 66 w 298"/>
                <a:gd name="T109" fmla="*/ 178 h 300"/>
                <a:gd name="T110" fmla="*/ 6 w 298"/>
                <a:gd name="T111" fmla="*/ 178 h 300"/>
                <a:gd name="T112" fmla="*/ 0 w 298"/>
                <a:gd name="T113" fmla="*/ 17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300">
                  <a:moveTo>
                    <a:pt x="0" y="176"/>
                  </a:moveTo>
                  <a:lnTo>
                    <a:pt x="6" y="162"/>
                  </a:lnTo>
                  <a:lnTo>
                    <a:pt x="14" y="160"/>
                  </a:lnTo>
                  <a:lnTo>
                    <a:pt x="34" y="156"/>
                  </a:lnTo>
                  <a:lnTo>
                    <a:pt x="60" y="144"/>
                  </a:lnTo>
                  <a:lnTo>
                    <a:pt x="64" y="112"/>
                  </a:lnTo>
                  <a:lnTo>
                    <a:pt x="88" y="74"/>
                  </a:lnTo>
                  <a:lnTo>
                    <a:pt x="94" y="42"/>
                  </a:lnTo>
                  <a:lnTo>
                    <a:pt x="96" y="30"/>
                  </a:lnTo>
                  <a:lnTo>
                    <a:pt x="98" y="16"/>
                  </a:lnTo>
                  <a:lnTo>
                    <a:pt x="112" y="0"/>
                  </a:lnTo>
                  <a:lnTo>
                    <a:pt x="126" y="14"/>
                  </a:lnTo>
                  <a:lnTo>
                    <a:pt x="138" y="18"/>
                  </a:lnTo>
                  <a:lnTo>
                    <a:pt x="160" y="20"/>
                  </a:lnTo>
                  <a:lnTo>
                    <a:pt x="172" y="12"/>
                  </a:lnTo>
                  <a:lnTo>
                    <a:pt x="206" y="2"/>
                  </a:lnTo>
                  <a:lnTo>
                    <a:pt x="236" y="4"/>
                  </a:lnTo>
                  <a:lnTo>
                    <a:pt x="244" y="14"/>
                  </a:lnTo>
                  <a:lnTo>
                    <a:pt x="272" y="12"/>
                  </a:lnTo>
                  <a:lnTo>
                    <a:pt x="288" y="24"/>
                  </a:lnTo>
                  <a:lnTo>
                    <a:pt x="292" y="48"/>
                  </a:lnTo>
                  <a:lnTo>
                    <a:pt x="298" y="50"/>
                  </a:lnTo>
                  <a:lnTo>
                    <a:pt x="298" y="54"/>
                  </a:lnTo>
                  <a:lnTo>
                    <a:pt x="278" y="72"/>
                  </a:lnTo>
                  <a:lnTo>
                    <a:pt x="274" y="84"/>
                  </a:lnTo>
                  <a:lnTo>
                    <a:pt x="272" y="104"/>
                  </a:lnTo>
                  <a:lnTo>
                    <a:pt x="262" y="118"/>
                  </a:lnTo>
                  <a:lnTo>
                    <a:pt x="268" y="134"/>
                  </a:lnTo>
                  <a:lnTo>
                    <a:pt x="270" y="158"/>
                  </a:lnTo>
                  <a:lnTo>
                    <a:pt x="270" y="172"/>
                  </a:lnTo>
                  <a:lnTo>
                    <a:pt x="272" y="184"/>
                  </a:lnTo>
                  <a:lnTo>
                    <a:pt x="286" y="202"/>
                  </a:lnTo>
                  <a:lnTo>
                    <a:pt x="288" y="218"/>
                  </a:lnTo>
                  <a:lnTo>
                    <a:pt x="270" y="218"/>
                  </a:lnTo>
                  <a:lnTo>
                    <a:pt x="254" y="226"/>
                  </a:lnTo>
                  <a:lnTo>
                    <a:pt x="256" y="244"/>
                  </a:lnTo>
                  <a:lnTo>
                    <a:pt x="252" y="266"/>
                  </a:lnTo>
                  <a:lnTo>
                    <a:pt x="262" y="276"/>
                  </a:lnTo>
                  <a:lnTo>
                    <a:pt x="276" y="282"/>
                  </a:lnTo>
                  <a:lnTo>
                    <a:pt x="276" y="300"/>
                  </a:lnTo>
                  <a:lnTo>
                    <a:pt x="262" y="300"/>
                  </a:lnTo>
                  <a:lnTo>
                    <a:pt x="254" y="288"/>
                  </a:lnTo>
                  <a:lnTo>
                    <a:pt x="242" y="282"/>
                  </a:lnTo>
                  <a:lnTo>
                    <a:pt x="234" y="270"/>
                  </a:lnTo>
                  <a:lnTo>
                    <a:pt x="220" y="276"/>
                  </a:lnTo>
                  <a:lnTo>
                    <a:pt x="182" y="260"/>
                  </a:lnTo>
                  <a:lnTo>
                    <a:pt x="156" y="260"/>
                  </a:lnTo>
                  <a:lnTo>
                    <a:pt x="158" y="248"/>
                  </a:lnTo>
                  <a:lnTo>
                    <a:pt x="148" y="242"/>
                  </a:lnTo>
                  <a:lnTo>
                    <a:pt x="146" y="202"/>
                  </a:lnTo>
                  <a:lnTo>
                    <a:pt x="120" y="196"/>
                  </a:lnTo>
                  <a:lnTo>
                    <a:pt x="110" y="212"/>
                  </a:lnTo>
                  <a:lnTo>
                    <a:pt x="80" y="210"/>
                  </a:lnTo>
                  <a:lnTo>
                    <a:pt x="70" y="192"/>
                  </a:lnTo>
                  <a:lnTo>
                    <a:pt x="66" y="178"/>
                  </a:lnTo>
                  <a:lnTo>
                    <a:pt x="6" y="178"/>
                  </a:lnTo>
                  <a:lnTo>
                    <a:pt x="0" y="17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34" name="Freeform 172">
              <a:extLst>
                <a:ext uri="{FF2B5EF4-FFF2-40B4-BE49-F238E27FC236}">
                  <a16:creationId xmlns:a16="http://schemas.microsoft.com/office/drawing/2014/main" id="{4693514B-17D6-4827-B7D1-7B80BB90680C}"/>
                </a:ext>
              </a:extLst>
            </p:cNvPr>
            <p:cNvSpPr>
              <a:spLocks/>
            </p:cNvSpPr>
            <p:nvPr/>
          </p:nvSpPr>
          <p:spPr bwMode="gray">
            <a:xfrm>
              <a:off x="6137013" y="4810863"/>
              <a:ext cx="19813" cy="33197"/>
            </a:xfrm>
            <a:custGeom>
              <a:avLst/>
              <a:gdLst>
                <a:gd name="T0" fmla="*/ 0 w 12"/>
                <a:gd name="T1" fmla="*/ 4 h 20"/>
                <a:gd name="T2" fmla="*/ 10 w 12"/>
                <a:gd name="T3" fmla="*/ 0 h 20"/>
                <a:gd name="T4" fmla="*/ 12 w 12"/>
                <a:gd name="T5" fmla="*/ 4 h 20"/>
                <a:gd name="T6" fmla="*/ 10 w 12"/>
                <a:gd name="T7" fmla="*/ 12 h 20"/>
                <a:gd name="T8" fmla="*/ 0 w 12"/>
                <a:gd name="T9" fmla="*/ 20 h 20"/>
                <a:gd name="T10" fmla="*/ 0 w 12"/>
                <a:gd name="T11" fmla="*/ 4 h 20"/>
              </a:gdLst>
              <a:ahLst/>
              <a:cxnLst>
                <a:cxn ang="0">
                  <a:pos x="T0" y="T1"/>
                </a:cxn>
                <a:cxn ang="0">
                  <a:pos x="T2" y="T3"/>
                </a:cxn>
                <a:cxn ang="0">
                  <a:pos x="T4" y="T5"/>
                </a:cxn>
                <a:cxn ang="0">
                  <a:pos x="T6" y="T7"/>
                </a:cxn>
                <a:cxn ang="0">
                  <a:pos x="T8" y="T9"/>
                </a:cxn>
                <a:cxn ang="0">
                  <a:pos x="T10" y="T11"/>
                </a:cxn>
              </a:cxnLst>
              <a:rect l="0" t="0" r="r" b="b"/>
              <a:pathLst>
                <a:path w="12" h="20">
                  <a:moveTo>
                    <a:pt x="0" y="4"/>
                  </a:moveTo>
                  <a:lnTo>
                    <a:pt x="10" y="0"/>
                  </a:lnTo>
                  <a:lnTo>
                    <a:pt x="12" y="4"/>
                  </a:lnTo>
                  <a:lnTo>
                    <a:pt x="10" y="12"/>
                  </a:lnTo>
                  <a:lnTo>
                    <a:pt x="0" y="20"/>
                  </a:lnTo>
                  <a:lnTo>
                    <a:pt x="0" y="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35" name="Freeform 173">
              <a:extLst>
                <a:ext uri="{FF2B5EF4-FFF2-40B4-BE49-F238E27FC236}">
                  <a16:creationId xmlns:a16="http://schemas.microsoft.com/office/drawing/2014/main" id="{3636D5F3-9C2E-4BEC-AA6A-3127EC9AEA68}"/>
                </a:ext>
              </a:extLst>
            </p:cNvPr>
            <p:cNvSpPr>
              <a:spLocks/>
            </p:cNvSpPr>
            <p:nvPr/>
          </p:nvSpPr>
          <p:spPr bwMode="gray">
            <a:xfrm>
              <a:off x="6112246" y="4598405"/>
              <a:ext cx="193176" cy="219097"/>
            </a:xfrm>
            <a:custGeom>
              <a:avLst/>
              <a:gdLst>
                <a:gd name="T0" fmla="*/ 0 w 117"/>
                <a:gd name="T1" fmla="*/ 116 h 132"/>
                <a:gd name="T2" fmla="*/ 15 w 117"/>
                <a:gd name="T3" fmla="*/ 116 h 132"/>
                <a:gd name="T4" fmla="*/ 15 w 117"/>
                <a:gd name="T5" fmla="*/ 106 h 132"/>
                <a:gd name="T6" fmla="*/ 7 w 117"/>
                <a:gd name="T7" fmla="*/ 106 h 132"/>
                <a:gd name="T8" fmla="*/ 7 w 117"/>
                <a:gd name="T9" fmla="*/ 94 h 132"/>
                <a:gd name="T10" fmla="*/ 15 w 117"/>
                <a:gd name="T11" fmla="*/ 94 h 132"/>
                <a:gd name="T12" fmla="*/ 25 w 117"/>
                <a:gd name="T13" fmla="*/ 86 h 132"/>
                <a:gd name="T14" fmla="*/ 31 w 117"/>
                <a:gd name="T15" fmla="*/ 94 h 132"/>
                <a:gd name="T16" fmla="*/ 49 w 117"/>
                <a:gd name="T17" fmla="*/ 96 h 132"/>
                <a:gd name="T18" fmla="*/ 53 w 117"/>
                <a:gd name="T19" fmla="*/ 88 h 132"/>
                <a:gd name="T20" fmla="*/ 53 w 117"/>
                <a:gd name="T21" fmla="*/ 68 h 132"/>
                <a:gd name="T22" fmla="*/ 45 w 117"/>
                <a:gd name="T23" fmla="*/ 62 h 132"/>
                <a:gd name="T24" fmla="*/ 45 w 117"/>
                <a:gd name="T25" fmla="*/ 50 h 132"/>
                <a:gd name="T26" fmla="*/ 53 w 117"/>
                <a:gd name="T27" fmla="*/ 44 h 132"/>
                <a:gd name="T28" fmla="*/ 49 w 117"/>
                <a:gd name="T29" fmla="*/ 34 h 132"/>
                <a:gd name="T30" fmla="*/ 35 w 117"/>
                <a:gd name="T31" fmla="*/ 36 h 132"/>
                <a:gd name="T32" fmla="*/ 31 w 117"/>
                <a:gd name="T33" fmla="*/ 20 h 132"/>
                <a:gd name="T34" fmla="*/ 59 w 117"/>
                <a:gd name="T35" fmla="*/ 20 h 132"/>
                <a:gd name="T36" fmla="*/ 59 w 117"/>
                <a:gd name="T37" fmla="*/ 28 h 132"/>
                <a:gd name="T38" fmla="*/ 77 w 117"/>
                <a:gd name="T39" fmla="*/ 26 h 132"/>
                <a:gd name="T40" fmla="*/ 79 w 117"/>
                <a:gd name="T41" fmla="*/ 12 h 132"/>
                <a:gd name="T42" fmla="*/ 87 w 117"/>
                <a:gd name="T43" fmla="*/ 0 h 132"/>
                <a:gd name="T44" fmla="*/ 117 w 117"/>
                <a:gd name="T45" fmla="*/ 2 h 132"/>
                <a:gd name="T46" fmla="*/ 109 w 117"/>
                <a:gd name="T47" fmla="*/ 46 h 132"/>
                <a:gd name="T48" fmla="*/ 85 w 117"/>
                <a:gd name="T49" fmla="*/ 84 h 132"/>
                <a:gd name="T50" fmla="*/ 81 w 117"/>
                <a:gd name="T51" fmla="*/ 116 h 132"/>
                <a:gd name="T52" fmla="*/ 55 w 117"/>
                <a:gd name="T53" fmla="*/ 128 h 132"/>
                <a:gd name="T54" fmla="*/ 27 w 117"/>
                <a:gd name="T55" fmla="*/ 132 h 132"/>
                <a:gd name="T56" fmla="*/ 25 w 117"/>
                <a:gd name="T57" fmla="*/ 128 h 132"/>
                <a:gd name="T58" fmla="*/ 15 w 117"/>
                <a:gd name="T59" fmla="*/ 132 h 132"/>
                <a:gd name="T60" fmla="*/ 0 w 117"/>
                <a:gd name="T61" fmla="*/ 11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132">
                  <a:moveTo>
                    <a:pt x="0" y="116"/>
                  </a:moveTo>
                  <a:lnTo>
                    <a:pt x="15" y="116"/>
                  </a:lnTo>
                  <a:lnTo>
                    <a:pt x="15" y="106"/>
                  </a:lnTo>
                  <a:lnTo>
                    <a:pt x="7" y="106"/>
                  </a:lnTo>
                  <a:lnTo>
                    <a:pt x="7" y="94"/>
                  </a:lnTo>
                  <a:lnTo>
                    <a:pt x="15" y="94"/>
                  </a:lnTo>
                  <a:lnTo>
                    <a:pt x="25" y="86"/>
                  </a:lnTo>
                  <a:lnTo>
                    <a:pt x="31" y="94"/>
                  </a:lnTo>
                  <a:lnTo>
                    <a:pt x="49" y="96"/>
                  </a:lnTo>
                  <a:lnTo>
                    <a:pt x="53" y="88"/>
                  </a:lnTo>
                  <a:lnTo>
                    <a:pt x="53" y="68"/>
                  </a:lnTo>
                  <a:lnTo>
                    <a:pt x="45" y="62"/>
                  </a:lnTo>
                  <a:lnTo>
                    <a:pt x="45" y="50"/>
                  </a:lnTo>
                  <a:lnTo>
                    <a:pt x="53" y="44"/>
                  </a:lnTo>
                  <a:lnTo>
                    <a:pt x="49" y="34"/>
                  </a:lnTo>
                  <a:lnTo>
                    <a:pt x="35" y="36"/>
                  </a:lnTo>
                  <a:lnTo>
                    <a:pt x="31" y="20"/>
                  </a:lnTo>
                  <a:lnTo>
                    <a:pt x="59" y="20"/>
                  </a:lnTo>
                  <a:lnTo>
                    <a:pt x="59" y="28"/>
                  </a:lnTo>
                  <a:lnTo>
                    <a:pt x="77" y="26"/>
                  </a:lnTo>
                  <a:lnTo>
                    <a:pt x="79" y="12"/>
                  </a:lnTo>
                  <a:lnTo>
                    <a:pt x="87" y="0"/>
                  </a:lnTo>
                  <a:lnTo>
                    <a:pt x="117" y="2"/>
                  </a:lnTo>
                  <a:lnTo>
                    <a:pt x="109" y="46"/>
                  </a:lnTo>
                  <a:lnTo>
                    <a:pt x="85" y="84"/>
                  </a:lnTo>
                  <a:lnTo>
                    <a:pt x="81" y="116"/>
                  </a:lnTo>
                  <a:lnTo>
                    <a:pt x="55" y="128"/>
                  </a:lnTo>
                  <a:lnTo>
                    <a:pt x="27" y="132"/>
                  </a:lnTo>
                  <a:lnTo>
                    <a:pt x="25" y="128"/>
                  </a:lnTo>
                  <a:lnTo>
                    <a:pt x="15" y="132"/>
                  </a:lnTo>
                  <a:lnTo>
                    <a:pt x="0" y="116"/>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36" name="Freeform 174">
              <a:extLst>
                <a:ext uri="{FF2B5EF4-FFF2-40B4-BE49-F238E27FC236}">
                  <a16:creationId xmlns:a16="http://schemas.microsoft.com/office/drawing/2014/main" id="{8997A3A2-9D1F-48B3-8099-0EEF33202BDC}"/>
                </a:ext>
              </a:extLst>
            </p:cNvPr>
            <p:cNvSpPr>
              <a:spLocks/>
            </p:cNvSpPr>
            <p:nvPr/>
          </p:nvSpPr>
          <p:spPr bwMode="gray">
            <a:xfrm>
              <a:off x="6708283" y="4571848"/>
              <a:ext cx="208036" cy="245655"/>
            </a:xfrm>
            <a:custGeom>
              <a:avLst/>
              <a:gdLst>
                <a:gd name="T0" fmla="*/ 8 w 126"/>
                <a:gd name="T1" fmla="*/ 0 h 148"/>
                <a:gd name="T2" fmla="*/ 28 w 126"/>
                <a:gd name="T3" fmla="*/ 0 h 148"/>
                <a:gd name="T4" fmla="*/ 64 w 126"/>
                <a:gd name="T5" fmla="*/ 16 h 148"/>
                <a:gd name="T6" fmla="*/ 88 w 126"/>
                <a:gd name="T7" fmla="*/ 18 h 148"/>
                <a:gd name="T8" fmla="*/ 108 w 126"/>
                <a:gd name="T9" fmla="*/ 6 h 148"/>
                <a:gd name="T10" fmla="*/ 114 w 126"/>
                <a:gd name="T11" fmla="*/ 14 h 148"/>
                <a:gd name="T12" fmla="*/ 126 w 126"/>
                <a:gd name="T13" fmla="*/ 10 h 148"/>
                <a:gd name="T14" fmla="*/ 126 w 126"/>
                <a:gd name="T15" fmla="*/ 20 h 148"/>
                <a:gd name="T16" fmla="*/ 110 w 126"/>
                <a:gd name="T17" fmla="*/ 30 h 148"/>
                <a:gd name="T18" fmla="*/ 112 w 126"/>
                <a:gd name="T19" fmla="*/ 86 h 148"/>
                <a:gd name="T20" fmla="*/ 122 w 126"/>
                <a:gd name="T21" fmla="*/ 98 h 148"/>
                <a:gd name="T22" fmla="*/ 112 w 126"/>
                <a:gd name="T23" fmla="*/ 106 h 148"/>
                <a:gd name="T24" fmla="*/ 100 w 126"/>
                <a:gd name="T25" fmla="*/ 118 h 148"/>
                <a:gd name="T26" fmla="*/ 92 w 126"/>
                <a:gd name="T27" fmla="*/ 136 h 148"/>
                <a:gd name="T28" fmla="*/ 86 w 126"/>
                <a:gd name="T29" fmla="*/ 148 h 148"/>
                <a:gd name="T30" fmla="*/ 62 w 126"/>
                <a:gd name="T31" fmla="*/ 130 h 148"/>
                <a:gd name="T32" fmla="*/ 58 w 126"/>
                <a:gd name="T33" fmla="*/ 120 h 148"/>
                <a:gd name="T34" fmla="*/ 6 w 126"/>
                <a:gd name="T35" fmla="*/ 92 h 148"/>
                <a:gd name="T36" fmla="*/ 2 w 126"/>
                <a:gd name="T37" fmla="*/ 92 h 148"/>
                <a:gd name="T38" fmla="*/ 6 w 126"/>
                <a:gd name="T39" fmla="*/ 78 h 148"/>
                <a:gd name="T40" fmla="*/ 4 w 126"/>
                <a:gd name="T41" fmla="*/ 66 h 148"/>
                <a:gd name="T42" fmla="*/ 18 w 126"/>
                <a:gd name="T43" fmla="*/ 50 h 148"/>
                <a:gd name="T44" fmla="*/ 12 w 126"/>
                <a:gd name="T45" fmla="*/ 28 h 148"/>
                <a:gd name="T46" fmla="*/ 0 w 126"/>
                <a:gd name="T47" fmla="*/ 8 h 148"/>
                <a:gd name="T48" fmla="*/ 8 w 126"/>
                <a:gd name="T4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48">
                  <a:moveTo>
                    <a:pt x="8" y="0"/>
                  </a:moveTo>
                  <a:lnTo>
                    <a:pt x="28" y="0"/>
                  </a:lnTo>
                  <a:lnTo>
                    <a:pt x="64" y="16"/>
                  </a:lnTo>
                  <a:lnTo>
                    <a:pt x="88" y="18"/>
                  </a:lnTo>
                  <a:lnTo>
                    <a:pt x="108" y="6"/>
                  </a:lnTo>
                  <a:lnTo>
                    <a:pt x="114" y="14"/>
                  </a:lnTo>
                  <a:lnTo>
                    <a:pt x="126" y="10"/>
                  </a:lnTo>
                  <a:lnTo>
                    <a:pt x="126" y="20"/>
                  </a:lnTo>
                  <a:lnTo>
                    <a:pt x="110" y="30"/>
                  </a:lnTo>
                  <a:lnTo>
                    <a:pt x="112" y="86"/>
                  </a:lnTo>
                  <a:lnTo>
                    <a:pt x="122" y="98"/>
                  </a:lnTo>
                  <a:lnTo>
                    <a:pt x="112" y="106"/>
                  </a:lnTo>
                  <a:lnTo>
                    <a:pt x="100" y="118"/>
                  </a:lnTo>
                  <a:lnTo>
                    <a:pt x="92" y="136"/>
                  </a:lnTo>
                  <a:lnTo>
                    <a:pt x="86" y="148"/>
                  </a:lnTo>
                  <a:lnTo>
                    <a:pt x="62" y="130"/>
                  </a:lnTo>
                  <a:lnTo>
                    <a:pt x="58" y="120"/>
                  </a:lnTo>
                  <a:lnTo>
                    <a:pt x="6" y="92"/>
                  </a:lnTo>
                  <a:lnTo>
                    <a:pt x="2" y="92"/>
                  </a:lnTo>
                  <a:lnTo>
                    <a:pt x="6" y="78"/>
                  </a:lnTo>
                  <a:lnTo>
                    <a:pt x="4" y="66"/>
                  </a:lnTo>
                  <a:lnTo>
                    <a:pt x="18" y="50"/>
                  </a:lnTo>
                  <a:lnTo>
                    <a:pt x="12" y="28"/>
                  </a:lnTo>
                  <a:lnTo>
                    <a:pt x="0" y="8"/>
                  </a:lnTo>
                  <a:lnTo>
                    <a:pt x="8"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37" name="Freeform 175">
              <a:extLst>
                <a:ext uri="{FF2B5EF4-FFF2-40B4-BE49-F238E27FC236}">
                  <a16:creationId xmlns:a16="http://schemas.microsoft.com/office/drawing/2014/main" id="{38E1E68B-A91C-485C-939A-DC7539F101A2}"/>
                </a:ext>
              </a:extLst>
            </p:cNvPr>
            <p:cNvSpPr>
              <a:spLocks/>
            </p:cNvSpPr>
            <p:nvPr/>
          </p:nvSpPr>
          <p:spPr bwMode="gray">
            <a:xfrm>
              <a:off x="6052807" y="4631601"/>
              <a:ext cx="146946" cy="159344"/>
            </a:xfrm>
            <a:custGeom>
              <a:avLst/>
              <a:gdLst>
                <a:gd name="T0" fmla="*/ 39 w 89"/>
                <a:gd name="T1" fmla="*/ 0 h 96"/>
                <a:gd name="T2" fmla="*/ 67 w 89"/>
                <a:gd name="T3" fmla="*/ 0 h 96"/>
                <a:gd name="T4" fmla="*/ 71 w 89"/>
                <a:gd name="T5" fmla="*/ 16 h 96"/>
                <a:gd name="T6" fmla="*/ 85 w 89"/>
                <a:gd name="T7" fmla="*/ 14 h 96"/>
                <a:gd name="T8" fmla="*/ 89 w 89"/>
                <a:gd name="T9" fmla="*/ 24 h 96"/>
                <a:gd name="T10" fmla="*/ 81 w 89"/>
                <a:gd name="T11" fmla="*/ 30 h 96"/>
                <a:gd name="T12" fmla="*/ 81 w 89"/>
                <a:gd name="T13" fmla="*/ 42 h 96"/>
                <a:gd name="T14" fmla="*/ 89 w 89"/>
                <a:gd name="T15" fmla="*/ 48 h 96"/>
                <a:gd name="T16" fmla="*/ 89 w 89"/>
                <a:gd name="T17" fmla="*/ 68 h 96"/>
                <a:gd name="T18" fmla="*/ 85 w 89"/>
                <a:gd name="T19" fmla="*/ 76 h 96"/>
                <a:gd name="T20" fmla="*/ 67 w 89"/>
                <a:gd name="T21" fmla="*/ 74 h 96"/>
                <a:gd name="T22" fmla="*/ 61 w 89"/>
                <a:gd name="T23" fmla="*/ 66 h 96"/>
                <a:gd name="T24" fmla="*/ 51 w 89"/>
                <a:gd name="T25" fmla="*/ 74 h 96"/>
                <a:gd name="T26" fmla="*/ 43 w 89"/>
                <a:gd name="T27" fmla="*/ 74 h 96"/>
                <a:gd name="T28" fmla="*/ 43 w 89"/>
                <a:gd name="T29" fmla="*/ 86 h 96"/>
                <a:gd name="T30" fmla="*/ 51 w 89"/>
                <a:gd name="T31" fmla="*/ 86 h 96"/>
                <a:gd name="T32" fmla="*/ 51 w 89"/>
                <a:gd name="T33" fmla="*/ 96 h 96"/>
                <a:gd name="T34" fmla="*/ 36 w 89"/>
                <a:gd name="T35" fmla="*/ 96 h 96"/>
                <a:gd name="T36" fmla="*/ 18 w 89"/>
                <a:gd name="T37" fmla="*/ 82 h 96"/>
                <a:gd name="T38" fmla="*/ 10 w 89"/>
                <a:gd name="T39" fmla="*/ 68 h 96"/>
                <a:gd name="T40" fmla="*/ 0 w 89"/>
                <a:gd name="T41" fmla="*/ 48 h 96"/>
                <a:gd name="T42" fmla="*/ 10 w 89"/>
                <a:gd name="T43" fmla="*/ 32 h 96"/>
                <a:gd name="T44" fmla="*/ 12 w 89"/>
                <a:gd name="T45" fmla="*/ 24 h 96"/>
                <a:gd name="T46" fmla="*/ 36 w 89"/>
                <a:gd name="T47" fmla="*/ 22 h 96"/>
                <a:gd name="T48" fmla="*/ 39 w 89"/>
                <a:gd name="T4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96">
                  <a:moveTo>
                    <a:pt x="39" y="0"/>
                  </a:moveTo>
                  <a:lnTo>
                    <a:pt x="67" y="0"/>
                  </a:lnTo>
                  <a:lnTo>
                    <a:pt x="71" y="16"/>
                  </a:lnTo>
                  <a:lnTo>
                    <a:pt x="85" y="14"/>
                  </a:lnTo>
                  <a:lnTo>
                    <a:pt x="89" y="24"/>
                  </a:lnTo>
                  <a:lnTo>
                    <a:pt x="81" y="30"/>
                  </a:lnTo>
                  <a:lnTo>
                    <a:pt x="81" y="42"/>
                  </a:lnTo>
                  <a:lnTo>
                    <a:pt x="89" y="48"/>
                  </a:lnTo>
                  <a:lnTo>
                    <a:pt x="89" y="68"/>
                  </a:lnTo>
                  <a:lnTo>
                    <a:pt x="85" y="76"/>
                  </a:lnTo>
                  <a:lnTo>
                    <a:pt x="67" y="74"/>
                  </a:lnTo>
                  <a:lnTo>
                    <a:pt x="61" y="66"/>
                  </a:lnTo>
                  <a:lnTo>
                    <a:pt x="51" y="74"/>
                  </a:lnTo>
                  <a:lnTo>
                    <a:pt x="43" y="74"/>
                  </a:lnTo>
                  <a:lnTo>
                    <a:pt x="43" y="86"/>
                  </a:lnTo>
                  <a:lnTo>
                    <a:pt x="51" y="86"/>
                  </a:lnTo>
                  <a:lnTo>
                    <a:pt x="51" y="96"/>
                  </a:lnTo>
                  <a:lnTo>
                    <a:pt x="36" y="96"/>
                  </a:lnTo>
                  <a:lnTo>
                    <a:pt x="18" y="82"/>
                  </a:lnTo>
                  <a:lnTo>
                    <a:pt x="10" y="68"/>
                  </a:lnTo>
                  <a:lnTo>
                    <a:pt x="0" y="48"/>
                  </a:lnTo>
                  <a:lnTo>
                    <a:pt x="10" y="32"/>
                  </a:lnTo>
                  <a:lnTo>
                    <a:pt x="12" y="24"/>
                  </a:lnTo>
                  <a:lnTo>
                    <a:pt x="36" y="22"/>
                  </a:lnTo>
                  <a:lnTo>
                    <a:pt x="39"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38" name="Freeform 176">
              <a:extLst>
                <a:ext uri="{FF2B5EF4-FFF2-40B4-BE49-F238E27FC236}">
                  <a16:creationId xmlns:a16="http://schemas.microsoft.com/office/drawing/2014/main" id="{9DFDAFC5-2051-4834-8F90-41299ED7C07E}"/>
                </a:ext>
              </a:extLst>
            </p:cNvPr>
            <p:cNvSpPr>
              <a:spLocks/>
            </p:cNvSpPr>
            <p:nvPr/>
          </p:nvSpPr>
          <p:spPr bwMode="gray">
            <a:xfrm>
              <a:off x="5375869" y="4329513"/>
              <a:ext cx="82553" cy="19918"/>
            </a:xfrm>
            <a:custGeom>
              <a:avLst/>
              <a:gdLst>
                <a:gd name="T0" fmla="*/ 8 w 50"/>
                <a:gd name="T1" fmla="*/ 0 h 12"/>
                <a:gd name="T2" fmla="*/ 20 w 50"/>
                <a:gd name="T3" fmla="*/ 0 h 12"/>
                <a:gd name="T4" fmla="*/ 32 w 50"/>
                <a:gd name="T5" fmla="*/ 2 h 12"/>
                <a:gd name="T6" fmla="*/ 42 w 50"/>
                <a:gd name="T7" fmla="*/ 4 h 12"/>
                <a:gd name="T8" fmla="*/ 50 w 50"/>
                <a:gd name="T9" fmla="*/ 6 h 12"/>
                <a:gd name="T10" fmla="*/ 46 w 50"/>
                <a:gd name="T11" fmla="*/ 8 h 12"/>
                <a:gd name="T12" fmla="*/ 34 w 50"/>
                <a:gd name="T13" fmla="*/ 8 h 12"/>
                <a:gd name="T14" fmla="*/ 26 w 50"/>
                <a:gd name="T15" fmla="*/ 8 h 12"/>
                <a:gd name="T16" fmla="*/ 16 w 50"/>
                <a:gd name="T17" fmla="*/ 8 h 12"/>
                <a:gd name="T18" fmla="*/ 6 w 50"/>
                <a:gd name="T19" fmla="*/ 12 h 12"/>
                <a:gd name="T20" fmla="*/ 0 w 50"/>
                <a:gd name="T21" fmla="*/ 10 h 12"/>
                <a:gd name="T22" fmla="*/ 4 w 50"/>
                <a:gd name="T23" fmla="*/ 0 h 12"/>
                <a:gd name="T24" fmla="*/ 8 w 50"/>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39" name="Freeform 177">
              <a:extLst>
                <a:ext uri="{FF2B5EF4-FFF2-40B4-BE49-F238E27FC236}">
                  <a16:creationId xmlns:a16="http://schemas.microsoft.com/office/drawing/2014/main" id="{F0945F4F-5634-4403-89AF-980287896CF5}"/>
                </a:ext>
              </a:extLst>
            </p:cNvPr>
            <p:cNvSpPr>
              <a:spLocks/>
            </p:cNvSpPr>
            <p:nvPr/>
          </p:nvSpPr>
          <p:spPr bwMode="gray">
            <a:xfrm>
              <a:off x="5375869" y="4329513"/>
              <a:ext cx="82553" cy="19918"/>
            </a:xfrm>
            <a:custGeom>
              <a:avLst/>
              <a:gdLst>
                <a:gd name="T0" fmla="*/ 8 w 50"/>
                <a:gd name="T1" fmla="*/ 0 h 12"/>
                <a:gd name="T2" fmla="*/ 20 w 50"/>
                <a:gd name="T3" fmla="*/ 0 h 12"/>
                <a:gd name="T4" fmla="*/ 32 w 50"/>
                <a:gd name="T5" fmla="*/ 2 h 12"/>
                <a:gd name="T6" fmla="*/ 42 w 50"/>
                <a:gd name="T7" fmla="*/ 4 h 12"/>
                <a:gd name="T8" fmla="*/ 50 w 50"/>
                <a:gd name="T9" fmla="*/ 6 h 12"/>
                <a:gd name="T10" fmla="*/ 46 w 50"/>
                <a:gd name="T11" fmla="*/ 8 h 12"/>
                <a:gd name="T12" fmla="*/ 34 w 50"/>
                <a:gd name="T13" fmla="*/ 8 h 12"/>
                <a:gd name="T14" fmla="*/ 26 w 50"/>
                <a:gd name="T15" fmla="*/ 8 h 12"/>
                <a:gd name="T16" fmla="*/ 16 w 50"/>
                <a:gd name="T17" fmla="*/ 8 h 12"/>
                <a:gd name="T18" fmla="*/ 6 w 50"/>
                <a:gd name="T19" fmla="*/ 12 h 12"/>
                <a:gd name="T20" fmla="*/ 0 w 50"/>
                <a:gd name="T21" fmla="*/ 10 h 12"/>
                <a:gd name="T22" fmla="*/ 4 w 50"/>
                <a:gd name="T23" fmla="*/ 0 h 12"/>
                <a:gd name="T24" fmla="*/ 8 w 50"/>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40" name="Freeform 178">
              <a:extLst>
                <a:ext uri="{FF2B5EF4-FFF2-40B4-BE49-F238E27FC236}">
                  <a16:creationId xmlns:a16="http://schemas.microsoft.com/office/drawing/2014/main" id="{926A4ECD-7895-417A-A91E-9B47765733FD}"/>
                </a:ext>
              </a:extLst>
            </p:cNvPr>
            <p:cNvSpPr>
              <a:spLocks/>
            </p:cNvSpPr>
            <p:nvPr/>
          </p:nvSpPr>
          <p:spPr bwMode="gray">
            <a:xfrm>
              <a:off x="5369265" y="4249841"/>
              <a:ext cx="151899" cy="116189"/>
            </a:xfrm>
            <a:custGeom>
              <a:avLst/>
              <a:gdLst>
                <a:gd name="T0" fmla="*/ 2 w 92"/>
                <a:gd name="T1" fmla="*/ 34 h 70"/>
                <a:gd name="T2" fmla="*/ 0 w 92"/>
                <a:gd name="T3" fmla="*/ 28 h 70"/>
                <a:gd name="T4" fmla="*/ 6 w 92"/>
                <a:gd name="T5" fmla="*/ 20 h 70"/>
                <a:gd name="T6" fmla="*/ 12 w 92"/>
                <a:gd name="T7" fmla="*/ 12 h 70"/>
                <a:gd name="T8" fmla="*/ 14 w 92"/>
                <a:gd name="T9" fmla="*/ 2 h 70"/>
                <a:gd name="T10" fmla="*/ 28 w 92"/>
                <a:gd name="T11" fmla="*/ 0 h 70"/>
                <a:gd name="T12" fmla="*/ 42 w 92"/>
                <a:gd name="T13" fmla="*/ 0 h 70"/>
                <a:gd name="T14" fmla="*/ 54 w 92"/>
                <a:gd name="T15" fmla="*/ 6 h 70"/>
                <a:gd name="T16" fmla="*/ 62 w 92"/>
                <a:gd name="T17" fmla="*/ 12 h 70"/>
                <a:gd name="T18" fmla="*/ 70 w 92"/>
                <a:gd name="T19" fmla="*/ 24 h 70"/>
                <a:gd name="T20" fmla="*/ 80 w 92"/>
                <a:gd name="T21" fmla="*/ 32 h 70"/>
                <a:gd name="T22" fmla="*/ 82 w 92"/>
                <a:gd name="T23" fmla="*/ 38 h 70"/>
                <a:gd name="T24" fmla="*/ 84 w 92"/>
                <a:gd name="T25" fmla="*/ 50 h 70"/>
                <a:gd name="T26" fmla="*/ 90 w 92"/>
                <a:gd name="T27" fmla="*/ 58 h 70"/>
                <a:gd name="T28" fmla="*/ 92 w 92"/>
                <a:gd name="T29" fmla="*/ 66 h 70"/>
                <a:gd name="T30" fmla="*/ 92 w 92"/>
                <a:gd name="T31" fmla="*/ 70 h 70"/>
                <a:gd name="T32" fmla="*/ 70 w 92"/>
                <a:gd name="T33" fmla="*/ 68 h 70"/>
                <a:gd name="T34" fmla="*/ 64 w 92"/>
                <a:gd name="T35" fmla="*/ 64 h 70"/>
                <a:gd name="T36" fmla="*/ 58 w 92"/>
                <a:gd name="T37" fmla="*/ 64 h 70"/>
                <a:gd name="T38" fmla="*/ 50 w 92"/>
                <a:gd name="T39" fmla="*/ 64 h 70"/>
                <a:gd name="T40" fmla="*/ 38 w 92"/>
                <a:gd name="T41" fmla="*/ 64 h 70"/>
                <a:gd name="T42" fmla="*/ 32 w 92"/>
                <a:gd name="T43" fmla="*/ 64 h 70"/>
                <a:gd name="T44" fmla="*/ 28 w 92"/>
                <a:gd name="T45" fmla="*/ 68 h 70"/>
                <a:gd name="T46" fmla="*/ 10 w 92"/>
                <a:gd name="T47" fmla="*/ 70 h 70"/>
                <a:gd name="T48" fmla="*/ 10 w 92"/>
                <a:gd name="T49" fmla="*/ 60 h 70"/>
                <a:gd name="T50" fmla="*/ 20 w 92"/>
                <a:gd name="T51" fmla="*/ 56 h 70"/>
                <a:gd name="T52" fmla="*/ 30 w 92"/>
                <a:gd name="T53" fmla="*/ 56 h 70"/>
                <a:gd name="T54" fmla="*/ 38 w 92"/>
                <a:gd name="T55" fmla="*/ 56 h 70"/>
                <a:gd name="T56" fmla="*/ 50 w 92"/>
                <a:gd name="T57" fmla="*/ 56 h 70"/>
                <a:gd name="T58" fmla="*/ 54 w 92"/>
                <a:gd name="T59" fmla="*/ 54 h 70"/>
                <a:gd name="T60" fmla="*/ 40 w 92"/>
                <a:gd name="T61" fmla="*/ 50 h 70"/>
                <a:gd name="T62" fmla="*/ 36 w 92"/>
                <a:gd name="T63" fmla="*/ 50 h 70"/>
                <a:gd name="T64" fmla="*/ 22 w 92"/>
                <a:gd name="T65" fmla="*/ 48 h 70"/>
                <a:gd name="T66" fmla="*/ 12 w 92"/>
                <a:gd name="T67" fmla="*/ 48 h 70"/>
                <a:gd name="T68" fmla="*/ 8 w 92"/>
                <a:gd name="T69" fmla="*/ 48 h 70"/>
                <a:gd name="T70" fmla="*/ 4 w 92"/>
                <a:gd name="T71" fmla="*/ 40 h 70"/>
                <a:gd name="T72" fmla="*/ 2 w 92"/>
                <a:gd name="T73" fmla="*/ 3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70">
                  <a:moveTo>
                    <a:pt x="2" y="34"/>
                  </a:moveTo>
                  <a:lnTo>
                    <a:pt x="0" y="28"/>
                  </a:lnTo>
                  <a:lnTo>
                    <a:pt x="6" y="20"/>
                  </a:lnTo>
                  <a:lnTo>
                    <a:pt x="12" y="12"/>
                  </a:lnTo>
                  <a:lnTo>
                    <a:pt x="14" y="2"/>
                  </a:lnTo>
                  <a:lnTo>
                    <a:pt x="28" y="0"/>
                  </a:lnTo>
                  <a:lnTo>
                    <a:pt x="42" y="0"/>
                  </a:lnTo>
                  <a:lnTo>
                    <a:pt x="54" y="6"/>
                  </a:lnTo>
                  <a:lnTo>
                    <a:pt x="62" y="12"/>
                  </a:lnTo>
                  <a:lnTo>
                    <a:pt x="70" y="24"/>
                  </a:lnTo>
                  <a:lnTo>
                    <a:pt x="80" y="32"/>
                  </a:lnTo>
                  <a:lnTo>
                    <a:pt x="82" y="38"/>
                  </a:lnTo>
                  <a:lnTo>
                    <a:pt x="84" y="50"/>
                  </a:lnTo>
                  <a:lnTo>
                    <a:pt x="90" y="58"/>
                  </a:lnTo>
                  <a:lnTo>
                    <a:pt x="92" y="66"/>
                  </a:lnTo>
                  <a:lnTo>
                    <a:pt x="92" y="70"/>
                  </a:lnTo>
                  <a:lnTo>
                    <a:pt x="70" y="68"/>
                  </a:lnTo>
                  <a:lnTo>
                    <a:pt x="64" y="64"/>
                  </a:lnTo>
                  <a:lnTo>
                    <a:pt x="58" y="64"/>
                  </a:lnTo>
                  <a:lnTo>
                    <a:pt x="50" y="64"/>
                  </a:lnTo>
                  <a:lnTo>
                    <a:pt x="38" y="64"/>
                  </a:lnTo>
                  <a:lnTo>
                    <a:pt x="32" y="64"/>
                  </a:lnTo>
                  <a:lnTo>
                    <a:pt x="28" y="68"/>
                  </a:lnTo>
                  <a:lnTo>
                    <a:pt x="10" y="70"/>
                  </a:lnTo>
                  <a:lnTo>
                    <a:pt x="10" y="60"/>
                  </a:lnTo>
                  <a:lnTo>
                    <a:pt x="20" y="56"/>
                  </a:lnTo>
                  <a:lnTo>
                    <a:pt x="30" y="56"/>
                  </a:lnTo>
                  <a:lnTo>
                    <a:pt x="38" y="56"/>
                  </a:lnTo>
                  <a:lnTo>
                    <a:pt x="50" y="56"/>
                  </a:lnTo>
                  <a:lnTo>
                    <a:pt x="54" y="54"/>
                  </a:lnTo>
                  <a:lnTo>
                    <a:pt x="40" y="50"/>
                  </a:lnTo>
                  <a:lnTo>
                    <a:pt x="36" y="50"/>
                  </a:lnTo>
                  <a:lnTo>
                    <a:pt x="22" y="48"/>
                  </a:lnTo>
                  <a:lnTo>
                    <a:pt x="12" y="48"/>
                  </a:lnTo>
                  <a:lnTo>
                    <a:pt x="8" y="48"/>
                  </a:lnTo>
                  <a:lnTo>
                    <a:pt x="4" y="40"/>
                  </a:lnTo>
                  <a:lnTo>
                    <a:pt x="2" y="34"/>
                  </a:lnTo>
                  <a:close/>
                </a:path>
              </a:pathLst>
            </a:custGeom>
            <a:grp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41" name="Freeform 179">
              <a:extLst>
                <a:ext uri="{FF2B5EF4-FFF2-40B4-BE49-F238E27FC236}">
                  <a16:creationId xmlns:a16="http://schemas.microsoft.com/office/drawing/2014/main" id="{19CDF4E7-C95C-414D-931C-BBFDDA59688C}"/>
                </a:ext>
              </a:extLst>
            </p:cNvPr>
            <p:cNvSpPr>
              <a:spLocks/>
            </p:cNvSpPr>
            <p:nvPr/>
          </p:nvSpPr>
          <p:spPr bwMode="gray">
            <a:xfrm>
              <a:off x="6614172" y="5380184"/>
              <a:ext cx="62740" cy="59754"/>
            </a:xfrm>
            <a:custGeom>
              <a:avLst/>
              <a:gdLst>
                <a:gd name="T0" fmla="*/ 28 w 38"/>
                <a:gd name="T1" fmla="*/ 0 h 36"/>
                <a:gd name="T2" fmla="*/ 0 w 38"/>
                <a:gd name="T3" fmla="*/ 10 h 36"/>
                <a:gd name="T4" fmla="*/ 8 w 38"/>
                <a:gd name="T5" fmla="*/ 36 h 36"/>
                <a:gd name="T6" fmla="*/ 38 w 38"/>
                <a:gd name="T7" fmla="*/ 26 h 36"/>
                <a:gd name="T8" fmla="*/ 26 w 38"/>
                <a:gd name="T9" fmla="*/ 18 h 36"/>
                <a:gd name="T10" fmla="*/ 28 w 38"/>
                <a:gd name="T11" fmla="*/ 0 h 36"/>
              </a:gdLst>
              <a:ahLst/>
              <a:cxnLst>
                <a:cxn ang="0">
                  <a:pos x="T0" y="T1"/>
                </a:cxn>
                <a:cxn ang="0">
                  <a:pos x="T2" y="T3"/>
                </a:cxn>
                <a:cxn ang="0">
                  <a:pos x="T4" y="T5"/>
                </a:cxn>
                <a:cxn ang="0">
                  <a:pos x="T6" y="T7"/>
                </a:cxn>
                <a:cxn ang="0">
                  <a:pos x="T8" y="T9"/>
                </a:cxn>
                <a:cxn ang="0">
                  <a:pos x="T10" y="T11"/>
                </a:cxn>
              </a:cxnLst>
              <a:rect l="0" t="0" r="r" b="b"/>
              <a:pathLst>
                <a:path w="38" h="36">
                  <a:moveTo>
                    <a:pt x="28" y="0"/>
                  </a:moveTo>
                  <a:lnTo>
                    <a:pt x="0" y="10"/>
                  </a:lnTo>
                  <a:lnTo>
                    <a:pt x="8" y="36"/>
                  </a:lnTo>
                  <a:lnTo>
                    <a:pt x="38" y="26"/>
                  </a:lnTo>
                  <a:lnTo>
                    <a:pt x="26" y="18"/>
                  </a:lnTo>
                  <a:lnTo>
                    <a:pt x="28" y="0"/>
                  </a:lnTo>
                  <a:close/>
                </a:path>
              </a:pathLst>
            </a:custGeom>
            <a:grpFill/>
            <a:ln w="3175" cap="flat">
              <a:solidFill>
                <a:srgbClr val="1A1D24"/>
              </a:solidFill>
              <a:prstDash val="solid"/>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42" name="Freeform 180">
              <a:extLst>
                <a:ext uri="{FF2B5EF4-FFF2-40B4-BE49-F238E27FC236}">
                  <a16:creationId xmlns:a16="http://schemas.microsoft.com/office/drawing/2014/main" id="{6D09E506-EAB4-4D52-BCAA-BFBA5C5A7155}"/>
                </a:ext>
              </a:extLst>
            </p:cNvPr>
            <p:cNvSpPr>
              <a:spLocks/>
            </p:cNvSpPr>
            <p:nvPr/>
          </p:nvSpPr>
          <p:spPr bwMode="gray">
            <a:xfrm>
              <a:off x="6528316" y="5439938"/>
              <a:ext cx="52834" cy="73033"/>
            </a:xfrm>
            <a:custGeom>
              <a:avLst/>
              <a:gdLst>
                <a:gd name="T0" fmla="*/ 32 w 32"/>
                <a:gd name="T1" fmla="*/ 28 h 44"/>
                <a:gd name="T2" fmla="*/ 16 w 32"/>
                <a:gd name="T3" fmla="*/ 0 h 44"/>
                <a:gd name="T4" fmla="*/ 0 w 32"/>
                <a:gd name="T5" fmla="*/ 22 h 44"/>
                <a:gd name="T6" fmla="*/ 10 w 32"/>
                <a:gd name="T7" fmla="*/ 44 h 44"/>
                <a:gd name="T8" fmla="*/ 18 w 32"/>
                <a:gd name="T9" fmla="*/ 32 h 44"/>
                <a:gd name="T10" fmla="*/ 32 w 32"/>
                <a:gd name="T11" fmla="*/ 28 h 44"/>
              </a:gdLst>
              <a:ahLst/>
              <a:cxnLst>
                <a:cxn ang="0">
                  <a:pos x="T0" y="T1"/>
                </a:cxn>
                <a:cxn ang="0">
                  <a:pos x="T2" y="T3"/>
                </a:cxn>
                <a:cxn ang="0">
                  <a:pos x="T4" y="T5"/>
                </a:cxn>
                <a:cxn ang="0">
                  <a:pos x="T6" y="T7"/>
                </a:cxn>
                <a:cxn ang="0">
                  <a:pos x="T8" y="T9"/>
                </a:cxn>
                <a:cxn ang="0">
                  <a:pos x="T10" y="T11"/>
                </a:cxn>
              </a:cxnLst>
              <a:rect l="0" t="0" r="r" b="b"/>
              <a:pathLst>
                <a:path w="32" h="44">
                  <a:moveTo>
                    <a:pt x="32" y="28"/>
                  </a:moveTo>
                  <a:lnTo>
                    <a:pt x="16" y="0"/>
                  </a:lnTo>
                  <a:lnTo>
                    <a:pt x="0" y="22"/>
                  </a:lnTo>
                  <a:lnTo>
                    <a:pt x="10" y="44"/>
                  </a:lnTo>
                  <a:lnTo>
                    <a:pt x="18" y="32"/>
                  </a:lnTo>
                  <a:lnTo>
                    <a:pt x="32" y="28"/>
                  </a:lnTo>
                  <a:close/>
                </a:path>
              </a:pathLst>
            </a:custGeom>
            <a:grpFill/>
            <a:ln w="3175" cap="flat">
              <a:solidFill>
                <a:srgbClr val="1A1D24"/>
              </a:solidFill>
              <a:prstDash val="solid"/>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grpSp>
      <p:sp>
        <p:nvSpPr>
          <p:cNvPr id="443" name="Iceland">
            <a:extLst>
              <a:ext uri="{FF2B5EF4-FFF2-40B4-BE49-F238E27FC236}">
                <a16:creationId xmlns:a16="http://schemas.microsoft.com/office/drawing/2014/main" id="{45559CEF-3A28-4C3D-8203-C68CF5839208}"/>
              </a:ext>
            </a:extLst>
          </p:cNvPr>
          <p:cNvSpPr>
            <a:spLocks/>
          </p:cNvSpPr>
          <p:nvPr/>
        </p:nvSpPr>
        <p:spPr bwMode="auto">
          <a:xfrm>
            <a:off x="5062090" y="1686114"/>
            <a:ext cx="328105" cy="194199"/>
          </a:xfrm>
          <a:custGeom>
            <a:avLst/>
            <a:gdLst>
              <a:gd name="T0" fmla="*/ 305 w 340"/>
              <a:gd name="T1" fmla="*/ 12 h 230"/>
              <a:gd name="T2" fmla="*/ 292 w 340"/>
              <a:gd name="T3" fmla="*/ 33 h 230"/>
              <a:gd name="T4" fmla="*/ 305 w 340"/>
              <a:gd name="T5" fmla="*/ 49 h 230"/>
              <a:gd name="T6" fmla="*/ 315 w 340"/>
              <a:gd name="T7" fmla="*/ 61 h 230"/>
              <a:gd name="T8" fmla="*/ 332 w 340"/>
              <a:gd name="T9" fmla="*/ 72 h 230"/>
              <a:gd name="T10" fmla="*/ 336 w 340"/>
              <a:gd name="T11" fmla="*/ 87 h 230"/>
              <a:gd name="T12" fmla="*/ 338 w 340"/>
              <a:gd name="T13" fmla="*/ 98 h 230"/>
              <a:gd name="T14" fmla="*/ 339 w 340"/>
              <a:gd name="T15" fmla="*/ 113 h 230"/>
              <a:gd name="T16" fmla="*/ 325 w 340"/>
              <a:gd name="T17" fmla="*/ 135 h 230"/>
              <a:gd name="T18" fmla="*/ 313 w 340"/>
              <a:gd name="T19" fmla="*/ 150 h 230"/>
              <a:gd name="T20" fmla="*/ 280 w 340"/>
              <a:gd name="T21" fmla="*/ 170 h 230"/>
              <a:gd name="T22" fmla="*/ 230 w 340"/>
              <a:gd name="T23" fmla="*/ 202 h 230"/>
              <a:gd name="T24" fmla="*/ 203 w 340"/>
              <a:gd name="T25" fmla="*/ 221 h 230"/>
              <a:gd name="T26" fmla="*/ 192 w 340"/>
              <a:gd name="T27" fmla="*/ 227 h 230"/>
              <a:gd name="T28" fmla="*/ 124 w 340"/>
              <a:gd name="T29" fmla="*/ 210 h 230"/>
              <a:gd name="T30" fmla="*/ 125 w 340"/>
              <a:gd name="T31" fmla="*/ 203 h 230"/>
              <a:gd name="T32" fmla="*/ 103 w 340"/>
              <a:gd name="T33" fmla="*/ 195 h 230"/>
              <a:gd name="T34" fmla="*/ 58 w 340"/>
              <a:gd name="T35" fmla="*/ 200 h 230"/>
              <a:gd name="T36" fmla="*/ 58 w 340"/>
              <a:gd name="T37" fmla="*/ 185 h 230"/>
              <a:gd name="T38" fmla="*/ 82 w 340"/>
              <a:gd name="T39" fmla="*/ 174 h 230"/>
              <a:gd name="T40" fmla="*/ 79 w 340"/>
              <a:gd name="T41" fmla="*/ 166 h 230"/>
              <a:gd name="T42" fmla="*/ 79 w 340"/>
              <a:gd name="T43" fmla="*/ 151 h 230"/>
              <a:gd name="T44" fmla="*/ 72 w 340"/>
              <a:gd name="T45" fmla="*/ 149 h 230"/>
              <a:gd name="T46" fmla="*/ 63 w 340"/>
              <a:gd name="T47" fmla="*/ 131 h 230"/>
              <a:gd name="T48" fmla="*/ 15 w 340"/>
              <a:gd name="T49" fmla="*/ 129 h 230"/>
              <a:gd name="T50" fmla="*/ 36 w 340"/>
              <a:gd name="T51" fmla="*/ 119 h 230"/>
              <a:gd name="T52" fmla="*/ 53 w 340"/>
              <a:gd name="T53" fmla="*/ 112 h 230"/>
              <a:gd name="T54" fmla="*/ 84 w 340"/>
              <a:gd name="T55" fmla="*/ 103 h 230"/>
              <a:gd name="T56" fmla="*/ 72 w 340"/>
              <a:gd name="T57" fmla="*/ 90 h 230"/>
              <a:gd name="T58" fmla="*/ 52 w 340"/>
              <a:gd name="T59" fmla="*/ 75 h 230"/>
              <a:gd name="T60" fmla="*/ 1 w 340"/>
              <a:gd name="T61" fmla="*/ 79 h 230"/>
              <a:gd name="T62" fmla="*/ 15 w 340"/>
              <a:gd name="T63" fmla="*/ 68 h 230"/>
              <a:gd name="T64" fmla="*/ 31 w 340"/>
              <a:gd name="T65" fmla="*/ 64 h 230"/>
              <a:gd name="T66" fmla="*/ 21 w 340"/>
              <a:gd name="T67" fmla="*/ 51 h 230"/>
              <a:gd name="T68" fmla="*/ 23 w 340"/>
              <a:gd name="T69" fmla="*/ 35 h 230"/>
              <a:gd name="T70" fmla="*/ 29 w 340"/>
              <a:gd name="T71" fmla="*/ 28 h 230"/>
              <a:gd name="T72" fmla="*/ 45 w 340"/>
              <a:gd name="T73" fmla="*/ 42 h 230"/>
              <a:gd name="T74" fmla="*/ 58 w 340"/>
              <a:gd name="T75" fmla="*/ 45 h 230"/>
              <a:gd name="T76" fmla="*/ 63 w 340"/>
              <a:gd name="T77" fmla="*/ 35 h 230"/>
              <a:gd name="T78" fmla="*/ 62 w 340"/>
              <a:gd name="T79" fmla="*/ 20 h 230"/>
              <a:gd name="T80" fmla="*/ 42 w 340"/>
              <a:gd name="T81" fmla="*/ 13 h 230"/>
              <a:gd name="T82" fmla="*/ 72 w 340"/>
              <a:gd name="T83" fmla="*/ 17 h 230"/>
              <a:gd name="T84" fmla="*/ 92 w 340"/>
              <a:gd name="T85" fmla="*/ 43 h 230"/>
              <a:gd name="T86" fmla="*/ 88 w 340"/>
              <a:gd name="T87" fmla="*/ 62 h 230"/>
              <a:gd name="T88" fmla="*/ 97 w 340"/>
              <a:gd name="T89" fmla="*/ 76 h 230"/>
              <a:gd name="T90" fmla="*/ 104 w 340"/>
              <a:gd name="T91" fmla="*/ 96 h 230"/>
              <a:gd name="T92" fmla="*/ 114 w 340"/>
              <a:gd name="T93" fmla="*/ 68 h 230"/>
              <a:gd name="T94" fmla="*/ 128 w 340"/>
              <a:gd name="T95" fmla="*/ 62 h 230"/>
              <a:gd name="T96" fmla="*/ 143 w 340"/>
              <a:gd name="T97" fmla="*/ 46 h 230"/>
              <a:gd name="T98" fmla="*/ 156 w 340"/>
              <a:gd name="T99" fmla="*/ 42 h 230"/>
              <a:gd name="T100" fmla="*/ 178 w 340"/>
              <a:gd name="T101" fmla="*/ 28 h 230"/>
              <a:gd name="T102" fmla="*/ 198 w 340"/>
              <a:gd name="T103" fmla="*/ 60 h 230"/>
              <a:gd name="T104" fmla="*/ 205 w 340"/>
              <a:gd name="T105" fmla="*/ 30 h 230"/>
              <a:gd name="T106" fmla="*/ 223 w 340"/>
              <a:gd name="T107" fmla="*/ 34 h 230"/>
              <a:gd name="T108" fmla="*/ 245 w 340"/>
              <a:gd name="T109" fmla="*/ 28 h 230"/>
              <a:gd name="T110" fmla="*/ 265 w 340"/>
              <a:gd name="T111" fmla="*/ 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0" h="230">
                <a:moveTo>
                  <a:pt x="278" y="23"/>
                </a:moveTo>
                <a:lnTo>
                  <a:pt x="278" y="23"/>
                </a:lnTo>
                <a:lnTo>
                  <a:pt x="282" y="23"/>
                </a:lnTo>
                <a:lnTo>
                  <a:pt x="288" y="21"/>
                </a:lnTo>
                <a:lnTo>
                  <a:pt x="290" y="19"/>
                </a:lnTo>
                <a:lnTo>
                  <a:pt x="296" y="13"/>
                </a:lnTo>
                <a:lnTo>
                  <a:pt x="300" y="11"/>
                </a:lnTo>
                <a:lnTo>
                  <a:pt x="305" y="12"/>
                </a:lnTo>
                <a:lnTo>
                  <a:pt x="308" y="11"/>
                </a:lnTo>
                <a:lnTo>
                  <a:pt x="308" y="12"/>
                </a:lnTo>
                <a:lnTo>
                  <a:pt x="305" y="14"/>
                </a:lnTo>
                <a:lnTo>
                  <a:pt x="302" y="15"/>
                </a:lnTo>
                <a:lnTo>
                  <a:pt x="298" y="19"/>
                </a:lnTo>
                <a:lnTo>
                  <a:pt x="294" y="27"/>
                </a:lnTo>
                <a:lnTo>
                  <a:pt x="292" y="31"/>
                </a:lnTo>
                <a:lnTo>
                  <a:pt x="292" y="33"/>
                </a:lnTo>
                <a:lnTo>
                  <a:pt x="295" y="36"/>
                </a:lnTo>
                <a:lnTo>
                  <a:pt x="299" y="38"/>
                </a:lnTo>
                <a:lnTo>
                  <a:pt x="302" y="36"/>
                </a:lnTo>
                <a:lnTo>
                  <a:pt x="303" y="37"/>
                </a:lnTo>
                <a:lnTo>
                  <a:pt x="305" y="39"/>
                </a:lnTo>
                <a:lnTo>
                  <a:pt x="306" y="41"/>
                </a:lnTo>
                <a:lnTo>
                  <a:pt x="306" y="44"/>
                </a:lnTo>
                <a:lnTo>
                  <a:pt x="305" y="49"/>
                </a:lnTo>
                <a:lnTo>
                  <a:pt x="303" y="53"/>
                </a:lnTo>
                <a:lnTo>
                  <a:pt x="300" y="57"/>
                </a:lnTo>
                <a:lnTo>
                  <a:pt x="301" y="59"/>
                </a:lnTo>
                <a:lnTo>
                  <a:pt x="303" y="59"/>
                </a:lnTo>
                <a:lnTo>
                  <a:pt x="313" y="57"/>
                </a:lnTo>
                <a:lnTo>
                  <a:pt x="314" y="57"/>
                </a:lnTo>
                <a:lnTo>
                  <a:pt x="315" y="58"/>
                </a:lnTo>
                <a:lnTo>
                  <a:pt x="315" y="61"/>
                </a:lnTo>
                <a:lnTo>
                  <a:pt x="316" y="63"/>
                </a:lnTo>
                <a:lnTo>
                  <a:pt x="317" y="65"/>
                </a:lnTo>
                <a:lnTo>
                  <a:pt x="316" y="67"/>
                </a:lnTo>
                <a:lnTo>
                  <a:pt x="312" y="73"/>
                </a:lnTo>
                <a:lnTo>
                  <a:pt x="317" y="69"/>
                </a:lnTo>
                <a:lnTo>
                  <a:pt x="321" y="68"/>
                </a:lnTo>
                <a:lnTo>
                  <a:pt x="329" y="70"/>
                </a:lnTo>
                <a:lnTo>
                  <a:pt x="332" y="72"/>
                </a:lnTo>
                <a:lnTo>
                  <a:pt x="333" y="76"/>
                </a:lnTo>
                <a:lnTo>
                  <a:pt x="336" y="75"/>
                </a:lnTo>
                <a:lnTo>
                  <a:pt x="337" y="75"/>
                </a:lnTo>
                <a:lnTo>
                  <a:pt x="338" y="77"/>
                </a:lnTo>
                <a:lnTo>
                  <a:pt x="339" y="80"/>
                </a:lnTo>
                <a:lnTo>
                  <a:pt x="337" y="83"/>
                </a:lnTo>
                <a:lnTo>
                  <a:pt x="337" y="86"/>
                </a:lnTo>
                <a:lnTo>
                  <a:pt x="336" y="87"/>
                </a:lnTo>
                <a:lnTo>
                  <a:pt x="333" y="88"/>
                </a:lnTo>
                <a:lnTo>
                  <a:pt x="333" y="89"/>
                </a:lnTo>
                <a:lnTo>
                  <a:pt x="334" y="92"/>
                </a:lnTo>
                <a:lnTo>
                  <a:pt x="335" y="94"/>
                </a:lnTo>
                <a:lnTo>
                  <a:pt x="337" y="94"/>
                </a:lnTo>
                <a:lnTo>
                  <a:pt x="338" y="95"/>
                </a:lnTo>
                <a:lnTo>
                  <a:pt x="338" y="97"/>
                </a:lnTo>
                <a:lnTo>
                  <a:pt x="338" y="98"/>
                </a:lnTo>
                <a:lnTo>
                  <a:pt x="337" y="99"/>
                </a:lnTo>
                <a:lnTo>
                  <a:pt x="336" y="100"/>
                </a:lnTo>
                <a:lnTo>
                  <a:pt x="334" y="102"/>
                </a:lnTo>
                <a:lnTo>
                  <a:pt x="340" y="105"/>
                </a:lnTo>
                <a:lnTo>
                  <a:pt x="340" y="107"/>
                </a:lnTo>
                <a:lnTo>
                  <a:pt x="340" y="109"/>
                </a:lnTo>
                <a:lnTo>
                  <a:pt x="340" y="111"/>
                </a:lnTo>
                <a:lnTo>
                  <a:pt x="339" y="113"/>
                </a:lnTo>
                <a:lnTo>
                  <a:pt x="337" y="115"/>
                </a:lnTo>
                <a:lnTo>
                  <a:pt x="334" y="115"/>
                </a:lnTo>
                <a:lnTo>
                  <a:pt x="331" y="116"/>
                </a:lnTo>
                <a:lnTo>
                  <a:pt x="332" y="119"/>
                </a:lnTo>
                <a:lnTo>
                  <a:pt x="332" y="122"/>
                </a:lnTo>
                <a:lnTo>
                  <a:pt x="331" y="126"/>
                </a:lnTo>
                <a:lnTo>
                  <a:pt x="328" y="132"/>
                </a:lnTo>
                <a:lnTo>
                  <a:pt x="325" y="135"/>
                </a:lnTo>
                <a:lnTo>
                  <a:pt x="322" y="137"/>
                </a:lnTo>
                <a:lnTo>
                  <a:pt x="317" y="136"/>
                </a:lnTo>
                <a:lnTo>
                  <a:pt x="315" y="135"/>
                </a:lnTo>
                <a:lnTo>
                  <a:pt x="315" y="139"/>
                </a:lnTo>
                <a:lnTo>
                  <a:pt x="312" y="142"/>
                </a:lnTo>
                <a:lnTo>
                  <a:pt x="313" y="145"/>
                </a:lnTo>
                <a:lnTo>
                  <a:pt x="314" y="146"/>
                </a:lnTo>
                <a:lnTo>
                  <a:pt x="313" y="150"/>
                </a:lnTo>
                <a:lnTo>
                  <a:pt x="312" y="153"/>
                </a:lnTo>
                <a:lnTo>
                  <a:pt x="309" y="156"/>
                </a:lnTo>
                <a:lnTo>
                  <a:pt x="307" y="158"/>
                </a:lnTo>
                <a:lnTo>
                  <a:pt x="302" y="161"/>
                </a:lnTo>
                <a:lnTo>
                  <a:pt x="298" y="165"/>
                </a:lnTo>
                <a:lnTo>
                  <a:pt x="295" y="167"/>
                </a:lnTo>
                <a:lnTo>
                  <a:pt x="287" y="167"/>
                </a:lnTo>
                <a:lnTo>
                  <a:pt x="280" y="170"/>
                </a:lnTo>
                <a:lnTo>
                  <a:pt x="269" y="176"/>
                </a:lnTo>
                <a:lnTo>
                  <a:pt x="262" y="180"/>
                </a:lnTo>
                <a:lnTo>
                  <a:pt x="257" y="186"/>
                </a:lnTo>
                <a:lnTo>
                  <a:pt x="250" y="194"/>
                </a:lnTo>
                <a:lnTo>
                  <a:pt x="244" y="198"/>
                </a:lnTo>
                <a:lnTo>
                  <a:pt x="241" y="199"/>
                </a:lnTo>
                <a:lnTo>
                  <a:pt x="235" y="199"/>
                </a:lnTo>
                <a:lnTo>
                  <a:pt x="230" y="202"/>
                </a:lnTo>
                <a:lnTo>
                  <a:pt x="213" y="206"/>
                </a:lnTo>
                <a:lnTo>
                  <a:pt x="208" y="208"/>
                </a:lnTo>
                <a:lnTo>
                  <a:pt x="207" y="211"/>
                </a:lnTo>
                <a:lnTo>
                  <a:pt x="204" y="214"/>
                </a:lnTo>
                <a:lnTo>
                  <a:pt x="204" y="215"/>
                </a:lnTo>
                <a:lnTo>
                  <a:pt x="205" y="216"/>
                </a:lnTo>
                <a:lnTo>
                  <a:pt x="206" y="217"/>
                </a:lnTo>
                <a:lnTo>
                  <a:pt x="203" y="221"/>
                </a:lnTo>
                <a:lnTo>
                  <a:pt x="199" y="224"/>
                </a:lnTo>
                <a:lnTo>
                  <a:pt x="197" y="224"/>
                </a:lnTo>
                <a:lnTo>
                  <a:pt x="195" y="221"/>
                </a:lnTo>
                <a:lnTo>
                  <a:pt x="194" y="221"/>
                </a:lnTo>
                <a:lnTo>
                  <a:pt x="194" y="222"/>
                </a:lnTo>
                <a:lnTo>
                  <a:pt x="194" y="222"/>
                </a:lnTo>
                <a:lnTo>
                  <a:pt x="195" y="225"/>
                </a:lnTo>
                <a:lnTo>
                  <a:pt x="192" y="227"/>
                </a:lnTo>
                <a:lnTo>
                  <a:pt x="181" y="230"/>
                </a:lnTo>
                <a:lnTo>
                  <a:pt x="163" y="227"/>
                </a:lnTo>
                <a:lnTo>
                  <a:pt x="155" y="225"/>
                </a:lnTo>
                <a:lnTo>
                  <a:pt x="146" y="221"/>
                </a:lnTo>
                <a:lnTo>
                  <a:pt x="141" y="220"/>
                </a:lnTo>
                <a:lnTo>
                  <a:pt x="133" y="219"/>
                </a:lnTo>
                <a:lnTo>
                  <a:pt x="127" y="214"/>
                </a:lnTo>
                <a:lnTo>
                  <a:pt x="124" y="210"/>
                </a:lnTo>
                <a:lnTo>
                  <a:pt x="124" y="209"/>
                </a:lnTo>
                <a:lnTo>
                  <a:pt x="124" y="207"/>
                </a:lnTo>
                <a:lnTo>
                  <a:pt x="125" y="206"/>
                </a:lnTo>
                <a:lnTo>
                  <a:pt x="126" y="205"/>
                </a:lnTo>
                <a:lnTo>
                  <a:pt x="128" y="205"/>
                </a:lnTo>
                <a:lnTo>
                  <a:pt x="128" y="205"/>
                </a:lnTo>
                <a:lnTo>
                  <a:pt x="127" y="202"/>
                </a:lnTo>
                <a:lnTo>
                  <a:pt x="125" y="203"/>
                </a:lnTo>
                <a:lnTo>
                  <a:pt x="121" y="207"/>
                </a:lnTo>
                <a:lnTo>
                  <a:pt x="119" y="207"/>
                </a:lnTo>
                <a:lnTo>
                  <a:pt x="117" y="205"/>
                </a:lnTo>
                <a:lnTo>
                  <a:pt x="117" y="203"/>
                </a:lnTo>
                <a:lnTo>
                  <a:pt x="112" y="202"/>
                </a:lnTo>
                <a:lnTo>
                  <a:pt x="108" y="200"/>
                </a:lnTo>
                <a:lnTo>
                  <a:pt x="104" y="196"/>
                </a:lnTo>
                <a:lnTo>
                  <a:pt x="103" y="195"/>
                </a:lnTo>
                <a:lnTo>
                  <a:pt x="105" y="193"/>
                </a:lnTo>
                <a:lnTo>
                  <a:pt x="105" y="192"/>
                </a:lnTo>
                <a:lnTo>
                  <a:pt x="104" y="192"/>
                </a:lnTo>
                <a:lnTo>
                  <a:pt x="101" y="193"/>
                </a:lnTo>
                <a:lnTo>
                  <a:pt x="96" y="197"/>
                </a:lnTo>
                <a:lnTo>
                  <a:pt x="94" y="198"/>
                </a:lnTo>
                <a:lnTo>
                  <a:pt x="65" y="199"/>
                </a:lnTo>
                <a:lnTo>
                  <a:pt x="58" y="200"/>
                </a:lnTo>
                <a:lnTo>
                  <a:pt x="57" y="200"/>
                </a:lnTo>
                <a:lnTo>
                  <a:pt x="55" y="198"/>
                </a:lnTo>
                <a:lnTo>
                  <a:pt x="54" y="191"/>
                </a:lnTo>
                <a:lnTo>
                  <a:pt x="54" y="187"/>
                </a:lnTo>
                <a:lnTo>
                  <a:pt x="54" y="185"/>
                </a:lnTo>
                <a:lnTo>
                  <a:pt x="55" y="182"/>
                </a:lnTo>
                <a:lnTo>
                  <a:pt x="57" y="183"/>
                </a:lnTo>
                <a:lnTo>
                  <a:pt x="58" y="185"/>
                </a:lnTo>
                <a:lnTo>
                  <a:pt x="60" y="187"/>
                </a:lnTo>
                <a:lnTo>
                  <a:pt x="61" y="189"/>
                </a:lnTo>
                <a:lnTo>
                  <a:pt x="71" y="185"/>
                </a:lnTo>
                <a:lnTo>
                  <a:pt x="75" y="183"/>
                </a:lnTo>
                <a:lnTo>
                  <a:pt x="77" y="181"/>
                </a:lnTo>
                <a:lnTo>
                  <a:pt x="79" y="177"/>
                </a:lnTo>
                <a:lnTo>
                  <a:pt x="81" y="175"/>
                </a:lnTo>
                <a:lnTo>
                  <a:pt x="82" y="174"/>
                </a:lnTo>
                <a:lnTo>
                  <a:pt x="84" y="168"/>
                </a:lnTo>
                <a:lnTo>
                  <a:pt x="86" y="165"/>
                </a:lnTo>
                <a:lnTo>
                  <a:pt x="87" y="163"/>
                </a:lnTo>
                <a:lnTo>
                  <a:pt x="89" y="162"/>
                </a:lnTo>
                <a:lnTo>
                  <a:pt x="94" y="161"/>
                </a:lnTo>
                <a:lnTo>
                  <a:pt x="91" y="160"/>
                </a:lnTo>
                <a:lnTo>
                  <a:pt x="88" y="160"/>
                </a:lnTo>
                <a:lnTo>
                  <a:pt x="79" y="166"/>
                </a:lnTo>
                <a:lnTo>
                  <a:pt x="75" y="166"/>
                </a:lnTo>
                <a:lnTo>
                  <a:pt x="76" y="165"/>
                </a:lnTo>
                <a:lnTo>
                  <a:pt x="77" y="163"/>
                </a:lnTo>
                <a:lnTo>
                  <a:pt x="80" y="160"/>
                </a:lnTo>
                <a:lnTo>
                  <a:pt x="78" y="160"/>
                </a:lnTo>
                <a:lnTo>
                  <a:pt x="77" y="159"/>
                </a:lnTo>
                <a:lnTo>
                  <a:pt x="77" y="156"/>
                </a:lnTo>
                <a:lnTo>
                  <a:pt x="79" y="151"/>
                </a:lnTo>
                <a:lnTo>
                  <a:pt x="86" y="145"/>
                </a:lnTo>
                <a:lnTo>
                  <a:pt x="89" y="144"/>
                </a:lnTo>
                <a:lnTo>
                  <a:pt x="90" y="143"/>
                </a:lnTo>
                <a:lnTo>
                  <a:pt x="89" y="142"/>
                </a:lnTo>
                <a:lnTo>
                  <a:pt x="87" y="142"/>
                </a:lnTo>
                <a:lnTo>
                  <a:pt x="79" y="148"/>
                </a:lnTo>
                <a:lnTo>
                  <a:pt x="74" y="150"/>
                </a:lnTo>
                <a:lnTo>
                  <a:pt x="72" y="149"/>
                </a:lnTo>
                <a:lnTo>
                  <a:pt x="69" y="147"/>
                </a:lnTo>
                <a:lnTo>
                  <a:pt x="68" y="146"/>
                </a:lnTo>
                <a:lnTo>
                  <a:pt x="67" y="143"/>
                </a:lnTo>
                <a:lnTo>
                  <a:pt x="67" y="142"/>
                </a:lnTo>
                <a:lnTo>
                  <a:pt x="70" y="137"/>
                </a:lnTo>
                <a:lnTo>
                  <a:pt x="69" y="136"/>
                </a:lnTo>
                <a:lnTo>
                  <a:pt x="68" y="135"/>
                </a:lnTo>
                <a:lnTo>
                  <a:pt x="63" y="131"/>
                </a:lnTo>
                <a:lnTo>
                  <a:pt x="55" y="131"/>
                </a:lnTo>
                <a:lnTo>
                  <a:pt x="35" y="129"/>
                </a:lnTo>
                <a:lnTo>
                  <a:pt x="31" y="130"/>
                </a:lnTo>
                <a:lnTo>
                  <a:pt x="24" y="134"/>
                </a:lnTo>
                <a:lnTo>
                  <a:pt x="20" y="135"/>
                </a:lnTo>
                <a:lnTo>
                  <a:pt x="19" y="134"/>
                </a:lnTo>
                <a:lnTo>
                  <a:pt x="17" y="132"/>
                </a:lnTo>
                <a:lnTo>
                  <a:pt x="15" y="129"/>
                </a:lnTo>
                <a:lnTo>
                  <a:pt x="14" y="126"/>
                </a:lnTo>
                <a:lnTo>
                  <a:pt x="15" y="123"/>
                </a:lnTo>
                <a:lnTo>
                  <a:pt x="17" y="122"/>
                </a:lnTo>
                <a:lnTo>
                  <a:pt x="19" y="121"/>
                </a:lnTo>
                <a:lnTo>
                  <a:pt x="24" y="122"/>
                </a:lnTo>
                <a:lnTo>
                  <a:pt x="31" y="120"/>
                </a:lnTo>
                <a:lnTo>
                  <a:pt x="35" y="119"/>
                </a:lnTo>
                <a:lnTo>
                  <a:pt x="36" y="119"/>
                </a:lnTo>
                <a:lnTo>
                  <a:pt x="39" y="116"/>
                </a:lnTo>
                <a:lnTo>
                  <a:pt x="40" y="116"/>
                </a:lnTo>
                <a:lnTo>
                  <a:pt x="42" y="117"/>
                </a:lnTo>
                <a:lnTo>
                  <a:pt x="42" y="118"/>
                </a:lnTo>
                <a:lnTo>
                  <a:pt x="49" y="116"/>
                </a:lnTo>
                <a:lnTo>
                  <a:pt x="51" y="114"/>
                </a:lnTo>
                <a:lnTo>
                  <a:pt x="52" y="113"/>
                </a:lnTo>
                <a:lnTo>
                  <a:pt x="53" y="112"/>
                </a:lnTo>
                <a:lnTo>
                  <a:pt x="56" y="114"/>
                </a:lnTo>
                <a:lnTo>
                  <a:pt x="58" y="114"/>
                </a:lnTo>
                <a:lnTo>
                  <a:pt x="62" y="113"/>
                </a:lnTo>
                <a:lnTo>
                  <a:pt x="67" y="112"/>
                </a:lnTo>
                <a:lnTo>
                  <a:pt x="80" y="112"/>
                </a:lnTo>
                <a:lnTo>
                  <a:pt x="82" y="110"/>
                </a:lnTo>
                <a:lnTo>
                  <a:pt x="83" y="108"/>
                </a:lnTo>
                <a:lnTo>
                  <a:pt x="84" y="103"/>
                </a:lnTo>
                <a:lnTo>
                  <a:pt x="84" y="102"/>
                </a:lnTo>
                <a:lnTo>
                  <a:pt x="76" y="107"/>
                </a:lnTo>
                <a:lnTo>
                  <a:pt x="74" y="106"/>
                </a:lnTo>
                <a:lnTo>
                  <a:pt x="65" y="104"/>
                </a:lnTo>
                <a:lnTo>
                  <a:pt x="61" y="101"/>
                </a:lnTo>
                <a:lnTo>
                  <a:pt x="62" y="99"/>
                </a:lnTo>
                <a:lnTo>
                  <a:pt x="67" y="94"/>
                </a:lnTo>
                <a:lnTo>
                  <a:pt x="72" y="90"/>
                </a:lnTo>
                <a:lnTo>
                  <a:pt x="80" y="86"/>
                </a:lnTo>
                <a:lnTo>
                  <a:pt x="82" y="84"/>
                </a:lnTo>
                <a:lnTo>
                  <a:pt x="82" y="83"/>
                </a:lnTo>
                <a:lnTo>
                  <a:pt x="77" y="79"/>
                </a:lnTo>
                <a:lnTo>
                  <a:pt x="67" y="80"/>
                </a:lnTo>
                <a:lnTo>
                  <a:pt x="65" y="76"/>
                </a:lnTo>
                <a:lnTo>
                  <a:pt x="57" y="74"/>
                </a:lnTo>
                <a:lnTo>
                  <a:pt x="52" y="75"/>
                </a:lnTo>
                <a:lnTo>
                  <a:pt x="49" y="73"/>
                </a:lnTo>
                <a:lnTo>
                  <a:pt x="42" y="76"/>
                </a:lnTo>
                <a:lnTo>
                  <a:pt x="27" y="81"/>
                </a:lnTo>
                <a:lnTo>
                  <a:pt x="21" y="84"/>
                </a:lnTo>
                <a:lnTo>
                  <a:pt x="18" y="86"/>
                </a:lnTo>
                <a:lnTo>
                  <a:pt x="14" y="83"/>
                </a:lnTo>
                <a:lnTo>
                  <a:pt x="8" y="80"/>
                </a:lnTo>
                <a:lnTo>
                  <a:pt x="1" y="79"/>
                </a:lnTo>
                <a:lnTo>
                  <a:pt x="0" y="77"/>
                </a:lnTo>
                <a:lnTo>
                  <a:pt x="4" y="71"/>
                </a:lnTo>
                <a:lnTo>
                  <a:pt x="7" y="70"/>
                </a:lnTo>
                <a:lnTo>
                  <a:pt x="10" y="70"/>
                </a:lnTo>
                <a:lnTo>
                  <a:pt x="15" y="74"/>
                </a:lnTo>
                <a:lnTo>
                  <a:pt x="19" y="76"/>
                </a:lnTo>
                <a:lnTo>
                  <a:pt x="14" y="70"/>
                </a:lnTo>
                <a:lnTo>
                  <a:pt x="15" y="68"/>
                </a:lnTo>
                <a:lnTo>
                  <a:pt x="14" y="64"/>
                </a:lnTo>
                <a:lnTo>
                  <a:pt x="13" y="63"/>
                </a:lnTo>
                <a:lnTo>
                  <a:pt x="11" y="59"/>
                </a:lnTo>
                <a:lnTo>
                  <a:pt x="12" y="58"/>
                </a:lnTo>
                <a:lnTo>
                  <a:pt x="14" y="57"/>
                </a:lnTo>
                <a:lnTo>
                  <a:pt x="18" y="59"/>
                </a:lnTo>
                <a:lnTo>
                  <a:pt x="27" y="65"/>
                </a:lnTo>
                <a:lnTo>
                  <a:pt x="31" y="64"/>
                </a:lnTo>
                <a:lnTo>
                  <a:pt x="34" y="62"/>
                </a:lnTo>
                <a:lnTo>
                  <a:pt x="37" y="60"/>
                </a:lnTo>
                <a:lnTo>
                  <a:pt x="36" y="59"/>
                </a:lnTo>
                <a:lnTo>
                  <a:pt x="28" y="59"/>
                </a:lnTo>
                <a:lnTo>
                  <a:pt x="24" y="57"/>
                </a:lnTo>
                <a:lnTo>
                  <a:pt x="22" y="55"/>
                </a:lnTo>
                <a:lnTo>
                  <a:pt x="20" y="52"/>
                </a:lnTo>
                <a:lnTo>
                  <a:pt x="21" y="51"/>
                </a:lnTo>
                <a:lnTo>
                  <a:pt x="23" y="50"/>
                </a:lnTo>
                <a:lnTo>
                  <a:pt x="30" y="50"/>
                </a:lnTo>
                <a:lnTo>
                  <a:pt x="25" y="44"/>
                </a:lnTo>
                <a:lnTo>
                  <a:pt x="22" y="41"/>
                </a:lnTo>
                <a:lnTo>
                  <a:pt x="22" y="39"/>
                </a:lnTo>
                <a:lnTo>
                  <a:pt x="22" y="37"/>
                </a:lnTo>
                <a:lnTo>
                  <a:pt x="22" y="36"/>
                </a:lnTo>
                <a:lnTo>
                  <a:pt x="23" y="35"/>
                </a:lnTo>
                <a:lnTo>
                  <a:pt x="31" y="39"/>
                </a:lnTo>
                <a:lnTo>
                  <a:pt x="32" y="39"/>
                </a:lnTo>
                <a:lnTo>
                  <a:pt x="31" y="37"/>
                </a:lnTo>
                <a:lnTo>
                  <a:pt x="27" y="34"/>
                </a:lnTo>
                <a:lnTo>
                  <a:pt x="27" y="32"/>
                </a:lnTo>
                <a:lnTo>
                  <a:pt x="29" y="31"/>
                </a:lnTo>
                <a:lnTo>
                  <a:pt x="29" y="30"/>
                </a:lnTo>
                <a:lnTo>
                  <a:pt x="29" y="28"/>
                </a:lnTo>
                <a:lnTo>
                  <a:pt x="32" y="27"/>
                </a:lnTo>
                <a:lnTo>
                  <a:pt x="34" y="27"/>
                </a:lnTo>
                <a:lnTo>
                  <a:pt x="37" y="28"/>
                </a:lnTo>
                <a:lnTo>
                  <a:pt x="44" y="34"/>
                </a:lnTo>
                <a:lnTo>
                  <a:pt x="45" y="36"/>
                </a:lnTo>
                <a:lnTo>
                  <a:pt x="45" y="38"/>
                </a:lnTo>
                <a:lnTo>
                  <a:pt x="45" y="41"/>
                </a:lnTo>
                <a:lnTo>
                  <a:pt x="45" y="42"/>
                </a:lnTo>
                <a:lnTo>
                  <a:pt x="48" y="41"/>
                </a:lnTo>
                <a:lnTo>
                  <a:pt x="51" y="42"/>
                </a:lnTo>
                <a:lnTo>
                  <a:pt x="52" y="42"/>
                </a:lnTo>
                <a:lnTo>
                  <a:pt x="55" y="38"/>
                </a:lnTo>
                <a:lnTo>
                  <a:pt x="56" y="39"/>
                </a:lnTo>
                <a:lnTo>
                  <a:pt x="58" y="41"/>
                </a:lnTo>
                <a:lnTo>
                  <a:pt x="58" y="42"/>
                </a:lnTo>
                <a:lnTo>
                  <a:pt x="58" y="45"/>
                </a:lnTo>
                <a:lnTo>
                  <a:pt x="58" y="50"/>
                </a:lnTo>
                <a:lnTo>
                  <a:pt x="58" y="51"/>
                </a:lnTo>
                <a:lnTo>
                  <a:pt x="60" y="48"/>
                </a:lnTo>
                <a:lnTo>
                  <a:pt x="63" y="48"/>
                </a:lnTo>
                <a:lnTo>
                  <a:pt x="64" y="46"/>
                </a:lnTo>
                <a:lnTo>
                  <a:pt x="64" y="41"/>
                </a:lnTo>
                <a:lnTo>
                  <a:pt x="64" y="36"/>
                </a:lnTo>
                <a:lnTo>
                  <a:pt x="63" y="35"/>
                </a:lnTo>
                <a:lnTo>
                  <a:pt x="52" y="29"/>
                </a:lnTo>
                <a:lnTo>
                  <a:pt x="50" y="27"/>
                </a:lnTo>
                <a:lnTo>
                  <a:pt x="48" y="24"/>
                </a:lnTo>
                <a:lnTo>
                  <a:pt x="48" y="23"/>
                </a:lnTo>
                <a:lnTo>
                  <a:pt x="50" y="21"/>
                </a:lnTo>
                <a:lnTo>
                  <a:pt x="54" y="21"/>
                </a:lnTo>
                <a:lnTo>
                  <a:pt x="61" y="21"/>
                </a:lnTo>
                <a:lnTo>
                  <a:pt x="62" y="20"/>
                </a:lnTo>
                <a:lnTo>
                  <a:pt x="61" y="19"/>
                </a:lnTo>
                <a:lnTo>
                  <a:pt x="57" y="17"/>
                </a:lnTo>
                <a:lnTo>
                  <a:pt x="56" y="17"/>
                </a:lnTo>
                <a:lnTo>
                  <a:pt x="56" y="15"/>
                </a:lnTo>
                <a:lnTo>
                  <a:pt x="52" y="16"/>
                </a:lnTo>
                <a:lnTo>
                  <a:pt x="47" y="16"/>
                </a:lnTo>
                <a:lnTo>
                  <a:pt x="42" y="15"/>
                </a:lnTo>
                <a:lnTo>
                  <a:pt x="42" y="13"/>
                </a:lnTo>
                <a:lnTo>
                  <a:pt x="44" y="11"/>
                </a:lnTo>
                <a:lnTo>
                  <a:pt x="48" y="8"/>
                </a:lnTo>
                <a:lnTo>
                  <a:pt x="49" y="7"/>
                </a:lnTo>
                <a:lnTo>
                  <a:pt x="55" y="7"/>
                </a:lnTo>
                <a:lnTo>
                  <a:pt x="60" y="6"/>
                </a:lnTo>
                <a:lnTo>
                  <a:pt x="64" y="7"/>
                </a:lnTo>
                <a:lnTo>
                  <a:pt x="67" y="11"/>
                </a:lnTo>
                <a:lnTo>
                  <a:pt x="72" y="17"/>
                </a:lnTo>
                <a:lnTo>
                  <a:pt x="78" y="21"/>
                </a:lnTo>
                <a:lnTo>
                  <a:pt x="79" y="22"/>
                </a:lnTo>
                <a:lnTo>
                  <a:pt x="82" y="25"/>
                </a:lnTo>
                <a:lnTo>
                  <a:pt x="89" y="34"/>
                </a:lnTo>
                <a:lnTo>
                  <a:pt x="96" y="39"/>
                </a:lnTo>
                <a:lnTo>
                  <a:pt x="96" y="40"/>
                </a:lnTo>
                <a:lnTo>
                  <a:pt x="95" y="41"/>
                </a:lnTo>
                <a:lnTo>
                  <a:pt x="92" y="43"/>
                </a:lnTo>
                <a:lnTo>
                  <a:pt x="93" y="44"/>
                </a:lnTo>
                <a:lnTo>
                  <a:pt x="96" y="45"/>
                </a:lnTo>
                <a:lnTo>
                  <a:pt x="99" y="49"/>
                </a:lnTo>
                <a:lnTo>
                  <a:pt x="99" y="50"/>
                </a:lnTo>
                <a:lnTo>
                  <a:pt x="97" y="60"/>
                </a:lnTo>
                <a:lnTo>
                  <a:pt x="95" y="63"/>
                </a:lnTo>
                <a:lnTo>
                  <a:pt x="94" y="64"/>
                </a:lnTo>
                <a:lnTo>
                  <a:pt x="88" y="62"/>
                </a:lnTo>
                <a:lnTo>
                  <a:pt x="89" y="65"/>
                </a:lnTo>
                <a:lnTo>
                  <a:pt x="94" y="68"/>
                </a:lnTo>
                <a:lnTo>
                  <a:pt x="95" y="70"/>
                </a:lnTo>
                <a:lnTo>
                  <a:pt x="94" y="72"/>
                </a:lnTo>
                <a:lnTo>
                  <a:pt x="95" y="73"/>
                </a:lnTo>
                <a:lnTo>
                  <a:pt x="96" y="72"/>
                </a:lnTo>
                <a:lnTo>
                  <a:pt x="97" y="73"/>
                </a:lnTo>
                <a:lnTo>
                  <a:pt x="97" y="76"/>
                </a:lnTo>
                <a:lnTo>
                  <a:pt x="96" y="78"/>
                </a:lnTo>
                <a:lnTo>
                  <a:pt x="95" y="81"/>
                </a:lnTo>
                <a:lnTo>
                  <a:pt x="95" y="81"/>
                </a:lnTo>
                <a:lnTo>
                  <a:pt x="97" y="81"/>
                </a:lnTo>
                <a:lnTo>
                  <a:pt x="99" y="82"/>
                </a:lnTo>
                <a:lnTo>
                  <a:pt x="101" y="85"/>
                </a:lnTo>
                <a:lnTo>
                  <a:pt x="103" y="93"/>
                </a:lnTo>
                <a:lnTo>
                  <a:pt x="104" y="96"/>
                </a:lnTo>
                <a:lnTo>
                  <a:pt x="105" y="94"/>
                </a:lnTo>
                <a:lnTo>
                  <a:pt x="106" y="87"/>
                </a:lnTo>
                <a:lnTo>
                  <a:pt x="107" y="84"/>
                </a:lnTo>
                <a:lnTo>
                  <a:pt x="108" y="84"/>
                </a:lnTo>
                <a:lnTo>
                  <a:pt x="108" y="83"/>
                </a:lnTo>
                <a:lnTo>
                  <a:pt x="109" y="81"/>
                </a:lnTo>
                <a:lnTo>
                  <a:pt x="110" y="74"/>
                </a:lnTo>
                <a:lnTo>
                  <a:pt x="114" y="68"/>
                </a:lnTo>
                <a:lnTo>
                  <a:pt x="116" y="67"/>
                </a:lnTo>
                <a:lnTo>
                  <a:pt x="118" y="66"/>
                </a:lnTo>
                <a:lnTo>
                  <a:pt x="119" y="67"/>
                </a:lnTo>
                <a:lnTo>
                  <a:pt x="122" y="73"/>
                </a:lnTo>
                <a:lnTo>
                  <a:pt x="124" y="74"/>
                </a:lnTo>
                <a:lnTo>
                  <a:pt x="125" y="73"/>
                </a:lnTo>
                <a:lnTo>
                  <a:pt x="127" y="69"/>
                </a:lnTo>
                <a:lnTo>
                  <a:pt x="128" y="62"/>
                </a:lnTo>
                <a:lnTo>
                  <a:pt x="129" y="54"/>
                </a:lnTo>
                <a:lnTo>
                  <a:pt x="128" y="45"/>
                </a:lnTo>
                <a:lnTo>
                  <a:pt x="128" y="38"/>
                </a:lnTo>
                <a:lnTo>
                  <a:pt x="130" y="34"/>
                </a:lnTo>
                <a:lnTo>
                  <a:pt x="133" y="33"/>
                </a:lnTo>
                <a:lnTo>
                  <a:pt x="136" y="35"/>
                </a:lnTo>
                <a:lnTo>
                  <a:pt x="139" y="37"/>
                </a:lnTo>
                <a:lnTo>
                  <a:pt x="143" y="46"/>
                </a:lnTo>
                <a:lnTo>
                  <a:pt x="147" y="51"/>
                </a:lnTo>
                <a:lnTo>
                  <a:pt x="150" y="56"/>
                </a:lnTo>
                <a:lnTo>
                  <a:pt x="152" y="58"/>
                </a:lnTo>
                <a:lnTo>
                  <a:pt x="155" y="58"/>
                </a:lnTo>
                <a:lnTo>
                  <a:pt x="156" y="58"/>
                </a:lnTo>
                <a:lnTo>
                  <a:pt x="157" y="57"/>
                </a:lnTo>
                <a:lnTo>
                  <a:pt x="157" y="55"/>
                </a:lnTo>
                <a:lnTo>
                  <a:pt x="156" y="42"/>
                </a:lnTo>
                <a:lnTo>
                  <a:pt x="157" y="38"/>
                </a:lnTo>
                <a:lnTo>
                  <a:pt x="159" y="35"/>
                </a:lnTo>
                <a:lnTo>
                  <a:pt x="165" y="33"/>
                </a:lnTo>
                <a:lnTo>
                  <a:pt x="168" y="31"/>
                </a:lnTo>
                <a:lnTo>
                  <a:pt x="171" y="28"/>
                </a:lnTo>
                <a:lnTo>
                  <a:pt x="173" y="27"/>
                </a:lnTo>
                <a:lnTo>
                  <a:pt x="175" y="27"/>
                </a:lnTo>
                <a:lnTo>
                  <a:pt x="178" y="28"/>
                </a:lnTo>
                <a:lnTo>
                  <a:pt x="180" y="30"/>
                </a:lnTo>
                <a:lnTo>
                  <a:pt x="183" y="35"/>
                </a:lnTo>
                <a:lnTo>
                  <a:pt x="188" y="43"/>
                </a:lnTo>
                <a:lnTo>
                  <a:pt x="193" y="50"/>
                </a:lnTo>
                <a:lnTo>
                  <a:pt x="196" y="59"/>
                </a:lnTo>
                <a:lnTo>
                  <a:pt x="197" y="61"/>
                </a:lnTo>
                <a:lnTo>
                  <a:pt x="197" y="61"/>
                </a:lnTo>
                <a:lnTo>
                  <a:pt x="198" y="60"/>
                </a:lnTo>
                <a:lnTo>
                  <a:pt x="199" y="58"/>
                </a:lnTo>
                <a:lnTo>
                  <a:pt x="199" y="54"/>
                </a:lnTo>
                <a:lnTo>
                  <a:pt x="197" y="48"/>
                </a:lnTo>
                <a:lnTo>
                  <a:pt x="192" y="34"/>
                </a:lnTo>
                <a:lnTo>
                  <a:pt x="192" y="31"/>
                </a:lnTo>
                <a:lnTo>
                  <a:pt x="193" y="29"/>
                </a:lnTo>
                <a:lnTo>
                  <a:pt x="196" y="28"/>
                </a:lnTo>
                <a:lnTo>
                  <a:pt x="205" y="30"/>
                </a:lnTo>
                <a:lnTo>
                  <a:pt x="207" y="32"/>
                </a:lnTo>
                <a:lnTo>
                  <a:pt x="213" y="41"/>
                </a:lnTo>
                <a:lnTo>
                  <a:pt x="215" y="43"/>
                </a:lnTo>
                <a:lnTo>
                  <a:pt x="216" y="43"/>
                </a:lnTo>
                <a:lnTo>
                  <a:pt x="216" y="42"/>
                </a:lnTo>
                <a:lnTo>
                  <a:pt x="218" y="41"/>
                </a:lnTo>
                <a:lnTo>
                  <a:pt x="220" y="39"/>
                </a:lnTo>
                <a:lnTo>
                  <a:pt x="223" y="34"/>
                </a:lnTo>
                <a:lnTo>
                  <a:pt x="228" y="25"/>
                </a:lnTo>
                <a:lnTo>
                  <a:pt x="229" y="25"/>
                </a:lnTo>
                <a:lnTo>
                  <a:pt x="231" y="26"/>
                </a:lnTo>
                <a:lnTo>
                  <a:pt x="234" y="28"/>
                </a:lnTo>
                <a:lnTo>
                  <a:pt x="235" y="30"/>
                </a:lnTo>
                <a:lnTo>
                  <a:pt x="238" y="31"/>
                </a:lnTo>
                <a:lnTo>
                  <a:pt x="241" y="31"/>
                </a:lnTo>
                <a:lnTo>
                  <a:pt x="245" y="28"/>
                </a:lnTo>
                <a:lnTo>
                  <a:pt x="249" y="26"/>
                </a:lnTo>
                <a:lnTo>
                  <a:pt x="251" y="21"/>
                </a:lnTo>
                <a:lnTo>
                  <a:pt x="251" y="19"/>
                </a:lnTo>
                <a:lnTo>
                  <a:pt x="247" y="6"/>
                </a:lnTo>
                <a:lnTo>
                  <a:pt x="249" y="3"/>
                </a:lnTo>
                <a:lnTo>
                  <a:pt x="256" y="0"/>
                </a:lnTo>
                <a:lnTo>
                  <a:pt x="263" y="0"/>
                </a:lnTo>
                <a:lnTo>
                  <a:pt x="265" y="1"/>
                </a:lnTo>
                <a:lnTo>
                  <a:pt x="269" y="7"/>
                </a:lnTo>
                <a:lnTo>
                  <a:pt x="272" y="10"/>
                </a:lnTo>
                <a:lnTo>
                  <a:pt x="273" y="13"/>
                </a:lnTo>
                <a:lnTo>
                  <a:pt x="273" y="19"/>
                </a:lnTo>
                <a:lnTo>
                  <a:pt x="275" y="21"/>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44" name="Andorra">
            <a:extLst>
              <a:ext uri="{FF2B5EF4-FFF2-40B4-BE49-F238E27FC236}">
                <a16:creationId xmlns:a16="http://schemas.microsoft.com/office/drawing/2014/main" id="{99C9F87E-9CA6-4BF2-9D38-0EDA8270B333}"/>
              </a:ext>
            </a:extLst>
          </p:cNvPr>
          <p:cNvSpPr>
            <a:spLocks/>
          </p:cNvSpPr>
          <p:nvPr/>
        </p:nvSpPr>
        <p:spPr bwMode="auto">
          <a:xfrm>
            <a:off x="5838817" y="2814028"/>
            <a:ext cx="11161" cy="7846"/>
          </a:xfrm>
          <a:custGeom>
            <a:avLst/>
            <a:gdLst>
              <a:gd name="T0" fmla="*/ 9 w 10"/>
              <a:gd name="T1" fmla="*/ 6 h 9"/>
              <a:gd name="T2" fmla="*/ 9 w 10"/>
              <a:gd name="T3" fmla="*/ 6 h 9"/>
              <a:gd name="T4" fmla="*/ 8 w 10"/>
              <a:gd name="T5" fmla="*/ 6 h 9"/>
              <a:gd name="T6" fmla="*/ 6 w 10"/>
              <a:gd name="T7" fmla="*/ 8 h 9"/>
              <a:gd name="T8" fmla="*/ 4 w 10"/>
              <a:gd name="T9" fmla="*/ 8 h 9"/>
              <a:gd name="T10" fmla="*/ 2 w 10"/>
              <a:gd name="T11" fmla="*/ 9 h 9"/>
              <a:gd name="T12" fmla="*/ 1 w 10"/>
              <a:gd name="T13" fmla="*/ 8 h 9"/>
              <a:gd name="T14" fmla="*/ 1 w 10"/>
              <a:gd name="T15" fmla="*/ 7 h 9"/>
              <a:gd name="T16" fmla="*/ 1 w 10"/>
              <a:gd name="T17" fmla="*/ 6 h 9"/>
              <a:gd name="T18" fmla="*/ 0 w 10"/>
              <a:gd name="T19" fmla="*/ 4 h 9"/>
              <a:gd name="T20" fmla="*/ 0 w 10"/>
              <a:gd name="T21" fmla="*/ 4 h 9"/>
              <a:gd name="T22" fmla="*/ 1 w 10"/>
              <a:gd name="T23" fmla="*/ 2 h 9"/>
              <a:gd name="T24" fmla="*/ 2 w 10"/>
              <a:gd name="T25" fmla="*/ 1 h 9"/>
              <a:gd name="T26" fmla="*/ 3 w 10"/>
              <a:gd name="T27" fmla="*/ 0 h 9"/>
              <a:gd name="T28" fmla="*/ 5 w 10"/>
              <a:gd name="T29" fmla="*/ 0 h 9"/>
              <a:gd name="T30" fmla="*/ 9 w 10"/>
              <a:gd name="T31" fmla="*/ 1 h 9"/>
              <a:gd name="T32" fmla="*/ 10 w 10"/>
              <a:gd name="T33" fmla="*/ 3 h 9"/>
              <a:gd name="T34" fmla="*/ 10 w 10"/>
              <a:gd name="T35" fmla="*/ 3 h 9"/>
              <a:gd name="T36" fmla="*/ 10 w 10"/>
              <a:gd name="T3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9" y="6"/>
                </a:moveTo>
                <a:lnTo>
                  <a:pt x="9" y="6"/>
                </a:lnTo>
                <a:lnTo>
                  <a:pt x="8" y="6"/>
                </a:lnTo>
                <a:lnTo>
                  <a:pt x="6" y="8"/>
                </a:lnTo>
                <a:lnTo>
                  <a:pt x="4" y="8"/>
                </a:lnTo>
                <a:lnTo>
                  <a:pt x="2" y="9"/>
                </a:lnTo>
                <a:lnTo>
                  <a:pt x="1" y="8"/>
                </a:lnTo>
                <a:lnTo>
                  <a:pt x="1" y="7"/>
                </a:lnTo>
                <a:lnTo>
                  <a:pt x="1" y="6"/>
                </a:lnTo>
                <a:lnTo>
                  <a:pt x="0" y="4"/>
                </a:lnTo>
                <a:lnTo>
                  <a:pt x="0" y="4"/>
                </a:lnTo>
                <a:lnTo>
                  <a:pt x="1" y="2"/>
                </a:lnTo>
                <a:lnTo>
                  <a:pt x="2" y="1"/>
                </a:lnTo>
                <a:lnTo>
                  <a:pt x="3" y="0"/>
                </a:lnTo>
                <a:lnTo>
                  <a:pt x="5" y="0"/>
                </a:lnTo>
                <a:lnTo>
                  <a:pt x="9" y="1"/>
                </a:lnTo>
                <a:lnTo>
                  <a:pt x="10" y="3"/>
                </a:lnTo>
                <a:lnTo>
                  <a:pt x="10" y="3"/>
                </a:lnTo>
                <a:lnTo>
                  <a:pt x="10" y="5"/>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45" name="Albania">
            <a:extLst>
              <a:ext uri="{FF2B5EF4-FFF2-40B4-BE49-F238E27FC236}">
                <a16:creationId xmlns:a16="http://schemas.microsoft.com/office/drawing/2014/main" id="{48F87AEB-7E7E-4A80-A69B-D9EBC38B48AB}"/>
              </a:ext>
            </a:extLst>
          </p:cNvPr>
          <p:cNvSpPr>
            <a:spLocks/>
          </p:cNvSpPr>
          <p:nvPr/>
        </p:nvSpPr>
        <p:spPr bwMode="auto">
          <a:xfrm>
            <a:off x="6376729" y="2814028"/>
            <a:ext cx="53568" cy="105926"/>
          </a:xfrm>
          <a:custGeom>
            <a:avLst/>
            <a:gdLst>
              <a:gd name="T0" fmla="*/ 25 w 55"/>
              <a:gd name="T1" fmla="*/ 4 h 123"/>
              <a:gd name="T2" fmla="*/ 29 w 55"/>
              <a:gd name="T3" fmla="*/ 9 h 123"/>
              <a:gd name="T4" fmla="*/ 34 w 55"/>
              <a:gd name="T5" fmla="*/ 14 h 123"/>
              <a:gd name="T6" fmla="*/ 38 w 55"/>
              <a:gd name="T7" fmla="*/ 17 h 123"/>
              <a:gd name="T8" fmla="*/ 41 w 55"/>
              <a:gd name="T9" fmla="*/ 26 h 123"/>
              <a:gd name="T10" fmla="*/ 40 w 55"/>
              <a:gd name="T11" fmla="*/ 32 h 123"/>
              <a:gd name="T12" fmla="*/ 39 w 55"/>
              <a:gd name="T13" fmla="*/ 39 h 123"/>
              <a:gd name="T14" fmla="*/ 39 w 55"/>
              <a:gd name="T15" fmla="*/ 44 h 123"/>
              <a:gd name="T16" fmla="*/ 37 w 55"/>
              <a:gd name="T17" fmla="*/ 47 h 123"/>
              <a:gd name="T18" fmla="*/ 38 w 55"/>
              <a:gd name="T19" fmla="*/ 54 h 123"/>
              <a:gd name="T20" fmla="*/ 40 w 55"/>
              <a:gd name="T21" fmla="*/ 63 h 123"/>
              <a:gd name="T22" fmla="*/ 43 w 55"/>
              <a:gd name="T23" fmla="*/ 66 h 123"/>
              <a:gd name="T24" fmla="*/ 46 w 55"/>
              <a:gd name="T25" fmla="*/ 72 h 123"/>
              <a:gd name="T26" fmla="*/ 52 w 55"/>
              <a:gd name="T27" fmla="*/ 72 h 123"/>
              <a:gd name="T28" fmla="*/ 53 w 55"/>
              <a:gd name="T29" fmla="*/ 74 h 123"/>
              <a:gd name="T30" fmla="*/ 54 w 55"/>
              <a:gd name="T31" fmla="*/ 80 h 123"/>
              <a:gd name="T32" fmla="*/ 55 w 55"/>
              <a:gd name="T33" fmla="*/ 84 h 123"/>
              <a:gd name="T34" fmla="*/ 52 w 55"/>
              <a:gd name="T35" fmla="*/ 89 h 123"/>
              <a:gd name="T36" fmla="*/ 48 w 55"/>
              <a:gd name="T37" fmla="*/ 91 h 123"/>
              <a:gd name="T38" fmla="*/ 46 w 55"/>
              <a:gd name="T39" fmla="*/ 95 h 123"/>
              <a:gd name="T40" fmla="*/ 45 w 55"/>
              <a:gd name="T41" fmla="*/ 99 h 123"/>
              <a:gd name="T42" fmla="*/ 43 w 55"/>
              <a:gd name="T43" fmla="*/ 104 h 123"/>
              <a:gd name="T44" fmla="*/ 39 w 55"/>
              <a:gd name="T45" fmla="*/ 106 h 123"/>
              <a:gd name="T46" fmla="*/ 36 w 55"/>
              <a:gd name="T47" fmla="*/ 107 h 123"/>
              <a:gd name="T48" fmla="*/ 33 w 55"/>
              <a:gd name="T49" fmla="*/ 109 h 123"/>
              <a:gd name="T50" fmla="*/ 33 w 55"/>
              <a:gd name="T51" fmla="*/ 111 h 123"/>
              <a:gd name="T52" fmla="*/ 35 w 55"/>
              <a:gd name="T53" fmla="*/ 116 h 123"/>
              <a:gd name="T54" fmla="*/ 34 w 55"/>
              <a:gd name="T55" fmla="*/ 118 h 123"/>
              <a:gd name="T56" fmla="*/ 32 w 55"/>
              <a:gd name="T57" fmla="*/ 118 h 123"/>
              <a:gd name="T58" fmla="*/ 31 w 55"/>
              <a:gd name="T59" fmla="*/ 121 h 123"/>
              <a:gd name="T60" fmla="*/ 29 w 55"/>
              <a:gd name="T61" fmla="*/ 123 h 123"/>
              <a:gd name="T62" fmla="*/ 25 w 55"/>
              <a:gd name="T63" fmla="*/ 121 h 123"/>
              <a:gd name="T64" fmla="*/ 23 w 55"/>
              <a:gd name="T65" fmla="*/ 121 h 123"/>
              <a:gd name="T66" fmla="*/ 22 w 55"/>
              <a:gd name="T67" fmla="*/ 114 h 123"/>
              <a:gd name="T68" fmla="*/ 7 w 55"/>
              <a:gd name="T69" fmla="*/ 101 h 123"/>
              <a:gd name="T70" fmla="*/ 3 w 55"/>
              <a:gd name="T71" fmla="*/ 95 h 123"/>
              <a:gd name="T72" fmla="*/ 3 w 55"/>
              <a:gd name="T73" fmla="*/ 92 h 123"/>
              <a:gd name="T74" fmla="*/ 5 w 55"/>
              <a:gd name="T75" fmla="*/ 94 h 123"/>
              <a:gd name="T76" fmla="*/ 5 w 55"/>
              <a:gd name="T77" fmla="*/ 90 h 123"/>
              <a:gd name="T78" fmla="*/ 2 w 55"/>
              <a:gd name="T79" fmla="*/ 82 h 123"/>
              <a:gd name="T80" fmla="*/ 6 w 55"/>
              <a:gd name="T81" fmla="*/ 71 h 123"/>
              <a:gd name="T82" fmla="*/ 7 w 55"/>
              <a:gd name="T83" fmla="*/ 59 h 123"/>
              <a:gd name="T84" fmla="*/ 5 w 55"/>
              <a:gd name="T85" fmla="*/ 51 h 123"/>
              <a:gd name="T86" fmla="*/ 9 w 55"/>
              <a:gd name="T87" fmla="*/ 44 h 123"/>
              <a:gd name="T88" fmla="*/ 10 w 55"/>
              <a:gd name="T89" fmla="*/ 36 h 123"/>
              <a:gd name="T90" fmla="*/ 2 w 55"/>
              <a:gd name="T91" fmla="*/ 32 h 123"/>
              <a:gd name="T92" fmla="*/ 3 w 55"/>
              <a:gd name="T93" fmla="*/ 27 h 123"/>
              <a:gd name="T94" fmla="*/ 3 w 55"/>
              <a:gd name="T95" fmla="*/ 24 h 123"/>
              <a:gd name="T96" fmla="*/ 0 w 55"/>
              <a:gd name="T97" fmla="*/ 20 h 123"/>
              <a:gd name="T98" fmla="*/ 4 w 55"/>
              <a:gd name="T99" fmla="*/ 12 h 123"/>
              <a:gd name="T100" fmla="*/ 9 w 55"/>
              <a:gd name="T101" fmla="*/ 6 h 123"/>
              <a:gd name="T102" fmla="*/ 12 w 55"/>
              <a:gd name="T103" fmla="*/ 0 h 123"/>
              <a:gd name="T104" fmla="*/ 14 w 55"/>
              <a:gd name="T105" fmla="*/ 0 h 123"/>
              <a:gd name="T106" fmla="*/ 15 w 55"/>
              <a:gd name="T107" fmla="*/ 5 h 123"/>
              <a:gd name="T108" fmla="*/ 16 w 55"/>
              <a:gd name="T109" fmla="*/ 7 h 123"/>
              <a:gd name="T110" fmla="*/ 21 w 55"/>
              <a:gd name="T111" fmla="*/ 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 h="123">
                <a:moveTo>
                  <a:pt x="25" y="4"/>
                </a:moveTo>
                <a:lnTo>
                  <a:pt x="25" y="4"/>
                </a:lnTo>
                <a:lnTo>
                  <a:pt x="26" y="5"/>
                </a:lnTo>
                <a:lnTo>
                  <a:pt x="29" y="9"/>
                </a:lnTo>
                <a:lnTo>
                  <a:pt x="30" y="13"/>
                </a:lnTo>
                <a:lnTo>
                  <a:pt x="34" y="14"/>
                </a:lnTo>
                <a:lnTo>
                  <a:pt x="36" y="15"/>
                </a:lnTo>
                <a:lnTo>
                  <a:pt x="38" y="17"/>
                </a:lnTo>
                <a:lnTo>
                  <a:pt x="39" y="20"/>
                </a:lnTo>
                <a:lnTo>
                  <a:pt x="41" y="26"/>
                </a:lnTo>
                <a:lnTo>
                  <a:pt x="41" y="30"/>
                </a:lnTo>
                <a:lnTo>
                  <a:pt x="40" y="32"/>
                </a:lnTo>
                <a:lnTo>
                  <a:pt x="40" y="33"/>
                </a:lnTo>
                <a:lnTo>
                  <a:pt x="39" y="39"/>
                </a:lnTo>
                <a:lnTo>
                  <a:pt x="39" y="42"/>
                </a:lnTo>
                <a:lnTo>
                  <a:pt x="39" y="44"/>
                </a:lnTo>
                <a:lnTo>
                  <a:pt x="38" y="45"/>
                </a:lnTo>
                <a:lnTo>
                  <a:pt x="37" y="47"/>
                </a:lnTo>
                <a:lnTo>
                  <a:pt x="38" y="52"/>
                </a:lnTo>
                <a:lnTo>
                  <a:pt x="38" y="54"/>
                </a:lnTo>
                <a:lnTo>
                  <a:pt x="38" y="57"/>
                </a:lnTo>
                <a:lnTo>
                  <a:pt x="40" y="63"/>
                </a:lnTo>
                <a:lnTo>
                  <a:pt x="42" y="65"/>
                </a:lnTo>
                <a:lnTo>
                  <a:pt x="43" y="66"/>
                </a:lnTo>
                <a:lnTo>
                  <a:pt x="45" y="71"/>
                </a:lnTo>
                <a:lnTo>
                  <a:pt x="46" y="72"/>
                </a:lnTo>
                <a:lnTo>
                  <a:pt x="50" y="72"/>
                </a:lnTo>
                <a:lnTo>
                  <a:pt x="52" y="72"/>
                </a:lnTo>
                <a:lnTo>
                  <a:pt x="53" y="74"/>
                </a:lnTo>
                <a:lnTo>
                  <a:pt x="53" y="74"/>
                </a:lnTo>
                <a:lnTo>
                  <a:pt x="53" y="78"/>
                </a:lnTo>
                <a:lnTo>
                  <a:pt x="54" y="80"/>
                </a:lnTo>
                <a:lnTo>
                  <a:pt x="55" y="82"/>
                </a:lnTo>
                <a:lnTo>
                  <a:pt x="55" y="84"/>
                </a:lnTo>
                <a:lnTo>
                  <a:pt x="54" y="86"/>
                </a:lnTo>
                <a:lnTo>
                  <a:pt x="52" y="89"/>
                </a:lnTo>
                <a:lnTo>
                  <a:pt x="50" y="90"/>
                </a:lnTo>
                <a:lnTo>
                  <a:pt x="48" y="91"/>
                </a:lnTo>
                <a:lnTo>
                  <a:pt x="47" y="93"/>
                </a:lnTo>
                <a:lnTo>
                  <a:pt x="46" y="95"/>
                </a:lnTo>
                <a:lnTo>
                  <a:pt x="45" y="97"/>
                </a:lnTo>
                <a:lnTo>
                  <a:pt x="45" y="99"/>
                </a:lnTo>
                <a:lnTo>
                  <a:pt x="44" y="103"/>
                </a:lnTo>
                <a:lnTo>
                  <a:pt x="43" y="104"/>
                </a:lnTo>
                <a:lnTo>
                  <a:pt x="42" y="106"/>
                </a:lnTo>
                <a:lnTo>
                  <a:pt x="39" y="106"/>
                </a:lnTo>
                <a:lnTo>
                  <a:pt x="37" y="106"/>
                </a:lnTo>
                <a:lnTo>
                  <a:pt x="36" y="107"/>
                </a:lnTo>
                <a:lnTo>
                  <a:pt x="35" y="108"/>
                </a:lnTo>
                <a:lnTo>
                  <a:pt x="33" y="109"/>
                </a:lnTo>
                <a:lnTo>
                  <a:pt x="33" y="110"/>
                </a:lnTo>
                <a:lnTo>
                  <a:pt x="33" y="111"/>
                </a:lnTo>
                <a:lnTo>
                  <a:pt x="34" y="114"/>
                </a:lnTo>
                <a:lnTo>
                  <a:pt x="35" y="116"/>
                </a:lnTo>
                <a:lnTo>
                  <a:pt x="35" y="117"/>
                </a:lnTo>
                <a:lnTo>
                  <a:pt x="34" y="118"/>
                </a:lnTo>
                <a:lnTo>
                  <a:pt x="32" y="117"/>
                </a:lnTo>
                <a:lnTo>
                  <a:pt x="32" y="118"/>
                </a:lnTo>
                <a:lnTo>
                  <a:pt x="32" y="120"/>
                </a:lnTo>
                <a:lnTo>
                  <a:pt x="31" y="121"/>
                </a:lnTo>
                <a:lnTo>
                  <a:pt x="31" y="122"/>
                </a:lnTo>
                <a:lnTo>
                  <a:pt x="29" y="123"/>
                </a:lnTo>
                <a:lnTo>
                  <a:pt x="27" y="123"/>
                </a:lnTo>
                <a:lnTo>
                  <a:pt x="25" y="121"/>
                </a:lnTo>
                <a:lnTo>
                  <a:pt x="23" y="121"/>
                </a:lnTo>
                <a:lnTo>
                  <a:pt x="23" y="121"/>
                </a:lnTo>
                <a:lnTo>
                  <a:pt x="23" y="117"/>
                </a:lnTo>
                <a:lnTo>
                  <a:pt x="22" y="114"/>
                </a:lnTo>
                <a:lnTo>
                  <a:pt x="18" y="107"/>
                </a:lnTo>
                <a:lnTo>
                  <a:pt x="7" y="101"/>
                </a:lnTo>
                <a:lnTo>
                  <a:pt x="4" y="98"/>
                </a:lnTo>
                <a:lnTo>
                  <a:pt x="3" y="95"/>
                </a:lnTo>
                <a:lnTo>
                  <a:pt x="2" y="93"/>
                </a:lnTo>
                <a:lnTo>
                  <a:pt x="3" y="92"/>
                </a:lnTo>
                <a:lnTo>
                  <a:pt x="4" y="93"/>
                </a:lnTo>
                <a:lnTo>
                  <a:pt x="5" y="94"/>
                </a:lnTo>
                <a:lnTo>
                  <a:pt x="6" y="93"/>
                </a:lnTo>
                <a:lnTo>
                  <a:pt x="5" y="90"/>
                </a:lnTo>
                <a:lnTo>
                  <a:pt x="2" y="84"/>
                </a:lnTo>
                <a:lnTo>
                  <a:pt x="2" y="82"/>
                </a:lnTo>
                <a:lnTo>
                  <a:pt x="4" y="77"/>
                </a:lnTo>
                <a:lnTo>
                  <a:pt x="6" y="71"/>
                </a:lnTo>
                <a:lnTo>
                  <a:pt x="6" y="64"/>
                </a:lnTo>
                <a:lnTo>
                  <a:pt x="7" y="59"/>
                </a:lnTo>
                <a:lnTo>
                  <a:pt x="6" y="55"/>
                </a:lnTo>
                <a:lnTo>
                  <a:pt x="5" y="51"/>
                </a:lnTo>
                <a:lnTo>
                  <a:pt x="7" y="45"/>
                </a:lnTo>
                <a:lnTo>
                  <a:pt x="9" y="44"/>
                </a:lnTo>
                <a:lnTo>
                  <a:pt x="10" y="42"/>
                </a:lnTo>
                <a:lnTo>
                  <a:pt x="10" y="36"/>
                </a:lnTo>
                <a:lnTo>
                  <a:pt x="6" y="33"/>
                </a:lnTo>
                <a:lnTo>
                  <a:pt x="2" y="32"/>
                </a:lnTo>
                <a:lnTo>
                  <a:pt x="2" y="30"/>
                </a:lnTo>
                <a:lnTo>
                  <a:pt x="3" y="27"/>
                </a:lnTo>
                <a:lnTo>
                  <a:pt x="3" y="26"/>
                </a:lnTo>
                <a:lnTo>
                  <a:pt x="3" y="24"/>
                </a:lnTo>
                <a:lnTo>
                  <a:pt x="2" y="21"/>
                </a:lnTo>
                <a:lnTo>
                  <a:pt x="0" y="20"/>
                </a:lnTo>
                <a:lnTo>
                  <a:pt x="2" y="16"/>
                </a:lnTo>
                <a:lnTo>
                  <a:pt x="4" y="12"/>
                </a:lnTo>
                <a:lnTo>
                  <a:pt x="6" y="9"/>
                </a:lnTo>
                <a:lnTo>
                  <a:pt x="9" y="6"/>
                </a:lnTo>
                <a:lnTo>
                  <a:pt x="10" y="3"/>
                </a:lnTo>
                <a:lnTo>
                  <a:pt x="12" y="0"/>
                </a:lnTo>
                <a:lnTo>
                  <a:pt x="14" y="0"/>
                </a:lnTo>
                <a:lnTo>
                  <a:pt x="14" y="0"/>
                </a:lnTo>
                <a:lnTo>
                  <a:pt x="15" y="1"/>
                </a:lnTo>
                <a:lnTo>
                  <a:pt x="15" y="5"/>
                </a:lnTo>
                <a:lnTo>
                  <a:pt x="15" y="6"/>
                </a:lnTo>
                <a:lnTo>
                  <a:pt x="16" y="7"/>
                </a:lnTo>
                <a:lnTo>
                  <a:pt x="18" y="6"/>
                </a:lnTo>
                <a:lnTo>
                  <a:pt x="21" y="6"/>
                </a:lnTo>
                <a:lnTo>
                  <a:pt x="24" y="4"/>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46" name="Austria">
            <a:extLst>
              <a:ext uri="{FF2B5EF4-FFF2-40B4-BE49-F238E27FC236}">
                <a16:creationId xmlns:a16="http://schemas.microsoft.com/office/drawing/2014/main" id="{2DC5EAD8-36D6-4AB1-AA1D-3241909D5156}"/>
              </a:ext>
            </a:extLst>
          </p:cNvPr>
          <p:cNvSpPr>
            <a:spLocks/>
          </p:cNvSpPr>
          <p:nvPr/>
        </p:nvSpPr>
        <p:spPr bwMode="auto">
          <a:xfrm>
            <a:off x="6084336" y="2574713"/>
            <a:ext cx="227664" cy="102003"/>
          </a:xfrm>
          <a:custGeom>
            <a:avLst/>
            <a:gdLst>
              <a:gd name="T0" fmla="*/ 230 w 238"/>
              <a:gd name="T1" fmla="*/ 23 h 120"/>
              <a:gd name="T2" fmla="*/ 236 w 238"/>
              <a:gd name="T3" fmla="*/ 45 h 120"/>
              <a:gd name="T4" fmla="*/ 234 w 238"/>
              <a:gd name="T5" fmla="*/ 54 h 120"/>
              <a:gd name="T6" fmla="*/ 229 w 238"/>
              <a:gd name="T7" fmla="*/ 61 h 120"/>
              <a:gd name="T8" fmla="*/ 221 w 238"/>
              <a:gd name="T9" fmla="*/ 58 h 120"/>
              <a:gd name="T10" fmla="*/ 216 w 238"/>
              <a:gd name="T11" fmla="*/ 63 h 120"/>
              <a:gd name="T12" fmla="*/ 220 w 238"/>
              <a:gd name="T13" fmla="*/ 73 h 120"/>
              <a:gd name="T14" fmla="*/ 216 w 238"/>
              <a:gd name="T15" fmla="*/ 81 h 120"/>
              <a:gd name="T16" fmla="*/ 217 w 238"/>
              <a:gd name="T17" fmla="*/ 89 h 120"/>
              <a:gd name="T18" fmla="*/ 212 w 238"/>
              <a:gd name="T19" fmla="*/ 93 h 120"/>
              <a:gd name="T20" fmla="*/ 201 w 238"/>
              <a:gd name="T21" fmla="*/ 106 h 120"/>
              <a:gd name="T22" fmla="*/ 191 w 238"/>
              <a:gd name="T23" fmla="*/ 106 h 120"/>
              <a:gd name="T24" fmla="*/ 169 w 238"/>
              <a:gd name="T25" fmla="*/ 110 h 120"/>
              <a:gd name="T26" fmla="*/ 161 w 238"/>
              <a:gd name="T27" fmla="*/ 117 h 120"/>
              <a:gd name="T28" fmla="*/ 154 w 238"/>
              <a:gd name="T29" fmla="*/ 119 h 120"/>
              <a:gd name="T30" fmla="*/ 137 w 238"/>
              <a:gd name="T31" fmla="*/ 115 h 120"/>
              <a:gd name="T32" fmla="*/ 119 w 238"/>
              <a:gd name="T33" fmla="*/ 113 h 120"/>
              <a:gd name="T34" fmla="*/ 92 w 238"/>
              <a:gd name="T35" fmla="*/ 108 h 120"/>
              <a:gd name="T36" fmla="*/ 81 w 238"/>
              <a:gd name="T37" fmla="*/ 93 h 120"/>
              <a:gd name="T38" fmla="*/ 76 w 238"/>
              <a:gd name="T39" fmla="*/ 91 h 120"/>
              <a:gd name="T40" fmla="*/ 60 w 238"/>
              <a:gd name="T41" fmla="*/ 94 h 120"/>
              <a:gd name="T42" fmla="*/ 46 w 238"/>
              <a:gd name="T43" fmla="*/ 103 h 120"/>
              <a:gd name="T44" fmla="*/ 33 w 238"/>
              <a:gd name="T45" fmla="*/ 99 h 120"/>
              <a:gd name="T46" fmla="*/ 26 w 238"/>
              <a:gd name="T47" fmla="*/ 93 h 120"/>
              <a:gd name="T48" fmla="*/ 11 w 238"/>
              <a:gd name="T49" fmla="*/ 94 h 120"/>
              <a:gd name="T50" fmla="*/ 2 w 238"/>
              <a:gd name="T51" fmla="*/ 89 h 120"/>
              <a:gd name="T52" fmla="*/ 1 w 238"/>
              <a:gd name="T53" fmla="*/ 83 h 120"/>
              <a:gd name="T54" fmla="*/ 3 w 238"/>
              <a:gd name="T55" fmla="*/ 71 h 120"/>
              <a:gd name="T56" fmla="*/ 6 w 238"/>
              <a:gd name="T57" fmla="*/ 67 h 120"/>
              <a:gd name="T58" fmla="*/ 17 w 238"/>
              <a:gd name="T59" fmla="*/ 72 h 120"/>
              <a:gd name="T60" fmla="*/ 21 w 238"/>
              <a:gd name="T61" fmla="*/ 76 h 120"/>
              <a:gd name="T62" fmla="*/ 26 w 238"/>
              <a:gd name="T63" fmla="*/ 76 h 120"/>
              <a:gd name="T64" fmla="*/ 36 w 238"/>
              <a:gd name="T65" fmla="*/ 68 h 120"/>
              <a:gd name="T66" fmla="*/ 45 w 238"/>
              <a:gd name="T67" fmla="*/ 73 h 120"/>
              <a:gd name="T68" fmla="*/ 53 w 238"/>
              <a:gd name="T69" fmla="*/ 74 h 120"/>
              <a:gd name="T70" fmla="*/ 64 w 238"/>
              <a:gd name="T71" fmla="*/ 68 h 120"/>
              <a:gd name="T72" fmla="*/ 84 w 238"/>
              <a:gd name="T73" fmla="*/ 60 h 120"/>
              <a:gd name="T74" fmla="*/ 94 w 238"/>
              <a:gd name="T75" fmla="*/ 64 h 120"/>
              <a:gd name="T76" fmla="*/ 102 w 238"/>
              <a:gd name="T77" fmla="*/ 66 h 120"/>
              <a:gd name="T78" fmla="*/ 109 w 238"/>
              <a:gd name="T79" fmla="*/ 71 h 120"/>
              <a:gd name="T80" fmla="*/ 108 w 238"/>
              <a:gd name="T81" fmla="*/ 60 h 120"/>
              <a:gd name="T82" fmla="*/ 107 w 238"/>
              <a:gd name="T83" fmla="*/ 52 h 120"/>
              <a:gd name="T84" fmla="*/ 105 w 238"/>
              <a:gd name="T85" fmla="*/ 37 h 120"/>
              <a:gd name="T86" fmla="*/ 120 w 238"/>
              <a:gd name="T87" fmla="*/ 30 h 120"/>
              <a:gd name="T88" fmla="*/ 130 w 238"/>
              <a:gd name="T89" fmla="*/ 22 h 120"/>
              <a:gd name="T90" fmla="*/ 133 w 238"/>
              <a:gd name="T91" fmla="*/ 15 h 120"/>
              <a:gd name="T92" fmla="*/ 139 w 238"/>
              <a:gd name="T93" fmla="*/ 14 h 120"/>
              <a:gd name="T94" fmla="*/ 155 w 238"/>
              <a:gd name="T95" fmla="*/ 17 h 120"/>
              <a:gd name="T96" fmla="*/ 165 w 238"/>
              <a:gd name="T97" fmla="*/ 10 h 120"/>
              <a:gd name="T98" fmla="*/ 173 w 238"/>
              <a:gd name="T99" fmla="*/ 0 h 120"/>
              <a:gd name="T100" fmla="*/ 181 w 238"/>
              <a:gd name="T101" fmla="*/ 1 h 120"/>
              <a:gd name="T102" fmla="*/ 197 w 238"/>
              <a:gd name="T103" fmla="*/ 6 h 120"/>
              <a:gd name="T104" fmla="*/ 217 w 238"/>
              <a:gd name="T105" fmla="*/ 9 h 120"/>
              <a:gd name="T106" fmla="*/ 228 w 238"/>
              <a:gd name="T107"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8" h="120">
                <a:moveTo>
                  <a:pt x="232" y="19"/>
                </a:moveTo>
                <a:lnTo>
                  <a:pt x="232" y="19"/>
                </a:lnTo>
                <a:lnTo>
                  <a:pt x="232" y="19"/>
                </a:lnTo>
                <a:lnTo>
                  <a:pt x="231" y="21"/>
                </a:lnTo>
                <a:lnTo>
                  <a:pt x="230" y="23"/>
                </a:lnTo>
                <a:lnTo>
                  <a:pt x="229" y="26"/>
                </a:lnTo>
                <a:lnTo>
                  <a:pt x="229" y="29"/>
                </a:lnTo>
                <a:lnTo>
                  <a:pt x="232" y="37"/>
                </a:lnTo>
                <a:lnTo>
                  <a:pt x="235" y="43"/>
                </a:lnTo>
                <a:lnTo>
                  <a:pt x="236" y="45"/>
                </a:lnTo>
                <a:lnTo>
                  <a:pt x="238" y="46"/>
                </a:lnTo>
                <a:lnTo>
                  <a:pt x="236" y="48"/>
                </a:lnTo>
                <a:lnTo>
                  <a:pt x="236" y="51"/>
                </a:lnTo>
                <a:lnTo>
                  <a:pt x="235" y="53"/>
                </a:lnTo>
                <a:lnTo>
                  <a:pt x="234" y="54"/>
                </a:lnTo>
                <a:lnTo>
                  <a:pt x="235" y="56"/>
                </a:lnTo>
                <a:lnTo>
                  <a:pt x="235" y="58"/>
                </a:lnTo>
                <a:lnTo>
                  <a:pt x="235" y="60"/>
                </a:lnTo>
                <a:lnTo>
                  <a:pt x="232" y="61"/>
                </a:lnTo>
                <a:lnTo>
                  <a:pt x="229" y="61"/>
                </a:lnTo>
                <a:lnTo>
                  <a:pt x="228" y="61"/>
                </a:lnTo>
                <a:lnTo>
                  <a:pt x="227" y="62"/>
                </a:lnTo>
                <a:lnTo>
                  <a:pt x="225" y="61"/>
                </a:lnTo>
                <a:lnTo>
                  <a:pt x="222" y="59"/>
                </a:lnTo>
                <a:lnTo>
                  <a:pt x="221" y="58"/>
                </a:lnTo>
                <a:lnTo>
                  <a:pt x="219" y="58"/>
                </a:lnTo>
                <a:lnTo>
                  <a:pt x="218" y="59"/>
                </a:lnTo>
                <a:lnTo>
                  <a:pt x="217" y="61"/>
                </a:lnTo>
                <a:lnTo>
                  <a:pt x="215" y="62"/>
                </a:lnTo>
                <a:lnTo>
                  <a:pt x="216" y="63"/>
                </a:lnTo>
                <a:lnTo>
                  <a:pt x="222" y="65"/>
                </a:lnTo>
                <a:lnTo>
                  <a:pt x="223" y="68"/>
                </a:lnTo>
                <a:lnTo>
                  <a:pt x="222" y="71"/>
                </a:lnTo>
                <a:lnTo>
                  <a:pt x="221" y="72"/>
                </a:lnTo>
                <a:lnTo>
                  <a:pt x="220" y="73"/>
                </a:lnTo>
                <a:lnTo>
                  <a:pt x="218" y="74"/>
                </a:lnTo>
                <a:lnTo>
                  <a:pt x="216" y="74"/>
                </a:lnTo>
                <a:lnTo>
                  <a:pt x="216" y="76"/>
                </a:lnTo>
                <a:lnTo>
                  <a:pt x="216" y="80"/>
                </a:lnTo>
                <a:lnTo>
                  <a:pt x="216" y="81"/>
                </a:lnTo>
                <a:lnTo>
                  <a:pt x="215" y="82"/>
                </a:lnTo>
                <a:lnTo>
                  <a:pt x="216" y="86"/>
                </a:lnTo>
                <a:lnTo>
                  <a:pt x="217" y="86"/>
                </a:lnTo>
                <a:lnTo>
                  <a:pt x="217" y="87"/>
                </a:lnTo>
                <a:lnTo>
                  <a:pt x="217" y="89"/>
                </a:lnTo>
                <a:lnTo>
                  <a:pt x="217" y="90"/>
                </a:lnTo>
                <a:lnTo>
                  <a:pt x="216" y="92"/>
                </a:lnTo>
                <a:lnTo>
                  <a:pt x="216" y="92"/>
                </a:lnTo>
                <a:lnTo>
                  <a:pt x="215" y="93"/>
                </a:lnTo>
                <a:lnTo>
                  <a:pt x="212" y="93"/>
                </a:lnTo>
                <a:lnTo>
                  <a:pt x="210" y="94"/>
                </a:lnTo>
                <a:lnTo>
                  <a:pt x="205" y="99"/>
                </a:lnTo>
                <a:lnTo>
                  <a:pt x="203" y="100"/>
                </a:lnTo>
                <a:lnTo>
                  <a:pt x="201" y="102"/>
                </a:lnTo>
                <a:lnTo>
                  <a:pt x="201" y="106"/>
                </a:lnTo>
                <a:lnTo>
                  <a:pt x="201" y="106"/>
                </a:lnTo>
                <a:lnTo>
                  <a:pt x="201" y="107"/>
                </a:lnTo>
                <a:lnTo>
                  <a:pt x="195" y="106"/>
                </a:lnTo>
                <a:lnTo>
                  <a:pt x="195" y="106"/>
                </a:lnTo>
                <a:lnTo>
                  <a:pt x="191" y="106"/>
                </a:lnTo>
                <a:lnTo>
                  <a:pt x="188" y="108"/>
                </a:lnTo>
                <a:lnTo>
                  <a:pt x="185" y="110"/>
                </a:lnTo>
                <a:lnTo>
                  <a:pt x="178" y="109"/>
                </a:lnTo>
                <a:lnTo>
                  <a:pt x="171" y="110"/>
                </a:lnTo>
                <a:lnTo>
                  <a:pt x="169" y="110"/>
                </a:lnTo>
                <a:lnTo>
                  <a:pt x="168" y="111"/>
                </a:lnTo>
                <a:lnTo>
                  <a:pt x="166" y="112"/>
                </a:lnTo>
                <a:lnTo>
                  <a:pt x="165" y="113"/>
                </a:lnTo>
                <a:lnTo>
                  <a:pt x="163" y="115"/>
                </a:lnTo>
                <a:lnTo>
                  <a:pt x="161" y="117"/>
                </a:lnTo>
                <a:lnTo>
                  <a:pt x="158" y="118"/>
                </a:lnTo>
                <a:lnTo>
                  <a:pt x="158" y="119"/>
                </a:lnTo>
                <a:lnTo>
                  <a:pt x="157" y="120"/>
                </a:lnTo>
                <a:lnTo>
                  <a:pt x="155" y="119"/>
                </a:lnTo>
                <a:lnTo>
                  <a:pt x="154" y="119"/>
                </a:lnTo>
                <a:lnTo>
                  <a:pt x="153" y="119"/>
                </a:lnTo>
                <a:lnTo>
                  <a:pt x="148" y="118"/>
                </a:lnTo>
                <a:lnTo>
                  <a:pt x="143" y="117"/>
                </a:lnTo>
                <a:lnTo>
                  <a:pt x="140" y="116"/>
                </a:lnTo>
                <a:lnTo>
                  <a:pt x="137" y="115"/>
                </a:lnTo>
                <a:lnTo>
                  <a:pt x="134" y="115"/>
                </a:lnTo>
                <a:lnTo>
                  <a:pt x="132" y="115"/>
                </a:lnTo>
                <a:lnTo>
                  <a:pt x="130" y="115"/>
                </a:lnTo>
                <a:lnTo>
                  <a:pt x="124" y="113"/>
                </a:lnTo>
                <a:lnTo>
                  <a:pt x="119" y="113"/>
                </a:lnTo>
                <a:lnTo>
                  <a:pt x="114" y="112"/>
                </a:lnTo>
                <a:lnTo>
                  <a:pt x="102" y="110"/>
                </a:lnTo>
                <a:lnTo>
                  <a:pt x="99" y="109"/>
                </a:lnTo>
                <a:lnTo>
                  <a:pt x="96" y="108"/>
                </a:lnTo>
                <a:lnTo>
                  <a:pt x="92" y="108"/>
                </a:lnTo>
                <a:lnTo>
                  <a:pt x="89" y="106"/>
                </a:lnTo>
                <a:lnTo>
                  <a:pt x="88" y="104"/>
                </a:lnTo>
                <a:lnTo>
                  <a:pt x="86" y="100"/>
                </a:lnTo>
                <a:lnTo>
                  <a:pt x="82" y="96"/>
                </a:lnTo>
                <a:lnTo>
                  <a:pt x="81" y="93"/>
                </a:lnTo>
                <a:lnTo>
                  <a:pt x="82" y="91"/>
                </a:lnTo>
                <a:lnTo>
                  <a:pt x="84" y="90"/>
                </a:lnTo>
                <a:lnTo>
                  <a:pt x="83" y="89"/>
                </a:lnTo>
                <a:lnTo>
                  <a:pt x="83" y="89"/>
                </a:lnTo>
                <a:lnTo>
                  <a:pt x="76" y="91"/>
                </a:lnTo>
                <a:lnTo>
                  <a:pt x="70" y="93"/>
                </a:lnTo>
                <a:lnTo>
                  <a:pt x="68" y="93"/>
                </a:lnTo>
                <a:lnTo>
                  <a:pt x="66" y="93"/>
                </a:lnTo>
                <a:lnTo>
                  <a:pt x="63" y="93"/>
                </a:lnTo>
                <a:lnTo>
                  <a:pt x="60" y="94"/>
                </a:lnTo>
                <a:lnTo>
                  <a:pt x="54" y="94"/>
                </a:lnTo>
                <a:lnTo>
                  <a:pt x="50" y="96"/>
                </a:lnTo>
                <a:lnTo>
                  <a:pt x="48" y="99"/>
                </a:lnTo>
                <a:lnTo>
                  <a:pt x="47" y="102"/>
                </a:lnTo>
                <a:lnTo>
                  <a:pt x="46" y="103"/>
                </a:lnTo>
                <a:lnTo>
                  <a:pt x="44" y="103"/>
                </a:lnTo>
                <a:lnTo>
                  <a:pt x="41" y="103"/>
                </a:lnTo>
                <a:lnTo>
                  <a:pt x="39" y="102"/>
                </a:lnTo>
                <a:lnTo>
                  <a:pt x="36" y="100"/>
                </a:lnTo>
                <a:lnTo>
                  <a:pt x="33" y="99"/>
                </a:lnTo>
                <a:lnTo>
                  <a:pt x="30" y="99"/>
                </a:lnTo>
                <a:lnTo>
                  <a:pt x="29" y="99"/>
                </a:lnTo>
                <a:lnTo>
                  <a:pt x="29" y="97"/>
                </a:lnTo>
                <a:lnTo>
                  <a:pt x="28" y="94"/>
                </a:lnTo>
                <a:lnTo>
                  <a:pt x="26" y="93"/>
                </a:lnTo>
                <a:lnTo>
                  <a:pt x="21" y="99"/>
                </a:lnTo>
                <a:lnTo>
                  <a:pt x="19" y="99"/>
                </a:lnTo>
                <a:lnTo>
                  <a:pt x="15" y="98"/>
                </a:lnTo>
                <a:lnTo>
                  <a:pt x="11" y="96"/>
                </a:lnTo>
                <a:lnTo>
                  <a:pt x="11" y="94"/>
                </a:lnTo>
                <a:lnTo>
                  <a:pt x="10" y="92"/>
                </a:lnTo>
                <a:lnTo>
                  <a:pt x="7" y="91"/>
                </a:lnTo>
                <a:lnTo>
                  <a:pt x="3" y="90"/>
                </a:lnTo>
                <a:lnTo>
                  <a:pt x="2" y="90"/>
                </a:lnTo>
                <a:lnTo>
                  <a:pt x="2" y="89"/>
                </a:lnTo>
                <a:lnTo>
                  <a:pt x="3" y="88"/>
                </a:lnTo>
                <a:lnTo>
                  <a:pt x="3" y="87"/>
                </a:lnTo>
                <a:lnTo>
                  <a:pt x="2" y="86"/>
                </a:lnTo>
                <a:lnTo>
                  <a:pt x="1" y="84"/>
                </a:lnTo>
                <a:lnTo>
                  <a:pt x="1" y="83"/>
                </a:lnTo>
                <a:lnTo>
                  <a:pt x="1" y="82"/>
                </a:lnTo>
                <a:lnTo>
                  <a:pt x="1" y="81"/>
                </a:lnTo>
                <a:lnTo>
                  <a:pt x="0" y="80"/>
                </a:lnTo>
                <a:lnTo>
                  <a:pt x="3" y="75"/>
                </a:lnTo>
                <a:lnTo>
                  <a:pt x="3" y="71"/>
                </a:lnTo>
                <a:lnTo>
                  <a:pt x="1" y="69"/>
                </a:lnTo>
                <a:lnTo>
                  <a:pt x="0" y="69"/>
                </a:lnTo>
                <a:lnTo>
                  <a:pt x="1" y="68"/>
                </a:lnTo>
                <a:lnTo>
                  <a:pt x="4" y="69"/>
                </a:lnTo>
                <a:lnTo>
                  <a:pt x="6" y="67"/>
                </a:lnTo>
                <a:lnTo>
                  <a:pt x="7" y="66"/>
                </a:lnTo>
                <a:lnTo>
                  <a:pt x="10" y="67"/>
                </a:lnTo>
                <a:lnTo>
                  <a:pt x="14" y="70"/>
                </a:lnTo>
                <a:lnTo>
                  <a:pt x="16" y="71"/>
                </a:lnTo>
                <a:lnTo>
                  <a:pt x="17" y="72"/>
                </a:lnTo>
                <a:lnTo>
                  <a:pt x="17" y="73"/>
                </a:lnTo>
                <a:lnTo>
                  <a:pt x="17" y="75"/>
                </a:lnTo>
                <a:lnTo>
                  <a:pt x="18" y="75"/>
                </a:lnTo>
                <a:lnTo>
                  <a:pt x="20" y="76"/>
                </a:lnTo>
                <a:lnTo>
                  <a:pt x="21" y="76"/>
                </a:lnTo>
                <a:lnTo>
                  <a:pt x="21" y="78"/>
                </a:lnTo>
                <a:lnTo>
                  <a:pt x="21" y="80"/>
                </a:lnTo>
                <a:lnTo>
                  <a:pt x="22" y="80"/>
                </a:lnTo>
                <a:lnTo>
                  <a:pt x="25" y="78"/>
                </a:lnTo>
                <a:lnTo>
                  <a:pt x="26" y="76"/>
                </a:lnTo>
                <a:lnTo>
                  <a:pt x="28" y="74"/>
                </a:lnTo>
                <a:lnTo>
                  <a:pt x="28" y="68"/>
                </a:lnTo>
                <a:lnTo>
                  <a:pt x="29" y="67"/>
                </a:lnTo>
                <a:lnTo>
                  <a:pt x="30" y="68"/>
                </a:lnTo>
                <a:lnTo>
                  <a:pt x="36" y="68"/>
                </a:lnTo>
                <a:lnTo>
                  <a:pt x="38" y="69"/>
                </a:lnTo>
                <a:lnTo>
                  <a:pt x="42" y="69"/>
                </a:lnTo>
                <a:lnTo>
                  <a:pt x="42" y="70"/>
                </a:lnTo>
                <a:lnTo>
                  <a:pt x="43" y="71"/>
                </a:lnTo>
                <a:lnTo>
                  <a:pt x="45" y="73"/>
                </a:lnTo>
                <a:lnTo>
                  <a:pt x="46" y="75"/>
                </a:lnTo>
                <a:lnTo>
                  <a:pt x="47" y="75"/>
                </a:lnTo>
                <a:lnTo>
                  <a:pt x="50" y="74"/>
                </a:lnTo>
                <a:lnTo>
                  <a:pt x="52" y="73"/>
                </a:lnTo>
                <a:lnTo>
                  <a:pt x="53" y="74"/>
                </a:lnTo>
                <a:lnTo>
                  <a:pt x="55" y="73"/>
                </a:lnTo>
                <a:lnTo>
                  <a:pt x="58" y="72"/>
                </a:lnTo>
                <a:lnTo>
                  <a:pt x="58" y="70"/>
                </a:lnTo>
                <a:lnTo>
                  <a:pt x="61" y="70"/>
                </a:lnTo>
                <a:lnTo>
                  <a:pt x="64" y="68"/>
                </a:lnTo>
                <a:lnTo>
                  <a:pt x="68" y="66"/>
                </a:lnTo>
                <a:lnTo>
                  <a:pt x="83" y="64"/>
                </a:lnTo>
                <a:lnTo>
                  <a:pt x="84" y="63"/>
                </a:lnTo>
                <a:lnTo>
                  <a:pt x="83" y="60"/>
                </a:lnTo>
                <a:lnTo>
                  <a:pt x="84" y="60"/>
                </a:lnTo>
                <a:lnTo>
                  <a:pt x="86" y="60"/>
                </a:lnTo>
                <a:lnTo>
                  <a:pt x="89" y="61"/>
                </a:lnTo>
                <a:lnTo>
                  <a:pt x="91" y="62"/>
                </a:lnTo>
                <a:lnTo>
                  <a:pt x="92" y="64"/>
                </a:lnTo>
                <a:lnTo>
                  <a:pt x="94" y="64"/>
                </a:lnTo>
                <a:lnTo>
                  <a:pt x="96" y="63"/>
                </a:lnTo>
                <a:lnTo>
                  <a:pt x="99" y="62"/>
                </a:lnTo>
                <a:lnTo>
                  <a:pt x="101" y="63"/>
                </a:lnTo>
                <a:lnTo>
                  <a:pt x="102" y="65"/>
                </a:lnTo>
                <a:lnTo>
                  <a:pt x="102" y="66"/>
                </a:lnTo>
                <a:lnTo>
                  <a:pt x="102" y="67"/>
                </a:lnTo>
                <a:lnTo>
                  <a:pt x="103" y="68"/>
                </a:lnTo>
                <a:lnTo>
                  <a:pt x="105" y="70"/>
                </a:lnTo>
                <a:lnTo>
                  <a:pt x="107" y="71"/>
                </a:lnTo>
                <a:lnTo>
                  <a:pt x="109" y="71"/>
                </a:lnTo>
                <a:lnTo>
                  <a:pt x="110" y="69"/>
                </a:lnTo>
                <a:lnTo>
                  <a:pt x="110" y="66"/>
                </a:lnTo>
                <a:lnTo>
                  <a:pt x="110" y="63"/>
                </a:lnTo>
                <a:lnTo>
                  <a:pt x="110" y="61"/>
                </a:lnTo>
                <a:lnTo>
                  <a:pt x="108" y="60"/>
                </a:lnTo>
                <a:lnTo>
                  <a:pt x="106" y="60"/>
                </a:lnTo>
                <a:lnTo>
                  <a:pt x="105" y="60"/>
                </a:lnTo>
                <a:lnTo>
                  <a:pt x="106" y="58"/>
                </a:lnTo>
                <a:lnTo>
                  <a:pt x="107" y="56"/>
                </a:lnTo>
                <a:lnTo>
                  <a:pt x="107" y="52"/>
                </a:lnTo>
                <a:lnTo>
                  <a:pt x="104" y="47"/>
                </a:lnTo>
                <a:lnTo>
                  <a:pt x="101" y="43"/>
                </a:lnTo>
                <a:lnTo>
                  <a:pt x="101" y="42"/>
                </a:lnTo>
                <a:lnTo>
                  <a:pt x="103" y="39"/>
                </a:lnTo>
                <a:lnTo>
                  <a:pt x="105" y="37"/>
                </a:lnTo>
                <a:lnTo>
                  <a:pt x="111" y="34"/>
                </a:lnTo>
                <a:lnTo>
                  <a:pt x="113" y="33"/>
                </a:lnTo>
                <a:lnTo>
                  <a:pt x="115" y="33"/>
                </a:lnTo>
                <a:lnTo>
                  <a:pt x="119" y="31"/>
                </a:lnTo>
                <a:lnTo>
                  <a:pt x="120" y="30"/>
                </a:lnTo>
                <a:lnTo>
                  <a:pt x="121" y="28"/>
                </a:lnTo>
                <a:lnTo>
                  <a:pt x="123" y="20"/>
                </a:lnTo>
                <a:lnTo>
                  <a:pt x="123" y="20"/>
                </a:lnTo>
                <a:lnTo>
                  <a:pt x="124" y="20"/>
                </a:lnTo>
                <a:lnTo>
                  <a:pt x="130" y="22"/>
                </a:lnTo>
                <a:lnTo>
                  <a:pt x="130" y="22"/>
                </a:lnTo>
                <a:lnTo>
                  <a:pt x="131" y="21"/>
                </a:lnTo>
                <a:lnTo>
                  <a:pt x="133" y="19"/>
                </a:lnTo>
                <a:lnTo>
                  <a:pt x="133" y="18"/>
                </a:lnTo>
                <a:lnTo>
                  <a:pt x="133" y="15"/>
                </a:lnTo>
                <a:lnTo>
                  <a:pt x="134" y="12"/>
                </a:lnTo>
                <a:lnTo>
                  <a:pt x="134" y="11"/>
                </a:lnTo>
                <a:lnTo>
                  <a:pt x="135" y="11"/>
                </a:lnTo>
                <a:lnTo>
                  <a:pt x="137" y="13"/>
                </a:lnTo>
                <a:lnTo>
                  <a:pt x="139" y="14"/>
                </a:lnTo>
                <a:lnTo>
                  <a:pt x="141" y="19"/>
                </a:lnTo>
                <a:lnTo>
                  <a:pt x="146" y="20"/>
                </a:lnTo>
                <a:lnTo>
                  <a:pt x="151" y="20"/>
                </a:lnTo>
                <a:lnTo>
                  <a:pt x="153" y="18"/>
                </a:lnTo>
                <a:lnTo>
                  <a:pt x="155" y="17"/>
                </a:lnTo>
                <a:lnTo>
                  <a:pt x="157" y="18"/>
                </a:lnTo>
                <a:lnTo>
                  <a:pt x="161" y="19"/>
                </a:lnTo>
                <a:lnTo>
                  <a:pt x="162" y="15"/>
                </a:lnTo>
                <a:lnTo>
                  <a:pt x="164" y="12"/>
                </a:lnTo>
                <a:lnTo>
                  <a:pt x="165" y="10"/>
                </a:lnTo>
                <a:lnTo>
                  <a:pt x="168" y="11"/>
                </a:lnTo>
                <a:lnTo>
                  <a:pt x="169" y="8"/>
                </a:lnTo>
                <a:lnTo>
                  <a:pt x="170" y="1"/>
                </a:lnTo>
                <a:lnTo>
                  <a:pt x="171" y="0"/>
                </a:lnTo>
                <a:lnTo>
                  <a:pt x="173" y="0"/>
                </a:lnTo>
                <a:lnTo>
                  <a:pt x="175" y="1"/>
                </a:lnTo>
                <a:lnTo>
                  <a:pt x="176" y="2"/>
                </a:lnTo>
                <a:lnTo>
                  <a:pt x="177" y="2"/>
                </a:lnTo>
                <a:lnTo>
                  <a:pt x="179" y="1"/>
                </a:lnTo>
                <a:lnTo>
                  <a:pt x="181" y="1"/>
                </a:lnTo>
                <a:lnTo>
                  <a:pt x="183" y="2"/>
                </a:lnTo>
                <a:lnTo>
                  <a:pt x="190" y="5"/>
                </a:lnTo>
                <a:lnTo>
                  <a:pt x="193" y="6"/>
                </a:lnTo>
                <a:lnTo>
                  <a:pt x="195" y="6"/>
                </a:lnTo>
                <a:lnTo>
                  <a:pt x="197" y="6"/>
                </a:lnTo>
                <a:lnTo>
                  <a:pt x="204" y="11"/>
                </a:lnTo>
                <a:lnTo>
                  <a:pt x="209" y="12"/>
                </a:lnTo>
                <a:lnTo>
                  <a:pt x="214" y="12"/>
                </a:lnTo>
                <a:lnTo>
                  <a:pt x="215" y="11"/>
                </a:lnTo>
                <a:lnTo>
                  <a:pt x="217" y="9"/>
                </a:lnTo>
                <a:lnTo>
                  <a:pt x="219" y="9"/>
                </a:lnTo>
                <a:lnTo>
                  <a:pt x="221" y="10"/>
                </a:lnTo>
                <a:lnTo>
                  <a:pt x="224" y="12"/>
                </a:lnTo>
                <a:lnTo>
                  <a:pt x="226" y="13"/>
                </a:lnTo>
                <a:lnTo>
                  <a:pt x="228" y="13"/>
                </a:lnTo>
                <a:lnTo>
                  <a:pt x="230" y="14"/>
                </a:lnTo>
                <a:lnTo>
                  <a:pt x="231" y="18"/>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47" name="Bosnia and Herzegovina">
            <a:extLst>
              <a:ext uri="{FF2B5EF4-FFF2-40B4-BE49-F238E27FC236}">
                <a16:creationId xmlns:a16="http://schemas.microsoft.com/office/drawing/2014/main" id="{6E5A44F5-8EFA-4034-965D-1B43136DE062}"/>
              </a:ext>
            </a:extLst>
          </p:cNvPr>
          <p:cNvSpPr>
            <a:spLocks/>
          </p:cNvSpPr>
          <p:nvPr/>
        </p:nvSpPr>
        <p:spPr bwMode="auto">
          <a:xfrm>
            <a:off x="6269592" y="2717909"/>
            <a:ext cx="116064" cy="100042"/>
          </a:xfrm>
          <a:custGeom>
            <a:avLst/>
            <a:gdLst>
              <a:gd name="T0" fmla="*/ 43 w 120"/>
              <a:gd name="T1" fmla="*/ 5 h 117"/>
              <a:gd name="T2" fmla="*/ 49 w 120"/>
              <a:gd name="T3" fmla="*/ 5 h 117"/>
              <a:gd name="T4" fmla="*/ 56 w 120"/>
              <a:gd name="T5" fmla="*/ 7 h 117"/>
              <a:gd name="T6" fmla="*/ 65 w 120"/>
              <a:gd name="T7" fmla="*/ 9 h 117"/>
              <a:gd name="T8" fmla="*/ 70 w 120"/>
              <a:gd name="T9" fmla="*/ 6 h 117"/>
              <a:gd name="T10" fmla="*/ 79 w 120"/>
              <a:gd name="T11" fmla="*/ 6 h 117"/>
              <a:gd name="T12" fmla="*/ 86 w 120"/>
              <a:gd name="T13" fmla="*/ 8 h 117"/>
              <a:gd name="T14" fmla="*/ 95 w 120"/>
              <a:gd name="T15" fmla="*/ 13 h 117"/>
              <a:gd name="T16" fmla="*/ 96 w 120"/>
              <a:gd name="T17" fmla="*/ 17 h 117"/>
              <a:gd name="T18" fmla="*/ 103 w 120"/>
              <a:gd name="T19" fmla="*/ 18 h 117"/>
              <a:gd name="T20" fmla="*/ 111 w 120"/>
              <a:gd name="T21" fmla="*/ 17 h 117"/>
              <a:gd name="T22" fmla="*/ 112 w 120"/>
              <a:gd name="T23" fmla="*/ 22 h 117"/>
              <a:gd name="T24" fmla="*/ 106 w 120"/>
              <a:gd name="T25" fmla="*/ 33 h 117"/>
              <a:gd name="T26" fmla="*/ 105 w 120"/>
              <a:gd name="T27" fmla="*/ 40 h 117"/>
              <a:gd name="T28" fmla="*/ 109 w 120"/>
              <a:gd name="T29" fmla="*/ 44 h 117"/>
              <a:gd name="T30" fmla="*/ 119 w 120"/>
              <a:gd name="T31" fmla="*/ 53 h 117"/>
              <a:gd name="T32" fmla="*/ 119 w 120"/>
              <a:gd name="T33" fmla="*/ 56 h 117"/>
              <a:gd name="T34" fmla="*/ 111 w 120"/>
              <a:gd name="T35" fmla="*/ 56 h 117"/>
              <a:gd name="T36" fmla="*/ 110 w 120"/>
              <a:gd name="T37" fmla="*/ 58 h 117"/>
              <a:gd name="T38" fmla="*/ 117 w 120"/>
              <a:gd name="T39" fmla="*/ 71 h 117"/>
              <a:gd name="T40" fmla="*/ 114 w 120"/>
              <a:gd name="T41" fmla="*/ 74 h 117"/>
              <a:gd name="T42" fmla="*/ 110 w 120"/>
              <a:gd name="T43" fmla="*/ 74 h 117"/>
              <a:gd name="T44" fmla="*/ 105 w 120"/>
              <a:gd name="T45" fmla="*/ 76 h 117"/>
              <a:gd name="T46" fmla="*/ 101 w 120"/>
              <a:gd name="T47" fmla="*/ 75 h 117"/>
              <a:gd name="T48" fmla="*/ 101 w 120"/>
              <a:gd name="T49" fmla="*/ 80 h 117"/>
              <a:gd name="T50" fmla="*/ 101 w 120"/>
              <a:gd name="T51" fmla="*/ 86 h 117"/>
              <a:gd name="T52" fmla="*/ 97 w 120"/>
              <a:gd name="T53" fmla="*/ 84 h 117"/>
              <a:gd name="T54" fmla="*/ 91 w 120"/>
              <a:gd name="T55" fmla="*/ 90 h 117"/>
              <a:gd name="T56" fmla="*/ 90 w 120"/>
              <a:gd name="T57" fmla="*/ 97 h 117"/>
              <a:gd name="T58" fmla="*/ 84 w 120"/>
              <a:gd name="T59" fmla="*/ 100 h 117"/>
              <a:gd name="T60" fmla="*/ 87 w 120"/>
              <a:gd name="T61" fmla="*/ 112 h 117"/>
              <a:gd name="T62" fmla="*/ 85 w 120"/>
              <a:gd name="T63" fmla="*/ 116 h 117"/>
              <a:gd name="T64" fmla="*/ 81 w 120"/>
              <a:gd name="T65" fmla="*/ 116 h 117"/>
              <a:gd name="T66" fmla="*/ 72 w 120"/>
              <a:gd name="T67" fmla="*/ 110 h 117"/>
              <a:gd name="T68" fmla="*/ 64 w 120"/>
              <a:gd name="T69" fmla="*/ 103 h 117"/>
              <a:gd name="T70" fmla="*/ 57 w 120"/>
              <a:gd name="T71" fmla="*/ 101 h 117"/>
              <a:gd name="T72" fmla="*/ 59 w 120"/>
              <a:gd name="T73" fmla="*/ 98 h 117"/>
              <a:gd name="T74" fmla="*/ 48 w 120"/>
              <a:gd name="T75" fmla="*/ 86 h 117"/>
              <a:gd name="T76" fmla="*/ 47 w 120"/>
              <a:gd name="T77" fmla="*/ 79 h 117"/>
              <a:gd name="T78" fmla="*/ 30 w 120"/>
              <a:gd name="T79" fmla="*/ 65 h 117"/>
              <a:gd name="T80" fmla="*/ 23 w 120"/>
              <a:gd name="T81" fmla="*/ 56 h 117"/>
              <a:gd name="T82" fmla="*/ 15 w 120"/>
              <a:gd name="T83" fmla="*/ 46 h 117"/>
              <a:gd name="T84" fmla="*/ 11 w 120"/>
              <a:gd name="T85" fmla="*/ 33 h 117"/>
              <a:gd name="T86" fmla="*/ 0 w 120"/>
              <a:gd name="T87" fmla="*/ 23 h 117"/>
              <a:gd name="T88" fmla="*/ 1 w 120"/>
              <a:gd name="T89" fmla="*/ 4 h 117"/>
              <a:gd name="T90" fmla="*/ 7 w 120"/>
              <a:gd name="T91" fmla="*/ 3 h 117"/>
              <a:gd name="T92" fmla="*/ 15 w 120"/>
              <a:gd name="T93" fmla="*/ 11 h 117"/>
              <a:gd name="T94" fmla="*/ 22 w 120"/>
              <a:gd name="T95" fmla="*/ 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17">
                <a:moveTo>
                  <a:pt x="37" y="0"/>
                </a:moveTo>
                <a:lnTo>
                  <a:pt x="37" y="0"/>
                </a:lnTo>
                <a:lnTo>
                  <a:pt x="43" y="5"/>
                </a:lnTo>
                <a:lnTo>
                  <a:pt x="46" y="5"/>
                </a:lnTo>
                <a:lnTo>
                  <a:pt x="47" y="5"/>
                </a:lnTo>
                <a:lnTo>
                  <a:pt x="49" y="5"/>
                </a:lnTo>
                <a:lnTo>
                  <a:pt x="54" y="6"/>
                </a:lnTo>
                <a:lnTo>
                  <a:pt x="55" y="7"/>
                </a:lnTo>
                <a:lnTo>
                  <a:pt x="56" y="7"/>
                </a:lnTo>
                <a:lnTo>
                  <a:pt x="60" y="5"/>
                </a:lnTo>
                <a:lnTo>
                  <a:pt x="61" y="5"/>
                </a:lnTo>
                <a:lnTo>
                  <a:pt x="65" y="9"/>
                </a:lnTo>
                <a:lnTo>
                  <a:pt x="66" y="9"/>
                </a:lnTo>
                <a:lnTo>
                  <a:pt x="69" y="7"/>
                </a:lnTo>
                <a:lnTo>
                  <a:pt x="70" y="6"/>
                </a:lnTo>
                <a:lnTo>
                  <a:pt x="75" y="7"/>
                </a:lnTo>
                <a:lnTo>
                  <a:pt x="77" y="6"/>
                </a:lnTo>
                <a:lnTo>
                  <a:pt x="79" y="6"/>
                </a:lnTo>
                <a:lnTo>
                  <a:pt x="82" y="7"/>
                </a:lnTo>
                <a:lnTo>
                  <a:pt x="84" y="8"/>
                </a:lnTo>
                <a:lnTo>
                  <a:pt x="86" y="8"/>
                </a:lnTo>
                <a:lnTo>
                  <a:pt x="91" y="9"/>
                </a:lnTo>
                <a:lnTo>
                  <a:pt x="94" y="11"/>
                </a:lnTo>
                <a:lnTo>
                  <a:pt x="95" y="13"/>
                </a:lnTo>
                <a:lnTo>
                  <a:pt x="95" y="15"/>
                </a:lnTo>
                <a:lnTo>
                  <a:pt x="95" y="16"/>
                </a:lnTo>
                <a:lnTo>
                  <a:pt x="96" y="17"/>
                </a:lnTo>
                <a:lnTo>
                  <a:pt x="100" y="18"/>
                </a:lnTo>
                <a:lnTo>
                  <a:pt x="102" y="18"/>
                </a:lnTo>
                <a:lnTo>
                  <a:pt x="103" y="18"/>
                </a:lnTo>
                <a:lnTo>
                  <a:pt x="106" y="17"/>
                </a:lnTo>
                <a:lnTo>
                  <a:pt x="109" y="16"/>
                </a:lnTo>
                <a:lnTo>
                  <a:pt x="111" y="17"/>
                </a:lnTo>
                <a:lnTo>
                  <a:pt x="112" y="17"/>
                </a:lnTo>
                <a:lnTo>
                  <a:pt x="113" y="18"/>
                </a:lnTo>
                <a:lnTo>
                  <a:pt x="112" y="22"/>
                </a:lnTo>
                <a:lnTo>
                  <a:pt x="111" y="26"/>
                </a:lnTo>
                <a:lnTo>
                  <a:pt x="109" y="29"/>
                </a:lnTo>
                <a:lnTo>
                  <a:pt x="106" y="33"/>
                </a:lnTo>
                <a:lnTo>
                  <a:pt x="106" y="35"/>
                </a:lnTo>
                <a:lnTo>
                  <a:pt x="106" y="38"/>
                </a:lnTo>
                <a:lnTo>
                  <a:pt x="105" y="40"/>
                </a:lnTo>
                <a:lnTo>
                  <a:pt x="106" y="42"/>
                </a:lnTo>
                <a:lnTo>
                  <a:pt x="106" y="43"/>
                </a:lnTo>
                <a:lnTo>
                  <a:pt x="109" y="44"/>
                </a:lnTo>
                <a:lnTo>
                  <a:pt x="112" y="46"/>
                </a:lnTo>
                <a:lnTo>
                  <a:pt x="115" y="49"/>
                </a:lnTo>
                <a:lnTo>
                  <a:pt x="119" y="53"/>
                </a:lnTo>
                <a:lnTo>
                  <a:pt x="120" y="54"/>
                </a:lnTo>
                <a:lnTo>
                  <a:pt x="120" y="55"/>
                </a:lnTo>
                <a:lnTo>
                  <a:pt x="119" y="56"/>
                </a:lnTo>
                <a:lnTo>
                  <a:pt x="116" y="57"/>
                </a:lnTo>
                <a:lnTo>
                  <a:pt x="112" y="56"/>
                </a:lnTo>
                <a:lnTo>
                  <a:pt x="111" y="56"/>
                </a:lnTo>
                <a:lnTo>
                  <a:pt x="110" y="56"/>
                </a:lnTo>
                <a:lnTo>
                  <a:pt x="109" y="57"/>
                </a:lnTo>
                <a:lnTo>
                  <a:pt x="110" y="58"/>
                </a:lnTo>
                <a:lnTo>
                  <a:pt x="113" y="63"/>
                </a:lnTo>
                <a:lnTo>
                  <a:pt x="117" y="69"/>
                </a:lnTo>
                <a:lnTo>
                  <a:pt x="117" y="71"/>
                </a:lnTo>
                <a:lnTo>
                  <a:pt x="117" y="73"/>
                </a:lnTo>
                <a:lnTo>
                  <a:pt x="116" y="75"/>
                </a:lnTo>
                <a:lnTo>
                  <a:pt x="114" y="74"/>
                </a:lnTo>
                <a:lnTo>
                  <a:pt x="113" y="73"/>
                </a:lnTo>
                <a:lnTo>
                  <a:pt x="111" y="73"/>
                </a:lnTo>
                <a:lnTo>
                  <a:pt x="110" y="74"/>
                </a:lnTo>
                <a:lnTo>
                  <a:pt x="108" y="76"/>
                </a:lnTo>
                <a:lnTo>
                  <a:pt x="107" y="76"/>
                </a:lnTo>
                <a:lnTo>
                  <a:pt x="105" y="76"/>
                </a:lnTo>
                <a:lnTo>
                  <a:pt x="104" y="77"/>
                </a:lnTo>
                <a:lnTo>
                  <a:pt x="103" y="76"/>
                </a:lnTo>
                <a:lnTo>
                  <a:pt x="101" y="75"/>
                </a:lnTo>
                <a:lnTo>
                  <a:pt x="100" y="76"/>
                </a:lnTo>
                <a:lnTo>
                  <a:pt x="100" y="77"/>
                </a:lnTo>
                <a:lnTo>
                  <a:pt x="101" y="80"/>
                </a:lnTo>
                <a:lnTo>
                  <a:pt x="103" y="83"/>
                </a:lnTo>
                <a:lnTo>
                  <a:pt x="102" y="86"/>
                </a:lnTo>
                <a:lnTo>
                  <a:pt x="101" y="86"/>
                </a:lnTo>
                <a:lnTo>
                  <a:pt x="100" y="84"/>
                </a:lnTo>
                <a:lnTo>
                  <a:pt x="98" y="84"/>
                </a:lnTo>
                <a:lnTo>
                  <a:pt x="97" y="84"/>
                </a:lnTo>
                <a:lnTo>
                  <a:pt x="94" y="87"/>
                </a:lnTo>
                <a:lnTo>
                  <a:pt x="91" y="89"/>
                </a:lnTo>
                <a:lnTo>
                  <a:pt x="91" y="90"/>
                </a:lnTo>
                <a:lnTo>
                  <a:pt x="90" y="92"/>
                </a:lnTo>
                <a:lnTo>
                  <a:pt x="90" y="93"/>
                </a:lnTo>
                <a:lnTo>
                  <a:pt x="90" y="97"/>
                </a:lnTo>
                <a:lnTo>
                  <a:pt x="86" y="98"/>
                </a:lnTo>
                <a:lnTo>
                  <a:pt x="85" y="99"/>
                </a:lnTo>
                <a:lnTo>
                  <a:pt x="84" y="100"/>
                </a:lnTo>
                <a:lnTo>
                  <a:pt x="85" y="105"/>
                </a:lnTo>
                <a:lnTo>
                  <a:pt x="85" y="108"/>
                </a:lnTo>
                <a:lnTo>
                  <a:pt x="87" y="112"/>
                </a:lnTo>
                <a:lnTo>
                  <a:pt x="87" y="114"/>
                </a:lnTo>
                <a:lnTo>
                  <a:pt x="87" y="115"/>
                </a:lnTo>
                <a:lnTo>
                  <a:pt x="85" y="116"/>
                </a:lnTo>
                <a:lnTo>
                  <a:pt x="85" y="117"/>
                </a:lnTo>
                <a:lnTo>
                  <a:pt x="84" y="117"/>
                </a:lnTo>
                <a:lnTo>
                  <a:pt x="81" y="116"/>
                </a:lnTo>
                <a:lnTo>
                  <a:pt x="80" y="116"/>
                </a:lnTo>
                <a:lnTo>
                  <a:pt x="74" y="112"/>
                </a:lnTo>
                <a:lnTo>
                  <a:pt x="72" y="110"/>
                </a:lnTo>
                <a:lnTo>
                  <a:pt x="68" y="107"/>
                </a:lnTo>
                <a:lnTo>
                  <a:pt x="65" y="105"/>
                </a:lnTo>
                <a:lnTo>
                  <a:pt x="64" y="103"/>
                </a:lnTo>
                <a:lnTo>
                  <a:pt x="62" y="102"/>
                </a:lnTo>
                <a:lnTo>
                  <a:pt x="60" y="103"/>
                </a:lnTo>
                <a:lnTo>
                  <a:pt x="57" y="101"/>
                </a:lnTo>
                <a:lnTo>
                  <a:pt x="59" y="100"/>
                </a:lnTo>
                <a:lnTo>
                  <a:pt x="60" y="100"/>
                </a:lnTo>
                <a:lnTo>
                  <a:pt x="59" y="98"/>
                </a:lnTo>
                <a:lnTo>
                  <a:pt x="59" y="97"/>
                </a:lnTo>
                <a:lnTo>
                  <a:pt x="52" y="90"/>
                </a:lnTo>
                <a:lnTo>
                  <a:pt x="48" y="86"/>
                </a:lnTo>
                <a:lnTo>
                  <a:pt x="48" y="84"/>
                </a:lnTo>
                <a:lnTo>
                  <a:pt x="48" y="80"/>
                </a:lnTo>
                <a:lnTo>
                  <a:pt x="47" y="79"/>
                </a:lnTo>
                <a:lnTo>
                  <a:pt x="42" y="77"/>
                </a:lnTo>
                <a:lnTo>
                  <a:pt x="36" y="71"/>
                </a:lnTo>
                <a:lnTo>
                  <a:pt x="30" y="65"/>
                </a:lnTo>
                <a:lnTo>
                  <a:pt x="29" y="64"/>
                </a:lnTo>
                <a:lnTo>
                  <a:pt x="26" y="60"/>
                </a:lnTo>
                <a:lnTo>
                  <a:pt x="23" y="56"/>
                </a:lnTo>
                <a:lnTo>
                  <a:pt x="20" y="53"/>
                </a:lnTo>
                <a:lnTo>
                  <a:pt x="17" y="50"/>
                </a:lnTo>
                <a:lnTo>
                  <a:pt x="15" y="46"/>
                </a:lnTo>
                <a:lnTo>
                  <a:pt x="13" y="41"/>
                </a:lnTo>
                <a:lnTo>
                  <a:pt x="12" y="35"/>
                </a:lnTo>
                <a:lnTo>
                  <a:pt x="11" y="33"/>
                </a:lnTo>
                <a:lnTo>
                  <a:pt x="10" y="32"/>
                </a:lnTo>
                <a:lnTo>
                  <a:pt x="4" y="26"/>
                </a:lnTo>
                <a:lnTo>
                  <a:pt x="0" y="23"/>
                </a:lnTo>
                <a:lnTo>
                  <a:pt x="0" y="19"/>
                </a:lnTo>
                <a:lnTo>
                  <a:pt x="1" y="12"/>
                </a:lnTo>
                <a:lnTo>
                  <a:pt x="1" y="4"/>
                </a:lnTo>
                <a:lnTo>
                  <a:pt x="3" y="3"/>
                </a:lnTo>
                <a:lnTo>
                  <a:pt x="5" y="3"/>
                </a:lnTo>
                <a:lnTo>
                  <a:pt x="7" y="3"/>
                </a:lnTo>
                <a:lnTo>
                  <a:pt x="9" y="4"/>
                </a:lnTo>
                <a:lnTo>
                  <a:pt x="13" y="9"/>
                </a:lnTo>
                <a:lnTo>
                  <a:pt x="15" y="11"/>
                </a:lnTo>
                <a:lnTo>
                  <a:pt x="17" y="12"/>
                </a:lnTo>
                <a:lnTo>
                  <a:pt x="19" y="10"/>
                </a:lnTo>
                <a:lnTo>
                  <a:pt x="22" y="5"/>
                </a:lnTo>
                <a:lnTo>
                  <a:pt x="25" y="3"/>
                </a:lnTo>
                <a:lnTo>
                  <a:pt x="33" y="4"/>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48" name="Belgium">
            <a:extLst>
              <a:ext uri="{FF2B5EF4-FFF2-40B4-BE49-F238E27FC236}">
                <a16:creationId xmlns:a16="http://schemas.microsoft.com/office/drawing/2014/main" id="{7EA94A52-0B58-4402-AC6D-FD983E9824B0}"/>
              </a:ext>
            </a:extLst>
          </p:cNvPr>
          <p:cNvSpPr>
            <a:spLocks/>
          </p:cNvSpPr>
          <p:nvPr/>
        </p:nvSpPr>
        <p:spPr bwMode="auto">
          <a:xfrm>
            <a:off x="5872297" y="2470747"/>
            <a:ext cx="116064" cy="82387"/>
          </a:xfrm>
          <a:custGeom>
            <a:avLst/>
            <a:gdLst>
              <a:gd name="T0" fmla="*/ 71 w 120"/>
              <a:gd name="T1" fmla="*/ 4 h 96"/>
              <a:gd name="T2" fmla="*/ 77 w 120"/>
              <a:gd name="T3" fmla="*/ 2 h 96"/>
              <a:gd name="T4" fmla="*/ 79 w 120"/>
              <a:gd name="T5" fmla="*/ 4 h 96"/>
              <a:gd name="T6" fmla="*/ 87 w 120"/>
              <a:gd name="T7" fmla="*/ 11 h 96"/>
              <a:gd name="T8" fmla="*/ 93 w 120"/>
              <a:gd name="T9" fmla="*/ 10 h 96"/>
              <a:gd name="T10" fmla="*/ 101 w 120"/>
              <a:gd name="T11" fmla="*/ 16 h 96"/>
              <a:gd name="T12" fmla="*/ 103 w 120"/>
              <a:gd name="T13" fmla="*/ 20 h 96"/>
              <a:gd name="T14" fmla="*/ 100 w 120"/>
              <a:gd name="T15" fmla="*/ 26 h 96"/>
              <a:gd name="T16" fmla="*/ 97 w 120"/>
              <a:gd name="T17" fmla="*/ 32 h 96"/>
              <a:gd name="T18" fmla="*/ 103 w 120"/>
              <a:gd name="T19" fmla="*/ 33 h 96"/>
              <a:gd name="T20" fmla="*/ 108 w 120"/>
              <a:gd name="T21" fmla="*/ 37 h 96"/>
              <a:gd name="T22" fmla="*/ 116 w 120"/>
              <a:gd name="T23" fmla="*/ 44 h 96"/>
              <a:gd name="T24" fmla="*/ 115 w 120"/>
              <a:gd name="T25" fmla="*/ 49 h 96"/>
              <a:gd name="T26" fmla="*/ 119 w 120"/>
              <a:gd name="T27" fmla="*/ 53 h 96"/>
              <a:gd name="T28" fmla="*/ 112 w 120"/>
              <a:gd name="T29" fmla="*/ 66 h 96"/>
              <a:gd name="T30" fmla="*/ 111 w 120"/>
              <a:gd name="T31" fmla="*/ 65 h 96"/>
              <a:gd name="T32" fmla="*/ 104 w 120"/>
              <a:gd name="T33" fmla="*/ 69 h 96"/>
              <a:gd name="T34" fmla="*/ 100 w 120"/>
              <a:gd name="T35" fmla="*/ 77 h 96"/>
              <a:gd name="T36" fmla="*/ 100 w 120"/>
              <a:gd name="T37" fmla="*/ 81 h 96"/>
              <a:gd name="T38" fmla="*/ 102 w 120"/>
              <a:gd name="T39" fmla="*/ 86 h 96"/>
              <a:gd name="T40" fmla="*/ 103 w 120"/>
              <a:gd name="T41" fmla="*/ 93 h 96"/>
              <a:gd name="T42" fmla="*/ 99 w 120"/>
              <a:gd name="T43" fmla="*/ 95 h 96"/>
              <a:gd name="T44" fmla="*/ 93 w 120"/>
              <a:gd name="T45" fmla="*/ 96 h 96"/>
              <a:gd name="T46" fmla="*/ 86 w 120"/>
              <a:gd name="T47" fmla="*/ 90 h 96"/>
              <a:gd name="T48" fmla="*/ 81 w 120"/>
              <a:gd name="T49" fmla="*/ 86 h 96"/>
              <a:gd name="T50" fmla="*/ 75 w 120"/>
              <a:gd name="T51" fmla="*/ 83 h 96"/>
              <a:gd name="T52" fmla="*/ 72 w 120"/>
              <a:gd name="T53" fmla="*/ 77 h 96"/>
              <a:gd name="T54" fmla="*/ 71 w 120"/>
              <a:gd name="T55" fmla="*/ 65 h 96"/>
              <a:gd name="T56" fmla="*/ 67 w 120"/>
              <a:gd name="T57" fmla="*/ 71 h 96"/>
              <a:gd name="T58" fmla="*/ 57 w 120"/>
              <a:gd name="T59" fmla="*/ 76 h 96"/>
              <a:gd name="T60" fmla="*/ 50 w 120"/>
              <a:gd name="T61" fmla="*/ 74 h 96"/>
              <a:gd name="T62" fmla="*/ 52 w 120"/>
              <a:gd name="T63" fmla="*/ 70 h 96"/>
              <a:gd name="T64" fmla="*/ 50 w 120"/>
              <a:gd name="T65" fmla="*/ 66 h 96"/>
              <a:gd name="T66" fmla="*/ 51 w 120"/>
              <a:gd name="T67" fmla="*/ 61 h 96"/>
              <a:gd name="T68" fmla="*/ 41 w 120"/>
              <a:gd name="T69" fmla="*/ 56 h 96"/>
              <a:gd name="T70" fmla="*/ 37 w 120"/>
              <a:gd name="T71" fmla="*/ 57 h 96"/>
              <a:gd name="T72" fmla="*/ 34 w 120"/>
              <a:gd name="T73" fmla="*/ 51 h 96"/>
              <a:gd name="T74" fmla="*/ 25 w 120"/>
              <a:gd name="T75" fmla="*/ 48 h 96"/>
              <a:gd name="T76" fmla="*/ 22 w 120"/>
              <a:gd name="T77" fmla="*/ 41 h 96"/>
              <a:gd name="T78" fmla="*/ 18 w 120"/>
              <a:gd name="T79" fmla="*/ 35 h 96"/>
              <a:gd name="T80" fmla="*/ 10 w 120"/>
              <a:gd name="T81" fmla="*/ 38 h 96"/>
              <a:gd name="T82" fmla="*/ 4 w 120"/>
              <a:gd name="T83" fmla="*/ 33 h 96"/>
              <a:gd name="T84" fmla="*/ 2 w 120"/>
              <a:gd name="T85" fmla="*/ 26 h 96"/>
              <a:gd name="T86" fmla="*/ 0 w 120"/>
              <a:gd name="T87" fmla="*/ 19 h 96"/>
              <a:gd name="T88" fmla="*/ 26 w 120"/>
              <a:gd name="T89" fmla="*/ 5 h 96"/>
              <a:gd name="T90" fmla="*/ 28 w 120"/>
              <a:gd name="T91" fmla="*/ 12 h 96"/>
              <a:gd name="T92" fmla="*/ 33 w 120"/>
              <a:gd name="T93" fmla="*/ 10 h 96"/>
              <a:gd name="T94" fmla="*/ 39 w 120"/>
              <a:gd name="T95" fmla="*/ 12 h 96"/>
              <a:gd name="T96" fmla="*/ 47 w 120"/>
              <a:gd name="T97" fmla="*/ 12 h 96"/>
              <a:gd name="T98" fmla="*/ 53 w 120"/>
              <a:gd name="T99" fmla="*/ 5 h 96"/>
              <a:gd name="T100" fmla="*/ 58 w 120"/>
              <a:gd name="T101" fmla="*/ 6 h 96"/>
              <a:gd name="T102" fmla="*/ 62 w 120"/>
              <a:gd name="T103" fmla="*/ 0 h 96"/>
              <a:gd name="T104" fmla="*/ 66 w 120"/>
              <a:gd name="T105" fmla="*/ 3 h 96"/>
              <a:gd name="T106" fmla="*/ 71 w 120"/>
              <a:gd name="T107" fmla="*/ 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96">
                <a:moveTo>
                  <a:pt x="71" y="3"/>
                </a:moveTo>
                <a:lnTo>
                  <a:pt x="71" y="3"/>
                </a:lnTo>
                <a:lnTo>
                  <a:pt x="71" y="4"/>
                </a:lnTo>
                <a:lnTo>
                  <a:pt x="72" y="4"/>
                </a:lnTo>
                <a:lnTo>
                  <a:pt x="75" y="4"/>
                </a:lnTo>
                <a:lnTo>
                  <a:pt x="77" y="2"/>
                </a:lnTo>
                <a:lnTo>
                  <a:pt x="78" y="1"/>
                </a:lnTo>
                <a:lnTo>
                  <a:pt x="79" y="2"/>
                </a:lnTo>
                <a:lnTo>
                  <a:pt x="79" y="4"/>
                </a:lnTo>
                <a:lnTo>
                  <a:pt x="80" y="7"/>
                </a:lnTo>
                <a:lnTo>
                  <a:pt x="84" y="10"/>
                </a:lnTo>
                <a:lnTo>
                  <a:pt x="87" y="11"/>
                </a:lnTo>
                <a:lnTo>
                  <a:pt x="90" y="10"/>
                </a:lnTo>
                <a:lnTo>
                  <a:pt x="92" y="10"/>
                </a:lnTo>
                <a:lnTo>
                  <a:pt x="93" y="10"/>
                </a:lnTo>
                <a:lnTo>
                  <a:pt x="94" y="12"/>
                </a:lnTo>
                <a:lnTo>
                  <a:pt x="96" y="14"/>
                </a:lnTo>
                <a:lnTo>
                  <a:pt x="101" y="16"/>
                </a:lnTo>
                <a:lnTo>
                  <a:pt x="102" y="16"/>
                </a:lnTo>
                <a:lnTo>
                  <a:pt x="103" y="18"/>
                </a:lnTo>
                <a:lnTo>
                  <a:pt x="103" y="20"/>
                </a:lnTo>
                <a:lnTo>
                  <a:pt x="100" y="25"/>
                </a:lnTo>
                <a:lnTo>
                  <a:pt x="100" y="26"/>
                </a:lnTo>
                <a:lnTo>
                  <a:pt x="100" y="26"/>
                </a:lnTo>
                <a:lnTo>
                  <a:pt x="100" y="27"/>
                </a:lnTo>
                <a:lnTo>
                  <a:pt x="97" y="31"/>
                </a:lnTo>
                <a:lnTo>
                  <a:pt x="97" y="32"/>
                </a:lnTo>
                <a:lnTo>
                  <a:pt x="98" y="34"/>
                </a:lnTo>
                <a:lnTo>
                  <a:pt x="99" y="35"/>
                </a:lnTo>
                <a:lnTo>
                  <a:pt x="103" y="33"/>
                </a:lnTo>
                <a:lnTo>
                  <a:pt x="105" y="36"/>
                </a:lnTo>
                <a:lnTo>
                  <a:pt x="108" y="36"/>
                </a:lnTo>
                <a:lnTo>
                  <a:pt x="108" y="37"/>
                </a:lnTo>
                <a:lnTo>
                  <a:pt x="112" y="40"/>
                </a:lnTo>
                <a:lnTo>
                  <a:pt x="113" y="42"/>
                </a:lnTo>
                <a:lnTo>
                  <a:pt x="116" y="44"/>
                </a:lnTo>
                <a:lnTo>
                  <a:pt x="113" y="46"/>
                </a:lnTo>
                <a:lnTo>
                  <a:pt x="114" y="47"/>
                </a:lnTo>
                <a:lnTo>
                  <a:pt x="115" y="49"/>
                </a:lnTo>
                <a:lnTo>
                  <a:pt x="117" y="49"/>
                </a:lnTo>
                <a:lnTo>
                  <a:pt x="119" y="51"/>
                </a:lnTo>
                <a:lnTo>
                  <a:pt x="119" y="53"/>
                </a:lnTo>
                <a:lnTo>
                  <a:pt x="120" y="58"/>
                </a:lnTo>
                <a:lnTo>
                  <a:pt x="114" y="62"/>
                </a:lnTo>
                <a:lnTo>
                  <a:pt x="112" y="66"/>
                </a:lnTo>
                <a:lnTo>
                  <a:pt x="112" y="67"/>
                </a:lnTo>
                <a:lnTo>
                  <a:pt x="112" y="67"/>
                </a:lnTo>
                <a:lnTo>
                  <a:pt x="111" y="65"/>
                </a:lnTo>
                <a:lnTo>
                  <a:pt x="110" y="65"/>
                </a:lnTo>
                <a:lnTo>
                  <a:pt x="108" y="65"/>
                </a:lnTo>
                <a:lnTo>
                  <a:pt x="104" y="69"/>
                </a:lnTo>
                <a:lnTo>
                  <a:pt x="103" y="72"/>
                </a:lnTo>
                <a:lnTo>
                  <a:pt x="102" y="75"/>
                </a:lnTo>
                <a:lnTo>
                  <a:pt x="100" y="77"/>
                </a:lnTo>
                <a:lnTo>
                  <a:pt x="100" y="79"/>
                </a:lnTo>
                <a:lnTo>
                  <a:pt x="100" y="80"/>
                </a:lnTo>
                <a:lnTo>
                  <a:pt x="100" y="81"/>
                </a:lnTo>
                <a:lnTo>
                  <a:pt x="100" y="82"/>
                </a:lnTo>
                <a:lnTo>
                  <a:pt x="102" y="85"/>
                </a:lnTo>
                <a:lnTo>
                  <a:pt x="102" y="86"/>
                </a:lnTo>
                <a:lnTo>
                  <a:pt x="104" y="90"/>
                </a:lnTo>
                <a:lnTo>
                  <a:pt x="104" y="92"/>
                </a:lnTo>
                <a:lnTo>
                  <a:pt x="103" y="93"/>
                </a:lnTo>
                <a:lnTo>
                  <a:pt x="102" y="94"/>
                </a:lnTo>
                <a:lnTo>
                  <a:pt x="102" y="95"/>
                </a:lnTo>
                <a:lnTo>
                  <a:pt x="99" y="95"/>
                </a:lnTo>
                <a:lnTo>
                  <a:pt x="96" y="96"/>
                </a:lnTo>
                <a:lnTo>
                  <a:pt x="94" y="96"/>
                </a:lnTo>
                <a:lnTo>
                  <a:pt x="93" y="96"/>
                </a:lnTo>
                <a:lnTo>
                  <a:pt x="91" y="94"/>
                </a:lnTo>
                <a:lnTo>
                  <a:pt x="88" y="91"/>
                </a:lnTo>
                <a:lnTo>
                  <a:pt x="86" y="90"/>
                </a:lnTo>
                <a:lnTo>
                  <a:pt x="86" y="88"/>
                </a:lnTo>
                <a:lnTo>
                  <a:pt x="84" y="88"/>
                </a:lnTo>
                <a:lnTo>
                  <a:pt x="81" y="86"/>
                </a:lnTo>
                <a:lnTo>
                  <a:pt x="79" y="85"/>
                </a:lnTo>
                <a:lnTo>
                  <a:pt x="77" y="84"/>
                </a:lnTo>
                <a:lnTo>
                  <a:pt x="75" y="83"/>
                </a:lnTo>
                <a:lnTo>
                  <a:pt x="73" y="83"/>
                </a:lnTo>
                <a:lnTo>
                  <a:pt x="72" y="80"/>
                </a:lnTo>
                <a:lnTo>
                  <a:pt x="72" y="77"/>
                </a:lnTo>
                <a:lnTo>
                  <a:pt x="71" y="75"/>
                </a:lnTo>
                <a:lnTo>
                  <a:pt x="73" y="66"/>
                </a:lnTo>
                <a:lnTo>
                  <a:pt x="71" y="65"/>
                </a:lnTo>
                <a:lnTo>
                  <a:pt x="70" y="66"/>
                </a:lnTo>
                <a:lnTo>
                  <a:pt x="68" y="68"/>
                </a:lnTo>
                <a:lnTo>
                  <a:pt x="67" y="71"/>
                </a:lnTo>
                <a:lnTo>
                  <a:pt x="66" y="73"/>
                </a:lnTo>
                <a:lnTo>
                  <a:pt x="63" y="75"/>
                </a:lnTo>
                <a:lnTo>
                  <a:pt x="57" y="76"/>
                </a:lnTo>
                <a:lnTo>
                  <a:pt x="51" y="75"/>
                </a:lnTo>
                <a:lnTo>
                  <a:pt x="51" y="74"/>
                </a:lnTo>
                <a:lnTo>
                  <a:pt x="50" y="74"/>
                </a:lnTo>
                <a:lnTo>
                  <a:pt x="50" y="73"/>
                </a:lnTo>
                <a:lnTo>
                  <a:pt x="51" y="72"/>
                </a:lnTo>
                <a:lnTo>
                  <a:pt x="52" y="70"/>
                </a:lnTo>
                <a:lnTo>
                  <a:pt x="52" y="68"/>
                </a:lnTo>
                <a:lnTo>
                  <a:pt x="51" y="67"/>
                </a:lnTo>
                <a:lnTo>
                  <a:pt x="50" y="66"/>
                </a:lnTo>
                <a:lnTo>
                  <a:pt x="50" y="64"/>
                </a:lnTo>
                <a:lnTo>
                  <a:pt x="51" y="62"/>
                </a:lnTo>
                <a:lnTo>
                  <a:pt x="51" y="61"/>
                </a:lnTo>
                <a:lnTo>
                  <a:pt x="47" y="57"/>
                </a:lnTo>
                <a:lnTo>
                  <a:pt x="44" y="57"/>
                </a:lnTo>
                <a:lnTo>
                  <a:pt x="41" y="56"/>
                </a:lnTo>
                <a:lnTo>
                  <a:pt x="39" y="56"/>
                </a:lnTo>
                <a:lnTo>
                  <a:pt x="38" y="56"/>
                </a:lnTo>
                <a:lnTo>
                  <a:pt x="37" y="57"/>
                </a:lnTo>
                <a:lnTo>
                  <a:pt x="36" y="58"/>
                </a:lnTo>
                <a:lnTo>
                  <a:pt x="35" y="57"/>
                </a:lnTo>
                <a:lnTo>
                  <a:pt x="34" y="51"/>
                </a:lnTo>
                <a:lnTo>
                  <a:pt x="33" y="50"/>
                </a:lnTo>
                <a:lnTo>
                  <a:pt x="30" y="49"/>
                </a:lnTo>
                <a:lnTo>
                  <a:pt x="25" y="48"/>
                </a:lnTo>
                <a:lnTo>
                  <a:pt x="23" y="47"/>
                </a:lnTo>
                <a:lnTo>
                  <a:pt x="22" y="44"/>
                </a:lnTo>
                <a:lnTo>
                  <a:pt x="22" y="41"/>
                </a:lnTo>
                <a:lnTo>
                  <a:pt x="20" y="37"/>
                </a:lnTo>
                <a:lnTo>
                  <a:pt x="20" y="36"/>
                </a:lnTo>
                <a:lnTo>
                  <a:pt x="18" y="35"/>
                </a:lnTo>
                <a:lnTo>
                  <a:pt x="15" y="35"/>
                </a:lnTo>
                <a:lnTo>
                  <a:pt x="12" y="37"/>
                </a:lnTo>
                <a:lnTo>
                  <a:pt x="10" y="38"/>
                </a:lnTo>
                <a:lnTo>
                  <a:pt x="10" y="38"/>
                </a:lnTo>
                <a:lnTo>
                  <a:pt x="7" y="36"/>
                </a:lnTo>
                <a:lnTo>
                  <a:pt x="4" y="33"/>
                </a:lnTo>
                <a:lnTo>
                  <a:pt x="2" y="30"/>
                </a:lnTo>
                <a:lnTo>
                  <a:pt x="2" y="28"/>
                </a:lnTo>
                <a:lnTo>
                  <a:pt x="2" y="26"/>
                </a:lnTo>
                <a:lnTo>
                  <a:pt x="1" y="25"/>
                </a:lnTo>
                <a:lnTo>
                  <a:pt x="0" y="22"/>
                </a:lnTo>
                <a:lnTo>
                  <a:pt x="0" y="19"/>
                </a:lnTo>
                <a:lnTo>
                  <a:pt x="13" y="11"/>
                </a:lnTo>
                <a:lnTo>
                  <a:pt x="22" y="7"/>
                </a:lnTo>
                <a:lnTo>
                  <a:pt x="26" y="5"/>
                </a:lnTo>
                <a:lnTo>
                  <a:pt x="27" y="10"/>
                </a:lnTo>
                <a:lnTo>
                  <a:pt x="27" y="11"/>
                </a:lnTo>
                <a:lnTo>
                  <a:pt x="28" y="12"/>
                </a:lnTo>
                <a:lnTo>
                  <a:pt x="29" y="12"/>
                </a:lnTo>
                <a:lnTo>
                  <a:pt x="31" y="11"/>
                </a:lnTo>
                <a:lnTo>
                  <a:pt x="33" y="10"/>
                </a:lnTo>
                <a:lnTo>
                  <a:pt x="36" y="10"/>
                </a:lnTo>
                <a:lnTo>
                  <a:pt x="38" y="11"/>
                </a:lnTo>
                <a:lnTo>
                  <a:pt x="39" y="12"/>
                </a:lnTo>
                <a:lnTo>
                  <a:pt x="41" y="14"/>
                </a:lnTo>
                <a:lnTo>
                  <a:pt x="43" y="14"/>
                </a:lnTo>
                <a:lnTo>
                  <a:pt x="47" y="12"/>
                </a:lnTo>
                <a:lnTo>
                  <a:pt x="51" y="9"/>
                </a:lnTo>
                <a:lnTo>
                  <a:pt x="52" y="7"/>
                </a:lnTo>
                <a:lnTo>
                  <a:pt x="53" y="5"/>
                </a:lnTo>
                <a:lnTo>
                  <a:pt x="55" y="6"/>
                </a:lnTo>
                <a:lnTo>
                  <a:pt x="57" y="6"/>
                </a:lnTo>
                <a:lnTo>
                  <a:pt x="58" y="6"/>
                </a:lnTo>
                <a:lnTo>
                  <a:pt x="58" y="3"/>
                </a:lnTo>
                <a:lnTo>
                  <a:pt x="60" y="1"/>
                </a:lnTo>
                <a:lnTo>
                  <a:pt x="62" y="0"/>
                </a:lnTo>
                <a:lnTo>
                  <a:pt x="62" y="2"/>
                </a:lnTo>
                <a:lnTo>
                  <a:pt x="64" y="3"/>
                </a:lnTo>
                <a:lnTo>
                  <a:pt x="66" y="3"/>
                </a:lnTo>
                <a:lnTo>
                  <a:pt x="69" y="0"/>
                </a:lnTo>
                <a:lnTo>
                  <a:pt x="70" y="0"/>
                </a:lnTo>
                <a:lnTo>
                  <a:pt x="71" y="2"/>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49" name="Bulgaria">
            <a:extLst>
              <a:ext uri="{FF2B5EF4-FFF2-40B4-BE49-F238E27FC236}">
                <a16:creationId xmlns:a16="http://schemas.microsoft.com/office/drawing/2014/main" id="{4CC5DC8A-E1E9-4D05-BE1A-C7E40DC105B0}"/>
              </a:ext>
            </a:extLst>
          </p:cNvPr>
          <p:cNvSpPr>
            <a:spLocks/>
          </p:cNvSpPr>
          <p:nvPr/>
        </p:nvSpPr>
        <p:spPr bwMode="auto">
          <a:xfrm>
            <a:off x="6468239" y="2757141"/>
            <a:ext cx="189720" cy="105926"/>
          </a:xfrm>
          <a:custGeom>
            <a:avLst/>
            <a:gdLst>
              <a:gd name="T0" fmla="*/ 194 w 195"/>
              <a:gd name="T1" fmla="*/ 31 h 126"/>
              <a:gd name="T2" fmla="*/ 180 w 195"/>
              <a:gd name="T3" fmla="*/ 36 h 126"/>
              <a:gd name="T4" fmla="*/ 174 w 195"/>
              <a:gd name="T5" fmla="*/ 45 h 126"/>
              <a:gd name="T6" fmla="*/ 171 w 195"/>
              <a:gd name="T7" fmla="*/ 65 h 126"/>
              <a:gd name="T8" fmla="*/ 165 w 195"/>
              <a:gd name="T9" fmla="*/ 78 h 126"/>
              <a:gd name="T10" fmla="*/ 176 w 195"/>
              <a:gd name="T11" fmla="*/ 93 h 126"/>
              <a:gd name="T12" fmla="*/ 171 w 195"/>
              <a:gd name="T13" fmla="*/ 96 h 126"/>
              <a:gd name="T14" fmla="*/ 166 w 195"/>
              <a:gd name="T15" fmla="*/ 96 h 126"/>
              <a:gd name="T16" fmla="*/ 160 w 195"/>
              <a:gd name="T17" fmla="*/ 97 h 126"/>
              <a:gd name="T18" fmla="*/ 153 w 195"/>
              <a:gd name="T19" fmla="*/ 91 h 126"/>
              <a:gd name="T20" fmla="*/ 144 w 195"/>
              <a:gd name="T21" fmla="*/ 94 h 126"/>
              <a:gd name="T22" fmla="*/ 135 w 195"/>
              <a:gd name="T23" fmla="*/ 96 h 126"/>
              <a:gd name="T24" fmla="*/ 131 w 195"/>
              <a:gd name="T25" fmla="*/ 99 h 126"/>
              <a:gd name="T26" fmla="*/ 125 w 195"/>
              <a:gd name="T27" fmla="*/ 103 h 126"/>
              <a:gd name="T28" fmla="*/ 124 w 195"/>
              <a:gd name="T29" fmla="*/ 107 h 126"/>
              <a:gd name="T30" fmla="*/ 117 w 195"/>
              <a:gd name="T31" fmla="*/ 107 h 126"/>
              <a:gd name="T32" fmla="*/ 117 w 195"/>
              <a:gd name="T33" fmla="*/ 111 h 126"/>
              <a:gd name="T34" fmla="*/ 118 w 195"/>
              <a:gd name="T35" fmla="*/ 120 h 126"/>
              <a:gd name="T36" fmla="*/ 107 w 195"/>
              <a:gd name="T37" fmla="*/ 123 h 126"/>
              <a:gd name="T38" fmla="*/ 99 w 195"/>
              <a:gd name="T39" fmla="*/ 124 h 126"/>
              <a:gd name="T40" fmla="*/ 87 w 195"/>
              <a:gd name="T41" fmla="*/ 123 h 126"/>
              <a:gd name="T42" fmla="*/ 76 w 195"/>
              <a:gd name="T43" fmla="*/ 121 h 126"/>
              <a:gd name="T44" fmla="*/ 70 w 195"/>
              <a:gd name="T45" fmla="*/ 118 h 126"/>
              <a:gd name="T46" fmla="*/ 67 w 195"/>
              <a:gd name="T47" fmla="*/ 113 h 126"/>
              <a:gd name="T48" fmla="*/ 59 w 195"/>
              <a:gd name="T49" fmla="*/ 114 h 126"/>
              <a:gd name="T50" fmla="*/ 52 w 195"/>
              <a:gd name="T51" fmla="*/ 117 h 126"/>
              <a:gd name="T52" fmla="*/ 44 w 195"/>
              <a:gd name="T53" fmla="*/ 119 h 126"/>
              <a:gd name="T54" fmla="*/ 34 w 195"/>
              <a:gd name="T55" fmla="*/ 120 h 126"/>
              <a:gd name="T56" fmla="*/ 25 w 195"/>
              <a:gd name="T57" fmla="*/ 123 h 126"/>
              <a:gd name="T58" fmla="*/ 18 w 195"/>
              <a:gd name="T59" fmla="*/ 122 h 126"/>
              <a:gd name="T60" fmla="*/ 20 w 195"/>
              <a:gd name="T61" fmla="*/ 106 h 126"/>
              <a:gd name="T62" fmla="*/ 18 w 195"/>
              <a:gd name="T63" fmla="*/ 102 h 126"/>
              <a:gd name="T64" fmla="*/ 10 w 195"/>
              <a:gd name="T65" fmla="*/ 92 h 126"/>
              <a:gd name="T66" fmla="*/ 0 w 195"/>
              <a:gd name="T67" fmla="*/ 82 h 126"/>
              <a:gd name="T68" fmla="*/ 5 w 195"/>
              <a:gd name="T69" fmla="*/ 76 h 126"/>
              <a:gd name="T70" fmla="*/ 4 w 195"/>
              <a:gd name="T71" fmla="*/ 72 h 126"/>
              <a:gd name="T72" fmla="*/ 4 w 195"/>
              <a:gd name="T73" fmla="*/ 63 h 126"/>
              <a:gd name="T74" fmla="*/ 5 w 195"/>
              <a:gd name="T75" fmla="*/ 58 h 126"/>
              <a:gd name="T76" fmla="*/ 14 w 195"/>
              <a:gd name="T77" fmla="*/ 53 h 126"/>
              <a:gd name="T78" fmla="*/ 19 w 195"/>
              <a:gd name="T79" fmla="*/ 49 h 126"/>
              <a:gd name="T80" fmla="*/ 16 w 195"/>
              <a:gd name="T81" fmla="*/ 42 h 126"/>
              <a:gd name="T82" fmla="*/ 11 w 195"/>
              <a:gd name="T83" fmla="*/ 36 h 126"/>
              <a:gd name="T84" fmla="*/ 4 w 195"/>
              <a:gd name="T85" fmla="*/ 27 h 126"/>
              <a:gd name="T86" fmla="*/ 1 w 195"/>
              <a:gd name="T87" fmla="*/ 21 h 126"/>
              <a:gd name="T88" fmla="*/ 2 w 195"/>
              <a:gd name="T89" fmla="*/ 11 h 126"/>
              <a:gd name="T90" fmla="*/ 8 w 195"/>
              <a:gd name="T91" fmla="*/ 7 h 126"/>
              <a:gd name="T92" fmla="*/ 10 w 195"/>
              <a:gd name="T93" fmla="*/ 0 h 126"/>
              <a:gd name="T94" fmla="*/ 19 w 195"/>
              <a:gd name="T95" fmla="*/ 4 h 126"/>
              <a:gd name="T96" fmla="*/ 20 w 195"/>
              <a:gd name="T97" fmla="*/ 9 h 126"/>
              <a:gd name="T98" fmla="*/ 16 w 195"/>
              <a:gd name="T99" fmla="*/ 14 h 126"/>
              <a:gd name="T100" fmla="*/ 27 w 195"/>
              <a:gd name="T101" fmla="*/ 15 h 126"/>
              <a:gd name="T102" fmla="*/ 59 w 195"/>
              <a:gd name="T103" fmla="*/ 20 h 126"/>
              <a:gd name="T104" fmla="*/ 88 w 195"/>
              <a:gd name="T105" fmla="*/ 23 h 126"/>
              <a:gd name="T106" fmla="*/ 108 w 195"/>
              <a:gd name="T107" fmla="*/ 20 h 126"/>
              <a:gd name="T108" fmla="*/ 129 w 195"/>
              <a:gd name="T109" fmla="*/ 6 h 126"/>
              <a:gd name="T110" fmla="*/ 149 w 195"/>
              <a:gd name="T111" fmla="*/ 3 h 126"/>
              <a:gd name="T112" fmla="*/ 166 w 195"/>
              <a:gd name="T113" fmla="*/ 10 h 126"/>
              <a:gd name="T114" fmla="*/ 173 w 195"/>
              <a:gd name="T115" fmla="*/ 10 h 126"/>
              <a:gd name="T116" fmla="*/ 183 w 195"/>
              <a:gd name="T117" fmla="*/ 2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126">
                <a:moveTo>
                  <a:pt x="195" y="21"/>
                </a:moveTo>
                <a:lnTo>
                  <a:pt x="195" y="21"/>
                </a:lnTo>
                <a:lnTo>
                  <a:pt x="194" y="31"/>
                </a:lnTo>
                <a:lnTo>
                  <a:pt x="191" y="36"/>
                </a:lnTo>
                <a:lnTo>
                  <a:pt x="186" y="34"/>
                </a:lnTo>
                <a:lnTo>
                  <a:pt x="180" y="36"/>
                </a:lnTo>
                <a:lnTo>
                  <a:pt x="177" y="41"/>
                </a:lnTo>
                <a:lnTo>
                  <a:pt x="176" y="43"/>
                </a:lnTo>
                <a:lnTo>
                  <a:pt x="174" y="45"/>
                </a:lnTo>
                <a:lnTo>
                  <a:pt x="173" y="52"/>
                </a:lnTo>
                <a:lnTo>
                  <a:pt x="173" y="63"/>
                </a:lnTo>
                <a:lnTo>
                  <a:pt x="171" y="65"/>
                </a:lnTo>
                <a:lnTo>
                  <a:pt x="169" y="65"/>
                </a:lnTo>
                <a:lnTo>
                  <a:pt x="160" y="75"/>
                </a:lnTo>
                <a:lnTo>
                  <a:pt x="165" y="78"/>
                </a:lnTo>
                <a:lnTo>
                  <a:pt x="167" y="80"/>
                </a:lnTo>
                <a:lnTo>
                  <a:pt x="171" y="86"/>
                </a:lnTo>
                <a:lnTo>
                  <a:pt x="176" y="93"/>
                </a:lnTo>
                <a:lnTo>
                  <a:pt x="177" y="96"/>
                </a:lnTo>
                <a:lnTo>
                  <a:pt x="173" y="95"/>
                </a:lnTo>
                <a:lnTo>
                  <a:pt x="171" y="96"/>
                </a:lnTo>
                <a:lnTo>
                  <a:pt x="170" y="97"/>
                </a:lnTo>
                <a:lnTo>
                  <a:pt x="168" y="96"/>
                </a:lnTo>
                <a:lnTo>
                  <a:pt x="166" y="96"/>
                </a:lnTo>
                <a:lnTo>
                  <a:pt x="163" y="98"/>
                </a:lnTo>
                <a:lnTo>
                  <a:pt x="162" y="98"/>
                </a:lnTo>
                <a:lnTo>
                  <a:pt x="160" y="97"/>
                </a:lnTo>
                <a:lnTo>
                  <a:pt x="156" y="94"/>
                </a:lnTo>
                <a:lnTo>
                  <a:pt x="154" y="91"/>
                </a:lnTo>
                <a:lnTo>
                  <a:pt x="153" y="91"/>
                </a:lnTo>
                <a:lnTo>
                  <a:pt x="151" y="92"/>
                </a:lnTo>
                <a:lnTo>
                  <a:pt x="145" y="92"/>
                </a:lnTo>
                <a:lnTo>
                  <a:pt x="144" y="94"/>
                </a:lnTo>
                <a:lnTo>
                  <a:pt x="141" y="95"/>
                </a:lnTo>
                <a:lnTo>
                  <a:pt x="139" y="96"/>
                </a:lnTo>
                <a:lnTo>
                  <a:pt x="135" y="96"/>
                </a:lnTo>
                <a:lnTo>
                  <a:pt x="133" y="96"/>
                </a:lnTo>
                <a:lnTo>
                  <a:pt x="132" y="97"/>
                </a:lnTo>
                <a:lnTo>
                  <a:pt x="131" y="99"/>
                </a:lnTo>
                <a:lnTo>
                  <a:pt x="130" y="101"/>
                </a:lnTo>
                <a:lnTo>
                  <a:pt x="130" y="102"/>
                </a:lnTo>
                <a:lnTo>
                  <a:pt x="125" y="103"/>
                </a:lnTo>
                <a:lnTo>
                  <a:pt x="124" y="104"/>
                </a:lnTo>
                <a:lnTo>
                  <a:pt x="124" y="105"/>
                </a:lnTo>
                <a:lnTo>
                  <a:pt x="124" y="107"/>
                </a:lnTo>
                <a:lnTo>
                  <a:pt x="120" y="105"/>
                </a:lnTo>
                <a:lnTo>
                  <a:pt x="117" y="106"/>
                </a:lnTo>
                <a:lnTo>
                  <a:pt x="117" y="107"/>
                </a:lnTo>
                <a:lnTo>
                  <a:pt x="116" y="108"/>
                </a:lnTo>
                <a:lnTo>
                  <a:pt x="116" y="110"/>
                </a:lnTo>
                <a:lnTo>
                  <a:pt x="117" y="111"/>
                </a:lnTo>
                <a:lnTo>
                  <a:pt x="118" y="115"/>
                </a:lnTo>
                <a:lnTo>
                  <a:pt x="119" y="118"/>
                </a:lnTo>
                <a:lnTo>
                  <a:pt x="118" y="120"/>
                </a:lnTo>
                <a:lnTo>
                  <a:pt x="116" y="122"/>
                </a:lnTo>
                <a:lnTo>
                  <a:pt x="111" y="123"/>
                </a:lnTo>
                <a:lnTo>
                  <a:pt x="107" y="123"/>
                </a:lnTo>
                <a:lnTo>
                  <a:pt x="105" y="123"/>
                </a:lnTo>
                <a:lnTo>
                  <a:pt x="102" y="123"/>
                </a:lnTo>
                <a:lnTo>
                  <a:pt x="99" y="124"/>
                </a:lnTo>
                <a:lnTo>
                  <a:pt x="95" y="125"/>
                </a:lnTo>
                <a:lnTo>
                  <a:pt x="91" y="126"/>
                </a:lnTo>
                <a:lnTo>
                  <a:pt x="87" y="123"/>
                </a:lnTo>
                <a:lnTo>
                  <a:pt x="82" y="121"/>
                </a:lnTo>
                <a:lnTo>
                  <a:pt x="78" y="120"/>
                </a:lnTo>
                <a:lnTo>
                  <a:pt x="76" y="121"/>
                </a:lnTo>
                <a:lnTo>
                  <a:pt x="76" y="122"/>
                </a:lnTo>
                <a:lnTo>
                  <a:pt x="72" y="119"/>
                </a:lnTo>
                <a:lnTo>
                  <a:pt x="70" y="118"/>
                </a:lnTo>
                <a:lnTo>
                  <a:pt x="69" y="117"/>
                </a:lnTo>
                <a:lnTo>
                  <a:pt x="68" y="113"/>
                </a:lnTo>
                <a:lnTo>
                  <a:pt x="67" y="113"/>
                </a:lnTo>
                <a:lnTo>
                  <a:pt x="64" y="115"/>
                </a:lnTo>
                <a:lnTo>
                  <a:pt x="61" y="115"/>
                </a:lnTo>
                <a:lnTo>
                  <a:pt x="59" y="114"/>
                </a:lnTo>
                <a:lnTo>
                  <a:pt x="53" y="114"/>
                </a:lnTo>
                <a:lnTo>
                  <a:pt x="53" y="117"/>
                </a:lnTo>
                <a:lnTo>
                  <a:pt x="52" y="117"/>
                </a:lnTo>
                <a:lnTo>
                  <a:pt x="51" y="118"/>
                </a:lnTo>
                <a:lnTo>
                  <a:pt x="48" y="117"/>
                </a:lnTo>
                <a:lnTo>
                  <a:pt x="44" y="119"/>
                </a:lnTo>
                <a:lnTo>
                  <a:pt x="40" y="120"/>
                </a:lnTo>
                <a:lnTo>
                  <a:pt x="37" y="120"/>
                </a:lnTo>
                <a:lnTo>
                  <a:pt x="34" y="120"/>
                </a:lnTo>
                <a:lnTo>
                  <a:pt x="32" y="120"/>
                </a:lnTo>
                <a:lnTo>
                  <a:pt x="28" y="120"/>
                </a:lnTo>
                <a:lnTo>
                  <a:pt x="25" y="123"/>
                </a:lnTo>
                <a:lnTo>
                  <a:pt x="21" y="123"/>
                </a:lnTo>
                <a:lnTo>
                  <a:pt x="18" y="122"/>
                </a:lnTo>
                <a:lnTo>
                  <a:pt x="18" y="122"/>
                </a:lnTo>
                <a:lnTo>
                  <a:pt x="19" y="111"/>
                </a:lnTo>
                <a:lnTo>
                  <a:pt x="21" y="107"/>
                </a:lnTo>
                <a:lnTo>
                  <a:pt x="20" y="106"/>
                </a:lnTo>
                <a:lnTo>
                  <a:pt x="20" y="105"/>
                </a:lnTo>
                <a:lnTo>
                  <a:pt x="19" y="104"/>
                </a:lnTo>
                <a:lnTo>
                  <a:pt x="18" y="102"/>
                </a:lnTo>
                <a:lnTo>
                  <a:pt x="15" y="95"/>
                </a:lnTo>
                <a:lnTo>
                  <a:pt x="14" y="94"/>
                </a:lnTo>
                <a:lnTo>
                  <a:pt x="10" y="92"/>
                </a:lnTo>
                <a:lnTo>
                  <a:pt x="7" y="90"/>
                </a:lnTo>
                <a:lnTo>
                  <a:pt x="5" y="88"/>
                </a:lnTo>
                <a:lnTo>
                  <a:pt x="0" y="82"/>
                </a:lnTo>
                <a:lnTo>
                  <a:pt x="2" y="81"/>
                </a:lnTo>
                <a:lnTo>
                  <a:pt x="3" y="80"/>
                </a:lnTo>
                <a:lnTo>
                  <a:pt x="5" y="76"/>
                </a:lnTo>
                <a:lnTo>
                  <a:pt x="6" y="75"/>
                </a:lnTo>
                <a:lnTo>
                  <a:pt x="6" y="74"/>
                </a:lnTo>
                <a:lnTo>
                  <a:pt x="4" y="72"/>
                </a:lnTo>
                <a:lnTo>
                  <a:pt x="3" y="68"/>
                </a:lnTo>
                <a:lnTo>
                  <a:pt x="4" y="65"/>
                </a:lnTo>
                <a:lnTo>
                  <a:pt x="4" y="63"/>
                </a:lnTo>
                <a:lnTo>
                  <a:pt x="3" y="61"/>
                </a:lnTo>
                <a:lnTo>
                  <a:pt x="4" y="59"/>
                </a:lnTo>
                <a:lnTo>
                  <a:pt x="5" y="58"/>
                </a:lnTo>
                <a:lnTo>
                  <a:pt x="7" y="58"/>
                </a:lnTo>
                <a:lnTo>
                  <a:pt x="11" y="58"/>
                </a:lnTo>
                <a:lnTo>
                  <a:pt x="14" y="53"/>
                </a:lnTo>
                <a:lnTo>
                  <a:pt x="16" y="52"/>
                </a:lnTo>
                <a:lnTo>
                  <a:pt x="18" y="49"/>
                </a:lnTo>
                <a:lnTo>
                  <a:pt x="19" y="49"/>
                </a:lnTo>
                <a:lnTo>
                  <a:pt x="19" y="47"/>
                </a:lnTo>
                <a:lnTo>
                  <a:pt x="20" y="45"/>
                </a:lnTo>
                <a:lnTo>
                  <a:pt x="16" y="42"/>
                </a:lnTo>
                <a:lnTo>
                  <a:pt x="15" y="40"/>
                </a:lnTo>
                <a:lnTo>
                  <a:pt x="13" y="38"/>
                </a:lnTo>
                <a:lnTo>
                  <a:pt x="11" y="36"/>
                </a:lnTo>
                <a:lnTo>
                  <a:pt x="6" y="33"/>
                </a:lnTo>
                <a:lnTo>
                  <a:pt x="5" y="31"/>
                </a:lnTo>
                <a:lnTo>
                  <a:pt x="4" y="27"/>
                </a:lnTo>
                <a:lnTo>
                  <a:pt x="3" y="24"/>
                </a:lnTo>
                <a:lnTo>
                  <a:pt x="1" y="22"/>
                </a:lnTo>
                <a:lnTo>
                  <a:pt x="1" y="21"/>
                </a:lnTo>
                <a:lnTo>
                  <a:pt x="1" y="19"/>
                </a:lnTo>
                <a:lnTo>
                  <a:pt x="1" y="16"/>
                </a:lnTo>
                <a:lnTo>
                  <a:pt x="2" y="11"/>
                </a:lnTo>
                <a:lnTo>
                  <a:pt x="2" y="9"/>
                </a:lnTo>
                <a:lnTo>
                  <a:pt x="4" y="9"/>
                </a:lnTo>
                <a:lnTo>
                  <a:pt x="8" y="7"/>
                </a:lnTo>
                <a:lnTo>
                  <a:pt x="8" y="3"/>
                </a:lnTo>
                <a:lnTo>
                  <a:pt x="9" y="1"/>
                </a:lnTo>
                <a:lnTo>
                  <a:pt x="10" y="0"/>
                </a:lnTo>
                <a:lnTo>
                  <a:pt x="11" y="0"/>
                </a:lnTo>
                <a:lnTo>
                  <a:pt x="13" y="1"/>
                </a:lnTo>
                <a:lnTo>
                  <a:pt x="19" y="4"/>
                </a:lnTo>
                <a:lnTo>
                  <a:pt x="21" y="6"/>
                </a:lnTo>
                <a:lnTo>
                  <a:pt x="21" y="8"/>
                </a:lnTo>
                <a:lnTo>
                  <a:pt x="20" y="9"/>
                </a:lnTo>
                <a:lnTo>
                  <a:pt x="18" y="10"/>
                </a:lnTo>
                <a:lnTo>
                  <a:pt x="16" y="12"/>
                </a:lnTo>
                <a:lnTo>
                  <a:pt x="16" y="14"/>
                </a:lnTo>
                <a:lnTo>
                  <a:pt x="16" y="16"/>
                </a:lnTo>
                <a:lnTo>
                  <a:pt x="18" y="17"/>
                </a:lnTo>
                <a:lnTo>
                  <a:pt x="27" y="15"/>
                </a:lnTo>
                <a:lnTo>
                  <a:pt x="37" y="16"/>
                </a:lnTo>
                <a:lnTo>
                  <a:pt x="50" y="19"/>
                </a:lnTo>
                <a:lnTo>
                  <a:pt x="59" y="20"/>
                </a:lnTo>
                <a:lnTo>
                  <a:pt x="65" y="19"/>
                </a:lnTo>
                <a:lnTo>
                  <a:pt x="77" y="21"/>
                </a:lnTo>
                <a:lnTo>
                  <a:pt x="88" y="23"/>
                </a:lnTo>
                <a:lnTo>
                  <a:pt x="98" y="24"/>
                </a:lnTo>
                <a:lnTo>
                  <a:pt x="104" y="22"/>
                </a:lnTo>
                <a:lnTo>
                  <a:pt x="108" y="20"/>
                </a:lnTo>
                <a:lnTo>
                  <a:pt x="112" y="15"/>
                </a:lnTo>
                <a:lnTo>
                  <a:pt x="121" y="10"/>
                </a:lnTo>
                <a:lnTo>
                  <a:pt x="129" y="6"/>
                </a:lnTo>
                <a:lnTo>
                  <a:pt x="140" y="3"/>
                </a:lnTo>
                <a:lnTo>
                  <a:pt x="148" y="3"/>
                </a:lnTo>
                <a:lnTo>
                  <a:pt x="149" y="3"/>
                </a:lnTo>
                <a:lnTo>
                  <a:pt x="158" y="9"/>
                </a:lnTo>
                <a:lnTo>
                  <a:pt x="163" y="9"/>
                </a:lnTo>
                <a:lnTo>
                  <a:pt x="166" y="10"/>
                </a:lnTo>
                <a:lnTo>
                  <a:pt x="167" y="11"/>
                </a:lnTo>
                <a:lnTo>
                  <a:pt x="168" y="12"/>
                </a:lnTo>
                <a:lnTo>
                  <a:pt x="173" y="10"/>
                </a:lnTo>
                <a:lnTo>
                  <a:pt x="175" y="13"/>
                </a:lnTo>
                <a:lnTo>
                  <a:pt x="178" y="17"/>
                </a:lnTo>
                <a:lnTo>
                  <a:pt x="183" y="20"/>
                </a:lnTo>
                <a:lnTo>
                  <a:pt x="188" y="21"/>
                </a:lnTo>
                <a:lnTo>
                  <a:pt x="189" y="21"/>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50" name="Belarus">
            <a:extLst>
              <a:ext uri="{FF2B5EF4-FFF2-40B4-BE49-F238E27FC236}">
                <a16:creationId xmlns:a16="http://schemas.microsoft.com/office/drawing/2014/main" id="{567EDBDE-E2B3-4053-BC49-7E5ED518FA5D}"/>
              </a:ext>
            </a:extLst>
          </p:cNvPr>
          <p:cNvSpPr>
            <a:spLocks/>
          </p:cNvSpPr>
          <p:nvPr/>
        </p:nvSpPr>
        <p:spPr bwMode="auto">
          <a:xfrm>
            <a:off x="6495024" y="2262817"/>
            <a:ext cx="285695" cy="217739"/>
          </a:xfrm>
          <a:custGeom>
            <a:avLst/>
            <a:gdLst>
              <a:gd name="T0" fmla="*/ 163 w 297"/>
              <a:gd name="T1" fmla="*/ 3 h 257"/>
              <a:gd name="T2" fmla="*/ 180 w 297"/>
              <a:gd name="T3" fmla="*/ 8 h 257"/>
              <a:gd name="T4" fmla="*/ 194 w 297"/>
              <a:gd name="T5" fmla="*/ 15 h 257"/>
              <a:gd name="T6" fmla="*/ 203 w 297"/>
              <a:gd name="T7" fmla="*/ 21 h 257"/>
              <a:gd name="T8" fmla="*/ 220 w 297"/>
              <a:gd name="T9" fmla="*/ 17 h 257"/>
              <a:gd name="T10" fmla="*/ 235 w 297"/>
              <a:gd name="T11" fmla="*/ 29 h 257"/>
              <a:gd name="T12" fmla="*/ 241 w 297"/>
              <a:gd name="T13" fmla="*/ 41 h 257"/>
              <a:gd name="T14" fmla="*/ 243 w 297"/>
              <a:gd name="T15" fmla="*/ 56 h 257"/>
              <a:gd name="T16" fmla="*/ 237 w 297"/>
              <a:gd name="T17" fmla="*/ 74 h 257"/>
              <a:gd name="T18" fmla="*/ 246 w 297"/>
              <a:gd name="T19" fmla="*/ 89 h 257"/>
              <a:gd name="T20" fmla="*/ 263 w 297"/>
              <a:gd name="T21" fmla="*/ 111 h 257"/>
              <a:gd name="T22" fmla="*/ 267 w 297"/>
              <a:gd name="T23" fmla="*/ 127 h 257"/>
              <a:gd name="T24" fmla="*/ 288 w 297"/>
              <a:gd name="T25" fmla="*/ 137 h 257"/>
              <a:gd name="T26" fmla="*/ 297 w 297"/>
              <a:gd name="T27" fmla="*/ 151 h 257"/>
              <a:gd name="T28" fmla="*/ 279 w 297"/>
              <a:gd name="T29" fmla="*/ 164 h 257"/>
              <a:gd name="T30" fmla="*/ 261 w 297"/>
              <a:gd name="T31" fmla="*/ 158 h 257"/>
              <a:gd name="T32" fmla="*/ 253 w 297"/>
              <a:gd name="T33" fmla="*/ 170 h 257"/>
              <a:gd name="T34" fmla="*/ 260 w 297"/>
              <a:gd name="T35" fmla="*/ 184 h 257"/>
              <a:gd name="T36" fmla="*/ 263 w 297"/>
              <a:gd name="T37" fmla="*/ 206 h 257"/>
              <a:gd name="T38" fmla="*/ 255 w 297"/>
              <a:gd name="T39" fmla="*/ 215 h 257"/>
              <a:gd name="T40" fmla="*/ 236 w 297"/>
              <a:gd name="T41" fmla="*/ 225 h 257"/>
              <a:gd name="T42" fmla="*/ 231 w 297"/>
              <a:gd name="T43" fmla="*/ 247 h 257"/>
              <a:gd name="T44" fmla="*/ 223 w 297"/>
              <a:gd name="T45" fmla="*/ 254 h 257"/>
              <a:gd name="T46" fmla="*/ 203 w 297"/>
              <a:gd name="T47" fmla="*/ 248 h 257"/>
              <a:gd name="T48" fmla="*/ 187 w 297"/>
              <a:gd name="T49" fmla="*/ 241 h 257"/>
              <a:gd name="T50" fmla="*/ 179 w 297"/>
              <a:gd name="T51" fmla="*/ 242 h 257"/>
              <a:gd name="T52" fmla="*/ 169 w 297"/>
              <a:gd name="T53" fmla="*/ 243 h 257"/>
              <a:gd name="T54" fmla="*/ 153 w 297"/>
              <a:gd name="T55" fmla="*/ 242 h 257"/>
              <a:gd name="T56" fmla="*/ 141 w 297"/>
              <a:gd name="T57" fmla="*/ 246 h 257"/>
              <a:gd name="T58" fmla="*/ 128 w 297"/>
              <a:gd name="T59" fmla="*/ 240 h 257"/>
              <a:gd name="T60" fmla="*/ 106 w 297"/>
              <a:gd name="T61" fmla="*/ 230 h 257"/>
              <a:gd name="T62" fmla="*/ 75 w 297"/>
              <a:gd name="T63" fmla="*/ 224 h 257"/>
              <a:gd name="T64" fmla="*/ 45 w 297"/>
              <a:gd name="T65" fmla="*/ 226 h 257"/>
              <a:gd name="T66" fmla="*/ 25 w 297"/>
              <a:gd name="T67" fmla="*/ 241 h 257"/>
              <a:gd name="T68" fmla="*/ 13 w 297"/>
              <a:gd name="T69" fmla="*/ 240 h 257"/>
              <a:gd name="T70" fmla="*/ 14 w 297"/>
              <a:gd name="T71" fmla="*/ 230 h 257"/>
              <a:gd name="T72" fmla="*/ 10 w 297"/>
              <a:gd name="T73" fmla="*/ 213 h 257"/>
              <a:gd name="T74" fmla="*/ 1 w 297"/>
              <a:gd name="T75" fmla="*/ 203 h 257"/>
              <a:gd name="T76" fmla="*/ 23 w 297"/>
              <a:gd name="T77" fmla="*/ 181 h 257"/>
              <a:gd name="T78" fmla="*/ 13 w 297"/>
              <a:gd name="T79" fmla="*/ 138 h 257"/>
              <a:gd name="T80" fmla="*/ 26 w 297"/>
              <a:gd name="T81" fmla="*/ 120 h 257"/>
              <a:gd name="T82" fmla="*/ 45 w 297"/>
              <a:gd name="T83" fmla="*/ 118 h 257"/>
              <a:gd name="T84" fmla="*/ 60 w 297"/>
              <a:gd name="T85" fmla="*/ 108 h 257"/>
              <a:gd name="T86" fmla="*/ 73 w 297"/>
              <a:gd name="T87" fmla="*/ 105 h 257"/>
              <a:gd name="T88" fmla="*/ 81 w 297"/>
              <a:gd name="T89" fmla="*/ 107 h 257"/>
              <a:gd name="T90" fmla="*/ 74 w 297"/>
              <a:gd name="T91" fmla="*/ 99 h 257"/>
              <a:gd name="T92" fmla="*/ 79 w 297"/>
              <a:gd name="T93" fmla="*/ 83 h 257"/>
              <a:gd name="T94" fmla="*/ 93 w 297"/>
              <a:gd name="T95" fmla="*/ 63 h 257"/>
              <a:gd name="T96" fmla="*/ 108 w 297"/>
              <a:gd name="T97" fmla="*/ 52 h 257"/>
              <a:gd name="T98" fmla="*/ 103 w 297"/>
              <a:gd name="T99" fmla="*/ 46 h 257"/>
              <a:gd name="T100" fmla="*/ 106 w 297"/>
              <a:gd name="T101" fmla="*/ 27 h 257"/>
              <a:gd name="T102" fmla="*/ 129 w 297"/>
              <a:gd name="T103" fmla="*/ 19 h 257"/>
              <a:gd name="T104" fmla="*/ 141 w 297"/>
              <a:gd name="T105" fmla="*/ 1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7" h="257">
                <a:moveTo>
                  <a:pt x="155" y="0"/>
                </a:moveTo>
                <a:lnTo>
                  <a:pt x="155" y="0"/>
                </a:lnTo>
                <a:lnTo>
                  <a:pt x="159" y="5"/>
                </a:lnTo>
                <a:lnTo>
                  <a:pt x="160" y="5"/>
                </a:lnTo>
                <a:lnTo>
                  <a:pt x="163" y="3"/>
                </a:lnTo>
                <a:lnTo>
                  <a:pt x="163" y="3"/>
                </a:lnTo>
                <a:lnTo>
                  <a:pt x="168" y="3"/>
                </a:lnTo>
                <a:lnTo>
                  <a:pt x="170" y="5"/>
                </a:lnTo>
                <a:lnTo>
                  <a:pt x="172" y="8"/>
                </a:lnTo>
                <a:lnTo>
                  <a:pt x="173" y="11"/>
                </a:lnTo>
                <a:lnTo>
                  <a:pt x="175" y="11"/>
                </a:lnTo>
                <a:lnTo>
                  <a:pt x="180" y="8"/>
                </a:lnTo>
                <a:lnTo>
                  <a:pt x="182" y="7"/>
                </a:lnTo>
                <a:lnTo>
                  <a:pt x="184" y="7"/>
                </a:lnTo>
                <a:lnTo>
                  <a:pt x="190" y="10"/>
                </a:lnTo>
                <a:lnTo>
                  <a:pt x="193" y="12"/>
                </a:lnTo>
                <a:lnTo>
                  <a:pt x="194" y="13"/>
                </a:lnTo>
                <a:lnTo>
                  <a:pt x="194" y="15"/>
                </a:lnTo>
                <a:lnTo>
                  <a:pt x="193" y="17"/>
                </a:lnTo>
                <a:lnTo>
                  <a:pt x="192" y="20"/>
                </a:lnTo>
                <a:lnTo>
                  <a:pt x="194" y="23"/>
                </a:lnTo>
                <a:lnTo>
                  <a:pt x="196" y="26"/>
                </a:lnTo>
                <a:lnTo>
                  <a:pt x="201" y="22"/>
                </a:lnTo>
                <a:lnTo>
                  <a:pt x="203" y="21"/>
                </a:lnTo>
                <a:lnTo>
                  <a:pt x="205" y="21"/>
                </a:lnTo>
                <a:lnTo>
                  <a:pt x="207" y="19"/>
                </a:lnTo>
                <a:lnTo>
                  <a:pt x="209" y="17"/>
                </a:lnTo>
                <a:lnTo>
                  <a:pt x="211" y="17"/>
                </a:lnTo>
                <a:lnTo>
                  <a:pt x="214" y="17"/>
                </a:lnTo>
                <a:lnTo>
                  <a:pt x="220" y="17"/>
                </a:lnTo>
                <a:lnTo>
                  <a:pt x="227" y="20"/>
                </a:lnTo>
                <a:lnTo>
                  <a:pt x="227" y="21"/>
                </a:lnTo>
                <a:lnTo>
                  <a:pt x="231" y="25"/>
                </a:lnTo>
                <a:lnTo>
                  <a:pt x="232" y="27"/>
                </a:lnTo>
                <a:lnTo>
                  <a:pt x="233" y="27"/>
                </a:lnTo>
                <a:lnTo>
                  <a:pt x="235" y="29"/>
                </a:lnTo>
                <a:lnTo>
                  <a:pt x="238" y="30"/>
                </a:lnTo>
                <a:lnTo>
                  <a:pt x="239" y="30"/>
                </a:lnTo>
                <a:lnTo>
                  <a:pt x="240" y="30"/>
                </a:lnTo>
                <a:lnTo>
                  <a:pt x="241" y="32"/>
                </a:lnTo>
                <a:lnTo>
                  <a:pt x="241" y="34"/>
                </a:lnTo>
                <a:lnTo>
                  <a:pt x="241" y="41"/>
                </a:lnTo>
                <a:lnTo>
                  <a:pt x="239" y="43"/>
                </a:lnTo>
                <a:lnTo>
                  <a:pt x="238" y="45"/>
                </a:lnTo>
                <a:lnTo>
                  <a:pt x="238" y="46"/>
                </a:lnTo>
                <a:lnTo>
                  <a:pt x="238" y="48"/>
                </a:lnTo>
                <a:lnTo>
                  <a:pt x="240" y="51"/>
                </a:lnTo>
                <a:lnTo>
                  <a:pt x="243" y="56"/>
                </a:lnTo>
                <a:lnTo>
                  <a:pt x="243" y="58"/>
                </a:lnTo>
                <a:lnTo>
                  <a:pt x="243" y="60"/>
                </a:lnTo>
                <a:lnTo>
                  <a:pt x="240" y="66"/>
                </a:lnTo>
                <a:lnTo>
                  <a:pt x="239" y="68"/>
                </a:lnTo>
                <a:lnTo>
                  <a:pt x="238" y="71"/>
                </a:lnTo>
                <a:lnTo>
                  <a:pt x="237" y="74"/>
                </a:lnTo>
                <a:lnTo>
                  <a:pt x="238" y="75"/>
                </a:lnTo>
                <a:lnTo>
                  <a:pt x="243" y="79"/>
                </a:lnTo>
                <a:lnTo>
                  <a:pt x="248" y="82"/>
                </a:lnTo>
                <a:lnTo>
                  <a:pt x="249" y="83"/>
                </a:lnTo>
                <a:lnTo>
                  <a:pt x="249" y="84"/>
                </a:lnTo>
                <a:lnTo>
                  <a:pt x="246" y="89"/>
                </a:lnTo>
                <a:lnTo>
                  <a:pt x="246" y="90"/>
                </a:lnTo>
                <a:lnTo>
                  <a:pt x="250" y="93"/>
                </a:lnTo>
                <a:lnTo>
                  <a:pt x="251" y="96"/>
                </a:lnTo>
                <a:lnTo>
                  <a:pt x="253" y="101"/>
                </a:lnTo>
                <a:lnTo>
                  <a:pt x="256" y="106"/>
                </a:lnTo>
                <a:lnTo>
                  <a:pt x="263" y="111"/>
                </a:lnTo>
                <a:lnTo>
                  <a:pt x="269" y="114"/>
                </a:lnTo>
                <a:lnTo>
                  <a:pt x="270" y="115"/>
                </a:lnTo>
                <a:lnTo>
                  <a:pt x="270" y="117"/>
                </a:lnTo>
                <a:lnTo>
                  <a:pt x="270" y="120"/>
                </a:lnTo>
                <a:lnTo>
                  <a:pt x="268" y="124"/>
                </a:lnTo>
                <a:lnTo>
                  <a:pt x="267" y="127"/>
                </a:lnTo>
                <a:lnTo>
                  <a:pt x="269" y="128"/>
                </a:lnTo>
                <a:lnTo>
                  <a:pt x="275" y="127"/>
                </a:lnTo>
                <a:lnTo>
                  <a:pt x="281" y="128"/>
                </a:lnTo>
                <a:lnTo>
                  <a:pt x="289" y="133"/>
                </a:lnTo>
                <a:lnTo>
                  <a:pt x="289" y="135"/>
                </a:lnTo>
                <a:lnTo>
                  <a:pt x="288" y="137"/>
                </a:lnTo>
                <a:lnTo>
                  <a:pt x="289" y="139"/>
                </a:lnTo>
                <a:lnTo>
                  <a:pt x="290" y="140"/>
                </a:lnTo>
                <a:lnTo>
                  <a:pt x="296" y="146"/>
                </a:lnTo>
                <a:lnTo>
                  <a:pt x="297" y="147"/>
                </a:lnTo>
                <a:lnTo>
                  <a:pt x="297" y="150"/>
                </a:lnTo>
                <a:lnTo>
                  <a:pt x="297" y="151"/>
                </a:lnTo>
                <a:lnTo>
                  <a:pt x="295" y="152"/>
                </a:lnTo>
                <a:lnTo>
                  <a:pt x="293" y="153"/>
                </a:lnTo>
                <a:lnTo>
                  <a:pt x="290" y="155"/>
                </a:lnTo>
                <a:lnTo>
                  <a:pt x="288" y="158"/>
                </a:lnTo>
                <a:lnTo>
                  <a:pt x="283" y="162"/>
                </a:lnTo>
                <a:lnTo>
                  <a:pt x="279" y="164"/>
                </a:lnTo>
                <a:lnTo>
                  <a:pt x="277" y="164"/>
                </a:lnTo>
                <a:lnTo>
                  <a:pt x="270" y="163"/>
                </a:lnTo>
                <a:lnTo>
                  <a:pt x="268" y="161"/>
                </a:lnTo>
                <a:lnTo>
                  <a:pt x="267" y="159"/>
                </a:lnTo>
                <a:lnTo>
                  <a:pt x="265" y="159"/>
                </a:lnTo>
                <a:lnTo>
                  <a:pt x="261" y="158"/>
                </a:lnTo>
                <a:lnTo>
                  <a:pt x="257" y="159"/>
                </a:lnTo>
                <a:lnTo>
                  <a:pt x="256" y="159"/>
                </a:lnTo>
                <a:lnTo>
                  <a:pt x="255" y="162"/>
                </a:lnTo>
                <a:lnTo>
                  <a:pt x="253" y="166"/>
                </a:lnTo>
                <a:lnTo>
                  <a:pt x="252" y="168"/>
                </a:lnTo>
                <a:lnTo>
                  <a:pt x="253" y="170"/>
                </a:lnTo>
                <a:lnTo>
                  <a:pt x="255" y="172"/>
                </a:lnTo>
                <a:lnTo>
                  <a:pt x="258" y="176"/>
                </a:lnTo>
                <a:lnTo>
                  <a:pt x="260" y="179"/>
                </a:lnTo>
                <a:lnTo>
                  <a:pt x="261" y="181"/>
                </a:lnTo>
                <a:lnTo>
                  <a:pt x="261" y="183"/>
                </a:lnTo>
                <a:lnTo>
                  <a:pt x="260" y="184"/>
                </a:lnTo>
                <a:lnTo>
                  <a:pt x="260" y="188"/>
                </a:lnTo>
                <a:lnTo>
                  <a:pt x="263" y="192"/>
                </a:lnTo>
                <a:lnTo>
                  <a:pt x="262" y="193"/>
                </a:lnTo>
                <a:lnTo>
                  <a:pt x="262" y="198"/>
                </a:lnTo>
                <a:lnTo>
                  <a:pt x="262" y="204"/>
                </a:lnTo>
                <a:lnTo>
                  <a:pt x="263" y="206"/>
                </a:lnTo>
                <a:lnTo>
                  <a:pt x="264" y="207"/>
                </a:lnTo>
                <a:lnTo>
                  <a:pt x="265" y="209"/>
                </a:lnTo>
                <a:lnTo>
                  <a:pt x="267" y="214"/>
                </a:lnTo>
                <a:lnTo>
                  <a:pt x="268" y="215"/>
                </a:lnTo>
                <a:lnTo>
                  <a:pt x="262" y="215"/>
                </a:lnTo>
                <a:lnTo>
                  <a:pt x="255" y="215"/>
                </a:lnTo>
                <a:lnTo>
                  <a:pt x="251" y="218"/>
                </a:lnTo>
                <a:lnTo>
                  <a:pt x="249" y="217"/>
                </a:lnTo>
                <a:lnTo>
                  <a:pt x="246" y="216"/>
                </a:lnTo>
                <a:lnTo>
                  <a:pt x="243" y="218"/>
                </a:lnTo>
                <a:lnTo>
                  <a:pt x="239" y="222"/>
                </a:lnTo>
                <a:lnTo>
                  <a:pt x="236" y="225"/>
                </a:lnTo>
                <a:lnTo>
                  <a:pt x="233" y="229"/>
                </a:lnTo>
                <a:lnTo>
                  <a:pt x="233" y="232"/>
                </a:lnTo>
                <a:lnTo>
                  <a:pt x="231" y="236"/>
                </a:lnTo>
                <a:lnTo>
                  <a:pt x="229" y="240"/>
                </a:lnTo>
                <a:lnTo>
                  <a:pt x="230" y="244"/>
                </a:lnTo>
                <a:lnTo>
                  <a:pt x="231" y="247"/>
                </a:lnTo>
                <a:lnTo>
                  <a:pt x="232" y="250"/>
                </a:lnTo>
                <a:lnTo>
                  <a:pt x="232" y="252"/>
                </a:lnTo>
                <a:lnTo>
                  <a:pt x="231" y="254"/>
                </a:lnTo>
                <a:lnTo>
                  <a:pt x="230" y="257"/>
                </a:lnTo>
                <a:lnTo>
                  <a:pt x="227" y="256"/>
                </a:lnTo>
                <a:lnTo>
                  <a:pt x="223" y="254"/>
                </a:lnTo>
                <a:lnTo>
                  <a:pt x="222" y="250"/>
                </a:lnTo>
                <a:lnTo>
                  <a:pt x="219" y="248"/>
                </a:lnTo>
                <a:lnTo>
                  <a:pt x="218" y="246"/>
                </a:lnTo>
                <a:lnTo>
                  <a:pt x="215" y="246"/>
                </a:lnTo>
                <a:lnTo>
                  <a:pt x="210" y="247"/>
                </a:lnTo>
                <a:lnTo>
                  <a:pt x="203" y="248"/>
                </a:lnTo>
                <a:lnTo>
                  <a:pt x="199" y="248"/>
                </a:lnTo>
                <a:lnTo>
                  <a:pt x="196" y="250"/>
                </a:lnTo>
                <a:lnTo>
                  <a:pt x="192" y="251"/>
                </a:lnTo>
                <a:lnTo>
                  <a:pt x="191" y="250"/>
                </a:lnTo>
                <a:lnTo>
                  <a:pt x="189" y="245"/>
                </a:lnTo>
                <a:lnTo>
                  <a:pt x="187" y="241"/>
                </a:lnTo>
                <a:lnTo>
                  <a:pt x="186" y="239"/>
                </a:lnTo>
                <a:lnTo>
                  <a:pt x="185" y="239"/>
                </a:lnTo>
                <a:lnTo>
                  <a:pt x="183" y="239"/>
                </a:lnTo>
                <a:lnTo>
                  <a:pt x="182" y="240"/>
                </a:lnTo>
                <a:lnTo>
                  <a:pt x="181" y="242"/>
                </a:lnTo>
                <a:lnTo>
                  <a:pt x="179" y="242"/>
                </a:lnTo>
                <a:lnTo>
                  <a:pt x="177" y="243"/>
                </a:lnTo>
                <a:lnTo>
                  <a:pt x="175" y="245"/>
                </a:lnTo>
                <a:lnTo>
                  <a:pt x="173" y="248"/>
                </a:lnTo>
                <a:lnTo>
                  <a:pt x="172" y="248"/>
                </a:lnTo>
                <a:lnTo>
                  <a:pt x="170" y="247"/>
                </a:lnTo>
                <a:lnTo>
                  <a:pt x="169" y="243"/>
                </a:lnTo>
                <a:lnTo>
                  <a:pt x="167" y="242"/>
                </a:lnTo>
                <a:lnTo>
                  <a:pt x="163" y="242"/>
                </a:lnTo>
                <a:lnTo>
                  <a:pt x="159" y="241"/>
                </a:lnTo>
                <a:lnTo>
                  <a:pt x="156" y="240"/>
                </a:lnTo>
                <a:lnTo>
                  <a:pt x="155" y="240"/>
                </a:lnTo>
                <a:lnTo>
                  <a:pt x="153" y="242"/>
                </a:lnTo>
                <a:lnTo>
                  <a:pt x="151" y="242"/>
                </a:lnTo>
                <a:lnTo>
                  <a:pt x="146" y="241"/>
                </a:lnTo>
                <a:lnTo>
                  <a:pt x="145" y="241"/>
                </a:lnTo>
                <a:lnTo>
                  <a:pt x="144" y="244"/>
                </a:lnTo>
                <a:lnTo>
                  <a:pt x="142" y="246"/>
                </a:lnTo>
                <a:lnTo>
                  <a:pt x="141" y="246"/>
                </a:lnTo>
                <a:lnTo>
                  <a:pt x="140" y="246"/>
                </a:lnTo>
                <a:lnTo>
                  <a:pt x="141" y="242"/>
                </a:lnTo>
                <a:lnTo>
                  <a:pt x="138" y="240"/>
                </a:lnTo>
                <a:lnTo>
                  <a:pt x="133" y="240"/>
                </a:lnTo>
                <a:lnTo>
                  <a:pt x="130" y="240"/>
                </a:lnTo>
                <a:lnTo>
                  <a:pt x="128" y="240"/>
                </a:lnTo>
                <a:lnTo>
                  <a:pt x="128" y="239"/>
                </a:lnTo>
                <a:lnTo>
                  <a:pt x="123" y="233"/>
                </a:lnTo>
                <a:lnTo>
                  <a:pt x="121" y="232"/>
                </a:lnTo>
                <a:lnTo>
                  <a:pt x="118" y="232"/>
                </a:lnTo>
                <a:lnTo>
                  <a:pt x="112" y="232"/>
                </a:lnTo>
                <a:lnTo>
                  <a:pt x="106" y="230"/>
                </a:lnTo>
                <a:lnTo>
                  <a:pt x="102" y="229"/>
                </a:lnTo>
                <a:lnTo>
                  <a:pt x="100" y="228"/>
                </a:lnTo>
                <a:lnTo>
                  <a:pt x="96" y="227"/>
                </a:lnTo>
                <a:lnTo>
                  <a:pt x="86" y="224"/>
                </a:lnTo>
                <a:lnTo>
                  <a:pt x="81" y="224"/>
                </a:lnTo>
                <a:lnTo>
                  <a:pt x="75" y="224"/>
                </a:lnTo>
                <a:lnTo>
                  <a:pt x="65" y="223"/>
                </a:lnTo>
                <a:lnTo>
                  <a:pt x="59" y="224"/>
                </a:lnTo>
                <a:lnTo>
                  <a:pt x="56" y="225"/>
                </a:lnTo>
                <a:lnTo>
                  <a:pt x="53" y="225"/>
                </a:lnTo>
                <a:lnTo>
                  <a:pt x="47" y="226"/>
                </a:lnTo>
                <a:lnTo>
                  <a:pt x="45" y="226"/>
                </a:lnTo>
                <a:lnTo>
                  <a:pt x="41" y="226"/>
                </a:lnTo>
                <a:lnTo>
                  <a:pt x="37" y="227"/>
                </a:lnTo>
                <a:lnTo>
                  <a:pt x="36" y="228"/>
                </a:lnTo>
                <a:lnTo>
                  <a:pt x="34" y="231"/>
                </a:lnTo>
                <a:lnTo>
                  <a:pt x="29" y="237"/>
                </a:lnTo>
                <a:lnTo>
                  <a:pt x="25" y="241"/>
                </a:lnTo>
                <a:lnTo>
                  <a:pt x="24" y="241"/>
                </a:lnTo>
                <a:lnTo>
                  <a:pt x="21" y="239"/>
                </a:lnTo>
                <a:lnTo>
                  <a:pt x="19" y="238"/>
                </a:lnTo>
                <a:lnTo>
                  <a:pt x="16" y="238"/>
                </a:lnTo>
                <a:lnTo>
                  <a:pt x="15" y="239"/>
                </a:lnTo>
                <a:lnTo>
                  <a:pt x="13" y="240"/>
                </a:lnTo>
                <a:lnTo>
                  <a:pt x="13" y="244"/>
                </a:lnTo>
                <a:lnTo>
                  <a:pt x="13" y="244"/>
                </a:lnTo>
                <a:lnTo>
                  <a:pt x="11" y="239"/>
                </a:lnTo>
                <a:lnTo>
                  <a:pt x="11" y="235"/>
                </a:lnTo>
                <a:lnTo>
                  <a:pt x="12" y="232"/>
                </a:lnTo>
                <a:lnTo>
                  <a:pt x="14" y="230"/>
                </a:lnTo>
                <a:lnTo>
                  <a:pt x="13" y="226"/>
                </a:lnTo>
                <a:lnTo>
                  <a:pt x="15" y="221"/>
                </a:lnTo>
                <a:lnTo>
                  <a:pt x="15" y="218"/>
                </a:lnTo>
                <a:lnTo>
                  <a:pt x="14" y="217"/>
                </a:lnTo>
                <a:lnTo>
                  <a:pt x="13" y="215"/>
                </a:lnTo>
                <a:lnTo>
                  <a:pt x="10" y="213"/>
                </a:lnTo>
                <a:lnTo>
                  <a:pt x="9" y="211"/>
                </a:lnTo>
                <a:lnTo>
                  <a:pt x="5" y="209"/>
                </a:lnTo>
                <a:lnTo>
                  <a:pt x="1" y="207"/>
                </a:lnTo>
                <a:lnTo>
                  <a:pt x="0" y="206"/>
                </a:lnTo>
                <a:lnTo>
                  <a:pt x="0" y="204"/>
                </a:lnTo>
                <a:lnTo>
                  <a:pt x="1" y="203"/>
                </a:lnTo>
                <a:lnTo>
                  <a:pt x="4" y="198"/>
                </a:lnTo>
                <a:lnTo>
                  <a:pt x="7" y="194"/>
                </a:lnTo>
                <a:lnTo>
                  <a:pt x="9" y="192"/>
                </a:lnTo>
                <a:lnTo>
                  <a:pt x="21" y="186"/>
                </a:lnTo>
                <a:lnTo>
                  <a:pt x="22" y="184"/>
                </a:lnTo>
                <a:lnTo>
                  <a:pt x="23" y="181"/>
                </a:lnTo>
                <a:lnTo>
                  <a:pt x="23" y="178"/>
                </a:lnTo>
                <a:lnTo>
                  <a:pt x="23" y="174"/>
                </a:lnTo>
                <a:lnTo>
                  <a:pt x="22" y="168"/>
                </a:lnTo>
                <a:lnTo>
                  <a:pt x="21" y="163"/>
                </a:lnTo>
                <a:lnTo>
                  <a:pt x="19" y="155"/>
                </a:lnTo>
                <a:lnTo>
                  <a:pt x="13" y="138"/>
                </a:lnTo>
                <a:lnTo>
                  <a:pt x="9" y="120"/>
                </a:lnTo>
                <a:lnTo>
                  <a:pt x="12" y="121"/>
                </a:lnTo>
                <a:lnTo>
                  <a:pt x="17" y="121"/>
                </a:lnTo>
                <a:lnTo>
                  <a:pt x="22" y="120"/>
                </a:lnTo>
                <a:lnTo>
                  <a:pt x="24" y="120"/>
                </a:lnTo>
                <a:lnTo>
                  <a:pt x="26" y="120"/>
                </a:lnTo>
                <a:lnTo>
                  <a:pt x="29" y="120"/>
                </a:lnTo>
                <a:lnTo>
                  <a:pt x="31" y="119"/>
                </a:lnTo>
                <a:lnTo>
                  <a:pt x="33" y="121"/>
                </a:lnTo>
                <a:lnTo>
                  <a:pt x="35" y="122"/>
                </a:lnTo>
                <a:lnTo>
                  <a:pt x="40" y="120"/>
                </a:lnTo>
                <a:lnTo>
                  <a:pt x="45" y="118"/>
                </a:lnTo>
                <a:lnTo>
                  <a:pt x="49" y="118"/>
                </a:lnTo>
                <a:lnTo>
                  <a:pt x="50" y="117"/>
                </a:lnTo>
                <a:lnTo>
                  <a:pt x="51" y="110"/>
                </a:lnTo>
                <a:lnTo>
                  <a:pt x="53" y="109"/>
                </a:lnTo>
                <a:lnTo>
                  <a:pt x="58" y="110"/>
                </a:lnTo>
                <a:lnTo>
                  <a:pt x="60" y="108"/>
                </a:lnTo>
                <a:lnTo>
                  <a:pt x="62" y="105"/>
                </a:lnTo>
                <a:lnTo>
                  <a:pt x="66" y="103"/>
                </a:lnTo>
                <a:lnTo>
                  <a:pt x="68" y="103"/>
                </a:lnTo>
                <a:lnTo>
                  <a:pt x="71" y="101"/>
                </a:lnTo>
                <a:lnTo>
                  <a:pt x="72" y="103"/>
                </a:lnTo>
                <a:lnTo>
                  <a:pt x="73" y="105"/>
                </a:lnTo>
                <a:lnTo>
                  <a:pt x="72" y="107"/>
                </a:lnTo>
                <a:lnTo>
                  <a:pt x="73" y="108"/>
                </a:lnTo>
                <a:lnTo>
                  <a:pt x="75" y="109"/>
                </a:lnTo>
                <a:lnTo>
                  <a:pt x="78" y="109"/>
                </a:lnTo>
                <a:lnTo>
                  <a:pt x="80" y="108"/>
                </a:lnTo>
                <a:lnTo>
                  <a:pt x="81" y="107"/>
                </a:lnTo>
                <a:lnTo>
                  <a:pt x="81" y="105"/>
                </a:lnTo>
                <a:lnTo>
                  <a:pt x="80" y="103"/>
                </a:lnTo>
                <a:lnTo>
                  <a:pt x="79" y="101"/>
                </a:lnTo>
                <a:lnTo>
                  <a:pt x="76" y="100"/>
                </a:lnTo>
                <a:lnTo>
                  <a:pt x="74" y="100"/>
                </a:lnTo>
                <a:lnTo>
                  <a:pt x="74" y="99"/>
                </a:lnTo>
                <a:lnTo>
                  <a:pt x="74" y="97"/>
                </a:lnTo>
                <a:lnTo>
                  <a:pt x="76" y="92"/>
                </a:lnTo>
                <a:lnTo>
                  <a:pt x="78" y="88"/>
                </a:lnTo>
                <a:lnTo>
                  <a:pt x="79" y="87"/>
                </a:lnTo>
                <a:lnTo>
                  <a:pt x="80" y="85"/>
                </a:lnTo>
                <a:lnTo>
                  <a:pt x="79" y="83"/>
                </a:lnTo>
                <a:lnTo>
                  <a:pt x="79" y="78"/>
                </a:lnTo>
                <a:lnTo>
                  <a:pt x="81" y="72"/>
                </a:lnTo>
                <a:lnTo>
                  <a:pt x="84" y="67"/>
                </a:lnTo>
                <a:lnTo>
                  <a:pt x="87" y="66"/>
                </a:lnTo>
                <a:lnTo>
                  <a:pt x="91" y="65"/>
                </a:lnTo>
                <a:lnTo>
                  <a:pt x="93" y="63"/>
                </a:lnTo>
                <a:lnTo>
                  <a:pt x="95" y="60"/>
                </a:lnTo>
                <a:lnTo>
                  <a:pt x="95" y="58"/>
                </a:lnTo>
                <a:lnTo>
                  <a:pt x="96" y="56"/>
                </a:lnTo>
                <a:lnTo>
                  <a:pt x="97" y="55"/>
                </a:lnTo>
                <a:lnTo>
                  <a:pt x="107" y="56"/>
                </a:lnTo>
                <a:lnTo>
                  <a:pt x="108" y="52"/>
                </a:lnTo>
                <a:lnTo>
                  <a:pt x="109" y="51"/>
                </a:lnTo>
                <a:lnTo>
                  <a:pt x="111" y="50"/>
                </a:lnTo>
                <a:lnTo>
                  <a:pt x="112" y="48"/>
                </a:lnTo>
                <a:lnTo>
                  <a:pt x="112" y="47"/>
                </a:lnTo>
                <a:lnTo>
                  <a:pt x="109" y="46"/>
                </a:lnTo>
                <a:lnTo>
                  <a:pt x="103" y="46"/>
                </a:lnTo>
                <a:lnTo>
                  <a:pt x="102" y="44"/>
                </a:lnTo>
                <a:lnTo>
                  <a:pt x="103" y="43"/>
                </a:lnTo>
                <a:lnTo>
                  <a:pt x="104" y="39"/>
                </a:lnTo>
                <a:lnTo>
                  <a:pt x="106" y="33"/>
                </a:lnTo>
                <a:lnTo>
                  <a:pt x="106" y="29"/>
                </a:lnTo>
                <a:lnTo>
                  <a:pt x="106" y="27"/>
                </a:lnTo>
                <a:lnTo>
                  <a:pt x="107" y="26"/>
                </a:lnTo>
                <a:lnTo>
                  <a:pt x="112" y="25"/>
                </a:lnTo>
                <a:lnTo>
                  <a:pt x="114" y="24"/>
                </a:lnTo>
                <a:lnTo>
                  <a:pt x="118" y="19"/>
                </a:lnTo>
                <a:lnTo>
                  <a:pt x="121" y="18"/>
                </a:lnTo>
                <a:lnTo>
                  <a:pt x="129" y="19"/>
                </a:lnTo>
                <a:lnTo>
                  <a:pt x="132" y="19"/>
                </a:lnTo>
                <a:lnTo>
                  <a:pt x="133" y="19"/>
                </a:lnTo>
                <a:lnTo>
                  <a:pt x="137" y="19"/>
                </a:lnTo>
                <a:lnTo>
                  <a:pt x="137" y="19"/>
                </a:lnTo>
                <a:lnTo>
                  <a:pt x="139" y="13"/>
                </a:lnTo>
                <a:lnTo>
                  <a:pt x="141" y="11"/>
                </a:lnTo>
                <a:lnTo>
                  <a:pt x="147" y="4"/>
                </a:lnTo>
                <a:lnTo>
                  <a:pt x="151" y="1"/>
                </a:lnTo>
                <a:lnTo>
                  <a:pt x="154" y="0"/>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51" name="Switzerland">
            <a:extLst>
              <a:ext uri="{FF2B5EF4-FFF2-40B4-BE49-F238E27FC236}">
                <a16:creationId xmlns:a16="http://schemas.microsoft.com/office/drawing/2014/main" id="{2603B0D6-B542-4563-BE2B-53ED6734BDA2}"/>
              </a:ext>
            </a:extLst>
          </p:cNvPr>
          <p:cNvSpPr>
            <a:spLocks/>
          </p:cNvSpPr>
          <p:nvPr/>
        </p:nvSpPr>
        <p:spPr bwMode="auto">
          <a:xfrm>
            <a:off x="5977200" y="2621791"/>
            <a:ext cx="133919" cy="74542"/>
          </a:xfrm>
          <a:custGeom>
            <a:avLst/>
            <a:gdLst>
              <a:gd name="T0" fmla="*/ 112 w 140"/>
              <a:gd name="T1" fmla="*/ 12 h 88"/>
              <a:gd name="T2" fmla="*/ 111 w 140"/>
              <a:gd name="T3" fmla="*/ 23 h 88"/>
              <a:gd name="T4" fmla="*/ 110 w 140"/>
              <a:gd name="T5" fmla="*/ 33 h 88"/>
              <a:gd name="T6" fmla="*/ 114 w 140"/>
              <a:gd name="T7" fmla="*/ 33 h 88"/>
              <a:gd name="T8" fmla="*/ 122 w 140"/>
              <a:gd name="T9" fmla="*/ 37 h 88"/>
              <a:gd name="T10" fmla="*/ 130 w 140"/>
              <a:gd name="T11" fmla="*/ 42 h 88"/>
              <a:gd name="T12" fmla="*/ 139 w 140"/>
              <a:gd name="T13" fmla="*/ 37 h 88"/>
              <a:gd name="T14" fmla="*/ 139 w 140"/>
              <a:gd name="T15" fmla="*/ 48 h 88"/>
              <a:gd name="T16" fmla="*/ 140 w 140"/>
              <a:gd name="T17" fmla="*/ 55 h 88"/>
              <a:gd name="T18" fmla="*/ 134 w 140"/>
              <a:gd name="T19" fmla="*/ 56 h 88"/>
              <a:gd name="T20" fmla="*/ 129 w 140"/>
              <a:gd name="T21" fmla="*/ 54 h 88"/>
              <a:gd name="T22" fmla="*/ 127 w 140"/>
              <a:gd name="T23" fmla="*/ 61 h 88"/>
              <a:gd name="T24" fmla="*/ 130 w 140"/>
              <a:gd name="T25" fmla="*/ 68 h 88"/>
              <a:gd name="T26" fmla="*/ 128 w 140"/>
              <a:gd name="T27" fmla="*/ 71 h 88"/>
              <a:gd name="T28" fmla="*/ 124 w 140"/>
              <a:gd name="T29" fmla="*/ 65 h 88"/>
              <a:gd name="T30" fmla="*/ 115 w 140"/>
              <a:gd name="T31" fmla="*/ 68 h 88"/>
              <a:gd name="T32" fmla="*/ 110 w 140"/>
              <a:gd name="T33" fmla="*/ 65 h 88"/>
              <a:gd name="T34" fmla="*/ 107 w 140"/>
              <a:gd name="T35" fmla="*/ 59 h 88"/>
              <a:gd name="T36" fmla="*/ 103 w 140"/>
              <a:gd name="T37" fmla="*/ 63 h 88"/>
              <a:gd name="T38" fmla="*/ 97 w 140"/>
              <a:gd name="T39" fmla="*/ 76 h 88"/>
              <a:gd name="T40" fmla="*/ 95 w 140"/>
              <a:gd name="T41" fmla="*/ 82 h 88"/>
              <a:gd name="T42" fmla="*/ 96 w 140"/>
              <a:gd name="T43" fmla="*/ 88 h 88"/>
              <a:gd name="T44" fmla="*/ 91 w 140"/>
              <a:gd name="T45" fmla="*/ 85 h 88"/>
              <a:gd name="T46" fmla="*/ 89 w 140"/>
              <a:gd name="T47" fmla="*/ 77 h 88"/>
              <a:gd name="T48" fmla="*/ 78 w 140"/>
              <a:gd name="T49" fmla="*/ 70 h 88"/>
              <a:gd name="T50" fmla="*/ 77 w 140"/>
              <a:gd name="T51" fmla="*/ 61 h 88"/>
              <a:gd name="T52" fmla="*/ 73 w 140"/>
              <a:gd name="T53" fmla="*/ 63 h 88"/>
              <a:gd name="T54" fmla="*/ 66 w 140"/>
              <a:gd name="T55" fmla="*/ 69 h 88"/>
              <a:gd name="T56" fmla="*/ 64 w 140"/>
              <a:gd name="T57" fmla="*/ 79 h 88"/>
              <a:gd name="T58" fmla="*/ 57 w 140"/>
              <a:gd name="T59" fmla="*/ 84 h 88"/>
              <a:gd name="T60" fmla="*/ 46 w 140"/>
              <a:gd name="T61" fmla="*/ 83 h 88"/>
              <a:gd name="T62" fmla="*/ 34 w 140"/>
              <a:gd name="T63" fmla="*/ 85 h 88"/>
              <a:gd name="T64" fmla="*/ 31 w 140"/>
              <a:gd name="T65" fmla="*/ 80 h 88"/>
              <a:gd name="T66" fmla="*/ 26 w 140"/>
              <a:gd name="T67" fmla="*/ 75 h 88"/>
              <a:gd name="T68" fmla="*/ 26 w 140"/>
              <a:gd name="T69" fmla="*/ 67 h 88"/>
              <a:gd name="T70" fmla="*/ 25 w 140"/>
              <a:gd name="T71" fmla="*/ 62 h 88"/>
              <a:gd name="T72" fmla="*/ 11 w 140"/>
              <a:gd name="T73" fmla="*/ 63 h 88"/>
              <a:gd name="T74" fmla="*/ 8 w 140"/>
              <a:gd name="T75" fmla="*/ 67 h 88"/>
              <a:gd name="T76" fmla="*/ 4 w 140"/>
              <a:gd name="T77" fmla="*/ 74 h 88"/>
              <a:gd name="T78" fmla="*/ 0 w 140"/>
              <a:gd name="T79" fmla="*/ 71 h 88"/>
              <a:gd name="T80" fmla="*/ 5 w 140"/>
              <a:gd name="T81" fmla="*/ 66 h 88"/>
              <a:gd name="T82" fmla="*/ 3 w 140"/>
              <a:gd name="T83" fmla="*/ 60 h 88"/>
              <a:gd name="T84" fmla="*/ 6 w 140"/>
              <a:gd name="T85" fmla="*/ 53 h 88"/>
              <a:gd name="T86" fmla="*/ 15 w 140"/>
              <a:gd name="T87" fmla="*/ 43 h 88"/>
              <a:gd name="T88" fmla="*/ 21 w 140"/>
              <a:gd name="T89" fmla="*/ 36 h 88"/>
              <a:gd name="T90" fmla="*/ 27 w 140"/>
              <a:gd name="T91" fmla="*/ 28 h 88"/>
              <a:gd name="T92" fmla="*/ 32 w 140"/>
              <a:gd name="T93" fmla="*/ 21 h 88"/>
              <a:gd name="T94" fmla="*/ 30 w 140"/>
              <a:gd name="T95" fmla="*/ 19 h 88"/>
              <a:gd name="T96" fmla="*/ 34 w 140"/>
              <a:gd name="T97" fmla="*/ 13 h 88"/>
              <a:gd name="T98" fmla="*/ 38 w 140"/>
              <a:gd name="T99" fmla="*/ 15 h 88"/>
              <a:gd name="T100" fmla="*/ 43 w 140"/>
              <a:gd name="T101" fmla="*/ 16 h 88"/>
              <a:gd name="T102" fmla="*/ 48 w 140"/>
              <a:gd name="T103" fmla="*/ 11 h 88"/>
              <a:gd name="T104" fmla="*/ 61 w 140"/>
              <a:gd name="T105" fmla="*/ 10 h 88"/>
              <a:gd name="T106" fmla="*/ 74 w 140"/>
              <a:gd name="T107" fmla="*/ 8 h 88"/>
              <a:gd name="T108" fmla="*/ 78 w 140"/>
              <a:gd name="T109" fmla="*/ 8 h 88"/>
              <a:gd name="T110" fmla="*/ 81 w 140"/>
              <a:gd name="T111" fmla="*/ 6 h 88"/>
              <a:gd name="T112" fmla="*/ 78 w 140"/>
              <a:gd name="T113" fmla="*/ 6 h 88"/>
              <a:gd name="T114" fmla="*/ 77 w 140"/>
              <a:gd name="T115" fmla="*/ 2 h 88"/>
              <a:gd name="T116" fmla="*/ 83 w 140"/>
              <a:gd name="T117" fmla="*/ 1 h 88"/>
              <a:gd name="T118" fmla="*/ 88 w 140"/>
              <a:gd name="T119" fmla="*/ 3 h 88"/>
              <a:gd name="T120" fmla="*/ 91 w 140"/>
              <a:gd name="T121" fmla="*/ 5 h 88"/>
              <a:gd name="T122" fmla="*/ 100 w 140"/>
              <a:gd name="T123"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0" h="88">
                <a:moveTo>
                  <a:pt x="111" y="12"/>
                </a:moveTo>
                <a:lnTo>
                  <a:pt x="111" y="12"/>
                </a:lnTo>
                <a:lnTo>
                  <a:pt x="112" y="12"/>
                </a:lnTo>
                <a:lnTo>
                  <a:pt x="114" y="14"/>
                </a:lnTo>
                <a:lnTo>
                  <a:pt x="114" y="18"/>
                </a:lnTo>
                <a:lnTo>
                  <a:pt x="111" y="23"/>
                </a:lnTo>
                <a:lnTo>
                  <a:pt x="110" y="28"/>
                </a:lnTo>
                <a:lnTo>
                  <a:pt x="110" y="31"/>
                </a:lnTo>
                <a:lnTo>
                  <a:pt x="110" y="33"/>
                </a:lnTo>
                <a:lnTo>
                  <a:pt x="110" y="33"/>
                </a:lnTo>
                <a:lnTo>
                  <a:pt x="113" y="33"/>
                </a:lnTo>
                <a:lnTo>
                  <a:pt x="114" y="33"/>
                </a:lnTo>
                <a:lnTo>
                  <a:pt x="118" y="34"/>
                </a:lnTo>
                <a:lnTo>
                  <a:pt x="121" y="35"/>
                </a:lnTo>
                <a:lnTo>
                  <a:pt x="122" y="37"/>
                </a:lnTo>
                <a:lnTo>
                  <a:pt x="122" y="39"/>
                </a:lnTo>
                <a:lnTo>
                  <a:pt x="126" y="41"/>
                </a:lnTo>
                <a:lnTo>
                  <a:pt x="130" y="42"/>
                </a:lnTo>
                <a:lnTo>
                  <a:pt x="132" y="42"/>
                </a:lnTo>
                <a:lnTo>
                  <a:pt x="137" y="36"/>
                </a:lnTo>
                <a:lnTo>
                  <a:pt x="139" y="37"/>
                </a:lnTo>
                <a:lnTo>
                  <a:pt x="140" y="40"/>
                </a:lnTo>
                <a:lnTo>
                  <a:pt x="140" y="42"/>
                </a:lnTo>
                <a:lnTo>
                  <a:pt x="139" y="48"/>
                </a:lnTo>
                <a:lnTo>
                  <a:pt x="138" y="51"/>
                </a:lnTo>
                <a:lnTo>
                  <a:pt x="140" y="53"/>
                </a:lnTo>
                <a:lnTo>
                  <a:pt x="140" y="55"/>
                </a:lnTo>
                <a:lnTo>
                  <a:pt x="139" y="56"/>
                </a:lnTo>
                <a:lnTo>
                  <a:pt x="137" y="56"/>
                </a:lnTo>
                <a:lnTo>
                  <a:pt x="134" y="56"/>
                </a:lnTo>
                <a:lnTo>
                  <a:pt x="132" y="53"/>
                </a:lnTo>
                <a:lnTo>
                  <a:pt x="130" y="53"/>
                </a:lnTo>
                <a:lnTo>
                  <a:pt x="129" y="54"/>
                </a:lnTo>
                <a:lnTo>
                  <a:pt x="128" y="56"/>
                </a:lnTo>
                <a:lnTo>
                  <a:pt x="127" y="59"/>
                </a:lnTo>
                <a:lnTo>
                  <a:pt x="127" y="61"/>
                </a:lnTo>
                <a:lnTo>
                  <a:pt x="128" y="62"/>
                </a:lnTo>
                <a:lnTo>
                  <a:pt x="129" y="65"/>
                </a:lnTo>
                <a:lnTo>
                  <a:pt x="130" y="68"/>
                </a:lnTo>
                <a:lnTo>
                  <a:pt x="130" y="69"/>
                </a:lnTo>
                <a:lnTo>
                  <a:pt x="130" y="70"/>
                </a:lnTo>
                <a:lnTo>
                  <a:pt x="128" y="71"/>
                </a:lnTo>
                <a:lnTo>
                  <a:pt x="127" y="70"/>
                </a:lnTo>
                <a:lnTo>
                  <a:pt x="125" y="66"/>
                </a:lnTo>
                <a:lnTo>
                  <a:pt x="124" y="65"/>
                </a:lnTo>
                <a:lnTo>
                  <a:pt x="122" y="64"/>
                </a:lnTo>
                <a:lnTo>
                  <a:pt x="119" y="65"/>
                </a:lnTo>
                <a:lnTo>
                  <a:pt x="115" y="68"/>
                </a:lnTo>
                <a:lnTo>
                  <a:pt x="113" y="68"/>
                </a:lnTo>
                <a:lnTo>
                  <a:pt x="111" y="67"/>
                </a:lnTo>
                <a:lnTo>
                  <a:pt x="110" y="65"/>
                </a:lnTo>
                <a:lnTo>
                  <a:pt x="109" y="62"/>
                </a:lnTo>
                <a:lnTo>
                  <a:pt x="108" y="59"/>
                </a:lnTo>
                <a:lnTo>
                  <a:pt x="107" y="59"/>
                </a:lnTo>
                <a:lnTo>
                  <a:pt x="104" y="59"/>
                </a:lnTo>
                <a:lnTo>
                  <a:pt x="103" y="60"/>
                </a:lnTo>
                <a:lnTo>
                  <a:pt x="103" y="63"/>
                </a:lnTo>
                <a:lnTo>
                  <a:pt x="103" y="68"/>
                </a:lnTo>
                <a:lnTo>
                  <a:pt x="101" y="71"/>
                </a:lnTo>
                <a:lnTo>
                  <a:pt x="97" y="76"/>
                </a:lnTo>
                <a:lnTo>
                  <a:pt x="95" y="79"/>
                </a:lnTo>
                <a:lnTo>
                  <a:pt x="95" y="80"/>
                </a:lnTo>
                <a:lnTo>
                  <a:pt x="95" y="82"/>
                </a:lnTo>
                <a:lnTo>
                  <a:pt x="95" y="84"/>
                </a:lnTo>
                <a:lnTo>
                  <a:pt x="96" y="86"/>
                </a:lnTo>
                <a:lnTo>
                  <a:pt x="96" y="88"/>
                </a:lnTo>
                <a:lnTo>
                  <a:pt x="93" y="88"/>
                </a:lnTo>
                <a:lnTo>
                  <a:pt x="92" y="87"/>
                </a:lnTo>
                <a:lnTo>
                  <a:pt x="91" y="85"/>
                </a:lnTo>
                <a:lnTo>
                  <a:pt x="88" y="81"/>
                </a:lnTo>
                <a:lnTo>
                  <a:pt x="89" y="78"/>
                </a:lnTo>
                <a:lnTo>
                  <a:pt x="89" y="77"/>
                </a:lnTo>
                <a:lnTo>
                  <a:pt x="84" y="76"/>
                </a:lnTo>
                <a:lnTo>
                  <a:pt x="81" y="74"/>
                </a:lnTo>
                <a:lnTo>
                  <a:pt x="78" y="70"/>
                </a:lnTo>
                <a:lnTo>
                  <a:pt x="77" y="68"/>
                </a:lnTo>
                <a:lnTo>
                  <a:pt x="77" y="63"/>
                </a:lnTo>
                <a:lnTo>
                  <a:pt x="77" y="61"/>
                </a:lnTo>
                <a:lnTo>
                  <a:pt x="77" y="61"/>
                </a:lnTo>
                <a:lnTo>
                  <a:pt x="75" y="61"/>
                </a:lnTo>
                <a:lnTo>
                  <a:pt x="73" y="63"/>
                </a:lnTo>
                <a:lnTo>
                  <a:pt x="71" y="66"/>
                </a:lnTo>
                <a:lnTo>
                  <a:pt x="67" y="69"/>
                </a:lnTo>
                <a:lnTo>
                  <a:pt x="66" y="69"/>
                </a:lnTo>
                <a:lnTo>
                  <a:pt x="68" y="72"/>
                </a:lnTo>
                <a:lnTo>
                  <a:pt x="68" y="74"/>
                </a:lnTo>
                <a:lnTo>
                  <a:pt x="64" y="79"/>
                </a:lnTo>
                <a:lnTo>
                  <a:pt x="63" y="80"/>
                </a:lnTo>
                <a:lnTo>
                  <a:pt x="59" y="83"/>
                </a:lnTo>
                <a:lnTo>
                  <a:pt x="57" y="84"/>
                </a:lnTo>
                <a:lnTo>
                  <a:pt x="51" y="82"/>
                </a:lnTo>
                <a:lnTo>
                  <a:pt x="49" y="82"/>
                </a:lnTo>
                <a:lnTo>
                  <a:pt x="46" y="83"/>
                </a:lnTo>
                <a:lnTo>
                  <a:pt x="43" y="85"/>
                </a:lnTo>
                <a:lnTo>
                  <a:pt x="36" y="86"/>
                </a:lnTo>
                <a:lnTo>
                  <a:pt x="34" y="85"/>
                </a:lnTo>
                <a:lnTo>
                  <a:pt x="33" y="84"/>
                </a:lnTo>
                <a:lnTo>
                  <a:pt x="33" y="83"/>
                </a:lnTo>
                <a:lnTo>
                  <a:pt x="31" y="80"/>
                </a:lnTo>
                <a:lnTo>
                  <a:pt x="29" y="79"/>
                </a:lnTo>
                <a:lnTo>
                  <a:pt x="28" y="77"/>
                </a:lnTo>
                <a:lnTo>
                  <a:pt x="26" y="75"/>
                </a:lnTo>
                <a:lnTo>
                  <a:pt x="25" y="74"/>
                </a:lnTo>
                <a:lnTo>
                  <a:pt x="27" y="69"/>
                </a:lnTo>
                <a:lnTo>
                  <a:pt x="26" y="67"/>
                </a:lnTo>
                <a:lnTo>
                  <a:pt x="25" y="64"/>
                </a:lnTo>
                <a:lnTo>
                  <a:pt x="25" y="63"/>
                </a:lnTo>
                <a:lnTo>
                  <a:pt x="25" y="62"/>
                </a:lnTo>
                <a:lnTo>
                  <a:pt x="19" y="61"/>
                </a:lnTo>
                <a:lnTo>
                  <a:pt x="15" y="62"/>
                </a:lnTo>
                <a:lnTo>
                  <a:pt x="11" y="63"/>
                </a:lnTo>
                <a:lnTo>
                  <a:pt x="9" y="66"/>
                </a:lnTo>
                <a:lnTo>
                  <a:pt x="8" y="67"/>
                </a:lnTo>
                <a:lnTo>
                  <a:pt x="8" y="67"/>
                </a:lnTo>
                <a:lnTo>
                  <a:pt x="10" y="70"/>
                </a:lnTo>
                <a:lnTo>
                  <a:pt x="7" y="72"/>
                </a:lnTo>
                <a:lnTo>
                  <a:pt x="4" y="74"/>
                </a:lnTo>
                <a:lnTo>
                  <a:pt x="1" y="74"/>
                </a:lnTo>
                <a:lnTo>
                  <a:pt x="0" y="74"/>
                </a:lnTo>
                <a:lnTo>
                  <a:pt x="0" y="71"/>
                </a:lnTo>
                <a:lnTo>
                  <a:pt x="2" y="70"/>
                </a:lnTo>
                <a:lnTo>
                  <a:pt x="4" y="68"/>
                </a:lnTo>
                <a:lnTo>
                  <a:pt x="5" y="66"/>
                </a:lnTo>
                <a:lnTo>
                  <a:pt x="5" y="64"/>
                </a:lnTo>
                <a:lnTo>
                  <a:pt x="3" y="62"/>
                </a:lnTo>
                <a:lnTo>
                  <a:pt x="3" y="60"/>
                </a:lnTo>
                <a:lnTo>
                  <a:pt x="5" y="58"/>
                </a:lnTo>
                <a:lnTo>
                  <a:pt x="5" y="55"/>
                </a:lnTo>
                <a:lnTo>
                  <a:pt x="6" y="53"/>
                </a:lnTo>
                <a:lnTo>
                  <a:pt x="10" y="50"/>
                </a:lnTo>
                <a:lnTo>
                  <a:pt x="14" y="47"/>
                </a:lnTo>
                <a:lnTo>
                  <a:pt x="15" y="43"/>
                </a:lnTo>
                <a:lnTo>
                  <a:pt x="15" y="39"/>
                </a:lnTo>
                <a:lnTo>
                  <a:pt x="15" y="38"/>
                </a:lnTo>
                <a:lnTo>
                  <a:pt x="21" y="36"/>
                </a:lnTo>
                <a:lnTo>
                  <a:pt x="22" y="34"/>
                </a:lnTo>
                <a:lnTo>
                  <a:pt x="23" y="33"/>
                </a:lnTo>
                <a:lnTo>
                  <a:pt x="27" y="28"/>
                </a:lnTo>
                <a:lnTo>
                  <a:pt x="31" y="24"/>
                </a:lnTo>
                <a:lnTo>
                  <a:pt x="32" y="22"/>
                </a:lnTo>
                <a:lnTo>
                  <a:pt x="32" y="21"/>
                </a:lnTo>
                <a:lnTo>
                  <a:pt x="32" y="20"/>
                </a:lnTo>
                <a:lnTo>
                  <a:pt x="32" y="20"/>
                </a:lnTo>
                <a:lnTo>
                  <a:pt x="30" y="19"/>
                </a:lnTo>
                <a:lnTo>
                  <a:pt x="29" y="18"/>
                </a:lnTo>
                <a:lnTo>
                  <a:pt x="31" y="15"/>
                </a:lnTo>
                <a:lnTo>
                  <a:pt x="34" y="13"/>
                </a:lnTo>
                <a:lnTo>
                  <a:pt x="37" y="13"/>
                </a:lnTo>
                <a:lnTo>
                  <a:pt x="38" y="14"/>
                </a:lnTo>
                <a:lnTo>
                  <a:pt x="38" y="15"/>
                </a:lnTo>
                <a:lnTo>
                  <a:pt x="39" y="16"/>
                </a:lnTo>
                <a:lnTo>
                  <a:pt x="41" y="16"/>
                </a:lnTo>
                <a:lnTo>
                  <a:pt x="43" y="16"/>
                </a:lnTo>
                <a:lnTo>
                  <a:pt x="45" y="15"/>
                </a:lnTo>
                <a:lnTo>
                  <a:pt x="47" y="12"/>
                </a:lnTo>
                <a:lnTo>
                  <a:pt x="48" y="11"/>
                </a:lnTo>
                <a:lnTo>
                  <a:pt x="52" y="9"/>
                </a:lnTo>
                <a:lnTo>
                  <a:pt x="54" y="10"/>
                </a:lnTo>
                <a:lnTo>
                  <a:pt x="61" y="10"/>
                </a:lnTo>
                <a:lnTo>
                  <a:pt x="67" y="9"/>
                </a:lnTo>
                <a:lnTo>
                  <a:pt x="70" y="8"/>
                </a:lnTo>
                <a:lnTo>
                  <a:pt x="74" y="8"/>
                </a:lnTo>
                <a:lnTo>
                  <a:pt x="77" y="9"/>
                </a:lnTo>
                <a:lnTo>
                  <a:pt x="77" y="9"/>
                </a:lnTo>
                <a:lnTo>
                  <a:pt x="78" y="8"/>
                </a:lnTo>
                <a:lnTo>
                  <a:pt x="78" y="8"/>
                </a:lnTo>
                <a:lnTo>
                  <a:pt x="81" y="7"/>
                </a:lnTo>
                <a:lnTo>
                  <a:pt x="81" y="6"/>
                </a:lnTo>
                <a:lnTo>
                  <a:pt x="81" y="6"/>
                </a:lnTo>
                <a:lnTo>
                  <a:pt x="81" y="5"/>
                </a:lnTo>
                <a:lnTo>
                  <a:pt x="78" y="6"/>
                </a:lnTo>
                <a:lnTo>
                  <a:pt x="76" y="5"/>
                </a:lnTo>
                <a:lnTo>
                  <a:pt x="76" y="4"/>
                </a:lnTo>
                <a:lnTo>
                  <a:pt x="77" y="2"/>
                </a:lnTo>
                <a:lnTo>
                  <a:pt x="79" y="0"/>
                </a:lnTo>
                <a:lnTo>
                  <a:pt x="81" y="0"/>
                </a:lnTo>
                <a:lnTo>
                  <a:pt x="83" y="1"/>
                </a:lnTo>
                <a:lnTo>
                  <a:pt x="86" y="4"/>
                </a:lnTo>
                <a:lnTo>
                  <a:pt x="87" y="4"/>
                </a:lnTo>
                <a:lnTo>
                  <a:pt x="88" y="3"/>
                </a:lnTo>
                <a:lnTo>
                  <a:pt x="88" y="3"/>
                </a:lnTo>
                <a:lnTo>
                  <a:pt x="89" y="3"/>
                </a:lnTo>
                <a:lnTo>
                  <a:pt x="91" y="5"/>
                </a:lnTo>
                <a:lnTo>
                  <a:pt x="91" y="6"/>
                </a:lnTo>
                <a:lnTo>
                  <a:pt x="99" y="5"/>
                </a:lnTo>
                <a:lnTo>
                  <a:pt x="100" y="5"/>
                </a:lnTo>
                <a:lnTo>
                  <a:pt x="106" y="8"/>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52" name="Czechia">
            <a:extLst>
              <a:ext uri="{FF2B5EF4-FFF2-40B4-BE49-F238E27FC236}">
                <a16:creationId xmlns:a16="http://schemas.microsoft.com/office/drawing/2014/main" id="{0F7DD72A-1296-49DB-88DA-45DE79A9A765}"/>
              </a:ext>
            </a:extLst>
          </p:cNvPr>
          <p:cNvSpPr>
            <a:spLocks/>
          </p:cNvSpPr>
          <p:nvPr/>
        </p:nvSpPr>
        <p:spPr bwMode="auto">
          <a:xfrm>
            <a:off x="6160224" y="2490364"/>
            <a:ext cx="203112" cy="100042"/>
          </a:xfrm>
          <a:custGeom>
            <a:avLst/>
            <a:gdLst>
              <a:gd name="T0" fmla="*/ 90 w 210"/>
              <a:gd name="T1" fmla="*/ 8 h 119"/>
              <a:gd name="T2" fmla="*/ 95 w 210"/>
              <a:gd name="T3" fmla="*/ 2 h 119"/>
              <a:gd name="T4" fmla="*/ 102 w 210"/>
              <a:gd name="T5" fmla="*/ 11 h 119"/>
              <a:gd name="T6" fmla="*/ 114 w 210"/>
              <a:gd name="T7" fmla="*/ 15 h 119"/>
              <a:gd name="T8" fmla="*/ 121 w 210"/>
              <a:gd name="T9" fmla="*/ 20 h 119"/>
              <a:gd name="T10" fmla="*/ 133 w 210"/>
              <a:gd name="T11" fmla="*/ 21 h 119"/>
              <a:gd name="T12" fmla="*/ 134 w 210"/>
              <a:gd name="T13" fmla="*/ 26 h 119"/>
              <a:gd name="T14" fmla="*/ 129 w 210"/>
              <a:gd name="T15" fmla="*/ 30 h 119"/>
              <a:gd name="T16" fmla="*/ 133 w 210"/>
              <a:gd name="T17" fmla="*/ 34 h 119"/>
              <a:gd name="T18" fmla="*/ 143 w 210"/>
              <a:gd name="T19" fmla="*/ 46 h 119"/>
              <a:gd name="T20" fmla="*/ 150 w 210"/>
              <a:gd name="T21" fmla="*/ 41 h 119"/>
              <a:gd name="T22" fmla="*/ 149 w 210"/>
              <a:gd name="T23" fmla="*/ 31 h 119"/>
              <a:gd name="T24" fmla="*/ 166 w 210"/>
              <a:gd name="T25" fmla="*/ 39 h 119"/>
              <a:gd name="T26" fmla="*/ 175 w 210"/>
              <a:gd name="T27" fmla="*/ 36 h 119"/>
              <a:gd name="T28" fmla="*/ 172 w 210"/>
              <a:gd name="T29" fmla="*/ 43 h 119"/>
              <a:gd name="T30" fmla="*/ 177 w 210"/>
              <a:gd name="T31" fmla="*/ 48 h 119"/>
              <a:gd name="T32" fmla="*/ 184 w 210"/>
              <a:gd name="T33" fmla="*/ 51 h 119"/>
              <a:gd name="T34" fmla="*/ 187 w 210"/>
              <a:gd name="T35" fmla="*/ 51 h 119"/>
              <a:gd name="T36" fmla="*/ 194 w 210"/>
              <a:gd name="T37" fmla="*/ 55 h 119"/>
              <a:gd name="T38" fmla="*/ 202 w 210"/>
              <a:gd name="T39" fmla="*/ 59 h 119"/>
              <a:gd name="T40" fmla="*/ 210 w 210"/>
              <a:gd name="T41" fmla="*/ 73 h 119"/>
              <a:gd name="T42" fmla="*/ 206 w 210"/>
              <a:gd name="T43" fmla="*/ 76 h 119"/>
              <a:gd name="T44" fmla="*/ 197 w 210"/>
              <a:gd name="T45" fmla="*/ 80 h 119"/>
              <a:gd name="T46" fmla="*/ 189 w 210"/>
              <a:gd name="T47" fmla="*/ 88 h 119"/>
              <a:gd name="T48" fmla="*/ 186 w 210"/>
              <a:gd name="T49" fmla="*/ 97 h 119"/>
              <a:gd name="T50" fmla="*/ 179 w 210"/>
              <a:gd name="T51" fmla="*/ 102 h 119"/>
              <a:gd name="T52" fmla="*/ 162 w 210"/>
              <a:gd name="T53" fmla="*/ 106 h 119"/>
              <a:gd name="T54" fmla="*/ 153 w 210"/>
              <a:gd name="T55" fmla="*/ 114 h 119"/>
              <a:gd name="T56" fmla="*/ 148 w 210"/>
              <a:gd name="T57" fmla="*/ 112 h 119"/>
              <a:gd name="T58" fmla="*/ 139 w 210"/>
              <a:gd name="T59" fmla="*/ 108 h 119"/>
              <a:gd name="T60" fmla="*/ 129 w 210"/>
              <a:gd name="T61" fmla="*/ 111 h 119"/>
              <a:gd name="T62" fmla="*/ 113 w 210"/>
              <a:gd name="T63" fmla="*/ 105 h 119"/>
              <a:gd name="T64" fmla="*/ 99 w 210"/>
              <a:gd name="T65" fmla="*/ 100 h 119"/>
              <a:gd name="T66" fmla="*/ 93 w 210"/>
              <a:gd name="T67" fmla="*/ 99 h 119"/>
              <a:gd name="T68" fmla="*/ 88 w 210"/>
              <a:gd name="T69" fmla="*/ 110 h 119"/>
              <a:gd name="T70" fmla="*/ 81 w 210"/>
              <a:gd name="T71" fmla="*/ 118 h 119"/>
              <a:gd name="T72" fmla="*/ 71 w 210"/>
              <a:gd name="T73" fmla="*/ 119 h 119"/>
              <a:gd name="T74" fmla="*/ 57 w 210"/>
              <a:gd name="T75" fmla="*/ 112 h 119"/>
              <a:gd name="T76" fmla="*/ 50 w 210"/>
              <a:gd name="T77" fmla="*/ 105 h 119"/>
              <a:gd name="T78" fmla="*/ 40 w 210"/>
              <a:gd name="T79" fmla="*/ 98 h 119"/>
              <a:gd name="T80" fmla="*/ 33 w 210"/>
              <a:gd name="T81" fmla="*/ 91 h 119"/>
              <a:gd name="T82" fmla="*/ 21 w 210"/>
              <a:gd name="T83" fmla="*/ 81 h 119"/>
              <a:gd name="T84" fmla="*/ 13 w 210"/>
              <a:gd name="T85" fmla="*/ 68 h 119"/>
              <a:gd name="T86" fmla="*/ 11 w 210"/>
              <a:gd name="T87" fmla="*/ 61 h 119"/>
              <a:gd name="T88" fmla="*/ 13 w 210"/>
              <a:gd name="T89" fmla="*/ 56 h 119"/>
              <a:gd name="T90" fmla="*/ 4 w 210"/>
              <a:gd name="T91" fmla="*/ 46 h 119"/>
              <a:gd name="T92" fmla="*/ 0 w 210"/>
              <a:gd name="T93" fmla="*/ 38 h 119"/>
              <a:gd name="T94" fmla="*/ 3 w 210"/>
              <a:gd name="T95" fmla="*/ 37 h 119"/>
              <a:gd name="T96" fmla="*/ 9 w 210"/>
              <a:gd name="T97" fmla="*/ 38 h 119"/>
              <a:gd name="T98" fmla="*/ 19 w 210"/>
              <a:gd name="T99" fmla="*/ 31 h 119"/>
              <a:gd name="T100" fmla="*/ 27 w 210"/>
              <a:gd name="T101" fmla="*/ 31 h 119"/>
              <a:gd name="T102" fmla="*/ 36 w 210"/>
              <a:gd name="T103" fmla="*/ 23 h 119"/>
              <a:gd name="T104" fmla="*/ 40 w 210"/>
              <a:gd name="T105" fmla="*/ 21 h 119"/>
              <a:gd name="T106" fmla="*/ 45 w 210"/>
              <a:gd name="T107" fmla="*/ 17 h 119"/>
              <a:gd name="T108" fmla="*/ 60 w 210"/>
              <a:gd name="T109" fmla="*/ 12 h 119"/>
              <a:gd name="T110" fmla="*/ 71 w 210"/>
              <a:gd name="T111" fmla="*/ 6 h 119"/>
              <a:gd name="T112" fmla="*/ 69 w 210"/>
              <a:gd name="T113" fmla="*/ 1 h 119"/>
              <a:gd name="T114" fmla="*/ 77 w 210"/>
              <a:gd name="T115" fmla="*/ 2 h 119"/>
              <a:gd name="T116" fmla="*/ 79 w 210"/>
              <a:gd name="T117" fmla="*/ 9 h 119"/>
              <a:gd name="T118" fmla="*/ 85 w 210"/>
              <a:gd name="T119" fmla="*/ 1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0" h="119">
                <a:moveTo>
                  <a:pt x="85" y="9"/>
                </a:moveTo>
                <a:lnTo>
                  <a:pt x="85" y="9"/>
                </a:lnTo>
                <a:lnTo>
                  <a:pt x="88" y="9"/>
                </a:lnTo>
                <a:lnTo>
                  <a:pt x="90" y="8"/>
                </a:lnTo>
                <a:lnTo>
                  <a:pt x="91" y="6"/>
                </a:lnTo>
                <a:lnTo>
                  <a:pt x="90" y="2"/>
                </a:lnTo>
                <a:lnTo>
                  <a:pt x="91" y="1"/>
                </a:lnTo>
                <a:lnTo>
                  <a:pt x="95" y="2"/>
                </a:lnTo>
                <a:lnTo>
                  <a:pt x="99" y="4"/>
                </a:lnTo>
                <a:lnTo>
                  <a:pt x="99" y="8"/>
                </a:lnTo>
                <a:lnTo>
                  <a:pt x="101" y="10"/>
                </a:lnTo>
                <a:lnTo>
                  <a:pt x="102" y="11"/>
                </a:lnTo>
                <a:lnTo>
                  <a:pt x="103" y="12"/>
                </a:lnTo>
                <a:lnTo>
                  <a:pt x="105" y="12"/>
                </a:lnTo>
                <a:lnTo>
                  <a:pt x="111" y="14"/>
                </a:lnTo>
                <a:lnTo>
                  <a:pt x="114" y="15"/>
                </a:lnTo>
                <a:lnTo>
                  <a:pt x="116" y="16"/>
                </a:lnTo>
                <a:lnTo>
                  <a:pt x="119" y="18"/>
                </a:lnTo>
                <a:lnTo>
                  <a:pt x="120" y="18"/>
                </a:lnTo>
                <a:lnTo>
                  <a:pt x="121" y="20"/>
                </a:lnTo>
                <a:lnTo>
                  <a:pt x="122" y="21"/>
                </a:lnTo>
                <a:lnTo>
                  <a:pt x="124" y="20"/>
                </a:lnTo>
                <a:lnTo>
                  <a:pt x="131" y="19"/>
                </a:lnTo>
                <a:lnTo>
                  <a:pt x="133" y="21"/>
                </a:lnTo>
                <a:lnTo>
                  <a:pt x="135" y="22"/>
                </a:lnTo>
                <a:lnTo>
                  <a:pt x="135" y="23"/>
                </a:lnTo>
                <a:lnTo>
                  <a:pt x="134" y="25"/>
                </a:lnTo>
                <a:lnTo>
                  <a:pt x="134" y="26"/>
                </a:lnTo>
                <a:lnTo>
                  <a:pt x="133" y="27"/>
                </a:lnTo>
                <a:lnTo>
                  <a:pt x="131" y="27"/>
                </a:lnTo>
                <a:lnTo>
                  <a:pt x="130" y="29"/>
                </a:lnTo>
                <a:lnTo>
                  <a:pt x="129" y="30"/>
                </a:lnTo>
                <a:lnTo>
                  <a:pt x="129" y="32"/>
                </a:lnTo>
                <a:lnTo>
                  <a:pt x="131" y="33"/>
                </a:lnTo>
                <a:lnTo>
                  <a:pt x="132" y="33"/>
                </a:lnTo>
                <a:lnTo>
                  <a:pt x="133" y="34"/>
                </a:lnTo>
                <a:lnTo>
                  <a:pt x="137" y="39"/>
                </a:lnTo>
                <a:lnTo>
                  <a:pt x="141" y="45"/>
                </a:lnTo>
                <a:lnTo>
                  <a:pt x="142" y="46"/>
                </a:lnTo>
                <a:lnTo>
                  <a:pt x="143" y="46"/>
                </a:lnTo>
                <a:lnTo>
                  <a:pt x="145" y="45"/>
                </a:lnTo>
                <a:lnTo>
                  <a:pt x="146" y="43"/>
                </a:lnTo>
                <a:lnTo>
                  <a:pt x="148" y="42"/>
                </a:lnTo>
                <a:lnTo>
                  <a:pt x="150" y="41"/>
                </a:lnTo>
                <a:lnTo>
                  <a:pt x="153" y="39"/>
                </a:lnTo>
                <a:lnTo>
                  <a:pt x="153" y="38"/>
                </a:lnTo>
                <a:lnTo>
                  <a:pt x="151" y="34"/>
                </a:lnTo>
                <a:lnTo>
                  <a:pt x="149" y="31"/>
                </a:lnTo>
                <a:lnTo>
                  <a:pt x="150" y="30"/>
                </a:lnTo>
                <a:lnTo>
                  <a:pt x="153" y="31"/>
                </a:lnTo>
                <a:lnTo>
                  <a:pt x="158" y="33"/>
                </a:lnTo>
                <a:lnTo>
                  <a:pt x="166" y="39"/>
                </a:lnTo>
                <a:lnTo>
                  <a:pt x="168" y="39"/>
                </a:lnTo>
                <a:lnTo>
                  <a:pt x="171" y="38"/>
                </a:lnTo>
                <a:lnTo>
                  <a:pt x="174" y="37"/>
                </a:lnTo>
                <a:lnTo>
                  <a:pt x="175" y="36"/>
                </a:lnTo>
                <a:lnTo>
                  <a:pt x="176" y="36"/>
                </a:lnTo>
                <a:lnTo>
                  <a:pt x="176" y="40"/>
                </a:lnTo>
                <a:lnTo>
                  <a:pt x="175" y="42"/>
                </a:lnTo>
                <a:lnTo>
                  <a:pt x="172" y="43"/>
                </a:lnTo>
                <a:lnTo>
                  <a:pt x="172" y="44"/>
                </a:lnTo>
                <a:lnTo>
                  <a:pt x="173" y="45"/>
                </a:lnTo>
                <a:lnTo>
                  <a:pt x="174" y="46"/>
                </a:lnTo>
                <a:lnTo>
                  <a:pt x="177" y="48"/>
                </a:lnTo>
                <a:lnTo>
                  <a:pt x="178" y="51"/>
                </a:lnTo>
                <a:lnTo>
                  <a:pt x="179" y="52"/>
                </a:lnTo>
                <a:lnTo>
                  <a:pt x="180" y="52"/>
                </a:lnTo>
                <a:lnTo>
                  <a:pt x="184" y="51"/>
                </a:lnTo>
                <a:lnTo>
                  <a:pt x="185" y="50"/>
                </a:lnTo>
                <a:lnTo>
                  <a:pt x="185" y="49"/>
                </a:lnTo>
                <a:lnTo>
                  <a:pt x="186" y="49"/>
                </a:lnTo>
                <a:lnTo>
                  <a:pt x="187" y="51"/>
                </a:lnTo>
                <a:lnTo>
                  <a:pt x="187" y="51"/>
                </a:lnTo>
                <a:lnTo>
                  <a:pt x="191" y="53"/>
                </a:lnTo>
                <a:lnTo>
                  <a:pt x="193" y="54"/>
                </a:lnTo>
                <a:lnTo>
                  <a:pt x="194" y="55"/>
                </a:lnTo>
                <a:lnTo>
                  <a:pt x="195" y="54"/>
                </a:lnTo>
                <a:lnTo>
                  <a:pt x="201" y="56"/>
                </a:lnTo>
                <a:lnTo>
                  <a:pt x="202" y="57"/>
                </a:lnTo>
                <a:lnTo>
                  <a:pt x="202" y="59"/>
                </a:lnTo>
                <a:lnTo>
                  <a:pt x="202" y="60"/>
                </a:lnTo>
                <a:lnTo>
                  <a:pt x="203" y="63"/>
                </a:lnTo>
                <a:lnTo>
                  <a:pt x="210" y="70"/>
                </a:lnTo>
                <a:lnTo>
                  <a:pt x="210" y="73"/>
                </a:lnTo>
                <a:lnTo>
                  <a:pt x="210" y="74"/>
                </a:lnTo>
                <a:lnTo>
                  <a:pt x="210" y="75"/>
                </a:lnTo>
                <a:lnTo>
                  <a:pt x="208" y="75"/>
                </a:lnTo>
                <a:lnTo>
                  <a:pt x="206" y="76"/>
                </a:lnTo>
                <a:lnTo>
                  <a:pt x="203" y="75"/>
                </a:lnTo>
                <a:lnTo>
                  <a:pt x="201" y="77"/>
                </a:lnTo>
                <a:lnTo>
                  <a:pt x="199" y="79"/>
                </a:lnTo>
                <a:lnTo>
                  <a:pt x="197" y="80"/>
                </a:lnTo>
                <a:lnTo>
                  <a:pt x="196" y="81"/>
                </a:lnTo>
                <a:lnTo>
                  <a:pt x="196" y="83"/>
                </a:lnTo>
                <a:lnTo>
                  <a:pt x="189" y="87"/>
                </a:lnTo>
                <a:lnTo>
                  <a:pt x="189" y="88"/>
                </a:lnTo>
                <a:lnTo>
                  <a:pt x="188" y="90"/>
                </a:lnTo>
                <a:lnTo>
                  <a:pt x="188" y="93"/>
                </a:lnTo>
                <a:lnTo>
                  <a:pt x="187" y="96"/>
                </a:lnTo>
                <a:lnTo>
                  <a:pt x="186" y="97"/>
                </a:lnTo>
                <a:lnTo>
                  <a:pt x="183" y="98"/>
                </a:lnTo>
                <a:lnTo>
                  <a:pt x="182" y="99"/>
                </a:lnTo>
                <a:lnTo>
                  <a:pt x="181" y="100"/>
                </a:lnTo>
                <a:lnTo>
                  <a:pt x="179" y="102"/>
                </a:lnTo>
                <a:lnTo>
                  <a:pt x="177" y="104"/>
                </a:lnTo>
                <a:lnTo>
                  <a:pt x="173" y="106"/>
                </a:lnTo>
                <a:lnTo>
                  <a:pt x="168" y="107"/>
                </a:lnTo>
                <a:lnTo>
                  <a:pt x="162" y="106"/>
                </a:lnTo>
                <a:lnTo>
                  <a:pt x="159" y="105"/>
                </a:lnTo>
                <a:lnTo>
                  <a:pt x="157" y="106"/>
                </a:lnTo>
                <a:lnTo>
                  <a:pt x="155" y="109"/>
                </a:lnTo>
                <a:lnTo>
                  <a:pt x="153" y="114"/>
                </a:lnTo>
                <a:lnTo>
                  <a:pt x="152" y="118"/>
                </a:lnTo>
                <a:lnTo>
                  <a:pt x="151" y="117"/>
                </a:lnTo>
                <a:lnTo>
                  <a:pt x="150" y="113"/>
                </a:lnTo>
                <a:lnTo>
                  <a:pt x="148" y="112"/>
                </a:lnTo>
                <a:lnTo>
                  <a:pt x="146" y="112"/>
                </a:lnTo>
                <a:lnTo>
                  <a:pt x="144" y="111"/>
                </a:lnTo>
                <a:lnTo>
                  <a:pt x="141" y="109"/>
                </a:lnTo>
                <a:lnTo>
                  <a:pt x="139" y="108"/>
                </a:lnTo>
                <a:lnTo>
                  <a:pt x="137" y="108"/>
                </a:lnTo>
                <a:lnTo>
                  <a:pt x="135" y="110"/>
                </a:lnTo>
                <a:lnTo>
                  <a:pt x="134" y="111"/>
                </a:lnTo>
                <a:lnTo>
                  <a:pt x="129" y="111"/>
                </a:lnTo>
                <a:lnTo>
                  <a:pt x="124" y="110"/>
                </a:lnTo>
                <a:lnTo>
                  <a:pt x="117" y="105"/>
                </a:lnTo>
                <a:lnTo>
                  <a:pt x="115" y="105"/>
                </a:lnTo>
                <a:lnTo>
                  <a:pt x="113" y="105"/>
                </a:lnTo>
                <a:lnTo>
                  <a:pt x="110" y="104"/>
                </a:lnTo>
                <a:lnTo>
                  <a:pt x="103" y="101"/>
                </a:lnTo>
                <a:lnTo>
                  <a:pt x="101" y="100"/>
                </a:lnTo>
                <a:lnTo>
                  <a:pt x="99" y="100"/>
                </a:lnTo>
                <a:lnTo>
                  <a:pt x="97" y="101"/>
                </a:lnTo>
                <a:lnTo>
                  <a:pt x="96" y="101"/>
                </a:lnTo>
                <a:lnTo>
                  <a:pt x="95" y="100"/>
                </a:lnTo>
                <a:lnTo>
                  <a:pt x="93" y="99"/>
                </a:lnTo>
                <a:lnTo>
                  <a:pt x="91" y="99"/>
                </a:lnTo>
                <a:lnTo>
                  <a:pt x="90" y="100"/>
                </a:lnTo>
                <a:lnTo>
                  <a:pt x="89" y="107"/>
                </a:lnTo>
                <a:lnTo>
                  <a:pt x="88" y="110"/>
                </a:lnTo>
                <a:lnTo>
                  <a:pt x="85" y="109"/>
                </a:lnTo>
                <a:lnTo>
                  <a:pt x="84" y="111"/>
                </a:lnTo>
                <a:lnTo>
                  <a:pt x="82" y="114"/>
                </a:lnTo>
                <a:lnTo>
                  <a:pt x="81" y="118"/>
                </a:lnTo>
                <a:lnTo>
                  <a:pt x="77" y="117"/>
                </a:lnTo>
                <a:lnTo>
                  <a:pt x="75" y="116"/>
                </a:lnTo>
                <a:lnTo>
                  <a:pt x="73" y="117"/>
                </a:lnTo>
                <a:lnTo>
                  <a:pt x="71" y="119"/>
                </a:lnTo>
                <a:lnTo>
                  <a:pt x="66" y="119"/>
                </a:lnTo>
                <a:lnTo>
                  <a:pt x="61" y="118"/>
                </a:lnTo>
                <a:lnTo>
                  <a:pt x="59" y="113"/>
                </a:lnTo>
                <a:lnTo>
                  <a:pt x="57" y="112"/>
                </a:lnTo>
                <a:lnTo>
                  <a:pt x="55" y="110"/>
                </a:lnTo>
                <a:lnTo>
                  <a:pt x="54" y="110"/>
                </a:lnTo>
                <a:lnTo>
                  <a:pt x="53" y="108"/>
                </a:lnTo>
                <a:lnTo>
                  <a:pt x="50" y="105"/>
                </a:lnTo>
                <a:lnTo>
                  <a:pt x="46" y="101"/>
                </a:lnTo>
                <a:lnTo>
                  <a:pt x="42" y="101"/>
                </a:lnTo>
                <a:lnTo>
                  <a:pt x="41" y="100"/>
                </a:lnTo>
                <a:lnTo>
                  <a:pt x="40" y="98"/>
                </a:lnTo>
                <a:lnTo>
                  <a:pt x="39" y="96"/>
                </a:lnTo>
                <a:lnTo>
                  <a:pt x="37" y="94"/>
                </a:lnTo>
                <a:lnTo>
                  <a:pt x="36" y="93"/>
                </a:lnTo>
                <a:lnTo>
                  <a:pt x="33" y="91"/>
                </a:lnTo>
                <a:lnTo>
                  <a:pt x="29" y="86"/>
                </a:lnTo>
                <a:lnTo>
                  <a:pt x="26" y="83"/>
                </a:lnTo>
                <a:lnTo>
                  <a:pt x="23" y="83"/>
                </a:lnTo>
                <a:lnTo>
                  <a:pt x="21" y="81"/>
                </a:lnTo>
                <a:lnTo>
                  <a:pt x="19" y="79"/>
                </a:lnTo>
                <a:lnTo>
                  <a:pt x="17" y="77"/>
                </a:lnTo>
                <a:lnTo>
                  <a:pt x="15" y="71"/>
                </a:lnTo>
                <a:lnTo>
                  <a:pt x="13" y="68"/>
                </a:lnTo>
                <a:lnTo>
                  <a:pt x="12" y="66"/>
                </a:lnTo>
                <a:lnTo>
                  <a:pt x="10" y="65"/>
                </a:lnTo>
                <a:lnTo>
                  <a:pt x="9" y="63"/>
                </a:lnTo>
                <a:lnTo>
                  <a:pt x="11" y="61"/>
                </a:lnTo>
                <a:lnTo>
                  <a:pt x="12" y="59"/>
                </a:lnTo>
                <a:lnTo>
                  <a:pt x="13" y="58"/>
                </a:lnTo>
                <a:lnTo>
                  <a:pt x="13" y="57"/>
                </a:lnTo>
                <a:lnTo>
                  <a:pt x="13" y="56"/>
                </a:lnTo>
                <a:lnTo>
                  <a:pt x="12" y="53"/>
                </a:lnTo>
                <a:lnTo>
                  <a:pt x="9" y="51"/>
                </a:lnTo>
                <a:lnTo>
                  <a:pt x="6" y="49"/>
                </a:lnTo>
                <a:lnTo>
                  <a:pt x="4" y="46"/>
                </a:lnTo>
                <a:lnTo>
                  <a:pt x="3" y="44"/>
                </a:lnTo>
                <a:lnTo>
                  <a:pt x="3" y="42"/>
                </a:lnTo>
                <a:lnTo>
                  <a:pt x="1" y="41"/>
                </a:lnTo>
                <a:lnTo>
                  <a:pt x="0" y="38"/>
                </a:lnTo>
                <a:lnTo>
                  <a:pt x="0" y="36"/>
                </a:lnTo>
                <a:lnTo>
                  <a:pt x="0" y="36"/>
                </a:lnTo>
                <a:lnTo>
                  <a:pt x="2" y="36"/>
                </a:lnTo>
                <a:lnTo>
                  <a:pt x="3" y="37"/>
                </a:lnTo>
                <a:lnTo>
                  <a:pt x="5" y="39"/>
                </a:lnTo>
                <a:lnTo>
                  <a:pt x="6" y="42"/>
                </a:lnTo>
                <a:lnTo>
                  <a:pt x="7" y="41"/>
                </a:lnTo>
                <a:lnTo>
                  <a:pt x="9" y="38"/>
                </a:lnTo>
                <a:lnTo>
                  <a:pt x="11" y="34"/>
                </a:lnTo>
                <a:lnTo>
                  <a:pt x="14" y="32"/>
                </a:lnTo>
                <a:lnTo>
                  <a:pt x="17" y="32"/>
                </a:lnTo>
                <a:lnTo>
                  <a:pt x="19" y="31"/>
                </a:lnTo>
                <a:lnTo>
                  <a:pt x="21" y="30"/>
                </a:lnTo>
                <a:lnTo>
                  <a:pt x="24" y="30"/>
                </a:lnTo>
                <a:lnTo>
                  <a:pt x="27" y="31"/>
                </a:lnTo>
                <a:lnTo>
                  <a:pt x="27" y="31"/>
                </a:lnTo>
                <a:lnTo>
                  <a:pt x="28" y="29"/>
                </a:lnTo>
                <a:lnTo>
                  <a:pt x="29" y="27"/>
                </a:lnTo>
                <a:lnTo>
                  <a:pt x="34" y="26"/>
                </a:lnTo>
                <a:lnTo>
                  <a:pt x="36" y="23"/>
                </a:lnTo>
                <a:lnTo>
                  <a:pt x="37" y="23"/>
                </a:lnTo>
                <a:lnTo>
                  <a:pt x="38" y="22"/>
                </a:lnTo>
                <a:lnTo>
                  <a:pt x="39" y="21"/>
                </a:lnTo>
                <a:lnTo>
                  <a:pt x="40" y="21"/>
                </a:lnTo>
                <a:lnTo>
                  <a:pt x="41" y="21"/>
                </a:lnTo>
                <a:lnTo>
                  <a:pt x="42" y="22"/>
                </a:lnTo>
                <a:lnTo>
                  <a:pt x="43" y="21"/>
                </a:lnTo>
                <a:lnTo>
                  <a:pt x="45" y="17"/>
                </a:lnTo>
                <a:lnTo>
                  <a:pt x="46" y="17"/>
                </a:lnTo>
                <a:lnTo>
                  <a:pt x="50" y="16"/>
                </a:lnTo>
                <a:lnTo>
                  <a:pt x="57" y="14"/>
                </a:lnTo>
                <a:lnTo>
                  <a:pt x="60" y="12"/>
                </a:lnTo>
                <a:lnTo>
                  <a:pt x="63" y="11"/>
                </a:lnTo>
                <a:lnTo>
                  <a:pt x="66" y="9"/>
                </a:lnTo>
                <a:lnTo>
                  <a:pt x="71" y="7"/>
                </a:lnTo>
                <a:lnTo>
                  <a:pt x="71" y="6"/>
                </a:lnTo>
                <a:lnTo>
                  <a:pt x="69" y="4"/>
                </a:lnTo>
                <a:lnTo>
                  <a:pt x="68" y="3"/>
                </a:lnTo>
                <a:lnTo>
                  <a:pt x="68" y="2"/>
                </a:lnTo>
                <a:lnTo>
                  <a:pt x="69" y="1"/>
                </a:lnTo>
                <a:lnTo>
                  <a:pt x="70" y="0"/>
                </a:lnTo>
                <a:lnTo>
                  <a:pt x="71" y="1"/>
                </a:lnTo>
                <a:lnTo>
                  <a:pt x="76" y="2"/>
                </a:lnTo>
                <a:lnTo>
                  <a:pt x="77" y="2"/>
                </a:lnTo>
                <a:lnTo>
                  <a:pt x="77" y="4"/>
                </a:lnTo>
                <a:lnTo>
                  <a:pt x="78" y="6"/>
                </a:lnTo>
                <a:lnTo>
                  <a:pt x="79" y="6"/>
                </a:lnTo>
                <a:lnTo>
                  <a:pt x="79" y="9"/>
                </a:lnTo>
                <a:lnTo>
                  <a:pt x="80" y="10"/>
                </a:lnTo>
                <a:lnTo>
                  <a:pt x="82" y="11"/>
                </a:lnTo>
                <a:lnTo>
                  <a:pt x="84" y="11"/>
                </a:lnTo>
                <a:lnTo>
                  <a:pt x="85" y="10"/>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53" name="Germany">
            <a:extLst>
              <a:ext uri="{FF2B5EF4-FFF2-40B4-BE49-F238E27FC236}">
                <a16:creationId xmlns:a16="http://schemas.microsoft.com/office/drawing/2014/main" id="{C4507005-1B8B-4794-9196-54BB14EB2204}"/>
              </a:ext>
            </a:extLst>
          </p:cNvPr>
          <p:cNvSpPr>
            <a:spLocks noEditPoints="1"/>
          </p:cNvSpPr>
          <p:nvPr/>
        </p:nvSpPr>
        <p:spPr bwMode="auto">
          <a:xfrm>
            <a:off x="5972736" y="2313819"/>
            <a:ext cx="274537" cy="327588"/>
          </a:xfrm>
          <a:custGeom>
            <a:avLst/>
            <a:gdLst>
              <a:gd name="T0" fmla="*/ 78 w 285"/>
              <a:gd name="T1" fmla="*/ 7 h 387"/>
              <a:gd name="T2" fmla="*/ 126 w 285"/>
              <a:gd name="T3" fmla="*/ 15 h 387"/>
              <a:gd name="T4" fmla="*/ 140 w 285"/>
              <a:gd name="T5" fmla="*/ 33 h 387"/>
              <a:gd name="T6" fmla="*/ 163 w 285"/>
              <a:gd name="T7" fmla="*/ 56 h 387"/>
              <a:gd name="T8" fmla="*/ 209 w 285"/>
              <a:gd name="T9" fmla="*/ 32 h 387"/>
              <a:gd name="T10" fmla="*/ 252 w 285"/>
              <a:gd name="T11" fmla="*/ 67 h 387"/>
              <a:gd name="T12" fmla="*/ 267 w 285"/>
              <a:gd name="T13" fmla="*/ 99 h 387"/>
              <a:gd name="T14" fmla="*/ 271 w 285"/>
              <a:gd name="T15" fmla="*/ 138 h 387"/>
              <a:gd name="T16" fmla="*/ 277 w 285"/>
              <a:gd name="T17" fmla="*/ 156 h 387"/>
              <a:gd name="T18" fmla="*/ 276 w 285"/>
              <a:gd name="T19" fmla="*/ 183 h 387"/>
              <a:gd name="T20" fmla="*/ 279 w 285"/>
              <a:gd name="T21" fmla="*/ 217 h 387"/>
              <a:gd name="T22" fmla="*/ 271 w 285"/>
              <a:gd name="T23" fmla="*/ 210 h 387"/>
              <a:gd name="T24" fmla="*/ 265 w 285"/>
              <a:gd name="T25" fmla="*/ 215 h 387"/>
              <a:gd name="T26" fmla="*/ 236 w 285"/>
              <a:gd name="T27" fmla="*/ 230 h 387"/>
              <a:gd name="T28" fmla="*/ 222 w 285"/>
              <a:gd name="T29" fmla="*/ 237 h 387"/>
              <a:gd name="T30" fmla="*/ 203 w 285"/>
              <a:gd name="T31" fmla="*/ 246 h 387"/>
              <a:gd name="T32" fmla="*/ 195 w 285"/>
              <a:gd name="T33" fmla="*/ 249 h 387"/>
              <a:gd name="T34" fmla="*/ 207 w 285"/>
              <a:gd name="T35" fmla="*/ 266 h 387"/>
              <a:gd name="T36" fmla="*/ 213 w 285"/>
              <a:gd name="T37" fmla="*/ 287 h 387"/>
              <a:gd name="T38" fmla="*/ 235 w 285"/>
              <a:gd name="T39" fmla="*/ 306 h 387"/>
              <a:gd name="T40" fmla="*/ 247 w 285"/>
              <a:gd name="T41" fmla="*/ 325 h 387"/>
              <a:gd name="T42" fmla="*/ 234 w 285"/>
              <a:gd name="T43" fmla="*/ 337 h 387"/>
              <a:gd name="T44" fmla="*/ 218 w 285"/>
              <a:gd name="T45" fmla="*/ 354 h 387"/>
              <a:gd name="T46" fmla="*/ 224 w 285"/>
              <a:gd name="T47" fmla="*/ 373 h 387"/>
              <a:gd name="T48" fmla="*/ 215 w 285"/>
              <a:gd name="T49" fmla="*/ 370 h 387"/>
              <a:gd name="T50" fmla="*/ 198 w 285"/>
              <a:gd name="T51" fmla="*/ 367 h 387"/>
              <a:gd name="T52" fmla="*/ 167 w 285"/>
              <a:gd name="T53" fmla="*/ 381 h 387"/>
              <a:gd name="T54" fmla="*/ 152 w 285"/>
              <a:gd name="T55" fmla="*/ 376 h 387"/>
              <a:gd name="T56" fmla="*/ 135 w 285"/>
              <a:gd name="T57" fmla="*/ 387 h 387"/>
              <a:gd name="T58" fmla="*/ 128 w 285"/>
              <a:gd name="T59" fmla="*/ 377 h 387"/>
              <a:gd name="T60" fmla="*/ 102 w 285"/>
              <a:gd name="T61" fmla="*/ 369 h 387"/>
              <a:gd name="T62" fmla="*/ 85 w 285"/>
              <a:gd name="T63" fmla="*/ 364 h 387"/>
              <a:gd name="T64" fmla="*/ 84 w 285"/>
              <a:gd name="T65" fmla="*/ 371 h 387"/>
              <a:gd name="T66" fmla="*/ 57 w 285"/>
              <a:gd name="T67" fmla="*/ 374 h 387"/>
              <a:gd name="T68" fmla="*/ 57 w 285"/>
              <a:gd name="T69" fmla="*/ 341 h 387"/>
              <a:gd name="T70" fmla="*/ 67 w 285"/>
              <a:gd name="T71" fmla="*/ 306 h 387"/>
              <a:gd name="T72" fmla="*/ 38 w 285"/>
              <a:gd name="T73" fmla="*/ 301 h 387"/>
              <a:gd name="T74" fmla="*/ 27 w 285"/>
              <a:gd name="T75" fmla="*/ 299 h 387"/>
              <a:gd name="T76" fmla="*/ 16 w 285"/>
              <a:gd name="T77" fmla="*/ 278 h 387"/>
              <a:gd name="T78" fmla="*/ 11 w 285"/>
              <a:gd name="T79" fmla="*/ 263 h 387"/>
              <a:gd name="T80" fmla="*/ 15 w 285"/>
              <a:gd name="T81" fmla="*/ 237 h 387"/>
              <a:gd name="T82" fmla="*/ 4 w 285"/>
              <a:gd name="T83" fmla="*/ 222 h 387"/>
              <a:gd name="T84" fmla="*/ 3 w 285"/>
              <a:gd name="T85" fmla="*/ 207 h 387"/>
              <a:gd name="T86" fmla="*/ 10 w 285"/>
              <a:gd name="T87" fmla="*/ 188 h 387"/>
              <a:gd name="T88" fmla="*/ 7 w 285"/>
              <a:gd name="T89" fmla="*/ 167 h 387"/>
              <a:gd name="T90" fmla="*/ 28 w 285"/>
              <a:gd name="T91" fmla="*/ 163 h 387"/>
              <a:gd name="T92" fmla="*/ 35 w 285"/>
              <a:gd name="T93" fmla="*/ 150 h 387"/>
              <a:gd name="T94" fmla="*/ 26 w 285"/>
              <a:gd name="T95" fmla="*/ 135 h 387"/>
              <a:gd name="T96" fmla="*/ 37 w 285"/>
              <a:gd name="T97" fmla="*/ 122 h 387"/>
              <a:gd name="T98" fmla="*/ 39 w 285"/>
              <a:gd name="T99" fmla="*/ 80 h 387"/>
              <a:gd name="T100" fmla="*/ 75 w 285"/>
              <a:gd name="T101" fmla="*/ 82 h 387"/>
              <a:gd name="T102" fmla="*/ 85 w 285"/>
              <a:gd name="T103" fmla="*/ 65 h 387"/>
              <a:gd name="T104" fmla="*/ 108 w 285"/>
              <a:gd name="T105" fmla="*/ 64 h 387"/>
              <a:gd name="T106" fmla="*/ 90 w 285"/>
              <a:gd name="T107" fmla="*/ 41 h 387"/>
              <a:gd name="T108" fmla="*/ 88 w 285"/>
              <a:gd name="T109" fmla="*/ 14 h 387"/>
              <a:gd name="T110" fmla="*/ 118 w 285"/>
              <a:gd name="T111" fmla="*/ 12 h 387"/>
              <a:gd name="T112" fmla="*/ 80 w 285"/>
              <a:gd name="T113" fmla="*/ 17 h 387"/>
              <a:gd name="T114" fmla="*/ 241 w 285"/>
              <a:gd name="T115" fmla="*/ 39 h 387"/>
              <a:gd name="T116" fmla="*/ 230 w 285"/>
              <a:gd name="T117" fmla="*/ 26 h 387"/>
              <a:gd name="T118" fmla="*/ 241 w 285"/>
              <a:gd name="T119" fmla="*/ 31 h 387"/>
              <a:gd name="T120" fmla="*/ 161 w 285"/>
              <a:gd name="T121" fmla="*/ 29 h 387"/>
              <a:gd name="T122" fmla="*/ 259 w 285"/>
              <a:gd name="T123" fmla="*/ 63 h 387"/>
              <a:gd name="T124" fmla="*/ 255 w 285"/>
              <a:gd name="T125" fmla="*/ 55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 h="387">
                <a:moveTo>
                  <a:pt x="76" y="15"/>
                </a:moveTo>
                <a:lnTo>
                  <a:pt x="76" y="15"/>
                </a:lnTo>
                <a:lnTo>
                  <a:pt x="75" y="16"/>
                </a:lnTo>
                <a:lnTo>
                  <a:pt x="76" y="8"/>
                </a:lnTo>
                <a:lnTo>
                  <a:pt x="79" y="0"/>
                </a:lnTo>
                <a:lnTo>
                  <a:pt x="81" y="0"/>
                </a:lnTo>
                <a:lnTo>
                  <a:pt x="79" y="2"/>
                </a:lnTo>
                <a:lnTo>
                  <a:pt x="79" y="4"/>
                </a:lnTo>
                <a:lnTo>
                  <a:pt x="78" y="7"/>
                </a:lnTo>
                <a:lnTo>
                  <a:pt x="78" y="8"/>
                </a:lnTo>
                <a:lnTo>
                  <a:pt x="86" y="9"/>
                </a:lnTo>
                <a:lnTo>
                  <a:pt x="85" y="10"/>
                </a:lnTo>
                <a:lnTo>
                  <a:pt x="77" y="11"/>
                </a:lnTo>
                <a:lnTo>
                  <a:pt x="76" y="15"/>
                </a:lnTo>
                <a:close/>
                <a:moveTo>
                  <a:pt x="121" y="12"/>
                </a:moveTo>
                <a:lnTo>
                  <a:pt x="121" y="12"/>
                </a:lnTo>
                <a:lnTo>
                  <a:pt x="121" y="14"/>
                </a:lnTo>
                <a:lnTo>
                  <a:pt x="126" y="15"/>
                </a:lnTo>
                <a:lnTo>
                  <a:pt x="128" y="17"/>
                </a:lnTo>
                <a:lnTo>
                  <a:pt x="130" y="21"/>
                </a:lnTo>
                <a:lnTo>
                  <a:pt x="130" y="26"/>
                </a:lnTo>
                <a:lnTo>
                  <a:pt x="127" y="29"/>
                </a:lnTo>
                <a:lnTo>
                  <a:pt x="125" y="32"/>
                </a:lnTo>
                <a:lnTo>
                  <a:pt x="133" y="31"/>
                </a:lnTo>
                <a:lnTo>
                  <a:pt x="134" y="33"/>
                </a:lnTo>
                <a:lnTo>
                  <a:pt x="136" y="35"/>
                </a:lnTo>
                <a:lnTo>
                  <a:pt x="140" y="33"/>
                </a:lnTo>
                <a:lnTo>
                  <a:pt x="152" y="40"/>
                </a:lnTo>
                <a:lnTo>
                  <a:pt x="159" y="37"/>
                </a:lnTo>
                <a:lnTo>
                  <a:pt x="161" y="36"/>
                </a:lnTo>
                <a:lnTo>
                  <a:pt x="162" y="42"/>
                </a:lnTo>
                <a:lnTo>
                  <a:pt x="160" y="47"/>
                </a:lnTo>
                <a:lnTo>
                  <a:pt x="154" y="53"/>
                </a:lnTo>
                <a:lnTo>
                  <a:pt x="156" y="56"/>
                </a:lnTo>
                <a:lnTo>
                  <a:pt x="158" y="57"/>
                </a:lnTo>
                <a:lnTo>
                  <a:pt x="163" y="56"/>
                </a:lnTo>
                <a:lnTo>
                  <a:pt x="173" y="60"/>
                </a:lnTo>
                <a:lnTo>
                  <a:pt x="175" y="58"/>
                </a:lnTo>
                <a:lnTo>
                  <a:pt x="182" y="51"/>
                </a:lnTo>
                <a:lnTo>
                  <a:pt x="185" y="49"/>
                </a:lnTo>
                <a:lnTo>
                  <a:pt x="195" y="48"/>
                </a:lnTo>
                <a:lnTo>
                  <a:pt x="197" y="45"/>
                </a:lnTo>
                <a:lnTo>
                  <a:pt x="201" y="42"/>
                </a:lnTo>
                <a:lnTo>
                  <a:pt x="203" y="38"/>
                </a:lnTo>
                <a:lnTo>
                  <a:pt x="209" y="32"/>
                </a:lnTo>
                <a:lnTo>
                  <a:pt x="216" y="33"/>
                </a:lnTo>
                <a:lnTo>
                  <a:pt x="219" y="34"/>
                </a:lnTo>
                <a:lnTo>
                  <a:pt x="223" y="35"/>
                </a:lnTo>
                <a:lnTo>
                  <a:pt x="227" y="42"/>
                </a:lnTo>
                <a:lnTo>
                  <a:pt x="236" y="49"/>
                </a:lnTo>
                <a:lnTo>
                  <a:pt x="245" y="49"/>
                </a:lnTo>
                <a:lnTo>
                  <a:pt x="248" y="56"/>
                </a:lnTo>
                <a:lnTo>
                  <a:pt x="249" y="64"/>
                </a:lnTo>
                <a:lnTo>
                  <a:pt x="252" y="67"/>
                </a:lnTo>
                <a:lnTo>
                  <a:pt x="254" y="69"/>
                </a:lnTo>
                <a:lnTo>
                  <a:pt x="261" y="71"/>
                </a:lnTo>
                <a:lnTo>
                  <a:pt x="262" y="71"/>
                </a:lnTo>
                <a:lnTo>
                  <a:pt x="262" y="72"/>
                </a:lnTo>
                <a:lnTo>
                  <a:pt x="262" y="76"/>
                </a:lnTo>
                <a:lnTo>
                  <a:pt x="263" y="80"/>
                </a:lnTo>
                <a:lnTo>
                  <a:pt x="267" y="94"/>
                </a:lnTo>
                <a:lnTo>
                  <a:pt x="267" y="98"/>
                </a:lnTo>
                <a:lnTo>
                  <a:pt x="267" y="99"/>
                </a:lnTo>
                <a:lnTo>
                  <a:pt x="265" y="103"/>
                </a:lnTo>
                <a:lnTo>
                  <a:pt x="263" y="108"/>
                </a:lnTo>
                <a:lnTo>
                  <a:pt x="260" y="110"/>
                </a:lnTo>
                <a:lnTo>
                  <a:pt x="258" y="112"/>
                </a:lnTo>
                <a:lnTo>
                  <a:pt x="258" y="115"/>
                </a:lnTo>
                <a:lnTo>
                  <a:pt x="262" y="120"/>
                </a:lnTo>
                <a:lnTo>
                  <a:pt x="270" y="127"/>
                </a:lnTo>
                <a:lnTo>
                  <a:pt x="273" y="133"/>
                </a:lnTo>
                <a:lnTo>
                  <a:pt x="271" y="138"/>
                </a:lnTo>
                <a:lnTo>
                  <a:pt x="271" y="142"/>
                </a:lnTo>
                <a:lnTo>
                  <a:pt x="272" y="144"/>
                </a:lnTo>
                <a:lnTo>
                  <a:pt x="273" y="146"/>
                </a:lnTo>
                <a:lnTo>
                  <a:pt x="275" y="147"/>
                </a:lnTo>
                <a:lnTo>
                  <a:pt x="276" y="150"/>
                </a:lnTo>
                <a:lnTo>
                  <a:pt x="275" y="152"/>
                </a:lnTo>
                <a:lnTo>
                  <a:pt x="276" y="154"/>
                </a:lnTo>
                <a:lnTo>
                  <a:pt x="277" y="156"/>
                </a:lnTo>
                <a:lnTo>
                  <a:pt x="277" y="156"/>
                </a:lnTo>
                <a:lnTo>
                  <a:pt x="276" y="158"/>
                </a:lnTo>
                <a:lnTo>
                  <a:pt x="275" y="162"/>
                </a:lnTo>
                <a:lnTo>
                  <a:pt x="275" y="165"/>
                </a:lnTo>
                <a:lnTo>
                  <a:pt x="272" y="169"/>
                </a:lnTo>
                <a:lnTo>
                  <a:pt x="273" y="172"/>
                </a:lnTo>
                <a:lnTo>
                  <a:pt x="275" y="175"/>
                </a:lnTo>
                <a:lnTo>
                  <a:pt x="276" y="177"/>
                </a:lnTo>
                <a:lnTo>
                  <a:pt x="277" y="179"/>
                </a:lnTo>
                <a:lnTo>
                  <a:pt x="276" y="183"/>
                </a:lnTo>
                <a:lnTo>
                  <a:pt x="276" y="184"/>
                </a:lnTo>
                <a:lnTo>
                  <a:pt x="282" y="187"/>
                </a:lnTo>
                <a:lnTo>
                  <a:pt x="283" y="188"/>
                </a:lnTo>
                <a:lnTo>
                  <a:pt x="283" y="191"/>
                </a:lnTo>
                <a:lnTo>
                  <a:pt x="285" y="198"/>
                </a:lnTo>
                <a:lnTo>
                  <a:pt x="284" y="205"/>
                </a:lnTo>
                <a:lnTo>
                  <a:pt x="282" y="210"/>
                </a:lnTo>
                <a:lnTo>
                  <a:pt x="279" y="216"/>
                </a:lnTo>
                <a:lnTo>
                  <a:pt x="279" y="217"/>
                </a:lnTo>
                <a:lnTo>
                  <a:pt x="279" y="218"/>
                </a:lnTo>
                <a:lnTo>
                  <a:pt x="278" y="219"/>
                </a:lnTo>
                <a:lnTo>
                  <a:pt x="276" y="219"/>
                </a:lnTo>
                <a:lnTo>
                  <a:pt x="274" y="218"/>
                </a:lnTo>
                <a:lnTo>
                  <a:pt x="273" y="217"/>
                </a:lnTo>
                <a:lnTo>
                  <a:pt x="273" y="214"/>
                </a:lnTo>
                <a:lnTo>
                  <a:pt x="272" y="214"/>
                </a:lnTo>
                <a:lnTo>
                  <a:pt x="271" y="212"/>
                </a:lnTo>
                <a:lnTo>
                  <a:pt x="271" y="210"/>
                </a:lnTo>
                <a:lnTo>
                  <a:pt x="270" y="210"/>
                </a:lnTo>
                <a:lnTo>
                  <a:pt x="265" y="209"/>
                </a:lnTo>
                <a:lnTo>
                  <a:pt x="264" y="208"/>
                </a:lnTo>
                <a:lnTo>
                  <a:pt x="263" y="209"/>
                </a:lnTo>
                <a:lnTo>
                  <a:pt x="262" y="210"/>
                </a:lnTo>
                <a:lnTo>
                  <a:pt x="262" y="211"/>
                </a:lnTo>
                <a:lnTo>
                  <a:pt x="263" y="212"/>
                </a:lnTo>
                <a:lnTo>
                  <a:pt x="265" y="214"/>
                </a:lnTo>
                <a:lnTo>
                  <a:pt x="265" y="215"/>
                </a:lnTo>
                <a:lnTo>
                  <a:pt x="260" y="217"/>
                </a:lnTo>
                <a:lnTo>
                  <a:pt x="257" y="219"/>
                </a:lnTo>
                <a:lnTo>
                  <a:pt x="254" y="220"/>
                </a:lnTo>
                <a:lnTo>
                  <a:pt x="251" y="222"/>
                </a:lnTo>
                <a:lnTo>
                  <a:pt x="244" y="224"/>
                </a:lnTo>
                <a:lnTo>
                  <a:pt x="240" y="225"/>
                </a:lnTo>
                <a:lnTo>
                  <a:pt x="239" y="225"/>
                </a:lnTo>
                <a:lnTo>
                  <a:pt x="237" y="229"/>
                </a:lnTo>
                <a:lnTo>
                  <a:pt x="236" y="230"/>
                </a:lnTo>
                <a:lnTo>
                  <a:pt x="235" y="229"/>
                </a:lnTo>
                <a:lnTo>
                  <a:pt x="234" y="229"/>
                </a:lnTo>
                <a:lnTo>
                  <a:pt x="233" y="229"/>
                </a:lnTo>
                <a:lnTo>
                  <a:pt x="232" y="230"/>
                </a:lnTo>
                <a:lnTo>
                  <a:pt x="231" y="231"/>
                </a:lnTo>
                <a:lnTo>
                  <a:pt x="230" y="231"/>
                </a:lnTo>
                <a:lnTo>
                  <a:pt x="228" y="234"/>
                </a:lnTo>
                <a:lnTo>
                  <a:pt x="223" y="235"/>
                </a:lnTo>
                <a:lnTo>
                  <a:pt x="222" y="237"/>
                </a:lnTo>
                <a:lnTo>
                  <a:pt x="222" y="239"/>
                </a:lnTo>
                <a:lnTo>
                  <a:pt x="221" y="239"/>
                </a:lnTo>
                <a:lnTo>
                  <a:pt x="218" y="238"/>
                </a:lnTo>
                <a:lnTo>
                  <a:pt x="215" y="238"/>
                </a:lnTo>
                <a:lnTo>
                  <a:pt x="213" y="239"/>
                </a:lnTo>
                <a:lnTo>
                  <a:pt x="211" y="240"/>
                </a:lnTo>
                <a:lnTo>
                  <a:pt x="208" y="240"/>
                </a:lnTo>
                <a:lnTo>
                  <a:pt x="205" y="242"/>
                </a:lnTo>
                <a:lnTo>
                  <a:pt x="203" y="246"/>
                </a:lnTo>
                <a:lnTo>
                  <a:pt x="201" y="249"/>
                </a:lnTo>
                <a:lnTo>
                  <a:pt x="200" y="250"/>
                </a:lnTo>
                <a:lnTo>
                  <a:pt x="199" y="247"/>
                </a:lnTo>
                <a:lnTo>
                  <a:pt x="197" y="245"/>
                </a:lnTo>
                <a:lnTo>
                  <a:pt x="196" y="244"/>
                </a:lnTo>
                <a:lnTo>
                  <a:pt x="194" y="244"/>
                </a:lnTo>
                <a:lnTo>
                  <a:pt x="194" y="244"/>
                </a:lnTo>
                <a:lnTo>
                  <a:pt x="194" y="246"/>
                </a:lnTo>
                <a:lnTo>
                  <a:pt x="195" y="249"/>
                </a:lnTo>
                <a:lnTo>
                  <a:pt x="197" y="250"/>
                </a:lnTo>
                <a:lnTo>
                  <a:pt x="197" y="252"/>
                </a:lnTo>
                <a:lnTo>
                  <a:pt x="198" y="254"/>
                </a:lnTo>
                <a:lnTo>
                  <a:pt x="200" y="257"/>
                </a:lnTo>
                <a:lnTo>
                  <a:pt x="203" y="259"/>
                </a:lnTo>
                <a:lnTo>
                  <a:pt x="206" y="261"/>
                </a:lnTo>
                <a:lnTo>
                  <a:pt x="207" y="264"/>
                </a:lnTo>
                <a:lnTo>
                  <a:pt x="207" y="265"/>
                </a:lnTo>
                <a:lnTo>
                  <a:pt x="207" y="266"/>
                </a:lnTo>
                <a:lnTo>
                  <a:pt x="206" y="267"/>
                </a:lnTo>
                <a:lnTo>
                  <a:pt x="205" y="269"/>
                </a:lnTo>
                <a:lnTo>
                  <a:pt x="204" y="271"/>
                </a:lnTo>
                <a:lnTo>
                  <a:pt x="204" y="273"/>
                </a:lnTo>
                <a:lnTo>
                  <a:pt x="206" y="274"/>
                </a:lnTo>
                <a:lnTo>
                  <a:pt x="207" y="276"/>
                </a:lnTo>
                <a:lnTo>
                  <a:pt x="209" y="279"/>
                </a:lnTo>
                <a:lnTo>
                  <a:pt x="211" y="285"/>
                </a:lnTo>
                <a:lnTo>
                  <a:pt x="213" y="287"/>
                </a:lnTo>
                <a:lnTo>
                  <a:pt x="215" y="289"/>
                </a:lnTo>
                <a:lnTo>
                  <a:pt x="217" y="291"/>
                </a:lnTo>
                <a:lnTo>
                  <a:pt x="220" y="291"/>
                </a:lnTo>
                <a:lnTo>
                  <a:pt x="223" y="294"/>
                </a:lnTo>
                <a:lnTo>
                  <a:pt x="227" y="299"/>
                </a:lnTo>
                <a:lnTo>
                  <a:pt x="230" y="301"/>
                </a:lnTo>
                <a:lnTo>
                  <a:pt x="232" y="302"/>
                </a:lnTo>
                <a:lnTo>
                  <a:pt x="233" y="304"/>
                </a:lnTo>
                <a:lnTo>
                  <a:pt x="235" y="306"/>
                </a:lnTo>
                <a:lnTo>
                  <a:pt x="235" y="308"/>
                </a:lnTo>
                <a:lnTo>
                  <a:pt x="236" y="309"/>
                </a:lnTo>
                <a:lnTo>
                  <a:pt x="240" y="309"/>
                </a:lnTo>
                <a:lnTo>
                  <a:pt x="244" y="313"/>
                </a:lnTo>
                <a:lnTo>
                  <a:pt x="247" y="316"/>
                </a:lnTo>
                <a:lnTo>
                  <a:pt x="248" y="318"/>
                </a:lnTo>
                <a:lnTo>
                  <a:pt x="248" y="319"/>
                </a:lnTo>
                <a:lnTo>
                  <a:pt x="247" y="322"/>
                </a:lnTo>
                <a:lnTo>
                  <a:pt x="247" y="325"/>
                </a:lnTo>
                <a:lnTo>
                  <a:pt x="247" y="326"/>
                </a:lnTo>
                <a:lnTo>
                  <a:pt x="245" y="328"/>
                </a:lnTo>
                <a:lnTo>
                  <a:pt x="244" y="329"/>
                </a:lnTo>
                <a:lnTo>
                  <a:pt x="244" y="329"/>
                </a:lnTo>
                <a:lnTo>
                  <a:pt x="238" y="327"/>
                </a:lnTo>
                <a:lnTo>
                  <a:pt x="237" y="327"/>
                </a:lnTo>
                <a:lnTo>
                  <a:pt x="237" y="327"/>
                </a:lnTo>
                <a:lnTo>
                  <a:pt x="235" y="335"/>
                </a:lnTo>
                <a:lnTo>
                  <a:pt x="234" y="337"/>
                </a:lnTo>
                <a:lnTo>
                  <a:pt x="233" y="338"/>
                </a:lnTo>
                <a:lnTo>
                  <a:pt x="229" y="340"/>
                </a:lnTo>
                <a:lnTo>
                  <a:pt x="227" y="340"/>
                </a:lnTo>
                <a:lnTo>
                  <a:pt x="225" y="341"/>
                </a:lnTo>
                <a:lnTo>
                  <a:pt x="219" y="344"/>
                </a:lnTo>
                <a:lnTo>
                  <a:pt x="217" y="346"/>
                </a:lnTo>
                <a:lnTo>
                  <a:pt x="215" y="349"/>
                </a:lnTo>
                <a:lnTo>
                  <a:pt x="215" y="350"/>
                </a:lnTo>
                <a:lnTo>
                  <a:pt x="218" y="354"/>
                </a:lnTo>
                <a:lnTo>
                  <a:pt x="221" y="359"/>
                </a:lnTo>
                <a:lnTo>
                  <a:pt x="221" y="363"/>
                </a:lnTo>
                <a:lnTo>
                  <a:pt x="220" y="366"/>
                </a:lnTo>
                <a:lnTo>
                  <a:pt x="219" y="367"/>
                </a:lnTo>
                <a:lnTo>
                  <a:pt x="220" y="367"/>
                </a:lnTo>
                <a:lnTo>
                  <a:pt x="222" y="367"/>
                </a:lnTo>
                <a:lnTo>
                  <a:pt x="224" y="368"/>
                </a:lnTo>
                <a:lnTo>
                  <a:pt x="224" y="370"/>
                </a:lnTo>
                <a:lnTo>
                  <a:pt x="224" y="373"/>
                </a:lnTo>
                <a:lnTo>
                  <a:pt x="224" y="376"/>
                </a:lnTo>
                <a:lnTo>
                  <a:pt x="223" y="378"/>
                </a:lnTo>
                <a:lnTo>
                  <a:pt x="222" y="378"/>
                </a:lnTo>
                <a:lnTo>
                  <a:pt x="219" y="377"/>
                </a:lnTo>
                <a:lnTo>
                  <a:pt x="217" y="375"/>
                </a:lnTo>
                <a:lnTo>
                  <a:pt x="216" y="374"/>
                </a:lnTo>
                <a:lnTo>
                  <a:pt x="216" y="373"/>
                </a:lnTo>
                <a:lnTo>
                  <a:pt x="216" y="372"/>
                </a:lnTo>
                <a:lnTo>
                  <a:pt x="215" y="370"/>
                </a:lnTo>
                <a:lnTo>
                  <a:pt x="213" y="369"/>
                </a:lnTo>
                <a:lnTo>
                  <a:pt x="210" y="370"/>
                </a:lnTo>
                <a:lnTo>
                  <a:pt x="208" y="371"/>
                </a:lnTo>
                <a:lnTo>
                  <a:pt x="206" y="371"/>
                </a:lnTo>
                <a:lnTo>
                  <a:pt x="205" y="369"/>
                </a:lnTo>
                <a:lnTo>
                  <a:pt x="203" y="368"/>
                </a:lnTo>
                <a:lnTo>
                  <a:pt x="200" y="367"/>
                </a:lnTo>
                <a:lnTo>
                  <a:pt x="198" y="367"/>
                </a:lnTo>
                <a:lnTo>
                  <a:pt x="198" y="367"/>
                </a:lnTo>
                <a:lnTo>
                  <a:pt x="198" y="370"/>
                </a:lnTo>
                <a:lnTo>
                  <a:pt x="197" y="371"/>
                </a:lnTo>
                <a:lnTo>
                  <a:pt x="183" y="373"/>
                </a:lnTo>
                <a:lnTo>
                  <a:pt x="178" y="375"/>
                </a:lnTo>
                <a:lnTo>
                  <a:pt x="175" y="377"/>
                </a:lnTo>
                <a:lnTo>
                  <a:pt x="172" y="377"/>
                </a:lnTo>
                <a:lnTo>
                  <a:pt x="172" y="379"/>
                </a:lnTo>
                <a:lnTo>
                  <a:pt x="169" y="380"/>
                </a:lnTo>
                <a:lnTo>
                  <a:pt x="167" y="381"/>
                </a:lnTo>
                <a:lnTo>
                  <a:pt x="166" y="380"/>
                </a:lnTo>
                <a:lnTo>
                  <a:pt x="164" y="381"/>
                </a:lnTo>
                <a:lnTo>
                  <a:pt x="161" y="382"/>
                </a:lnTo>
                <a:lnTo>
                  <a:pt x="160" y="381"/>
                </a:lnTo>
                <a:lnTo>
                  <a:pt x="159" y="380"/>
                </a:lnTo>
                <a:lnTo>
                  <a:pt x="157" y="378"/>
                </a:lnTo>
                <a:lnTo>
                  <a:pt x="156" y="377"/>
                </a:lnTo>
                <a:lnTo>
                  <a:pt x="156" y="376"/>
                </a:lnTo>
                <a:lnTo>
                  <a:pt x="152" y="376"/>
                </a:lnTo>
                <a:lnTo>
                  <a:pt x="150" y="375"/>
                </a:lnTo>
                <a:lnTo>
                  <a:pt x="144" y="375"/>
                </a:lnTo>
                <a:lnTo>
                  <a:pt x="143" y="374"/>
                </a:lnTo>
                <a:lnTo>
                  <a:pt x="142" y="375"/>
                </a:lnTo>
                <a:lnTo>
                  <a:pt x="142" y="381"/>
                </a:lnTo>
                <a:lnTo>
                  <a:pt x="141" y="383"/>
                </a:lnTo>
                <a:lnTo>
                  <a:pt x="139" y="385"/>
                </a:lnTo>
                <a:lnTo>
                  <a:pt x="137" y="387"/>
                </a:lnTo>
                <a:lnTo>
                  <a:pt x="135" y="387"/>
                </a:lnTo>
                <a:lnTo>
                  <a:pt x="135" y="385"/>
                </a:lnTo>
                <a:lnTo>
                  <a:pt x="135" y="383"/>
                </a:lnTo>
                <a:lnTo>
                  <a:pt x="134" y="383"/>
                </a:lnTo>
                <a:lnTo>
                  <a:pt x="132" y="382"/>
                </a:lnTo>
                <a:lnTo>
                  <a:pt x="131" y="382"/>
                </a:lnTo>
                <a:lnTo>
                  <a:pt x="131" y="380"/>
                </a:lnTo>
                <a:lnTo>
                  <a:pt x="131" y="379"/>
                </a:lnTo>
                <a:lnTo>
                  <a:pt x="130" y="378"/>
                </a:lnTo>
                <a:lnTo>
                  <a:pt x="128" y="377"/>
                </a:lnTo>
                <a:lnTo>
                  <a:pt x="124" y="374"/>
                </a:lnTo>
                <a:lnTo>
                  <a:pt x="121" y="373"/>
                </a:lnTo>
                <a:lnTo>
                  <a:pt x="120" y="374"/>
                </a:lnTo>
                <a:lnTo>
                  <a:pt x="118" y="376"/>
                </a:lnTo>
                <a:lnTo>
                  <a:pt x="115" y="375"/>
                </a:lnTo>
                <a:lnTo>
                  <a:pt x="114" y="376"/>
                </a:lnTo>
                <a:lnTo>
                  <a:pt x="109" y="372"/>
                </a:lnTo>
                <a:lnTo>
                  <a:pt x="103" y="369"/>
                </a:lnTo>
                <a:lnTo>
                  <a:pt x="102" y="369"/>
                </a:lnTo>
                <a:lnTo>
                  <a:pt x="94" y="370"/>
                </a:lnTo>
                <a:lnTo>
                  <a:pt x="94" y="369"/>
                </a:lnTo>
                <a:lnTo>
                  <a:pt x="93" y="367"/>
                </a:lnTo>
                <a:lnTo>
                  <a:pt x="91" y="367"/>
                </a:lnTo>
                <a:lnTo>
                  <a:pt x="91" y="367"/>
                </a:lnTo>
                <a:lnTo>
                  <a:pt x="90" y="368"/>
                </a:lnTo>
                <a:lnTo>
                  <a:pt x="89" y="368"/>
                </a:lnTo>
                <a:lnTo>
                  <a:pt x="86" y="365"/>
                </a:lnTo>
                <a:lnTo>
                  <a:pt x="85" y="364"/>
                </a:lnTo>
                <a:lnTo>
                  <a:pt x="83" y="364"/>
                </a:lnTo>
                <a:lnTo>
                  <a:pt x="80" y="366"/>
                </a:lnTo>
                <a:lnTo>
                  <a:pt x="79" y="368"/>
                </a:lnTo>
                <a:lnTo>
                  <a:pt x="80" y="369"/>
                </a:lnTo>
                <a:lnTo>
                  <a:pt x="81" y="370"/>
                </a:lnTo>
                <a:lnTo>
                  <a:pt x="84" y="369"/>
                </a:lnTo>
                <a:lnTo>
                  <a:pt x="84" y="370"/>
                </a:lnTo>
                <a:lnTo>
                  <a:pt x="84" y="370"/>
                </a:lnTo>
                <a:lnTo>
                  <a:pt x="84" y="371"/>
                </a:lnTo>
                <a:lnTo>
                  <a:pt x="82" y="372"/>
                </a:lnTo>
                <a:lnTo>
                  <a:pt x="81" y="372"/>
                </a:lnTo>
                <a:lnTo>
                  <a:pt x="80" y="373"/>
                </a:lnTo>
                <a:lnTo>
                  <a:pt x="80" y="373"/>
                </a:lnTo>
                <a:lnTo>
                  <a:pt x="77" y="372"/>
                </a:lnTo>
                <a:lnTo>
                  <a:pt x="73" y="372"/>
                </a:lnTo>
                <a:lnTo>
                  <a:pt x="70" y="373"/>
                </a:lnTo>
                <a:lnTo>
                  <a:pt x="64" y="374"/>
                </a:lnTo>
                <a:lnTo>
                  <a:pt x="57" y="374"/>
                </a:lnTo>
                <a:lnTo>
                  <a:pt x="55" y="373"/>
                </a:lnTo>
                <a:lnTo>
                  <a:pt x="53" y="372"/>
                </a:lnTo>
                <a:lnTo>
                  <a:pt x="52" y="369"/>
                </a:lnTo>
                <a:lnTo>
                  <a:pt x="52" y="364"/>
                </a:lnTo>
                <a:lnTo>
                  <a:pt x="54" y="358"/>
                </a:lnTo>
                <a:lnTo>
                  <a:pt x="54" y="354"/>
                </a:lnTo>
                <a:lnTo>
                  <a:pt x="54" y="351"/>
                </a:lnTo>
                <a:lnTo>
                  <a:pt x="55" y="346"/>
                </a:lnTo>
                <a:lnTo>
                  <a:pt x="57" y="341"/>
                </a:lnTo>
                <a:lnTo>
                  <a:pt x="59" y="335"/>
                </a:lnTo>
                <a:lnTo>
                  <a:pt x="60" y="328"/>
                </a:lnTo>
                <a:lnTo>
                  <a:pt x="62" y="324"/>
                </a:lnTo>
                <a:lnTo>
                  <a:pt x="64" y="321"/>
                </a:lnTo>
                <a:lnTo>
                  <a:pt x="71" y="313"/>
                </a:lnTo>
                <a:lnTo>
                  <a:pt x="71" y="312"/>
                </a:lnTo>
                <a:lnTo>
                  <a:pt x="71" y="308"/>
                </a:lnTo>
                <a:lnTo>
                  <a:pt x="69" y="307"/>
                </a:lnTo>
                <a:lnTo>
                  <a:pt x="67" y="306"/>
                </a:lnTo>
                <a:lnTo>
                  <a:pt x="60" y="305"/>
                </a:lnTo>
                <a:lnTo>
                  <a:pt x="55" y="304"/>
                </a:lnTo>
                <a:lnTo>
                  <a:pt x="52" y="303"/>
                </a:lnTo>
                <a:lnTo>
                  <a:pt x="50" y="300"/>
                </a:lnTo>
                <a:lnTo>
                  <a:pt x="48" y="299"/>
                </a:lnTo>
                <a:lnTo>
                  <a:pt x="45" y="301"/>
                </a:lnTo>
                <a:lnTo>
                  <a:pt x="42" y="301"/>
                </a:lnTo>
                <a:lnTo>
                  <a:pt x="39" y="301"/>
                </a:lnTo>
                <a:lnTo>
                  <a:pt x="38" y="301"/>
                </a:lnTo>
                <a:lnTo>
                  <a:pt x="37" y="301"/>
                </a:lnTo>
                <a:lnTo>
                  <a:pt x="36" y="301"/>
                </a:lnTo>
                <a:lnTo>
                  <a:pt x="36" y="298"/>
                </a:lnTo>
                <a:lnTo>
                  <a:pt x="34" y="298"/>
                </a:lnTo>
                <a:lnTo>
                  <a:pt x="32" y="297"/>
                </a:lnTo>
                <a:lnTo>
                  <a:pt x="31" y="297"/>
                </a:lnTo>
                <a:lnTo>
                  <a:pt x="30" y="299"/>
                </a:lnTo>
                <a:lnTo>
                  <a:pt x="29" y="299"/>
                </a:lnTo>
                <a:lnTo>
                  <a:pt x="27" y="299"/>
                </a:lnTo>
                <a:lnTo>
                  <a:pt x="23" y="293"/>
                </a:lnTo>
                <a:lnTo>
                  <a:pt x="22" y="292"/>
                </a:lnTo>
                <a:lnTo>
                  <a:pt x="22" y="290"/>
                </a:lnTo>
                <a:lnTo>
                  <a:pt x="21" y="288"/>
                </a:lnTo>
                <a:lnTo>
                  <a:pt x="19" y="286"/>
                </a:lnTo>
                <a:lnTo>
                  <a:pt x="16" y="285"/>
                </a:lnTo>
                <a:lnTo>
                  <a:pt x="15" y="285"/>
                </a:lnTo>
                <a:lnTo>
                  <a:pt x="15" y="282"/>
                </a:lnTo>
                <a:lnTo>
                  <a:pt x="16" y="278"/>
                </a:lnTo>
                <a:lnTo>
                  <a:pt x="17" y="276"/>
                </a:lnTo>
                <a:lnTo>
                  <a:pt x="18" y="274"/>
                </a:lnTo>
                <a:lnTo>
                  <a:pt x="19" y="273"/>
                </a:lnTo>
                <a:lnTo>
                  <a:pt x="20" y="271"/>
                </a:lnTo>
                <a:lnTo>
                  <a:pt x="20" y="269"/>
                </a:lnTo>
                <a:lnTo>
                  <a:pt x="18" y="268"/>
                </a:lnTo>
                <a:lnTo>
                  <a:pt x="14" y="267"/>
                </a:lnTo>
                <a:lnTo>
                  <a:pt x="12" y="265"/>
                </a:lnTo>
                <a:lnTo>
                  <a:pt x="11" y="263"/>
                </a:lnTo>
                <a:lnTo>
                  <a:pt x="9" y="260"/>
                </a:lnTo>
                <a:lnTo>
                  <a:pt x="8" y="257"/>
                </a:lnTo>
                <a:lnTo>
                  <a:pt x="8" y="254"/>
                </a:lnTo>
                <a:lnTo>
                  <a:pt x="8" y="253"/>
                </a:lnTo>
                <a:lnTo>
                  <a:pt x="8" y="252"/>
                </a:lnTo>
                <a:lnTo>
                  <a:pt x="10" y="248"/>
                </a:lnTo>
                <a:lnTo>
                  <a:pt x="16" y="244"/>
                </a:lnTo>
                <a:lnTo>
                  <a:pt x="15" y="239"/>
                </a:lnTo>
                <a:lnTo>
                  <a:pt x="15" y="237"/>
                </a:lnTo>
                <a:lnTo>
                  <a:pt x="13" y="235"/>
                </a:lnTo>
                <a:lnTo>
                  <a:pt x="11" y="235"/>
                </a:lnTo>
                <a:lnTo>
                  <a:pt x="10" y="233"/>
                </a:lnTo>
                <a:lnTo>
                  <a:pt x="10" y="232"/>
                </a:lnTo>
                <a:lnTo>
                  <a:pt x="12" y="230"/>
                </a:lnTo>
                <a:lnTo>
                  <a:pt x="9" y="228"/>
                </a:lnTo>
                <a:lnTo>
                  <a:pt x="8" y="226"/>
                </a:lnTo>
                <a:lnTo>
                  <a:pt x="4" y="223"/>
                </a:lnTo>
                <a:lnTo>
                  <a:pt x="4" y="222"/>
                </a:lnTo>
                <a:lnTo>
                  <a:pt x="6" y="215"/>
                </a:lnTo>
                <a:lnTo>
                  <a:pt x="4" y="212"/>
                </a:lnTo>
                <a:lnTo>
                  <a:pt x="3" y="211"/>
                </a:lnTo>
                <a:lnTo>
                  <a:pt x="1" y="211"/>
                </a:lnTo>
                <a:lnTo>
                  <a:pt x="0" y="210"/>
                </a:lnTo>
                <a:lnTo>
                  <a:pt x="0" y="209"/>
                </a:lnTo>
                <a:lnTo>
                  <a:pt x="0" y="208"/>
                </a:lnTo>
                <a:lnTo>
                  <a:pt x="2" y="208"/>
                </a:lnTo>
                <a:lnTo>
                  <a:pt x="3" y="207"/>
                </a:lnTo>
                <a:lnTo>
                  <a:pt x="8" y="203"/>
                </a:lnTo>
                <a:lnTo>
                  <a:pt x="8" y="202"/>
                </a:lnTo>
                <a:lnTo>
                  <a:pt x="8" y="201"/>
                </a:lnTo>
                <a:lnTo>
                  <a:pt x="7" y="201"/>
                </a:lnTo>
                <a:lnTo>
                  <a:pt x="7" y="200"/>
                </a:lnTo>
                <a:lnTo>
                  <a:pt x="7" y="199"/>
                </a:lnTo>
                <a:lnTo>
                  <a:pt x="9" y="192"/>
                </a:lnTo>
                <a:lnTo>
                  <a:pt x="10" y="190"/>
                </a:lnTo>
                <a:lnTo>
                  <a:pt x="10" y="188"/>
                </a:lnTo>
                <a:lnTo>
                  <a:pt x="10" y="186"/>
                </a:lnTo>
                <a:lnTo>
                  <a:pt x="9" y="183"/>
                </a:lnTo>
                <a:lnTo>
                  <a:pt x="7" y="180"/>
                </a:lnTo>
                <a:lnTo>
                  <a:pt x="7" y="178"/>
                </a:lnTo>
                <a:lnTo>
                  <a:pt x="6" y="177"/>
                </a:lnTo>
                <a:lnTo>
                  <a:pt x="3" y="172"/>
                </a:lnTo>
                <a:lnTo>
                  <a:pt x="3" y="170"/>
                </a:lnTo>
                <a:lnTo>
                  <a:pt x="4" y="168"/>
                </a:lnTo>
                <a:lnTo>
                  <a:pt x="7" y="167"/>
                </a:lnTo>
                <a:lnTo>
                  <a:pt x="8" y="167"/>
                </a:lnTo>
                <a:lnTo>
                  <a:pt x="9" y="166"/>
                </a:lnTo>
                <a:lnTo>
                  <a:pt x="13" y="168"/>
                </a:lnTo>
                <a:lnTo>
                  <a:pt x="15" y="169"/>
                </a:lnTo>
                <a:lnTo>
                  <a:pt x="16" y="169"/>
                </a:lnTo>
                <a:lnTo>
                  <a:pt x="17" y="167"/>
                </a:lnTo>
                <a:lnTo>
                  <a:pt x="20" y="167"/>
                </a:lnTo>
                <a:lnTo>
                  <a:pt x="27" y="165"/>
                </a:lnTo>
                <a:lnTo>
                  <a:pt x="28" y="163"/>
                </a:lnTo>
                <a:lnTo>
                  <a:pt x="29" y="162"/>
                </a:lnTo>
                <a:lnTo>
                  <a:pt x="29" y="161"/>
                </a:lnTo>
                <a:lnTo>
                  <a:pt x="27" y="158"/>
                </a:lnTo>
                <a:lnTo>
                  <a:pt x="26" y="157"/>
                </a:lnTo>
                <a:lnTo>
                  <a:pt x="27" y="156"/>
                </a:lnTo>
                <a:lnTo>
                  <a:pt x="28" y="155"/>
                </a:lnTo>
                <a:lnTo>
                  <a:pt x="29" y="154"/>
                </a:lnTo>
                <a:lnTo>
                  <a:pt x="31" y="153"/>
                </a:lnTo>
                <a:lnTo>
                  <a:pt x="35" y="150"/>
                </a:lnTo>
                <a:lnTo>
                  <a:pt x="36" y="147"/>
                </a:lnTo>
                <a:lnTo>
                  <a:pt x="36" y="143"/>
                </a:lnTo>
                <a:lnTo>
                  <a:pt x="36" y="141"/>
                </a:lnTo>
                <a:lnTo>
                  <a:pt x="35" y="139"/>
                </a:lnTo>
                <a:lnTo>
                  <a:pt x="34" y="138"/>
                </a:lnTo>
                <a:lnTo>
                  <a:pt x="33" y="138"/>
                </a:lnTo>
                <a:lnTo>
                  <a:pt x="30" y="138"/>
                </a:lnTo>
                <a:lnTo>
                  <a:pt x="28" y="137"/>
                </a:lnTo>
                <a:lnTo>
                  <a:pt x="26" y="135"/>
                </a:lnTo>
                <a:lnTo>
                  <a:pt x="26" y="133"/>
                </a:lnTo>
                <a:lnTo>
                  <a:pt x="26" y="132"/>
                </a:lnTo>
                <a:lnTo>
                  <a:pt x="27" y="131"/>
                </a:lnTo>
                <a:lnTo>
                  <a:pt x="26" y="130"/>
                </a:lnTo>
                <a:lnTo>
                  <a:pt x="26" y="129"/>
                </a:lnTo>
                <a:lnTo>
                  <a:pt x="28" y="128"/>
                </a:lnTo>
                <a:lnTo>
                  <a:pt x="36" y="128"/>
                </a:lnTo>
                <a:lnTo>
                  <a:pt x="36" y="127"/>
                </a:lnTo>
                <a:lnTo>
                  <a:pt x="37" y="122"/>
                </a:lnTo>
                <a:lnTo>
                  <a:pt x="39" y="115"/>
                </a:lnTo>
                <a:lnTo>
                  <a:pt x="41" y="111"/>
                </a:lnTo>
                <a:lnTo>
                  <a:pt x="41" y="109"/>
                </a:lnTo>
                <a:lnTo>
                  <a:pt x="41" y="99"/>
                </a:lnTo>
                <a:lnTo>
                  <a:pt x="42" y="94"/>
                </a:lnTo>
                <a:lnTo>
                  <a:pt x="40" y="92"/>
                </a:lnTo>
                <a:lnTo>
                  <a:pt x="37" y="89"/>
                </a:lnTo>
                <a:lnTo>
                  <a:pt x="38" y="84"/>
                </a:lnTo>
                <a:lnTo>
                  <a:pt x="39" y="80"/>
                </a:lnTo>
                <a:lnTo>
                  <a:pt x="42" y="75"/>
                </a:lnTo>
                <a:lnTo>
                  <a:pt x="44" y="73"/>
                </a:lnTo>
                <a:lnTo>
                  <a:pt x="55" y="73"/>
                </a:lnTo>
                <a:lnTo>
                  <a:pt x="67" y="73"/>
                </a:lnTo>
                <a:lnTo>
                  <a:pt x="72" y="81"/>
                </a:lnTo>
                <a:lnTo>
                  <a:pt x="70" y="85"/>
                </a:lnTo>
                <a:lnTo>
                  <a:pt x="73" y="87"/>
                </a:lnTo>
                <a:lnTo>
                  <a:pt x="74" y="86"/>
                </a:lnTo>
                <a:lnTo>
                  <a:pt x="75" y="82"/>
                </a:lnTo>
                <a:lnTo>
                  <a:pt x="76" y="79"/>
                </a:lnTo>
                <a:lnTo>
                  <a:pt x="77" y="77"/>
                </a:lnTo>
                <a:lnTo>
                  <a:pt x="81" y="80"/>
                </a:lnTo>
                <a:lnTo>
                  <a:pt x="82" y="82"/>
                </a:lnTo>
                <a:lnTo>
                  <a:pt x="82" y="89"/>
                </a:lnTo>
                <a:lnTo>
                  <a:pt x="83" y="80"/>
                </a:lnTo>
                <a:lnTo>
                  <a:pt x="82" y="74"/>
                </a:lnTo>
                <a:lnTo>
                  <a:pt x="83" y="68"/>
                </a:lnTo>
                <a:lnTo>
                  <a:pt x="85" y="65"/>
                </a:lnTo>
                <a:lnTo>
                  <a:pt x="86" y="63"/>
                </a:lnTo>
                <a:lnTo>
                  <a:pt x="95" y="65"/>
                </a:lnTo>
                <a:lnTo>
                  <a:pt x="104" y="64"/>
                </a:lnTo>
                <a:lnTo>
                  <a:pt x="108" y="67"/>
                </a:lnTo>
                <a:lnTo>
                  <a:pt x="116" y="78"/>
                </a:lnTo>
                <a:lnTo>
                  <a:pt x="119" y="80"/>
                </a:lnTo>
                <a:lnTo>
                  <a:pt x="122" y="80"/>
                </a:lnTo>
                <a:lnTo>
                  <a:pt x="117" y="78"/>
                </a:lnTo>
                <a:lnTo>
                  <a:pt x="108" y="64"/>
                </a:lnTo>
                <a:lnTo>
                  <a:pt x="105" y="62"/>
                </a:lnTo>
                <a:lnTo>
                  <a:pt x="100" y="62"/>
                </a:lnTo>
                <a:lnTo>
                  <a:pt x="97" y="61"/>
                </a:lnTo>
                <a:lnTo>
                  <a:pt x="95" y="59"/>
                </a:lnTo>
                <a:lnTo>
                  <a:pt x="95" y="57"/>
                </a:lnTo>
                <a:lnTo>
                  <a:pt x="95" y="43"/>
                </a:lnTo>
                <a:lnTo>
                  <a:pt x="93" y="41"/>
                </a:lnTo>
                <a:lnTo>
                  <a:pt x="91" y="40"/>
                </a:lnTo>
                <a:lnTo>
                  <a:pt x="90" y="41"/>
                </a:lnTo>
                <a:lnTo>
                  <a:pt x="87" y="41"/>
                </a:lnTo>
                <a:lnTo>
                  <a:pt x="86" y="38"/>
                </a:lnTo>
                <a:lnTo>
                  <a:pt x="87" y="36"/>
                </a:lnTo>
                <a:lnTo>
                  <a:pt x="93" y="34"/>
                </a:lnTo>
                <a:lnTo>
                  <a:pt x="96" y="32"/>
                </a:lnTo>
                <a:lnTo>
                  <a:pt x="96" y="28"/>
                </a:lnTo>
                <a:lnTo>
                  <a:pt x="94" y="25"/>
                </a:lnTo>
                <a:lnTo>
                  <a:pt x="91" y="20"/>
                </a:lnTo>
                <a:lnTo>
                  <a:pt x="88" y="14"/>
                </a:lnTo>
                <a:lnTo>
                  <a:pt x="87" y="8"/>
                </a:lnTo>
                <a:lnTo>
                  <a:pt x="93" y="8"/>
                </a:lnTo>
                <a:lnTo>
                  <a:pt x="95" y="9"/>
                </a:lnTo>
                <a:lnTo>
                  <a:pt x="104" y="12"/>
                </a:lnTo>
                <a:lnTo>
                  <a:pt x="106" y="13"/>
                </a:lnTo>
                <a:lnTo>
                  <a:pt x="108" y="14"/>
                </a:lnTo>
                <a:lnTo>
                  <a:pt x="113" y="12"/>
                </a:lnTo>
                <a:lnTo>
                  <a:pt x="117" y="11"/>
                </a:lnTo>
                <a:lnTo>
                  <a:pt x="118" y="12"/>
                </a:lnTo>
                <a:lnTo>
                  <a:pt x="120" y="13"/>
                </a:lnTo>
                <a:lnTo>
                  <a:pt x="121" y="13"/>
                </a:lnTo>
                <a:lnTo>
                  <a:pt x="121" y="12"/>
                </a:lnTo>
                <a:close/>
                <a:moveTo>
                  <a:pt x="85" y="19"/>
                </a:moveTo>
                <a:lnTo>
                  <a:pt x="85" y="19"/>
                </a:lnTo>
                <a:lnTo>
                  <a:pt x="84" y="20"/>
                </a:lnTo>
                <a:lnTo>
                  <a:pt x="81" y="20"/>
                </a:lnTo>
                <a:lnTo>
                  <a:pt x="79" y="19"/>
                </a:lnTo>
                <a:lnTo>
                  <a:pt x="80" y="17"/>
                </a:lnTo>
                <a:lnTo>
                  <a:pt x="81" y="16"/>
                </a:lnTo>
                <a:lnTo>
                  <a:pt x="82" y="16"/>
                </a:lnTo>
                <a:lnTo>
                  <a:pt x="84" y="17"/>
                </a:lnTo>
                <a:lnTo>
                  <a:pt x="85" y="19"/>
                </a:lnTo>
                <a:close/>
                <a:moveTo>
                  <a:pt x="245" y="36"/>
                </a:moveTo>
                <a:lnTo>
                  <a:pt x="245" y="36"/>
                </a:lnTo>
                <a:lnTo>
                  <a:pt x="245" y="40"/>
                </a:lnTo>
                <a:lnTo>
                  <a:pt x="245" y="42"/>
                </a:lnTo>
                <a:lnTo>
                  <a:pt x="241" y="39"/>
                </a:lnTo>
                <a:lnTo>
                  <a:pt x="238" y="39"/>
                </a:lnTo>
                <a:lnTo>
                  <a:pt x="235" y="43"/>
                </a:lnTo>
                <a:lnTo>
                  <a:pt x="234" y="44"/>
                </a:lnTo>
                <a:lnTo>
                  <a:pt x="228" y="39"/>
                </a:lnTo>
                <a:lnTo>
                  <a:pt x="228" y="37"/>
                </a:lnTo>
                <a:lnTo>
                  <a:pt x="227" y="35"/>
                </a:lnTo>
                <a:lnTo>
                  <a:pt x="228" y="30"/>
                </a:lnTo>
                <a:lnTo>
                  <a:pt x="228" y="28"/>
                </a:lnTo>
                <a:lnTo>
                  <a:pt x="230" y="26"/>
                </a:lnTo>
                <a:lnTo>
                  <a:pt x="230" y="23"/>
                </a:lnTo>
                <a:lnTo>
                  <a:pt x="233" y="19"/>
                </a:lnTo>
                <a:lnTo>
                  <a:pt x="236" y="19"/>
                </a:lnTo>
                <a:lnTo>
                  <a:pt x="237" y="22"/>
                </a:lnTo>
                <a:lnTo>
                  <a:pt x="238" y="24"/>
                </a:lnTo>
                <a:lnTo>
                  <a:pt x="242" y="26"/>
                </a:lnTo>
                <a:lnTo>
                  <a:pt x="243" y="27"/>
                </a:lnTo>
                <a:lnTo>
                  <a:pt x="243" y="28"/>
                </a:lnTo>
                <a:lnTo>
                  <a:pt x="241" y="31"/>
                </a:lnTo>
                <a:lnTo>
                  <a:pt x="241" y="32"/>
                </a:lnTo>
                <a:lnTo>
                  <a:pt x="241" y="34"/>
                </a:lnTo>
                <a:lnTo>
                  <a:pt x="245" y="36"/>
                </a:lnTo>
                <a:close/>
                <a:moveTo>
                  <a:pt x="169" y="34"/>
                </a:moveTo>
                <a:lnTo>
                  <a:pt x="169" y="34"/>
                </a:lnTo>
                <a:lnTo>
                  <a:pt x="164" y="35"/>
                </a:lnTo>
                <a:lnTo>
                  <a:pt x="162" y="32"/>
                </a:lnTo>
                <a:lnTo>
                  <a:pt x="161" y="32"/>
                </a:lnTo>
                <a:lnTo>
                  <a:pt x="161" y="29"/>
                </a:lnTo>
                <a:lnTo>
                  <a:pt x="163" y="28"/>
                </a:lnTo>
                <a:lnTo>
                  <a:pt x="167" y="30"/>
                </a:lnTo>
                <a:lnTo>
                  <a:pt x="169" y="33"/>
                </a:lnTo>
                <a:lnTo>
                  <a:pt x="169" y="34"/>
                </a:lnTo>
                <a:close/>
                <a:moveTo>
                  <a:pt x="260" y="59"/>
                </a:moveTo>
                <a:lnTo>
                  <a:pt x="260" y="59"/>
                </a:lnTo>
                <a:lnTo>
                  <a:pt x="260" y="61"/>
                </a:lnTo>
                <a:lnTo>
                  <a:pt x="260" y="63"/>
                </a:lnTo>
                <a:lnTo>
                  <a:pt x="259" y="63"/>
                </a:lnTo>
                <a:lnTo>
                  <a:pt x="255" y="64"/>
                </a:lnTo>
                <a:lnTo>
                  <a:pt x="251" y="63"/>
                </a:lnTo>
                <a:lnTo>
                  <a:pt x="251" y="60"/>
                </a:lnTo>
                <a:lnTo>
                  <a:pt x="251" y="57"/>
                </a:lnTo>
                <a:lnTo>
                  <a:pt x="250" y="55"/>
                </a:lnTo>
                <a:lnTo>
                  <a:pt x="248" y="54"/>
                </a:lnTo>
                <a:lnTo>
                  <a:pt x="248" y="52"/>
                </a:lnTo>
                <a:lnTo>
                  <a:pt x="248" y="50"/>
                </a:lnTo>
                <a:lnTo>
                  <a:pt x="255" y="55"/>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54" name="Denmark">
            <a:extLst>
              <a:ext uri="{FF2B5EF4-FFF2-40B4-BE49-F238E27FC236}">
                <a16:creationId xmlns:a16="http://schemas.microsoft.com/office/drawing/2014/main" id="{A200059B-57B3-40D4-923F-BF0A2BACB1C3}"/>
              </a:ext>
            </a:extLst>
          </p:cNvPr>
          <p:cNvSpPr>
            <a:spLocks noEditPoints="1"/>
          </p:cNvSpPr>
          <p:nvPr/>
        </p:nvSpPr>
        <p:spPr bwMode="auto">
          <a:xfrm>
            <a:off x="6041929" y="2186316"/>
            <a:ext cx="209808" cy="147121"/>
          </a:xfrm>
          <a:custGeom>
            <a:avLst/>
            <a:gdLst>
              <a:gd name="T0" fmla="*/ 47 w 219"/>
              <a:gd name="T1" fmla="*/ 162 h 174"/>
              <a:gd name="T2" fmla="*/ 25 w 219"/>
              <a:gd name="T3" fmla="*/ 160 h 174"/>
              <a:gd name="T4" fmla="*/ 14 w 219"/>
              <a:gd name="T5" fmla="*/ 147 h 174"/>
              <a:gd name="T6" fmla="*/ 1 w 219"/>
              <a:gd name="T7" fmla="*/ 121 h 174"/>
              <a:gd name="T8" fmla="*/ 2 w 219"/>
              <a:gd name="T9" fmla="*/ 65 h 174"/>
              <a:gd name="T10" fmla="*/ 16 w 219"/>
              <a:gd name="T11" fmla="*/ 70 h 174"/>
              <a:gd name="T12" fmla="*/ 28 w 219"/>
              <a:gd name="T13" fmla="*/ 56 h 174"/>
              <a:gd name="T14" fmla="*/ 36 w 219"/>
              <a:gd name="T15" fmla="*/ 42 h 174"/>
              <a:gd name="T16" fmla="*/ 15 w 219"/>
              <a:gd name="T17" fmla="*/ 59 h 174"/>
              <a:gd name="T18" fmla="*/ 5 w 219"/>
              <a:gd name="T19" fmla="*/ 51 h 174"/>
              <a:gd name="T20" fmla="*/ 29 w 219"/>
              <a:gd name="T21" fmla="*/ 34 h 174"/>
              <a:gd name="T22" fmla="*/ 58 w 219"/>
              <a:gd name="T23" fmla="*/ 9 h 174"/>
              <a:gd name="T24" fmla="*/ 73 w 219"/>
              <a:gd name="T25" fmla="*/ 7 h 174"/>
              <a:gd name="T26" fmla="*/ 73 w 219"/>
              <a:gd name="T27" fmla="*/ 33 h 174"/>
              <a:gd name="T28" fmla="*/ 68 w 219"/>
              <a:gd name="T29" fmla="*/ 64 h 174"/>
              <a:gd name="T30" fmla="*/ 88 w 219"/>
              <a:gd name="T31" fmla="*/ 74 h 174"/>
              <a:gd name="T32" fmla="*/ 76 w 219"/>
              <a:gd name="T33" fmla="*/ 88 h 174"/>
              <a:gd name="T34" fmla="*/ 65 w 219"/>
              <a:gd name="T35" fmla="*/ 107 h 174"/>
              <a:gd name="T36" fmla="*/ 58 w 219"/>
              <a:gd name="T37" fmla="*/ 110 h 174"/>
              <a:gd name="T38" fmla="*/ 52 w 219"/>
              <a:gd name="T39" fmla="*/ 121 h 174"/>
              <a:gd name="T40" fmla="*/ 49 w 219"/>
              <a:gd name="T41" fmla="*/ 140 h 174"/>
              <a:gd name="T42" fmla="*/ 48 w 219"/>
              <a:gd name="T43" fmla="*/ 153 h 174"/>
              <a:gd name="T44" fmla="*/ 92 w 219"/>
              <a:gd name="T45" fmla="*/ 28 h 174"/>
              <a:gd name="T46" fmla="*/ 93 w 219"/>
              <a:gd name="T47" fmla="*/ 24 h 174"/>
              <a:gd name="T48" fmla="*/ 139 w 219"/>
              <a:gd name="T49" fmla="*/ 111 h 174"/>
              <a:gd name="T50" fmla="*/ 131 w 219"/>
              <a:gd name="T51" fmla="*/ 122 h 174"/>
              <a:gd name="T52" fmla="*/ 134 w 219"/>
              <a:gd name="T53" fmla="*/ 138 h 174"/>
              <a:gd name="T54" fmla="*/ 124 w 219"/>
              <a:gd name="T55" fmla="*/ 159 h 174"/>
              <a:gd name="T56" fmla="*/ 112 w 219"/>
              <a:gd name="T57" fmla="*/ 152 h 174"/>
              <a:gd name="T58" fmla="*/ 100 w 219"/>
              <a:gd name="T59" fmla="*/ 143 h 174"/>
              <a:gd name="T60" fmla="*/ 94 w 219"/>
              <a:gd name="T61" fmla="*/ 123 h 174"/>
              <a:gd name="T62" fmla="*/ 92 w 219"/>
              <a:gd name="T63" fmla="*/ 114 h 174"/>
              <a:gd name="T64" fmla="*/ 104 w 219"/>
              <a:gd name="T65" fmla="*/ 104 h 174"/>
              <a:gd name="T66" fmla="*/ 112 w 219"/>
              <a:gd name="T67" fmla="*/ 114 h 174"/>
              <a:gd name="T68" fmla="*/ 119 w 219"/>
              <a:gd name="T69" fmla="*/ 109 h 174"/>
              <a:gd name="T70" fmla="*/ 128 w 219"/>
              <a:gd name="T71" fmla="*/ 92 h 174"/>
              <a:gd name="T72" fmla="*/ 140 w 219"/>
              <a:gd name="T73" fmla="*/ 97 h 174"/>
              <a:gd name="T74" fmla="*/ 78 w 219"/>
              <a:gd name="T75" fmla="*/ 111 h 174"/>
              <a:gd name="T76" fmla="*/ 75 w 219"/>
              <a:gd name="T77" fmla="*/ 101 h 174"/>
              <a:gd name="T78" fmla="*/ 78 w 219"/>
              <a:gd name="T79" fmla="*/ 111 h 174"/>
              <a:gd name="T80" fmla="*/ 138 w 219"/>
              <a:gd name="T81" fmla="*/ 120 h 174"/>
              <a:gd name="T82" fmla="*/ 142 w 219"/>
              <a:gd name="T83" fmla="*/ 121 h 174"/>
              <a:gd name="T84" fmla="*/ 84 w 219"/>
              <a:gd name="T85" fmla="*/ 137 h 174"/>
              <a:gd name="T86" fmla="*/ 73 w 219"/>
              <a:gd name="T87" fmla="*/ 151 h 174"/>
              <a:gd name="T88" fmla="*/ 55 w 219"/>
              <a:gd name="T89" fmla="*/ 135 h 174"/>
              <a:gd name="T90" fmla="*/ 72 w 219"/>
              <a:gd name="T91" fmla="*/ 123 h 174"/>
              <a:gd name="T92" fmla="*/ 218 w 219"/>
              <a:gd name="T93" fmla="*/ 153 h 174"/>
              <a:gd name="T94" fmla="*/ 208 w 219"/>
              <a:gd name="T95" fmla="*/ 138 h 174"/>
              <a:gd name="T96" fmla="*/ 82 w 219"/>
              <a:gd name="T97" fmla="*/ 168 h 174"/>
              <a:gd name="T98" fmla="*/ 82 w 219"/>
              <a:gd name="T99" fmla="*/ 156 h 174"/>
              <a:gd name="T100" fmla="*/ 83 w 219"/>
              <a:gd name="T101" fmla="*/ 165 h 174"/>
              <a:gd name="T102" fmla="*/ 56 w 219"/>
              <a:gd name="T103" fmla="*/ 160 h 174"/>
              <a:gd name="T104" fmla="*/ 59 w 219"/>
              <a:gd name="T105" fmla="*/ 155 h 174"/>
              <a:gd name="T106" fmla="*/ 137 w 219"/>
              <a:gd name="T107" fmla="*/ 157 h 174"/>
              <a:gd name="T108" fmla="*/ 126 w 219"/>
              <a:gd name="T109" fmla="*/ 155 h 174"/>
              <a:gd name="T110" fmla="*/ 134 w 219"/>
              <a:gd name="T111" fmla="*/ 152 h 174"/>
              <a:gd name="T112" fmla="*/ 74 w 219"/>
              <a:gd name="T113" fmla="*/ 162 h 174"/>
              <a:gd name="T114" fmla="*/ 67 w 219"/>
              <a:gd name="T115" fmla="*/ 157 h 174"/>
              <a:gd name="T116" fmla="*/ 101 w 219"/>
              <a:gd name="T117" fmla="*/ 160 h 174"/>
              <a:gd name="T118" fmla="*/ 114 w 219"/>
              <a:gd name="T119" fmla="*/ 167 h 174"/>
              <a:gd name="T120" fmla="*/ 91 w 219"/>
              <a:gd name="T121" fmla="*/ 16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174">
                <a:moveTo>
                  <a:pt x="51" y="163"/>
                </a:moveTo>
                <a:lnTo>
                  <a:pt x="51" y="163"/>
                </a:lnTo>
                <a:lnTo>
                  <a:pt x="50" y="163"/>
                </a:lnTo>
                <a:lnTo>
                  <a:pt x="48" y="163"/>
                </a:lnTo>
                <a:lnTo>
                  <a:pt x="47" y="162"/>
                </a:lnTo>
                <a:lnTo>
                  <a:pt x="43" y="163"/>
                </a:lnTo>
                <a:lnTo>
                  <a:pt x="38" y="165"/>
                </a:lnTo>
                <a:lnTo>
                  <a:pt x="36" y="164"/>
                </a:lnTo>
                <a:lnTo>
                  <a:pt x="34" y="162"/>
                </a:lnTo>
                <a:lnTo>
                  <a:pt x="25" y="160"/>
                </a:lnTo>
                <a:lnTo>
                  <a:pt x="23" y="159"/>
                </a:lnTo>
                <a:lnTo>
                  <a:pt x="17" y="159"/>
                </a:lnTo>
                <a:lnTo>
                  <a:pt x="17" y="155"/>
                </a:lnTo>
                <a:lnTo>
                  <a:pt x="16" y="152"/>
                </a:lnTo>
                <a:lnTo>
                  <a:pt x="14" y="147"/>
                </a:lnTo>
                <a:lnTo>
                  <a:pt x="17" y="146"/>
                </a:lnTo>
                <a:lnTo>
                  <a:pt x="17" y="136"/>
                </a:lnTo>
                <a:lnTo>
                  <a:pt x="16" y="131"/>
                </a:lnTo>
                <a:lnTo>
                  <a:pt x="7" y="126"/>
                </a:lnTo>
                <a:lnTo>
                  <a:pt x="1" y="121"/>
                </a:lnTo>
                <a:lnTo>
                  <a:pt x="2" y="105"/>
                </a:lnTo>
                <a:lnTo>
                  <a:pt x="3" y="100"/>
                </a:lnTo>
                <a:lnTo>
                  <a:pt x="0" y="91"/>
                </a:lnTo>
                <a:lnTo>
                  <a:pt x="1" y="81"/>
                </a:lnTo>
                <a:lnTo>
                  <a:pt x="2" y="65"/>
                </a:lnTo>
                <a:lnTo>
                  <a:pt x="4" y="64"/>
                </a:lnTo>
                <a:lnTo>
                  <a:pt x="5" y="65"/>
                </a:lnTo>
                <a:lnTo>
                  <a:pt x="11" y="67"/>
                </a:lnTo>
                <a:lnTo>
                  <a:pt x="14" y="68"/>
                </a:lnTo>
                <a:lnTo>
                  <a:pt x="16" y="70"/>
                </a:lnTo>
                <a:lnTo>
                  <a:pt x="18" y="71"/>
                </a:lnTo>
                <a:lnTo>
                  <a:pt x="19" y="69"/>
                </a:lnTo>
                <a:lnTo>
                  <a:pt x="20" y="64"/>
                </a:lnTo>
                <a:lnTo>
                  <a:pt x="24" y="58"/>
                </a:lnTo>
                <a:lnTo>
                  <a:pt x="28" y="56"/>
                </a:lnTo>
                <a:lnTo>
                  <a:pt x="30" y="55"/>
                </a:lnTo>
                <a:lnTo>
                  <a:pt x="32" y="57"/>
                </a:lnTo>
                <a:lnTo>
                  <a:pt x="34" y="60"/>
                </a:lnTo>
                <a:lnTo>
                  <a:pt x="34" y="54"/>
                </a:lnTo>
                <a:lnTo>
                  <a:pt x="36" y="42"/>
                </a:lnTo>
                <a:lnTo>
                  <a:pt x="31" y="40"/>
                </a:lnTo>
                <a:lnTo>
                  <a:pt x="28" y="42"/>
                </a:lnTo>
                <a:lnTo>
                  <a:pt x="24" y="49"/>
                </a:lnTo>
                <a:lnTo>
                  <a:pt x="21" y="58"/>
                </a:lnTo>
                <a:lnTo>
                  <a:pt x="15" y="59"/>
                </a:lnTo>
                <a:lnTo>
                  <a:pt x="11" y="62"/>
                </a:lnTo>
                <a:lnTo>
                  <a:pt x="7" y="59"/>
                </a:lnTo>
                <a:lnTo>
                  <a:pt x="5" y="57"/>
                </a:lnTo>
                <a:lnTo>
                  <a:pt x="5" y="53"/>
                </a:lnTo>
                <a:lnTo>
                  <a:pt x="5" y="51"/>
                </a:lnTo>
                <a:lnTo>
                  <a:pt x="10" y="44"/>
                </a:lnTo>
                <a:lnTo>
                  <a:pt x="16" y="36"/>
                </a:lnTo>
                <a:lnTo>
                  <a:pt x="22" y="36"/>
                </a:lnTo>
                <a:lnTo>
                  <a:pt x="26" y="34"/>
                </a:lnTo>
                <a:lnTo>
                  <a:pt x="29" y="34"/>
                </a:lnTo>
                <a:lnTo>
                  <a:pt x="37" y="34"/>
                </a:lnTo>
                <a:lnTo>
                  <a:pt x="41" y="33"/>
                </a:lnTo>
                <a:lnTo>
                  <a:pt x="45" y="29"/>
                </a:lnTo>
                <a:lnTo>
                  <a:pt x="53" y="15"/>
                </a:lnTo>
                <a:lnTo>
                  <a:pt x="58" y="9"/>
                </a:lnTo>
                <a:lnTo>
                  <a:pt x="67" y="7"/>
                </a:lnTo>
                <a:lnTo>
                  <a:pt x="76" y="0"/>
                </a:lnTo>
                <a:lnTo>
                  <a:pt x="78" y="0"/>
                </a:lnTo>
                <a:lnTo>
                  <a:pt x="74" y="5"/>
                </a:lnTo>
                <a:lnTo>
                  <a:pt x="73" y="7"/>
                </a:lnTo>
                <a:lnTo>
                  <a:pt x="73" y="10"/>
                </a:lnTo>
                <a:lnTo>
                  <a:pt x="76" y="17"/>
                </a:lnTo>
                <a:lnTo>
                  <a:pt x="75" y="21"/>
                </a:lnTo>
                <a:lnTo>
                  <a:pt x="75" y="29"/>
                </a:lnTo>
                <a:lnTo>
                  <a:pt x="73" y="33"/>
                </a:lnTo>
                <a:lnTo>
                  <a:pt x="70" y="42"/>
                </a:lnTo>
                <a:lnTo>
                  <a:pt x="68" y="43"/>
                </a:lnTo>
                <a:lnTo>
                  <a:pt x="68" y="53"/>
                </a:lnTo>
                <a:lnTo>
                  <a:pt x="68" y="55"/>
                </a:lnTo>
                <a:lnTo>
                  <a:pt x="68" y="64"/>
                </a:lnTo>
                <a:lnTo>
                  <a:pt x="71" y="68"/>
                </a:lnTo>
                <a:lnTo>
                  <a:pt x="74" y="70"/>
                </a:lnTo>
                <a:lnTo>
                  <a:pt x="85" y="70"/>
                </a:lnTo>
                <a:lnTo>
                  <a:pt x="87" y="72"/>
                </a:lnTo>
                <a:lnTo>
                  <a:pt x="88" y="74"/>
                </a:lnTo>
                <a:lnTo>
                  <a:pt x="87" y="79"/>
                </a:lnTo>
                <a:lnTo>
                  <a:pt x="86" y="83"/>
                </a:lnTo>
                <a:lnTo>
                  <a:pt x="82" y="86"/>
                </a:lnTo>
                <a:lnTo>
                  <a:pt x="78" y="88"/>
                </a:lnTo>
                <a:lnTo>
                  <a:pt x="76" y="88"/>
                </a:lnTo>
                <a:lnTo>
                  <a:pt x="72" y="84"/>
                </a:lnTo>
                <a:lnTo>
                  <a:pt x="71" y="85"/>
                </a:lnTo>
                <a:lnTo>
                  <a:pt x="69" y="87"/>
                </a:lnTo>
                <a:lnTo>
                  <a:pt x="66" y="99"/>
                </a:lnTo>
                <a:lnTo>
                  <a:pt x="65" y="107"/>
                </a:lnTo>
                <a:lnTo>
                  <a:pt x="64" y="107"/>
                </a:lnTo>
                <a:lnTo>
                  <a:pt x="62" y="106"/>
                </a:lnTo>
                <a:lnTo>
                  <a:pt x="60" y="106"/>
                </a:lnTo>
                <a:lnTo>
                  <a:pt x="56" y="108"/>
                </a:lnTo>
                <a:lnTo>
                  <a:pt x="58" y="110"/>
                </a:lnTo>
                <a:lnTo>
                  <a:pt x="60" y="112"/>
                </a:lnTo>
                <a:lnTo>
                  <a:pt x="59" y="114"/>
                </a:lnTo>
                <a:lnTo>
                  <a:pt x="56" y="115"/>
                </a:lnTo>
                <a:lnTo>
                  <a:pt x="53" y="118"/>
                </a:lnTo>
                <a:lnTo>
                  <a:pt x="52" y="121"/>
                </a:lnTo>
                <a:lnTo>
                  <a:pt x="48" y="124"/>
                </a:lnTo>
                <a:lnTo>
                  <a:pt x="46" y="127"/>
                </a:lnTo>
                <a:lnTo>
                  <a:pt x="47" y="132"/>
                </a:lnTo>
                <a:lnTo>
                  <a:pt x="48" y="135"/>
                </a:lnTo>
                <a:lnTo>
                  <a:pt x="49" y="140"/>
                </a:lnTo>
                <a:lnTo>
                  <a:pt x="48" y="143"/>
                </a:lnTo>
                <a:lnTo>
                  <a:pt x="44" y="148"/>
                </a:lnTo>
                <a:lnTo>
                  <a:pt x="42" y="152"/>
                </a:lnTo>
                <a:lnTo>
                  <a:pt x="46" y="152"/>
                </a:lnTo>
                <a:lnTo>
                  <a:pt x="48" y="153"/>
                </a:lnTo>
                <a:lnTo>
                  <a:pt x="49" y="154"/>
                </a:lnTo>
                <a:lnTo>
                  <a:pt x="51" y="156"/>
                </a:lnTo>
                <a:lnTo>
                  <a:pt x="50" y="158"/>
                </a:lnTo>
                <a:lnTo>
                  <a:pt x="51" y="163"/>
                </a:lnTo>
                <a:close/>
                <a:moveTo>
                  <a:pt x="92" y="28"/>
                </a:moveTo>
                <a:lnTo>
                  <a:pt x="92" y="28"/>
                </a:lnTo>
                <a:lnTo>
                  <a:pt x="91" y="30"/>
                </a:lnTo>
                <a:lnTo>
                  <a:pt x="86" y="28"/>
                </a:lnTo>
                <a:lnTo>
                  <a:pt x="88" y="25"/>
                </a:lnTo>
                <a:lnTo>
                  <a:pt x="93" y="24"/>
                </a:lnTo>
                <a:lnTo>
                  <a:pt x="96" y="24"/>
                </a:lnTo>
                <a:lnTo>
                  <a:pt x="93" y="27"/>
                </a:lnTo>
                <a:lnTo>
                  <a:pt x="92" y="28"/>
                </a:lnTo>
                <a:close/>
                <a:moveTo>
                  <a:pt x="139" y="111"/>
                </a:moveTo>
                <a:lnTo>
                  <a:pt x="139" y="111"/>
                </a:lnTo>
                <a:lnTo>
                  <a:pt x="139" y="117"/>
                </a:lnTo>
                <a:lnTo>
                  <a:pt x="138" y="118"/>
                </a:lnTo>
                <a:lnTo>
                  <a:pt x="137" y="119"/>
                </a:lnTo>
                <a:lnTo>
                  <a:pt x="134" y="120"/>
                </a:lnTo>
                <a:lnTo>
                  <a:pt x="131" y="122"/>
                </a:lnTo>
                <a:lnTo>
                  <a:pt x="129" y="125"/>
                </a:lnTo>
                <a:lnTo>
                  <a:pt x="128" y="129"/>
                </a:lnTo>
                <a:lnTo>
                  <a:pt x="130" y="131"/>
                </a:lnTo>
                <a:lnTo>
                  <a:pt x="133" y="133"/>
                </a:lnTo>
                <a:lnTo>
                  <a:pt x="134" y="138"/>
                </a:lnTo>
                <a:lnTo>
                  <a:pt x="131" y="141"/>
                </a:lnTo>
                <a:lnTo>
                  <a:pt x="124" y="144"/>
                </a:lnTo>
                <a:lnTo>
                  <a:pt x="123" y="150"/>
                </a:lnTo>
                <a:lnTo>
                  <a:pt x="124" y="155"/>
                </a:lnTo>
                <a:lnTo>
                  <a:pt x="124" y="159"/>
                </a:lnTo>
                <a:lnTo>
                  <a:pt x="123" y="164"/>
                </a:lnTo>
                <a:lnTo>
                  <a:pt x="117" y="166"/>
                </a:lnTo>
                <a:lnTo>
                  <a:pt x="113" y="159"/>
                </a:lnTo>
                <a:lnTo>
                  <a:pt x="113" y="156"/>
                </a:lnTo>
                <a:lnTo>
                  <a:pt x="112" y="152"/>
                </a:lnTo>
                <a:lnTo>
                  <a:pt x="112" y="149"/>
                </a:lnTo>
                <a:lnTo>
                  <a:pt x="111" y="144"/>
                </a:lnTo>
                <a:lnTo>
                  <a:pt x="105" y="143"/>
                </a:lnTo>
                <a:lnTo>
                  <a:pt x="103" y="142"/>
                </a:lnTo>
                <a:lnTo>
                  <a:pt x="100" y="143"/>
                </a:lnTo>
                <a:lnTo>
                  <a:pt x="99" y="143"/>
                </a:lnTo>
                <a:lnTo>
                  <a:pt x="95" y="136"/>
                </a:lnTo>
                <a:lnTo>
                  <a:pt x="96" y="129"/>
                </a:lnTo>
                <a:lnTo>
                  <a:pt x="94" y="125"/>
                </a:lnTo>
                <a:lnTo>
                  <a:pt x="94" y="123"/>
                </a:lnTo>
                <a:lnTo>
                  <a:pt x="94" y="121"/>
                </a:lnTo>
                <a:lnTo>
                  <a:pt x="92" y="120"/>
                </a:lnTo>
                <a:lnTo>
                  <a:pt x="90" y="119"/>
                </a:lnTo>
                <a:lnTo>
                  <a:pt x="89" y="115"/>
                </a:lnTo>
                <a:lnTo>
                  <a:pt x="92" y="114"/>
                </a:lnTo>
                <a:lnTo>
                  <a:pt x="97" y="114"/>
                </a:lnTo>
                <a:lnTo>
                  <a:pt x="99" y="114"/>
                </a:lnTo>
                <a:lnTo>
                  <a:pt x="100" y="113"/>
                </a:lnTo>
                <a:lnTo>
                  <a:pt x="105" y="106"/>
                </a:lnTo>
                <a:lnTo>
                  <a:pt x="104" y="104"/>
                </a:lnTo>
                <a:lnTo>
                  <a:pt x="105" y="102"/>
                </a:lnTo>
                <a:lnTo>
                  <a:pt x="110" y="102"/>
                </a:lnTo>
                <a:lnTo>
                  <a:pt x="112" y="104"/>
                </a:lnTo>
                <a:lnTo>
                  <a:pt x="111" y="109"/>
                </a:lnTo>
                <a:lnTo>
                  <a:pt x="112" y="114"/>
                </a:lnTo>
                <a:lnTo>
                  <a:pt x="115" y="116"/>
                </a:lnTo>
                <a:lnTo>
                  <a:pt x="116" y="116"/>
                </a:lnTo>
                <a:lnTo>
                  <a:pt x="117" y="112"/>
                </a:lnTo>
                <a:lnTo>
                  <a:pt x="118" y="110"/>
                </a:lnTo>
                <a:lnTo>
                  <a:pt x="119" y="109"/>
                </a:lnTo>
                <a:lnTo>
                  <a:pt x="119" y="105"/>
                </a:lnTo>
                <a:lnTo>
                  <a:pt x="119" y="103"/>
                </a:lnTo>
                <a:lnTo>
                  <a:pt x="117" y="101"/>
                </a:lnTo>
                <a:lnTo>
                  <a:pt x="123" y="96"/>
                </a:lnTo>
                <a:lnTo>
                  <a:pt x="128" y="92"/>
                </a:lnTo>
                <a:lnTo>
                  <a:pt x="131" y="92"/>
                </a:lnTo>
                <a:lnTo>
                  <a:pt x="135" y="93"/>
                </a:lnTo>
                <a:lnTo>
                  <a:pt x="138" y="94"/>
                </a:lnTo>
                <a:lnTo>
                  <a:pt x="139" y="96"/>
                </a:lnTo>
                <a:lnTo>
                  <a:pt x="140" y="97"/>
                </a:lnTo>
                <a:lnTo>
                  <a:pt x="138" y="101"/>
                </a:lnTo>
                <a:lnTo>
                  <a:pt x="138" y="104"/>
                </a:lnTo>
                <a:lnTo>
                  <a:pt x="139" y="111"/>
                </a:lnTo>
                <a:close/>
                <a:moveTo>
                  <a:pt x="78" y="111"/>
                </a:moveTo>
                <a:lnTo>
                  <a:pt x="78" y="111"/>
                </a:lnTo>
                <a:lnTo>
                  <a:pt x="77" y="112"/>
                </a:lnTo>
                <a:lnTo>
                  <a:pt x="75" y="111"/>
                </a:lnTo>
                <a:lnTo>
                  <a:pt x="75" y="108"/>
                </a:lnTo>
                <a:lnTo>
                  <a:pt x="76" y="104"/>
                </a:lnTo>
                <a:lnTo>
                  <a:pt x="75" y="101"/>
                </a:lnTo>
                <a:lnTo>
                  <a:pt x="76" y="100"/>
                </a:lnTo>
                <a:lnTo>
                  <a:pt x="79" y="104"/>
                </a:lnTo>
                <a:lnTo>
                  <a:pt x="80" y="106"/>
                </a:lnTo>
                <a:lnTo>
                  <a:pt x="78" y="108"/>
                </a:lnTo>
                <a:lnTo>
                  <a:pt x="78" y="111"/>
                </a:lnTo>
                <a:close/>
                <a:moveTo>
                  <a:pt x="142" y="121"/>
                </a:moveTo>
                <a:lnTo>
                  <a:pt x="142" y="121"/>
                </a:lnTo>
                <a:lnTo>
                  <a:pt x="139" y="124"/>
                </a:lnTo>
                <a:lnTo>
                  <a:pt x="139" y="124"/>
                </a:lnTo>
                <a:lnTo>
                  <a:pt x="138" y="120"/>
                </a:lnTo>
                <a:lnTo>
                  <a:pt x="139" y="119"/>
                </a:lnTo>
                <a:lnTo>
                  <a:pt x="140" y="117"/>
                </a:lnTo>
                <a:lnTo>
                  <a:pt x="141" y="117"/>
                </a:lnTo>
                <a:lnTo>
                  <a:pt x="142" y="119"/>
                </a:lnTo>
                <a:lnTo>
                  <a:pt x="142" y="121"/>
                </a:lnTo>
                <a:close/>
                <a:moveTo>
                  <a:pt x="79" y="121"/>
                </a:moveTo>
                <a:lnTo>
                  <a:pt x="79" y="121"/>
                </a:lnTo>
                <a:lnTo>
                  <a:pt x="80" y="124"/>
                </a:lnTo>
                <a:lnTo>
                  <a:pt x="82" y="130"/>
                </a:lnTo>
                <a:lnTo>
                  <a:pt x="84" y="137"/>
                </a:lnTo>
                <a:lnTo>
                  <a:pt x="83" y="139"/>
                </a:lnTo>
                <a:lnTo>
                  <a:pt x="84" y="143"/>
                </a:lnTo>
                <a:lnTo>
                  <a:pt x="83" y="147"/>
                </a:lnTo>
                <a:lnTo>
                  <a:pt x="78" y="151"/>
                </a:lnTo>
                <a:lnTo>
                  <a:pt x="73" y="151"/>
                </a:lnTo>
                <a:lnTo>
                  <a:pt x="67" y="149"/>
                </a:lnTo>
                <a:lnTo>
                  <a:pt x="59" y="145"/>
                </a:lnTo>
                <a:lnTo>
                  <a:pt x="58" y="143"/>
                </a:lnTo>
                <a:lnTo>
                  <a:pt x="57" y="142"/>
                </a:lnTo>
                <a:lnTo>
                  <a:pt x="55" y="135"/>
                </a:lnTo>
                <a:lnTo>
                  <a:pt x="55" y="126"/>
                </a:lnTo>
                <a:lnTo>
                  <a:pt x="59" y="125"/>
                </a:lnTo>
                <a:lnTo>
                  <a:pt x="68" y="121"/>
                </a:lnTo>
                <a:lnTo>
                  <a:pt x="70" y="121"/>
                </a:lnTo>
                <a:lnTo>
                  <a:pt x="72" y="123"/>
                </a:lnTo>
                <a:lnTo>
                  <a:pt x="75" y="124"/>
                </a:lnTo>
                <a:lnTo>
                  <a:pt x="78" y="121"/>
                </a:lnTo>
                <a:lnTo>
                  <a:pt x="79" y="121"/>
                </a:lnTo>
                <a:close/>
                <a:moveTo>
                  <a:pt x="218" y="153"/>
                </a:moveTo>
                <a:lnTo>
                  <a:pt x="218" y="153"/>
                </a:lnTo>
                <a:lnTo>
                  <a:pt x="216" y="154"/>
                </a:lnTo>
                <a:lnTo>
                  <a:pt x="211" y="152"/>
                </a:lnTo>
                <a:lnTo>
                  <a:pt x="205" y="149"/>
                </a:lnTo>
                <a:lnTo>
                  <a:pt x="206" y="141"/>
                </a:lnTo>
                <a:lnTo>
                  <a:pt x="208" y="138"/>
                </a:lnTo>
                <a:lnTo>
                  <a:pt x="219" y="146"/>
                </a:lnTo>
                <a:lnTo>
                  <a:pt x="219" y="149"/>
                </a:lnTo>
                <a:lnTo>
                  <a:pt x="218" y="153"/>
                </a:lnTo>
                <a:close/>
                <a:moveTo>
                  <a:pt x="82" y="168"/>
                </a:moveTo>
                <a:lnTo>
                  <a:pt x="82" y="168"/>
                </a:lnTo>
                <a:lnTo>
                  <a:pt x="80" y="168"/>
                </a:lnTo>
                <a:lnTo>
                  <a:pt x="79" y="163"/>
                </a:lnTo>
                <a:lnTo>
                  <a:pt x="78" y="162"/>
                </a:lnTo>
                <a:lnTo>
                  <a:pt x="81" y="159"/>
                </a:lnTo>
                <a:lnTo>
                  <a:pt x="82" y="156"/>
                </a:lnTo>
                <a:lnTo>
                  <a:pt x="86" y="151"/>
                </a:lnTo>
                <a:lnTo>
                  <a:pt x="88" y="145"/>
                </a:lnTo>
                <a:lnTo>
                  <a:pt x="89" y="146"/>
                </a:lnTo>
                <a:lnTo>
                  <a:pt x="88" y="151"/>
                </a:lnTo>
                <a:lnTo>
                  <a:pt x="83" y="165"/>
                </a:lnTo>
                <a:lnTo>
                  <a:pt x="82" y="168"/>
                </a:lnTo>
                <a:close/>
                <a:moveTo>
                  <a:pt x="61" y="160"/>
                </a:moveTo>
                <a:lnTo>
                  <a:pt x="61" y="160"/>
                </a:lnTo>
                <a:lnTo>
                  <a:pt x="58" y="161"/>
                </a:lnTo>
                <a:lnTo>
                  <a:pt x="56" y="160"/>
                </a:lnTo>
                <a:lnTo>
                  <a:pt x="53" y="159"/>
                </a:lnTo>
                <a:lnTo>
                  <a:pt x="52" y="151"/>
                </a:lnTo>
                <a:lnTo>
                  <a:pt x="52" y="150"/>
                </a:lnTo>
                <a:lnTo>
                  <a:pt x="54" y="151"/>
                </a:lnTo>
                <a:lnTo>
                  <a:pt x="59" y="155"/>
                </a:lnTo>
                <a:lnTo>
                  <a:pt x="61" y="159"/>
                </a:lnTo>
                <a:lnTo>
                  <a:pt x="61" y="160"/>
                </a:lnTo>
                <a:close/>
                <a:moveTo>
                  <a:pt x="138" y="156"/>
                </a:moveTo>
                <a:lnTo>
                  <a:pt x="138" y="156"/>
                </a:lnTo>
                <a:lnTo>
                  <a:pt x="137" y="157"/>
                </a:lnTo>
                <a:lnTo>
                  <a:pt x="132" y="156"/>
                </a:lnTo>
                <a:lnTo>
                  <a:pt x="127" y="160"/>
                </a:lnTo>
                <a:lnTo>
                  <a:pt x="125" y="159"/>
                </a:lnTo>
                <a:lnTo>
                  <a:pt x="126" y="156"/>
                </a:lnTo>
                <a:lnTo>
                  <a:pt x="126" y="155"/>
                </a:lnTo>
                <a:lnTo>
                  <a:pt x="128" y="154"/>
                </a:lnTo>
                <a:lnTo>
                  <a:pt x="129" y="153"/>
                </a:lnTo>
                <a:lnTo>
                  <a:pt x="130" y="151"/>
                </a:lnTo>
                <a:lnTo>
                  <a:pt x="131" y="152"/>
                </a:lnTo>
                <a:lnTo>
                  <a:pt x="134" y="152"/>
                </a:lnTo>
                <a:lnTo>
                  <a:pt x="136" y="153"/>
                </a:lnTo>
                <a:lnTo>
                  <a:pt x="137" y="154"/>
                </a:lnTo>
                <a:lnTo>
                  <a:pt x="138" y="156"/>
                </a:lnTo>
                <a:close/>
                <a:moveTo>
                  <a:pt x="74" y="162"/>
                </a:moveTo>
                <a:lnTo>
                  <a:pt x="74" y="162"/>
                </a:lnTo>
                <a:lnTo>
                  <a:pt x="72" y="163"/>
                </a:lnTo>
                <a:lnTo>
                  <a:pt x="70" y="162"/>
                </a:lnTo>
                <a:lnTo>
                  <a:pt x="66" y="157"/>
                </a:lnTo>
                <a:lnTo>
                  <a:pt x="65" y="156"/>
                </a:lnTo>
                <a:lnTo>
                  <a:pt x="67" y="157"/>
                </a:lnTo>
                <a:lnTo>
                  <a:pt x="70" y="159"/>
                </a:lnTo>
                <a:lnTo>
                  <a:pt x="72" y="160"/>
                </a:lnTo>
                <a:lnTo>
                  <a:pt x="75" y="162"/>
                </a:lnTo>
                <a:lnTo>
                  <a:pt x="74" y="162"/>
                </a:lnTo>
                <a:close/>
                <a:moveTo>
                  <a:pt x="101" y="160"/>
                </a:moveTo>
                <a:lnTo>
                  <a:pt x="101" y="160"/>
                </a:lnTo>
                <a:lnTo>
                  <a:pt x="107" y="163"/>
                </a:lnTo>
                <a:lnTo>
                  <a:pt x="111" y="163"/>
                </a:lnTo>
                <a:lnTo>
                  <a:pt x="113" y="164"/>
                </a:lnTo>
                <a:lnTo>
                  <a:pt x="114" y="167"/>
                </a:lnTo>
                <a:lnTo>
                  <a:pt x="114" y="171"/>
                </a:lnTo>
                <a:lnTo>
                  <a:pt x="111" y="173"/>
                </a:lnTo>
                <a:lnTo>
                  <a:pt x="108" y="172"/>
                </a:lnTo>
                <a:lnTo>
                  <a:pt x="104" y="174"/>
                </a:lnTo>
                <a:lnTo>
                  <a:pt x="91" y="166"/>
                </a:lnTo>
                <a:lnTo>
                  <a:pt x="91" y="160"/>
                </a:lnTo>
                <a:lnTo>
                  <a:pt x="92" y="157"/>
                </a:lnTo>
                <a:lnTo>
                  <a:pt x="98" y="157"/>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55" name="Estonia">
            <a:extLst>
              <a:ext uri="{FF2B5EF4-FFF2-40B4-BE49-F238E27FC236}">
                <a16:creationId xmlns:a16="http://schemas.microsoft.com/office/drawing/2014/main" id="{C32B282C-7774-486F-A0F9-D2CF365C6D77}"/>
              </a:ext>
            </a:extLst>
          </p:cNvPr>
          <p:cNvSpPr>
            <a:spLocks noEditPoints="1"/>
          </p:cNvSpPr>
          <p:nvPr/>
        </p:nvSpPr>
        <p:spPr bwMode="auto">
          <a:xfrm>
            <a:off x="6454848" y="2090197"/>
            <a:ext cx="189720" cy="105926"/>
          </a:xfrm>
          <a:custGeom>
            <a:avLst/>
            <a:gdLst>
              <a:gd name="T0" fmla="*/ 195 w 196"/>
              <a:gd name="T1" fmla="*/ 15 h 126"/>
              <a:gd name="T2" fmla="*/ 193 w 196"/>
              <a:gd name="T3" fmla="*/ 19 h 126"/>
              <a:gd name="T4" fmla="*/ 187 w 196"/>
              <a:gd name="T5" fmla="*/ 28 h 126"/>
              <a:gd name="T6" fmla="*/ 175 w 196"/>
              <a:gd name="T7" fmla="*/ 49 h 126"/>
              <a:gd name="T8" fmla="*/ 177 w 196"/>
              <a:gd name="T9" fmla="*/ 76 h 126"/>
              <a:gd name="T10" fmla="*/ 178 w 196"/>
              <a:gd name="T11" fmla="*/ 91 h 126"/>
              <a:gd name="T12" fmla="*/ 184 w 196"/>
              <a:gd name="T13" fmla="*/ 106 h 126"/>
              <a:gd name="T14" fmla="*/ 177 w 196"/>
              <a:gd name="T15" fmla="*/ 111 h 126"/>
              <a:gd name="T16" fmla="*/ 172 w 196"/>
              <a:gd name="T17" fmla="*/ 121 h 126"/>
              <a:gd name="T18" fmla="*/ 166 w 196"/>
              <a:gd name="T19" fmla="*/ 126 h 126"/>
              <a:gd name="T20" fmla="*/ 154 w 196"/>
              <a:gd name="T21" fmla="*/ 123 h 126"/>
              <a:gd name="T22" fmla="*/ 136 w 196"/>
              <a:gd name="T23" fmla="*/ 119 h 126"/>
              <a:gd name="T24" fmla="*/ 122 w 196"/>
              <a:gd name="T25" fmla="*/ 106 h 126"/>
              <a:gd name="T26" fmla="*/ 108 w 196"/>
              <a:gd name="T27" fmla="*/ 96 h 126"/>
              <a:gd name="T28" fmla="*/ 106 w 196"/>
              <a:gd name="T29" fmla="*/ 99 h 126"/>
              <a:gd name="T30" fmla="*/ 95 w 196"/>
              <a:gd name="T31" fmla="*/ 99 h 126"/>
              <a:gd name="T32" fmla="*/ 78 w 196"/>
              <a:gd name="T33" fmla="*/ 107 h 126"/>
              <a:gd name="T34" fmla="*/ 82 w 196"/>
              <a:gd name="T35" fmla="*/ 83 h 126"/>
              <a:gd name="T36" fmla="*/ 79 w 196"/>
              <a:gd name="T37" fmla="*/ 76 h 126"/>
              <a:gd name="T38" fmla="*/ 70 w 196"/>
              <a:gd name="T39" fmla="*/ 83 h 126"/>
              <a:gd name="T40" fmla="*/ 57 w 196"/>
              <a:gd name="T41" fmla="*/ 69 h 126"/>
              <a:gd name="T42" fmla="*/ 56 w 196"/>
              <a:gd name="T43" fmla="*/ 54 h 126"/>
              <a:gd name="T44" fmla="*/ 51 w 196"/>
              <a:gd name="T45" fmla="*/ 50 h 126"/>
              <a:gd name="T46" fmla="*/ 50 w 196"/>
              <a:gd name="T47" fmla="*/ 37 h 126"/>
              <a:gd name="T48" fmla="*/ 55 w 196"/>
              <a:gd name="T49" fmla="*/ 25 h 126"/>
              <a:gd name="T50" fmla="*/ 72 w 196"/>
              <a:gd name="T51" fmla="*/ 16 h 126"/>
              <a:gd name="T52" fmla="*/ 111 w 196"/>
              <a:gd name="T53" fmla="*/ 7 h 126"/>
              <a:gd name="T54" fmla="*/ 117 w 196"/>
              <a:gd name="T55" fmla="*/ 1 h 126"/>
              <a:gd name="T56" fmla="*/ 155 w 196"/>
              <a:gd name="T57" fmla="*/ 11 h 126"/>
              <a:gd name="T58" fmla="*/ 191 w 196"/>
              <a:gd name="T59" fmla="*/ 11 h 126"/>
              <a:gd name="T60" fmla="*/ 30 w 196"/>
              <a:gd name="T61" fmla="*/ 53 h 126"/>
              <a:gd name="T62" fmla="*/ 21 w 196"/>
              <a:gd name="T63" fmla="*/ 58 h 126"/>
              <a:gd name="T64" fmla="*/ 14 w 196"/>
              <a:gd name="T65" fmla="*/ 46 h 126"/>
              <a:gd name="T66" fmla="*/ 20 w 196"/>
              <a:gd name="T67" fmla="*/ 38 h 126"/>
              <a:gd name="T68" fmla="*/ 26 w 196"/>
              <a:gd name="T69" fmla="*/ 37 h 126"/>
              <a:gd name="T70" fmla="*/ 36 w 196"/>
              <a:gd name="T71" fmla="*/ 49 h 126"/>
              <a:gd name="T72" fmla="*/ 43 w 196"/>
              <a:gd name="T73" fmla="*/ 67 h 126"/>
              <a:gd name="T74" fmla="*/ 46 w 196"/>
              <a:gd name="T75" fmla="*/ 60 h 126"/>
              <a:gd name="T76" fmla="*/ 23 w 196"/>
              <a:gd name="T77" fmla="*/ 62 h 126"/>
              <a:gd name="T78" fmla="*/ 34 w 196"/>
              <a:gd name="T79" fmla="*/ 63 h 126"/>
              <a:gd name="T80" fmla="*/ 38 w 196"/>
              <a:gd name="T81" fmla="*/ 75 h 126"/>
              <a:gd name="T82" fmla="*/ 28 w 196"/>
              <a:gd name="T83" fmla="*/ 83 h 126"/>
              <a:gd name="T84" fmla="*/ 13 w 196"/>
              <a:gd name="T85" fmla="*/ 89 h 126"/>
              <a:gd name="T86" fmla="*/ 4 w 196"/>
              <a:gd name="T87" fmla="*/ 103 h 126"/>
              <a:gd name="T88" fmla="*/ 10 w 196"/>
              <a:gd name="T89" fmla="*/ 90 h 126"/>
              <a:gd name="T90" fmla="*/ 0 w 196"/>
              <a:gd name="T91" fmla="*/ 81 h 126"/>
              <a:gd name="T92" fmla="*/ 4 w 196"/>
              <a:gd name="T93" fmla="*/ 76 h 126"/>
              <a:gd name="T94" fmla="*/ 7 w 196"/>
              <a:gd name="T95" fmla="*/ 71 h 126"/>
              <a:gd name="T96" fmla="*/ 14 w 196"/>
              <a:gd name="T97" fmla="*/ 6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6" h="126">
                <a:moveTo>
                  <a:pt x="192" y="10"/>
                </a:moveTo>
                <a:lnTo>
                  <a:pt x="192" y="10"/>
                </a:lnTo>
                <a:lnTo>
                  <a:pt x="193" y="12"/>
                </a:lnTo>
                <a:lnTo>
                  <a:pt x="195" y="15"/>
                </a:lnTo>
                <a:lnTo>
                  <a:pt x="196" y="16"/>
                </a:lnTo>
                <a:lnTo>
                  <a:pt x="195" y="18"/>
                </a:lnTo>
                <a:lnTo>
                  <a:pt x="193" y="18"/>
                </a:lnTo>
                <a:lnTo>
                  <a:pt x="193" y="19"/>
                </a:lnTo>
                <a:lnTo>
                  <a:pt x="192" y="21"/>
                </a:lnTo>
                <a:lnTo>
                  <a:pt x="189" y="21"/>
                </a:lnTo>
                <a:lnTo>
                  <a:pt x="188" y="22"/>
                </a:lnTo>
                <a:lnTo>
                  <a:pt x="187" y="28"/>
                </a:lnTo>
                <a:lnTo>
                  <a:pt x="184" y="36"/>
                </a:lnTo>
                <a:lnTo>
                  <a:pt x="179" y="43"/>
                </a:lnTo>
                <a:lnTo>
                  <a:pt x="176" y="46"/>
                </a:lnTo>
                <a:lnTo>
                  <a:pt x="175" y="49"/>
                </a:lnTo>
                <a:lnTo>
                  <a:pt x="174" y="52"/>
                </a:lnTo>
                <a:lnTo>
                  <a:pt x="173" y="55"/>
                </a:lnTo>
                <a:lnTo>
                  <a:pt x="177" y="73"/>
                </a:lnTo>
                <a:lnTo>
                  <a:pt x="177" y="76"/>
                </a:lnTo>
                <a:lnTo>
                  <a:pt x="176" y="80"/>
                </a:lnTo>
                <a:lnTo>
                  <a:pt x="175" y="83"/>
                </a:lnTo>
                <a:lnTo>
                  <a:pt x="176" y="86"/>
                </a:lnTo>
                <a:lnTo>
                  <a:pt x="178" y="91"/>
                </a:lnTo>
                <a:lnTo>
                  <a:pt x="180" y="98"/>
                </a:lnTo>
                <a:lnTo>
                  <a:pt x="181" y="103"/>
                </a:lnTo>
                <a:lnTo>
                  <a:pt x="183" y="104"/>
                </a:lnTo>
                <a:lnTo>
                  <a:pt x="184" y="106"/>
                </a:lnTo>
                <a:lnTo>
                  <a:pt x="184" y="106"/>
                </a:lnTo>
                <a:lnTo>
                  <a:pt x="184" y="107"/>
                </a:lnTo>
                <a:lnTo>
                  <a:pt x="184" y="108"/>
                </a:lnTo>
                <a:lnTo>
                  <a:pt x="177" y="111"/>
                </a:lnTo>
                <a:lnTo>
                  <a:pt x="176" y="113"/>
                </a:lnTo>
                <a:lnTo>
                  <a:pt x="175" y="115"/>
                </a:lnTo>
                <a:lnTo>
                  <a:pt x="173" y="118"/>
                </a:lnTo>
                <a:lnTo>
                  <a:pt x="172" y="121"/>
                </a:lnTo>
                <a:lnTo>
                  <a:pt x="171" y="125"/>
                </a:lnTo>
                <a:lnTo>
                  <a:pt x="171" y="126"/>
                </a:lnTo>
                <a:lnTo>
                  <a:pt x="170" y="126"/>
                </a:lnTo>
                <a:lnTo>
                  <a:pt x="166" y="126"/>
                </a:lnTo>
                <a:lnTo>
                  <a:pt x="161" y="123"/>
                </a:lnTo>
                <a:lnTo>
                  <a:pt x="159" y="122"/>
                </a:lnTo>
                <a:lnTo>
                  <a:pt x="157" y="122"/>
                </a:lnTo>
                <a:lnTo>
                  <a:pt x="154" y="123"/>
                </a:lnTo>
                <a:lnTo>
                  <a:pt x="145" y="126"/>
                </a:lnTo>
                <a:lnTo>
                  <a:pt x="143" y="125"/>
                </a:lnTo>
                <a:lnTo>
                  <a:pt x="138" y="122"/>
                </a:lnTo>
                <a:lnTo>
                  <a:pt x="136" y="119"/>
                </a:lnTo>
                <a:lnTo>
                  <a:pt x="130" y="111"/>
                </a:lnTo>
                <a:lnTo>
                  <a:pt x="129" y="110"/>
                </a:lnTo>
                <a:lnTo>
                  <a:pt x="129" y="108"/>
                </a:lnTo>
                <a:lnTo>
                  <a:pt x="122" y="106"/>
                </a:lnTo>
                <a:lnTo>
                  <a:pt x="120" y="104"/>
                </a:lnTo>
                <a:lnTo>
                  <a:pt x="118" y="104"/>
                </a:lnTo>
                <a:lnTo>
                  <a:pt x="116" y="102"/>
                </a:lnTo>
                <a:lnTo>
                  <a:pt x="108" y="96"/>
                </a:lnTo>
                <a:lnTo>
                  <a:pt x="107" y="96"/>
                </a:lnTo>
                <a:lnTo>
                  <a:pt x="106" y="97"/>
                </a:lnTo>
                <a:lnTo>
                  <a:pt x="106" y="98"/>
                </a:lnTo>
                <a:lnTo>
                  <a:pt x="106" y="99"/>
                </a:lnTo>
                <a:lnTo>
                  <a:pt x="105" y="99"/>
                </a:lnTo>
                <a:lnTo>
                  <a:pt x="103" y="97"/>
                </a:lnTo>
                <a:lnTo>
                  <a:pt x="101" y="95"/>
                </a:lnTo>
                <a:lnTo>
                  <a:pt x="95" y="99"/>
                </a:lnTo>
                <a:lnTo>
                  <a:pt x="93" y="99"/>
                </a:lnTo>
                <a:lnTo>
                  <a:pt x="91" y="100"/>
                </a:lnTo>
                <a:lnTo>
                  <a:pt x="81" y="104"/>
                </a:lnTo>
                <a:lnTo>
                  <a:pt x="78" y="107"/>
                </a:lnTo>
                <a:lnTo>
                  <a:pt x="77" y="106"/>
                </a:lnTo>
                <a:lnTo>
                  <a:pt x="77" y="104"/>
                </a:lnTo>
                <a:lnTo>
                  <a:pt x="81" y="93"/>
                </a:lnTo>
                <a:lnTo>
                  <a:pt x="82" y="83"/>
                </a:lnTo>
                <a:lnTo>
                  <a:pt x="83" y="82"/>
                </a:lnTo>
                <a:lnTo>
                  <a:pt x="84" y="81"/>
                </a:lnTo>
                <a:lnTo>
                  <a:pt x="83" y="78"/>
                </a:lnTo>
                <a:lnTo>
                  <a:pt x="79" y="76"/>
                </a:lnTo>
                <a:lnTo>
                  <a:pt x="77" y="76"/>
                </a:lnTo>
                <a:lnTo>
                  <a:pt x="75" y="79"/>
                </a:lnTo>
                <a:lnTo>
                  <a:pt x="74" y="82"/>
                </a:lnTo>
                <a:lnTo>
                  <a:pt x="70" y="83"/>
                </a:lnTo>
                <a:lnTo>
                  <a:pt x="67" y="81"/>
                </a:lnTo>
                <a:lnTo>
                  <a:pt x="59" y="78"/>
                </a:lnTo>
                <a:lnTo>
                  <a:pt x="57" y="73"/>
                </a:lnTo>
                <a:lnTo>
                  <a:pt x="57" y="69"/>
                </a:lnTo>
                <a:lnTo>
                  <a:pt x="53" y="65"/>
                </a:lnTo>
                <a:lnTo>
                  <a:pt x="51" y="60"/>
                </a:lnTo>
                <a:lnTo>
                  <a:pt x="52" y="56"/>
                </a:lnTo>
                <a:lnTo>
                  <a:pt x="56" y="54"/>
                </a:lnTo>
                <a:lnTo>
                  <a:pt x="57" y="52"/>
                </a:lnTo>
                <a:lnTo>
                  <a:pt x="52" y="52"/>
                </a:lnTo>
                <a:lnTo>
                  <a:pt x="51" y="52"/>
                </a:lnTo>
                <a:lnTo>
                  <a:pt x="51" y="50"/>
                </a:lnTo>
                <a:lnTo>
                  <a:pt x="49" y="44"/>
                </a:lnTo>
                <a:lnTo>
                  <a:pt x="51" y="42"/>
                </a:lnTo>
                <a:lnTo>
                  <a:pt x="51" y="39"/>
                </a:lnTo>
                <a:lnTo>
                  <a:pt x="50" y="37"/>
                </a:lnTo>
                <a:lnTo>
                  <a:pt x="50" y="35"/>
                </a:lnTo>
                <a:lnTo>
                  <a:pt x="51" y="33"/>
                </a:lnTo>
                <a:lnTo>
                  <a:pt x="51" y="27"/>
                </a:lnTo>
                <a:lnTo>
                  <a:pt x="55" y="25"/>
                </a:lnTo>
                <a:lnTo>
                  <a:pt x="60" y="23"/>
                </a:lnTo>
                <a:lnTo>
                  <a:pt x="69" y="22"/>
                </a:lnTo>
                <a:lnTo>
                  <a:pt x="68" y="17"/>
                </a:lnTo>
                <a:lnTo>
                  <a:pt x="72" y="16"/>
                </a:lnTo>
                <a:lnTo>
                  <a:pt x="78" y="10"/>
                </a:lnTo>
                <a:lnTo>
                  <a:pt x="85" y="11"/>
                </a:lnTo>
                <a:lnTo>
                  <a:pt x="94" y="7"/>
                </a:lnTo>
                <a:lnTo>
                  <a:pt x="111" y="7"/>
                </a:lnTo>
                <a:lnTo>
                  <a:pt x="114" y="5"/>
                </a:lnTo>
                <a:lnTo>
                  <a:pt x="114" y="3"/>
                </a:lnTo>
                <a:lnTo>
                  <a:pt x="114" y="0"/>
                </a:lnTo>
                <a:lnTo>
                  <a:pt x="117" y="1"/>
                </a:lnTo>
                <a:lnTo>
                  <a:pt x="122" y="0"/>
                </a:lnTo>
                <a:lnTo>
                  <a:pt x="143" y="5"/>
                </a:lnTo>
                <a:lnTo>
                  <a:pt x="148" y="5"/>
                </a:lnTo>
                <a:lnTo>
                  <a:pt x="155" y="11"/>
                </a:lnTo>
                <a:lnTo>
                  <a:pt x="159" y="12"/>
                </a:lnTo>
                <a:lnTo>
                  <a:pt x="170" y="12"/>
                </a:lnTo>
                <a:lnTo>
                  <a:pt x="188" y="14"/>
                </a:lnTo>
                <a:lnTo>
                  <a:pt x="191" y="11"/>
                </a:lnTo>
                <a:lnTo>
                  <a:pt x="192" y="10"/>
                </a:lnTo>
                <a:close/>
                <a:moveTo>
                  <a:pt x="33" y="50"/>
                </a:moveTo>
                <a:lnTo>
                  <a:pt x="33" y="50"/>
                </a:lnTo>
                <a:lnTo>
                  <a:pt x="30" y="53"/>
                </a:lnTo>
                <a:lnTo>
                  <a:pt x="29" y="51"/>
                </a:lnTo>
                <a:lnTo>
                  <a:pt x="28" y="50"/>
                </a:lnTo>
                <a:lnTo>
                  <a:pt x="25" y="57"/>
                </a:lnTo>
                <a:lnTo>
                  <a:pt x="21" y="58"/>
                </a:lnTo>
                <a:lnTo>
                  <a:pt x="19" y="57"/>
                </a:lnTo>
                <a:lnTo>
                  <a:pt x="19" y="54"/>
                </a:lnTo>
                <a:lnTo>
                  <a:pt x="17" y="47"/>
                </a:lnTo>
                <a:lnTo>
                  <a:pt x="14" y="46"/>
                </a:lnTo>
                <a:lnTo>
                  <a:pt x="9" y="45"/>
                </a:lnTo>
                <a:lnTo>
                  <a:pt x="6" y="43"/>
                </a:lnTo>
                <a:lnTo>
                  <a:pt x="19" y="41"/>
                </a:lnTo>
                <a:lnTo>
                  <a:pt x="20" y="38"/>
                </a:lnTo>
                <a:lnTo>
                  <a:pt x="23" y="34"/>
                </a:lnTo>
                <a:lnTo>
                  <a:pt x="24" y="34"/>
                </a:lnTo>
                <a:lnTo>
                  <a:pt x="26" y="35"/>
                </a:lnTo>
                <a:lnTo>
                  <a:pt x="26" y="37"/>
                </a:lnTo>
                <a:lnTo>
                  <a:pt x="27" y="38"/>
                </a:lnTo>
                <a:lnTo>
                  <a:pt x="33" y="40"/>
                </a:lnTo>
                <a:lnTo>
                  <a:pt x="35" y="44"/>
                </a:lnTo>
                <a:lnTo>
                  <a:pt x="36" y="49"/>
                </a:lnTo>
                <a:lnTo>
                  <a:pt x="33" y="50"/>
                </a:lnTo>
                <a:close/>
                <a:moveTo>
                  <a:pt x="46" y="66"/>
                </a:moveTo>
                <a:lnTo>
                  <a:pt x="46" y="66"/>
                </a:lnTo>
                <a:lnTo>
                  <a:pt x="43" y="67"/>
                </a:lnTo>
                <a:lnTo>
                  <a:pt x="37" y="63"/>
                </a:lnTo>
                <a:lnTo>
                  <a:pt x="39" y="60"/>
                </a:lnTo>
                <a:lnTo>
                  <a:pt x="40" y="59"/>
                </a:lnTo>
                <a:lnTo>
                  <a:pt x="46" y="60"/>
                </a:lnTo>
                <a:lnTo>
                  <a:pt x="46" y="65"/>
                </a:lnTo>
                <a:lnTo>
                  <a:pt x="46" y="66"/>
                </a:lnTo>
                <a:close/>
                <a:moveTo>
                  <a:pt x="23" y="62"/>
                </a:moveTo>
                <a:lnTo>
                  <a:pt x="23" y="62"/>
                </a:lnTo>
                <a:lnTo>
                  <a:pt x="26" y="63"/>
                </a:lnTo>
                <a:lnTo>
                  <a:pt x="28" y="63"/>
                </a:lnTo>
                <a:lnTo>
                  <a:pt x="30" y="62"/>
                </a:lnTo>
                <a:lnTo>
                  <a:pt x="34" y="63"/>
                </a:lnTo>
                <a:lnTo>
                  <a:pt x="44" y="70"/>
                </a:lnTo>
                <a:lnTo>
                  <a:pt x="45" y="72"/>
                </a:lnTo>
                <a:lnTo>
                  <a:pt x="39" y="73"/>
                </a:lnTo>
                <a:lnTo>
                  <a:pt x="38" y="75"/>
                </a:lnTo>
                <a:lnTo>
                  <a:pt x="36" y="77"/>
                </a:lnTo>
                <a:lnTo>
                  <a:pt x="35" y="77"/>
                </a:lnTo>
                <a:lnTo>
                  <a:pt x="32" y="80"/>
                </a:lnTo>
                <a:lnTo>
                  <a:pt x="28" y="83"/>
                </a:lnTo>
                <a:lnTo>
                  <a:pt x="27" y="85"/>
                </a:lnTo>
                <a:lnTo>
                  <a:pt x="20" y="85"/>
                </a:lnTo>
                <a:lnTo>
                  <a:pt x="16" y="86"/>
                </a:lnTo>
                <a:lnTo>
                  <a:pt x="13" y="89"/>
                </a:lnTo>
                <a:lnTo>
                  <a:pt x="11" y="96"/>
                </a:lnTo>
                <a:lnTo>
                  <a:pt x="9" y="101"/>
                </a:lnTo>
                <a:lnTo>
                  <a:pt x="7" y="103"/>
                </a:lnTo>
                <a:lnTo>
                  <a:pt x="4" y="103"/>
                </a:lnTo>
                <a:lnTo>
                  <a:pt x="3" y="101"/>
                </a:lnTo>
                <a:lnTo>
                  <a:pt x="4" y="99"/>
                </a:lnTo>
                <a:lnTo>
                  <a:pt x="9" y="92"/>
                </a:lnTo>
                <a:lnTo>
                  <a:pt x="10" y="90"/>
                </a:lnTo>
                <a:lnTo>
                  <a:pt x="7" y="89"/>
                </a:lnTo>
                <a:lnTo>
                  <a:pt x="5" y="86"/>
                </a:lnTo>
                <a:lnTo>
                  <a:pt x="0" y="83"/>
                </a:lnTo>
                <a:lnTo>
                  <a:pt x="0" y="81"/>
                </a:lnTo>
                <a:lnTo>
                  <a:pt x="1" y="81"/>
                </a:lnTo>
                <a:lnTo>
                  <a:pt x="2" y="80"/>
                </a:lnTo>
                <a:lnTo>
                  <a:pt x="3" y="78"/>
                </a:lnTo>
                <a:lnTo>
                  <a:pt x="4" y="76"/>
                </a:lnTo>
                <a:lnTo>
                  <a:pt x="0" y="69"/>
                </a:lnTo>
                <a:lnTo>
                  <a:pt x="2" y="68"/>
                </a:lnTo>
                <a:lnTo>
                  <a:pt x="4" y="69"/>
                </a:lnTo>
                <a:lnTo>
                  <a:pt x="7" y="71"/>
                </a:lnTo>
                <a:lnTo>
                  <a:pt x="9" y="68"/>
                </a:lnTo>
                <a:lnTo>
                  <a:pt x="11" y="68"/>
                </a:lnTo>
                <a:lnTo>
                  <a:pt x="12" y="69"/>
                </a:lnTo>
                <a:lnTo>
                  <a:pt x="14" y="64"/>
                </a:lnTo>
                <a:lnTo>
                  <a:pt x="19" y="63"/>
                </a:lnTo>
                <a:lnTo>
                  <a:pt x="21" y="62"/>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56" name="Faroe Islands">
            <a:extLst>
              <a:ext uri="{FF2B5EF4-FFF2-40B4-BE49-F238E27FC236}">
                <a16:creationId xmlns:a16="http://schemas.microsoft.com/office/drawing/2014/main" id="{BE20510B-7244-471C-AD48-4795753EF228}"/>
              </a:ext>
            </a:extLst>
          </p:cNvPr>
          <p:cNvSpPr>
            <a:spLocks noEditPoints="1"/>
          </p:cNvSpPr>
          <p:nvPr/>
        </p:nvSpPr>
        <p:spPr bwMode="auto">
          <a:xfrm>
            <a:off x="5575441" y="1941115"/>
            <a:ext cx="29017" cy="52964"/>
          </a:xfrm>
          <a:custGeom>
            <a:avLst/>
            <a:gdLst>
              <a:gd name="T0" fmla="*/ 31 w 31"/>
              <a:gd name="T1" fmla="*/ 6 h 62"/>
              <a:gd name="T2" fmla="*/ 28 w 31"/>
              <a:gd name="T3" fmla="*/ 10 h 62"/>
              <a:gd name="T4" fmla="*/ 27 w 31"/>
              <a:gd name="T5" fmla="*/ 8 h 62"/>
              <a:gd name="T6" fmla="*/ 27 w 31"/>
              <a:gd name="T7" fmla="*/ 0 h 62"/>
              <a:gd name="T8" fmla="*/ 31 w 31"/>
              <a:gd name="T9" fmla="*/ 6 h 62"/>
              <a:gd name="T10" fmla="*/ 24 w 31"/>
              <a:gd name="T11" fmla="*/ 8 h 62"/>
              <a:gd name="T12" fmla="*/ 22 w 31"/>
              <a:gd name="T13" fmla="*/ 17 h 62"/>
              <a:gd name="T14" fmla="*/ 18 w 31"/>
              <a:gd name="T15" fmla="*/ 14 h 62"/>
              <a:gd name="T16" fmla="*/ 18 w 31"/>
              <a:gd name="T17" fmla="*/ 17 h 62"/>
              <a:gd name="T18" fmla="*/ 21 w 31"/>
              <a:gd name="T19" fmla="*/ 24 h 62"/>
              <a:gd name="T20" fmla="*/ 21 w 31"/>
              <a:gd name="T21" fmla="*/ 27 h 62"/>
              <a:gd name="T22" fmla="*/ 12 w 31"/>
              <a:gd name="T23" fmla="*/ 17 h 62"/>
              <a:gd name="T24" fmla="*/ 14 w 31"/>
              <a:gd name="T25" fmla="*/ 2 h 62"/>
              <a:gd name="T26" fmla="*/ 24 w 31"/>
              <a:gd name="T27" fmla="*/ 8 h 62"/>
              <a:gd name="T28" fmla="*/ 7 w 31"/>
              <a:gd name="T29" fmla="*/ 14 h 62"/>
              <a:gd name="T30" fmla="*/ 11 w 31"/>
              <a:gd name="T31" fmla="*/ 19 h 62"/>
              <a:gd name="T32" fmla="*/ 7 w 31"/>
              <a:gd name="T33" fmla="*/ 21 h 62"/>
              <a:gd name="T34" fmla="*/ 1 w 31"/>
              <a:gd name="T35" fmla="*/ 18 h 62"/>
              <a:gd name="T36" fmla="*/ 2 w 31"/>
              <a:gd name="T37" fmla="*/ 14 h 62"/>
              <a:gd name="T38" fmla="*/ 7 w 31"/>
              <a:gd name="T39" fmla="*/ 14 h 62"/>
              <a:gd name="T40" fmla="*/ 25 w 31"/>
              <a:gd name="T41" fmla="*/ 36 h 62"/>
              <a:gd name="T42" fmla="*/ 23 w 31"/>
              <a:gd name="T43" fmla="*/ 39 h 62"/>
              <a:gd name="T44" fmla="*/ 18 w 31"/>
              <a:gd name="T45" fmla="*/ 34 h 62"/>
              <a:gd name="T46" fmla="*/ 16 w 31"/>
              <a:gd name="T47" fmla="*/ 30 h 62"/>
              <a:gd name="T48" fmla="*/ 19 w 31"/>
              <a:gd name="T49" fmla="*/ 30 h 62"/>
              <a:gd name="T50" fmla="*/ 24 w 31"/>
              <a:gd name="T51" fmla="*/ 35 h 62"/>
              <a:gd name="T52" fmla="*/ 22 w 31"/>
              <a:gd name="T53" fmla="*/ 60 h 62"/>
              <a:gd name="T54" fmla="*/ 23 w 31"/>
              <a:gd name="T55" fmla="*/ 62 h 62"/>
              <a:gd name="T56" fmla="*/ 20 w 31"/>
              <a:gd name="T57" fmla="*/ 59 h 62"/>
              <a:gd name="T58" fmla="*/ 15 w 31"/>
              <a:gd name="T59" fmla="*/ 50 h 62"/>
              <a:gd name="T60" fmla="*/ 16 w 31"/>
              <a:gd name="T61" fmla="*/ 48 h 62"/>
              <a:gd name="T62" fmla="*/ 20 w 31"/>
              <a:gd name="T63" fmla="*/ 51 h 62"/>
              <a:gd name="T64" fmla="*/ 21 w 31"/>
              <a:gd name="T65"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62">
                <a:moveTo>
                  <a:pt x="31" y="6"/>
                </a:moveTo>
                <a:lnTo>
                  <a:pt x="31" y="6"/>
                </a:lnTo>
                <a:lnTo>
                  <a:pt x="30" y="11"/>
                </a:lnTo>
                <a:lnTo>
                  <a:pt x="28" y="10"/>
                </a:lnTo>
                <a:lnTo>
                  <a:pt x="27" y="10"/>
                </a:lnTo>
                <a:lnTo>
                  <a:pt x="27" y="8"/>
                </a:lnTo>
                <a:lnTo>
                  <a:pt x="27" y="5"/>
                </a:lnTo>
                <a:lnTo>
                  <a:pt x="27" y="0"/>
                </a:lnTo>
                <a:lnTo>
                  <a:pt x="29" y="4"/>
                </a:lnTo>
                <a:lnTo>
                  <a:pt x="31" y="6"/>
                </a:lnTo>
                <a:close/>
                <a:moveTo>
                  <a:pt x="24" y="8"/>
                </a:moveTo>
                <a:lnTo>
                  <a:pt x="24" y="8"/>
                </a:lnTo>
                <a:lnTo>
                  <a:pt x="24" y="17"/>
                </a:lnTo>
                <a:lnTo>
                  <a:pt x="22" y="17"/>
                </a:lnTo>
                <a:lnTo>
                  <a:pt x="20" y="15"/>
                </a:lnTo>
                <a:lnTo>
                  <a:pt x="18" y="14"/>
                </a:lnTo>
                <a:lnTo>
                  <a:pt x="18" y="15"/>
                </a:lnTo>
                <a:lnTo>
                  <a:pt x="18" y="17"/>
                </a:lnTo>
                <a:lnTo>
                  <a:pt x="19" y="18"/>
                </a:lnTo>
                <a:lnTo>
                  <a:pt x="21" y="24"/>
                </a:lnTo>
                <a:lnTo>
                  <a:pt x="22" y="26"/>
                </a:lnTo>
                <a:lnTo>
                  <a:pt x="21" y="27"/>
                </a:lnTo>
                <a:lnTo>
                  <a:pt x="19" y="25"/>
                </a:lnTo>
                <a:lnTo>
                  <a:pt x="12" y="17"/>
                </a:lnTo>
                <a:lnTo>
                  <a:pt x="7" y="4"/>
                </a:lnTo>
                <a:lnTo>
                  <a:pt x="14" y="2"/>
                </a:lnTo>
                <a:lnTo>
                  <a:pt x="19" y="6"/>
                </a:lnTo>
                <a:lnTo>
                  <a:pt x="24" y="8"/>
                </a:lnTo>
                <a:close/>
                <a:moveTo>
                  <a:pt x="7" y="14"/>
                </a:moveTo>
                <a:lnTo>
                  <a:pt x="7" y="14"/>
                </a:lnTo>
                <a:lnTo>
                  <a:pt x="10" y="17"/>
                </a:lnTo>
                <a:lnTo>
                  <a:pt x="11" y="19"/>
                </a:lnTo>
                <a:lnTo>
                  <a:pt x="9" y="20"/>
                </a:lnTo>
                <a:lnTo>
                  <a:pt x="7" y="21"/>
                </a:lnTo>
                <a:lnTo>
                  <a:pt x="5" y="20"/>
                </a:lnTo>
                <a:lnTo>
                  <a:pt x="1" y="18"/>
                </a:lnTo>
                <a:lnTo>
                  <a:pt x="0" y="14"/>
                </a:lnTo>
                <a:lnTo>
                  <a:pt x="2" y="14"/>
                </a:lnTo>
                <a:lnTo>
                  <a:pt x="6" y="13"/>
                </a:lnTo>
                <a:lnTo>
                  <a:pt x="7" y="14"/>
                </a:lnTo>
                <a:close/>
                <a:moveTo>
                  <a:pt x="25" y="36"/>
                </a:moveTo>
                <a:lnTo>
                  <a:pt x="25" y="36"/>
                </a:lnTo>
                <a:lnTo>
                  <a:pt x="24" y="39"/>
                </a:lnTo>
                <a:lnTo>
                  <a:pt x="23" y="39"/>
                </a:lnTo>
                <a:lnTo>
                  <a:pt x="20" y="36"/>
                </a:lnTo>
                <a:lnTo>
                  <a:pt x="18" y="34"/>
                </a:lnTo>
                <a:lnTo>
                  <a:pt x="17" y="33"/>
                </a:lnTo>
                <a:lnTo>
                  <a:pt x="16" y="30"/>
                </a:lnTo>
                <a:lnTo>
                  <a:pt x="18" y="30"/>
                </a:lnTo>
                <a:lnTo>
                  <a:pt x="19" y="30"/>
                </a:lnTo>
                <a:lnTo>
                  <a:pt x="23" y="33"/>
                </a:lnTo>
                <a:lnTo>
                  <a:pt x="24" y="35"/>
                </a:lnTo>
                <a:lnTo>
                  <a:pt x="25" y="36"/>
                </a:lnTo>
                <a:close/>
                <a:moveTo>
                  <a:pt x="22" y="60"/>
                </a:moveTo>
                <a:lnTo>
                  <a:pt x="22" y="60"/>
                </a:lnTo>
                <a:lnTo>
                  <a:pt x="23" y="62"/>
                </a:lnTo>
                <a:lnTo>
                  <a:pt x="22" y="62"/>
                </a:lnTo>
                <a:lnTo>
                  <a:pt x="20" y="59"/>
                </a:lnTo>
                <a:lnTo>
                  <a:pt x="16" y="54"/>
                </a:lnTo>
                <a:lnTo>
                  <a:pt x="15" y="50"/>
                </a:lnTo>
                <a:lnTo>
                  <a:pt x="15" y="48"/>
                </a:lnTo>
                <a:lnTo>
                  <a:pt x="16" y="48"/>
                </a:lnTo>
                <a:lnTo>
                  <a:pt x="17" y="50"/>
                </a:lnTo>
                <a:lnTo>
                  <a:pt x="20" y="51"/>
                </a:lnTo>
                <a:lnTo>
                  <a:pt x="21" y="52"/>
                </a:lnTo>
                <a:lnTo>
                  <a:pt x="21" y="54"/>
                </a:lnTo>
                <a:lnTo>
                  <a:pt x="22" y="57"/>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57" name="France">
            <a:extLst>
              <a:ext uri="{FF2B5EF4-FFF2-40B4-BE49-F238E27FC236}">
                <a16:creationId xmlns:a16="http://schemas.microsoft.com/office/drawing/2014/main" id="{473D514F-D5AC-494B-BD65-7D5628ED007E}"/>
              </a:ext>
            </a:extLst>
          </p:cNvPr>
          <p:cNvSpPr>
            <a:spLocks noEditPoints="1"/>
          </p:cNvSpPr>
          <p:nvPr/>
        </p:nvSpPr>
        <p:spPr bwMode="auto">
          <a:xfrm>
            <a:off x="5653561" y="2488403"/>
            <a:ext cx="430776" cy="370743"/>
          </a:xfrm>
          <a:custGeom>
            <a:avLst/>
            <a:gdLst>
              <a:gd name="T0" fmla="*/ 250 w 446"/>
              <a:gd name="T1" fmla="*/ 28 h 438"/>
              <a:gd name="T2" fmla="*/ 268 w 446"/>
              <a:gd name="T3" fmla="*/ 37 h 438"/>
              <a:gd name="T4" fmla="*/ 278 w 446"/>
              <a:gd name="T5" fmla="*/ 53 h 438"/>
              <a:gd name="T6" fmla="*/ 297 w 446"/>
              <a:gd name="T7" fmla="*/ 47 h 438"/>
              <a:gd name="T8" fmla="*/ 308 w 446"/>
              <a:gd name="T9" fmla="*/ 67 h 438"/>
              <a:gd name="T10" fmla="*/ 329 w 446"/>
              <a:gd name="T11" fmla="*/ 76 h 438"/>
              <a:gd name="T12" fmla="*/ 344 w 446"/>
              <a:gd name="T13" fmla="*/ 79 h 438"/>
              <a:gd name="T14" fmla="*/ 361 w 446"/>
              <a:gd name="T15" fmla="*/ 94 h 438"/>
              <a:gd name="T16" fmla="*/ 376 w 446"/>
              <a:gd name="T17" fmla="*/ 96 h 438"/>
              <a:gd name="T18" fmla="*/ 401 w 446"/>
              <a:gd name="T19" fmla="*/ 108 h 438"/>
              <a:gd name="T20" fmla="*/ 383 w 446"/>
              <a:gd name="T21" fmla="*/ 159 h 438"/>
              <a:gd name="T22" fmla="*/ 372 w 446"/>
              <a:gd name="T23" fmla="*/ 174 h 438"/>
              <a:gd name="T24" fmla="*/ 366 w 446"/>
              <a:gd name="T25" fmla="*/ 181 h 438"/>
              <a:gd name="T26" fmla="*/ 340 w 446"/>
              <a:gd name="T27" fmla="*/ 212 h 438"/>
              <a:gd name="T28" fmla="*/ 334 w 446"/>
              <a:gd name="T29" fmla="*/ 233 h 438"/>
              <a:gd name="T30" fmla="*/ 353 w 446"/>
              <a:gd name="T31" fmla="*/ 220 h 438"/>
              <a:gd name="T32" fmla="*/ 365 w 446"/>
              <a:gd name="T33" fmla="*/ 239 h 438"/>
              <a:gd name="T34" fmla="*/ 367 w 446"/>
              <a:gd name="T35" fmla="*/ 262 h 438"/>
              <a:gd name="T36" fmla="*/ 357 w 446"/>
              <a:gd name="T37" fmla="*/ 278 h 438"/>
              <a:gd name="T38" fmla="*/ 366 w 446"/>
              <a:gd name="T39" fmla="*/ 292 h 438"/>
              <a:gd name="T40" fmla="*/ 363 w 446"/>
              <a:gd name="T41" fmla="*/ 313 h 438"/>
              <a:gd name="T42" fmla="*/ 385 w 446"/>
              <a:gd name="T43" fmla="*/ 329 h 438"/>
              <a:gd name="T44" fmla="*/ 378 w 446"/>
              <a:gd name="T45" fmla="*/ 339 h 438"/>
              <a:gd name="T46" fmla="*/ 339 w 446"/>
              <a:gd name="T47" fmla="*/ 368 h 438"/>
              <a:gd name="T48" fmla="*/ 306 w 446"/>
              <a:gd name="T49" fmla="*/ 352 h 438"/>
              <a:gd name="T50" fmla="*/ 286 w 446"/>
              <a:gd name="T51" fmla="*/ 352 h 438"/>
              <a:gd name="T52" fmla="*/ 250 w 446"/>
              <a:gd name="T53" fmla="*/ 362 h 438"/>
              <a:gd name="T54" fmla="*/ 238 w 446"/>
              <a:gd name="T55" fmla="*/ 394 h 438"/>
              <a:gd name="T56" fmla="*/ 214 w 446"/>
              <a:gd name="T57" fmla="*/ 397 h 438"/>
              <a:gd name="T58" fmla="*/ 201 w 446"/>
              <a:gd name="T59" fmla="*/ 387 h 438"/>
              <a:gd name="T60" fmla="*/ 172 w 446"/>
              <a:gd name="T61" fmla="*/ 378 h 438"/>
              <a:gd name="T62" fmla="*/ 154 w 446"/>
              <a:gd name="T63" fmla="*/ 383 h 438"/>
              <a:gd name="T64" fmla="*/ 131 w 446"/>
              <a:gd name="T65" fmla="*/ 379 h 438"/>
              <a:gd name="T66" fmla="*/ 107 w 446"/>
              <a:gd name="T67" fmla="*/ 367 h 438"/>
              <a:gd name="T68" fmla="*/ 104 w 446"/>
              <a:gd name="T69" fmla="*/ 360 h 438"/>
              <a:gd name="T70" fmla="*/ 106 w 446"/>
              <a:gd name="T71" fmla="*/ 327 h 438"/>
              <a:gd name="T72" fmla="*/ 114 w 446"/>
              <a:gd name="T73" fmla="*/ 261 h 438"/>
              <a:gd name="T74" fmla="*/ 123 w 446"/>
              <a:gd name="T75" fmla="*/ 264 h 438"/>
              <a:gd name="T76" fmla="*/ 113 w 446"/>
              <a:gd name="T77" fmla="*/ 231 h 438"/>
              <a:gd name="T78" fmla="*/ 83 w 446"/>
              <a:gd name="T79" fmla="*/ 198 h 438"/>
              <a:gd name="T80" fmla="*/ 94 w 446"/>
              <a:gd name="T81" fmla="*/ 185 h 438"/>
              <a:gd name="T82" fmla="*/ 65 w 446"/>
              <a:gd name="T83" fmla="*/ 171 h 438"/>
              <a:gd name="T84" fmla="*/ 46 w 446"/>
              <a:gd name="T85" fmla="*/ 163 h 438"/>
              <a:gd name="T86" fmla="*/ 10 w 446"/>
              <a:gd name="T87" fmla="*/ 150 h 438"/>
              <a:gd name="T88" fmla="*/ 7 w 446"/>
              <a:gd name="T89" fmla="*/ 134 h 438"/>
              <a:gd name="T90" fmla="*/ 0 w 446"/>
              <a:gd name="T91" fmla="*/ 130 h 438"/>
              <a:gd name="T92" fmla="*/ 54 w 446"/>
              <a:gd name="T93" fmla="*/ 112 h 438"/>
              <a:gd name="T94" fmla="*/ 103 w 446"/>
              <a:gd name="T95" fmla="*/ 119 h 438"/>
              <a:gd name="T96" fmla="*/ 95 w 446"/>
              <a:gd name="T97" fmla="*/ 69 h 438"/>
              <a:gd name="T98" fmla="*/ 132 w 446"/>
              <a:gd name="T99" fmla="*/ 85 h 438"/>
              <a:gd name="T100" fmla="*/ 154 w 446"/>
              <a:gd name="T101" fmla="*/ 68 h 438"/>
              <a:gd name="T102" fmla="*/ 198 w 446"/>
              <a:gd name="T103" fmla="*/ 14 h 438"/>
              <a:gd name="T104" fmla="*/ 229 w 446"/>
              <a:gd name="T105" fmla="*/ 11 h 438"/>
              <a:gd name="T106" fmla="*/ 105 w 446"/>
              <a:gd name="T107" fmla="*/ 238 h 438"/>
              <a:gd name="T108" fmla="*/ 446 w 446"/>
              <a:gd name="T109" fmla="*/ 406 h 438"/>
              <a:gd name="T110" fmla="*/ 425 w 446"/>
              <a:gd name="T111" fmla="*/ 433 h 438"/>
              <a:gd name="T112" fmla="*/ 419 w 446"/>
              <a:gd name="T113" fmla="*/ 416 h 438"/>
              <a:gd name="T114" fmla="*/ 419 w 446"/>
              <a:gd name="T115" fmla="*/ 401 h 438"/>
              <a:gd name="T116" fmla="*/ 432 w 446"/>
              <a:gd name="T117" fmla="*/ 383 h 438"/>
              <a:gd name="T118" fmla="*/ 442 w 446"/>
              <a:gd name="T119" fmla="*/ 37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6" h="438">
                <a:moveTo>
                  <a:pt x="237" y="19"/>
                </a:moveTo>
                <a:lnTo>
                  <a:pt x="237" y="19"/>
                </a:lnTo>
                <a:lnTo>
                  <a:pt x="239" y="18"/>
                </a:lnTo>
                <a:lnTo>
                  <a:pt x="242" y="16"/>
                </a:lnTo>
                <a:lnTo>
                  <a:pt x="245" y="16"/>
                </a:lnTo>
                <a:lnTo>
                  <a:pt x="247" y="17"/>
                </a:lnTo>
                <a:lnTo>
                  <a:pt x="247" y="18"/>
                </a:lnTo>
                <a:lnTo>
                  <a:pt x="249" y="22"/>
                </a:lnTo>
                <a:lnTo>
                  <a:pt x="249" y="25"/>
                </a:lnTo>
                <a:lnTo>
                  <a:pt x="250" y="28"/>
                </a:lnTo>
                <a:lnTo>
                  <a:pt x="252" y="29"/>
                </a:lnTo>
                <a:lnTo>
                  <a:pt x="257" y="30"/>
                </a:lnTo>
                <a:lnTo>
                  <a:pt x="260" y="31"/>
                </a:lnTo>
                <a:lnTo>
                  <a:pt x="261" y="32"/>
                </a:lnTo>
                <a:lnTo>
                  <a:pt x="262" y="38"/>
                </a:lnTo>
                <a:lnTo>
                  <a:pt x="263" y="39"/>
                </a:lnTo>
                <a:lnTo>
                  <a:pt x="264" y="38"/>
                </a:lnTo>
                <a:lnTo>
                  <a:pt x="265" y="37"/>
                </a:lnTo>
                <a:lnTo>
                  <a:pt x="266" y="37"/>
                </a:lnTo>
                <a:lnTo>
                  <a:pt x="268" y="37"/>
                </a:lnTo>
                <a:lnTo>
                  <a:pt x="271" y="38"/>
                </a:lnTo>
                <a:lnTo>
                  <a:pt x="274" y="38"/>
                </a:lnTo>
                <a:lnTo>
                  <a:pt x="278" y="42"/>
                </a:lnTo>
                <a:lnTo>
                  <a:pt x="278" y="43"/>
                </a:lnTo>
                <a:lnTo>
                  <a:pt x="277" y="45"/>
                </a:lnTo>
                <a:lnTo>
                  <a:pt x="277" y="47"/>
                </a:lnTo>
                <a:lnTo>
                  <a:pt x="278" y="48"/>
                </a:lnTo>
                <a:lnTo>
                  <a:pt x="279" y="49"/>
                </a:lnTo>
                <a:lnTo>
                  <a:pt x="279" y="51"/>
                </a:lnTo>
                <a:lnTo>
                  <a:pt x="278" y="53"/>
                </a:lnTo>
                <a:lnTo>
                  <a:pt x="277" y="54"/>
                </a:lnTo>
                <a:lnTo>
                  <a:pt x="277" y="55"/>
                </a:lnTo>
                <a:lnTo>
                  <a:pt x="278" y="55"/>
                </a:lnTo>
                <a:lnTo>
                  <a:pt x="278" y="56"/>
                </a:lnTo>
                <a:lnTo>
                  <a:pt x="284" y="57"/>
                </a:lnTo>
                <a:lnTo>
                  <a:pt x="290" y="56"/>
                </a:lnTo>
                <a:lnTo>
                  <a:pt x="293" y="54"/>
                </a:lnTo>
                <a:lnTo>
                  <a:pt x="294" y="52"/>
                </a:lnTo>
                <a:lnTo>
                  <a:pt x="295" y="49"/>
                </a:lnTo>
                <a:lnTo>
                  <a:pt x="297" y="47"/>
                </a:lnTo>
                <a:lnTo>
                  <a:pt x="298" y="46"/>
                </a:lnTo>
                <a:lnTo>
                  <a:pt x="300" y="47"/>
                </a:lnTo>
                <a:lnTo>
                  <a:pt x="298" y="56"/>
                </a:lnTo>
                <a:lnTo>
                  <a:pt x="299" y="58"/>
                </a:lnTo>
                <a:lnTo>
                  <a:pt x="299" y="61"/>
                </a:lnTo>
                <a:lnTo>
                  <a:pt x="300" y="64"/>
                </a:lnTo>
                <a:lnTo>
                  <a:pt x="302" y="64"/>
                </a:lnTo>
                <a:lnTo>
                  <a:pt x="304" y="65"/>
                </a:lnTo>
                <a:lnTo>
                  <a:pt x="306" y="66"/>
                </a:lnTo>
                <a:lnTo>
                  <a:pt x="308" y="67"/>
                </a:lnTo>
                <a:lnTo>
                  <a:pt x="311" y="69"/>
                </a:lnTo>
                <a:lnTo>
                  <a:pt x="313" y="69"/>
                </a:lnTo>
                <a:lnTo>
                  <a:pt x="313" y="71"/>
                </a:lnTo>
                <a:lnTo>
                  <a:pt x="315" y="72"/>
                </a:lnTo>
                <a:lnTo>
                  <a:pt x="318" y="75"/>
                </a:lnTo>
                <a:lnTo>
                  <a:pt x="320" y="77"/>
                </a:lnTo>
                <a:lnTo>
                  <a:pt x="321" y="77"/>
                </a:lnTo>
                <a:lnTo>
                  <a:pt x="323" y="77"/>
                </a:lnTo>
                <a:lnTo>
                  <a:pt x="326" y="76"/>
                </a:lnTo>
                <a:lnTo>
                  <a:pt x="329" y="76"/>
                </a:lnTo>
                <a:lnTo>
                  <a:pt x="330" y="78"/>
                </a:lnTo>
                <a:lnTo>
                  <a:pt x="332" y="78"/>
                </a:lnTo>
                <a:lnTo>
                  <a:pt x="333" y="79"/>
                </a:lnTo>
                <a:lnTo>
                  <a:pt x="334" y="80"/>
                </a:lnTo>
                <a:lnTo>
                  <a:pt x="336" y="81"/>
                </a:lnTo>
                <a:lnTo>
                  <a:pt x="338" y="80"/>
                </a:lnTo>
                <a:lnTo>
                  <a:pt x="339" y="79"/>
                </a:lnTo>
                <a:lnTo>
                  <a:pt x="341" y="78"/>
                </a:lnTo>
                <a:lnTo>
                  <a:pt x="343" y="78"/>
                </a:lnTo>
                <a:lnTo>
                  <a:pt x="344" y="79"/>
                </a:lnTo>
                <a:lnTo>
                  <a:pt x="346" y="80"/>
                </a:lnTo>
                <a:lnTo>
                  <a:pt x="347" y="80"/>
                </a:lnTo>
                <a:lnTo>
                  <a:pt x="350" y="81"/>
                </a:lnTo>
                <a:lnTo>
                  <a:pt x="352" y="83"/>
                </a:lnTo>
                <a:lnTo>
                  <a:pt x="353" y="85"/>
                </a:lnTo>
                <a:lnTo>
                  <a:pt x="353" y="87"/>
                </a:lnTo>
                <a:lnTo>
                  <a:pt x="354" y="88"/>
                </a:lnTo>
                <a:lnTo>
                  <a:pt x="358" y="94"/>
                </a:lnTo>
                <a:lnTo>
                  <a:pt x="359" y="94"/>
                </a:lnTo>
                <a:lnTo>
                  <a:pt x="361" y="94"/>
                </a:lnTo>
                <a:lnTo>
                  <a:pt x="362" y="92"/>
                </a:lnTo>
                <a:lnTo>
                  <a:pt x="363" y="92"/>
                </a:lnTo>
                <a:lnTo>
                  <a:pt x="365" y="93"/>
                </a:lnTo>
                <a:lnTo>
                  <a:pt x="366" y="93"/>
                </a:lnTo>
                <a:lnTo>
                  <a:pt x="367" y="96"/>
                </a:lnTo>
                <a:lnTo>
                  <a:pt x="368" y="96"/>
                </a:lnTo>
                <a:lnTo>
                  <a:pt x="368" y="96"/>
                </a:lnTo>
                <a:lnTo>
                  <a:pt x="370" y="96"/>
                </a:lnTo>
                <a:lnTo>
                  <a:pt x="373" y="96"/>
                </a:lnTo>
                <a:lnTo>
                  <a:pt x="376" y="96"/>
                </a:lnTo>
                <a:lnTo>
                  <a:pt x="379" y="94"/>
                </a:lnTo>
                <a:lnTo>
                  <a:pt x="380" y="95"/>
                </a:lnTo>
                <a:lnTo>
                  <a:pt x="383" y="98"/>
                </a:lnTo>
                <a:lnTo>
                  <a:pt x="385" y="99"/>
                </a:lnTo>
                <a:lnTo>
                  <a:pt x="391" y="100"/>
                </a:lnTo>
                <a:lnTo>
                  <a:pt x="398" y="101"/>
                </a:lnTo>
                <a:lnTo>
                  <a:pt x="400" y="102"/>
                </a:lnTo>
                <a:lnTo>
                  <a:pt x="402" y="103"/>
                </a:lnTo>
                <a:lnTo>
                  <a:pt x="402" y="107"/>
                </a:lnTo>
                <a:lnTo>
                  <a:pt x="401" y="108"/>
                </a:lnTo>
                <a:lnTo>
                  <a:pt x="395" y="116"/>
                </a:lnTo>
                <a:lnTo>
                  <a:pt x="393" y="119"/>
                </a:lnTo>
                <a:lnTo>
                  <a:pt x="391" y="123"/>
                </a:lnTo>
                <a:lnTo>
                  <a:pt x="390" y="130"/>
                </a:lnTo>
                <a:lnTo>
                  <a:pt x="388" y="136"/>
                </a:lnTo>
                <a:lnTo>
                  <a:pt x="386" y="141"/>
                </a:lnTo>
                <a:lnTo>
                  <a:pt x="385" y="146"/>
                </a:lnTo>
                <a:lnTo>
                  <a:pt x="385" y="149"/>
                </a:lnTo>
                <a:lnTo>
                  <a:pt x="385" y="153"/>
                </a:lnTo>
                <a:lnTo>
                  <a:pt x="383" y="159"/>
                </a:lnTo>
                <a:lnTo>
                  <a:pt x="383" y="164"/>
                </a:lnTo>
                <a:lnTo>
                  <a:pt x="384" y="167"/>
                </a:lnTo>
                <a:lnTo>
                  <a:pt x="386" y="168"/>
                </a:lnTo>
                <a:lnTo>
                  <a:pt x="382" y="170"/>
                </a:lnTo>
                <a:lnTo>
                  <a:pt x="381" y="171"/>
                </a:lnTo>
                <a:lnTo>
                  <a:pt x="380" y="174"/>
                </a:lnTo>
                <a:lnTo>
                  <a:pt x="377" y="175"/>
                </a:lnTo>
                <a:lnTo>
                  <a:pt x="375" y="175"/>
                </a:lnTo>
                <a:lnTo>
                  <a:pt x="373" y="175"/>
                </a:lnTo>
                <a:lnTo>
                  <a:pt x="372" y="174"/>
                </a:lnTo>
                <a:lnTo>
                  <a:pt x="372" y="173"/>
                </a:lnTo>
                <a:lnTo>
                  <a:pt x="371" y="172"/>
                </a:lnTo>
                <a:lnTo>
                  <a:pt x="368" y="172"/>
                </a:lnTo>
                <a:lnTo>
                  <a:pt x="365" y="174"/>
                </a:lnTo>
                <a:lnTo>
                  <a:pt x="363" y="177"/>
                </a:lnTo>
                <a:lnTo>
                  <a:pt x="364" y="178"/>
                </a:lnTo>
                <a:lnTo>
                  <a:pt x="366" y="179"/>
                </a:lnTo>
                <a:lnTo>
                  <a:pt x="366" y="179"/>
                </a:lnTo>
                <a:lnTo>
                  <a:pt x="366" y="180"/>
                </a:lnTo>
                <a:lnTo>
                  <a:pt x="366" y="181"/>
                </a:lnTo>
                <a:lnTo>
                  <a:pt x="365" y="182"/>
                </a:lnTo>
                <a:lnTo>
                  <a:pt x="357" y="192"/>
                </a:lnTo>
                <a:lnTo>
                  <a:pt x="356" y="193"/>
                </a:lnTo>
                <a:lnTo>
                  <a:pt x="355" y="195"/>
                </a:lnTo>
                <a:lnTo>
                  <a:pt x="349" y="197"/>
                </a:lnTo>
                <a:lnTo>
                  <a:pt x="349" y="198"/>
                </a:lnTo>
                <a:lnTo>
                  <a:pt x="349" y="202"/>
                </a:lnTo>
                <a:lnTo>
                  <a:pt x="348" y="206"/>
                </a:lnTo>
                <a:lnTo>
                  <a:pt x="344" y="209"/>
                </a:lnTo>
                <a:lnTo>
                  <a:pt x="340" y="212"/>
                </a:lnTo>
                <a:lnTo>
                  <a:pt x="339" y="214"/>
                </a:lnTo>
                <a:lnTo>
                  <a:pt x="339" y="217"/>
                </a:lnTo>
                <a:lnTo>
                  <a:pt x="337" y="219"/>
                </a:lnTo>
                <a:lnTo>
                  <a:pt x="337" y="221"/>
                </a:lnTo>
                <a:lnTo>
                  <a:pt x="339" y="223"/>
                </a:lnTo>
                <a:lnTo>
                  <a:pt x="339" y="225"/>
                </a:lnTo>
                <a:lnTo>
                  <a:pt x="338" y="227"/>
                </a:lnTo>
                <a:lnTo>
                  <a:pt x="336" y="229"/>
                </a:lnTo>
                <a:lnTo>
                  <a:pt x="334" y="230"/>
                </a:lnTo>
                <a:lnTo>
                  <a:pt x="334" y="233"/>
                </a:lnTo>
                <a:lnTo>
                  <a:pt x="335" y="233"/>
                </a:lnTo>
                <a:lnTo>
                  <a:pt x="338" y="233"/>
                </a:lnTo>
                <a:lnTo>
                  <a:pt x="342" y="231"/>
                </a:lnTo>
                <a:lnTo>
                  <a:pt x="344" y="229"/>
                </a:lnTo>
                <a:lnTo>
                  <a:pt x="342" y="226"/>
                </a:lnTo>
                <a:lnTo>
                  <a:pt x="342" y="226"/>
                </a:lnTo>
                <a:lnTo>
                  <a:pt x="343" y="225"/>
                </a:lnTo>
                <a:lnTo>
                  <a:pt x="345" y="222"/>
                </a:lnTo>
                <a:lnTo>
                  <a:pt x="349" y="221"/>
                </a:lnTo>
                <a:lnTo>
                  <a:pt x="353" y="220"/>
                </a:lnTo>
                <a:lnTo>
                  <a:pt x="359" y="221"/>
                </a:lnTo>
                <a:lnTo>
                  <a:pt x="359" y="222"/>
                </a:lnTo>
                <a:lnTo>
                  <a:pt x="359" y="223"/>
                </a:lnTo>
                <a:lnTo>
                  <a:pt x="360" y="226"/>
                </a:lnTo>
                <a:lnTo>
                  <a:pt x="361" y="228"/>
                </a:lnTo>
                <a:lnTo>
                  <a:pt x="359" y="232"/>
                </a:lnTo>
                <a:lnTo>
                  <a:pt x="360" y="234"/>
                </a:lnTo>
                <a:lnTo>
                  <a:pt x="362" y="236"/>
                </a:lnTo>
                <a:lnTo>
                  <a:pt x="363" y="238"/>
                </a:lnTo>
                <a:lnTo>
                  <a:pt x="365" y="239"/>
                </a:lnTo>
                <a:lnTo>
                  <a:pt x="367" y="242"/>
                </a:lnTo>
                <a:lnTo>
                  <a:pt x="367" y="243"/>
                </a:lnTo>
                <a:lnTo>
                  <a:pt x="365" y="246"/>
                </a:lnTo>
                <a:lnTo>
                  <a:pt x="360" y="248"/>
                </a:lnTo>
                <a:lnTo>
                  <a:pt x="360" y="250"/>
                </a:lnTo>
                <a:lnTo>
                  <a:pt x="360" y="251"/>
                </a:lnTo>
                <a:lnTo>
                  <a:pt x="360" y="253"/>
                </a:lnTo>
                <a:lnTo>
                  <a:pt x="363" y="255"/>
                </a:lnTo>
                <a:lnTo>
                  <a:pt x="365" y="259"/>
                </a:lnTo>
                <a:lnTo>
                  <a:pt x="367" y="262"/>
                </a:lnTo>
                <a:lnTo>
                  <a:pt x="370" y="265"/>
                </a:lnTo>
                <a:lnTo>
                  <a:pt x="371" y="267"/>
                </a:lnTo>
                <a:lnTo>
                  <a:pt x="371" y="267"/>
                </a:lnTo>
                <a:lnTo>
                  <a:pt x="370" y="269"/>
                </a:lnTo>
                <a:lnTo>
                  <a:pt x="369" y="274"/>
                </a:lnTo>
                <a:lnTo>
                  <a:pt x="367" y="274"/>
                </a:lnTo>
                <a:lnTo>
                  <a:pt x="366" y="275"/>
                </a:lnTo>
                <a:lnTo>
                  <a:pt x="362" y="278"/>
                </a:lnTo>
                <a:lnTo>
                  <a:pt x="360" y="278"/>
                </a:lnTo>
                <a:lnTo>
                  <a:pt x="357" y="278"/>
                </a:lnTo>
                <a:lnTo>
                  <a:pt x="355" y="279"/>
                </a:lnTo>
                <a:lnTo>
                  <a:pt x="355" y="281"/>
                </a:lnTo>
                <a:lnTo>
                  <a:pt x="357" y="283"/>
                </a:lnTo>
                <a:lnTo>
                  <a:pt x="358" y="285"/>
                </a:lnTo>
                <a:lnTo>
                  <a:pt x="358" y="288"/>
                </a:lnTo>
                <a:lnTo>
                  <a:pt x="360" y="289"/>
                </a:lnTo>
                <a:lnTo>
                  <a:pt x="363" y="290"/>
                </a:lnTo>
                <a:lnTo>
                  <a:pt x="365" y="290"/>
                </a:lnTo>
                <a:lnTo>
                  <a:pt x="366" y="291"/>
                </a:lnTo>
                <a:lnTo>
                  <a:pt x="366" y="292"/>
                </a:lnTo>
                <a:lnTo>
                  <a:pt x="367" y="297"/>
                </a:lnTo>
                <a:lnTo>
                  <a:pt x="367" y="298"/>
                </a:lnTo>
                <a:lnTo>
                  <a:pt x="365" y="298"/>
                </a:lnTo>
                <a:lnTo>
                  <a:pt x="364" y="300"/>
                </a:lnTo>
                <a:lnTo>
                  <a:pt x="363" y="303"/>
                </a:lnTo>
                <a:lnTo>
                  <a:pt x="362" y="306"/>
                </a:lnTo>
                <a:lnTo>
                  <a:pt x="363" y="308"/>
                </a:lnTo>
                <a:lnTo>
                  <a:pt x="363" y="309"/>
                </a:lnTo>
                <a:lnTo>
                  <a:pt x="363" y="311"/>
                </a:lnTo>
                <a:lnTo>
                  <a:pt x="363" y="313"/>
                </a:lnTo>
                <a:lnTo>
                  <a:pt x="365" y="316"/>
                </a:lnTo>
                <a:lnTo>
                  <a:pt x="371" y="319"/>
                </a:lnTo>
                <a:lnTo>
                  <a:pt x="376" y="322"/>
                </a:lnTo>
                <a:lnTo>
                  <a:pt x="378" y="322"/>
                </a:lnTo>
                <a:lnTo>
                  <a:pt x="385" y="320"/>
                </a:lnTo>
                <a:lnTo>
                  <a:pt x="386" y="321"/>
                </a:lnTo>
                <a:lnTo>
                  <a:pt x="387" y="323"/>
                </a:lnTo>
                <a:lnTo>
                  <a:pt x="388" y="324"/>
                </a:lnTo>
                <a:lnTo>
                  <a:pt x="387" y="326"/>
                </a:lnTo>
                <a:lnTo>
                  <a:pt x="385" y="329"/>
                </a:lnTo>
                <a:lnTo>
                  <a:pt x="383" y="332"/>
                </a:lnTo>
                <a:lnTo>
                  <a:pt x="381" y="334"/>
                </a:lnTo>
                <a:lnTo>
                  <a:pt x="382" y="335"/>
                </a:lnTo>
                <a:lnTo>
                  <a:pt x="382" y="338"/>
                </a:lnTo>
                <a:lnTo>
                  <a:pt x="380" y="339"/>
                </a:lnTo>
                <a:lnTo>
                  <a:pt x="380" y="338"/>
                </a:lnTo>
                <a:lnTo>
                  <a:pt x="379" y="338"/>
                </a:lnTo>
                <a:lnTo>
                  <a:pt x="379" y="338"/>
                </a:lnTo>
                <a:lnTo>
                  <a:pt x="378" y="338"/>
                </a:lnTo>
                <a:lnTo>
                  <a:pt x="378" y="339"/>
                </a:lnTo>
                <a:lnTo>
                  <a:pt x="375" y="341"/>
                </a:lnTo>
                <a:lnTo>
                  <a:pt x="372" y="342"/>
                </a:lnTo>
                <a:lnTo>
                  <a:pt x="362" y="352"/>
                </a:lnTo>
                <a:lnTo>
                  <a:pt x="358" y="355"/>
                </a:lnTo>
                <a:lnTo>
                  <a:pt x="357" y="356"/>
                </a:lnTo>
                <a:lnTo>
                  <a:pt x="356" y="359"/>
                </a:lnTo>
                <a:lnTo>
                  <a:pt x="353" y="362"/>
                </a:lnTo>
                <a:lnTo>
                  <a:pt x="351" y="363"/>
                </a:lnTo>
                <a:lnTo>
                  <a:pt x="345" y="365"/>
                </a:lnTo>
                <a:lnTo>
                  <a:pt x="339" y="368"/>
                </a:lnTo>
                <a:lnTo>
                  <a:pt x="336" y="366"/>
                </a:lnTo>
                <a:lnTo>
                  <a:pt x="329" y="366"/>
                </a:lnTo>
                <a:lnTo>
                  <a:pt x="325" y="363"/>
                </a:lnTo>
                <a:lnTo>
                  <a:pt x="317" y="361"/>
                </a:lnTo>
                <a:lnTo>
                  <a:pt x="314" y="356"/>
                </a:lnTo>
                <a:lnTo>
                  <a:pt x="310" y="356"/>
                </a:lnTo>
                <a:lnTo>
                  <a:pt x="308" y="356"/>
                </a:lnTo>
                <a:lnTo>
                  <a:pt x="306" y="355"/>
                </a:lnTo>
                <a:lnTo>
                  <a:pt x="306" y="353"/>
                </a:lnTo>
                <a:lnTo>
                  <a:pt x="306" y="352"/>
                </a:lnTo>
                <a:lnTo>
                  <a:pt x="303" y="352"/>
                </a:lnTo>
                <a:lnTo>
                  <a:pt x="301" y="352"/>
                </a:lnTo>
                <a:lnTo>
                  <a:pt x="300" y="353"/>
                </a:lnTo>
                <a:lnTo>
                  <a:pt x="299" y="354"/>
                </a:lnTo>
                <a:lnTo>
                  <a:pt x="298" y="353"/>
                </a:lnTo>
                <a:lnTo>
                  <a:pt x="297" y="354"/>
                </a:lnTo>
                <a:lnTo>
                  <a:pt x="297" y="354"/>
                </a:lnTo>
                <a:lnTo>
                  <a:pt x="295" y="355"/>
                </a:lnTo>
                <a:lnTo>
                  <a:pt x="292" y="354"/>
                </a:lnTo>
                <a:lnTo>
                  <a:pt x="286" y="352"/>
                </a:lnTo>
                <a:lnTo>
                  <a:pt x="285" y="351"/>
                </a:lnTo>
                <a:lnTo>
                  <a:pt x="280" y="350"/>
                </a:lnTo>
                <a:lnTo>
                  <a:pt x="278" y="349"/>
                </a:lnTo>
                <a:lnTo>
                  <a:pt x="276" y="347"/>
                </a:lnTo>
                <a:lnTo>
                  <a:pt x="275" y="346"/>
                </a:lnTo>
                <a:lnTo>
                  <a:pt x="275" y="345"/>
                </a:lnTo>
                <a:lnTo>
                  <a:pt x="270" y="347"/>
                </a:lnTo>
                <a:lnTo>
                  <a:pt x="269" y="349"/>
                </a:lnTo>
                <a:lnTo>
                  <a:pt x="266" y="351"/>
                </a:lnTo>
                <a:lnTo>
                  <a:pt x="250" y="362"/>
                </a:lnTo>
                <a:lnTo>
                  <a:pt x="247" y="367"/>
                </a:lnTo>
                <a:lnTo>
                  <a:pt x="243" y="374"/>
                </a:lnTo>
                <a:lnTo>
                  <a:pt x="243" y="378"/>
                </a:lnTo>
                <a:lnTo>
                  <a:pt x="244" y="388"/>
                </a:lnTo>
                <a:lnTo>
                  <a:pt x="248" y="393"/>
                </a:lnTo>
                <a:lnTo>
                  <a:pt x="248" y="395"/>
                </a:lnTo>
                <a:lnTo>
                  <a:pt x="246" y="395"/>
                </a:lnTo>
                <a:lnTo>
                  <a:pt x="243" y="394"/>
                </a:lnTo>
                <a:lnTo>
                  <a:pt x="241" y="393"/>
                </a:lnTo>
                <a:lnTo>
                  <a:pt x="238" y="394"/>
                </a:lnTo>
                <a:lnTo>
                  <a:pt x="236" y="395"/>
                </a:lnTo>
                <a:lnTo>
                  <a:pt x="234" y="395"/>
                </a:lnTo>
                <a:lnTo>
                  <a:pt x="232" y="396"/>
                </a:lnTo>
                <a:lnTo>
                  <a:pt x="231" y="396"/>
                </a:lnTo>
                <a:lnTo>
                  <a:pt x="231" y="398"/>
                </a:lnTo>
                <a:lnTo>
                  <a:pt x="231" y="399"/>
                </a:lnTo>
                <a:lnTo>
                  <a:pt x="228" y="398"/>
                </a:lnTo>
                <a:lnTo>
                  <a:pt x="222" y="396"/>
                </a:lnTo>
                <a:lnTo>
                  <a:pt x="217" y="395"/>
                </a:lnTo>
                <a:lnTo>
                  <a:pt x="214" y="397"/>
                </a:lnTo>
                <a:lnTo>
                  <a:pt x="212" y="398"/>
                </a:lnTo>
                <a:lnTo>
                  <a:pt x="210" y="398"/>
                </a:lnTo>
                <a:lnTo>
                  <a:pt x="209" y="396"/>
                </a:lnTo>
                <a:lnTo>
                  <a:pt x="208" y="395"/>
                </a:lnTo>
                <a:lnTo>
                  <a:pt x="206" y="394"/>
                </a:lnTo>
                <a:lnTo>
                  <a:pt x="201" y="392"/>
                </a:lnTo>
                <a:lnTo>
                  <a:pt x="202" y="391"/>
                </a:lnTo>
                <a:lnTo>
                  <a:pt x="202" y="389"/>
                </a:lnTo>
                <a:lnTo>
                  <a:pt x="202" y="389"/>
                </a:lnTo>
                <a:lnTo>
                  <a:pt x="201" y="387"/>
                </a:lnTo>
                <a:lnTo>
                  <a:pt x="197" y="386"/>
                </a:lnTo>
                <a:lnTo>
                  <a:pt x="195" y="386"/>
                </a:lnTo>
                <a:lnTo>
                  <a:pt x="194" y="387"/>
                </a:lnTo>
                <a:lnTo>
                  <a:pt x="193" y="388"/>
                </a:lnTo>
                <a:lnTo>
                  <a:pt x="190" y="384"/>
                </a:lnTo>
                <a:lnTo>
                  <a:pt x="188" y="383"/>
                </a:lnTo>
                <a:lnTo>
                  <a:pt x="186" y="383"/>
                </a:lnTo>
                <a:lnTo>
                  <a:pt x="183" y="382"/>
                </a:lnTo>
                <a:lnTo>
                  <a:pt x="180" y="380"/>
                </a:lnTo>
                <a:lnTo>
                  <a:pt x="172" y="378"/>
                </a:lnTo>
                <a:lnTo>
                  <a:pt x="170" y="377"/>
                </a:lnTo>
                <a:lnTo>
                  <a:pt x="169" y="378"/>
                </a:lnTo>
                <a:lnTo>
                  <a:pt x="168" y="379"/>
                </a:lnTo>
                <a:lnTo>
                  <a:pt x="168" y="383"/>
                </a:lnTo>
                <a:lnTo>
                  <a:pt x="168" y="384"/>
                </a:lnTo>
                <a:lnTo>
                  <a:pt x="164" y="384"/>
                </a:lnTo>
                <a:lnTo>
                  <a:pt x="160" y="383"/>
                </a:lnTo>
                <a:lnTo>
                  <a:pt x="158" y="384"/>
                </a:lnTo>
                <a:lnTo>
                  <a:pt x="156" y="384"/>
                </a:lnTo>
                <a:lnTo>
                  <a:pt x="154" y="383"/>
                </a:lnTo>
                <a:lnTo>
                  <a:pt x="147" y="384"/>
                </a:lnTo>
                <a:lnTo>
                  <a:pt x="146" y="383"/>
                </a:lnTo>
                <a:lnTo>
                  <a:pt x="144" y="381"/>
                </a:lnTo>
                <a:lnTo>
                  <a:pt x="142" y="380"/>
                </a:lnTo>
                <a:lnTo>
                  <a:pt x="140" y="379"/>
                </a:lnTo>
                <a:lnTo>
                  <a:pt x="139" y="378"/>
                </a:lnTo>
                <a:lnTo>
                  <a:pt x="138" y="378"/>
                </a:lnTo>
                <a:lnTo>
                  <a:pt x="136" y="379"/>
                </a:lnTo>
                <a:lnTo>
                  <a:pt x="133" y="379"/>
                </a:lnTo>
                <a:lnTo>
                  <a:pt x="131" y="379"/>
                </a:lnTo>
                <a:lnTo>
                  <a:pt x="130" y="379"/>
                </a:lnTo>
                <a:lnTo>
                  <a:pt x="125" y="374"/>
                </a:lnTo>
                <a:lnTo>
                  <a:pt x="124" y="373"/>
                </a:lnTo>
                <a:lnTo>
                  <a:pt x="122" y="373"/>
                </a:lnTo>
                <a:lnTo>
                  <a:pt x="119" y="373"/>
                </a:lnTo>
                <a:lnTo>
                  <a:pt x="111" y="370"/>
                </a:lnTo>
                <a:lnTo>
                  <a:pt x="108" y="368"/>
                </a:lnTo>
                <a:lnTo>
                  <a:pt x="108" y="367"/>
                </a:lnTo>
                <a:lnTo>
                  <a:pt x="108" y="366"/>
                </a:lnTo>
                <a:lnTo>
                  <a:pt x="107" y="367"/>
                </a:lnTo>
                <a:lnTo>
                  <a:pt x="106" y="368"/>
                </a:lnTo>
                <a:lnTo>
                  <a:pt x="105" y="369"/>
                </a:lnTo>
                <a:lnTo>
                  <a:pt x="105" y="369"/>
                </a:lnTo>
                <a:lnTo>
                  <a:pt x="104" y="369"/>
                </a:lnTo>
                <a:lnTo>
                  <a:pt x="103" y="368"/>
                </a:lnTo>
                <a:lnTo>
                  <a:pt x="102" y="368"/>
                </a:lnTo>
                <a:lnTo>
                  <a:pt x="103" y="366"/>
                </a:lnTo>
                <a:lnTo>
                  <a:pt x="104" y="364"/>
                </a:lnTo>
                <a:lnTo>
                  <a:pt x="104" y="362"/>
                </a:lnTo>
                <a:lnTo>
                  <a:pt x="104" y="360"/>
                </a:lnTo>
                <a:lnTo>
                  <a:pt x="102" y="359"/>
                </a:lnTo>
                <a:lnTo>
                  <a:pt x="99" y="359"/>
                </a:lnTo>
                <a:lnTo>
                  <a:pt x="97" y="359"/>
                </a:lnTo>
                <a:lnTo>
                  <a:pt x="95" y="358"/>
                </a:lnTo>
                <a:lnTo>
                  <a:pt x="93" y="357"/>
                </a:lnTo>
                <a:lnTo>
                  <a:pt x="92" y="355"/>
                </a:lnTo>
                <a:lnTo>
                  <a:pt x="92" y="353"/>
                </a:lnTo>
                <a:lnTo>
                  <a:pt x="97" y="352"/>
                </a:lnTo>
                <a:lnTo>
                  <a:pt x="102" y="347"/>
                </a:lnTo>
                <a:lnTo>
                  <a:pt x="106" y="327"/>
                </a:lnTo>
                <a:lnTo>
                  <a:pt x="109" y="304"/>
                </a:lnTo>
                <a:lnTo>
                  <a:pt x="112" y="299"/>
                </a:lnTo>
                <a:lnTo>
                  <a:pt x="115" y="298"/>
                </a:lnTo>
                <a:lnTo>
                  <a:pt x="112" y="295"/>
                </a:lnTo>
                <a:lnTo>
                  <a:pt x="111" y="296"/>
                </a:lnTo>
                <a:lnTo>
                  <a:pt x="110" y="298"/>
                </a:lnTo>
                <a:lnTo>
                  <a:pt x="109" y="299"/>
                </a:lnTo>
                <a:lnTo>
                  <a:pt x="111" y="277"/>
                </a:lnTo>
                <a:lnTo>
                  <a:pt x="112" y="269"/>
                </a:lnTo>
                <a:lnTo>
                  <a:pt x="114" y="261"/>
                </a:lnTo>
                <a:lnTo>
                  <a:pt x="119" y="264"/>
                </a:lnTo>
                <a:lnTo>
                  <a:pt x="122" y="268"/>
                </a:lnTo>
                <a:lnTo>
                  <a:pt x="124" y="270"/>
                </a:lnTo>
                <a:lnTo>
                  <a:pt x="127" y="280"/>
                </a:lnTo>
                <a:lnTo>
                  <a:pt x="128" y="282"/>
                </a:lnTo>
                <a:lnTo>
                  <a:pt x="131" y="284"/>
                </a:lnTo>
                <a:lnTo>
                  <a:pt x="130" y="282"/>
                </a:lnTo>
                <a:lnTo>
                  <a:pt x="128" y="280"/>
                </a:lnTo>
                <a:lnTo>
                  <a:pt x="125" y="267"/>
                </a:lnTo>
                <a:lnTo>
                  <a:pt x="123" y="264"/>
                </a:lnTo>
                <a:lnTo>
                  <a:pt x="121" y="261"/>
                </a:lnTo>
                <a:lnTo>
                  <a:pt x="112" y="254"/>
                </a:lnTo>
                <a:lnTo>
                  <a:pt x="111" y="253"/>
                </a:lnTo>
                <a:lnTo>
                  <a:pt x="110" y="250"/>
                </a:lnTo>
                <a:lnTo>
                  <a:pt x="113" y="250"/>
                </a:lnTo>
                <a:lnTo>
                  <a:pt x="116" y="252"/>
                </a:lnTo>
                <a:lnTo>
                  <a:pt x="116" y="250"/>
                </a:lnTo>
                <a:lnTo>
                  <a:pt x="115" y="249"/>
                </a:lnTo>
                <a:lnTo>
                  <a:pt x="114" y="243"/>
                </a:lnTo>
                <a:lnTo>
                  <a:pt x="113" y="231"/>
                </a:lnTo>
                <a:lnTo>
                  <a:pt x="113" y="229"/>
                </a:lnTo>
                <a:lnTo>
                  <a:pt x="112" y="226"/>
                </a:lnTo>
                <a:lnTo>
                  <a:pt x="109" y="225"/>
                </a:lnTo>
                <a:lnTo>
                  <a:pt x="107" y="225"/>
                </a:lnTo>
                <a:lnTo>
                  <a:pt x="105" y="224"/>
                </a:lnTo>
                <a:lnTo>
                  <a:pt x="92" y="217"/>
                </a:lnTo>
                <a:lnTo>
                  <a:pt x="88" y="209"/>
                </a:lnTo>
                <a:lnTo>
                  <a:pt x="84" y="203"/>
                </a:lnTo>
                <a:lnTo>
                  <a:pt x="83" y="201"/>
                </a:lnTo>
                <a:lnTo>
                  <a:pt x="83" y="198"/>
                </a:lnTo>
                <a:lnTo>
                  <a:pt x="85" y="193"/>
                </a:lnTo>
                <a:lnTo>
                  <a:pt x="83" y="190"/>
                </a:lnTo>
                <a:lnTo>
                  <a:pt x="81" y="189"/>
                </a:lnTo>
                <a:lnTo>
                  <a:pt x="80" y="187"/>
                </a:lnTo>
                <a:lnTo>
                  <a:pt x="81" y="185"/>
                </a:lnTo>
                <a:lnTo>
                  <a:pt x="82" y="183"/>
                </a:lnTo>
                <a:lnTo>
                  <a:pt x="85" y="182"/>
                </a:lnTo>
                <a:lnTo>
                  <a:pt x="88" y="183"/>
                </a:lnTo>
                <a:lnTo>
                  <a:pt x="91" y="184"/>
                </a:lnTo>
                <a:lnTo>
                  <a:pt x="94" y="185"/>
                </a:lnTo>
                <a:lnTo>
                  <a:pt x="87" y="181"/>
                </a:lnTo>
                <a:lnTo>
                  <a:pt x="75" y="182"/>
                </a:lnTo>
                <a:lnTo>
                  <a:pt x="72" y="182"/>
                </a:lnTo>
                <a:lnTo>
                  <a:pt x="70" y="181"/>
                </a:lnTo>
                <a:lnTo>
                  <a:pt x="69" y="177"/>
                </a:lnTo>
                <a:lnTo>
                  <a:pt x="71" y="176"/>
                </a:lnTo>
                <a:lnTo>
                  <a:pt x="72" y="173"/>
                </a:lnTo>
                <a:lnTo>
                  <a:pt x="71" y="171"/>
                </a:lnTo>
                <a:lnTo>
                  <a:pt x="69" y="171"/>
                </a:lnTo>
                <a:lnTo>
                  <a:pt x="65" y="171"/>
                </a:lnTo>
                <a:lnTo>
                  <a:pt x="62" y="171"/>
                </a:lnTo>
                <a:lnTo>
                  <a:pt x="61" y="170"/>
                </a:lnTo>
                <a:lnTo>
                  <a:pt x="63" y="167"/>
                </a:lnTo>
                <a:lnTo>
                  <a:pt x="61" y="166"/>
                </a:lnTo>
                <a:lnTo>
                  <a:pt x="59" y="167"/>
                </a:lnTo>
                <a:lnTo>
                  <a:pt x="56" y="167"/>
                </a:lnTo>
                <a:lnTo>
                  <a:pt x="53" y="166"/>
                </a:lnTo>
                <a:lnTo>
                  <a:pt x="50" y="163"/>
                </a:lnTo>
                <a:lnTo>
                  <a:pt x="48" y="163"/>
                </a:lnTo>
                <a:lnTo>
                  <a:pt x="46" y="163"/>
                </a:lnTo>
                <a:lnTo>
                  <a:pt x="44" y="162"/>
                </a:lnTo>
                <a:lnTo>
                  <a:pt x="42" y="162"/>
                </a:lnTo>
                <a:lnTo>
                  <a:pt x="41" y="162"/>
                </a:lnTo>
                <a:lnTo>
                  <a:pt x="39" y="160"/>
                </a:lnTo>
                <a:lnTo>
                  <a:pt x="26" y="156"/>
                </a:lnTo>
                <a:lnTo>
                  <a:pt x="21" y="156"/>
                </a:lnTo>
                <a:lnTo>
                  <a:pt x="16" y="158"/>
                </a:lnTo>
                <a:lnTo>
                  <a:pt x="14" y="157"/>
                </a:lnTo>
                <a:lnTo>
                  <a:pt x="12" y="154"/>
                </a:lnTo>
                <a:lnTo>
                  <a:pt x="10" y="150"/>
                </a:lnTo>
                <a:lnTo>
                  <a:pt x="2" y="147"/>
                </a:lnTo>
                <a:lnTo>
                  <a:pt x="4" y="145"/>
                </a:lnTo>
                <a:lnTo>
                  <a:pt x="7" y="144"/>
                </a:lnTo>
                <a:lnTo>
                  <a:pt x="12" y="143"/>
                </a:lnTo>
                <a:lnTo>
                  <a:pt x="13" y="141"/>
                </a:lnTo>
                <a:lnTo>
                  <a:pt x="10" y="139"/>
                </a:lnTo>
                <a:lnTo>
                  <a:pt x="7" y="138"/>
                </a:lnTo>
                <a:lnTo>
                  <a:pt x="6" y="137"/>
                </a:lnTo>
                <a:lnTo>
                  <a:pt x="5" y="135"/>
                </a:lnTo>
                <a:lnTo>
                  <a:pt x="7" y="134"/>
                </a:lnTo>
                <a:lnTo>
                  <a:pt x="8" y="135"/>
                </a:lnTo>
                <a:lnTo>
                  <a:pt x="11" y="135"/>
                </a:lnTo>
                <a:lnTo>
                  <a:pt x="16" y="135"/>
                </a:lnTo>
                <a:lnTo>
                  <a:pt x="14" y="133"/>
                </a:lnTo>
                <a:lnTo>
                  <a:pt x="12" y="132"/>
                </a:lnTo>
                <a:lnTo>
                  <a:pt x="11" y="132"/>
                </a:lnTo>
                <a:lnTo>
                  <a:pt x="7" y="131"/>
                </a:lnTo>
                <a:lnTo>
                  <a:pt x="5" y="132"/>
                </a:lnTo>
                <a:lnTo>
                  <a:pt x="1" y="132"/>
                </a:lnTo>
                <a:lnTo>
                  <a:pt x="0" y="130"/>
                </a:lnTo>
                <a:lnTo>
                  <a:pt x="0" y="128"/>
                </a:lnTo>
                <a:lnTo>
                  <a:pt x="1" y="124"/>
                </a:lnTo>
                <a:lnTo>
                  <a:pt x="7" y="120"/>
                </a:lnTo>
                <a:lnTo>
                  <a:pt x="22" y="116"/>
                </a:lnTo>
                <a:lnTo>
                  <a:pt x="28" y="116"/>
                </a:lnTo>
                <a:lnTo>
                  <a:pt x="32" y="116"/>
                </a:lnTo>
                <a:lnTo>
                  <a:pt x="38" y="113"/>
                </a:lnTo>
                <a:lnTo>
                  <a:pt x="40" y="111"/>
                </a:lnTo>
                <a:lnTo>
                  <a:pt x="47" y="109"/>
                </a:lnTo>
                <a:lnTo>
                  <a:pt x="54" y="112"/>
                </a:lnTo>
                <a:lnTo>
                  <a:pt x="61" y="121"/>
                </a:lnTo>
                <a:lnTo>
                  <a:pt x="64" y="124"/>
                </a:lnTo>
                <a:lnTo>
                  <a:pt x="72" y="118"/>
                </a:lnTo>
                <a:lnTo>
                  <a:pt x="83" y="119"/>
                </a:lnTo>
                <a:lnTo>
                  <a:pt x="86" y="122"/>
                </a:lnTo>
                <a:lnTo>
                  <a:pt x="87" y="119"/>
                </a:lnTo>
                <a:lnTo>
                  <a:pt x="89" y="116"/>
                </a:lnTo>
                <a:lnTo>
                  <a:pt x="90" y="118"/>
                </a:lnTo>
                <a:lnTo>
                  <a:pt x="91" y="119"/>
                </a:lnTo>
                <a:lnTo>
                  <a:pt x="103" y="119"/>
                </a:lnTo>
                <a:lnTo>
                  <a:pt x="105" y="118"/>
                </a:lnTo>
                <a:lnTo>
                  <a:pt x="102" y="116"/>
                </a:lnTo>
                <a:lnTo>
                  <a:pt x="99" y="111"/>
                </a:lnTo>
                <a:lnTo>
                  <a:pt x="99" y="92"/>
                </a:lnTo>
                <a:lnTo>
                  <a:pt x="95" y="87"/>
                </a:lnTo>
                <a:lnTo>
                  <a:pt x="92" y="78"/>
                </a:lnTo>
                <a:lnTo>
                  <a:pt x="90" y="74"/>
                </a:lnTo>
                <a:lnTo>
                  <a:pt x="90" y="72"/>
                </a:lnTo>
                <a:lnTo>
                  <a:pt x="90" y="69"/>
                </a:lnTo>
                <a:lnTo>
                  <a:pt x="95" y="69"/>
                </a:lnTo>
                <a:lnTo>
                  <a:pt x="99" y="70"/>
                </a:lnTo>
                <a:lnTo>
                  <a:pt x="106" y="68"/>
                </a:lnTo>
                <a:lnTo>
                  <a:pt x="109" y="69"/>
                </a:lnTo>
                <a:lnTo>
                  <a:pt x="109" y="73"/>
                </a:lnTo>
                <a:lnTo>
                  <a:pt x="110" y="78"/>
                </a:lnTo>
                <a:lnTo>
                  <a:pt x="111" y="81"/>
                </a:lnTo>
                <a:lnTo>
                  <a:pt x="113" y="83"/>
                </a:lnTo>
                <a:lnTo>
                  <a:pt x="118" y="83"/>
                </a:lnTo>
                <a:lnTo>
                  <a:pt x="124" y="85"/>
                </a:lnTo>
                <a:lnTo>
                  <a:pt x="132" y="85"/>
                </a:lnTo>
                <a:lnTo>
                  <a:pt x="143" y="88"/>
                </a:lnTo>
                <a:lnTo>
                  <a:pt x="148" y="86"/>
                </a:lnTo>
                <a:lnTo>
                  <a:pt x="152" y="83"/>
                </a:lnTo>
                <a:lnTo>
                  <a:pt x="161" y="80"/>
                </a:lnTo>
                <a:lnTo>
                  <a:pt x="162" y="79"/>
                </a:lnTo>
                <a:lnTo>
                  <a:pt x="157" y="80"/>
                </a:lnTo>
                <a:lnTo>
                  <a:pt x="152" y="78"/>
                </a:lnTo>
                <a:lnTo>
                  <a:pt x="151" y="75"/>
                </a:lnTo>
                <a:lnTo>
                  <a:pt x="152" y="73"/>
                </a:lnTo>
                <a:lnTo>
                  <a:pt x="154" y="68"/>
                </a:lnTo>
                <a:lnTo>
                  <a:pt x="167" y="61"/>
                </a:lnTo>
                <a:lnTo>
                  <a:pt x="177" y="58"/>
                </a:lnTo>
                <a:lnTo>
                  <a:pt x="187" y="54"/>
                </a:lnTo>
                <a:lnTo>
                  <a:pt x="192" y="50"/>
                </a:lnTo>
                <a:lnTo>
                  <a:pt x="195" y="44"/>
                </a:lnTo>
                <a:lnTo>
                  <a:pt x="196" y="43"/>
                </a:lnTo>
                <a:lnTo>
                  <a:pt x="198" y="42"/>
                </a:lnTo>
                <a:lnTo>
                  <a:pt x="196" y="40"/>
                </a:lnTo>
                <a:lnTo>
                  <a:pt x="197" y="18"/>
                </a:lnTo>
                <a:lnTo>
                  <a:pt x="198" y="14"/>
                </a:lnTo>
                <a:lnTo>
                  <a:pt x="200" y="11"/>
                </a:lnTo>
                <a:lnTo>
                  <a:pt x="203" y="8"/>
                </a:lnTo>
                <a:lnTo>
                  <a:pt x="208" y="6"/>
                </a:lnTo>
                <a:lnTo>
                  <a:pt x="224" y="2"/>
                </a:lnTo>
                <a:lnTo>
                  <a:pt x="227" y="0"/>
                </a:lnTo>
                <a:lnTo>
                  <a:pt x="227" y="3"/>
                </a:lnTo>
                <a:lnTo>
                  <a:pt x="228" y="6"/>
                </a:lnTo>
                <a:lnTo>
                  <a:pt x="229" y="7"/>
                </a:lnTo>
                <a:lnTo>
                  <a:pt x="228" y="9"/>
                </a:lnTo>
                <a:lnTo>
                  <a:pt x="229" y="11"/>
                </a:lnTo>
                <a:lnTo>
                  <a:pt x="231" y="14"/>
                </a:lnTo>
                <a:lnTo>
                  <a:pt x="234" y="17"/>
                </a:lnTo>
                <a:lnTo>
                  <a:pt x="237" y="19"/>
                </a:lnTo>
                <a:lnTo>
                  <a:pt x="237" y="19"/>
                </a:lnTo>
                <a:close/>
                <a:moveTo>
                  <a:pt x="111" y="244"/>
                </a:moveTo>
                <a:lnTo>
                  <a:pt x="111" y="244"/>
                </a:lnTo>
                <a:lnTo>
                  <a:pt x="110" y="248"/>
                </a:lnTo>
                <a:lnTo>
                  <a:pt x="108" y="245"/>
                </a:lnTo>
                <a:lnTo>
                  <a:pt x="105" y="241"/>
                </a:lnTo>
                <a:lnTo>
                  <a:pt x="105" y="238"/>
                </a:lnTo>
                <a:lnTo>
                  <a:pt x="105" y="238"/>
                </a:lnTo>
                <a:lnTo>
                  <a:pt x="108" y="240"/>
                </a:lnTo>
                <a:lnTo>
                  <a:pt x="111" y="244"/>
                </a:lnTo>
                <a:close/>
                <a:moveTo>
                  <a:pt x="444" y="379"/>
                </a:moveTo>
                <a:lnTo>
                  <a:pt x="444" y="379"/>
                </a:lnTo>
                <a:lnTo>
                  <a:pt x="443" y="385"/>
                </a:lnTo>
                <a:lnTo>
                  <a:pt x="444" y="387"/>
                </a:lnTo>
                <a:lnTo>
                  <a:pt x="445" y="388"/>
                </a:lnTo>
                <a:lnTo>
                  <a:pt x="445" y="390"/>
                </a:lnTo>
                <a:lnTo>
                  <a:pt x="446" y="406"/>
                </a:lnTo>
                <a:lnTo>
                  <a:pt x="446" y="407"/>
                </a:lnTo>
                <a:lnTo>
                  <a:pt x="442" y="414"/>
                </a:lnTo>
                <a:lnTo>
                  <a:pt x="441" y="416"/>
                </a:lnTo>
                <a:lnTo>
                  <a:pt x="441" y="424"/>
                </a:lnTo>
                <a:lnTo>
                  <a:pt x="440" y="426"/>
                </a:lnTo>
                <a:lnTo>
                  <a:pt x="439" y="428"/>
                </a:lnTo>
                <a:lnTo>
                  <a:pt x="437" y="435"/>
                </a:lnTo>
                <a:lnTo>
                  <a:pt x="435" y="438"/>
                </a:lnTo>
                <a:lnTo>
                  <a:pt x="429" y="435"/>
                </a:lnTo>
                <a:lnTo>
                  <a:pt x="425" y="433"/>
                </a:lnTo>
                <a:lnTo>
                  <a:pt x="423" y="430"/>
                </a:lnTo>
                <a:lnTo>
                  <a:pt x="423" y="428"/>
                </a:lnTo>
                <a:lnTo>
                  <a:pt x="425" y="427"/>
                </a:lnTo>
                <a:lnTo>
                  <a:pt x="425" y="425"/>
                </a:lnTo>
                <a:lnTo>
                  <a:pt x="422" y="424"/>
                </a:lnTo>
                <a:lnTo>
                  <a:pt x="420" y="423"/>
                </a:lnTo>
                <a:lnTo>
                  <a:pt x="420" y="421"/>
                </a:lnTo>
                <a:lnTo>
                  <a:pt x="421" y="418"/>
                </a:lnTo>
                <a:lnTo>
                  <a:pt x="421" y="416"/>
                </a:lnTo>
                <a:lnTo>
                  <a:pt x="419" y="416"/>
                </a:lnTo>
                <a:lnTo>
                  <a:pt x="417" y="416"/>
                </a:lnTo>
                <a:lnTo>
                  <a:pt x="417" y="414"/>
                </a:lnTo>
                <a:lnTo>
                  <a:pt x="418" y="413"/>
                </a:lnTo>
                <a:lnTo>
                  <a:pt x="420" y="411"/>
                </a:lnTo>
                <a:lnTo>
                  <a:pt x="419" y="409"/>
                </a:lnTo>
                <a:lnTo>
                  <a:pt x="418" y="408"/>
                </a:lnTo>
                <a:lnTo>
                  <a:pt x="416" y="406"/>
                </a:lnTo>
                <a:lnTo>
                  <a:pt x="415" y="404"/>
                </a:lnTo>
                <a:lnTo>
                  <a:pt x="417" y="402"/>
                </a:lnTo>
                <a:lnTo>
                  <a:pt x="419" y="401"/>
                </a:lnTo>
                <a:lnTo>
                  <a:pt x="417" y="398"/>
                </a:lnTo>
                <a:lnTo>
                  <a:pt x="416" y="398"/>
                </a:lnTo>
                <a:lnTo>
                  <a:pt x="415" y="398"/>
                </a:lnTo>
                <a:lnTo>
                  <a:pt x="416" y="397"/>
                </a:lnTo>
                <a:lnTo>
                  <a:pt x="418" y="395"/>
                </a:lnTo>
                <a:lnTo>
                  <a:pt x="420" y="390"/>
                </a:lnTo>
                <a:lnTo>
                  <a:pt x="423" y="387"/>
                </a:lnTo>
                <a:lnTo>
                  <a:pt x="429" y="386"/>
                </a:lnTo>
                <a:lnTo>
                  <a:pt x="430" y="385"/>
                </a:lnTo>
                <a:lnTo>
                  <a:pt x="432" y="383"/>
                </a:lnTo>
                <a:lnTo>
                  <a:pt x="433" y="382"/>
                </a:lnTo>
                <a:lnTo>
                  <a:pt x="435" y="382"/>
                </a:lnTo>
                <a:lnTo>
                  <a:pt x="437" y="383"/>
                </a:lnTo>
                <a:lnTo>
                  <a:pt x="438" y="384"/>
                </a:lnTo>
                <a:lnTo>
                  <a:pt x="439" y="383"/>
                </a:lnTo>
                <a:lnTo>
                  <a:pt x="439" y="380"/>
                </a:lnTo>
                <a:lnTo>
                  <a:pt x="439" y="379"/>
                </a:lnTo>
                <a:lnTo>
                  <a:pt x="439" y="373"/>
                </a:lnTo>
                <a:lnTo>
                  <a:pt x="440" y="370"/>
                </a:lnTo>
                <a:lnTo>
                  <a:pt x="442" y="370"/>
                </a:lnTo>
                <a:lnTo>
                  <a:pt x="443" y="371"/>
                </a:lnTo>
                <a:lnTo>
                  <a:pt x="443" y="373"/>
                </a:lnTo>
                <a:lnTo>
                  <a:pt x="444" y="377"/>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58" name="Greece">
            <a:extLst>
              <a:ext uri="{FF2B5EF4-FFF2-40B4-BE49-F238E27FC236}">
                <a16:creationId xmlns:a16="http://schemas.microsoft.com/office/drawing/2014/main" id="{129E9417-D321-4C72-9FF4-2F1FFBBF9123}"/>
              </a:ext>
            </a:extLst>
          </p:cNvPr>
          <p:cNvSpPr>
            <a:spLocks noEditPoints="1"/>
          </p:cNvSpPr>
          <p:nvPr/>
        </p:nvSpPr>
        <p:spPr bwMode="auto">
          <a:xfrm>
            <a:off x="6387888" y="2845414"/>
            <a:ext cx="256680" cy="229509"/>
          </a:xfrm>
          <a:custGeom>
            <a:avLst/>
            <a:gdLst>
              <a:gd name="T0" fmla="*/ 209 w 267"/>
              <a:gd name="T1" fmla="*/ 30 h 270"/>
              <a:gd name="T2" fmla="*/ 157 w 267"/>
              <a:gd name="T3" fmla="*/ 37 h 270"/>
              <a:gd name="T4" fmla="*/ 145 w 267"/>
              <a:gd name="T5" fmla="*/ 62 h 270"/>
              <a:gd name="T6" fmla="*/ 125 w 267"/>
              <a:gd name="T7" fmla="*/ 63 h 270"/>
              <a:gd name="T8" fmla="*/ 99 w 267"/>
              <a:gd name="T9" fmla="*/ 48 h 270"/>
              <a:gd name="T10" fmla="*/ 109 w 267"/>
              <a:gd name="T11" fmla="*/ 108 h 270"/>
              <a:gd name="T12" fmla="*/ 93 w 267"/>
              <a:gd name="T13" fmla="*/ 118 h 270"/>
              <a:gd name="T14" fmla="*/ 137 w 267"/>
              <a:gd name="T15" fmla="*/ 163 h 270"/>
              <a:gd name="T16" fmla="*/ 111 w 267"/>
              <a:gd name="T17" fmla="*/ 167 h 270"/>
              <a:gd name="T18" fmla="*/ 97 w 267"/>
              <a:gd name="T19" fmla="*/ 168 h 270"/>
              <a:gd name="T20" fmla="*/ 92 w 267"/>
              <a:gd name="T21" fmla="*/ 200 h 270"/>
              <a:gd name="T22" fmla="*/ 65 w 267"/>
              <a:gd name="T23" fmla="*/ 196 h 270"/>
              <a:gd name="T24" fmla="*/ 59 w 267"/>
              <a:gd name="T25" fmla="*/ 145 h 270"/>
              <a:gd name="T26" fmla="*/ 110 w 267"/>
              <a:gd name="T27" fmla="*/ 147 h 270"/>
              <a:gd name="T28" fmla="*/ 64 w 267"/>
              <a:gd name="T29" fmla="*/ 138 h 270"/>
              <a:gd name="T30" fmla="*/ 35 w 267"/>
              <a:gd name="T31" fmla="*/ 115 h 270"/>
              <a:gd name="T32" fmla="*/ 17 w 267"/>
              <a:gd name="T33" fmla="*/ 90 h 270"/>
              <a:gd name="T34" fmla="*/ 21 w 267"/>
              <a:gd name="T35" fmla="*/ 74 h 270"/>
              <a:gd name="T36" fmla="*/ 41 w 267"/>
              <a:gd name="T37" fmla="*/ 52 h 270"/>
              <a:gd name="T38" fmla="*/ 73 w 267"/>
              <a:gd name="T39" fmla="*/ 26 h 270"/>
              <a:gd name="T40" fmla="*/ 118 w 267"/>
              <a:gd name="T41" fmla="*/ 15 h 270"/>
              <a:gd name="T42" fmla="*/ 156 w 267"/>
              <a:gd name="T43" fmla="*/ 14 h 270"/>
              <a:gd name="T44" fmla="*/ 202 w 267"/>
              <a:gd name="T45" fmla="*/ 10 h 270"/>
              <a:gd name="T46" fmla="*/ 160 w 267"/>
              <a:gd name="T47" fmla="*/ 42 h 270"/>
              <a:gd name="T48" fmla="*/ 178 w 267"/>
              <a:gd name="T49" fmla="*/ 80 h 270"/>
              <a:gd name="T50" fmla="*/ 178 w 267"/>
              <a:gd name="T51" fmla="*/ 71 h 270"/>
              <a:gd name="T52" fmla="*/ 7 w 267"/>
              <a:gd name="T53" fmla="*/ 85 h 270"/>
              <a:gd name="T54" fmla="*/ 213 w 267"/>
              <a:gd name="T55" fmla="*/ 109 h 270"/>
              <a:gd name="T56" fmla="*/ 201 w 267"/>
              <a:gd name="T57" fmla="*/ 100 h 270"/>
              <a:gd name="T58" fmla="*/ 123 w 267"/>
              <a:gd name="T59" fmla="*/ 104 h 270"/>
              <a:gd name="T60" fmla="*/ 144 w 267"/>
              <a:gd name="T61" fmla="*/ 143 h 270"/>
              <a:gd name="T62" fmla="*/ 140 w 267"/>
              <a:gd name="T63" fmla="*/ 142 h 270"/>
              <a:gd name="T64" fmla="*/ 102 w 267"/>
              <a:gd name="T65" fmla="*/ 119 h 270"/>
              <a:gd name="T66" fmla="*/ 151 w 267"/>
              <a:gd name="T67" fmla="*/ 113 h 270"/>
              <a:gd name="T68" fmla="*/ 32 w 267"/>
              <a:gd name="T69" fmla="*/ 128 h 270"/>
              <a:gd name="T70" fmla="*/ 203 w 267"/>
              <a:gd name="T71" fmla="*/ 140 h 270"/>
              <a:gd name="T72" fmla="*/ 30 w 267"/>
              <a:gd name="T73" fmla="*/ 137 h 270"/>
              <a:gd name="T74" fmla="*/ 22 w 267"/>
              <a:gd name="T75" fmla="*/ 143 h 270"/>
              <a:gd name="T76" fmla="*/ 119 w 267"/>
              <a:gd name="T77" fmla="*/ 153 h 270"/>
              <a:gd name="T78" fmla="*/ 165 w 267"/>
              <a:gd name="T79" fmla="*/ 156 h 270"/>
              <a:gd name="T80" fmla="*/ 224 w 267"/>
              <a:gd name="T81" fmla="*/ 159 h 270"/>
              <a:gd name="T82" fmla="*/ 147 w 267"/>
              <a:gd name="T83" fmla="*/ 169 h 270"/>
              <a:gd name="T84" fmla="*/ 174 w 267"/>
              <a:gd name="T85" fmla="*/ 167 h 270"/>
              <a:gd name="T86" fmla="*/ 176 w 267"/>
              <a:gd name="T87" fmla="*/ 172 h 270"/>
              <a:gd name="T88" fmla="*/ 148 w 267"/>
              <a:gd name="T89" fmla="*/ 176 h 270"/>
              <a:gd name="T90" fmla="*/ 184 w 267"/>
              <a:gd name="T91" fmla="*/ 192 h 270"/>
              <a:gd name="T92" fmla="*/ 174 w 267"/>
              <a:gd name="T93" fmla="*/ 185 h 270"/>
              <a:gd name="T94" fmla="*/ 157 w 267"/>
              <a:gd name="T95" fmla="*/ 194 h 270"/>
              <a:gd name="T96" fmla="*/ 200 w 267"/>
              <a:gd name="T97" fmla="*/ 195 h 270"/>
              <a:gd name="T98" fmla="*/ 179 w 267"/>
              <a:gd name="T99" fmla="*/ 204 h 270"/>
              <a:gd name="T100" fmla="*/ 150 w 267"/>
              <a:gd name="T101" fmla="*/ 201 h 270"/>
              <a:gd name="T102" fmla="*/ 206 w 267"/>
              <a:gd name="T103" fmla="*/ 209 h 270"/>
              <a:gd name="T104" fmla="*/ 181 w 267"/>
              <a:gd name="T105" fmla="*/ 213 h 270"/>
              <a:gd name="T106" fmla="*/ 265 w 267"/>
              <a:gd name="T107" fmla="*/ 222 h 270"/>
              <a:gd name="T108" fmla="*/ 235 w 267"/>
              <a:gd name="T109" fmla="*/ 250 h 270"/>
              <a:gd name="T110" fmla="*/ 133 w 267"/>
              <a:gd name="T111" fmla="*/ 248 h 270"/>
              <a:gd name="T112" fmla="*/ 152 w 267"/>
              <a:gd name="T113" fmla="*/ 254 h 270"/>
              <a:gd name="T114" fmla="*/ 203 w 267"/>
              <a:gd name="T115" fmla="*/ 260 h 270"/>
              <a:gd name="T116" fmla="*/ 158 w 267"/>
              <a:gd name="T117" fmla="*/ 265 h 270"/>
              <a:gd name="T118" fmla="*/ 127 w 267"/>
              <a:gd name="T119" fmla="*/ 24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7" h="270">
                <a:moveTo>
                  <a:pt x="208" y="2"/>
                </a:moveTo>
                <a:lnTo>
                  <a:pt x="208" y="2"/>
                </a:lnTo>
                <a:lnTo>
                  <a:pt x="211" y="2"/>
                </a:lnTo>
                <a:lnTo>
                  <a:pt x="212" y="4"/>
                </a:lnTo>
                <a:lnTo>
                  <a:pt x="213" y="5"/>
                </a:lnTo>
                <a:lnTo>
                  <a:pt x="215" y="6"/>
                </a:lnTo>
                <a:lnTo>
                  <a:pt x="216" y="6"/>
                </a:lnTo>
                <a:lnTo>
                  <a:pt x="217" y="10"/>
                </a:lnTo>
                <a:lnTo>
                  <a:pt x="217" y="15"/>
                </a:lnTo>
                <a:lnTo>
                  <a:pt x="217" y="17"/>
                </a:lnTo>
                <a:lnTo>
                  <a:pt x="215" y="17"/>
                </a:lnTo>
                <a:lnTo>
                  <a:pt x="208" y="21"/>
                </a:lnTo>
                <a:lnTo>
                  <a:pt x="208" y="25"/>
                </a:lnTo>
                <a:lnTo>
                  <a:pt x="208" y="27"/>
                </a:lnTo>
                <a:lnTo>
                  <a:pt x="208" y="29"/>
                </a:lnTo>
                <a:lnTo>
                  <a:pt x="209" y="30"/>
                </a:lnTo>
                <a:lnTo>
                  <a:pt x="209" y="31"/>
                </a:lnTo>
                <a:lnTo>
                  <a:pt x="208" y="33"/>
                </a:lnTo>
                <a:lnTo>
                  <a:pt x="205" y="36"/>
                </a:lnTo>
                <a:lnTo>
                  <a:pt x="203" y="38"/>
                </a:lnTo>
                <a:lnTo>
                  <a:pt x="201" y="42"/>
                </a:lnTo>
                <a:lnTo>
                  <a:pt x="200" y="42"/>
                </a:lnTo>
                <a:lnTo>
                  <a:pt x="199" y="42"/>
                </a:lnTo>
                <a:lnTo>
                  <a:pt x="198" y="41"/>
                </a:lnTo>
                <a:lnTo>
                  <a:pt x="193" y="38"/>
                </a:lnTo>
                <a:lnTo>
                  <a:pt x="182" y="36"/>
                </a:lnTo>
                <a:lnTo>
                  <a:pt x="177" y="34"/>
                </a:lnTo>
                <a:lnTo>
                  <a:pt x="175" y="34"/>
                </a:lnTo>
                <a:lnTo>
                  <a:pt x="170" y="31"/>
                </a:lnTo>
                <a:lnTo>
                  <a:pt x="167" y="33"/>
                </a:lnTo>
                <a:lnTo>
                  <a:pt x="160" y="37"/>
                </a:lnTo>
                <a:lnTo>
                  <a:pt x="157" y="37"/>
                </a:lnTo>
                <a:lnTo>
                  <a:pt x="153" y="34"/>
                </a:lnTo>
                <a:lnTo>
                  <a:pt x="150" y="33"/>
                </a:lnTo>
                <a:lnTo>
                  <a:pt x="148" y="35"/>
                </a:lnTo>
                <a:lnTo>
                  <a:pt x="143" y="40"/>
                </a:lnTo>
                <a:lnTo>
                  <a:pt x="138" y="43"/>
                </a:lnTo>
                <a:lnTo>
                  <a:pt x="134" y="42"/>
                </a:lnTo>
                <a:lnTo>
                  <a:pt x="128" y="42"/>
                </a:lnTo>
                <a:lnTo>
                  <a:pt x="128" y="45"/>
                </a:lnTo>
                <a:lnTo>
                  <a:pt x="129" y="47"/>
                </a:lnTo>
                <a:lnTo>
                  <a:pt x="132" y="50"/>
                </a:lnTo>
                <a:lnTo>
                  <a:pt x="130" y="53"/>
                </a:lnTo>
                <a:lnTo>
                  <a:pt x="131" y="55"/>
                </a:lnTo>
                <a:lnTo>
                  <a:pt x="133" y="56"/>
                </a:lnTo>
                <a:lnTo>
                  <a:pt x="136" y="55"/>
                </a:lnTo>
                <a:lnTo>
                  <a:pt x="142" y="59"/>
                </a:lnTo>
                <a:lnTo>
                  <a:pt x="145" y="62"/>
                </a:lnTo>
                <a:lnTo>
                  <a:pt x="146" y="66"/>
                </a:lnTo>
                <a:lnTo>
                  <a:pt x="143" y="63"/>
                </a:lnTo>
                <a:lnTo>
                  <a:pt x="140" y="61"/>
                </a:lnTo>
                <a:lnTo>
                  <a:pt x="137" y="60"/>
                </a:lnTo>
                <a:lnTo>
                  <a:pt x="133" y="58"/>
                </a:lnTo>
                <a:lnTo>
                  <a:pt x="130" y="57"/>
                </a:lnTo>
                <a:lnTo>
                  <a:pt x="127" y="59"/>
                </a:lnTo>
                <a:lnTo>
                  <a:pt x="127" y="60"/>
                </a:lnTo>
                <a:lnTo>
                  <a:pt x="130" y="64"/>
                </a:lnTo>
                <a:lnTo>
                  <a:pt x="133" y="66"/>
                </a:lnTo>
                <a:lnTo>
                  <a:pt x="134" y="67"/>
                </a:lnTo>
                <a:lnTo>
                  <a:pt x="136" y="71"/>
                </a:lnTo>
                <a:lnTo>
                  <a:pt x="135" y="72"/>
                </a:lnTo>
                <a:lnTo>
                  <a:pt x="134" y="74"/>
                </a:lnTo>
                <a:lnTo>
                  <a:pt x="130" y="71"/>
                </a:lnTo>
                <a:lnTo>
                  <a:pt x="125" y="63"/>
                </a:lnTo>
                <a:lnTo>
                  <a:pt x="118" y="61"/>
                </a:lnTo>
                <a:lnTo>
                  <a:pt x="116" y="63"/>
                </a:lnTo>
                <a:lnTo>
                  <a:pt x="118" y="67"/>
                </a:lnTo>
                <a:lnTo>
                  <a:pt x="119" y="69"/>
                </a:lnTo>
                <a:lnTo>
                  <a:pt x="125" y="74"/>
                </a:lnTo>
                <a:lnTo>
                  <a:pt x="125" y="75"/>
                </a:lnTo>
                <a:lnTo>
                  <a:pt x="124" y="75"/>
                </a:lnTo>
                <a:lnTo>
                  <a:pt x="117" y="72"/>
                </a:lnTo>
                <a:lnTo>
                  <a:pt x="115" y="68"/>
                </a:lnTo>
                <a:lnTo>
                  <a:pt x="114" y="63"/>
                </a:lnTo>
                <a:lnTo>
                  <a:pt x="107" y="60"/>
                </a:lnTo>
                <a:lnTo>
                  <a:pt x="101" y="56"/>
                </a:lnTo>
                <a:lnTo>
                  <a:pt x="100" y="52"/>
                </a:lnTo>
                <a:lnTo>
                  <a:pt x="101" y="51"/>
                </a:lnTo>
                <a:lnTo>
                  <a:pt x="102" y="48"/>
                </a:lnTo>
                <a:lnTo>
                  <a:pt x="99" y="48"/>
                </a:lnTo>
                <a:lnTo>
                  <a:pt x="96" y="50"/>
                </a:lnTo>
                <a:lnTo>
                  <a:pt x="93" y="52"/>
                </a:lnTo>
                <a:lnTo>
                  <a:pt x="93" y="55"/>
                </a:lnTo>
                <a:lnTo>
                  <a:pt x="93" y="57"/>
                </a:lnTo>
                <a:lnTo>
                  <a:pt x="92" y="61"/>
                </a:lnTo>
                <a:lnTo>
                  <a:pt x="91" y="67"/>
                </a:lnTo>
                <a:lnTo>
                  <a:pt x="92" y="71"/>
                </a:lnTo>
                <a:lnTo>
                  <a:pt x="99" y="80"/>
                </a:lnTo>
                <a:lnTo>
                  <a:pt x="102" y="87"/>
                </a:lnTo>
                <a:lnTo>
                  <a:pt x="104" y="90"/>
                </a:lnTo>
                <a:lnTo>
                  <a:pt x="108" y="93"/>
                </a:lnTo>
                <a:lnTo>
                  <a:pt x="112" y="98"/>
                </a:lnTo>
                <a:lnTo>
                  <a:pt x="113" y="101"/>
                </a:lnTo>
                <a:lnTo>
                  <a:pt x="115" y="105"/>
                </a:lnTo>
                <a:lnTo>
                  <a:pt x="111" y="108"/>
                </a:lnTo>
                <a:lnTo>
                  <a:pt x="109" y="108"/>
                </a:lnTo>
                <a:lnTo>
                  <a:pt x="108" y="107"/>
                </a:lnTo>
                <a:lnTo>
                  <a:pt x="110" y="104"/>
                </a:lnTo>
                <a:lnTo>
                  <a:pt x="109" y="102"/>
                </a:lnTo>
                <a:lnTo>
                  <a:pt x="104" y="99"/>
                </a:lnTo>
                <a:lnTo>
                  <a:pt x="102" y="100"/>
                </a:lnTo>
                <a:lnTo>
                  <a:pt x="99" y="102"/>
                </a:lnTo>
                <a:lnTo>
                  <a:pt x="101" y="106"/>
                </a:lnTo>
                <a:lnTo>
                  <a:pt x="102" y="108"/>
                </a:lnTo>
                <a:lnTo>
                  <a:pt x="103" y="111"/>
                </a:lnTo>
                <a:lnTo>
                  <a:pt x="106" y="111"/>
                </a:lnTo>
                <a:lnTo>
                  <a:pt x="102" y="114"/>
                </a:lnTo>
                <a:lnTo>
                  <a:pt x="98" y="116"/>
                </a:lnTo>
                <a:lnTo>
                  <a:pt x="94" y="116"/>
                </a:lnTo>
                <a:lnTo>
                  <a:pt x="92" y="117"/>
                </a:lnTo>
                <a:lnTo>
                  <a:pt x="91" y="118"/>
                </a:lnTo>
                <a:lnTo>
                  <a:pt x="93" y="118"/>
                </a:lnTo>
                <a:lnTo>
                  <a:pt x="95" y="118"/>
                </a:lnTo>
                <a:lnTo>
                  <a:pt x="97" y="120"/>
                </a:lnTo>
                <a:lnTo>
                  <a:pt x="105" y="123"/>
                </a:lnTo>
                <a:lnTo>
                  <a:pt x="109" y="126"/>
                </a:lnTo>
                <a:lnTo>
                  <a:pt x="112" y="126"/>
                </a:lnTo>
                <a:lnTo>
                  <a:pt x="116" y="131"/>
                </a:lnTo>
                <a:lnTo>
                  <a:pt x="122" y="133"/>
                </a:lnTo>
                <a:lnTo>
                  <a:pt x="126" y="138"/>
                </a:lnTo>
                <a:lnTo>
                  <a:pt x="130" y="139"/>
                </a:lnTo>
                <a:lnTo>
                  <a:pt x="135" y="141"/>
                </a:lnTo>
                <a:lnTo>
                  <a:pt x="136" y="143"/>
                </a:lnTo>
                <a:lnTo>
                  <a:pt x="136" y="146"/>
                </a:lnTo>
                <a:lnTo>
                  <a:pt x="137" y="154"/>
                </a:lnTo>
                <a:lnTo>
                  <a:pt x="137" y="159"/>
                </a:lnTo>
                <a:lnTo>
                  <a:pt x="138" y="161"/>
                </a:lnTo>
                <a:lnTo>
                  <a:pt x="137" y="163"/>
                </a:lnTo>
                <a:lnTo>
                  <a:pt x="136" y="165"/>
                </a:lnTo>
                <a:lnTo>
                  <a:pt x="135" y="165"/>
                </a:lnTo>
                <a:lnTo>
                  <a:pt x="132" y="161"/>
                </a:lnTo>
                <a:lnTo>
                  <a:pt x="127" y="157"/>
                </a:lnTo>
                <a:lnTo>
                  <a:pt x="122" y="152"/>
                </a:lnTo>
                <a:lnTo>
                  <a:pt x="121" y="151"/>
                </a:lnTo>
                <a:lnTo>
                  <a:pt x="120" y="151"/>
                </a:lnTo>
                <a:lnTo>
                  <a:pt x="117" y="152"/>
                </a:lnTo>
                <a:lnTo>
                  <a:pt x="110" y="154"/>
                </a:lnTo>
                <a:lnTo>
                  <a:pt x="107" y="155"/>
                </a:lnTo>
                <a:lnTo>
                  <a:pt x="106" y="156"/>
                </a:lnTo>
                <a:lnTo>
                  <a:pt x="106" y="157"/>
                </a:lnTo>
                <a:lnTo>
                  <a:pt x="107" y="158"/>
                </a:lnTo>
                <a:lnTo>
                  <a:pt x="109" y="160"/>
                </a:lnTo>
                <a:lnTo>
                  <a:pt x="109" y="163"/>
                </a:lnTo>
                <a:lnTo>
                  <a:pt x="111" y="167"/>
                </a:lnTo>
                <a:lnTo>
                  <a:pt x="113" y="168"/>
                </a:lnTo>
                <a:lnTo>
                  <a:pt x="115" y="168"/>
                </a:lnTo>
                <a:lnTo>
                  <a:pt x="117" y="169"/>
                </a:lnTo>
                <a:lnTo>
                  <a:pt x="117" y="170"/>
                </a:lnTo>
                <a:lnTo>
                  <a:pt x="119" y="172"/>
                </a:lnTo>
                <a:lnTo>
                  <a:pt x="120" y="173"/>
                </a:lnTo>
                <a:lnTo>
                  <a:pt x="120" y="174"/>
                </a:lnTo>
                <a:lnTo>
                  <a:pt x="112" y="176"/>
                </a:lnTo>
                <a:lnTo>
                  <a:pt x="111" y="178"/>
                </a:lnTo>
                <a:lnTo>
                  <a:pt x="109" y="178"/>
                </a:lnTo>
                <a:lnTo>
                  <a:pt x="107" y="177"/>
                </a:lnTo>
                <a:lnTo>
                  <a:pt x="107" y="174"/>
                </a:lnTo>
                <a:lnTo>
                  <a:pt x="105" y="172"/>
                </a:lnTo>
                <a:lnTo>
                  <a:pt x="103" y="171"/>
                </a:lnTo>
                <a:lnTo>
                  <a:pt x="100" y="170"/>
                </a:lnTo>
                <a:lnTo>
                  <a:pt x="97" y="168"/>
                </a:lnTo>
                <a:lnTo>
                  <a:pt x="96" y="170"/>
                </a:lnTo>
                <a:lnTo>
                  <a:pt x="97" y="176"/>
                </a:lnTo>
                <a:lnTo>
                  <a:pt x="100" y="180"/>
                </a:lnTo>
                <a:lnTo>
                  <a:pt x="104" y="191"/>
                </a:lnTo>
                <a:lnTo>
                  <a:pt x="106" y="197"/>
                </a:lnTo>
                <a:lnTo>
                  <a:pt x="107" y="200"/>
                </a:lnTo>
                <a:lnTo>
                  <a:pt x="106" y="205"/>
                </a:lnTo>
                <a:lnTo>
                  <a:pt x="108" y="209"/>
                </a:lnTo>
                <a:lnTo>
                  <a:pt x="109" y="213"/>
                </a:lnTo>
                <a:lnTo>
                  <a:pt x="108" y="212"/>
                </a:lnTo>
                <a:lnTo>
                  <a:pt x="106" y="211"/>
                </a:lnTo>
                <a:lnTo>
                  <a:pt x="104" y="209"/>
                </a:lnTo>
                <a:lnTo>
                  <a:pt x="99" y="203"/>
                </a:lnTo>
                <a:lnTo>
                  <a:pt x="98" y="199"/>
                </a:lnTo>
                <a:lnTo>
                  <a:pt x="96" y="199"/>
                </a:lnTo>
                <a:lnTo>
                  <a:pt x="92" y="200"/>
                </a:lnTo>
                <a:lnTo>
                  <a:pt x="88" y="208"/>
                </a:lnTo>
                <a:lnTo>
                  <a:pt x="88" y="213"/>
                </a:lnTo>
                <a:lnTo>
                  <a:pt x="87" y="211"/>
                </a:lnTo>
                <a:lnTo>
                  <a:pt x="85" y="210"/>
                </a:lnTo>
                <a:lnTo>
                  <a:pt x="85" y="205"/>
                </a:lnTo>
                <a:lnTo>
                  <a:pt x="85" y="203"/>
                </a:lnTo>
                <a:lnTo>
                  <a:pt x="80" y="196"/>
                </a:lnTo>
                <a:lnTo>
                  <a:pt x="78" y="195"/>
                </a:lnTo>
                <a:lnTo>
                  <a:pt x="77" y="193"/>
                </a:lnTo>
                <a:lnTo>
                  <a:pt x="76" y="190"/>
                </a:lnTo>
                <a:lnTo>
                  <a:pt x="74" y="190"/>
                </a:lnTo>
                <a:lnTo>
                  <a:pt x="72" y="192"/>
                </a:lnTo>
                <a:lnTo>
                  <a:pt x="71" y="195"/>
                </a:lnTo>
                <a:lnTo>
                  <a:pt x="71" y="199"/>
                </a:lnTo>
                <a:lnTo>
                  <a:pt x="70" y="201"/>
                </a:lnTo>
                <a:lnTo>
                  <a:pt x="65" y="196"/>
                </a:lnTo>
                <a:lnTo>
                  <a:pt x="60" y="188"/>
                </a:lnTo>
                <a:lnTo>
                  <a:pt x="60" y="183"/>
                </a:lnTo>
                <a:lnTo>
                  <a:pt x="64" y="179"/>
                </a:lnTo>
                <a:lnTo>
                  <a:pt x="63" y="176"/>
                </a:lnTo>
                <a:lnTo>
                  <a:pt x="60" y="170"/>
                </a:lnTo>
                <a:lnTo>
                  <a:pt x="55" y="166"/>
                </a:lnTo>
                <a:lnTo>
                  <a:pt x="52" y="165"/>
                </a:lnTo>
                <a:lnTo>
                  <a:pt x="51" y="161"/>
                </a:lnTo>
                <a:lnTo>
                  <a:pt x="48" y="159"/>
                </a:lnTo>
                <a:lnTo>
                  <a:pt x="46" y="158"/>
                </a:lnTo>
                <a:lnTo>
                  <a:pt x="46" y="156"/>
                </a:lnTo>
                <a:lnTo>
                  <a:pt x="47" y="155"/>
                </a:lnTo>
                <a:lnTo>
                  <a:pt x="52" y="151"/>
                </a:lnTo>
                <a:lnTo>
                  <a:pt x="55" y="144"/>
                </a:lnTo>
                <a:lnTo>
                  <a:pt x="56" y="144"/>
                </a:lnTo>
                <a:lnTo>
                  <a:pt x="59" y="145"/>
                </a:lnTo>
                <a:lnTo>
                  <a:pt x="63" y="145"/>
                </a:lnTo>
                <a:lnTo>
                  <a:pt x="65" y="141"/>
                </a:lnTo>
                <a:lnTo>
                  <a:pt x="68" y="139"/>
                </a:lnTo>
                <a:lnTo>
                  <a:pt x="72" y="139"/>
                </a:lnTo>
                <a:lnTo>
                  <a:pt x="81" y="145"/>
                </a:lnTo>
                <a:lnTo>
                  <a:pt x="91" y="148"/>
                </a:lnTo>
                <a:lnTo>
                  <a:pt x="95" y="150"/>
                </a:lnTo>
                <a:lnTo>
                  <a:pt x="98" y="153"/>
                </a:lnTo>
                <a:lnTo>
                  <a:pt x="100" y="153"/>
                </a:lnTo>
                <a:lnTo>
                  <a:pt x="102" y="154"/>
                </a:lnTo>
                <a:lnTo>
                  <a:pt x="102" y="152"/>
                </a:lnTo>
                <a:lnTo>
                  <a:pt x="101" y="150"/>
                </a:lnTo>
                <a:lnTo>
                  <a:pt x="103" y="149"/>
                </a:lnTo>
                <a:lnTo>
                  <a:pt x="108" y="149"/>
                </a:lnTo>
                <a:lnTo>
                  <a:pt x="109" y="148"/>
                </a:lnTo>
                <a:lnTo>
                  <a:pt x="110" y="147"/>
                </a:lnTo>
                <a:lnTo>
                  <a:pt x="109" y="145"/>
                </a:lnTo>
                <a:lnTo>
                  <a:pt x="107" y="144"/>
                </a:lnTo>
                <a:lnTo>
                  <a:pt x="106" y="144"/>
                </a:lnTo>
                <a:lnTo>
                  <a:pt x="104" y="144"/>
                </a:lnTo>
                <a:lnTo>
                  <a:pt x="102" y="144"/>
                </a:lnTo>
                <a:lnTo>
                  <a:pt x="99" y="143"/>
                </a:lnTo>
                <a:lnTo>
                  <a:pt x="98" y="142"/>
                </a:lnTo>
                <a:lnTo>
                  <a:pt x="97" y="141"/>
                </a:lnTo>
                <a:lnTo>
                  <a:pt x="91" y="138"/>
                </a:lnTo>
                <a:lnTo>
                  <a:pt x="86" y="135"/>
                </a:lnTo>
                <a:lnTo>
                  <a:pt x="85" y="137"/>
                </a:lnTo>
                <a:lnTo>
                  <a:pt x="83" y="138"/>
                </a:lnTo>
                <a:lnTo>
                  <a:pt x="80" y="138"/>
                </a:lnTo>
                <a:lnTo>
                  <a:pt x="72" y="136"/>
                </a:lnTo>
                <a:lnTo>
                  <a:pt x="67" y="137"/>
                </a:lnTo>
                <a:lnTo>
                  <a:pt x="64" y="138"/>
                </a:lnTo>
                <a:lnTo>
                  <a:pt x="62" y="138"/>
                </a:lnTo>
                <a:lnTo>
                  <a:pt x="60" y="139"/>
                </a:lnTo>
                <a:lnTo>
                  <a:pt x="57" y="139"/>
                </a:lnTo>
                <a:lnTo>
                  <a:pt x="54" y="136"/>
                </a:lnTo>
                <a:lnTo>
                  <a:pt x="53" y="133"/>
                </a:lnTo>
                <a:lnTo>
                  <a:pt x="52" y="133"/>
                </a:lnTo>
                <a:lnTo>
                  <a:pt x="52" y="135"/>
                </a:lnTo>
                <a:lnTo>
                  <a:pt x="52" y="137"/>
                </a:lnTo>
                <a:lnTo>
                  <a:pt x="48" y="138"/>
                </a:lnTo>
                <a:lnTo>
                  <a:pt x="46" y="137"/>
                </a:lnTo>
                <a:lnTo>
                  <a:pt x="44" y="132"/>
                </a:lnTo>
                <a:lnTo>
                  <a:pt x="42" y="126"/>
                </a:lnTo>
                <a:lnTo>
                  <a:pt x="38" y="121"/>
                </a:lnTo>
                <a:lnTo>
                  <a:pt x="35" y="120"/>
                </a:lnTo>
                <a:lnTo>
                  <a:pt x="35" y="117"/>
                </a:lnTo>
                <a:lnTo>
                  <a:pt x="35" y="115"/>
                </a:lnTo>
                <a:lnTo>
                  <a:pt x="39" y="115"/>
                </a:lnTo>
                <a:lnTo>
                  <a:pt x="44" y="117"/>
                </a:lnTo>
                <a:lnTo>
                  <a:pt x="46" y="116"/>
                </a:lnTo>
                <a:lnTo>
                  <a:pt x="47" y="115"/>
                </a:lnTo>
                <a:lnTo>
                  <a:pt x="47" y="113"/>
                </a:lnTo>
                <a:lnTo>
                  <a:pt x="46" y="111"/>
                </a:lnTo>
                <a:lnTo>
                  <a:pt x="44" y="111"/>
                </a:lnTo>
                <a:lnTo>
                  <a:pt x="43" y="111"/>
                </a:lnTo>
                <a:lnTo>
                  <a:pt x="40" y="111"/>
                </a:lnTo>
                <a:lnTo>
                  <a:pt x="35" y="112"/>
                </a:lnTo>
                <a:lnTo>
                  <a:pt x="33" y="111"/>
                </a:lnTo>
                <a:lnTo>
                  <a:pt x="32" y="110"/>
                </a:lnTo>
                <a:lnTo>
                  <a:pt x="29" y="106"/>
                </a:lnTo>
                <a:lnTo>
                  <a:pt x="25" y="102"/>
                </a:lnTo>
                <a:lnTo>
                  <a:pt x="20" y="99"/>
                </a:lnTo>
                <a:lnTo>
                  <a:pt x="17" y="90"/>
                </a:lnTo>
                <a:lnTo>
                  <a:pt x="14" y="87"/>
                </a:lnTo>
                <a:lnTo>
                  <a:pt x="11" y="84"/>
                </a:lnTo>
                <a:lnTo>
                  <a:pt x="12" y="84"/>
                </a:lnTo>
                <a:lnTo>
                  <a:pt x="13" y="84"/>
                </a:lnTo>
                <a:lnTo>
                  <a:pt x="15" y="86"/>
                </a:lnTo>
                <a:lnTo>
                  <a:pt x="17" y="86"/>
                </a:lnTo>
                <a:lnTo>
                  <a:pt x="19" y="85"/>
                </a:lnTo>
                <a:lnTo>
                  <a:pt x="19" y="84"/>
                </a:lnTo>
                <a:lnTo>
                  <a:pt x="20" y="83"/>
                </a:lnTo>
                <a:lnTo>
                  <a:pt x="20" y="81"/>
                </a:lnTo>
                <a:lnTo>
                  <a:pt x="20" y="80"/>
                </a:lnTo>
                <a:lnTo>
                  <a:pt x="22" y="80"/>
                </a:lnTo>
                <a:lnTo>
                  <a:pt x="23" y="80"/>
                </a:lnTo>
                <a:lnTo>
                  <a:pt x="23" y="78"/>
                </a:lnTo>
                <a:lnTo>
                  <a:pt x="22" y="76"/>
                </a:lnTo>
                <a:lnTo>
                  <a:pt x="21" y="74"/>
                </a:lnTo>
                <a:lnTo>
                  <a:pt x="21" y="73"/>
                </a:lnTo>
                <a:lnTo>
                  <a:pt x="21" y="72"/>
                </a:lnTo>
                <a:lnTo>
                  <a:pt x="23" y="71"/>
                </a:lnTo>
                <a:lnTo>
                  <a:pt x="24" y="70"/>
                </a:lnTo>
                <a:lnTo>
                  <a:pt x="25" y="69"/>
                </a:lnTo>
                <a:lnTo>
                  <a:pt x="27" y="69"/>
                </a:lnTo>
                <a:lnTo>
                  <a:pt x="30" y="69"/>
                </a:lnTo>
                <a:lnTo>
                  <a:pt x="31" y="67"/>
                </a:lnTo>
                <a:lnTo>
                  <a:pt x="32" y="66"/>
                </a:lnTo>
                <a:lnTo>
                  <a:pt x="33" y="62"/>
                </a:lnTo>
                <a:lnTo>
                  <a:pt x="33" y="60"/>
                </a:lnTo>
                <a:lnTo>
                  <a:pt x="34" y="58"/>
                </a:lnTo>
                <a:lnTo>
                  <a:pt x="35" y="56"/>
                </a:lnTo>
                <a:lnTo>
                  <a:pt x="36" y="54"/>
                </a:lnTo>
                <a:lnTo>
                  <a:pt x="38" y="53"/>
                </a:lnTo>
                <a:lnTo>
                  <a:pt x="41" y="52"/>
                </a:lnTo>
                <a:lnTo>
                  <a:pt x="42" y="49"/>
                </a:lnTo>
                <a:lnTo>
                  <a:pt x="43" y="47"/>
                </a:lnTo>
                <a:lnTo>
                  <a:pt x="43" y="45"/>
                </a:lnTo>
                <a:lnTo>
                  <a:pt x="42" y="43"/>
                </a:lnTo>
                <a:lnTo>
                  <a:pt x="41" y="40"/>
                </a:lnTo>
                <a:lnTo>
                  <a:pt x="41" y="37"/>
                </a:lnTo>
                <a:lnTo>
                  <a:pt x="45" y="37"/>
                </a:lnTo>
                <a:lnTo>
                  <a:pt x="47" y="37"/>
                </a:lnTo>
                <a:lnTo>
                  <a:pt x="52" y="37"/>
                </a:lnTo>
                <a:lnTo>
                  <a:pt x="55" y="35"/>
                </a:lnTo>
                <a:lnTo>
                  <a:pt x="56" y="35"/>
                </a:lnTo>
                <a:lnTo>
                  <a:pt x="60" y="37"/>
                </a:lnTo>
                <a:lnTo>
                  <a:pt x="62" y="35"/>
                </a:lnTo>
                <a:lnTo>
                  <a:pt x="66" y="33"/>
                </a:lnTo>
                <a:lnTo>
                  <a:pt x="71" y="27"/>
                </a:lnTo>
                <a:lnTo>
                  <a:pt x="73" y="26"/>
                </a:lnTo>
                <a:lnTo>
                  <a:pt x="78" y="25"/>
                </a:lnTo>
                <a:lnTo>
                  <a:pt x="79" y="25"/>
                </a:lnTo>
                <a:lnTo>
                  <a:pt x="81" y="25"/>
                </a:lnTo>
                <a:lnTo>
                  <a:pt x="86" y="26"/>
                </a:lnTo>
                <a:lnTo>
                  <a:pt x="89" y="26"/>
                </a:lnTo>
                <a:lnTo>
                  <a:pt x="92" y="25"/>
                </a:lnTo>
                <a:lnTo>
                  <a:pt x="96" y="24"/>
                </a:lnTo>
                <a:lnTo>
                  <a:pt x="97" y="18"/>
                </a:lnTo>
                <a:lnTo>
                  <a:pt x="98" y="17"/>
                </a:lnTo>
                <a:lnTo>
                  <a:pt x="100" y="17"/>
                </a:lnTo>
                <a:lnTo>
                  <a:pt x="102" y="17"/>
                </a:lnTo>
                <a:lnTo>
                  <a:pt x="105" y="18"/>
                </a:lnTo>
                <a:lnTo>
                  <a:pt x="109" y="18"/>
                </a:lnTo>
                <a:lnTo>
                  <a:pt x="112" y="15"/>
                </a:lnTo>
                <a:lnTo>
                  <a:pt x="116" y="15"/>
                </a:lnTo>
                <a:lnTo>
                  <a:pt x="118" y="15"/>
                </a:lnTo>
                <a:lnTo>
                  <a:pt x="121" y="15"/>
                </a:lnTo>
                <a:lnTo>
                  <a:pt x="124" y="15"/>
                </a:lnTo>
                <a:lnTo>
                  <a:pt x="128" y="14"/>
                </a:lnTo>
                <a:lnTo>
                  <a:pt x="132" y="12"/>
                </a:lnTo>
                <a:lnTo>
                  <a:pt x="135" y="12"/>
                </a:lnTo>
                <a:lnTo>
                  <a:pt x="136" y="12"/>
                </a:lnTo>
                <a:lnTo>
                  <a:pt x="137" y="12"/>
                </a:lnTo>
                <a:lnTo>
                  <a:pt x="137" y="9"/>
                </a:lnTo>
                <a:lnTo>
                  <a:pt x="143" y="9"/>
                </a:lnTo>
                <a:lnTo>
                  <a:pt x="145" y="9"/>
                </a:lnTo>
                <a:lnTo>
                  <a:pt x="148" y="10"/>
                </a:lnTo>
                <a:lnTo>
                  <a:pt x="151" y="8"/>
                </a:lnTo>
                <a:lnTo>
                  <a:pt x="152" y="8"/>
                </a:lnTo>
                <a:lnTo>
                  <a:pt x="153" y="12"/>
                </a:lnTo>
                <a:lnTo>
                  <a:pt x="154" y="13"/>
                </a:lnTo>
                <a:lnTo>
                  <a:pt x="156" y="14"/>
                </a:lnTo>
                <a:lnTo>
                  <a:pt x="160" y="16"/>
                </a:lnTo>
                <a:lnTo>
                  <a:pt x="160" y="16"/>
                </a:lnTo>
                <a:lnTo>
                  <a:pt x="162" y="15"/>
                </a:lnTo>
                <a:lnTo>
                  <a:pt x="167" y="16"/>
                </a:lnTo>
                <a:lnTo>
                  <a:pt x="171" y="18"/>
                </a:lnTo>
                <a:lnTo>
                  <a:pt x="175" y="21"/>
                </a:lnTo>
                <a:lnTo>
                  <a:pt x="179" y="20"/>
                </a:lnTo>
                <a:lnTo>
                  <a:pt x="183" y="19"/>
                </a:lnTo>
                <a:lnTo>
                  <a:pt x="186" y="18"/>
                </a:lnTo>
                <a:lnTo>
                  <a:pt x="189" y="18"/>
                </a:lnTo>
                <a:lnTo>
                  <a:pt x="191" y="18"/>
                </a:lnTo>
                <a:lnTo>
                  <a:pt x="196" y="18"/>
                </a:lnTo>
                <a:lnTo>
                  <a:pt x="200" y="17"/>
                </a:lnTo>
                <a:lnTo>
                  <a:pt x="202" y="15"/>
                </a:lnTo>
                <a:lnTo>
                  <a:pt x="203" y="13"/>
                </a:lnTo>
                <a:lnTo>
                  <a:pt x="202" y="10"/>
                </a:lnTo>
                <a:lnTo>
                  <a:pt x="201" y="6"/>
                </a:lnTo>
                <a:lnTo>
                  <a:pt x="200" y="5"/>
                </a:lnTo>
                <a:lnTo>
                  <a:pt x="200" y="3"/>
                </a:lnTo>
                <a:lnTo>
                  <a:pt x="201" y="2"/>
                </a:lnTo>
                <a:lnTo>
                  <a:pt x="201" y="1"/>
                </a:lnTo>
                <a:lnTo>
                  <a:pt x="204" y="0"/>
                </a:lnTo>
                <a:lnTo>
                  <a:pt x="208" y="2"/>
                </a:lnTo>
                <a:close/>
                <a:moveTo>
                  <a:pt x="160" y="47"/>
                </a:moveTo>
                <a:lnTo>
                  <a:pt x="160" y="47"/>
                </a:lnTo>
                <a:lnTo>
                  <a:pt x="156" y="48"/>
                </a:lnTo>
                <a:lnTo>
                  <a:pt x="152" y="46"/>
                </a:lnTo>
                <a:lnTo>
                  <a:pt x="152" y="44"/>
                </a:lnTo>
                <a:lnTo>
                  <a:pt x="154" y="41"/>
                </a:lnTo>
                <a:lnTo>
                  <a:pt x="155" y="40"/>
                </a:lnTo>
                <a:lnTo>
                  <a:pt x="158" y="40"/>
                </a:lnTo>
                <a:lnTo>
                  <a:pt x="160" y="42"/>
                </a:lnTo>
                <a:lnTo>
                  <a:pt x="160" y="43"/>
                </a:lnTo>
                <a:lnTo>
                  <a:pt x="159" y="45"/>
                </a:lnTo>
                <a:lnTo>
                  <a:pt x="160" y="47"/>
                </a:lnTo>
                <a:close/>
                <a:moveTo>
                  <a:pt x="188" y="55"/>
                </a:moveTo>
                <a:lnTo>
                  <a:pt x="188" y="55"/>
                </a:lnTo>
                <a:lnTo>
                  <a:pt x="185" y="56"/>
                </a:lnTo>
                <a:lnTo>
                  <a:pt x="181" y="52"/>
                </a:lnTo>
                <a:lnTo>
                  <a:pt x="184" y="51"/>
                </a:lnTo>
                <a:lnTo>
                  <a:pt x="186" y="52"/>
                </a:lnTo>
                <a:lnTo>
                  <a:pt x="187" y="53"/>
                </a:lnTo>
                <a:lnTo>
                  <a:pt x="188" y="55"/>
                </a:lnTo>
                <a:close/>
                <a:moveTo>
                  <a:pt x="180" y="73"/>
                </a:moveTo>
                <a:lnTo>
                  <a:pt x="180" y="73"/>
                </a:lnTo>
                <a:lnTo>
                  <a:pt x="179" y="74"/>
                </a:lnTo>
                <a:lnTo>
                  <a:pt x="178" y="76"/>
                </a:lnTo>
                <a:lnTo>
                  <a:pt x="178" y="80"/>
                </a:lnTo>
                <a:lnTo>
                  <a:pt x="176" y="80"/>
                </a:lnTo>
                <a:lnTo>
                  <a:pt x="175" y="79"/>
                </a:lnTo>
                <a:lnTo>
                  <a:pt x="175" y="78"/>
                </a:lnTo>
                <a:lnTo>
                  <a:pt x="174" y="76"/>
                </a:lnTo>
                <a:lnTo>
                  <a:pt x="174" y="76"/>
                </a:lnTo>
                <a:lnTo>
                  <a:pt x="173" y="78"/>
                </a:lnTo>
                <a:lnTo>
                  <a:pt x="172" y="79"/>
                </a:lnTo>
                <a:lnTo>
                  <a:pt x="171" y="79"/>
                </a:lnTo>
                <a:lnTo>
                  <a:pt x="169" y="78"/>
                </a:lnTo>
                <a:lnTo>
                  <a:pt x="169" y="76"/>
                </a:lnTo>
                <a:lnTo>
                  <a:pt x="168" y="73"/>
                </a:lnTo>
                <a:lnTo>
                  <a:pt x="169" y="72"/>
                </a:lnTo>
                <a:lnTo>
                  <a:pt x="174" y="72"/>
                </a:lnTo>
                <a:lnTo>
                  <a:pt x="176" y="74"/>
                </a:lnTo>
                <a:lnTo>
                  <a:pt x="178" y="73"/>
                </a:lnTo>
                <a:lnTo>
                  <a:pt x="178" y="71"/>
                </a:lnTo>
                <a:lnTo>
                  <a:pt x="181" y="71"/>
                </a:lnTo>
                <a:lnTo>
                  <a:pt x="180" y="73"/>
                </a:lnTo>
                <a:close/>
                <a:moveTo>
                  <a:pt x="13" y="95"/>
                </a:moveTo>
                <a:lnTo>
                  <a:pt x="13" y="95"/>
                </a:lnTo>
                <a:lnTo>
                  <a:pt x="14" y="97"/>
                </a:lnTo>
                <a:lnTo>
                  <a:pt x="10" y="96"/>
                </a:lnTo>
                <a:lnTo>
                  <a:pt x="7" y="94"/>
                </a:lnTo>
                <a:lnTo>
                  <a:pt x="5" y="89"/>
                </a:lnTo>
                <a:lnTo>
                  <a:pt x="0" y="83"/>
                </a:lnTo>
                <a:lnTo>
                  <a:pt x="0" y="82"/>
                </a:lnTo>
                <a:lnTo>
                  <a:pt x="2" y="80"/>
                </a:lnTo>
                <a:lnTo>
                  <a:pt x="6" y="79"/>
                </a:lnTo>
                <a:lnTo>
                  <a:pt x="7" y="80"/>
                </a:lnTo>
                <a:lnTo>
                  <a:pt x="8" y="81"/>
                </a:lnTo>
                <a:lnTo>
                  <a:pt x="9" y="82"/>
                </a:lnTo>
                <a:lnTo>
                  <a:pt x="7" y="85"/>
                </a:lnTo>
                <a:lnTo>
                  <a:pt x="6" y="86"/>
                </a:lnTo>
                <a:lnTo>
                  <a:pt x="8" y="88"/>
                </a:lnTo>
                <a:lnTo>
                  <a:pt x="8" y="88"/>
                </a:lnTo>
                <a:lnTo>
                  <a:pt x="9" y="92"/>
                </a:lnTo>
                <a:lnTo>
                  <a:pt x="9" y="93"/>
                </a:lnTo>
                <a:lnTo>
                  <a:pt x="12" y="95"/>
                </a:lnTo>
                <a:lnTo>
                  <a:pt x="13" y="95"/>
                </a:lnTo>
                <a:close/>
                <a:moveTo>
                  <a:pt x="211" y="99"/>
                </a:moveTo>
                <a:lnTo>
                  <a:pt x="211" y="99"/>
                </a:lnTo>
                <a:lnTo>
                  <a:pt x="210" y="102"/>
                </a:lnTo>
                <a:lnTo>
                  <a:pt x="214" y="105"/>
                </a:lnTo>
                <a:lnTo>
                  <a:pt x="216" y="108"/>
                </a:lnTo>
                <a:lnTo>
                  <a:pt x="216" y="110"/>
                </a:lnTo>
                <a:lnTo>
                  <a:pt x="216" y="111"/>
                </a:lnTo>
                <a:lnTo>
                  <a:pt x="214" y="110"/>
                </a:lnTo>
                <a:lnTo>
                  <a:pt x="213" y="109"/>
                </a:lnTo>
                <a:lnTo>
                  <a:pt x="214" y="111"/>
                </a:lnTo>
                <a:lnTo>
                  <a:pt x="215" y="113"/>
                </a:lnTo>
                <a:lnTo>
                  <a:pt x="213" y="113"/>
                </a:lnTo>
                <a:lnTo>
                  <a:pt x="210" y="113"/>
                </a:lnTo>
                <a:lnTo>
                  <a:pt x="203" y="111"/>
                </a:lnTo>
                <a:lnTo>
                  <a:pt x="201" y="109"/>
                </a:lnTo>
                <a:lnTo>
                  <a:pt x="206" y="106"/>
                </a:lnTo>
                <a:lnTo>
                  <a:pt x="206" y="104"/>
                </a:lnTo>
                <a:lnTo>
                  <a:pt x="203" y="105"/>
                </a:lnTo>
                <a:lnTo>
                  <a:pt x="200" y="109"/>
                </a:lnTo>
                <a:lnTo>
                  <a:pt x="195" y="107"/>
                </a:lnTo>
                <a:lnTo>
                  <a:pt x="193" y="105"/>
                </a:lnTo>
                <a:lnTo>
                  <a:pt x="193" y="104"/>
                </a:lnTo>
                <a:lnTo>
                  <a:pt x="195" y="101"/>
                </a:lnTo>
                <a:lnTo>
                  <a:pt x="199" y="101"/>
                </a:lnTo>
                <a:lnTo>
                  <a:pt x="201" y="100"/>
                </a:lnTo>
                <a:lnTo>
                  <a:pt x="203" y="99"/>
                </a:lnTo>
                <a:lnTo>
                  <a:pt x="203" y="97"/>
                </a:lnTo>
                <a:lnTo>
                  <a:pt x="209" y="97"/>
                </a:lnTo>
                <a:lnTo>
                  <a:pt x="211" y="99"/>
                </a:lnTo>
                <a:close/>
                <a:moveTo>
                  <a:pt x="132" y="106"/>
                </a:moveTo>
                <a:lnTo>
                  <a:pt x="132" y="106"/>
                </a:lnTo>
                <a:lnTo>
                  <a:pt x="131" y="107"/>
                </a:lnTo>
                <a:lnTo>
                  <a:pt x="132" y="103"/>
                </a:lnTo>
                <a:lnTo>
                  <a:pt x="135" y="102"/>
                </a:lnTo>
                <a:lnTo>
                  <a:pt x="134" y="104"/>
                </a:lnTo>
                <a:lnTo>
                  <a:pt x="132" y="106"/>
                </a:lnTo>
                <a:close/>
                <a:moveTo>
                  <a:pt x="129" y="108"/>
                </a:moveTo>
                <a:lnTo>
                  <a:pt x="129" y="108"/>
                </a:lnTo>
                <a:lnTo>
                  <a:pt x="127" y="109"/>
                </a:lnTo>
                <a:lnTo>
                  <a:pt x="125" y="109"/>
                </a:lnTo>
                <a:lnTo>
                  <a:pt x="123" y="104"/>
                </a:lnTo>
                <a:lnTo>
                  <a:pt x="129" y="108"/>
                </a:lnTo>
                <a:close/>
                <a:moveTo>
                  <a:pt x="117" y="114"/>
                </a:moveTo>
                <a:lnTo>
                  <a:pt x="117" y="114"/>
                </a:lnTo>
                <a:lnTo>
                  <a:pt x="119" y="118"/>
                </a:lnTo>
                <a:lnTo>
                  <a:pt x="121" y="120"/>
                </a:lnTo>
                <a:lnTo>
                  <a:pt x="124" y="122"/>
                </a:lnTo>
                <a:lnTo>
                  <a:pt x="126" y="122"/>
                </a:lnTo>
                <a:lnTo>
                  <a:pt x="132" y="125"/>
                </a:lnTo>
                <a:lnTo>
                  <a:pt x="139" y="125"/>
                </a:lnTo>
                <a:lnTo>
                  <a:pt x="139" y="126"/>
                </a:lnTo>
                <a:lnTo>
                  <a:pt x="140" y="129"/>
                </a:lnTo>
                <a:lnTo>
                  <a:pt x="142" y="131"/>
                </a:lnTo>
                <a:lnTo>
                  <a:pt x="142" y="132"/>
                </a:lnTo>
                <a:lnTo>
                  <a:pt x="141" y="134"/>
                </a:lnTo>
                <a:lnTo>
                  <a:pt x="142" y="139"/>
                </a:lnTo>
                <a:lnTo>
                  <a:pt x="144" y="143"/>
                </a:lnTo>
                <a:lnTo>
                  <a:pt x="147" y="146"/>
                </a:lnTo>
                <a:lnTo>
                  <a:pt x="150" y="146"/>
                </a:lnTo>
                <a:lnTo>
                  <a:pt x="153" y="146"/>
                </a:lnTo>
                <a:lnTo>
                  <a:pt x="154" y="147"/>
                </a:lnTo>
                <a:lnTo>
                  <a:pt x="154" y="151"/>
                </a:lnTo>
                <a:lnTo>
                  <a:pt x="152" y="153"/>
                </a:lnTo>
                <a:lnTo>
                  <a:pt x="151" y="153"/>
                </a:lnTo>
                <a:lnTo>
                  <a:pt x="150" y="153"/>
                </a:lnTo>
                <a:lnTo>
                  <a:pt x="149" y="152"/>
                </a:lnTo>
                <a:lnTo>
                  <a:pt x="148" y="151"/>
                </a:lnTo>
                <a:lnTo>
                  <a:pt x="147" y="151"/>
                </a:lnTo>
                <a:lnTo>
                  <a:pt x="145" y="150"/>
                </a:lnTo>
                <a:lnTo>
                  <a:pt x="142" y="147"/>
                </a:lnTo>
                <a:lnTo>
                  <a:pt x="141" y="146"/>
                </a:lnTo>
                <a:lnTo>
                  <a:pt x="141" y="144"/>
                </a:lnTo>
                <a:lnTo>
                  <a:pt x="140" y="142"/>
                </a:lnTo>
                <a:lnTo>
                  <a:pt x="139" y="140"/>
                </a:lnTo>
                <a:lnTo>
                  <a:pt x="137" y="139"/>
                </a:lnTo>
                <a:lnTo>
                  <a:pt x="137" y="137"/>
                </a:lnTo>
                <a:lnTo>
                  <a:pt x="137" y="137"/>
                </a:lnTo>
                <a:lnTo>
                  <a:pt x="132" y="136"/>
                </a:lnTo>
                <a:lnTo>
                  <a:pt x="128" y="136"/>
                </a:lnTo>
                <a:lnTo>
                  <a:pt x="125" y="135"/>
                </a:lnTo>
                <a:lnTo>
                  <a:pt x="124" y="130"/>
                </a:lnTo>
                <a:lnTo>
                  <a:pt x="122" y="129"/>
                </a:lnTo>
                <a:lnTo>
                  <a:pt x="120" y="128"/>
                </a:lnTo>
                <a:lnTo>
                  <a:pt x="119" y="126"/>
                </a:lnTo>
                <a:lnTo>
                  <a:pt x="116" y="123"/>
                </a:lnTo>
                <a:lnTo>
                  <a:pt x="112" y="120"/>
                </a:lnTo>
                <a:lnTo>
                  <a:pt x="109" y="119"/>
                </a:lnTo>
                <a:lnTo>
                  <a:pt x="105" y="117"/>
                </a:lnTo>
                <a:lnTo>
                  <a:pt x="102" y="119"/>
                </a:lnTo>
                <a:lnTo>
                  <a:pt x="101" y="118"/>
                </a:lnTo>
                <a:lnTo>
                  <a:pt x="100" y="118"/>
                </a:lnTo>
                <a:lnTo>
                  <a:pt x="104" y="116"/>
                </a:lnTo>
                <a:lnTo>
                  <a:pt x="109" y="112"/>
                </a:lnTo>
                <a:lnTo>
                  <a:pt x="112" y="111"/>
                </a:lnTo>
                <a:lnTo>
                  <a:pt x="114" y="111"/>
                </a:lnTo>
                <a:lnTo>
                  <a:pt x="117" y="114"/>
                </a:lnTo>
                <a:close/>
                <a:moveTo>
                  <a:pt x="157" y="120"/>
                </a:moveTo>
                <a:lnTo>
                  <a:pt x="157" y="120"/>
                </a:lnTo>
                <a:lnTo>
                  <a:pt x="153" y="121"/>
                </a:lnTo>
                <a:lnTo>
                  <a:pt x="152" y="121"/>
                </a:lnTo>
                <a:lnTo>
                  <a:pt x="153" y="120"/>
                </a:lnTo>
                <a:lnTo>
                  <a:pt x="153" y="119"/>
                </a:lnTo>
                <a:lnTo>
                  <a:pt x="150" y="117"/>
                </a:lnTo>
                <a:lnTo>
                  <a:pt x="150" y="114"/>
                </a:lnTo>
                <a:lnTo>
                  <a:pt x="151" y="113"/>
                </a:lnTo>
                <a:lnTo>
                  <a:pt x="153" y="115"/>
                </a:lnTo>
                <a:lnTo>
                  <a:pt x="154" y="117"/>
                </a:lnTo>
                <a:lnTo>
                  <a:pt x="157" y="120"/>
                </a:lnTo>
                <a:close/>
                <a:moveTo>
                  <a:pt x="32" y="128"/>
                </a:moveTo>
                <a:lnTo>
                  <a:pt x="32" y="128"/>
                </a:lnTo>
                <a:lnTo>
                  <a:pt x="31" y="128"/>
                </a:lnTo>
                <a:lnTo>
                  <a:pt x="30" y="128"/>
                </a:lnTo>
                <a:lnTo>
                  <a:pt x="29" y="128"/>
                </a:lnTo>
                <a:lnTo>
                  <a:pt x="28" y="129"/>
                </a:lnTo>
                <a:lnTo>
                  <a:pt x="28" y="126"/>
                </a:lnTo>
                <a:lnTo>
                  <a:pt x="29" y="122"/>
                </a:lnTo>
                <a:lnTo>
                  <a:pt x="31" y="120"/>
                </a:lnTo>
                <a:lnTo>
                  <a:pt x="32" y="119"/>
                </a:lnTo>
                <a:lnTo>
                  <a:pt x="33" y="120"/>
                </a:lnTo>
                <a:lnTo>
                  <a:pt x="33" y="127"/>
                </a:lnTo>
                <a:lnTo>
                  <a:pt x="32" y="128"/>
                </a:lnTo>
                <a:close/>
                <a:moveTo>
                  <a:pt x="201" y="143"/>
                </a:moveTo>
                <a:lnTo>
                  <a:pt x="201" y="143"/>
                </a:lnTo>
                <a:lnTo>
                  <a:pt x="198" y="146"/>
                </a:lnTo>
                <a:lnTo>
                  <a:pt x="194" y="142"/>
                </a:lnTo>
                <a:lnTo>
                  <a:pt x="194" y="141"/>
                </a:lnTo>
                <a:lnTo>
                  <a:pt x="196" y="140"/>
                </a:lnTo>
                <a:lnTo>
                  <a:pt x="198" y="138"/>
                </a:lnTo>
                <a:lnTo>
                  <a:pt x="197" y="136"/>
                </a:lnTo>
                <a:lnTo>
                  <a:pt x="193" y="132"/>
                </a:lnTo>
                <a:lnTo>
                  <a:pt x="193" y="129"/>
                </a:lnTo>
                <a:lnTo>
                  <a:pt x="198" y="128"/>
                </a:lnTo>
                <a:lnTo>
                  <a:pt x="201" y="130"/>
                </a:lnTo>
                <a:lnTo>
                  <a:pt x="203" y="131"/>
                </a:lnTo>
                <a:lnTo>
                  <a:pt x="202" y="133"/>
                </a:lnTo>
                <a:lnTo>
                  <a:pt x="203" y="134"/>
                </a:lnTo>
                <a:lnTo>
                  <a:pt x="203" y="140"/>
                </a:lnTo>
                <a:lnTo>
                  <a:pt x="201" y="141"/>
                </a:lnTo>
                <a:lnTo>
                  <a:pt x="201" y="143"/>
                </a:lnTo>
                <a:lnTo>
                  <a:pt x="201" y="143"/>
                </a:lnTo>
                <a:close/>
                <a:moveTo>
                  <a:pt x="34" y="139"/>
                </a:moveTo>
                <a:lnTo>
                  <a:pt x="34" y="139"/>
                </a:lnTo>
                <a:lnTo>
                  <a:pt x="33" y="139"/>
                </a:lnTo>
                <a:lnTo>
                  <a:pt x="31" y="136"/>
                </a:lnTo>
                <a:lnTo>
                  <a:pt x="30" y="133"/>
                </a:lnTo>
                <a:lnTo>
                  <a:pt x="31" y="133"/>
                </a:lnTo>
                <a:lnTo>
                  <a:pt x="32" y="133"/>
                </a:lnTo>
                <a:lnTo>
                  <a:pt x="33" y="134"/>
                </a:lnTo>
                <a:lnTo>
                  <a:pt x="33" y="135"/>
                </a:lnTo>
                <a:lnTo>
                  <a:pt x="33" y="136"/>
                </a:lnTo>
                <a:lnTo>
                  <a:pt x="34" y="138"/>
                </a:lnTo>
                <a:lnTo>
                  <a:pt x="34" y="139"/>
                </a:lnTo>
                <a:close/>
                <a:moveTo>
                  <a:pt x="30" y="137"/>
                </a:moveTo>
                <a:lnTo>
                  <a:pt x="30" y="137"/>
                </a:lnTo>
                <a:lnTo>
                  <a:pt x="30" y="141"/>
                </a:lnTo>
                <a:lnTo>
                  <a:pt x="32" y="142"/>
                </a:lnTo>
                <a:lnTo>
                  <a:pt x="35" y="146"/>
                </a:lnTo>
                <a:lnTo>
                  <a:pt x="35" y="149"/>
                </a:lnTo>
                <a:lnTo>
                  <a:pt x="35" y="149"/>
                </a:lnTo>
                <a:lnTo>
                  <a:pt x="30" y="147"/>
                </a:lnTo>
                <a:lnTo>
                  <a:pt x="29" y="148"/>
                </a:lnTo>
                <a:lnTo>
                  <a:pt x="27" y="148"/>
                </a:lnTo>
                <a:lnTo>
                  <a:pt x="26" y="146"/>
                </a:lnTo>
                <a:lnTo>
                  <a:pt x="26" y="145"/>
                </a:lnTo>
                <a:lnTo>
                  <a:pt x="26" y="143"/>
                </a:lnTo>
                <a:lnTo>
                  <a:pt x="25" y="143"/>
                </a:lnTo>
                <a:lnTo>
                  <a:pt x="23" y="145"/>
                </a:lnTo>
                <a:lnTo>
                  <a:pt x="22" y="145"/>
                </a:lnTo>
                <a:lnTo>
                  <a:pt x="22" y="143"/>
                </a:lnTo>
                <a:lnTo>
                  <a:pt x="24" y="139"/>
                </a:lnTo>
                <a:lnTo>
                  <a:pt x="24" y="138"/>
                </a:lnTo>
                <a:lnTo>
                  <a:pt x="26" y="139"/>
                </a:lnTo>
                <a:lnTo>
                  <a:pt x="27" y="139"/>
                </a:lnTo>
                <a:lnTo>
                  <a:pt x="28" y="136"/>
                </a:lnTo>
                <a:lnTo>
                  <a:pt x="28" y="134"/>
                </a:lnTo>
                <a:lnTo>
                  <a:pt x="28" y="133"/>
                </a:lnTo>
                <a:lnTo>
                  <a:pt x="30" y="137"/>
                </a:lnTo>
                <a:close/>
                <a:moveTo>
                  <a:pt x="122" y="155"/>
                </a:moveTo>
                <a:lnTo>
                  <a:pt x="122" y="155"/>
                </a:lnTo>
                <a:lnTo>
                  <a:pt x="120" y="156"/>
                </a:lnTo>
                <a:lnTo>
                  <a:pt x="119" y="156"/>
                </a:lnTo>
                <a:lnTo>
                  <a:pt x="118" y="156"/>
                </a:lnTo>
                <a:lnTo>
                  <a:pt x="117" y="155"/>
                </a:lnTo>
                <a:lnTo>
                  <a:pt x="118" y="154"/>
                </a:lnTo>
                <a:lnTo>
                  <a:pt x="119" y="153"/>
                </a:lnTo>
                <a:lnTo>
                  <a:pt x="119" y="152"/>
                </a:lnTo>
                <a:lnTo>
                  <a:pt x="120" y="153"/>
                </a:lnTo>
                <a:lnTo>
                  <a:pt x="121" y="153"/>
                </a:lnTo>
                <a:lnTo>
                  <a:pt x="122" y="155"/>
                </a:lnTo>
                <a:close/>
                <a:moveTo>
                  <a:pt x="166" y="162"/>
                </a:moveTo>
                <a:lnTo>
                  <a:pt x="166" y="162"/>
                </a:lnTo>
                <a:lnTo>
                  <a:pt x="166" y="164"/>
                </a:lnTo>
                <a:lnTo>
                  <a:pt x="163" y="161"/>
                </a:lnTo>
                <a:lnTo>
                  <a:pt x="160" y="159"/>
                </a:lnTo>
                <a:lnTo>
                  <a:pt x="159" y="157"/>
                </a:lnTo>
                <a:lnTo>
                  <a:pt x="158" y="156"/>
                </a:lnTo>
                <a:lnTo>
                  <a:pt x="157" y="154"/>
                </a:lnTo>
                <a:lnTo>
                  <a:pt x="159" y="153"/>
                </a:lnTo>
                <a:lnTo>
                  <a:pt x="160" y="152"/>
                </a:lnTo>
                <a:lnTo>
                  <a:pt x="162" y="155"/>
                </a:lnTo>
                <a:lnTo>
                  <a:pt x="165" y="156"/>
                </a:lnTo>
                <a:lnTo>
                  <a:pt x="165" y="158"/>
                </a:lnTo>
                <a:lnTo>
                  <a:pt x="166" y="160"/>
                </a:lnTo>
                <a:lnTo>
                  <a:pt x="166" y="162"/>
                </a:lnTo>
                <a:close/>
                <a:moveTo>
                  <a:pt x="39" y="160"/>
                </a:moveTo>
                <a:lnTo>
                  <a:pt x="39" y="160"/>
                </a:lnTo>
                <a:lnTo>
                  <a:pt x="42" y="164"/>
                </a:lnTo>
                <a:lnTo>
                  <a:pt x="39" y="163"/>
                </a:lnTo>
                <a:lnTo>
                  <a:pt x="36" y="165"/>
                </a:lnTo>
                <a:lnTo>
                  <a:pt x="33" y="162"/>
                </a:lnTo>
                <a:lnTo>
                  <a:pt x="31" y="159"/>
                </a:lnTo>
                <a:lnTo>
                  <a:pt x="30" y="158"/>
                </a:lnTo>
                <a:lnTo>
                  <a:pt x="32" y="155"/>
                </a:lnTo>
                <a:lnTo>
                  <a:pt x="34" y="158"/>
                </a:lnTo>
                <a:lnTo>
                  <a:pt x="37" y="158"/>
                </a:lnTo>
                <a:lnTo>
                  <a:pt x="39" y="160"/>
                </a:lnTo>
                <a:close/>
                <a:moveTo>
                  <a:pt x="224" y="159"/>
                </a:moveTo>
                <a:lnTo>
                  <a:pt x="224" y="159"/>
                </a:lnTo>
                <a:lnTo>
                  <a:pt x="227" y="161"/>
                </a:lnTo>
                <a:lnTo>
                  <a:pt x="229" y="161"/>
                </a:lnTo>
                <a:lnTo>
                  <a:pt x="230" y="161"/>
                </a:lnTo>
                <a:lnTo>
                  <a:pt x="231" y="163"/>
                </a:lnTo>
                <a:lnTo>
                  <a:pt x="228" y="164"/>
                </a:lnTo>
                <a:lnTo>
                  <a:pt x="224" y="166"/>
                </a:lnTo>
                <a:lnTo>
                  <a:pt x="222" y="166"/>
                </a:lnTo>
                <a:lnTo>
                  <a:pt x="220" y="164"/>
                </a:lnTo>
                <a:lnTo>
                  <a:pt x="217" y="163"/>
                </a:lnTo>
                <a:lnTo>
                  <a:pt x="216" y="163"/>
                </a:lnTo>
                <a:lnTo>
                  <a:pt x="218" y="161"/>
                </a:lnTo>
                <a:lnTo>
                  <a:pt x="221" y="160"/>
                </a:lnTo>
                <a:lnTo>
                  <a:pt x="224" y="159"/>
                </a:lnTo>
                <a:close/>
                <a:moveTo>
                  <a:pt x="147" y="169"/>
                </a:moveTo>
                <a:lnTo>
                  <a:pt x="147" y="169"/>
                </a:lnTo>
                <a:lnTo>
                  <a:pt x="145" y="171"/>
                </a:lnTo>
                <a:lnTo>
                  <a:pt x="144" y="168"/>
                </a:lnTo>
                <a:lnTo>
                  <a:pt x="146" y="165"/>
                </a:lnTo>
                <a:lnTo>
                  <a:pt x="147" y="164"/>
                </a:lnTo>
                <a:lnTo>
                  <a:pt x="148" y="166"/>
                </a:lnTo>
                <a:lnTo>
                  <a:pt x="147" y="169"/>
                </a:lnTo>
                <a:close/>
                <a:moveTo>
                  <a:pt x="175" y="168"/>
                </a:moveTo>
                <a:lnTo>
                  <a:pt x="175" y="168"/>
                </a:lnTo>
                <a:lnTo>
                  <a:pt x="174" y="170"/>
                </a:lnTo>
                <a:lnTo>
                  <a:pt x="172" y="170"/>
                </a:lnTo>
                <a:lnTo>
                  <a:pt x="168" y="167"/>
                </a:lnTo>
                <a:lnTo>
                  <a:pt x="167" y="166"/>
                </a:lnTo>
                <a:lnTo>
                  <a:pt x="167" y="165"/>
                </a:lnTo>
                <a:lnTo>
                  <a:pt x="168" y="165"/>
                </a:lnTo>
                <a:lnTo>
                  <a:pt x="170" y="166"/>
                </a:lnTo>
                <a:lnTo>
                  <a:pt x="174" y="167"/>
                </a:lnTo>
                <a:lnTo>
                  <a:pt x="175" y="168"/>
                </a:lnTo>
                <a:close/>
                <a:moveTo>
                  <a:pt x="199" y="171"/>
                </a:moveTo>
                <a:lnTo>
                  <a:pt x="199" y="171"/>
                </a:lnTo>
                <a:lnTo>
                  <a:pt x="197" y="171"/>
                </a:lnTo>
                <a:lnTo>
                  <a:pt x="198" y="169"/>
                </a:lnTo>
                <a:lnTo>
                  <a:pt x="201" y="166"/>
                </a:lnTo>
                <a:lnTo>
                  <a:pt x="204" y="166"/>
                </a:lnTo>
                <a:lnTo>
                  <a:pt x="208" y="165"/>
                </a:lnTo>
                <a:lnTo>
                  <a:pt x="209" y="165"/>
                </a:lnTo>
                <a:lnTo>
                  <a:pt x="207" y="167"/>
                </a:lnTo>
                <a:lnTo>
                  <a:pt x="204" y="169"/>
                </a:lnTo>
                <a:lnTo>
                  <a:pt x="199" y="171"/>
                </a:lnTo>
                <a:close/>
                <a:moveTo>
                  <a:pt x="179" y="175"/>
                </a:moveTo>
                <a:lnTo>
                  <a:pt x="179" y="175"/>
                </a:lnTo>
                <a:lnTo>
                  <a:pt x="176" y="175"/>
                </a:lnTo>
                <a:lnTo>
                  <a:pt x="176" y="172"/>
                </a:lnTo>
                <a:lnTo>
                  <a:pt x="178" y="171"/>
                </a:lnTo>
                <a:lnTo>
                  <a:pt x="181" y="173"/>
                </a:lnTo>
                <a:lnTo>
                  <a:pt x="181" y="174"/>
                </a:lnTo>
                <a:lnTo>
                  <a:pt x="179" y="175"/>
                </a:lnTo>
                <a:close/>
                <a:moveTo>
                  <a:pt x="165" y="172"/>
                </a:moveTo>
                <a:lnTo>
                  <a:pt x="165" y="172"/>
                </a:lnTo>
                <a:lnTo>
                  <a:pt x="165" y="176"/>
                </a:lnTo>
                <a:lnTo>
                  <a:pt x="164" y="176"/>
                </a:lnTo>
                <a:lnTo>
                  <a:pt x="163" y="175"/>
                </a:lnTo>
                <a:lnTo>
                  <a:pt x="163" y="174"/>
                </a:lnTo>
                <a:lnTo>
                  <a:pt x="164" y="171"/>
                </a:lnTo>
                <a:lnTo>
                  <a:pt x="165" y="172"/>
                </a:lnTo>
                <a:close/>
                <a:moveTo>
                  <a:pt x="149" y="178"/>
                </a:moveTo>
                <a:lnTo>
                  <a:pt x="149" y="178"/>
                </a:lnTo>
                <a:lnTo>
                  <a:pt x="147" y="179"/>
                </a:lnTo>
                <a:lnTo>
                  <a:pt x="148" y="176"/>
                </a:lnTo>
                <a:lnTo>
                  <a:pt x="147" y="175"/>
                </a:lnTo>
                <a:lnTo>
                  <a:pt x="148" y="174"/>
                </a:lnTo>
                <a:lnTo>
                  <a:pt x="149" y="173"/>
                </a:lnTo>
                <a:lnTo>
                  <a:pt x="150" y="174"/>
                </a:lnTo>
                <a:lnTo>
                  <a:pt x="150" y="175"/>
                </a:lnTo>
                <a:lnTo>
                  <a:pt x="149" y="178"/>
                </a:lnTo>
                <a:close/>
                <a:moveTo>
                  <a:pt x="152" y="186"/>
                </a:moveTo>
                <a:lnTo>
                  <a:pt x="152" y="186"/>
                </a:lnTo>
                <a:lnTo>
                  <a:pt x="151" y="187"/>
                </a:lnTo>
                <a:lnTo>
                  <a:pt x="149" y="186"/>
                </a:lnTo>
                <a:lnTo>
                  <a:pt x="149" y="184"/>
                </a:lnTo>
                <a:lnTo>
                  <a:pt x="151" y="183"/>
                </a:lnTo>
                <a:lnTo>
                  <a:pt x="152" y="184"/>
                </a:lnTo>
                <a:lnTo>
                  <a:pt x="152" y="185"/>
                </a:lnTo>
                <a:lnTo>
                  <a:pt x="152" y="186"/>
                </a:lnTo>
                <a:close/>
                <a:moveTo>
                  <a:pt x="184" y="192"/>
                </a:moveTo>
                <a:lnTo>
                  <a:pt x="184" y="192"/>
                </a:lnTo>
                <a:lnTo>
                  <a:pt x="181" y="194"/>
                </a:lnTo>
                <a:lnTo>
                  <a:pt x="179" y="192"/>
                </a:lnTo>
                <a:lnTo>
                  <a:pt x="178" y="188"/>
                </a:lnTo>
                <a:lnTo>
                  <a:pt x="183" y="184"/>
                </a:lnTo>
                <a:lnTo>
                  <a:pt x="184" y="184"/>
                </a:lnTo>
                <a:lnTo>
                  <a:pt x="185" y="185"/>
                </a:lnTo>
                <a:lnTo>
                  <a:pt x="185" y="190"/>
                </a:lnTo>
                <a:lnTo>
                  <a:pt x="184" y="192"/>
                </a:lnTo>
                <a:close/>
                <a:moveTo>
                  <a:pt x="175" y="189"/>
                </a:moveTo>
                <a:lnTo>
                  <a:pt x="175" y="189"/>
                </a:lnTo>
                <a:lnTo>
                  <a:pt x="173" y="192"/>
                </a:lnTo>
                <a:lnTo>
                  <a:pt x="171" y="191"/>
                </a:lnTo>
                <a:lnTo>
                  <a:pt x="170" y="190"/>
                </a:lnTo>
                <a:lnTo>
                  <a:pt x="171" y="187"/>
                </a:lnTo>
                <a:lnTo>
                  <a:pt x="174" y="185"/>
                </a:lnTo>
                <a:lnTo>
                  <a:pt x="175" y="186"/>
                </a:lnTo>
                <a:lnTo>
                  <a:pt x="175" y="188"/>
                </a:lnTo>
                <a:lnTo>
                  <a:pt x="175" y="189"/>
                </a:lnTo>
                <a:close/>
                <a:moveTo>
                  <a:pt x="230" y="193"/>
                </a:moveTo>
                <a:lnTo>
                  <a:pt x="230" y="193"/>
                </a:lnTo>
                <a:lnTo>
                  <a:pt x="227" y="193"/>
                </a:lnTo>
                <a:lnTo>
                  <a:pt x="227" y="190"/>
                </a:lnTo>
                <a:lnTo>
                  <a:pt x="226" y="188"/>
                </a:lnTo>
                <a:lnTo>
                  <a:pt x="228" y="189"/>
                </a:lnTo>
                <a:lnTo>
                  <a:pt x="230" y="191"/>
                </a:lnTo>
                <a:lnTo>
                  <a:pt x="230" y="191"/>
                </a:lnTo>
                <a:lnTo>
                  <a:pt x="230" y="192"/>
                </a:lnTo>
                <a:lnTo>
                  <a:pt x="230" y="193"/>
                </a:lnTo>
                <a:close/>
                <a:moveTo>
                  <a:pt x="158" y="194"/>
                </a:moveTo>
                <a:lnTo>
                  <a:pt x="158" y="194"/>
                </a:lnTo>
                <a:lnTo>
                  <a:pt x="157" y="194"/>
                </a:lnTo>
                <a:lnTo>
                  <a:pt x="157" y="193"/>
                </a:lnTo>
                <a:lnTo>
                  <a:pt x="156" y="191"/>
                </a:lnTo>
                <a:lnTo>
                  <a:pt x="157" y="190"/>
                </a:lnTo>
                <a:lnTo>
                  <a:pt x="158" y="190"/>
                </a:lnTo>
                <a:lnTo>
                  <a:pt x="159" y="193"/>
                </a:lnTo>
                <a:lnTo>
                  <a:pt x="158" y="194"/>
                </a:lnTo>
                <a:close/>
                <a:moveTo>
                  <a:pt x="194" y="199"/>
                </a:moveTo>
                <a:lnTo>
                  <a:pt x="194" y="199"/>
                </a:lnTo>
                <a:lnTo>
                  <a:pt x="191" y="200"/>
                </a:lnTo>
                <a:lnTo>
                  <a:pt x="190" y="199"/>
                </a:lnTo>
                <a:lnTo>
                  <a:pt x="192" y="199"/>
                </a:lnTo>
                <a:lnTo>
                  <a:pt x="193" y="198"/>
                </a:lnTo>
                <a:lnTo>
                  <a:pt x="193" y="197"/>
                </a:lnTo>
                <a:lnTo>
                  <a:pt x="196" y="196"/>
                </a:lnTo>
                <a:lnTo>
                  <a:pt x="198" y="194"/>
                </a:lnTo>
                <a:lnTo>
                  <a:pt x="200" y="195"/>
                </a:lnTo>
                <a:lnTo>
                  <a:pt x="197" y="196"/>
                </a:lnTo>
                <a:lnTo>
                  <a:pt x="194" y="199"/>
                </a:lnTo>
                <a:close/>
                <a:moveTo>
                  <a:pt x="227" y="202"/>
                </a:moveTo>
                <a:lnTo>
                  <a:pt x="227" y="202"/>
                </a:lnTo>
                <a:lnTo>
                  <a:pt x="227" y="202"/>
                </a:lnTo>
                <a:lnTo>
                  <a:pt x="228" y="200"/>
                </a:lnTo>
                <a:lnTo>
                  <a:pt x="231" y="197"/>
                </a:lnTo>
                <a:lnTo>
                  <a:pt x="236" y="195"/>
                </a:lnTo>
                <a:lnTo>
                  <a:pt x="237" y="195"/>
                </a:lnTo>
                <a:lnTo>
                  <a:pt x="240" y="196"/>
                </a:lnTo>
                <a:lnTo>
                  <a:pt x="235" y="199"/>
                </a:lnTo>
                <a:lnTo>
                  <a:pt x="234" y="200"/>
                </a:lnTo>
                <a:lnTo>
                  <a:pt x="230" y="200"/>
                </a:lnTo>
                <a:lnTo>
                  <a:pt x="227" y="202"/>
                </a:lnTo>
                <a:close/>
                <a:moveTo>
                  <a:pt x="179" y="204"/>
                </a:moveTo>
                <a:lnTo>
                  <a:pt x="179" y="204"/>
                </a:lnTo>
                <a:lnTo>
                  <a:pt x="178" y="204"/>
                </a:lnTo>
                <a:lnTo>
                  <a:pt x="176" y="202"/>
                </a:lnTo>
                <a:lnTo>
                  <a:pt x="175" y="201"/>
                </a:lnTo>
                <a:lnTo>
                  <a:pt x="176" y="199"/>
                </a:lnTo>
                <a:lnTo>
                  <a:pt x="179" y="202"/>
                </a:lnTo>
                <a:lnTo>
                  <a:pt x="179" y="204"/>
                </a:lnTo>
                <a:close/>
                <a:moveTo>
                  <a:pt x="152" y="200"/>
                </a:moveTo>
                <a:lnTo>
                  <a:pt x="152" y="200"/>
                </a:lnTo>
                <a:lnTo>
                  <a:pt x="152" y="203"/>
                </a:lnTo>
                <a:lnTo>
                  <a:pt x="152" y="203"/>
                </a:lnTo>
                <a:lnTo>
                  <a:pt x="146" y="205"/>
                </a:lnTo>
                <a:lnTo>
                  <a:pt x="146" y="202"/>
                </a:lnTo>
                <a:lnTo>
                  <a:pt x="147" y="201"/>
                </a:lnTo>
                <a:lnTo>
                  <a:pt x="149" y="202"/>
                </a:lnTo>
                <a:lnTo>
                  <a:pt x="150" y="202"/>
                </a:lnTo>
                <a:lnTo>
                  <a:pt x="150" y="201"/>
                </a:lnTo>
                <a:lnTo>
                  <a:pt x="152" y="200"/>
                </a:lnTo>
                <a:close/>
                <a:moveTo>
                  <a:pt x="256" y="208"/>
                </a:moveTo>
                <a:lnTo>
                  <a:pt x="256" y="208"/>
                </a:lnTo>
                <a:lnTo>
                  <a:pt x="255" y="209"/>
                </a:lnTo>
                <a:lnTo>
                  <a:pt x="254" y="207"/>
                </a:lnTo>
                <a:lnTo>
                  <a:pt x="254" y="206"/>
                </a:lnTo>
                <a:lnTo>
                  <a:pt x="255" y="205"/>
                </a:lnTo>
                <a:lnTo>
                  <a:pt x="256" y="205"/>
                </a:lnTo>
                <a:lnTo>
                  <a:pt x="256" y="206"/>
                </a:lnTo>
                <a:lnTo>
                  <a:pt x="256" y="207"/>
                </a:lnTo>
                <a:lnTo>
                  <a:pt x="256" y="208"/>
                </a:lnTo>
                <a:close/>
                <a:moveTo>
                  <a:pt x="212" y="207"/>
                </a:moveTo>
                <a:lnTo>
                  <a:pt x="212" y="207"/>
                </a:lnTo>
                <a:lnTo>
                  <a:pt x="210" y="208"/>
                </a:lnTo>
                <a:lnTo>
                  <a:pt x="208" y="210"/>
                </a:lnTo>
                <a:lnTo>
                  <a:pt x="206" y="209"/>
                </a:lnTo>
                <a:lnTo>
                  <a:pt x="206" y="207"/>
                </a:lnTo>
                <a:lnTo>
                  <a:pt x="208" y="207"/>
                </a:lnTo>
                <a:lnTo>
                  <a:pt x="210" y="206"/>
                </a:lnTo>
                <a:lnTo>
                  <a:pt x="209" y="205"/>
                </a:lnTo>
                <a:lnTo>
                  <a:pt x="211" y="206"/>
                </a:lnTo>
                <a:lnTo>
                  <a:pt x="212" y="207"/>
                </a:lnTo>
                <a:close/>
                <a:moveTo>
                  <a:pt x="182" y="215"/>
                </a:moveTo>
                <a:lnTo>
                  <a:pt x="182" y="215"/>
                </a:lnTo>
                <a:lnTo>
                  <a:pt x="180" y="217"/>
                </a:lnTo>
                <a:lnTo>
                  <a:pt x="178" y="216"/>
                </a:lnTo>
                <a:lnTo>
                  <a:pt x="179" y="215"/>
                </a:lnTo>
                <a:lnTo>
                  <a:pt x="180" y="214"/>
                </a:lnTo>
                <a:lnTo>
                  <a:pt x="180" y="213"/>
                </a:lnTo>
                <a:lnTo>
                  <a:pt x="179" y="212"/>
                </a:lnTo>
                <a:lnTo>
                  <a:pt x="179" y="212"/>
                </a:lnTo>
                <a:lnTo>
                  <a:pt x="181" y="213"/>
                </a:lnTo>
                <a:lnTo>
                  <a:pt x="182" y="215"/>
                </a:lnTo>
                <a:close/>
                <a:moveTo>
                  <a:pt x="255" y="233"/>
                </a:moveTo>
                <a:lnTo>
                  <a:pt x="255" y="233"/>
                </a:lnTo>
                <a:lnTo>
                  <a:pt x="253" y="233"/>
                </a:lnTo>
                <a:lnTo>
                  <a:pt x="252" y="233"/>
                </a:lnTo>
                <a:lnTo>
                  <a:pt x="251" y="231"/>
                </a:lnTo>
                <a:lnTo>
                  <a:pt x="253" y="227"/>
                </a:lnTo>
                <a:lnTo>
                  <a:pt x="252" y="224"/>
                </a:lnTo>
                <a:lnTo>
                  <a:pt x="251" y="223"/>
                </a:lnTo>
                <a:lnTo>
                  <a:pt x="253" y="222"/>
                </a:lnTo>
                <a:lnTo>
                  <a:pt x="254" y="219"/>
                </a:lnTo>
                <a:lnTo>
                  <a:pt x="258" y="217"/>
                </a:lnTo>
                <a:lnTo>
                  <a:pt x="266" y="213"/>
                </a:lnTo>
                <a:lnTo>
                  <a:pt x="267" y="213"/>
                </a:lnTo>
                <a:lnTo>
                  <a:pt x="267" y="216"/>
                </a:lnTo>
                <a:lnTo>
                  <a:pt x="265" y="222"/>
                </a:lnTo>
                <a:lnTo>
                  <a:pt x="262" y="225"/>
                </a:lnTo>
                <a:lnTo>
                  <a:pt x="263" y="227"/>
                </a:lnTo>
                <a:lnTo>
                  <a:pt x="259" y="228"/>
                </a:lnTo>
                <a:lnTo>
                  <a:pt x="255" y="233"/>
                </a:lnTo>
                <a:close/>
                <a:moveTo>
                  <a:pt x="106" y="223"/>
                </a:moveTo>
                <a:lnTo>
                  <a:pt x="106" y="223"/>
                </a:lnTo>
                <a:lnTo>
                  <a:pt x="106" y="224"/>
                </a:lnTo>
                <a:lnTo>
                  <a:pt x="102" y="223"/>
                </a:lnTo>
                <a:lnTo>
                  <a:pt x="102" y="221"/>
                </a:lnTo>
                <a:lnTo>
                  <a:pt x="101" y="217"/>
                </a:lnTo>
                <a:lnTo>
                  <a:pt x="102" y="216"/>
                </a:lnTo>
                <a:lnTo>
                  <a:pt x="103" y="215"/>
                </a:lnTo>
                <a:lnTo>
                  <a:pt x="104" y="217"/>
                </a:lnTo>
                <a:lnTo>
                  <a:pt x="107" y="220"/>
                </a:lnTo>
                <a:lnTo>
                  <a:pt x="106" y="223"/>
                </a:lnTo>
                <a:close/>
                <a:moveTo>
                  <a:pt x="235" y="250"/>
                </a:moveTo>
                <a:lnTo>
                  <a:pt x="235" y="250"/>
                </a:lnTo>
                <a:lnTo>
                  <a:pt x="233" y="252"/>
                </a:lnTo>
                <a:lnTo>
                  <a:pt x="232" y="251"/>
                </a:lnTo>
                <a:lnTo>
                  <a:pt x="233" y="249"/>
                </a:lnTo>
                <a:lnTo>
                  <a:pt x="231" y="245"/>
                </a:lnTo>
                <a:lnTo>
                  <a:pt x="234" y="240"/>
                </a:lnTo>
                <a:lnTo>
                  <a:pt x="234" y="238"/>
                </a:lnTo>
                <a:lnTo>
                  <a:pt x="236" y="237"/>
                </a:lnTo>
                <a:lnTo>
                  <a:pt x="236" y="241"/>
                </a:lnTo>
                <a:lnTo>
                  <a:pt x="234" y="244"/>
                </a:lnTo>
                <a:lnTo>
                  <a:pt x="236" y="247"/>
                </a:lnTo>
                <a:lnTo>
                  <a:pt x="236" y="250"/>
                </a:lnTo>
                <a:lnTo>
                  <a:pt x="235" y="250"/>
                </a:lnTo>
                <a:close/>
                <a:moveTo>
                  <a:pt x="131" y="248"/>
                </a:moveTo>
                <a:lnTo>
                  <a:pt x="131" y="248"/>
                </a:lnTo>
                <a:lnTo>
                  <a:pt x="133" y="248"/>
                </a:lnTo>
                <a:lnTo>
                  <a:pt x="136" y="248"/>
                </a:lnTo>
                <a:lnTo>
                  <a:pt x="137" y="248"/>
                </a:lnTo>
                <a:lnTo>
                  <a:pt x="138" y="245"/>
                </a:lnTo>
                <a:lnTo>
                  <a:pt x="141" y="245"/>
                </a:lnTo>
                <a:lnTo>
                  <a:pt x="142" y="248"/>
                </a:lnTo>
                <a:lnTo>
                  <a:pt x="139" y="249"/>
                </a:lnTo>
                <a:lnTo>
                  <a:pt x="139" y="249"/>
                </a:lnTo>
                <a:lnTo>
                  <a:pt x="139" y="250"/>
                </a:lnTo>
                <a:lnTo>
                  <a:pt x="141" y="250"/>
                </a:lnTo>
                <a:lnTo>
                  <a:pt x="143" y="250"/>
                </a:lnTo>
                <a:lnTo>
                  <a:pt x="144" y="252"/>
                </a:lnTo>
                <a:lnTo>
                  <a:pt x="144" y="253"/>
                </a:lnTo>
                <a:lnTo>
                  <a:pt x="145" y="254"/>
                </a:lnTo>
                <a:lnTo>
                  <a:pt x="147" y="254"/>
                </a:lnTo>
                <a:lnTo>
                  <a:pt x="149" y="254"/>
                </a:lnTo>
                <a:lnTo>
                  <a:pt x="152" y="254"/>
                </a:lnTo>
                <a:lnTo>
                  <a:pt x="155" y="252"/>
                </a:lnTo>
                <a:lnTo>
                  <a:pt x="158" y="252"/>
                </a:lnTo>
                <a:lnTo>
                  <a:pt x="167" y="252"/>
                </a:lnTo>
                <a:lnTo>
                  <a:pt x="170" y="255"/>
                </a:lnTo>
                <a:lnTo>
                  <a:pt x="176" y="255"/>
                </a:lnTo>
                <a:lnTo>
                  <a:pt x="182" y="256"/>
                </a:lnTo>
                <a:lnTo>
                  <a:pt x="184" y="256"/>
                </a:lnTo>
                <a:lnTo>
                  <a:pt x="190" y="255"/>
                </a:lnTo>
                <a:lnTo>
                  <a:pt x="190" y="256"/>
                </a:lnTo>
                <a:lnTo>
                  <a:pt x="190" y="261"/>
                </a:lnTo>
                <a:lnTo>
                  <a:pt x="190" y="263"/>
                </a:lnTo>
                <a:lnTo>
                  <a:pt x="191" y="263"/>
                </a:lnTo>
                <a:lnTo>
                  <a:pt x="193" y="263"/>
                </a:lnTo>
                <a:lnTo>
                  <a:pt x="195" y="261"/>
                </a:lnTo>
                <a:lnTo>
                  <a:pt x="199" y="260"/>
                </a:lnTo>
                <a:lnTo>
                  <a:pt x="203" y="260"/>
                </a:lnTo>
                <a:lnTo>
                  <a:pt x="207" y="256"/>
                </a:lnTo>
                <a:lnTo>
                  <a:pt x="208" y="256"/>
                </a:lnTo>
                <a:lnTo>
                  <a:pt x="207" y="258"/>
                </a:lnTo>
                <a:lnTo>
                  <a:pt x="207" y="262"/>
                </a:lnTo>
                <a:lnTo>
                  <a:pt x="206" y="264"/>
                </a:lnTo>
                <a:lnTo>
                  <a:pt x="206" y="266"/>
                </a:lnTo>
                <a:lnTo>
                  <a:pt x="203" y="267"/>
                </a:lnTo>
                <a:lnTo>
                  <a:pt x="199" y="267"/>
                </a:lnTo>
                <a:lnTo>
                  <a:pt x="193" y="267"/>
                </a:lnTo>
                <a:lnTo>
                  <a:pt x="186" y="268"/>
                </a:lnTo>
                <a:lnTo>
                  <a:pt x="173" y="269"/>
                </a:lnTo>
                <a:lnTo>
                  <a:pt x="160" y="270"/>
                </a:lnTo>
                <a:lnTo>
                  <a:pt x="159" y="270"/>
                </a:lnTo>
                <a:lnTo>
                  <a:pt x="159" y="267"/>
                </a:lnTo>
                <a:lnTo>
                  <a:pt x="158" y="266"/>
                </a:lnTo>
                <a:lnTo>
                  <a:pt x="158" y="265"/>
                </a:lnTo>
                <a:lnTo>
                  <a:pt x="154" y="264"/>
                </a:lnTo>
                <a:lnTo>
                  <a:pt x="150" y="262"/>
                </a:lnTo>
                <a:lnTo>
                  <a:pt x="135" y="260"/>
                </a:lnTo>
                <a:lnTo>
                  <a:pt x="132" y="259"/>
                </a:lnTo>
                <a:lnTo>
                  <a:pt x="126" y="259"/>
                </a:lnTo>
                <a:lnTo>
                  <a:pt x="124" y="259"/>
                </a:lnTo>
                <a:lnTo>
                  <a:pt x="123" y="258"/>
                </a:lnTo>
                <a:lnTo>
                  <a:pt x="122" y="257"/>
                </a:lnTo>
                <a:lnTo>
                  <a:pt x="121" y="252"/>
                </a:lnTo>
                <a:lnTo>
                  <a:pt x="122" y="248"/>
                </a:lnTo>
                <a:lnTo>
                  <a:pt x="123" y="246"/>
                </a:lnTo>
                <a:lnTo>
                  <a:pt x="124" y="248"/>
                </a:lnTo>
                <a:lnTo>
                  <a:pt x="125" y="248"/>
                </a:lnTo>
                <a:lnTo>
                  <a:pt x="127" y="247"/>
                </a:lnTo>
                <a:lnTo>
                  <a:pt x="127" y="245"/>
                </a:lnTo>
                <a:lnTo>
                  <a:pt x="127" y="243"/>
                </a:lnTo>
                <a:lnTo>
                  <a:pt x="128" y="244"/>
                </a:lnTo>
                <a:lnTo>
                  <a:pt x="129" y="247"/>
                </a:lnTo>
                <a:lnTo>
                  <a:pt x="131" y="24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59" name="Croatia">
            <a:extLst>
              <a:ext uri="{FF2B5EF4-FFF2-40B4-BE49-F238E27FC236}">
                <a16:creationId xmlns:a16="http://schemas.microsoft.com/office/drawing/2014/main" id="{D818E978-4198-439B-B115-3C506083930C}"/>
              </a:ext>
            </a:extLst>
          </p:cNvPr>
          <p:cNvSpPr>
            <a:spLocks noEditPoints="1"/>
          </p:cNvSpPr>
          <p:nvPr/>
        </p:nvSpPr>
        <p:spPr bwMode="auto">
          <a:xfrm>
            <a:off x="6204865" y="2670830"/>
            <a:ext cx="176329" cy="151044"/>
          </a:xfrm>
          <a:custGeom>
            <a:avLst/>
            <a:gdLst>
              <a:gd name="T0" fmla="*/ 109 w 183"/>
              <a:gd name="T1" fmla="*/ 15 h 179"/>
              <a:gd name="T2" fmla="*/ 128 w 183"/>
              <a:gd name="T3" fmla="*/ 30 h 179"/>
              <a:gd name="T4" fmla="*/ 153 w 183"/>
              <a:gd name="T5" fmla="*/ 34 h 179"/>
              <a:gd name="T6" fmla="*/ 168 w 183"/>
              <a:gd name="T7" fmla="*/ 27 h 179"/>
              <a:gd name="T8" fmla="*/ 169 w 183"/>
              <a:gd name="T9" fmla="*/ 44 h 179"/>
              <a:gd name="T10" fmla="*/ 179 w 183"/>
              <a:gd name="T11" fmla="*/ 56 h 179"/>
              <a:gd name="T12" fmla="*/ 180 w 183"/>
              <a:gd name="T13" fmla="*/ 61 h 179"/>
              <a:gd name="T14" fmla="*/ 173 w 183"/>
              <a:gd name="T15" fmla="*/ 71 h 179"/>
              <a:gd name="T16" fmla="*/ 165 w 183"/>
              <a:gd name="T17" fmla="*/ 73 h 179"/>
              <a:gd name="T18" fmla="*/ 153 w 183"/>
              <a:gd name="T19" fmla="*/ 64 h 179"/>
              <a:gd name="T20" fmla="*/ 135 w 183"/>
              <a:gd name="T21" fmla="*/ 65 h 179"/>
              <a:gd name="T22" fmla="*/ 118 w 183"/>
              <a:gd name="T23" fmla="*/ 61 h 179"/>
              <a:gd name="T24" fmla="*/ 91 w 183"/>
              <a:gd name="T25" fmla="*/ 61 h 179"/>
              <a:gd name="T26" fmla="*/ 74 w 183"/>
              <a:gd name="T27" fmla="*/ 59 h 179"/>
              <a:gd name="T28" fmla="*/ 79 w 183"/>
              <a:gd name="T29" fmla="*/ 89 h 179"/>
              <a:gd name="T30" fmla="*/ 92 w 183"/>
              <a:gd name="T31" fmla="*/ 112 h 179"/>
              <a:gd name="T32" fmla="*/ 117 w 183"/>
              <a:gd name="T33" fmla="*/ 136 h 179"/>
              <a:gd name="T34" fmla="*/ 128 w 183"/>
              <a:gd name="T35" fmla="*/ 156 h 179"/>
              <a:gd name="T36" fmla="*/ 89 w 183"/>
              <a:gd name="T37" fmla="*/ 132 h 179"/>
              <a:gd name="T38" fmla="*/ 75 w 183"/>
              <a:gd name="T39" fmla="*/ 127 h 179"/>
              <a:gd name="T40" fmla="*/ 53 w 183"/>
              <a:gd name="T41" fmla="*/ 100 h 179"/>
              <a:gd name="T42" fmla="*/ 43 w 183"/>
              <a:gd name="T43" fmla="*/ 81 h 179"/>
              <a:gd name="T44" fmla="*/ 24 w 183"/>
              <a:gd name="T45" fmla="*/ 53 h 179"/>
              <a:gd name="T46" fmla="*/ 10 w 183"/>
              <a:gd name="T47" fmla="*/ 75 h 179"/>
              <a:gd name="T48" fmla="*/ 3 w 183"/>
              <a:gd name="T49" fmla="*/ 47 h 179"/>
              <a:gd name="T50" fmla="*/ 20 w 183"/>
              <a:gd name="T51" fmla="*/ 47 h 179"/>
              <a:gd name="T52" fmla="*/ 33 w 183"/>
              <a:gd name="T53" fmla="*/ 40 h 179"/>
              <a:gd name="T54" fmla="*/ 44 w 183"/>
              <a:gd name="T55" fmla="*/ 46 h 179"/>
              <a:gd name="T56" fmla="*/ 55 w 183"/>
              <a:gd name="T57" fmla="*/ 41 h 179"/>
              <a:gd name="T58" fmla="*/ 66 w 183"/>
              <a:gd name="T59" fmla="*/ 30 h 179"/>
              <a:gd name="T60" fmla="*/ 66 w 183"/>
              <a:gd name="T61" fmla="*/ 15 h 179"/>
              <a:gd name="T62" fmla="*/ 80 w 183"/>
              <a:gd name="T63" fmla="*/ 7 h 179"/>
              <a:gd name="T64" fmla="*/ 90 w 183"/>
              <a:gd name="T65" fmla="*/ 0 h 179"/>
              <a:gd name="T66" fmla="*/ 31 w 183"/>
              <a:gd name="T67" fmla="*/ 67 h 179"/>
              <a:gd name="T68" fmla="*/ 38 w 183"/>
              <a:gd name="T69" fmla="*/ 65 h 179"/>
              <a:gd name="T70" fmla="*/ 24 w 183"/>
              <a:gd name="T71" fmla="*/ 73 h 179"/>
              <a:gd name="T72" fmla="*/ 26 w 183"/>
              <a:gd name="T73" fmla="*/ 65 h 179"/>
              <a:gd name="T74" fmla="*/ 41 w 183"/>
              <a:gd name="T75" fmla="*/ 79 h 179"/>
              <a:gd name="T76" fmla="*/ 36 w 183"/>
              <a:gd name="T77" fmla="*/ 75 h 179"/>
              <a:gd name="T78" fmla="*/ 49 w 183"/>
              <a:gd name="T79" fmla="*/ 96 h 179"/>
              <a:gd name="T80" fmla="*/ 40 w 183"/>
              <a:gd name="T81" fmla="*/ 84 h 179"/>
              <a:gd name="T82" fmla="*/ 52 w 183"/>
              <a:gd name="T83" fmla="*/ 97 h 179"/>
              <a:gd name="T84" fmla="*/ 42 w 183"/>
              <a:gd name="T85" fmla="*/ 106 h 179"/>
              <a:gd name="T86" fmla="*/ 50 w 183"/>
              <a:gd name="T87" fmla="*/ 108 h 179"/>
              <a:gd name="T88" fmla="*/ 58 w 183"/>
              <a:gd name="T89" fmla="*/ 115 h 179"/>
              <a:gd name="T90" fmla="*/ 92 w 183"/>
              <a:gd name="T91" fmla="*/ 142 h 179"/>
              <a:gd name="T92" fmla="*/ 104 w 183"/>
              <a:gd name="T93" fmla="*/ 142 h 179"/>
              <a:gd name="T94" fmla="*/ 90 w 183"/>
              <a:gd name="T95" fmla="*/ 146 h 179"/>
              <a:gd name="T96" fmla="*/ 129 w 183"/>
              <a:gd name="T97" fmla="*/ 159 h 179"/>
              <a:gd name="T98" fmla="*/ 143 w 183"/>
              <a:gd name="T99" fmla="*/ 168 h 179"/>
              <a:gd name="T100" fmla="*/ 150 w 183"/>
              <a:gd name="T101" fmla="*/ 175 h 179"/>
              <a:gd name="T102" fmla="*/ 115 w 183"/>
              <a:gd name="T103" fmla="*/ 154 h 179"/>
              <a:gd name="T104" fmla="*/ 111 w 183"/>
              <a:gd name="T105" fmla="*/ 156 h 179"/>
              <a:gd name="T106" fmla="*/ 99 w 183"/>
              <a:gd name="T107" fmla="*/ 157 h 179"/>
              <a:gd name="T108" fmla="*/ 120 w 183"/>
              <a:gd name="T109" fmla="*/ 16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179">
                <a:moveTo>
                  <a:pt x="93" y="1"/>
                </a:moveTo>
                <a:lnTo>
                  <a:pt x="93" y="1"/>
                </a:lnTo>
                <a:lnTo>
                  <a:pt x="95" y="2"/>
                </a:lnTo>
                <a:lnTo>
                  <a:pt x="100" y="5"/>
                </a:lnTo>
                <a:lnTo>
                  <a:pt x="104" y="9"/>
                </a:lnTo>
                <a:lnTo>
                  <a:pt x="106" y="12"/>
                </a:lnTo>
                <a:lnTo>
                  <a:pt x="109" y="15"/>
                </a:lnTo>
                <a:lnTo>
                  <a:pt x="113" y="18"/>
                </a:lnTo>
                <a:lnTo>
                  <a:pt x="116" y="20"/>
                </a:lnTo>
                <a:lnTo>
                  <a:pt x="118" y="24"/>
                </a:lnTo>
                <a:lnTo>
                  <a:pt x="121" y="26"/>
                </a:lnTo>
                <a:lnTo>
                  <a:pt x="125" y="27"/>
                </a:lnTo>
                <a:lnTo>
                  <a:pt x="127" y="28"/>
                </a:lnTo>
                <a:lnTo>
                  <a:pt x="128" y="30"/>
                </a:lnTo>
                <a:lnTo>
                  <a:pt x="130" y="32"/>
                </a:lnTo>
                <a:lnTo>
                  <a:pt x="133" y="33"/>
                </a:lnTo>
                <a:lnTo>
                  <a:pt x="138" y="34"/>
                </a:lnTo>
                <a:lnTo>
                  <a:pt x="148" y="34"/>
                </a:lnTo>
                <a:lnTo>
                  <a:pt x="148" y="34"/>
                </a:lnTo>
                <a:lnTo>
                  <a:pt x="151" y="35"/>
                </a:lnTo>
                <a:lnTo>
                  <a:pt x="153" y="34"/>
                </a:lnTo>
                <a:lnTo>
                  <a:pt x="156" y="33"/>
                </a:lnTo>
                <a:lnTo>
                  <a:pt x="157" y="32"/>
                </a:lnTo>
                <a:lnTo>
                  <a:pt x="160" y="28"/>
                </a:lnTo>
                <a:lnTo>
                  <a:pt x="162" y="28"/>
                </a:lnTo>
                <a:lnTo>
                  <a:pt x="165" y="28"/>
                </a:lnTo>
                <a:lnTo>
                  <a:pt x="168" y="27"/>
                </a:lnTo>
                <a:lnTo>
                  <a:pt x="168" y="27"/>
                </a:lnTo>
                <a:lnTo>
                  <a:pt x="168" y="28"/>
                </a:lnTo>
                <a:lnTo>
                  <a:pt x="167" y="30"/>
                </a:lnTo>
                <a:lnTo>
                  <a:pt x="166" y="31"/>
                </a:lnTo>
                <a:lnTo>
                  <a:pt x="167" y="34"/>
                </a:lnTo>
                <a:lnTo>
                  <a:pt x="169" y="39"/>
                </a:lnTo>
                <a:lnTo>
                  <a:pt x="168" y="42"/>
                </a:lnTo>
                <a:lnTo>
                  <a:pt x="169" y="44"/>
                </a:lnTo>
                <a:lnTo>
                  <a:pt x="172" y="45"/>
                </a:lnTo>
                <a:lnTo>
                  <a:pt x="173" y="45"/>
                </a:lnTo>
                <a:lnTo>
                  <a:pt x="172" y="46"/>
                </a:lnTo>
                <a:lnTo>
                  <a:pt x="171" y="48"/>
                </a:lnTo>
                <a:lnTo>
                  <a:pt x="171" y="51"/>
                </a:lnTo>
                <a:lnTo>
                  <a:pt x="174" y="53"/>
                </a:lnTo>
                <a:lnTo>
                  <a:pt x="179" y="56"/>
                </a:lnTo>
                <a:lnTo>
                  <a:pt x="181" y="56"/>
                </a:lnTo>
                <a:lnTo>
                  <a:pt x="182" y="57"/>
                </a:lnTo>
                <a:lnTo>
                  <a:pt x="183" y="58"/>
                </a:lnTo>
                <a:lnTo>
                  <a:pt x="183" y="59"/>
                </a:lnTo>
                <a:lnTo>
                  <a:pt x="183" y="60"/>
                </a:lnTo>
                <a:lnTo>
                  <a:pt x="183" y="61"/>
                </a:lnTo>
                <a:lnTo>
                  <a:pt x="180" y="61"/>
                </a:lnTo>
                <a:lnTo>
                  <a:pt x="177" y="61"/>
                </a:lnTo>
                <a:lnTo>
                  <a:pt x="175" y="60"/>
                </a:lnTo>
                <a:lnTo>
                  <a:pt x="175" y="61"/>
                </a:lnTo>
                <a:lnTo>
                  <a:pt x="175" y="62"/>
                </a:lnTo>
                <a:lnTo>
                  <a:pt x="173" y="62"/>
                </a:lnTo>
                <a:lnTo>
                  <a:pt x="174" y="69"/>
                </a:lnTo>
                <a:lnTo>
                  <a:pt x="173" y="71"/>
                </a:lnTo>
                <a:lnTo>
                  <a:pt x="172" y="72"/>
                </a:lnTo>
                <a:lnTo>
                  <a:pt x="172" y="72"/>
                </a:lnTo>
                <a:lnTo>
                  <a:pt x="171" y="72"/>
                </a:lnTo>
                <a:lnTo>
                  <a:pt x="170" y="72"/>
                </a:lnTo>
                <a:lnTo>
                  <a:pt x="171" y="74"/>
                </a:lnTo>
                <a:lnTo>
                  <a:pt x="169" y="74"/>
                </a:lnTo>
                <a:lnTo>
                  <a:pt x="165" y="73"/>
                </a:lnTo>
                <a:lnTo>
                  <a:pt x="164" y="72"/>
                </a:lnTo>
                <a:lnTo>
                  <a:pt x="164" y="71"/>
                </a:lnTo>
                <a:lnTo>
                  <a:pt x="164" y="69"/>
                </a:lnTo>
                <a:lnTo>
                  <a:pt x="163" y="67"/>
                </a:lnTo>
                <a:lnTo>
                  <a:pt x="160" y="65"/>
                </a:lnTo>
                <a:lnTo>
                  <a:pt x="155" y="64"/>
                </a:lnTo>
                <a:lnTo>
                  <a:pt x="153" y="64"/>
                </a:lnTo>
                <a:lnTo>
                  <a:pt x="151" y="63"/>
                </a:lnTo>
                <a:lnTo>
                  <a:pt x="148" y="62"/>
                </a:lnTo>
                <a:lnTo>
                  <a:pt x="146" y="62"/>
                </a:lnTo>
                <a:lnTo>
                  <a:pt x="144" y="63"/>
                </a:lnTo>
                <a:lnTo>
                  <a:pt x="139" y="62"/>
                </a:lnTo>
                <a:lnTo>
                  <a:pt x="138" y="63"/>
                </a:lnTo>
                <a:lnTo>
                  <a:pt x="135" y="65"/>
                </a:lnTo>
                <a:lnTo>
                  <a:pt x="134" y="65"/>
                </a:lnTo>
                <a:lnTo>
                  <a:pt x="130" y="61"/>
                </a:lnTo>
                <a:lnTo>
                  <a:pt x="129" y="61"/>
                </a:lnTo>
                <a:lnTo>
                  <a:pt x="125" y="63"/>
                </a:lnTo>
                <a:lnTo>
                  <a:pt x="124" y="63"/>
                </a:lnTo>
                <a:lnTo>
                  <a:pt x="123" y="62"/>
                </a:lnTo>
                <a:lnTo>
                  <a:pt x="118" y="61"/>
                </a:lnTo>
                <a:lnTo>
                  <a:pt x="116" y="61"/>
                </a:lnTo>
                <a:lnTo>
                  <a:pt x="115" y="61"/>
                </a:lnTo>
                <a:lnTo>
                  <a:pt x="112" y="61"/>
                </a:lnTo>
                <a:lnTo>
                  <a:pt x="106" y="56"/>
                </a:lnTo>
                <a:lnTo>
                  <a:pt x="102" y="60"/>
                </a:lnTo>
                <a:lnTo>
                  <a:pt x="94" y="59"/>
                </a:lnTo>
                <a:lnTo>
                  <a:pt x="91" y="61"/>
                </a:lnTo>
                <a:lnTo>
                  <a:pt x="88" y="66"/>
                </a:lnTo>
                <a:lnTo>
                  <a:pt x="86" y="68"/>
                </a:lnTo>
                <a:lnTo>
                  <a:pt x="84" y="67"/>
                </a:lnTo>
                <a:lnTo>
                  <a:pt x="82" y="65"/>
                </a:lnTo>
                <a:lnTo>
                  <a:pt x="78" y="60"/>
                </a:lnTo>
                <a:lnTo>
                  <a:pt x="76" y="59"/>
                </a:lnTo>
                <a:lnTo>
                  <a:pt x="74" y="59"/>
                </a:lnTo>
                <a:lnTo>
                  <a:pt x="71" y="59"/>
                </a:lnTo>
                <a:lnTo>
                  <a:pt x="70" y="60"/>
                </a:lnTo>
                <a:lnTo>
                  <a:pt x="70" y="68"/>
                </a:lnTo>
                <a:lnTo>
                  <a:pt x="69" y="75"/>
                </a:lnTo>
                <a:lnTo>
                  <a:pt x="69" y="79"/>
                </a:lnTo>
                <a:lnTo>
                  <a:pt x="73" y="82"/>
                </a:lnTo>
                <a:lnTo>
                  <a:pt x="79" y="89"/>
                </a:lnTo>
                <a:lnTo>
                  <a:pt x="80" y="89"/>
                </a:lnTo>
                <a:lnTo>
                  <a:pt x="81" y="91"/>
                </a:lnTo>
                <a:lnTo>
                  <a:pt x="82" y="97"/>
                </a:lnTo>
                <a:lnTo>
                  <a:pt x="84" y="103"/>
                </a:lnTo>
                <a:lnTo>
                  <a:pt x="86" y="106"/>
                </a:lnTo>
                <a:lnTo>
                  <a:pt x="89" y="109"/>
                </a:lnTo>
                <a:lnTo>
                  <a:pt x="92" y="112"/>
                </a:lnTo>
                <a:lnTo>
                  <a:pt x="95" y="116"/>
                </a:lnTo>
                <a:lnTo>
                  <a:pt x="98" y="120"/>
                </a:lnTo>
                <a:lnTo>
                  <a:pt x="99" y="121"/>
                </a:lnTo>
                <a:lnTo>
                  <a:pt x="105" y="127"/>
                </a:lnTo>
                <a:lnTo>
                  <a:pt x="111" y="133"/>
                </a:lnTo>
                <a:lnTo>
                  <a:pt x="116" y="135"/>
                </a:lnTo>
                <a:lnTo>
                  <a:pt x="117" y="136"/>
                </a:lnTo>
                <a:lnTo>
                  <a:pt x="117" y="140"/>
                </a:lnTo>
                <a:lnTo>
                  <a:pt x="117" y="142"/>
                </a:lnTo>
                <a:lnTo>
                  <a:pt x="121" y="146"/>
                </a:lnTo>
                <a:lnTo>
                  <a:pt x="128" y="153"/>
                </a:lnTo>
                <a:lnTo>
                  <a:pt x="128" y="154"/>
                </a:lnTo>
                <a:lnTo>
                  <a:pt x="129" y="156"/>
                </a:lnTo>
                <a:lnTo>
                  <a:pt x="128" y="156"/>
                </a:lnTo>
                <a:lnTo>
                  <a:pt x="126" y="157"/>
                </a:lnTo>
                <a:lnTo>
                  <a:pt x="125" y="156"/>
                </a:lnTo>
                <a:lnTo>
                  <a:pt x="118" y="150"/>
                </a:lnTo>
                <a:lnTo>
                  <a:pt x="112" y="146"/>
                </a:lnTo>
                <a:lnTo>
                  <a:pt x="105" y="138"/>
                </a:lnTo>
                <a:lnTo>
                  <a:pt x="96" y="135"/>
                </a:lnTo>
                <a:lnTo>
                  <a:pt x="89" y="132"/>
                </a:lnTo>
                <a:lnTo>
                  <a:pt x="85" y="132"/>
                </a:lnTo>
                <a:lnTo>
                  <a:pt x="81" y="133"/>
                </a:lnTo>
                <a:lnTo>
                  <a:pt x="78" y="133"/>
                </a:lnTo>
                <a:lnTo>
                  <a:pt x="77" y="133"/>
                </a:lnTo>
                <a:lnTo>
                  <a:pt x="75" y="130"/>
                </a:lnTo>
                <a:lnTo>
                  <a:pt x="75" y="129"/>
                </a:lnTo>
                <a:lnTo>
                  <a:pt x="75" y="127"/>
                </a:lnTo>
                <a:lnTo>
                  <a:pt x="71" y="123"/>
                </a:lnTo>
                <a:lnTo>
                  <a:pt x="66" y="120"/>
                </a:lnTo>
                <a:lnTo>
                  <a:pt x="61" y="116"/>
                </a:lnTo>
                <a:lnTo>
                  <a:pt x="52" y="104"/>
                </a:lnTo>
                <a:lnTo>
                  <a:pt x="50" y="101"/>
                </a:lnTo>
                <a:lnTo>
                  <a:pt x="52" y="100"/>
                </a:lnTo>
                <a:lnTo>
                  <a:pt x="53" y="100"/>
                </a:lnTo>
                <a:lnTo>
                  <a:pt x="55" y="99"/>
                </a:lnTo>
                <a:lnTo>
                  <a:pt x="57" y="99"/>
                </a:lnTo>
                <a:lnTo>
                  <a:pt x="60" y="100"/>
                </a:lnTo>
                <a:lnTo>
                  <a:pt x="58" y="98"/>
                </a:lnTo>
                <a:lnTo>
                  <a:pt x="54" y="95"/>
                </a:lnTo>
                <a:lnTo>
                  <a:pt x="45" y="86"/>
                </a:lnTo>
                <a:lnTo>
                  <a:pt x="43" y="81"/>
                </a:lnTo>
                <a:lnTo>
                  <a:pt x="42" y="76"/>
                </a:lnTo>
                <a:lnTo>
                  <a:pt x="43" y="70"/>
                </a:lnTo>
                <a:lnTo>
                  <a:pt x="41" y="65"/>
                </a:lnTo>
                <a:lnTo>
                  <a:pt x="34" y="58"/>
                </a:lnTo>
                <a:lnTo>
                  <a:pt x="32" y="55"/>
                </a:lnTo>
                <a:lnTo>
                  <a:pt x="27" y="53"/>
                </a:lnTo>
                <a:lnTo>
                  <a:pt x="24" y="53"/>
                </a:lnTo>
                <a:lnTo>
                  <a:pt x="23" y="56"/>
                </a:lnTo>
                <a:lnTo>
                  <a:pt x="22" y="61"/>
                </a:lnTo>
                <a:lnTo>
                  <a:pt x="17" y="68"/>
                </a:lnTo>
                <a:lnTo>
                  <a:pt x="16" y="71"/>
                </a:lnTo>
                <a:lnTo>
                  <a:pt x="14" y="75"/>
                </a:lnTo>
                <a:lnTo>
                  <a:pt x="11" y="76"/>
                </a:lnTo>
                <a:lnTo>
                  <a:pt x="10" y="75"/>
                </a:lnTo>
                <a:lnTo>
                  <a:pt x="7" y="69"/>
                </a:lnTo>
                <a:lnTo>
                  <a:pt x="3" y="64"/>
                </a:lnTo>
                <a:lnTo>
                  <a:pt x="3" y="61"/>
                </a:lnTo>
                <a:lnTo>
                  <a:pt x="2" y="58"/>
                </a:lnTo>
                <a:lnTo>
                  <a:pt x="0" y="47"/>
                </a:lnTo>
                <a:lnTo>
                  <a:pt x="1" y="45"/>
                </a:lnTo>
                <a:lnTo>
                  <a:pt x="3" y="47"/>
                </a:lnTo>
                <a:lnTo>
                  <a:pt x="11" y="49"/>
                </a:lnTo>
                <a:lnTo>
                  <a:pt x="13" y="48"/>
                </a:lnTo>
                <a:lnTo>
                  <a:pt x="14" y="47"/>
                </a:lnTo>
                <a:lnTo>
                  <a:pt x="14" y="46"/>
                </a:lnTo>
                <a:lnTo>
                  <a:pt x="14" y="46"/>
                </a:lnTo>
                <a:lnTo>
                  <a:pt x="17" y="47"/>
                </a:lnTo>
                <a:lnTo>
                  <a:pt x="20" y="47"/>
                </a:lnTo>
                <a:lnTo>
                  <a:pt x="23" y="47"/>
                </a:lnTo>
                <a:lnTo>
                  <a:pt x="26" y="47"/>
                </a:lnTo>
                <a:lnTo>
                  <a:pt x="28" y="46"/>
                </a:lnTo>
                <a:lnTo>
                  <a:pt x="30" y="42"/>
                </a:lnTo>
                <a:lnTo>
                  <a:pt x="31" y="40"/>
                </a:lnTo>
                <a:lnTo>
                  <a:pt x="32" y="39"/>
                </a:lnTo>
                <a:lnTo>
                  <a:pt x="33" y="40"/>
                </a:lnTo>
                <a:lnTo>
                  <a:pt x="34" y="41"/>
                </a:lnTo>
                <a:lnTo>
                  <a:pt x="35" y="43"/>
                </a:lnTo>
                <a:lnTo>
                  <a:pt x="37" y="46"/>
                </a:lnTo>
                <a:lnTo>
                  <a:pt x="39" y="47"/>
                </a:lnTo>
                <a:lnTo>
                  <a:pt x="41" y="48"/>
                </a:lnTo>
                <a:lnTo>
                  <a:pt x="43" y="47"/>
                </a:lnTo>
                <a:lnTo>
                  <a:pt x="44" y="46"/>
                </a:lnTo>
                <a:lnTo>
                  <a:pt x="49" y="48"/>
                </a:lnTo>
                <a:lnTo>
                  <a:pt x="53" y="49"/>
                </a:lnTo>
                <a:lnTo>
                  <a:pt x="56" y="48"/>
                </a:lnTo>
                <a:lnTo>
                  <a:pt x="56" y="46"/>
                </a:lnTo>
                <a:lnTo>
                  <a:pt x="55" y="44"/>
                </a:lnTo>
                <a:lnTo>
                  <a:pt x="55" y="43"/>
                </a:lnTo>
                <a:lnTo>
                  <a:pt x="55" y="41"/>
                </a:lnTo>
                <a:lnTo>
                  <a:pt x="57" y="40"/>
                </a:lnTo>
                <a:lnTo>
                  <a:pt x="57" y="39"/>
                </a:lnTo>
                <a:lnTo>
                  <a:pt x="54" y="37"/>
                </a:lnTo>
                <a:lnTo>
                  <a:pt x="54" y="36"/>
                </a:lnTo>
                <a:lnTo>
                  <a:pt x="60" y="33"/>
                </a:lnTo>
                <a:lnTo>
                  <a:pt x="65" y="31"/>
                </a:lnTo>
                <a:lnTo>
                  <a:pt x="66" y="30"/>
                </a:lnTo>
                <a:lnTo>
                  <a:pt x="67" y="28"/>
                </a:lnTo>
                <a:lnTo>
                  <a:pt x="67" y="25"/>
                </a:lnTo>
                <a:lnTo>
                  <a:pt x="67" y="22"/>
                </a:lnTo>
                <a:lnTo>
                  <a:pt x="64" y="19"/>
                </a:lnTo>
                <a:lnTo>
                  <a:pt x="64" y="18"/>
                </a:lnTo>
                <a:lnTo>
                  <a:pt x="65" y="16"/>
                </a:lnTo>
                <a:lnTo>
                  <a:pt x="66" y="15"/>
                </a:lnTo>
                <a:lnTo>
                  <a:pt x="68" y="14"/>
                </a:lnTo>
                <a:lnTo>
                  <a:pt x="70" y="13"/>
                </a:lnTo>
                <a:lnTo>
                  <a:pt x="72" y="12"/>
                </a:lnTo>
                <a:lnTo>
                  <a:pt x="75" y="11"/>
                </a:lnTo>
                <a:lnTo>
                  <a:pt x="77" y="10"/>
                </a:lnTo>
                <a:lnTo>
                  <a:pt x="79" y="7"/>
                </a:lnTo>
                <a:lnTo>
                  <a:pt x="80" y="7"/>
                </a:lnTo>
                <a:lnTo>
                  <a:pt x="84" y="7"/>
                </a:lnTo>
                <a:lnTo>
                  <a:pt x="85" y="6"/>
                </a:lnTo>
                <a:lnTo>
                  <a:pt x="84" y="2"/>
                </a:lnTo>
                <a:lnTo>
                  <a:pt x="85" y="1"/>
                </a:lnTo>
                <a:lnTo>
                  <a:pt x="86" y="1"/>
                </a:lnTo>
                <a:lnTo>
                  <a:pt x="87" y="0"/>
                </a:lnTo>
                <a:lnTo>
                  <a:pt x="90" y="0"/>
                </a:lnTo>
                <a:lnTo>
                  <a:pt x="93" y="1"/>
                </a:lnTo>
                <a:close/>
                <a:moveTo>
                  <a:pt x="40" y="69"/>
                </a:moveTo>
                <a:lnTo>
                  <a:pt x="40" y="69"/>
                </a:lnTo>
                <a:lnTo>
                  <a:pt x="36" y="70"/>
                </a:lnTo>
                <a:lnTo>
                  <a:pt x="34" y="68"/>
                </a:lnTo>
                <a:lnTo>
                  <a:pt x="34" y="67"/>
                </a:lnTo>
                <a:lnTo>
                  <a:pt x="31" y="67"/>
                </a:lnTo>
                <a:lnTo>
                  <a:pt x="29" y="65"/>
                </a:lnTo>
                <a:lnTo>
                  <a:pt x="28" y="64"/>
                </a:lnTo>
                <a:lnTo>
                  <a:pt x="31" y="62"/>
                </a:lnTo>
                <a:lnTo>
                  <a:pt x="33" y="58"/>
                </a:lnTo>
                <a:lnTo>
                  <a:pt x="34" y="60"/>
                </a:lnTo>
                <a:lnTo>
                  <a:pt x="37" y="64"/>
                </a:lnTo>
                <a:lnTo>
                  <a:pt x="38" y="65"/>
                </a:lnTo>
                <a:lnTo>
                  <a:pt x="40" y="69"/>
                </a:lnTo>
                <a:close/>
                <a:moveTo>
                  <a:pt x="30" y="83"/>
                </a:moveTo>
                <a:lnTo>
                  <a:pt x="30" y="83"/>
                </a:lnTo>
                <a:lnTo>
                  <a:pt x="30" y="85"/>
                </a:lnTo>
                <a:lnTo>
                  <a:pt x="28" y="83"/>
                </a:lnTo>
                <a:lnTo>
                  <a:pt x="27" y="79"/>
                </a:lnTo>
                <a:lnTo>
                  <a:pt x="24" y="73"/>
                </a:lnTo>
                <a:lnTo>
                  <a:pt x="24" y="71"/>
                </a:lnTo>
                <a:lnTo>
                  <a:pt x="25" y="69"/>
                </a:lnTo>
                <a:lnTo>
                  <a:pt x="25" y="67"/>
                </a:lnTo>
                <a:lnTo>
                  <a:pt x="24" y="62"/>
                </a:lnTo>
                <a:lnTo>
                  <a:pt x="25" y="61"/>
                </a:lnTo>
                <a:lnTo>
                  <a:pt x="26" y="61"/>
                </a:lnTo>
                <a:lnTo>
                  <a:pt x="26" y="65"/>
                </a:lnTo>
                <a:lnTo>
                  <a:pt x="27" y="67"/>
                </a:lnTo>
                <a:lnTo>
                  <a:pt x="29" y="70"/>
                </a:lnTo>
                <a:lnTo>
                  <a:pt x="29" y="74"/>
                </a:lnTo>
                <a:lnTo>
                  <a:pt x="29" y="80"/>
                </a:lnTo>
                <a:lnTo>
                  <a:pt x="30" y="82"/>
                </a:lnTo>
                <a:lnTo>
                  <a:pt x="30" y="83"/>
                </a:lnTo>
                <a:close/>
                <a:moveTo>
                  <a:pt x="41" y="79"/>
                </a:moveTo>
                <a:lnTo>
                  <a:pt x="41" y="79"/>
                </a:lnTo>
                <a:lnTo>
                  <a:pt x="41" y="81"/>
                </a:lnTo>
                <a:lnTo>
                  <a:pt x="38" y="79"/>
                </a:lnTo>
                <a:lnTo>
                  <a:pt x="36" y="78"/>
                </a:lnTo>
                <a:lnTo>
                  <a:pt x="35" y="77"/>
                </a:lnTo>
                <a:lnTo>
                  <a:pt x="36" y="76"/>
                </a:lnTo>
                <a:lnTo>
                  <a:pt x="36" y="75"/>
                </a:lnTo>
                <a:lnTo>
                  <a:pt x="38" y="75"/>
                </a:lnTo>
                <a:lnTo>
                  <a:pt x="39" y="76"/>
                </a:lnTo>
                <a:lnTo>
                  <a:pt x="41" y="79"/>
                </a:lnTo>
                <a:close/>
                <a:moveTo>
                  <a:pt x="52" y="97"/>
                </a:moveTo>
                <a:lnTo>
                  <a:pt x="52" y="97"/>
                </a:lnTo>
                <a:lnTo>
                  <a:pt x="51" y="98"/>
                </a:lnTo>
                <a:lnTo>
                  <a:pt x="49" y="96"/>
                </a:lnTo>
                <a:lnTo>
                  <a:pt x="47" y="95"/>
                </a:lnTo>
                <a:lnTo>
                  <a:pt x="46" y="93"/>
                </a:lnTo>
                <a:lnTo>
                  <a:pt x="43" y="91"/>
                </a:lnTo>
                <a:lnTo>
                  <a:pt x="42" y="88"/>
                </a:lnTo>
                <a:lnTo>
                  <a:pt x="38" y="83"/>
                </a:lnTo>
                <a:lnTo>
                  <a:pt x="38" y="82"/>
                </a:lnTo>
                <a:lnTo>
                  <a:pt x="40" y="84"/>
                </a:lnTo>
                <a:lnTo>
                  <a:pt x="41" y="85"/>
                </a:lnTo>
                <a:lnTo>
                  <a:pt x="43" y="85"/>
                </a:lnTo>
                <a:lnTo>
                  <a:pt x="46" y="89"/>
                </a:lnTo>
                <a:lnTo>
                  <a:pt x="49" y="93"/>
                </a:lnTo>
                <a:lnTo>
                  <a:pt x="53" y="97"/>
                </a:lnTo>
                <a:lnTo>
                  <a:pt x="53" y="97"/>
                </a:lnTo>
                <a:lnTo>
                  <a:pt x="52" y="97"/>
                </a:lnTo>
                <a:close/>
                <a:moveTo>
                  <a:pt x="52" y="115"/>
                </a:moveTo>
                <a:lnTo>
                  <a:pt x="52" y="115"/>
                </a:lnTo>
                <a:lnTo>
                  <a:pt x="52" y="116"/>
                </a:lnTo>
                <a:lnTo>
                  <a:pt x="52" y="116"/>
                </a:lnTo>
                <a:lnTo>
                  <a:pt x="51" y="116"/>
                </a:lnTo>
                <a:lnTo>
                  <a:pt x="50" y="116"/>
                </a:lnTo>
                <a:lnTo>
                  <a:pt x="42" y="106"/>
                </a:lnTo>
                <a:lnTo>
                  <a:pt x="42" y="105"/>
                </a:lnTo>
                <a:lnTo>
                  <a:pt x="44" y="107"/>
                </a:lnTo>
                <a:lnTo>
                  <a:pt x="52" y="115"/>
                </a:lnTo>
                <a:close/>
                <a:moveTo>
                  <a:pt x="53" y="109"/>
                </a:moveTo>
                <a:lnTo>
                  <a:pt x="53" y="109"/>
                </a:lnTo>
                <a:lnTo>
                  <a:pt x="54" y="111"/>
                </a:lnTo>
                <a:lnTo>
                  <a:pt x="50" y="108"/>
                </a:lnTo>
                <a:lnTo>
                  <a:pt x="48" y="106"/>
                </a:lnTo>
                <a:lnTo>
                  <a:pt x="48" y="105"/>
                </a:lnTo>
                <a:lnTo>
                  <a:pt x="53" y="109"/>
                </a:lnTo>
                <a:close/>
                <a:moveTo>
                  <a:pt x="57" y="113"/>
                </a:moveTo>
                <a:lnTo>
                  <a:pt x="57" y="113"/>
                </a:lnTo>
                <a:lnTo>
                  <a:pt x="59" y="116"/>
                </a:lnTo>
                <a:lnTo>
                  <a:pt x="58" y="115"/>
                </a:lnTo>
                <a:lnTo>
                  <a:pt x="55" y="114"/>
                </a:lnTo>
                <a:lnTo>
                  <a:pt x="54" y="111"/>
                </a:lnTo>
                <a:lnTo>
                  <a:pt x="57" y="113"/>
                </a:lnTo>
                <a:close/>
                <a:moveTo>
                  <a:pt x="102" y="143"/>
                </a:moveTo>
                <a:lnTo>
                  <a:pt x="102" y="143"/>
                </a:lnTo>
                <a:lnTo>
                  <a:pt x="97" y="143"/>
                </a:lnTo>
                <a:lnTo>
                  <a:pt x="92" y="142"/>
                </a:lnTo>
                <a:lnTo>
                  <a:pt x="90" y="141"/>
                </a:lnTo>
                <a:lnTo>
                  <a:pt x="90" y="140"/>
                </a:lnTo>
                <a:lnTo>
                  <a:pt x="91" y="138"/>
                </a:lnTo>
                <a:lnTo>
                  <a:pt x="96" y="138"/>
                </a:lnTo>
                <a:lnTo>
                  <a:pt x="103" y="140"/>
                </a:lnTo>
                <a:lnTo>
                  <a:pt x="105" y="141"/>
                </a:lnTo>
                <a:lnTo>
                  <a:pt x="104" y="142"/>
                </a:lnTo>
                <a:lnTo>
                  <a:pt x="102" y="143"/>
                </a:lnTo>
                <a:close/>
                <a:moveTo>
                  <a:pt x="114" y="149"/>
                </a:moveTo>
                <a:lnTo>
                  <a:pt x="114" y="149"/>
                </a:lnTo>
                <a:lnTo>
                  <a:pt x="112" y="150"/>
                </a:lnTo>
                <a:lnTo>
                  <a:pt x="98" y="149"/>
                </a:lnTo>
                <a:lnTo>
                  <a:pt x="94" y="149"/>
                </a:lnTo>
                <a:lnTo>
                  <a:pt x="90" y="146"/>
                </a:lnTo>
                <a:lnTo>
                  <a:pt x="89" y="146"/>
                </a:lnTo>
                <a:lnTo>
                  <a:pt x="93" y="145"/>
                </a:lnTo>
                <a:lnTo>
                  <a:pt x="98" y="146"/>
                </a:lnTo>
                <a:lnTo>
                  <a:pt x="99" y="147"/>
                </a:lnTo>
                <a:lnTo>
                  <a:pt x="110" y="149"/>
                </a:lnTo>
                <a:lnTo>
                  <a:pt x="114" y="149"/>
                </a:lnTo>
                <a:close/>
                <a:moveTo>
                  <a:pt x="129" y="159"/>
                </a:moveTo>
                <a:lnTo>
                  <a:pt x="129" y="159"/>
                </a:lnTo>
                <a:lnTo>
                  <a:pt x="131" y="158"/>
                </a:lnTo>
                <a:lnTo>
                  <a:pt x="133" y="159"/>
                </a:lnTo>
                <a:lnTo>
                  <a:pt x="134" y="161"/>
                </a:lnTo>
                <a:lnTo>
                  <a:pt x="137" y="163"/>
                </a:lnTo>
                <a:lnTo>
                  <a:pt x="141" y="166"/>
                </a:lnTo>
                <a:lnTo>
                  <a:pt x="143" y="168"/>
                </a:lnTo>
                <a:lnTo>
                  <a:pt x="149" y="172"/>
                </a:lnTo>
                <a:lnTo>
                  <a:pt x="150" y="172"/>
                </a:lnTo>
                <a:lnTo>
                  <a:pt x="153" y="173"/>
                </a:lnTo>
                <a:lnTo>
                  <a:pt x="153" y="175"/>
                </a:lnTo>
                <a:lnTo>
                  <a:pt x="154" y="177"/>
                </a:lnTo>
                <a:lnTo>
                  <a:pt x="156" y="179"/>
                </a:lnTo>
                <a:lnTo>
                  <a:pt x="150" y="175"/>
                </a:lnTo>
                <a:lnTo>
                  <a:pt x="144" y="170"/>
                </a:lnTo>
                <a:lnTo>
                  <a:pt x="134" y="163"/>
                </a:lnTo>
                <a:lnTo>
                  <a:pt x="126" y="162"/>
                </a:lnTo>
                <a:lnTo>
                  <a:pt x="116" y="156"/>
                </a:lnTo>
                <a:lnTo>
                  <a:pt x="110" y="154"/>
                </a:lnTo>
                <a:lnTo>
                  <a:pt x="112" y="154"/>
                </a:lnTo>
                <a:lnTo>
                  <a:pt x="115" y="154"/>
                </a:lnTo>
                <a:lnTo>
                  <a:pt x="131" y="161"/>
                </a:lnTo>
                <a:lnTo>
                  <a:pt x="129" y="159"/>
                </a:lnTo>
                <a:close/>
                <a:moveTo>
                  <a:pt x="97" y="155"/>
                </a:moveTo>
                <a:lnTo>
                  <a:pt x="97" y="155"/>
                </a:lnTo>
                <a:lnTo>
                  <a:pt x="103" y="156"/>
                </a:lnTo>
                <a:lnTo>
                  <a:pt x="107" y="155"/>
                </a:lnTo>
                <a:lnTo>
                  <a:pt x="111" y="156"/>
                </a:lnTo>
                <a:lnTo>
                  <a:pt x="114" y="158"/>
                </a:lnTo>
                <a:lnTo>
                  <a:pt x="114" y="158"/>
                </a:lnTo>
                <a:lnTo>
                  <a:pt x="111" y="158"/>
                </a:lnTo>
                <a:lnTo>
                  <a:pt x="108" y="158"/>
                </a:lnTo>
                <a:lnTo>
                  <a:pt x="104" y="159"/>
                </a:lnTo>
                <a:lnTo>
                  <a:pt x="100" y="158"/>
                </a:lnTo>
                <a:lnTo>
                  <a:pt x="99" y="157"/>
                </a:lnTo>
                <a:lnTo>
                  <a:pt x="98" y="156"/>
                </a:lnTo>
                <a:lnTo>
                  <a:pt x="97" y="155"/>
                </a:lnTo>
                <a:close/>
                <a:moveTo>
                  <a:pt x="127" y="164"/>
                </a:moveTo>
                <a:lnTo>
                  <a:pt x="127" y="164"/>
                </a:lnTo>
                <a:lnTo>
                  <a:pt x="131" y="167"/>
                </a:lnTo>
                <a:lnTo>
                  <a:pt x="119" y="164"/>
                </a:lnTo>
                <a:lnTo>
                  <a:pt x="120" y="163"/>
                </a:lnTo>
                <a:lnTo>
                  <a:pt x="122" y="163"/>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60" name="Hungary">
            <a:extLst>
              <a:ext uri="{FF2B5EF4-FFF2-40B4-BE49-F238E27FC236}">
                <a16:creationId xmlns:a16="http://schemas.microsoft.com/office/drawing/2014/main" id="{91B0CA0F-FE1C-4857-9E0A-32D6A6964F75}"/>
              </a:ext>
            </a:extLst>
          </p:cNvPr>
          <p:cNvSpPr>
            <a:spLocks/>
          </p:cNvSpPr>
          <p:nvPr/>
        </p:nvSpPr>
        <p:spPr bwMode="auto">
          <a:xfrm>
            <a:off x="6280752" y="2592367"/>
            <a:ext cx="203112" cy="107888"/>
          </a:xfrm>
          <a:custGeom>
            <a:avLst/>
            <a:gdLst>
              <a:gd name="T0" fmla="*/ 191 w 211"/>
              <a:gd name="T1" fmla="*/ 6 h 128"/>
              <a:gd name="T2" fmla="*/ 193 w 211"/>
              <a:gd name="T3" fmla="*/ 10 h 128"/>
              <a:gd name="T4" fmla="*/ 200 w 211"/>
              <a:gd name="T5" fmla="*/ 16 h 128"/>
              <a:gd name="T6" fmla="*/ 206 w 211"/>
              <a:gd name="T7" fmla="*/ 21 h 128"/>
              <a:gd name="T8" fmla="*/ 211 w 211"/>
              <a:gd name="T9" fmla="*/ 24 h 128"/>
              <a:gd name="T10" fmla="*/ 211 w 211"/>
              <a:gd name="T11" fmla="*/ 29 h 128"/>
              <a:gd name="T12" fmla="*/ 199 w 211"/>
              <a:gd name="T13" fmla="*/ 36 h 128"/>
              <a:gd name="T14" fmla="*/ 192 w 211"/>
              <a:gd name="T15" fmla="*/ 40 h 128"/>
              <a:gd name="T16" fmla="*/ 184 w 211"/>
              <a:gd name="T17" fmla="*/ 49 h 128"/>
              <a:gd name="T18" fmla="*/ 180 w 211"/>
              <a:gd name="T19" fmla="*/ 58 h 128"/>
              <a:gd name="T20" fmla="*/ 173 w 211"/>
              <a:gd name="T21" fmla="*/ 71 h 128"/>
              <a:gd name="T22" fmla="*/ 168 w 211"/>
              <a:gd name="T23" fmla="*/ 83 h 128"/>
              <a:gd name="T24" fmla="*/ 163 w 211"/>
              <a:gd name="T25" fmla="*/ 90 h 128"/>
              <a:gd name="T26" fmla="*/ 161 w 211"/>
              <a:gd name="T27" fmla="*/ 98 h 128"/>
              <a:gd name="T28" fmla="*/ 157 w 211"/>
              <a:gd name="T29" fmla="*/ 104 h 128"/>
              <a:gd name="T30" fmla="*/ 145 w 211"/>
              <a:gd name="T31" fmla="*/ 107 h 128"/>
              <a:gd name="T32" fmla="*/ 141 w 211"/>
              <a:gd name="T33" fmla="*/ 111 h 128"/>
              <a:gd name="T34" fmla="*/ 128 w 211"/>
              <a:gd name="T35" fmla="*/ 111 h 128"/>
              <a:gd name="T36" fmla="*/ 113 w 211"/>
              <a:gd name="T37" fmla="*/ 110 h 128"/>
              <a:gd name="T38" fmla="*/ 104 w 211"/>
              <a:gd name="T39" fmla="*/ 114 h 128"/>
              <a:gd name="T40" fmla="*/ 97 w 211"/>
              <a:gd name="T41" fmla="*/ 118 h 128"/>
              <a:gd name="T42" fmla="*/ 92 w 211"/>
              <a:gd name="T43" fmla="*/ 118 h 128"/>
              <a:gd name="T44" fmla="*/ 85 w 211"/>
              <a:gd name="T45" fmla="*/ 121 h 128"/>
              <a:gd name="T46" fmla="*/ 76 w 211"/>
              <a:gd name="T47" fmla="*/ 126 h 128"/>
              <a:gd name="T48" fmla="*/ 68 w 211"/>
              <a:gd name="T49" fmla="*/ 127 h 128"/>
              <a:gd name="T50" fmla="*/ 48 w 211"/>
              <a:gd name="T51" fmla="*/ 123 h 128"/>
              <a:gd name="T52" fmla="*/ 38 w 211"/>
              <a:gd name="T53" fmla="*/ 117 h 128"/>
              <a:gd name="T54" fmla="*/ 26 w 211"/>
              <a:gd name="T55" fmla="*/ 105 h 128"/>
              <a:gd name="T56" fmla="*/ 13 w 211"/>
              <a:gd name="T57" fmla="*/ 94 h 128"/>
              <a:gd name="T58" fmla="*/ 9 w 211"/>
              <a:gd name="T59" fmla="*/ 86 h 128"/>
              <a:gd name="T60" fmla="*/ 7 w 211"/>
              <a:gd name="T61" fmla="*/ 80 h 128"/>
              <a:gd name="T62" fmla="*/ 7 w 211"/>
              <a:gd name="T63" fmla="*/ 72 h 128"/>
              <a:gd name="T64" fmla="*/ 12 w 211"/>
              <a:gd name="T65" fmla="*/ 69 h 128"/>
              <a:gd name="T66" fmla="*/ 11 w 211"/>
              <a:gd name="T67" fmla="*/ 65 h 128"/>
              <a:gd name="T68" fmla="*/ 11 w 211"/>
              <a:gd name="T69" fmla="*/ 55 h 128"/>
              <a:gd name="T70" fmla="*/ 16 w 211"/>
              <a:gd name="T71" fmla="*/ 51 h 128"/>
              <a:gd name="T72" fmla="*/ 11 w 211"/>
              <a:gd name="T73" fmla="*/ 42 h 128"/>
              <a:gd name="T74" fmla="*/ 14 w 211"/>
              <a:gd name="T75" fmla="*/ 37 h 128"/>
              <a:gd name="T76" fmla="*/ 22 w 211"/>
              <a:gd name="T77" fmla="*/ 41 h 128"/>
              <a:gd name="T78" fmla="*/ 30 w 211"/>
              <a:gd name="T79" fmla="*/ 39 h 128"/>
              <a:gd name="T80" fmla="*/ 30 w 211"/>
              <a:gd name="T81" fmla="*/ 32 h 128"/>
              <a:gd name="T82" fmla="*/ 34 w 211"/>
              <a:gd name="T83" fmla="*/ 25 h 128"/>
              <a:gd name="T84" fmla="*/ 43 w 211"/>
              <a:gd name="T85" fmla="*/ 31 h 128"/>
              <a:gd name="T86" fmla="*/ 64 w 211"/>
              <a:gd name="T87" fmla="*/ 37 h 128"/>
              <a:gd name="T88" fmla="*/ 84 w 211"/>
              <a:gd name="T89" fmla="*/ 33 h 128"/>
              <a:gd name="T90" fmla="*/ 88 w 211"/>
              <a:gd name="T91" fmla="*/ 23 h 128"/>
              <a:gd name="T92" fmla="*/ 108 w 211"/>
              <a:gd name="T93" fmla="*/ 16 h 128"/>
              <a:gd name="T94" fmla="*/ 119 w 211"/>
              <a:gd name="T95" fmla="*/ 20 h 128"/>
              <a:gd name="T96" fmla="*/ 137 w 211"/>
              <a:gd name="T97" fmla="*/ 3 h 128"/>
              <a:gd name="T98" fmla="*/ 152 w 211"/>
              <a:gd name="T99" fmla="*/ 1 h 128"/>
              <a:gd name="T100" fmla="*/ 167 w 211"/>
              <a:gd name="T101" fmla="*/ 0 h 128"/>
              <a:gd name="T102" fmla="*/ 173 w 211"/>
              <a:gd name="T103" fmla="*/ 6 h 128"/>
              <a:gd name="T104" fmla="*/ 177 w 211"/>
              <a:gd name="T105" fmla="*/ 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1" h="128">
                <a:moveTo>
                  <a:pt x="188" y="7"/>
                </a:moveTo>
                <a:lnTo>
                  <a:pt x="188" y="7"/>
                </a:lnTo>
                <a:lnTo>
                  <a:pt x="191" y="6"/>
                </a:lnTo>
                <a:lnTo>
                  <a:pt x="191" y="6"/>
                </a:lnTo>
                <a:lnTo>
                  <a:pt x="192" y="7"/>
                </a:lnTo>
                <a:lnTo>
                  <a:pt x="193" y="9"/>
                </a:lnTo>
                <a:lnTo>
                  <a:pt x="193" y="9"/>
                </a:lnTo>
                <a:lnTo>
                  <a:pt x="193" y="10"/>
                </a:lnTo>
                <a:lnTo>
                  <a:pt x="194" y="12"/>
                </a:lnTo>
                <a:lnTo>
                  <a:pt x="195" y="14"/>
                </a:lnTo>
                <a:lnTo>
                  <a:pt x="197" y="14"/>
                </a:lnTo>
                <a:lnTo>
                  <a:pt x="200" y="16"/>
                </a:lnTo>
                <a:lnTo>
                  <a:pt x="202" y="19"/>
                </a:lnTo>
                <a:lnTo>
                  <a:pt x="205" y="21"/>
                </a:lnTo>
                <a:lnTo>
                  <a:pt x="205" y="21"/>
                </a:lnTo>
                <a:lnTo>
                  <a:pt x="206" y="21"/>
                </a:lnTo>
                <a:lnTo>
                  <a:pt x="208" y="21"/>
                </a:lnTo>
                <a:lnTo>
                  <a:pt x="209" y="21"/>
                </a:lnTo>
                <a:lnTo>
                  <a:pt x="210" y="23"/>
                </a:lnTo>
                <a:lnTo>
                  <a:pt x="211" y="24"/>
                </a:lnTo>
                <a:lnTo>
                  <a:pt x="211" y="26"/>
                </a:lnTo>
                <a:lnTo>
                  <a:pt x="211" y="28"/>
                </a:lnTo>
                <a:lnTo>
                  <a:pt x="211" y="28"/>
                </a:lnTo>
                <a:lnTo>
                  <a:pt x="211" y="29"/>
                </a:lnTo>
                <a:lnTo>
                  <a:pt x="205" y="35"/>
                </a:lnTo>
                <a:lnTo>
                  <a:pt x="203" y="37"/>
                </a:lnTo>
                <a:lnTo>
                  <a:pt x="202" y="37"/>
                </a:lnTo>
                <a:lnTo>
                  <a:pt x="199" y="36"/>
                </a:lnTo>
                <a:lnTo>
                  <a:pt x="197" y="37"/>
                </a:lnTo>
                <a:lnTo>
                  <a:pt x="195" y="38"/>
                </a:lnTo>
                <a:lnTo>
                  <a:pt x="193" y="38"/>
                </a:lnTo>
                <a:lnTo>
                  <a:pt x="192" y="40"/>
                </a:lnTo>
                <a:lnTo>
                  <a:pt x="190" y="43"/>
                </a:lnTo>
                <a:lnTo>
                  <a:pt x="188" y="45"/>
                </a:lnTo>
                <a:lnTo>
                  <a:pt x="185" y="47"/>
                </a:lnTo>
                <a:lnTo>
                  <a:pt x="184" y="49"/>
                </a:lnTo>
                <a:lnTo>
                  <a:pt x="184" y="54"/>
                </a:lnTo>
                <a:lnTo>
                  <a:pt x="183" y="55"/>
                </a:lnTo>
                <a:lnTo>
                  <a:pt x="181" y="57"/>
                </a:lnTo>
                <a:lnTo>
                  <a:pt x="180" y="58"/>
                </a:lnTo>
                <a:lnTo>
                  <a:pt x="177" y="65"/>
                </a:lnTo>
                <a:lnTo>
                  <a:pt x="176" y="68"/>
                </a:lnTo>
                <a:lnTo>
                  <a:pt x="174" y="70"/>
                </a:lnTo>
                <a:lnTo>
                  <a:pt x="173" y="71"/>
                </a:lnTo>
                <a:lnTo>
                  <a:pt x="173" y="73"/>
                </a:lnTo>
                <a:lnTo>
                  <a:pt x="171" y="77"/>
                </a:lnTo>
                <a:lnTo>
                  <a:pt x="168" y="81"/>
                </a:lnTo>
                <a:lnTo>
                  <a:pt x="168" y="83"/>
                </a:lnTo>
                <a:lnTo>
                  <a:pt x="168" y="85"/>
                </a:lnTo>
                <a:lnTo>
                  <a:pt x="166" y="88"/>
                </a:lnTo>
                <a:lnTo>
                  <a:pt x="164" y="89"/>
                </a:lnTo>
                <a:lnTo>
                  <a:pt x="163" y="90"/>
                </a:lnTo>
                <a:lnTo>
                  <a:pt x="162" y="91"/>
                </a:lnTo>
                <a:lnTo>
                  <a:pt x="161" y="95"/>
                </a:lnTo>
                <a:lnTo>
                  <a:pt x="161" y="97"/>
                </a:lnTo>
                <a:lnTo>
                  <a:pt x="161" y="98"/>
                </a:lnTo>
                <a:lnTo>
                  <a:pt x="159" y="99"/>
                </a:lnTo>
                <a:lnTo>
                  <a:pt x="158" y="101"/>
                </a:lnTo>
                <a:lnTo>
                  <a:pt x="158" y="103"/>
                </a:lnTo>
                <a:lnTo>
                  <a:pt x="157" y="104"/>
                </a:lnTo>
                <a:lnTo>
                  <a:pt x="154" y="106"/>
                </a:lnTo>
                <a:lnTo>
                  <a:pt x="148" y="105"/>
                </a:lnTo>
                <a:lnTo>
                  <a:pt x="145" y="106"/>
                </a:lnTo>
                <a:lnTo>
                  <a:pt x="145" y="107"/>
                </a:lnTo>
                <a:lnTo>
                  <a:pt x="145" y="108"/>
                </a:lnTo>
                <a:lnTo>
                  <a:pt x="144" y="109"/>
                </a:lnTo>
                <a:lnTo>
                  <a:pt x="142" y="110"/>
                </a:lnTo>
                <a:lnTo>
                  <a:pt x="141" y="111"/>
                </a:lnTo>
                <a:lnTo>
                  <a:pt x="138" y="109"/>
                </a:lnTo>
                <a:lnTo>
                  <a:pt x="131" y="111"/>
                </a:lnTo>
                <a:lnTo>
                  <a:pt x="129" y="112"/>
                </a:lnTo>
                <a:lnTo>
                  <a:pt x="128" y="111"/>
                </a:lnTo>
                <a:lnTo>
                  <a:pt x="127" y="111"/>
                </a:lnTo>
                <a:lnTo>
                  <a:pt x="120" y="110"/>
                </a:lnTo>
                <a:lnTo>
                  <a:pt x="117" y="110"/>
                </a:lnTo>
                <a:lnTo>
                  <a:pt x="113" y="110"/>
                </a:lnTo>
                <a:lnTo>
                  <a:pt x="110" y="109"/>
                </a:lnTo>
                <a:lnTo>
                  <a:pt x="107" y="110"/>
                </a:lnTo>
                <a:lnTo>
                  <a:pt x="105" y="113"/>
                </a:lnTo>
                <a:lnTo>
                  <a:pt x="104" y="114"/>
                </a:lnTo>
                <a:lnTo>
                  <a:pt x="103" y="115"/>
                </a:lnTo>
                <a:lnTo>
                  <a:pt x="101" y="116"/>
                </a:lnTo>
                <a:lnTo>
                  <a:pt x="99" y="117"/>
                </a:lnTo>
                <a:lnTo>
                  <a:pt x="97" y="118"/>
                </a:lnTo>
                <a:lnTo>
                  <a:pt x="95" y="117"/>
                </a:lnTo>
                <a:lnTo>
                  <a:pt x="93" y="116"/>
                </a:lnTo>
                <a:lnTo>
                  <a:pt x="93" y="116"/>
                </a:lnTo>
                <a:lnTo>
                  <a:pt x="92" y="118"/>
                </a:lnTo>
                <a:lnTo>
                  <a:pt x="91" y="119"/>
                </a:lnTo>
                <a:lnTo>
                  <a:pt x="88" y="120"/>
                </a:lnTo>
                <a:lnTo>
                  <a:pt x="88" y="120"/>
                </a:lnTo>
                <a:lnTo>
                  <a:pt x="85" y="121"/>
                </a:lnTo>
                <a:lnTo>
                  <a:pt x="82" y="121"/>
                </a:lnTo>
                <a:lnTo>
                  <a:pt x="80" y="121"/>
                </a:lnTo>
                <a:lnTo>
                  <a:pt x="77" y="125"/>
                </a:lnTo>
                <a:lnTo>
                  <a:pt x="76" y="126"/>
                </a:lnTo>
                <a:lnTo>
                  <a:pt x="73" y="127"/>
                </a:lnTo>
                <a:lnTo>
                  <a:pt x="71" y="128"/>
                </a:lnTo>
                <a:lnTo>
                  <a:pt x="68" y="127"/>
                </a:lnTo>
                <a:lnTo>
                  <a:pt x="68" y="127"/>
                </a:lnTo>
                <a:lnTo>
                  <a:pt x="58" y="127"/>
                </a:lnTo>
                <a:lnTo>
                  <a:pt x="53" y="126"/>
                </a:lnTo>
                <a:lnTo>
                  <a:pt x="50" y="125"/>
                </a:lnTo>
                <a:lnTo>
                  <a:pt x="48" y="123"/>
                </a:lnTo>
                <a:lnTo>
                  <a:pt x="47" y="121"/>
                </a:lnTo>
                <a:lnTo>
                  <a:pt x="45" y="120"/>
                </a:lnTo>
                <a:lnTo>
                  <a:pt x="41" y="119"/>
                </a:lnTo>
                <a:lnTo>
                  <a:pt x="38" y="117"/>
                </a:lnTo>
                <a:lnTo>
                  <a:pt x="36" y="113"/>
                </a:lnTo>
                <a:lnTo>
                  <a:pt x="33" y="111"/>
                </a:lnTo>
                <a:lnTo>
                  <a:pt x="29" y="108"/>
                </a:lnTo>
                <a:lnTo>
                  <a:pt x="26" y="105"/>
                </a:lnTo>
                <a:lnTo>
                  <a:pt x="24" y="102"/>
                </a:lnTo>
                <a:lnTo>
                  <a:pt x="20" y="98"/>
                </a:lnTo>
                <a:lnTo>
                  <a:pt x="15" y="95"/>
                </a:lnTo>
                <a:lnTo>
                  <a:pt x="13" y="94"/>
                </a:lnTo>
                <a:lnTo>
                  <a:pt x="13" y="93"/>
                </a:lnTo>
                <a:lnTo>
                  <a:pt x="10" y="90"/>
                </a:lnTo>
                <a:lnTo>
                  <a:pt x="9" y="88"/>
                </a:lnTo>
                <a:lnTo>
                  <a:pt x="9" y="86"/>
                </a:lnTo>
                <a:lnTo>
                  <a:pt x="9" y="85"/>
                </a:lnTo>
                <a:lnTo>
                  <a:pt x="8" y="84"/>
                </a:lnTo>
                <a:lnTo>
                  <a:pt x="7" y="82"/>
                </a:lnTo>
                <a:lnTo>
                  <a:pt x="7" y="80"/>
                </a:lnTo>
                <a:lnTo>
                  <a:pt x="6" y="78"/>
                </a:lnTo>
                <a:lnTo>
                  <a:pt x="0" y="78"/>
                </a:lnTo>
                <a:lnTo>
                  <a:pt x="5" y="73"/>
                </a:lnTo>
                <a:lnTo>
                  <a:pt x="7" y="72"/>
                </a:lnTo>
                <a:lnTo>
                  <a:pt x="10" y="72"/>
                </a:lnTo>
                <a:lnTo>
                  <a:pt x="11" y="71"/>
                </a:lnTo>
                <a:lnTo>
                  <a:pt x="11" y="71"/>
                </a:lnTo>
                <a:lnTo>
                  <a:pt x="12" y="69"/>
                </a:lnTo>
                <a:lnTo>
                  <a:pt x="12" y="68"/>
                </a:lnTo>
                <a:lnTo>
                  <a:pt x="12" y="66"/>
                </a:lnTo>
                <a:lnTo>
                  <a:pt x="12" y="65"/>
                </a:lnTo>
                <a:lnTo>
                  <a:pt x="11" y="65"/>
                </a:lnTo>
                <a:lnTo>
                  <a:pt x="10" y="61"/>
                </a:lnTo>
                <a:lnTo>
                  <a:pt x="11" y="60"/>
                </a:lnTo>
                <a:lnTo>
                  <a:pt x="11" y="59"/>
                </a:lnTo>
                <a:lnTo>
                  <a:pt x="11" y="55"/>
                </a:lnTo>
                <a:lnTo>
                  <a:pt x="11" y="53"/>
                </a:lnTo>
                <a:lnTo>
                  <a:pt x="13" y="53"/>
                </a:lnTo>
                <a:lnTo>
                  <a:pt x="15" y="52"/>
                </a:lnTo>
                <a:lnTo>
                  <a:pt x="16" y="51"/>
                </a:lnTo>
                <a:lnTo>
                  <a:pt x="17" y="50"/>
                </a:lnTo>
                <a:lnTo>
                  <a:pt x="18" y="47"/>
                </a:lnTo>
                <a:lnTo>
                  <a:pt x="17" y="44"/>
                </a:lnTo>
                <a:lnTo>
                  <a:pt x="11" y="42"/>
                </a:lnTo>
                <a:lnTo>
                  <a:pt x="10" y="41"/>
                </a:lnTo>
                <a:lnTo>
                  <a:pt x="12" y="40"/>
                </a:lnTo>
                <a:lnTo>
                  <a:pt x="13" y="38"/>
                </a:lnTo>
                <a:lnTo>
                  <a:pt x="14" y="37"/>
                </a:lnTo>
                <a:lnTo>
                  <a:pt x="16" y="37"/>
                </a:lnTo>
                <a:lnTo>
                  <a:pt x="17" y="38"/>
                </a:lnTo>
                <a:lnTo>
                  <a:pt x="20" y="40"/>
                </a:lnTo>
                <a:lnTo>
                  <a:pt x="22" y="41"/>
                </a:lnTo>
                <a:lnTo>
                  <a:pt x="23" y="40"/>
                </a:lnTo>
                <a:lnTo>
                  <a:pt x="24" y="40"/>
                </a:lnTo>
                <a:lnTo>
                  <a:pt x="27" y="40"/>
                </a:lnTo>
                <a:lnTo>
                  <a:pt x="30" y="39"/>
                </a:lnTo>
                <a:lnTo>
                  <a:pt x="30" y="37"/>
                </a:lnTo>
                <a:lnTo>
                  <a:pt x="30" y="35"/>
                </a:lnTo>
                <a:lnTo>
                  <a:pt x="29" y="33"/>
                </a:lnTo>
                <a:lnTo>
                  <a:pt x="30" y="32"/>
                </a:lnTo>
                <a:lnTo>
                  <a:pt x="31" y="30"/>
                </a:lnTo>
                <a:lnTo>
                  <a:pt x="31" y="27"/>
                </a:lnTo>
                <a:lnTo>
                  <a:pt x="33" y="25"/>
                </a:lnTo>
                <a:lnTo>
                  <a:pt x="34" y="25"/>
                </a:lnTo>
                <a:lnTo>
                  <a:pt x="37" y="26"/>
                </a:lnTo>
                <a:lnTo>
                  <a:pt x="38" y="26"/>
                </a:lnTo>
                <a:lnTo>
                  <a:pt x="38" y="26"/>
                </a:lnTo>
                <a:lnTo>
                  <a:pt x="43" y="31"/>
                </a:lnTo>
                <a:lnTo>
                  <a:pt x="48" y="35"/>
                </a:lnTo>
                <a:lnTo>
                  <a:pt x="52" y="36"/>
                </a:lnTo>
                <a:lnTo>
                  <a:pt x="58" y="36"/>
                </a:lnTo>
                <a:lnTo>
                  <a:pt x="64" y="37"/>
                </a:lnTo>
                <a:lnTo>
                  <a:pt x="74" y="36"/>
                </a:lnTo>
                <a:lnTo>
                  <a:pt x="82" y="36"/>
                </a:lnTo>
                <a:lnTo>
                  <a:pt x="83" y="35"/>
                </a:lnTo>
                <a:lnTo>
                  <a:pt x="84" y="33"/>
                </a:lnTo>
                <a:lnTo>
                  <a:pt x="83" y="31"/>
                </a:lnTo>
                <a:lnTo>
                  <a:pt x="83" y="29"/>
                </a:lnTo>
                <a:lnTo>
                  <a:pt x="84" y="26"/>
                </a:lnTo>
                <a:lnTo>
                  <a:pt x="88" y="23"/>
                </a:lnTo>
                <a:lnTo>
                  <a:pt x="99" y="22"/>
                </a:lnTo>
                <a:lnTo>
                  <a:pt x="105" y="21"/>
                </a:lnTo>
                <a:lnTo>
                  <a:pt x="106" y="18"/>
                </a:lnTo>
                <a:lnTo>
                  <a:pt x="108" y="16"/>
                </a:lnTo>
                <a:lnTo>
                  <a:pt x="110" y="15"/>
                </a:lnTo>
                <a:lnTo>
                  <a:pt x="113" y="16"/>
                </a:lnTo>
                <a:lnTo>
                  <a:pt x="116" y="18"/>
                </a:lnTo>
                <a:lnTo>
                  <a:pt x="119" y="20"/>
                </a:lnTo>
                <a:lnTo>
                  <a:pt x="120" y="19"/>
                </a:lnTo>
                <a:lnTo>
                  <a:pt x="126" y="15"/>
                </a:lnTo>
                <a:lnTo>
                  <a:pt x="132" y="12"/>
                </a:lnTo>
                <a:lnTo>
                  <a:pt x="137" y="3"/>
                </a:lnTo>
                <a:lnTo>
                  <a:pt x="137" y="1"/>
                </a:lnTo>
                <a:lnTo>
                  <a:pt x="142" y="0"/>
                </a:lnTo>
                <a:lnTo>
                  <a:pt x="149" y="0"/>
                </a:lnTo>
                <a:lnTo>
                  <a:pt x="152" y="1"/>
                </a:lnTo>
                <a:lnTo>
                  <a:pt x="155" y="2"/>
                </a:lnTo>
                <a:lnTo>
                  <a:pt x="159" y="2"/>
                </a:lnTo>
                <a:lnTo>
                  <a:pt x="165" y="0"/>
                </a:lnTo>
                <a:lnTo>
                  <a:pt x="167" y="0"/>
                </a:lnTo>
                <a:lnTo>
                  <a:pt x="169" y="1"/>
                </a:lnTo>
                <a:lnTo>
                  <a:pt x="171" y="3"/>
                </a:lnTo>
                <a:lnTo>
                  <a:pt x="172" y="4"/>
                </a:lnTo>
                <a:lnTo>
                  <a:pt x="173" y="6"/>
                </a:lnTo>
                <a:lnTo>
                  <a:pt x="173" y="7"/>
                </a:lnTo>
                <a:lnTo>
                  <a:pt x="174" y="8"/>
                </a:lnTo>
                <a:lnTo>
                  <a:pt x="175" y="10"/>
                </a:lnTo>
                <a:lnTo>
                  <a:pt x="177" y="10"/>
                </a:lnTo>
                <a:lnTo>
                  <a:pt x="188" y="7"/>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61" name="Kosovo">
            <a:extLst>
              <a:ext uri="{FF2B5EF4-FFF2-40B4-BE49-F238E27FC236}">
                <a16:creationId xmlns:a16="http://schemas.microsoft.com/office/drawing/2014/main" id="{3EF31313-2EFF-4387-864E-6BC8057A52CF}"/>
              </a:ext>
            </a:extLst>
          </p:cNvPr>
          <p:cNvSpPr>
            <a:spLocks/>
          </p:cNvSpPr>
          <p:nvPr/>
        </p:nvSpPr>
        <p:spPr bwMode="auto">
          <a:xfrm>
            <a:off x="6399049" y="2792451"/>
            <a:ext cx="51337" cy="51002"/>
          </a:xfrm>
          <a:custGeom>
            <a:avLst/>
            <a:gdLst>
              <a:gd name="T0" fmla="*/ 48 w 53"/>
              <a:gd name="T1" fmla="*/ 42 h 59"/>
              <a:gd name="T2" fmla="*/ 42 w 53"/>
              <a:gd name="T3" fmla="*/ 44 h 59"/>
              <a:gd name="T4" fmla="*/ 39 w 53"/>
              <a:gd name="T5" fmla="*/ 47 h 59"/>
              <a:gd name="T6" fmla="*/ 38 w 53"/>
              <a:gd name="T7" fmla="*/ 49 h 59"/>
              <a:gd name="T8" fmla="*/ 34 w 53"/>
              <a:gd name="T9" fmla="*/ 45 h 59"/>
              <a:gd name="T10" fmla="*/ 23 w 53"/>
              <a:gd name="T11" fmla="*/ 50 h 59"/>
              <a:gd name="T12" fmla="*/ 22 w 53"/>
              <a:gd name="T13" fmla="*/ 57 h 59"/>
              <a:gd name="T14" fmla="*/ 20 w 53"/>
              <a:gd name="T15" fmla="*/ 59 h 59"/>
              <a:gd name="T16" fmla="*/ 16 w 53"/>
              <a:gd name="T17" fmla="*/ 58 h 59"/>
              <a:gd name="T18" fmla="*/ 17 w 53"/>
              <a:gd name="T19" fmla="*/ 52 h 59"/>
              <a:gd name="T20" fmla="*/ 14 w 53"/>
              <a:gd name="T21" fmla="*/ 43 h 59"/>
              <a:gd name="T22" fmla="*/ 10 w 53"/>
              <a:gd name="T23" fmla="*/ 40 h 59"/>
              <a:gd name="T24" fmla="*/ 5 w 53"/>
              <a:gd name="T25" fmla="*/ 35 h 59"/>
              <a:gd name="T26" fmla="*/ 1 w 53"/>
              <a:gd name="T27" fmla="*/ 30 h 59"/>
              <a:gd name="T28" fmla="*/ 2 w 53"/>
              <a:gd name="T29" fmla="*/ 26 h 59"/>
              <a:gd name="T30" fmla="*/ 0 w 53"/>
              <a:gd name="T31" fmla="*/ 22 h 59"/>
              <a:gd name="T32" fmla="*/ 3 w 53"/>
              <a:gd name="T33" fmla="*/ 21 h 59"/>
              <a:gd name="T34" fmla="*/ 6 w 53"/>
              <a:gd name="T35" fmla="*/ 19 h 59"/>
              <a:gd name="T36" fmla="*/ 13 w 53"/>
              <a:gd name="T37" fmla="*/ 17 h 59"/>
              <a:gd name="T38" fmla="*/ 13 w 53"/>
              <a:gd name="T39" fmla="*/ 14 h 59"/>
              <a:gd name="T40" fmla="*/ 18 w 53"/>
              <a:gd name="T41" fmla="*/ 9 h 59"/>
              <a:gd name="T42" fmla="*/ 19 w 53"/>
              <a:gd name="T43" fmla="*/ 6 h 59"/>
              <a:gd name="T44" fmla="*/ 18 w 53"/>
              <a:gd name="T45" fmla="*/ 3 h 59"/>
              <a:gd name="T46" fmla="*/ 21 w 53"/>
              <a:gd name="T47" fmla="*/ 1 h 59"/>
              <a:gd name="T48" fmla="*/ 24 w 53"/>
              <a:gd name="T49" fmla="*/ 0 h 59"/>
              <a:gd name="T50" fmla="*/ 24 w 53"/>
              <a:gd name="T51" fmla="*/ 2 h 59"/>
              <a:gd name="T52" fmla="*/ 27 w 53"/>
              <a:gd name="T53" fmla="*/ 4 h 59"/>
              <a:gd name="T54" fmla="*/ 32 w 53"/>
              <a:gd name="T55" fmla="*/ 7 h 59"/>
              <a:gd name="T56" fmla="*/ 37 w 53"/>
              <a:gd name="T57" fmla="*/ 12 h 59"/>
              <a:gd name="T58" fmla="*/ 40 w 53"/>
              <a:gd name="T59" fmla="*/ 16 h 59"/>
              <a:gd name="T60" fmla="*/ 42 w 53"/>
              <a:gd name="T61" fmla="*/ 21 h 59"/>
              <a:gd name="T62" fmla="*/ 53 w 53"/>
              <a:gd name="T63" fmla="*/ 24 h 59"/>
              <a:gd name="T64" fmla="*/ 53 w 53"/>
              <a:gd name="T65" fmla="*/ 25 h 59"/>
              <a:gd name="T66" fmla="*/ 49 w 53"/>
              <a:gd name="T67" fmla="*/ 35 h 59"/>
              <a:gd name="T68" fmla="*/ 46 w 53"/>
              <a:gd name="T69" fmla="*/ 38 h 59"/>
              <a:gd name="T70" fmla="*/ 47 w 53"/>
              <a:gd name="T71" fmla="*/ 4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 h="59">
                <a:moveTo>
                  <a:pt x="48" y="42"/>
                </a:moveTo>
                <a:lnTo>
                  <a:pt x="48" y="42"/>
                </a:lnTo>
                <a:lnTo>
                  <a:pt x="47" y="42"/>
                </a:lnTo>
                <a:lnTo>
                  <a:pt x="42" y="44"/>
                </a:lnTo>
                <a:lnTo>
                  <a:pt x="40" y="45"/>
                </a:lnTo>
                <a:lnTo>
                  <a:pt x="39" y="47"/>
                </a:lnTo>
                <a:lnTo>
                  <a:pt x="39" y="49"/>
                </a:lnTo>
                <a:lnTo>
                  <a:pt x="38" y="49"/>
                </a:lnTo>
                <a:lnTo>
                  <a:pt x="36" y="47"/>
                </a:lnTo>
                <a:lnTo>
                  <a:pt x="34" y="45"/>
                </a:lnTo>
                <a:lnTo>
                  <a:pt x="32" y="46"/>
                </a:lnTo>
                <a:lnTo>
                  <a:pt x="23" y="50"/>
                </a:lnTo>
                <a:lnTo>
                  <a:pt x="22" y="52"/>
                </a:lnTo>
                <a:lnTo>
                  <a:pt x="22" y="57"/>
                </a:lnTo>
                <a:lnTo>
                  <a:pt x="21" y="58"/>
                </a:lnTo>
                <a:lnTo>
                  <a:pt x="20" y="59"/>
                </a:lnTo>
                <a:lnTo>
                  <a:pt x="17" y="58"/>
                </a:lnTo>
                <a:lnTo>
                  <a:pt x="16" y="58"/>
                </a:lnTo>
                <a:lnTo>
                  <a:pt x="17" y="56"/>
                </a:lnTo>
                <a:lnTo>
                  <a:pt x="17" y="52"/>
                </a:lnTo>
                <a:lnTo>
                  <a:pt x="15" y="46"/>
                </a:lnTo>
                <a:lnTo>
                  <a:pt x="14" y="43"/>
                </a:lnTo>
                <a:lnTo>
                  <a:pt x="12" y="41"/>
                </a:lnTo>
                <a:lnTo>
                  <a:pt x="10" y="40"/>
                </a:lnTo>
                <a:lnTo>
                  <a:pt x="6" y="39"/>
                </a:lnTo>
                <a:lnTo>
                  <a:pt x="5" y="35"/>
                </a:lnTo>
                <a:lnTo>
                  <a:pt x="2" y="31"/>
                </a:lnTo>
                <a:lnTo>
                  <a:pt x="1" y="30"/>
                </a:lnTo>
                <a:lnTo>
                  <a:pt x="1" y="29"/>
                </a:lnTo>
                <a:lnTo>
                  <a:pt x="2" y="26"/>
                </a:lnTo>
                <a:lnTo>
                  <a:pt x="1" y="24"/>
                </a:lnTo>
                <a:lnTo>
                  <a:pt x="0" y="22"/>
                </a:lnTo>
                <a:lnTo>
                  <a:pt x="0" y="21"/>
                </a:lnTo>
                <a:lnTo>
                  <a:pt x="3" y="21"/>
                </a:lnTo>
                <a:lnTo>
                  <a:pt x="5" y="21"/>
                </a:lnTo>
                <a:lnTo>
                  <a:pt x="6" y="19"/>
                </a:lnTo>
                <a:lnTo>
                  <a:pt x="10" y="18"/>
                </a:lnTo>
                <a:lnTo>
                  <a:pt x="13" y="17"/>
                </a:lnTo>
                <a:lnTo>
                  <a:pt x="14" y="16"/>
                </a:lnTo>
                <a:lnTo>
                  <a:pt x="13" y="14"/>
                </a:lnTo>
                <a:lnTo>
                  <a:pt x="14" y="13"/>
                </a:lnTo>
                <a:lnTo>
                  <a:pt x="18" y="9"/>
                </a:lnTo>
                <a:lnTo>
                  <a:pt x="19" y="8"/>
                </a:lnTo>
                <a:lnTo>
                  <a:pt x="19" y="6"/>
                </a:lnTo>
                <a:lnTo>
                  <a:pt x="19" y="5"/>
                </a:lnTo>
                <a:lnTo>
                  <a:pt x="18" y="3"/>
                </a:lnTo>
                <a:lnTo>
                  <a:pt x="18" y="2"/>
                </a:lnTo>
                <a:lnTo>
                  <a:pt x="21" y="1"/>
                </a:lnTo>
                <a:lnTo>
                  <a:pt x="23" y="0"/>
                </a:lnTo>
                <a:lnTo>
                  <a:pt x="24" y="0"/>
                </a:lnTo>
                <a:lnTo>
                  <a:pt x="24" y="1"/>
                </a:lnTo>
                <a:lnTo>
                  <a:pt x="24" y="2"/>
                </a:lnTo>
                <a:lnTo>
                  <a:pt x="25" y="3"/>
                </a:lnTo>
                <a:lnTo>
                  <a:pt x="27" y="4"/>
                </a:lnTo>
                <a:lnTo>
                  <a:pt x="29" y="6"/>
                </a:lnTo>
                <a:lnTo>
                  <a:pt x="32" y="7"/>
                </a:lnTo>
                <a:lnTo>
                  <a:pt x="34" y="9"/>
                </a:lnTo>
                <a:lnTo>
                  <a:pt x="37" y="12"/>
                </a:lnTo>
                <a:lnTo>
                  <a:pt x="37" y="14"/>
                </a:lnTo>
                <a:lnTo>
                  <a:pt x="40" y="16"/>
                </a:lnTo>
                <a:lnTo>
                  <a:pt x="43" y="18"/>
                </a:lnTo>
                <a:lnTo>
                  <a:pt x="42" y="21"/>
                </a:lnTo>
                <a:lnTo>
                  <a:pt x="51" y="24"/>
                </a:lnTo>
                <a:lnTo>
                  <a:pt x="53" y="24"/>
                </a:lnTo>
                <a:lnTo>
                  <a:pt x="53" y="25"/>
                </a:lnTo>
                <a:lnTo>
                  <a:pt x="53" y="25"/>
                </a:lnTo>
                <a:lnTo>
                  <a:pt x="53" y="28"/>
                </a:lnTo>
                <a:lnTo>
                  <a:pt x="49" y="35"/>
                </a:lnTo>
                <a:lnTo>
                  <a:pt x="49" y="37"/>
                </a:lnTo>
                <a:lnTo>
                  <a:pt x="46" y="38"/>
                </a:lnTo>
                <a:lnTo>
                  <a:pt x="46" y="39"/>
                </a:lnTo>
                <a:lnTo>
                  <a:pt x="47" y="41"/>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62" name="Lithuania">
            <a:extLst>
              <a:ext uri="{FF2B5EF4-FFF2-40B4-BE49-F238E27FC236}">
                <a16:creationId xmlns:a16="http://schemas.microsoft.com/office/drawing/2014/main" id="{31F4B978-A7A6-4D23-BDF5-6CAB85298520}"/>
              </a:ext>
            </a:extLst>
          </p:cNvPr>
          <p:cNvSpPr>
            <a:spLocks noEditPoints="1"/>
          </p:cNvSpPr>
          <p:nvPr/>
        </p:nvSpPr>
        <p:spPr bwMode="auto">
          <a:xfrm>
            <a:off x="6425833" y="2251047"/>
            <a:ext cx="176329" cy="115735"/>
          </a:xfrm>
          <a:custGeom>
            <a:avLst/>
            <a:gdLst>
              <a:gd name="T0" fmla="*/ 177 w 183"/>
              <a:gd name="T1" fmla="*/ 44 h 137"/>
              <a:gd name="T2" fmla="*/ 174 w 183"/>
              <a:gd name="T3" fmla="*/ 58 h 137"/>
              <a:gd name="T4" fmla="*/ 180 w 183"/>
              <a:gd name="T5" fmla="*/ 61 h 137"/>
              <a:gd name="T6" fmla="*/ 182 w 183"/>
              <a:gd name="T7" fmla="*/ 65 h 137"/>
              <a:gd name="T8" fmla="*/ 178 w 183"/>
              <a:gd name="T9" fmla="*/ 71 h 137"/>
              <a:gd name="T10" fmla="*/ 166 w 183"/>
              <a:gd name="T11" fmla="*/ 73 h 137"/>
              <a:gd name="T12" fmla="*/ 162 w 183"/>
              <a:gd name="T13" fmla="*/ 80 h 137"/>
              <a:gd name="T14" fmla="*/ 152 w 183"/>
              <a:gd name="T15" fmla="*/ 87 h 137"/>
              <a:gd name="T16" fmla="*/ 151 w 183"/>
              <a:gd name="T17" fmla="*/ 100 h 137"/>
              <a:gd name="T18" fmla="*/ 147 w 183"/>
              <a:gd name="T19" fmla="*/ 107 h 137"/>
              <a:gd name="T20" fmla="*/ 145 w 183"/>
              <a:gd name="T21" fmla="*/ 115 h 137"/>
              <a:gd name="T22" fmla="*/ 151 w 183"/>
              <a:gd name="T23" fmla="*/ 118 h 137"/>
              <a:gd name="T24" fmla="*/ 151 w 183"/>
              <a:gd name="T25" fmla="*/ 123 h 137"/>
              <a:gd name="T26" fmla="*/ 144 w 183"/>
              <a:gd name="T27" fmla="*/ 123 h 137"/>
              <a:gd name="T28" fmla="*/ 143 w 183"/>
              <a:gd name="T29" fmla="*/ 118 h 137"/>
              <a:gd name="T30" fmla="*/ 137 w 183"/>
              <a:gd name="T31" fmla="*/ 118 h 137"/>
              <a:gd name="T32" fmla="*/ 129 w 183"/>
              <a:gd name="T33" fmla="*/ 125 h 137"/>
              <a:gd name="T34" fmla="*/ 121 w 183"/>
              <a:gd name="T35" fmla="*/ 132 h 137"/>
              <a:gd name="T36" fmla="*/ 111 w 183"/>
              <a:gd name="T37" fmla="*/ 135 h 137"/>
              <a:gd name="T38" fmla="*/ 102 w 183"/>
              <a:gd name="T39" fmla="*/ 134 h 137"/>
              <a:gd name="T40" fmla="*/ 95 w 183"/>
              <a:gd name="T41" fmla="*/ 135 h 137"/>
              <a:gd name="T42" fmla="*/ 83 w 183"/>
              <a:gd name="T43" fmla="*/ 136 h 137"/>
              <a:gd name="T44" fmla="*/ 80 w 183"/>
              <a:gd name="T45" fmla="*/ 131 h 137"/>
              <a:gd name="T46" fmla="*/ 77 w 183"/>
              <a:gd name="T47" fmla="*/ 121 h 137"/>
              <a:gd name="T48" fmla="*/ 68 w 183"/>
              <a:gd name="T49" fmla="*/ 116 h 137"/>
              <a:gd name="T50" fmla="*/ 66 w 183"/>
              <a:gd name="T51" fmla="*/ 113 h 137"/>
              <a:gd name="T52" fmla="*/ 60 w 183"/>
              <a:gd name="T53" fmla="*/ 111 h 137"/>
              <a:gd name="T54" fmla="*/ 55 w 183"/>
              <a:gd name="T55" fmla="*/ 105 h 137"/>
              <a:gd name="T56" fmla="*/ 60 w 183"/>
              <a:gd name="T57" fmla="*/ 87 h 137"/>
              <a:gd name="T58" fmla="*/ 54 w 183"/>
              <a:gd name="T59" fmla="*/ 80 h 137"/>
              <a:gd name="T60" fmla="*/ 38 w 183"/>
              <a:gd name="T61" fmla="*/ 75 h 137"/>
              <a:gd name="T62" fmla="*/ 24 w 183"/>
              <a:gd name="T63" fmla="*/ 69 h 137"/>
              <a:gd name="T64" fmla="*/ 15 w 183"/>
              <a:gd name="T65" fmla="*/ 63 h 137"/>
              <a:gd name="T66" fmla="*/ 10 w 183"/>
              <a:gd name="T67" fmla="*/ 63 h 137"/>
              <a:gd name="T68" fmla="*/ 8 w 183"/>
              <a:gd name="T69" fmla="*/ 44 h 137"/>
              <a:gd name="T70" fmla="*/ 4 w 183"/>
              <a:gd name="T71" fmla="*/ 19 h 137"/>
              <a:gd name="T72" fmla="*/ 26 w 183"/>
              <a:gd name="T73" fmla="*/ 5 h 137"/>
              <a:gd name="T74" fmla="*/ 46 w 183"/>
              <a:gd name="T75" fmla="*/ 1 h 137"/>
              <a:gd name="T76" fmla="*/ 61 w 183"/>
              <a:gd name="T77" fmla="*/ 1 h 137"/>
              <a:gd name="T78" fmla="*/ 69 w 183"/>
              <a:gd name="T79" fmla="*/ 5 h 137"/>
              <a:gd name="T80" fmla="*/ 87 w 183"/>
              <a:gd name="T81" fmla="*/ 4 h 137"/>
              <a:gd name="T82" fmla="*/ 100 w 183"/>
              <a:gd name="T83" fmla="*/ 8 h 137"/>
              <a:gd name="T84" fmla="*/ 113 w 183"/>
              <a:gd name="T85" fmla="*/ 7 h 137"/>
              <a:gd name="T86" fmla="*/ 123 w 183"/>
              <a:gd name="T87" fmla="*/ 0 h 137"/>
              <a:gd name="T88" fmla="*/ 130 w 183"/>
              <a:gd name="T89" fmla="*/ 12 h 137"/>
              <a:gd name="T90" fmla="*/ 148 w 183"/>
              <a:gd name="T91" fmla="*/ 17 h 137"/>
              <a:gd name="T92" fmla="*/ 161 w 183"/>
              <a:gd name="T93" fmla="*/ 29 h 137"/>
              <a:gd name="T94" fmla="*/ 171 w 183"/>
              <a:gd name="T95" fmla="*/ 40 h 137"/>
              <a:gd name="T96" fmla="*/ 2 w 183"/>
              <a:gd name="T97" fmla="*/ 63 h 137"/>
              <a:gd name="T98" fmla="*/ 3 w 183"/>
              <a:gd name="T99" fmla="*/ 56 h 137"/>
              <a:gd name="T100" fmla="*/ 7 w 183"/>
              <a:gd name="T101" fmla="*/ 44 h 137"/>
              <a:gd name="T102" fmla="*/ 4 w 183"/>
              <a:gd name="T103" fmla="*/ 5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 h="137">
                <a:moveTo>
                  <a:pt x="177" y="42"/>
                </a:moveTo>
                <a:lnTo>
                  <a:pt x="177" y="42"/>
                </a:lnTo>
                <a:lnTo>
                  <a:pt x="177" y="44"/>
                </a:lnTo>
                <a:lnTo>
                  <a:pt x="177" y="48"/>
                </a:lnTo>
                <a:lnTo>
                  <a:pt x="175" y="54"/>
                </a:lnTo>
                <a:lnTo>
                  <a:pt x="174" y="58"/>
                </a:lnTo>
                <a:lnTo>
                  <a:pt x="173" y="59"/>
                </a:lnTo>
                <a:lnTo>
                  <a:pt x="174" y="61"/>
                </a:lnTo>
                <a:lnTo>
                  <a:pt x="180" y="61"/>
                </a:lnTo>
                <a:lnTo>
                  <a:pt x="183" y="62"/>
                </a:lnTo>
                <a:lnTo>
                  <a:pt x="183" y="63"/>
                </a:lnTo>
                <a:lnTo>
                  <a:pt x="182" y="65"/>
                </a:lnTo>
                <a:lnTo>
                  <a:pt x="180" y="66"/>
                </a:lnTo>
                <a:lnTo>
                  <a:pt x="179" y="67"/>
                </a:lnTo>
                <a:lnTo>
                  <a:pt x="178" y="71"/>
                </a:lnTo>
                <a:lnTo>
                  <a:pt x="168" y="70"/>
                </a:lnTo>
                <a:lnTo>
                  <a:pt x="167" y="71"/>
                </a:lnTo>
                <a:lnTo>
                  <a:pt x="166" y="73"/>
                </a:lnTo>
                <a:lnTo>
                  <a:pt x="166" y="75"/>
                </a:lnTo>
                <a:lnTo>
                  <a:pt x="164" y="78"/>
                </a:lnTo>
                <a:lnTo>
                  <a:pt x="162" y="80"/>
                </a:lnTo>
                <a:lnTo>
                  <a:pt x="158" y="81"/>
                </a:lnTo>
                <a:lnTo>
                  <a:pt x="155" y="82"/>
                </a:lnTo>
                <a:lnTo>
                  <a:pt x="152" y="87"/>
                </a:lnTo>
                <a:lnTo>
                  <a:pt x="150" y="93"/>
                </a:lnTo>
                <a:lnTo>
                  <a:pt x="150" y="98"/>
                </a:lnTo>
                <a:lnTo>
                  <a:pt x="151" y="100"/>
                </a:lnTo>
                <a:lnTo>
                  <a:pt x="150" y="102"/>
                </a:lnTo>
                <a:lnTo>
                  <a:pt x="149" y="103"/>
                </a:lnTo>
                <a:lnTo>
                  <a:pt x="147" y="107"/>
                </a:lnTo>
                <a:lnTo>
                  <a:pt x="145" y="112"/>
                </a:lnTo>
                <a:lnTo>
                  <a:pt x="145" y="114"/>
                </a:lnTo>
                <a:lnTo>
                  <a:pt x="145" y="115"/>
                </a:lnTo>
                <a:lnTo>
                  <a:pt x="147" y="115"/>
                </a:lnTo>
                <a:lnTo>
                  <a:pt x="150" y="116"/>
                </a:lnTo>
                <a:lnTo>
                  <a:pt x="151" y="118"/>
                </a:lnTo>
                <a:lnTo>
                  <a:pt x="152" y="120"/>
                </a:lnTo>
                <a:lnTo>
                  <a:pt x="152" y="122"/>
                </a:lnTo>
                <a:lnTo>
                  <a:pt x="151" y="123"/>
                </a:lnTo>
                <a:lnTo>
                  <a:pt x="149" y="124"/>
                </a:lnTo>
                <a:lnTo>
                  <a:pt x="146" y="124"/>
                </a:lnTo>
                <a:lnTo>
                  <a:pt x="144" y="123"/>
                </a:lnTo>
                <a:lnTo>
                  <a:pt x="143" y="122"/>
                </a:lnTo>
                <a:lnTo>
                  <a:pt x="144" y="120"/>
                </a:lnTo>
                <a:lnTo>
                  <a:pt x="143" y="118"/>
                </a:lnTo>
                <a:lnTo>
                  <a:pt x="142" y="116"/>
                </a:lnTo>
                <a:lnTo>
                  <a:pt x="139" y="118"/>
                </a:lnTo>
                <a:lnTo>
                  <a:pt x="137" y="118"/>
                </a:lnTo>
                <a:lnTo>
                  <a:pt x="133" y="120"/>
                </a:lnTo>
                <a:lnTo>
                  <a:pt x="131" y="123"/>
                </a:lnTo>
                <a:lnTo>
                  <a:pt x="129" y="125"/>
                </a:lnTo>
                <a:lnTo>
                  <a:pt x="124" y="124"/>
                </a:lnTo>
                <a:lnTo>
                  <a:pt x="122" y="125"/>
                </a:lnTo>
                <a:lnTo>
                  <a:pt x="121" y="132"/>
                </a:lnTo>
                <a:lnTo>
                  <a:pt x="120" y="133"/>
                </a:lnTo>
                <a:lnTo>
                  <a:pt x="116" y="133"/>
                </a:lnTo>
                <a:lnTo>
                  <a:pt x="111" y="135"/>
                </a:lnTo>
                <a:lnTo>
                  <a:pt x="106" y="137"/>
                </a:lnTo>
                <a:lnTo>
                  <a:pt x="104" y="136"/>
                </a:lnTo>
                <a:lnTo>
                  <a:pt x="102" y="134"/>
                </a:lnTo>
                <a:lnTo>
                  <a:pt x="100" y="135"/>
                </a:lnTo>
                <a:lnTo>
                  <a:pt x="97" y="135"/>
                </a:lnTo>
                <a:lnTo>
                  <a:pt x="95" y="135"/>
                </a:lnTo>
                <a:lnTo>
                  <a:pt x="93" y="135"/>
                </a:lnTo>
                <a:lnTo>
                  <a:pt x="88" y="136"/>
                </a:lnTo>
                <a:lnTo>
                  <a:pt x="83" y="136"/>
                </a:lnTo>
                <a:lnTo>
                  <a:pt x="80" y="135"/>
                </a:lnTo>
                <a:lnTo>
                  <a:pt x="80" y="134"/>
                </a:lnTo>
                <a:lnTo>
                  <a:pt x="80" y="131"/>
                </a:lnTo>
                <a:lnTo>
                  <a:pt x="80" y="127"/>
                </a:lnTo>
                <a:lnTo>
                  <a:pt x="79" y="124"/>
                </a:lnTo>
                <a:lnTo>
                  <a:pt x="77" y="121"/>
                </a:lnTo>
                <a:lnTo>
                  <a:pt x="74" y="119"/>
                </a:lnTo>
                <a:lnTo>
                  <a:pt x="71" y="117"/>
                </a:lnTo>
                <a:lnTo>
                  <a:pt x="68" y="116"/>
                </a:lnTo>
                <a:lnTo>
                  <a:pt x="67" y="115"/>
                </a:lnTo>
                <a:lnTo>
                  <a:pt x="66" y="114"/>
                </a:lnTo>
                <a:lnTo>
                  <a:pt x="66" y="113"/>
                </a:lnTo>
                <a:lnTo>
                  <a:pt x="65" y="112"/>
                </a:lnTo>
                <a:lnTo>
                  <a:pt x="62" y="111"/>
                </a:lnTo>
                <a:lnTo>
                  <a:pt x="60" y="111"/>
                </a:lnTo>
                <a:lnTo>
                  <a:pt x="58" y="113"/>
                </a:lnTo>
                <a:lnTo>
                  <a:pt x="57" y="110"/>
                </a:lnTo>
                <a:lnTo>
                  <a:pt x="55" y="105"/>
                </a:lnTo>
                <a:lnTo>
                  <a:pt x="55" y="102"/>
                </a:lnTo>
                <a:lnTo>
                  <a:pt x="56" y="98"/>
                </a:lnTo>
                <a:lnTo>
                  <a:pt x="60" y="87"/>
                </a:lnTo>
                <a:lnTo>
                  <a:pt x="60" y="85"/>
                </a:lnTo>
                <a:lnTo>
                  <a:pt x="57" y="82"/>
                </a:lnTo>
                <a:lnTo>
                  <a:pt x="54" y="80"/>
                </a:lnTo>
                <a:lnTo>
                  <a:pt x="52" y="75"/>
                </a:lnTo>
                <a:lnTo>
                  <a:pt x="45" y="75"/>
                </a:lnTo>
                <a:lnTo>
                  <a:pt x="38" y="75"/>
                </a:lnTo>
                <a:lnTo>
                  <a:pt x="36" y="75"/>
                </a:lnTo>
                <a:lnTo>
                  <a:pt x="30" y="73"/>
                </a:lnTo>
                <a:lnTo>
                  <a:pt x="24" y="69"/>
                </a:lnTo>
                <a:lnTo>
                  <a:pt x="20" y="67"/>
                </a:lnTo>
                <a:lnTo>
                  <a:pt x="17" y="65"/>
                </a:lnTo>
                <a:lnTo>
                  <a:pt x="15" y="63"/>
                </a:lnTo>
                <a:lnTo>
                  <a:pt x="12" y="64"/>
                </a:lnTo>
                <a:lnTo>
                  <a:pt x="10" y="64"/>
                </a:lnTo>
                <a:lnTo>
                  <a:pt x="10" y="63"/>
                </a:lnTo>
                <a:lnTo>
                  <a:pt x="9" y="59"/>
                </a:lnTo>
                <a:lnTo>
                  <a:pt x="10" y="53"/>
                </a:lnTo>
                <a:lnTo>
                  <a:pt x="8" y="44"/>
                </a:lnTo>
                <a:lnTo>
                  <a:pt x="5" y="34"/>
                </a:lnTo>
                <a:lnTo>
                  <a:pt x="5" y="22"/>
                </a:lnTo>
                <a:lnTo>
                  <a:pt x="4" y="19"/>
                </a:lnTo>
                <a:lnTo>
                  <a:pt x="13" y="13"/>
                </a:lnTo>
                <a:lnTo>
                  <a:pt x="23" y="6"/>
                </a:lnTo>
                <a:lnTo>
                  <a:pt x="26" y="5"/>
                </a:lnTo>
                <a:lnTo>
                  <a:pt x="35" y="1"/>
                </a:lnTo>
                <a:lnTo>
                  <a:pt x="37" y="0"/>
                </a:lnTo>
                <a:lnTo>
                  <a:pt x="46" y="1"/>
                </a:lnTo>
                <a:lnTo>
                  <a:pt x="52" y="2"/>
                </a:lnTo>
                <a:lnTo>
                  <a:pt x="58" y="2"/>
                </a:lnTo>
                <a:lnTo>
                  <a:pt x="61" y="1"/>
                </a:lnTo>
                <a:lnTo>
                  <a:pt x="64" y="2"/>
                </a:lnTo>
                <a:lnTo>
                  <a:pt x="67" y="5"/>
                </a:lnTo>
                <a:lnTo>
                  <a:pt x="69" y="5"/>
                </a:lnTo>
                <a:lnTo>
                  <a:pt x="71" y="3"/>
                </a:lnTo>
                <a:lnTo>
                  <a:pt x="84" y="4"/>
                </a:lnTo>
                <a:lnTo>
                  <a:pt x="87" y="4"/>
                </a:lnTo>
                <a:lnTo>
                  <a:pt x="91" y="5"/>
                </a:lnTo>
                <a:lnTo>
                  <a:pt x="97" y="7"/>
                </a:lnTo>
                <a:lnTo>
                  <a:pt x="100" y="8"/>
                </a:lnTo>
                <a:lnTo>
                  <a:pt x="108" y="7"/>
                </a:lnTo>
                <a:lnTo>
                  <a:pt x="111" y="7"/>
                </a:lnTo>
                <a:lnTo>
                  <a:pt x="113" y="7"/>
                </a:lnTo>
                <a:lnTo>
                  <a:pt x="118" y="2"/>
                </a:lnTo>
                <a:lnTo>
                  <a:pt x="121" y="1"/>
                </a:lnTo>
                <a:lnTo>
                  <a:pt x="123" y="0"/>
                </a:lnTo>
                <a:lnTo>
                  <a:pt x="125" y="1"/>
                </a:lnTo>
                <a:lnTo>
                  <a:pt x="126" y="5"/>
                </a:lnTo>
                <a:lnTo>
                  <a:pt x="130" y="12"/>
                </a:lnTo>
                <a:lnTo>
                  <a:pt x="134" y="13"/>
                </a:lnTo>
                <a:lnTo>
                  <a:pt x="146" y="16"/>
                </a:lnTo>
                <a:lnTo>
                  <a:pt x="148" y="17"/>
                </a:lnTo>
                <a:lnTo>
                  <a:pt x="155" y="23"/>
                </a:lnTo>
                <a:lnTo>
                  <a:pt x="159" y="26"/>
                </a:lnTo>
                <a:lnTo>
                  <a:pt x="161" y="29"/>
                </a:lnTo>
                <a:lnTo>
                  <a:pt x="165" y="34"/>
                </a:lnTo>
                <a:lnTo>
                  <a:pt x="168" y="37"/>
                </a:lnTo>
                <a:lnTo>
                  <a:pt x="171" y="40"/>
                </a:lnTo>
                <a:lnTo>
                  <a:pt x="176" y="41"/>
                </a:lnTo>
                <a:lnTo>
                  <a:pt x="177" y="42"/>
                </a:lnTo>
                <a:close/>
                <a:moveTo>
                  <a:pt x="2" y="63"/>
                </a:moveTo>
                <a:lnTo>
                  <a:pt x="2" y="63"/>
                </a:lnTo>
                <a:lnTo>
                  <a:pt x="0" y="62"/>
                </a:lnTo>
                <a:lnTo>
                  <a:pt x="3" y="56"/>
                </a:lnTo>
                <a:lnTo>
                  <a:pt x="5" y="52"/>
                </a:lnTo>
                <a:lnTo>
                  <a:pt x="6" y="46"/>
                </a:lnTo>
                <a:lnTo>
                  <a:pt x="7" y="44"/>
                </a:lnTo>
                <a:lnTo>
                  <a:pt x="7" y="47"/>
                </a:lnTo>
                <a:lnTo>
                  <a:pt x="6" y="51"/>
                </a:lnTo>
                <a:lnTo>
                  <a:pt x="4" y="59"/>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63" name="Luxembourg">
            <a:extLst>
              <a:ext uri="{FF2B5EF4-FFF2-40B4-BE49-F238E27FC236}">
                <a16:creationId xmlns:a16="http://schemas.microsoft.com/office/drawing/2014/main" id="{FA7A591E-71ED-439A-BC3C-79F09F0C5CFC}"/>
              </a:ext>
            </a:extLst>
          </p:cNvPr>
          <p:cNvSpPr>
            <a:spLocks/>
          </p:cNvSpPr>
          <p:nvPr/>
        </p:nvSpPr>
        <p:spPr bwMode="auto">
          <a:xfrm>
            <a:off x="5970505" y="2525672"/>
            <a:ext cx="22319" cy="31386"/>
          </a:xfrm>
          <a:custGeom>
            <a:avLst/>
            <a:gdLst>
              <a:gd name="T0" fmla="*/ 12 w 24"/>
              <a:gd name="T1" fmla="*/ 2 h 35"/>
              <a:gd name="T2" fmla="*/ 12 w 24"/>
              <a:gd name="T3" fmla="*/ 2 h 35"/>
              <a:gd name="T4" fmla="*/ 12 w 24"/>
              <a:gd name="T5" fmla="*/ 3 h 35"/>
              <a:gd name="T6" fmla="*/ 12 w 24"/>
              <a:gd name="T7" fmla="*/ 6 h 35"/>
              <a:gd name="T8" fmla="*/ 13 w 24"/>
              <a:gd name="T9" fmla="*/ 9 h 35"/>
              <a:gd name="T10" fmla="*/ 15 w 24"/>
              <a:gd name="T11" fmla="*/ 12 h 35"/>
              <a:gd name="T12" fmla="*/ 16 w 24"/>
              <a:gd name="T13" fmla="*/ 14 h 35"/>
              <a:gd name="T14" fmla="*/ 18 w 24"/>
              <a:gd name="T15" fmla="*/ 16 h 35"/>
              <a:gd name="T16" fmla="*/ 22 w 24"/>
              <a:gd name="T17" fmla="*/ 17 h 35"/>
              <a:gd name="T18" fmla="*/ 23 w 24"/>
              <a:gd name="T19" fmla="*/ 18 h 35"/>
              <a:gd name="T20" fmla="*/ 24 w 24"/>
              <a:gd name="T21" fmla="*/ 20 h 35"/>
              <a:gd name="T22" fmla="*/ 23 w 24"/>
              <a:gd name="T23" fmla="*/ 22 h 35"/>
              <a:gd name="T24" fmla="*/ 22 w 24"/>
              <a:gd name="T25" fmla="*/ 23 h 35"/>
              <a:gd name="T26" fmla="*/ 21 w 24"/>
              <a:gd name="T27" fmla="*/ 25 h 35"/>
              <a:gd name="T28" fmla="*/ 20 w 24"/>
              <a:gd name="T29" fmla="*/ 27 h 35"/>
              <a:gd name="T30" fmla="*/ 19 w 24"/>
              <a:gd name="T31" fmla="*/ 31 h 35"/>
              <a:gd name="T32" fmla="*/ 19 w 24"/>
              <a:gd name="T33" fmla="*/ 34 h 35"/>
              <a:gd name="T34" fmla="*/ 17 w 24"/>
              <a:gd name="T35" fmla="*/ 33 h 35"/>
              <a:gd name="T36" fmla="*/ 16 w 24"/>
              <a:gd name="T37" fmla="*/ 32 h 35"/>
              <a:gd name="T38" fmla="*/ 14 w 24"/>
              <a:gd name="T39" fmla="*/ 32 h 35"/>
              <a:gd name="T40" fmla="*/ 12 w 24"/>
              <a:gd name="T41" fmla="*/ 33 h 35"/>
              <a:gd name="T42" fmla="*/ 11 w 24"/>
              <a:gd name="T43" fmla="*/ 34 h 35"/>
              <a:gd name="T44" fmla="*/ 9 w 24"/>
              <a:gd name="T45" fmla="*/ 35 h 35"/>
              <a:gd name="T46" fmla="*/ 7 w 24"/>
              <a:gd name="T47" fmla="*/ 34 h 35"/>
              <a:gd name="T48" fmla="*/ 6 w 24"/>
              <a:gd name="T49" fmla="*/ 33 h 35"/>
              <a:gd name="T50" fmla="*/ 5 w 24"/>
              <a:gd name="T51" fmla="*/ 32 h 35"/>
              <a:gd name="T52" fmla="*/ 3 w 24"/>
              <a:gd name="T53" fmla="*/ 32 h 35"/>
              <a:gd name="T54" fmla="*/ 2 w 24"/>
              <a:gd name="T55" fmla="*/ 30 h 35"/>
              <a:gd name="T56" fmla="*/ 2 w 24"/>
              <a:gd name="T57" fmla="*/ 29 h 35"/>
              <a:gd name="T58" fmla="*/ 3 w 24"/>
              <a:gd name="T59" fmla="*/ 28 h 35"/>
              <a:gd name="T60" fmla="*/ 4 w 24"/>
              <a:gd name="T61" fmla="*/ 27 h 35"/>
              <a:gd name="T62" fmla="*/ 4 w 24"/>
              <a:gd name="T63" fmla="*/ 25 h 35"/>
              <a:gd name="T64" fmla="*/ 2 w 24"/>
              <a:gd name="T65" fmla="*/ 21 h 35"/>
              <a:gd name="T66" fmla="*/ 2 w 24"/>
              <a:gd name="T67" fmla="*/ 20 h 35"/>
              <a:gd name="T68" fmla="*/ 0 w 24"/>
              <a:gd name="T69" fmla="*/ 17 h 35"/>
              <a:gd name="T70" fmla="*/ 0 w 24"/>
              <a:gd name="T71" fmla="*/ 16 h 35"/>
              <a:gd name="T72" fmla="*/ 0 w 24"/>
              <a:gd name="T73" fmla="*/ 15 h 35"/>
              <a:gd name="T74" fmla="*/ 0 w 24"/>
              <a:gd name="T75" fmla="*/ 14 h 35"/>
              <a:gd name="T76" fmla="*/ 0 w 24"/>
              <a:gd name="T77" fmla="*/ 12 h 35"/>
              <a:gd name="T78" fmla="*/ 2 w 24"/>
              <a:gd name="T79" fmla="*/ 10 h 35"/>
              <a:gd name="T80" fmla="*/ 3 w 24"/>
              <a:gd name="T81" fmla="*/ 7 h 35"/>
              <a:gd name="T82" fmla="*/ 4 w 24"/>
              <a:gd name="T83" fmla="*/ 4 h 35"/>
              <a:gd name="T84" fmla="*/ 8 w 24"/>
              <a:gd name="T85" fmla="*/ 0 h 35"/>
              <a:gd name="T86" fmla="*/ 10 w 24"/>
              <a:gd name="T87" fmla="*/ 0 h 35"/>
              <a:gd name="T88" fmla="*/ 11 w 24"/>
              <a:gd name="T89" fmla="*/ 0 h 35"/>
              <a:gd name="T90" fmla="*/ 12 w 24"/>
              <a:gd name="T9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 h="35">
                <a:moveTo>
                  <a:pt x="12" y="2"/>
                </a:moveTo>
                <a:lnTo>
                  <a:pt x="12" y="2"/>
                </a:lnTo>
                <a:lnTo>
                  <a:pt x="12" y="3"/>
                </a:lnTo>
                <a:lnTo>
                  <a:pt x="12" y="6"/>
                </a:lnTo>
                <a:lnTo>
                  <a:pt x="13" y="9"/>
                </a:lnTo>
                <a:lnTo>
                  <a:pt x="15" y="12"/>
                </a:lnTo>
                <a:lnTo>
                  <a:pt x="16" y="14"/>
                </a:lnTo>
                <a:lnTo>
                  <a:pt x="18" y="16"/>
                </a:lnTo>
                <a:lnTo>
                  <a:pt x="22" y="17"/>
                </a:lnTo>
                <a:lnTo>
                  <a:pt x="23" y="18"/>
                </a:lnTo>
                <a:lnTo>
                  <a:pt x="24" y="20"/>
                </a:lnTo>
                <a:lnTo>
                  <a:pt x="23" y="22"/>
                </a:lnTo>
                <a:lnTo>
                  <a:pt x="22" y="23"/>
                </a:lnTo>
                <a:lnTo>
                  <a:pt x="21" y="25"/>
                </a:lnTo>
                <a:lnTo>
                  <a:pt x="20" y="27"/>
                </a:lnTo>
                <a:lnTo>
                  <a:pt x="19" y="31"/>
                </a:lnTo>
                <a:lnTo>
                  <a:pt x="19" y="34"/>
                </a:lnTo>
                <a:lnTo>
                  <a:pt x="17" y="33"/>
                </a:lnTo>
                <a:lnTo>
                  <a:pt x="16" y="32"/>
                </a:lnTo>
                <a:lnTo>
                  <a:pt x="14" y="32"/>
                </a:lnTo>
                <a:lnTo>
                  <a:pt x="12" y="33"/>
                </a:lnTo>
                <a:lnTo>
                  <a:pt x="11" y="34"/>
                </a:lnTo>
                <a:lnTo>
                  <a:pt x="9" y="35"/>
                </a:lnTo>
                <a:lnTo>
                  <a:pt x="7" y="34"/>
                </a:lnTo>
                <a:lnTo>
                  <a:pt x="6" y="33"/>
                </a:lnTo>
                <a:lnTo>
                  <a:pt x="5" y="32"/>
                </a:lnTo>
                <a:lnTo>
                  <a:pt x="3" y="32"/>
                </a:lnTo>
                <a:lnTo>
                  <a:pt x="2" y="30"/>
                </a:lnTo>
                <a:lnTo>
                  <a:pt x="2" y="29"/>
                </a:lnTo>
                <a:lnTo>
                  <a:pt x="3" y="28"/>
                </a:lnTo>
                <a:lnTo>
                  <a:pt x="4" y="27"/>
                </a:lnTo>
                <a:lnTo>
                  <a:pt x="4" y="25"/>
                </a:lnTo>
                <a:lnTo>
                  <a:pt x="2" y="21"/>
                </a:lnTo>
                <a:lnTo>
                  <a:pt x="2" y="20"/>
                </a:lnTo>
                <a:lnTo>
                  <a:pt x="0" y="17"/>
                </a:lnTo>
                <a:lnTo>
                  <a:pt x="0" y="16"/>
                </a:lnTo>
                <a:lnTo>
                  <a:pt x="0" y="15"/>
                </a:lnTo>
                <a:lnTo>
                  <a:pt x="0" y="14"/>
                </a:lnTo>
                <a:lnTo>
                  <a:pt x="0" y="12"/>
                </a:lnTo>
                <a:lnTo>
                  <a:pt x="2" y="10"/>
                </a:lnTo>
                <a:lnTo>
                  <a:pt x="3" y="7"/>
                </a:lnTo>
                <a:lnTo>
                  <a:pt x="4" y="4"/>
                </a:lnTo>
                <a:lnTo>
                  <a:pt x="8" y="0"/>
                </a:lnTo>
                <a:lnTo>
                  <a:pt x="10" y="0"/>
                </a:lnTo>
                <a:lnTo>
                  <a:pt x="11" y="0"/>
                </a:lnTo>
                <a:lnTo>
                  <a:pt x="12"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64" name="Latvia">
            <a:extLst>
              <a:ext uri="{FF2B5EF4-FFF2-40B4-BE49-F238E27FC236}">
                <a16:creationId xmlns:a16="http://schemas.microsoft.com/office/drawing/2014/main" id="{5622A80A-0065-4762-ACC3-9F301E1743D3}"/>
              </a:ext>
            </a:extLst>
          </p:cNvPr>
          <p:cNvSpPr>
            <a:spLocks/>
          </p:cNvSpPr>
          <p:nvPr/>
        </p:nvSpPr>
        <p:spPr bwMode="auto">
          <a:xfrm>
            <a:off x="6428064" y="2170623"/>
            <a:ext cx="216505" cy="115735"/>
          </a:xfrm>
          <a:custGeom>
            <a:avLst/>
            <a:gdLst>
              <a:gd name="T0" fmla="*/ 202 w 225"/>
              <a:gd name="T1" fmla="*/ 32 h 137"/>
              <a:gd name="T2" fmla="*/ 208 w 225"/>
              <a:gd name="T3" fmla="*/ 41 h 137"/>
              <a:gd name="T4" fmla="*/ 213 w 225"/>
              <a:gd name="T5" fmla="*/ 48 h 137"/>
              <a:gd name="T6" fmla="*/ 211 w 225"/>
              <a:gd name="T7" fmla="*/ 54 h 137"/>
              <a:gd name="T8" fmla="*/ 207 w 225"/>
              <a:gd name="T9" fmla="*/ 71 h 137"/>
              <a:gd name="T10" fmla="*/ 214 w 225"/>
              <a:gd name="T11" fmla="*/ 70 h 137"/>
              <a:gd name="T12" fmla="*/ 216 w 225"/>
              <a:gd name="T13" fmla="*/ 79 h 137"/>
              <a:gd name="T14" fmla="*/ 221 w 225"/>
              <a:gd name="T15" fmla="*/ 88 h 137"/>
              <a:gd name="T16" fmla="*/ 224 w 225"/>
              <a:gd name="T17" fmla="*/ 101 h 137"/>
              <a:gd name="T18" fmla="*/ 223 w 225"/>
              <a:gd name="T19" fmla="*/ 110 h 137"/>
              <a:gd name="T20" fmla="*/ 215 w 225"/>
              <a:gd name="T21" fmla="*/ 114 h 137"/>
              <a:gd name="T22" fmla="*/ 205 w 225"/>
              <a:gd name="T23" fmla="*/ 129 h 137"/>
              <a:gd name="T24" fmla="*/ 200 w 225"/>
              <a:gd name="T25" fmla="*/ 129 h 137"/>
              <a:gd name="T26" fmla="*/ 186 w 225"/>
              <a:gd name="T27" fmla="*/ 129 h 137"/>
              <a:gd name="T28" fmla="*/ 175 w 225"/>
              <a:gd name="T29" fmla="*/ 136 h 137"/>
              <a:gd name="T30" fmla="*/ 168 w 225"/>
              <a:gd name="T31" fmla="*/ 135 h 137"/>
              <a:gd name="T32" fmla="*/ 159 w 225"/>
              <a:gd name="T33" fmla="*/ 124 h 137"/>
              <a:gd name="T34" fmla="*/ 145 w 225"/>
              <a:gd name="T35" fmla="*/ 112 h 137"/>
              <a:gd name="T36" fmla="*/ 127 w 225"/>
              <a:gd name="T37" fmla="*/ 107 h 137"/>
              <a:gd name="T38" fmla="*/ 120 w 225"/>
              <a:gd name="T39" fmla="*/ 95 h 137"/>
              <a:gd name="T40" fmla="*/ 110 w 225"/>
              <a:gd name="T41" fmla="*/ 102 h 137"/>
              <a:gd name="T42" fmla="*/ 97 w 225"/>
              <a:gd name="T43" fmla="*/ 103 h 137"/>
              <a:gd name="T44" fmla="*/ 84 w 225"/>
              <a:gd name="T45" fmla="*/ 99 h 137"/>
              <a:gd name="T46" fmla="*/ 66 w 225"/>
              <a:gd name="T47" fmla="*/ 100 h 137"/>
              <a:gd name="T48" fmla="*/ 58 w 225"/>
              <a:gd name="T49" fmla="*/ 96 h 137"/>
              <a:gd name="T50" fmla="*/ 43 w 225"/>
              <a:gd name="T51" fmla="*/ 96 h 137"/>
              <a:gd name="T52" fmla="*/ 23 w 225"/>
              <a:gd name="T53" fmla="*/ 100 h 137"/>
              <a:gd name="T54" fmla="*/ 1 w 225"/>
              <a:gd name="T55" fmla="*/ 114 h 137"/>
              <a:gd name="T56" fmla="*/ 2 w 225"/>
              <a:gd name="T57" fmla="*/ 72 h 137"/>
              <a:gd name="T58" fmla="*/ 13 w 225"/>
              <a:gd name="T59" fmla="*/ 54 h 137"/>
              <a:gd name="T60" fmla="*/ 23 w 225"/>
              <a:gd name="T61" fmla="*/ 29 h 137"/>
              <a:gd name="T62" fmla="*/ 48 w 225"/>
              <a:gd name="T63" fmla="*/ 20 h 137"/>
              <a:gd name="T64" fmla="*/ 64 w 225"/>
              <a:gd name="T65" fmla="*/ 39 h 137"/>
              <a:gd name="T66" fmla="*/ 83 w 225"/>
              <a:gd name="T67" fmla="*/ 63 h 137"/>
              <a:gd name="T68" fmla="*/ 102 w 225"/>
              <a:gd name="T69" fmla="*/ 52 h 137"/>
              <a:gd name="T70" fmla="*/ 105 w 225"/>
              <a:gd name="T71" fmla="*/ 24 h 137"/>
              <a:gd name="T72" fmla="*/ 105 w 225"/>
              <a:gd name="T73" fmla="*/ 12 h 137"/>
              <a:gd name="T74" fmla="*/ 120 w 225"/>
              <a:gd name="T75" fmla="*/ 4 h 137"/>
              <a:gd name="T76" fmla="*/ 130 w 225"/>
              <a:gd name="T77" fmla="*/ 2 h 137"/>
              <a:gd name="T78" fmla="*/ 133 w 225"/>
              <a:gd name="T79" fmla="*/ 3 h 137"/>
              <a:gd name="T80" fmla="*/ 135 w 225"/>
              <a:gd name="T81" fmla="*/ 2 h 137"/>
              <a:gd name="T82" fmla="*/ 147 w 225"/>
              <a:gd name="T83" fmla="*/ 9 h 137"/>
              <a:gd name="T84" fmla="*/ 156 w 225"/>
              <a:gd name="T85" fmla="*/ 15 h 137"/>
              <a:gd name="T86" fmla="*/ 165 w 225"/>
              <a:gd name="T87" fmla="*/ 27 h 137"/>
              <a:gd name="T88" fmla="*/ 181 w 225"/>
              <a:gd name="T89" fmla="*/ 28 h 137"/>
              <a:gd name="T90" fmla="*/ 188 w 225"/>
              <a:gd name="T91" fmla="*/ 2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137">
                <a:moveTo>
                  <a:pt x="198" y="31"/>
                </a:moveTo>
                <a:lnTo>
                  <a:pt x="198" y="31"/>
                </a:lnTo>
                <a:lnTo>
                  <a:pt x="202" y="32"/>
                </a:lnTo>
                <a:lnTo>
                  <a:pt x="203" y="32"/>
                </a:lnTo>
                <a:lnTo>
                  <a:pt x="204" y="37"/>
                </a:lnTo>
                <a:lnTo>
                  <a:pt x="208" y="41"/>
                </a:lnTo>
                <a:lnTo>
                  <a:pt x="212" y="44"/>
                </a:lnTo>
                <a:lnTo>
                  <a:pt x="213" y="45"/>
                </a:lnTo>
                <a:lnTo>
                  <a:pt x="213" y="48"/>
                </a:lnTo>
                <a:lnTo>
                  <a:pt x="213" y="51"/>
                </a:lnTo>
                <a:lnTo>
                  <a:pt x="212" y="52"/>
                </a:lnTo>
                <a:lnTo>
                  <a:pt x="211" y="54"/>
                </a:lnTo>
                <a:lnTo>
                  <a:pt x="209" y="59"/>
                </a:lnTo>
                <a:lnTo>
                  <a:pt x="209" y="63"/>
                </a:lnTo>
                <a:lnTo>
                  <a:pt x="207" y="71"/>
                </a:lnTo>
                <a:lnTo>
                  <a:pt x="208" y="71"/>
                </a:lnTo>
                <a:lnTo>
                  <a:pt x="212" y="69"/>
                </a:lnTo>
                <a:lnTo>
                  <a:pt x="214" y="70"/>
                </a:lnTo>
                <a:lnTo>
                  <a:pt x="215" y="72"/>
                </a:lnTo>
                <a:lnTo>
                  <a:pt x="215" y="76"/>
                </a:lnTo>
                <a:lnTo>
                  <a:pt x="216" y="79"/>
                </a:lnTo>
                <a:lnTo>
                  <a:pt x="218" y="82"/>
                </a:lnTo>
                <a:lnTo>
                  <a:pt x="218" y="84"/>
                </a:lnTo>
                <a:lnTo>
                  <a:pt x="221" y="88"/>
                </a:lnTo>
                <a:lnTo>
                  <a:pt x="222" y="90"/>
                </a:lnTo>
                <a:lnTo>
                  <a:pt x="224" y="96"/>
                </a:lnTo>
                <a:lnTo>
                  <a:pt x="224" y="101"/>
                </a:lnTo>
                <a:lnTo>
                  <a:pt x="225" y="104"/>
                </a:lnTo>
                <a:lnTo>
                  <a:pt x="224" y="108"/>
                </a:lnTo>
                <a:lnTo>
                  <a:pt x="223" y="110"/>
                </a:lnTo>
                <a:lnTo>
                  <a:pt x="222" y="110"/>
                </a:lnTo>
                <a:lnTo>
                  <a:pt x="219" y="111"/>
                </a:lnTo>
                <a:lnTo>
                  <a:pt x="215" y="114"/>
                </a:lnTo>
                <a:lnTo>
                  <a:pt x="209" y="121"/>
                </a:lnTo>
                <a:lnTo>
                  <a:pt x="207" y="123"/>
                </a:lnTo>
                <a:lnTo>
                  <a:pt x="205" y="129"/>
                </a:lnTo>
                <a:lnTo>
                  <a:pt x="205" y="129"/>
                </a:lnTo>
                <a:lnTo>
                  <a:pt x="201" y="129"/>
                </a:lnTo>
                <a:lnTo>
                  <a:pt x="200" y="129"/>
                </a:lnTo>
                <a:lnTo>
                  <a:pt x="197" y="129"/>
                </a:lnTo>
                <a:lnTo>
                  <a:pt x="189" y="128"/>
                </a:lnTo>
                <a:lnTo>
                  <a:pt x="186" y="129"/>
                </a:lnTo>
                <a:lnTo>
                  <a:pt x="182" y="134"/>
                </a:lnTo>
                <a:lnTo>
                  <a:pt x="180" y="135"/>
                </a:lnTo>
                <a:lnTo>
                  <a:pt x="175" y="136"/>
                </a:lnTo>
                <a:lnTo>
                  <a:pt x="174" y="137"/>
                </a:lnTo>
                <a:lnTo>
                  <a:pt x="173" y="136"/>
                </a:lnTo>
                <a:lnTo>
                  <a:pt x="168" y="135"/>
                </a:lnTo>
                <a:lnTo>
                  <a:pt x="165" y="132"/>
                </a:lnTo>
                <a:lnTo>
                  <a:pt x="162" y="129"/>
                </a:lnTo>
                <a:lnTo>
                  <a:pt x="159" y="124"/>
                </a:lnTo>
                <a:lnTo>
                  <a:pt x="156" y="121"/>
                </a:lnTo>
                <a:lnTo>
                  <a:pt x="152" y="118"/>
                </a:lnTo>
                <a:lnTo>
                  <a:pt x="145" y="112"/>
                </a:lnTo>
                <a:lnTo>
                  <a:pt x="143" y="111"/>
                </a:lnTo>
                <a:lnTo>
                  <a:pt x="131" y="108"/>
                </a:lnTo>
                <a:lnTo>
                  <a:pt x="127" y="107"/>
                </a:lnTo>
                <a:lnTo>
                  <a:pt x="123" y="100"/>
                </a:lnTo>
                <a:lnTo>
                  <a:pt x="122" y="96"/>
                </a:lnTo>
                <a:lnTo>
                  <a:pt x="120" y="95"/>
                </a:lnTo>
                <a:lnTo>
                  <a:pt x="118" y="96"/>
                </a:lnTo>
                <a:lnTo>
                  <a:pt x="115" y="97"/>
                </a:lnTo>
                <a:lnTo>
                  <a:pt x="110" y="102"/>
                </a:lnTo>
                <a:lnTo>
                  <a:pt x="108" y="102"/>
                </a:lnTo>
                <a:lnTo>
                  <a:pt x="105" y="102"/>
                </a:lnTo>
                <a:lnTo>
                  <a:pt x="97" y="103"/>
                </a:lnTo>
                <a:lnTo>
                  <a:pt x="94" y="102"/>
                </a:lnTo>
                <a:lnTo>
                  <a:pt x="88" y="100"/>
                </a:lnTo>
                <a:lnTo>
                  <a:pt x="84" y="99"/>
                </a:lnTo>
                <a:lnTo>
                  <a:pt x="81" y="99"/>
                </a:lnTo>
                <a:lnTo>
                  <a:pt x="68" y="98"/>
                </a:lnTo>
                <a:lnTo>
                  <a:pt x="66" y="100"/>
                </a:lnTo>
                <a:lnTo>
                  <a:pt x="64" y="100"/>
                </a:lnTo>
                <a:lnTo>
                  <a:pt x="61" y="97"/>
                </a:lnTo>
                <a:lnTo>
                  <a:pt x="58" y="96"/>
                </a:lnTo>
                <a:lnTo>
                  <a:pt x="55" y="97"/>
                </a:lnTo>
                <a:lnTo>
                  <a:pt x="49" y="97"/>
                </a:lnTo>
                <a:lnTo>
                  <a:pt x="43" y="96"/>
                </a:lnTo>
                <a:lnTo>
                  <a:pt x="34" y="95"/>
                </a:lnTo>
                <a:lnTo>
                  <a:pt x="32" y="96"/>
                </a:lnTo>
                <a:lnTo>
                  <a:pt x="23" y="100"/>
                </a:lnTo>
                <a:lnTo>
                  <a:pt x="20" y="101"/>
                </a:lnTo>
                <a:lnTo>
                  <a:pt x="10" y="108"/>
                </a:lnTo>
                <a:lnTo>
                  <a:pt x="1" y="114"/>
                </a:lnTo>
                <a:lnTo>
                  <a:pt x="0" y="104"/>
                </a:lnTo>
                <a:lnTo>
                  <a:pt x="1" y="82"/>
                </a:lnTo>
                <a:lnTo>
                  <a:pt x="2" y="72"/>
                </a:lnTo>
                <a:lnTo>
                  <a:pt x="8" y="66"/>
                </a:lnTo>
                <a:lnTo>
                  <a:pt x="11" y="61"/>
                </a:lnTo>
                <a:lnTo>
                  <a:pt x="13" y="54"/>
                </a:lnTo>
                <a:lnTo>
                  <a:pt x="13" y="48"/>
                </a:lnTo>
                <a:lnTo>
                  <a:pt x="14" y="43"/>
                </a:lnTo>
                <a:lnTo>
                  <a:pt x="23" y="29"/>
                </a:lnTo>
                <a:lnTo>
                  <a:pt x="29" y="27"/>
                </a:lnTo>
                <a:lnTo>
                  <a:pt x="38" y="23"/>
                </a:lnTo>
                <a:lnTo>
                  <a:pt x="48" y="20"/>
                </a:lnTo>
                <a:lnTo>
                  <a:pt x="50" y="24"/>
                </a:lnTo>
                <a:lnTo>
                  <a:pt x="51" y="27"/>
                </a:lnTo>
                <a:lnTo>
                  <a:pt x="64" y="39"/>
                </a:lnTo>
                <a:lnTo>
                  <a:pt x="67" y="43"/>
                </a:lnTo>
                <a:lnTo>
                  <a:pt x="71" y="57"/>
                </a:lnTo>
                <a:lnTo>
                  <a:pt x="83" y="63"/>
                </a:lnTo>
                <a:lnTo>
                  <a:pt x="91" y="61"/>
                </a:lnTo>
                <a:lnTo>
                  <a:pt x="95" y="58"/>
                </a:lnTo>
                <a:lnTo>
                  <a:pt x="102" y="52"/>
                </a:lnTo>
                <a:lnTo>
                  <a:pt x="105" y="47"/>
                </a:lnTo>
                <a:lnTo>
                  <a:pt x="106" y="43"/>
                </a:lnTo>
                <a:lnTo>
                  <a:pt x="105" y="24"/>
                </a:lnTo>
                <a:lnTo>
                  <a:pt x="103" y="16"/>
                </a:lnTo>
                <a:lnTo>
                  <a:pt x="104" y="11"/>
                </a:lnTo>
                <a:lnTo>
                  <a:pt x="105" y="12"/>
                </a:lnTo>
                <a:lnTo>
                  <a:pt x="108" y="9"/>
                </a:lnTo>
                <a:lnTo>
                  <a:pt x="118" y="5"/>
                </a:lnTo>
                <a:lnTo>
                  <a:pt x="120" y="4"/>
                </a:lnTo>
                <a:lnTo>
                  <a:pt x="122" y="4"/>
                </a:lnTo>
                <a:lnTo>
                  <a:pt x="128" y="0"/>
                </a:lnTo>
                <a:lnTo>
                  <a:pt x="130" y="2"/>
                </a:lnTo>
                <a:lnTo>
                  <a:pt x="132" y="4"/>
                </a:lnTo>
                <a:lnTo>
                  <a:pt x="133" y="4"/>
                </a:lnTo>
                <a:lnTo>
                  <a:pt x="133" y="3"/>
                </a:lnTo>
                <a:lnTo>
                  <a:pt x="133" y="2"/>
                </a:lnTo>
                <a:lnTo>
                  <a:pt x="134" y="1"/>
                </a:lnTo>
                <a:lnTo>
                  <a:pt x="135" y="2"/>
                </a:lnTo>
                <a:lnTo>
                  <a:pt x="143" y="7"/>
                </a:lnTo>
                <a:lnTo>
                  <a:pt x="145" y="9"/>
                </a:lnTo>
                <a:lnTo>
                  <a:pt x="147" y="9"/>
                </a:lnTo>
                <a:lnTo>
                  <a:pt x="149" y="12"/>
                </a:lnTo>
                <a:lnTo>
                  <a:pt x="156" y="13"/>
                </a:lnTo>
                <a:lnTo>
                  <a:pt x="156" y="15"/>
                </a:lnTo>
                <a:lnTo>
                  <a:pt x="157" y="16"/>
                </a:lnTo>
                <a:lnTo>
                  <a:pt x="163" y="24"/>
                </a:lnTo>
                <a:lnTo>
                  <a:pt x="165" y="27"/>
                </a:lnTo>
                <a:lnTo>
                  <a:pt x="170" y="30"/>
                </a:lnTo>
                <a:lnTo>
                  <a:pt x="173" y="31"/>
                </a:lnTo>
                <a:lnTo>
                  <a:pt x="181" y="28"/>
                </a:lnTo>
                <a:lnTo>
                  <a:pt x="184" y="27"/>
                </a:lnTo>
                <a:lnTo>
                  <a:pt x="186" y="27"/>
                </a:lnTo>
                <a:lnTo>
                  <a:pt x="188" y="28"/>
                </a:lnTo>
                <a:lnTo>
                  <a:pt x="193" y="31"/>
                </a:lnTo>
                <a:lnTo>
                  <a:pt x="197" y="31"/>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465" name="Monaco">
            <a:extLst>
              <a:ext uri="{FF2B5EF4-FFF2-40B4-BE49-F238E27FC236}">
                <a16:creationId xmlns:a16="http://schemas.microsoft.com/office/drawing/2014/main" id="{3BEB7AE1-6A91-4268-8505-7C7E6EE83DD7}"/>
              </a:ext>
            </a:extLst>
          </p:cNvPr>
          <p:cNvSpPr>
            <a:spLocks/>
          </p:cNvSpPr>
          <p:nvPr/>
        </p:nvSpPr>
        <p:spPr bwMode="auto">
          <a:xfrm>
            <a:off x="6019609" y="2774797"/>
            <a:ext cx="2233" cy="0"/>
          </a:xfrm>
          <a:custGeom>
            <a:avLst/>
            <a:gdLst>
              <a:gd name="T0" fmla="*/ 2 w 2"/>
              <a:gd name="T1" fmla="*/ 1 h 1"/>
              <a:gd name="T2" fmla="*/ 2 w 2"/>
              <a:gd name="T3" fmla="*/ 1 h 1"/>
              <a:gd name="T4" fmla="*/ 0 w 2"/>
              <a:gd name="T5" fmla="*/ 1 h 1"/>
              <a:gd name="T6" fmla="*/ 0 w 2"/>
              <a:gd name="T7" fmla="*/ 0 h 1"/>
              <a:gd name="T8" fmla="*/ 1 w 2"/>
              <a:gd name="T9" fmla="*/ 0 h 1"/>
              <a:gd name="T10" fmla="*/ 1 w 2"/>
              <a:gd name="T11" fmla="*/ 0 h 1"/>
              <a:gd name="T12" fmla="*/ 2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lnTo>
                  <a:pt x="2" y="1"/>
                </a:lnTo>
                <a:lnTo>
                  <a:pt x="0" y="1"/>
                </a:lnTo>
                <a:lnTo>
                  <a:pt x="0" y="0"/>
                </a:lnTo>
                <a:lnTo>
                  <a:pt x="1" y="0"/>
                </a:lnTo>
                <a:lnTo>
                  <a:pt x="1" y="0"/>
                </a:lnTo>
                <a:lnTo>
                  <a:pt x="2" y="0"/>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grpSp>
        <p:nvGrpSpPr>
          <p:cNvPr id="466" name="Group 465">
            <a:extLst>
              <a:ext uri="{FF2B5EF4-FFF2-40B4-BE49-F238E27FC236}">
                <a16:creationId xmlns:a16="http://schemas.microsoft.com/office/drawing/2014/main" id="{4B5ABF8B-4A66-4985-B923-FEF3BFF0975C}"/>
              </a:ext>
            </a:extLst>
          </p:cNvPr>
          <p:cNvGrpSpPr/>
          <p:nvPr/>
        </p:nvGrpSpPr>
        <p:grpSpPr>
          <a:xfrm>
            <a:off x="6597696" y="842284"/>
            <a:ext cx="5091079" cy="4979178"/>
            <a:chOff x="6597696" y="842284"/>
            <a:chExt cx="5091079" cy="4979178"/>
          </a:xfrm>
        </p:grpSpPr>
        <p:sp>
          <p:nvSpPr>
            <p:cNvPr id="467" name="Freeform 94">
              <a:extLst>
                <a:ext uri="{FF2B5EF4-FFF2-40B4-BE49-F238E27FC236}">
                  <a16:creationId xmlns:a16="http://schemas.microsoft.com/office/drawing/2014/main" id="{D8BF602B-1D9A-4B9A-B0AE-D886570BCCB7}"/>
                </a:ext>
              </a:extLst>
            </p:cNvPr>
            <p:cNvSpPr>
              <a:spLocks/>
            </p:cNvSpPr>
            <p:nvPr/>
          </p:nvSpPr>
          <p:spPr bwMode="gray">
            <a:xfrm>
              <a:off x="7106445" y="2860121"/>
              <a:ext cx="102529" cy="87216"/>
            </a:xfrm>
            <a:custGeom>
              <a:avLst/>
              <a:gdLst>
                <a:gd name="T0" fmla="*/ 0 w 52"/>
                <a:gd name="T1" fmla="*/ 6 h 44"/>
                <a:gd name="T2" fmla="*/ 6 w 52"/>
                <a:gd name="T3" fmla="*/ 4 h 44"/>
                <a:gd name="T4" fmla="*/ 16 w 52"/>
                <a:gd name="T5" fmla="*/ 0 h 44"/>
                <a:gd name="T6" fmla="*/ 24 w 52"/>
                <a:gd name="T7" fmla="*/ 0 h 44"/>
                <a:gd name="T8" fmla="*/ 28 w 52"/>
                <a:gd name="T9" fmla="*/ 4 h 44"/>
                <a:gd name="T10" fmla="*/ 30 w 52"/>
                <a:gd name="T11" fmla="*/ 10 h 44"/>
                <a:gd name="T12" fmla="*/ 32 w 52"/>
                <a:gd name="T13" fmla="*/ 18 h 44"/>
                <a:gd name="T14" fmla="*/ 36 w 52"/>
                <a:gd name="T15" fmla="*/ 24 h 44"/>
                <a:gd name="T16" fmla="*/ 40 w 52"/>
                <a:gd name="T17" fmla="*/ 28 h 44"/>
                <a:gd name="T18" fmla="*/ 46 w 52"/>
                <a:gd name="T19" fmla="*/ 30 h 44"/>
                <a:gd name="T20" fmla="*/ 50 w 52"/>
                <a:gd name="T21" fmla="*/ 34 h 44"/>
                <a:gd name="T22" fmla="*/ 52 w 52"/>
                <a:gd name="T23" fmla="*/ 38 h 44"/>
                <a:gd name="T24" fmla="*/ 50 w 52"/>
                <a:gd name="T25" fmla="*/ 44 h 44"/>
                <a:gd name="T26" fmla="*/ 42 w 52"/>
                <a:gd name="T27" fmla="*/ 42 h 44"/>
                <a:gd name="T28" fmla="*/ 40 w 52"/>
                <a:gd name="T29" fmla="*/ 34 h 44"/>
                <a:gd name="T30" fmla="*/ 34 w 52"/>
                <a:gd name="T31" fmla="*/ 32 h 44"/>
                <a:gd name="T32" fmla="*/ 28 w 52"/>
                <a:gd name="T33" fmla="*/ 28 h 44"/>
                <a:gd name="T34" fmla="*/ 20 w 52"/>
                <a:gd name="T35" fmla="*/ 28 h 44"/>
                <a:gd name="T36" fmla="*/ 18 w 52"/>
                <a:gd name="T37" fmla="*/ 32 h 44"/>
                <a:gd name="T38" fmla="*/ 12 w 52"/>
                <a:gd name="T39" fmla="*/ 28 h 44"/>
                <a:gd name="T40" fmla="*/ 0 w 52"/>
                <a:gd name="T41" fmla="*/ 28 h 44"/>
                <a:gd name="T42" fmla="*/ 0 w 52"/>
                <a:gd name="T43" fmla="*/ 16 h 44"/>
                <a:gd name="T44" fmla="*/ 0 w 52"/>
                <a:gd name="T45"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4">
                  <a:moveTo>
                    <a:pt x="0" y="6"/>
                  </a:moveTo>
                  <a:lnTo>
                    <a:pt x="6" y="4"/>
                  </a:lnTo>
                  <a:lnTo>
                    <a:pt x="16" y="0"/>
                  </a:lnTo>
                  <a:lnTo>
                    <a:pt x="24" y="0"/>
                  </a:lnTo>
                  <a:lnTo>
                    <a:pt x="28" y="4"/>
                  </a:lnTo>
                  <a:lnTo>
                    <a:pt x="30" y="10"/>
                  </a:lnTo>
                  <a:lnTo>
                    <a:pt x="32" y="18"/>
                  </a:lnTo>
                  <a:lnTo>
                    <a:pt x="36" y="24"/>
                  </a:lnTo>
                  <a:lnTo>
                    <a:pt x="40" y="28"/>
                  </a:lnTo>
                  <a:lnTo>
                    <a:pt x="46" y="30"/>
                  </a:lnTo>
                  <a:lnTo>
                    <a:pt x="50" y="34"/>
                  </a:lnTo>
                  <a:lnTo>
                    <a:pt x="52" y="38"/>
                  </a:lnTo>
                  <a:lnTo>
                    <a:pt x="50" y="44"/>
                  </a:lnTo>
                  <a:lnTo>
                    <a:pt x="42" y="42"/>
                  </a:lnTo>
                  <a:lnTo>
                    <a:pt x="40" y="34"/>
                  </a:lnTo>
                  <a:lnTo>
                    <a:pt x="34" y="32"/>
                  </a:lnTo>
                  <a:lnTo>
                    <a:pt x="28" y="28"/>
                  </a:lnTo>
                  <a:lnTo>
                    <a:pt x="20" y="28"/>
                  </a:lnTo>
                  <a:lnTo>
                    <a:pt x="18" y="32"/>
                  </a:lnTo>
                  <a:lnTo>
                    <a:pt x="12" y="28"/>
                  </a:lnTo>
                  <a:lnTo>
                    <a:pt x="0" y="28"/>
                  </a:lnTo>
                  <a:lnTo>
                    <a:pt x="0" y="16"/>
                  </a:lnTo>
                  <a:lnTo>
                    <a:pt x="0" y="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68" name="Freeform 95">
              <a:extLst>
                <a:ext uri="{FF2B5EF4-FFF2-40B4-BE49-F238E27FC236}">
                  <a16:creationId xmlns:a16="http://schemas.microsoft.com/office/drawing/2014/main" id="{F34B62A0-6DC1-4331-87A8-3A464313B2FB}"/>
                </a:ext>
              </a:extLst>
            </p:cNvPr>
            <p:cNvSpPr>
              <a:spLocks/>
            </p:cNvSpPr>
            <p:nvPr/>
          </p:nvSpPr>
          <p:spPr bwMode="gray">
            <a:xfrm>
              <a:off x="7153766" y="2836335"/>
              <a:ext cx="165623" cy="130822"/>
            </a:xfrm>
            <a:custGeom>
              <a:avLst/>
              <a:gdLst>
                <a:gd name="T0" fmla="*/ 20 w 84"/>
                <a:gd name="T1" fmla="*/ 0 h 66"/>
                <a:gd name="T2" fmla="*/ 26 w 84"/>
                <a:gd name="T3" fmla="*/ 2 h 66"/>
                <a:gd name="T4" fmla="*/ 32 w 84"/>
                <a:gd name="T5" fmla="*/ 8 h 66"/>
                <a:gd name="T6" fmla="*/ 42 w 84"/>
                <a:gd name="T7" fmla="*/ 14 h 66"/>
                <a:gd name="T8" fmla="*/ 46 w 84"/>
                <a:gd name="T9" fmla="*/ 12 h 66"/>
                <a:gd name="T10" fmla="*/ 52 w 84"/>
                <a:gd name="T11" fmla="*/ 6 h 66"/>
                <a:gd name="T12" fmla="*/ 56 w 84"/>
                <a:gd name="T13" fmla="*/ 2 h 66"/>
                <a:gd name="T14" fmla="*/ 60 w 84"/>
                <a:gd name="T15" fmla="*/ 8 h 66"/>
                <a:gd name="T16" fmla="*/ 66 w 84"/>
                <a:gd name="T17" fmla="*/ 20 h 66"/>
                <a:gd name="T18" fmla="*/ 70 w 84"/>
                <a:gd name="T19" fmla="*/ 24 h 66"/>
                <a:gd name="T20" fmla="*/ 80 w 84"/>
                <a:gd name="T21" fmla="*/ 28 h 66"/>
                <a:gd name="T22" fmla="*/ 84 w 84"/>
                <a:gd name="T23" fmla="*/ 30 h 66"/>
                <a:gd name="T24" fmla="*/ 84 w 84"/>
                <a:gd name="T25" fmla="*/ 36 h 66"/>
                <a:gd name="T26" fmla="*/ 72 w 84"/>
                <a:gd name="T27" fmla="*/ 36 h 66"/>
                <a:gd name="T28" fmla="*/ 68 w 84"/>
                <a:gd name="T29" fmla="*/ 38 h 66"/>
                <a:gd name="T30" fmla="*/ 66 w 84"/>
                <a:gd name="T31" fmla="*/ 44 h 66"/>
                <a:gd name="T32" fmla="*/ 68 w 84"/>
                <a:gd name="T33" fmla="*/ 48 h 66"/>
                <a:gd name="T34" fmla="*/ 68 w 84"/>
                <a:gd name="T35" fmla="*/ 50 h 66"/>
                <a:gd name="T36" fmla="*/ 68 w 84"/>
                <a:gd name="T37" fmla="*/ 52 h 66"/>
                <a:gd name="T38" fmla="*/ 68 w 84"/>
                <a:gd name="T39" fmla="*/ 54 h 66"/>
                <a:gd name="T40" fmla="*/ 60 w 84"/>
                <a:gd name="T41" fmla="*/ 54 h 66"/>
                <a:gd name="T42" fmla="*/ 60 w 84"/>
                <a:gd name="T43" fmla="*/ 58 h 66"/>
                <a:gd name="T44" fmla="*/ 60 w 84"/>
                <a:gd name="T45" fmla="*/ 62 h 66"/>
                <a:gd name="T46" fmla="*/ 60 w 84"/>
                <a:gd name="T47" fmla="*/ 66 h 66"/>
                <a:gd name="T48" fmla="*/ 52 w 84"/>
                <a:gd name="T49" fmla="*/ 66 h 66"/>
                <a:gd name="T50" fmla="*/ 46 w 84"/>
                <a:gd name="T51" fmla="*/ 62 h 66"/>
                <a:gd name="T52" fmla="*/ 52 w 84"/>
                <a:gd name="T53" fmla="*/ 58 h 66"/>
                <a:gd name="T54" fmla="*/ 48 w 84"/>
                <a:gd name="T55" fmla="*/ 52 h 66"/>
                <a:gd name="T56" fmla="*/ 48 w 84"/>
                <a:gd name="T57" fmla="*/ 44 h 66"/>
                <a:gd name="T58" fmla="*/ 44 w 84"/>
                <a:gd name="T59" fmla="*/ 42 h 66"/>
                <a:gd name="T60" fmla="*/ 42 w 84"/>
                <a:gd name="T61" fmla="*/ 44 h 66"/>
                <a:gd name="T62" fmla="*/ 38 w 84"/>
                <a:gd name="T63" fmla="*/ 48 h 66"/>
                <a:gd name="T64" fmla="*/ 32 w 84"/>
                <a:gd name="T65" fmla="*/ 52 h 66"/>
                <a:gd name="T66" fmla="*/ 26 w 84"/>
                <a:gd name="T67" fmla="*/ 56 h 66"/>
                <a:gd name="T68" fmla="*/ 28 w 84"/>
                <a:gd name="T69" fmla="*/ 50 h 66"/>
                <a:gd name="T70" fmla="*/ 26 w 84"/>
                <a:gd name="T71" fmla="*/ 46 h 66"/>
                <a:gd name="T72" fmla="*/ 12 w 84"/>
                <a:gd name="T73" fmla="*/ 36 h 66"/>
                <a:gd name="T74" fmla="*/ 6 w 84"/>
                <a:gd name="T75" fmla="*/ 20 h 66"/>
                <a:gd name="T76" fmla="*/ 4 w 84"/>
                <a:gd name="T77" fmla="*/ 16 h 66"/>
                <a:gd name="T78" fmla="*/ 0 w 84"/>
                <a:gd name="T79" fmla="*/ 12 h 66"/>
                <a:gd name="T80" fmla="*/ 6 w 84"/>
                <a:gd name="T81" fmla="*/ 8 h 66"/>
                <a:gd name="T82" fmla="*/ 12 w 84"/>
                <a:gd name="T83" fmla="*/ 12 h 66"/>
                <a:gd name="T84" fmla="*/ 18 w 84"/>
                <a:gd name="T85" fmla="*/ 18 h 66"/>
                <a:gd name="T86" fmla="*/ 24 w 84"/>
                <a:gd name="T87" fmla="*/ 18 h 66"/>
                <a:gd name="T88" fmla="*/ 26 w 84"/>
                <a:gd name="T89" fmla="*/ 14 h 66"/>
                <a:gd name="T90" fmla="*/ 22 w 84"/>
                <a:gd name="T91" fmla="*/ 8 h 66"/>
                <a:gd name="T92" fmla="*/ 16 w 84"/>
                <a:gd name="T93" fmla="*/ 2 h 66"/>
                <a:gd name="T94" fmla="*/ 20 w 84"/>
                <a:gd name="T9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 h="66">
                  <a:moveTo>
                    <a:pt x="20" y="0"/>
                  </a:moveTo>
                  <a:lnTo>
                    <a:pt x="26" y="2"/>
                  </a:lnTo>
                  <a:lnTo>
                    <a:pt x="32" y="8"/>
                  </a:lnTo>
                  <a:lnTo>
                    <a:pt x="42" y="14"/>
                  </a:lnTo>
                  <a:lnTo>
                    <a:pt x="46" y="12"/>
                  </a:lnTo>
                  <a:lnTo>
                    <a:pt x="52" y="6"/>
                  </a:lnTo>
                  <a:lnTo>
                    <a:pt x="56" y="2"/>
                  </a:lnTo>
                  <a:lnTo>
                    <a:pt x="60" y="8"/>
                  </a:lnTo>
                  <a:lnTo>
                    <a:pt x="66" y="20"/>
                  </a:lnTo>
                  <a:lnTo>
                    <a:pt x="70" y="24"/>
                  </a:lnTo>
                  <a:lnTo>
                    <a:pt x="80" y="28"/>
                  </a:lnTo>
                  <a:lnTo>
                    <a:pt x="84" y="30"/>
                  </a:lnTo>
                  <a:lnTo>
                    <a:pt x="84" y="36"/>
                  </a:lnTo>
                  <a:lnTo>
                    <a:pt x="72" y="36"/>
                  </a:lnTo>
                  <a:lnTo>
                    <a:pt x="68" y="38"/>
                  </a:lnTo>
                  <a:lnTo>
                    <a:pt x="66" y="44"/>
                  </a:lnTo>
                  <a:lnTo>
                    <a:pt x="68" y="48"/>
                  </a:lnTo>
                  <a:lnTo>
                    <a:pt x="68" y="50"/>
                  </a:lnTo>
                  <a:lnTo>
                    <a:pt x="68" y="52"/>
                  </a:lnTo>
                  <a:lnTo>
                    <a:pt x="68" y="54"/>
                  </a:lnTo>
                  <a:lnTo>
                    <a:pt x="60" y="54"/>
                  </a:lnTo>
                  <a:lnTo>
                    <a:pt x="60" y="58"/>
                  </a:lnTo>
                  <a:lnTo>
                    <a:pt x="60" y="62"/>
                  </a:lnTo>
                  <a:lnTo>
                    <a:pt x="60" y="66"/>
                  </a:lnTo>
                  <a:lnTo>
                    <a:pt x="52" y="66"/>
                  </a:lnTo>
                  <a:lnTo>
                    <a:pt x="46" y="62"/>
                  </a:lnTo>
                  <a:lnTo>
                    <a:pt x="52" y="58"/>
                  </a:lnTo>
                  <a:lnTo>
                    <a:pt x="48" y="52"/>
                  </a:lnTo>
                  <a:lnTo>
                    <a:pt x="48" y="44"/>
                  </a:lnTo>
                  <a:lnTo>
                    <a:pt x="44" y="42"/>
                  </a:lnTo>
                  <a:lnTo>
                    <a:pt x="42" y="44"/>
                  </a:lnTo>
                  <a:lnTo>
                    <a:pt x="38" y="48"/>
                  </a:lnTo>
                  <a:lnTo>
                    <a:pt x="32" y="52"/>
                  </a:lnTo>
                  <a:lnTo>
                    <a:pt x="26" y="56"/>
                  </a:lnTo>
                  <a:lnTo>
                    <a:pt x="28" y="50"/>
                  </a:lnTo>
                  <a:lnTo>
                    <a:pt x="26" y="46"/>
                  </a:lnTo>
                  <a:lnTo>
                    <a:pt x="12" y="36"/>
                  </a:lnTo>
                  <a:lnTo>
                    <a:pt x="6" y="20"/>
                  </a:lnTo>
                  <a:lnTo>
                    <a:pt x="4" y="16"/>
                  </a:lnTo>
                  <a:lnTo>
                    <a:pt x="0" y="12"/>
                  </a:lnTo>
                  <a:lnTo>
                    <a:pt x="6" y="8"/>
                  </a:lnTo>
                  <a:lnTo>
                    <a:pt x="12" y="12"/>
                  </a:lnTo>
                  <a:lnTo>
                    <a:pt x="18" y="18"/>
                  </a:lnTo>
                  <a:lnTo>
                    <a:pt x="24" y="18"/>
                  </a:lnTo>
                  <a:lnTo>
                    <a:pt x="26" y="14"/>
                  </a:lnTo>
                  <a:lnTo>
                    <a:pt x="22" y="8"/>
                  </a:lnTo>
                  <a:lnTo>
                    <a:pt x="16" y="2"/>
                  </a:lnTo>
                  <a:lnTo>
                    <a:pt x="2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69" name="Freeform 96">
              <a:extLst>
                <a:ext uri="{FF2B5EF4-FFF2-40B4-BE49-F238E27FC236}">
                  <a16:creationId xmlns:a16="http://schemas.microsoft.com/office/drawing/2014/main" id="{EBE6F81B-D178-4AD1-A18B-5166FA360558}"/>
                </a:ext>
              </a:extLst>
            </p:cNvPr>
            <p:cNvSpPr>
              <a:spLocks/>
            </p:cNvSpPr>
            <p:nvPr/>
          </p:nvSpPr>
          <p:spPr bwMode="gray">
            <a:xfrm>
              <a:off x="6992088" y="2772905"/>
              <a:ext cx="212944" cy="99108"/>
            </a:xfrm>
            <a:custGeom>
              <a:avLst/>
              <a:gdLst>
                <a:gd name="T0" fmla="*/ 0 w 108"/>
                <a:gd name="T1" fmla="*/ 2 h 50"/>
                <a:gd name="T2" fmla="*/ 12 w 108"/>
                <a:gd name="T3" fmla="*/ 0 h 50"/>
                <a:gd name="T4" fmla="*/ 18 w 108"/>
                <a:gd name="T5" fmla="*/ 4 h 50"/>
                <a:gd name="T6" fmla="*/ 24 w 108"/>
                <a:gd name="T7" fmla="*/ 8 h 50"/>
                <a:gd name="T8" fmla="*/ 34 w 108"/>
                <a:gd name="T9" fmla="*/ 6 h 50"/>
                <a:gd name="T10" fmla="*/ 42 w 108"/>
                <a:gd name="T11" fmla="*/ 6 h 50"/>
                <a:gd name="T12" fmla="*/ 52 w 108"/>
                <a:gd name="T13" fmla="*/ 12 h 50"/>
                <a:gd name="T14" fmla="*/ 56 w 108"/>
                <a:gd name="T15" fmla="*/ 14 h 50"/>
                <a:gd name="T16" fmla="*/ 66 w 108"/>
                <a:gd name="T17" fmla="*/ 18 h 50"/>
                <a:gd name="T18" fmla="*/ 72 w 108"/>
                <a:gd name="T19" fmla="*/ 18 h 50"/>
                <a:gd name="T20" fmla="*/ 82 w 108"/>
                <a:gd name="T21" fmla="*/ 16 h 50"/>
                <a:gd name="T22" fmla="*/ 92 w 108"/>
                <a:gd name="T23" fmla="*/ 22 h 50"/>
                <a:gd name="T24" fmla="*/ 94 w 108"/>
                <a:gd name="T25" fmla="*/ 24 h 50"/>
                <a:gd name="T26" fmla="*/ 102 w 108"/>
                <a:gd name="T27" fmla="*/ 32 h 50"/>
                <a:gd name="T28" fmla="*/ 98 w 108"/>
                <a:gd name="T29" fmla="*/ 34 h 50"/>
                <a:gd name="T30" fmla="*/ 104 w 108"/>
                <a:gd name="T31" fmla="*/ 40 h 50"/>
                <a:gd name="T32" fmla="*/ 108 w 108"/>
                <a:gd name="T33" fmla="*/ 46 h 50"/>
                <a:gd name="T34" fmla="*/ 106 w 108"/>
                <a:gd name="T35" fmla="*/ 50 h 50"/>
                <a:gd name="T36" fmla="*/ 100 w 108"/>
                <a:gd name="T37" fmla="*/ 50 h 50"/>
                <a:gd name="T38" fmla="*/ 88 w 108"/>
                <a:gd name="T39" fmla="*/ 40 h 50"/>
                <a:gd name="T40" fmla="*/ 82 w 108"/>
                <a:gd name="T41" fmla="*/ 44 h 50"/>
                <a:gd name="T42" fmla="*/ 74 w 108"/>
                <a:gd name="T43" fmla="*/ 44 h 50"/>
                <a:gd name="T44" fmla="*/ 66 w 108"/>
                <a:gd name="T45" fmla="*/ 46 h 50"/>
                <a:gd name="T46" fmla="*/ 58 w 108"/>
                <a:gd name="T47" fmla="*/ 50 h 50"/>
                <a:gd name="T48" fmla="*/ 52 w 108"/>
                <a:gd name="T49" fmla="*/ 46 h 50"/>
                <a:gd name="T50" fmla="*/ 46 w 108"/>
                <a:gd name="T51" fmla="*/ 40 h 50"/>
                <a:gd name="T52" fmla="*/ 38 w 108"/>
                <a:gd name="T53" fmla="*/ 38 h 50"/>
                <a:gd name="T54" fmla="*/ 36 w 108"/>
                <a:gd name="T55" fmla="*/ 44 h 50"/>
                <a:gd name="T56" fmla="*/ 26 w 108"/>
                <a:gd name="T57" fmla="*/ 40 h 50"/>
                <a:gd name="T58" fmla="*/ 30 w 108"/>
                <a:gd name="T59" fmla="*/ 32 h 50"/>
                <a:gd name="T60" fmla="*/ 26 w 108"/>
                <a:gd name="T61" fmla="*/ 22 h 50"/>
                <a:gd name="T62" fmla="*/ 20 w 108"/>
                <a:gd name="T63" fmla="*/ 14 h 50"/>
                <a:gd name="T64" fmla="*/ 12 w 108"/>
                <a:gd name="T65" fmla="*/ 10 h 50"/>
                <a:gd name="T66" fmla="*/ 6 w 108"/>
                <a:gd name="T67" fmla="*/ 6 h 50"/>
                <a:gd name="T68" fmla="*/ 0 w 108"/>
                <a:gd name="T69"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50">
                  <a:moveTo>
                    <a:pt x="0" y="2"/>
                  </a:moveTo>
                  <a:lnTo>
                    <a:pt x="12" y="0"/>
                  </a:lnTo>
                  <a:lnTo>
                    <a:pt x="18" y="4"/>
                  </a:lnTo>
                  <a:lnTo>
                    <a:pt x="24" y="8"/>
                  </a:lnTo>
                  <a:lnTo>
                    <a:pt x="34" y="6"/>
                  </a:lnTo>
                  <a:lnTo>
                    <a:pt x="42" y="6"/>
                  </a:lnTo>
                  <a:lnTo>
                    <a:pt x="52" y="12"/>
                  </a:lnTo>
                  <a:lnTo>
                    <a:pt x="56" y="14"/>
                  </a:lnTo>
                  <a:lnTo>
                    <a:pt x="66" y="18"/>
                  </a:lnTo>
                  <a:lnTo>
                    <a:pt x="72" y="18"/>
                  </a:lnTo>
                  <a:lnTo>
                    <a:pt x="82" y="16"/>
                  </a:lnTo>
                  <a:lnTo>
                    <a:pt x="92" y="22"/>
                  </a:lnTo>
                  <a:lnTo>
                    <a:pt x="94" y="24"/>
                  </a:lnTo>
                  <a:lnTo>
                    <a:pt x="102" y="32"/>
                  </a:lnTo>
                  <a:lnTo>
                    <a:pt x="98" y="34"/>
                  </a:lnTo>
                  <a:lnTo>
                    <a:pt x="104" y="40"/>
                  </a:lnTo>
                  <a:lnTo>
                    <a:pt x="108" y="46"/>
                  </a:lnTo>
                  <a:lnTo>
                    <a:pt x="106" y="50"/>
                  </a:lnTo>
                  <a:lnTo>
                    <a:pt x="100" y="50"/>
                  </a:lnTo>
                  <a:lnTo>
                    <a:pt x="88" y="40"/>
                  </a:lnTo>
                  <a:lnTo>
                    <a:pt x="82" y="44"/>
                  </a:lnTo>
                  <a:lnTo>
                    <a:pt x="74" y="44"/>
                  </a:lnTo>
                  <a:lnTo>
                    <a:pt x="66" y="46"/>
                  </a:lnTo>
                  <a:lnTo>
                    <a:pt x="58" y="50"/>
                  </a:lnTo>
                  <a:lnTo>
                    <a:pt x="52" y="46"/>
                  </a:lnTo>
                  <a:lnTo>
                    <a:pt x="46" y="40"/>
                  </a:lnTo>
                  <a:lnTo>
                    <a:pt x="38" y="38"/>
                  </a:lnTo>
                  <a:lnTo>
                    <a:pt x="36" y="44"/>
                  </a:lnTo>
                  <a:lnTo>
                    <a:pt x="26" y="40"/>
                  </a:lnTo>
                  <a:lnTo>
                    <a:pt x="30" y="32"/>
                  </a:lnTo>
                  <a:lnTo>
                    <a:pt x="26" y="22"/>
                  </a:lnTo>
                  <a:lnTo>
                    <a:pt x="20" y="14"/>
                  </a:lnTo>
                  <a:lnTo>
                    <a:pt x="12" y="10"/>
                  </a:lnTo>
                  <a:lnTo>
                    <a:pt x="6" y="6"/>
                  </a:lnTo>
                  <a:lnTo>
                    <a:pt x="0"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70" name="Freeform 97">
              <a:extLst>
                <a:ext uri="{FF2B5EF4-FFF2-40B4-BE49-F238E27FC236}">
                  <a16:creationId xmlns:a16="http://schemas.microsoft.com/office/drawing/2014/main" id="{79CFE553-3B1B-49BB-BE08-D79278BE84E2}"/>
                </a:ext>
              </a:extLst>
            </p:cNvPr>
            <p:cNvSpPr>
              <a:spLocks/>
            </p:cNvSpPr>
            <p:nvPr/>
          </p:nvSpPr>
          <p:spPr bwMode="gray">
            <a:xfrm>
              <a:off x="7390370" y="2808584"/>
              <a:ext cx="437716" cy="273537"/>
            </a:xfrm>
            <a:custGeom>
              <a:avLst/>
              <a:gdLst>
                <a:gd name="T0" fmla="*/ 20 w 222"/>
                <a:gd name="T1" fmla="*/ 104 h 138"/>
                <a:gd name="T2" fmla="*/ 18 w 222"/>
                <a:gd name="T3" fmla="*/ 80 h 138"/>
                <a:gd name="T4" fmla="*/ 24 w 222"/>
                <a:gd name="T5" fmla="*/ 72 h 138"/>
                <a:gd name="T6" fmla="*/ 12 w 222"/>
                <a:gd name="T7" fmla="*/ 56 h 138"/>
                <a:gd name="T8" fmla="*/ 8 w 222"/>
                <a:gd name="T9" fmla="*/ 50 h 138"/>
                <a:gd name="T10" fmla="*/ 0 w 222"/>
                <a:gd name="T11" fmla="*/ 52 h 138"/>
                <a:gd name="T12" fmla="*/ 0 w 222"/>
                <a:gd name="T13" fmla="*/ 44 h 138"/>
                <a:gd name="T14" fmla="*/ 6 w 222"/>
                <a:gd name="T15" fmla="*/ 36 h 138"/>
                <a:gd name="T16" fmla="*/ 12 w 222"/>
                <a:gd name="T17" fmla="*/ 40 h 138"/>
                <a:gd name="T18" fmla="*/ 28 w 222"/>
                <a:gd name="T19" fmla="*/ 40 h 138"/>
                <a:gd name="T20" fmla="*/ 34 w 222"/>
                <a:gd name="T21" fmla="*/ 32 h 138"/>
                <a:gd name="T22" fmla="*/ 26 w 222"/>
                <a:gd name="T23" fmla="*/ 24 h 138"/>
                <a:gd name="T24" fmla="*/ 20 w 222"/>
                <a:gd name="T25" fmla="*/ 16 h 138"/>
                <a:gd name="T26" fmla="*/ 14 w 222"/>
                <a:gd name="T27" fmla="*/ 10 h 138"/>
                <a:gd name="T28" fmla="*/ 4 w 222"/>
                <a:gd name="T29" fmla="*/ 14 h 138"/>
                <a:gd name="T30" fmla="*/ 2 w 222"/>
                <a:gd name="T31" fmla="*/ 28 h 138"/>
                <a:gd name="T32" fmla="*/ 0 w 222"/>
                <a:gd name="T33" fmla="*/ 22 h 138"/>
                <a:gd name="T34" fmla="*/ 0 w 222"/>
                <a:gd name="T35" fmla="*/ 12 h 138"/>
                <a:gd name="T36" fmla="*/ 10 w 222"/>
                <a:gd name="T37" fmla="*/ 6 h 138"/>
                <a:gd name="T38" fmla="*/ 24 w 222"/>
                <a:gd name="T39" fmla="*/ 4 h 138"/>
                <a:gd name="T40" fmla="*/ 36 w 222"/>
                <a:gd name="T41" fmla="*/ 12 h 138"/>
                <a:gd name="T42" fmla="*/ 44 w 222"/>
                <a:gd name="T43" fmla="*/ 26 h 138"/>
                <a:gd name="T44" fmla="*/ 54 w 222"/>
                <a:gd name="T45" fmla="*/ 28 h 138"/>
                <a:gd name="T46" fmla="*/ 68 w 222"/>
                <a:gd name="T47" fmla="*/ 26 h 138"/>
                <a:gd name="T48" fmla="*/ 68 w 222"/>
                <a:gd name="T49" fmla="*/ 14 h 138"/>
                <a:gd name="T50" fmla="*/ 96 w 222"/>
                <a:gd name="T51" fmla="*/ 0 h 138"/>
                <a:gd name="T52" fmla="*/ 102 w 222"/>
                <a:gd name="T53" fmla="*/ 6 h 138"/>
                <a:gd name="T54" fmla="*/ 116 w 222"/>
                <a:gd name="T55" fmla="*/ 8 h 138"/>
                <a:gd name="T56" fmla="*/ 118 w 222"/>
                <a:gd name="T57" fmla="*/ 12 h 138"/>
                <a:gd name="T58" fmla="*/ 118 w 222"/>
                <a:gd name="T59" fmla="*/ 28 h 138"/>
                <a:gd name="T60" fmla="*/ 144 w 222"/>
                <a:gd name="T61" fmla="*/ 28 h 138"/>
                <a:gd name="T62" fmla="*/ 158 w 222"/>
                <a:gd name="T63" fmla="*/ 54 h 138"/>
                <a:gd name="T64" fmla="*/ 178 w 222"/>
                <a:gd name="T65" fmla="*/ 66 h 138"/>
                <a:gd name="T66" fmla="*/ 200 w 222"/>
                <a:gd name="T67" fmla="*/ 82 h 138"/>
                <a:gd name="T68" fmla="*/ 212 w 222"/>
                <a:gd name="T69" fmla="*/ 84 h 138"/>
                <a:gd name="T70" fmla="*/ 222 w 222"/>
                <a:gd name="T71" fmla="*/ 90 h 138"/>
                <a:gd name="T72" fmla="*/ 222 w 222"/>
                <a:gd name="T73" fmla="*/ 98 h 138"/>
                <a:gd name="T74" fmla="*/ 210 w 222"/>
                <a:gd name="T75" fmla="*/ 98 h 138"/>
                <a:gd name="T76" fmla="*/ 194 w 222"/>
                <a:gd name="T77" fmla="*/ 104 h 138"/>
                <a:gd name="T78" fmla="*/ 182 w 222"/>
                <a:gd name="T79" fmla="*/ 122 h 138"/>
                <a:gd name="T80" fmla="*/ 170 w 222"/>
                <a:gd name="T81" fmla="*/ 126 h 138"/>
                <a:gd name="T82" fmla="*/ 160 w 222"/>
                <a:gd name="T83" fmla="*/ 138 h 138"/>
                <a:gd name="T84" fmla="*/ 150 w 222"/>
                <a:gd name="T85" fmla="*/ 134 h 138"/>
                <a:gd name="T86" fmla="*/ 138 w 222"/>
                <a:gd name="T87" fmla="*/ 134 h 138"/>
                <a:gd name="T88" fmla="*/ 136 w 222"/>
                <a:gd name="T89" fmla="*/ 112 h 138"/>
                <a:gd name="T90" fmla="*/ 126 w 222"/>
                <a:gd name="T91" fmla="*/ 110 h 138"/>
                <a:gd name="T92" fmla="*/ 68 w 222"/>
                <a:gd name="T93" fmla="*/ 84 h 138"/>
                <a:gd name="T94" fmla="*/ 42 w 222"/>
                <a:gd name="T95" fmla="*/ 88 h 138"/>
                <a:gd name="T96" fmla="*/ 20 w 222"/>
                <a:gd name="T97" fmla="*/ 10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2" h="138">
                  <a:moveTo>
                    <a:pt x="20" y="104"/>
                  </a:moveTo>
                  <a:lnTo>
                    <a:pt x="18" y="80"/>
                  </a:lnTo>
                  <a:lnTo>
                    <a:pt x="24" y="72"/>
                  </a:lnTo>
                  <a:lnTo>
                    <a:pt x="12" y="56"/>
                  </a:lnTo>
                  <a:lnTo>
                    <a:pt x="8" y="50"/>
                  </a:lnTo>
                  <a:lnTo>
                    <a:pt x="0" y="52"/>
                  </a:lnTo>
                  <a:lnTo>
                    <a:pt x="0" y="44"/>
                  </a:lnTo>
                  <a:lnTo>
                    <a:pt x="6" y="36"/>
                  </a:lnTo>
                  <a:lnTo>
                    <a:pt x="12" y="40"/>
                  </a:lnTo>
                  <a:lnTo>
                    <a:pt x="28" y="40"/>
                  </a:lnTo>
                  <a:lnTo>
                    <a:pt x="34" y="32"/>
                  </a:lnTo>
                  <a:lnTo>
                    <a:pt x="26" y="24"/>
                  </a:lnTo>
                  <a:lnTo>
                    <a:pt x="20" y="16"/>
                  </a:lnTo>
                  <a:lnTo>
                    <a:pt x="14" y="10"/>
                  </a:lnTo>
                  <a:lnTo>
                    <a:pt x="4" y="14"/>
                  </a:lnTo>
                  <a:lnTo>
                    <a:pt x="2" y="28"/>
                  </a:lnTo>
                  <a:lnTo>
                    <a:pt x="0" y="22"/>
                  </a:lnTo>
                  <a:lnTo>
                    <a:pt x="0" y="12"/>
                  </a:lnTo>
                  <a:lnTo>
                    <a:pt x="10" y="6"/>
                  </a:lnTo>
                  <a:lnTo>
                    <a:pt x="24" y="4"/>
                  </a:lnTo>
                  <a:lnTo>
                    <a:pt x="36" y="12"/>
                  </a:lnTo>
                  <a:lnTo>
                    <a:pt x="44" y="26"/>
                  </a:lnTo>
                  <a:lnTo>
                    <a:pt x="54" y="28"/>
                  </a:lnTo>
                  <a:lnTo>
                    <a:pt x="68" y="26"/>
                  </a:lnTo>
                  <a:lnTo>
                    <a:pt x="68" y="14"/>
                  </a:lnTo>
                  <a:lnTo>
                    <a:pt x="96" y="0"/>
                  </a:lnTo>
                  <a:lnTo>
                    <a:pt x="102" y="6"/>
                  </a:lnTo>
                  <a:lnTo>
                    <a:pt x="116" y="8"/>
                  </a:lnTo>
                  <a:lnTo>
                    <a:pt x="118" y="12"/>
                  </a:lnTo>
                  <a:lnTo>
                    <a:pt x="118" y="28"/>
                  </a:lnTo>
                  <a:lnTo>
                    <a:pt x="144" y="28"/>
                  </a:lnTo>
                  <a:lnTo>
                    <a:pt x="158" y="54"/>
                  </a:lnTo>
                  <a:lnTo>
                    <a:pt x="178" y="66"/>
                  </a:lnTo>
                  <a:lnTo>
                    <a:pt x="200" y="82"/>
                  </a:lnTo>
                  <a:lnTo>
                    <a:pt x="212" y="84"/>
                  </a:lnTo>
                  <a:lnTo>
                    <a:pt x="222" y="90"/>
                  </a:lnTo>
                  <a:lnTo>
                    <a:pt x="222" y="98"/>
                  </a:lnTo>
                  <a:lnTo>
                    <a:pt x="210" y="98"/>
                  </a:lnTo>
                  <a:lnTo>
                    <a:pt x="194" y="104"/>
                  </a:lnTo>
                  <a:lnTo>
                    <a:pt x="182" y="122"/>
                  </a:lnTo>
                  <a:lnTo>
                    <a:pt x="170" y="126"/>
                  </a:lnTo>
                  <a:lnTo>
                    <a:pt x="160" y="138"/>
                  </a:lnTo>
                  <a:lnTo>
                    <a:pt x="150" y="134"/>
                  </a:lnTo>
                  <a:lnTo>
                    <a:pt x="138" y="134"/>
                  </a:lnTo>
                  <a:lnTo>
                    <a:pt x="136" y="112"/>
                  </a:lnTo>
                  <a:lnTo>
                    <a:pt x="126" y="110"/>
                  </a:lnTo>
                  <a:lnTo>
                    <a:pt x="68" y="84"/>
                  </a:lnTo>
                  <a:lnTo>
                    <a:pt x="42" y="88"/>
                  </a:lnTo>
                  <a:lnTo>
                    <a:pt x="20" y="10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71" name="Freeform 98">
              <a:extLst>
                <a:ext uri="{FF2B5EF4-FFF2-40B4-BE49-F238E27FC236}">
                  <a16:creationId xmlns:a16="http://schemas.microsoft.com/office/drawing/2014/main" id="{5D30C8F7-1A79-48C3-AA56-1B5F3F8D7BF9}"/>
                </a:ext>
              </a:extLst>
            </p:cNvPr>
            <p:cNvSpPr>
              <a:spLocks/>
            </p:cNvSpPr>
            <p:nvPr/>
          </p:nvSpPr>
          <p:spPr bwMode="gray">
            <a:xfrm>
              <a:off x="7851749" y="2875979"/>
              <a:ext cx="232661" cy="150644"/>
            </a:xfrm>
            <a:custGeom>
              <a:avLst/>
              <a:gdLst>
                <a:gd name="T0" fmla="*/ 24 w 118"/>
                <a:gd name="T1" fmla="*/ 14 h 76"/>
                <a:gd name="T2" fmla="*/ 32 w 118"/>
                <a:gd name="T3" fmla="*/ 10 h 76"/>
                <a:gd name="T4" fmla="*/ 36 w 118"/>
                <a:gd name="T5" fmla="*/ 2 h 76"/>
                <a:gd name="T6" fmla="*/ 48 w 118"/>
                <a:gd name="T7" fmla="*/ 0 h 76"/>
                <a:gd name="T8" fmla="*/ 54 w 118"/>
                <a:gd name="T9" fmla="*/ 2 h 76"/>
                <a:gd name="T10" fmla="*/ 52 w 118"/>
                <a:gd name="T11" fmla="*/ 8 h 76"/>
                <a:gd name="T12" fmla="*/ 50 w 118"/>
                <a:gd name="T13" fmla="*/ 14 h 76"/>
                <a:gd name="T14" fmla="*/ 52 w 118"/>
                <a:gd name="T15" fmla="*/ 20 h 76"/>
                <a:gd name="T16" fmla="*/ 54 w 118"/>
                <a:gd name="T17" fmla="*/ 28 h 76"/>
                <a:gd name="T18" fmla="*/ 66 w 118"/>
                <a:gd name="T19" fmla="*/ 28 h 76"/>
                <a:gd name="T20" fmla="*/ 80 w 118"/>
                <a:gd name="T21" fmla="*/ 30 h 76"/>
                <a:gd name="T22" fmla="*/ 100 w 118"/>
                <a:gd name="T23" fmla="*/ 30 h 76"/>
                <a:gd name="T24" fmla="*/ 98 w 118"/>
                <a:gd name="T25" fmla="*/ 36 h 76"/>
                <a:gd name="T26" fmla="*/ 100 w 118"/>
                <a:gd name="T27" fmla="*/ 44 h 76"/>
                <a:gd name="T28" fmla="*/ 106 w 118"/>
                <a:gd name="T29" fmla="*/ 46 h 76"/>
                <a:gd name="T30" fmla="*/ 118 w 118"/>
                <a:gd name="T31" fmla="*/ 44 h 76"/>
                <a:gd name="T32" fmla="*/ 118 w 118"/>
                <a:gd name="T33" fmla="*/ 64 h 76"/>
                <a:gd name="T34" fmla="*/ 90 w 118"/>
                <a:gd name="T35" fmla="*/ 64 h 76"/>
                <a:gd name="T36" fmla="*/ 80 w 118"/>
                <a:gd name="T37" fmla="*/ 70 h 76"/>
                <a:gd name="T38" fmla="*/ 64 w 118"/>
                <a:gd name="T39" fmla="*/ 76 h 76"/>
                <a:gd name="T40" fmla="*/ 64 w 118"/>
                <a:gd name="T41" fmla="*/ 70 h 76"/>
                <a:gd name="T42" fmla="*/ 66 w 118"/>
                <a:gd name="T43" fmla="*/ 62 h 76"/>
                <a:gd name="T44" fmla="*/ 64 w 118"/>
                <a:gd name="T45" fmla="*/ 50 h 76"/>
                <a:gd name="T46" fmla="*/ 56 w 118"/>
                <a:gd name="T47" fmla="*/ 44 h 76"/>
                <a:gd name="T48" fmla="*/ 46 w 118"/>
                <a:gd name="T49" fmla="*/ 60 h 76"/>
                <a:gd name="T50" fmla="*/ 38 w 118"/>
                <a:gd name="T51" fmla="*/ 62 h 76"/>
                <a:gd name="T52" fmla="*/ 18 w 118"/>
                <a:gd name="T53" fmla="*/ 74 h 76"/>
                <a:gd name="T54" fmla="*/ 8 w 118"/>
                <a:gd name="T55" fmla="*/ 70 h 76"/>
                <a:gd name="T56" fmla="*/ 8 w 118"/>
                <a:gd name="T57" fmla="*/ 62 h 76"/>
                <a:gd name="T58" fmla="*/ 16 w 118"/>
                <a:gd name="T59" fmla="*/ 52 h 76"/>
                <a:gd name="T60" fmla="*/ 10 w 118"/>
                <a:gd name="T61" fmla="*/ 50 h 76"/>
                <a:gd name="T62" fmla="*/ 12 w 118"/>
                <a:gd name="T63" fmla="*/ 36 h 76"/>
                <a:gd name="T64" fmla="*/ 0 w 118"/>
                <a:gd name="T65" fmla="*/ 36 h 76"/>
                <a:gd name="T66" fmla="*/ 0 w 118"/>
                <a:gd name="T67" fmla="*/ 26 h 76"/>
                <a:gd name="T68" fmla="*/ 20 w 118"/>
                <a:gd name="T69" fmla="*/ 26 h 76"/>
                <a:gd name="T70" fmla="*/ 18 w 118"/>
                <a:gd name="T71" fmla="*/ 12 h 76"/>
                <a:gd name="T72" fmla="*/ 24 w 118"/>
                <a:gd name="T73"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76">
                  <a:moveTo>
                    <a:pt x="24" y="14"/>
                  </a:moveTo>
                  <a:lnTo>
                    <a:pt x="32" y="10"/>
                  </a:lnTo>
                  <a:lnTo>
                    <a:pt x="36" y="2"/>
                  </a:lnTo>
                  <a:lnTo>
                    <a:pt x="48" y="0"/>
                  </a:lnTo>
                  <a:lnTo>
                    <a:pt x="54" y="2"/>
                  </a:lnTo>
                  <a:lnTo>
                    <a:pt x="52" y="8"/>
                  </a:lnTo>
                  <a:lnTo>
                    <a:pt x="50" y="14"/>
                  </a:lnTo>
                  <a:lnTo>
                    <a:pt x="52" y="20"/>
                  </a:lnTo>
                  <a:lnTo>
                    <a:pt x="54" y="28"/>
                  </a:lnTo>
                  <a:lnTo>
                    <a:pt x="66" y="28"/>
                  </a:lnTo>
                  <a:lnTo>
                    <a:pt x="80" y="30"/>
                  </a:lnTo>
                  <a:lnTo>
                    <a:pt x="100" y="30"/>
                  </a:lnTo>
                  <a:lnTo>
                    <a:pt x="98" y="36"/>
                  </a:lnTo>
                  <a:lnTo>
                    <a:pt x="100" y="44"/>
                  </a:lnTo>
                  <a:lnTo>
                    <a:pt x="106" y="46"/>
                  </a:lnTo>
                  <a:lnTo>
                    <a:pt x="118" y="44"/>
                  </a:lnTo>
                  <a:lnTo>
                    <a:pt x="118" y="64"/>
                  </a:lnTo>
                  <a:lnTo>
                    <a:pt x="90" y="64"/>
                  </a:lnTo>
                  <a:lnTo>
                    <a:pt x="80" y="70"/>
                  </a:lnTo>
                  <a:lnTo>
                    <a:pt x="64" y="76"/>
                  </a:lnTo>
                  <a:lnTo>
                    <a:pt x="64" y="70"/>
                  </a:lnTo>
                  <a:lnTo>
                    <a:pt x="66" y="62"/>
                  </a:lnTo>
                  <a:lnTo>
                    <a:pt x="64" y="50"/>
                  </a:lnTo>
                  <a:lnTo>
                    <a:pt x="56" y="44"/>
                  </a:lnTo>
                  <a:lnTo>
                    <a:pt x="46" y="60"/>
                  </a:lnTo>
                  <a:lnTo>
                    <a:pt x="38" y="62"/>
                  </a:lnTo>
                  <a:lnTo>
                    <a:pt x="18" y="74"/>
                  </a:lnTo>
                  <a:lnTo>
                    <a:pt x="8" y="70"/>
                  </a:lnTo>
                  <a:lnTo>
                    <a:pt x="8" y="62"/>
                  </a:lnTo>
                  <a:lnTo>
                    <a:pt x="16" y="52"/>
                  </a:lnTo>
                  <a:lnTo>
                    <a:pt x="10" y="50"/>
                  </a:lnTo>
                  <a:lnTo>
                    <a:pt x="12" y="36"/>
                  </a:lnTo>
                  <a:lnTo>
                    <a:pt x="0" y="36"/>
                  </a:lnTo>
                  <a:lnTo>
                    <a:pt x="0" y="26"/>
                  </a:lnTo>
                  <a:lnTo>
                    <a:pt x="20" y="26"/>
                  </a:lnTo>
                  <a:lnTo>
                    <a:pt x="18" y="12"/>
                  </a:lnTo>
                  <a:lnTo>
                    <a:pt x="24" y="1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72" name="Freeform 99">
              <a:extLst>
                <a:ext uri="{FF2B5EF4-FFF2-40B4-BE49-F238E27FC236}">
                  <a16:creationId xmlns:a16="http://schemas.microsoft.com/office/drawing/2014/main" id="{1F2BE0A5-88CF-4934-8258-746753476513}"/>
                </a:ext>
              </a:extLst>
            </p:cNvPr>
            <p:cNvSpPr>
              <a:spLocks/>
            </p:cNvSpPr>
            <p:nvPr/>
          </p:nvSpPr>
          <p:spPr bwMode="gray">
            <a:xfrm>
              <a:off x="7496844" y="2701550"/>
              <a:ext cx="524473" cy="313180"/>
            </a:xfrm>
            <a:custGeom>
              <a:avLst/>
              <a:gdLst>
                <a:gd name="T0" fmla="*/ 0 w 266"/>
                <a:gd name="T1" fmla="*/ 82 h 158"/>
                <a:gd name="T2" fmla="*/ 0 w 266"/>
                <a:gd name="T3" fmla="*/ 8 h 158"/>
                <a:gd name="T4" fmla="*/ 18 w 266"/>
                <a:gd name="T5" fmla="*/ 4 h 158"/>
                <a:gd name="T6" fmla="*/ 46 w 266"/>
                <a:gd name="T7" fmla="*/ 0 h 158"/>
                <a:gd name="T8" fmla="*/ 54 w 266"/>
                <a:gd name="T9" fmla="*/ 6 h 158"/>
                <a:gd name="T10" fmla="*/ 70 w 266"/>
                <a:gd name="T11" fmla="*/ 16 h 158"/>
                <a:gd name="T12" fmla="*/ 80 w 266"/>
                <a:gd name="T13" fmla="*/ 20 h 158"/>
                <a:gd name="T14" fmla="*/ 94 w 266"/>
                <a:gd name="T15" fmla="*/ 38 h 158"/>
                <a:gd name="T16" fmla="*/ 132 w 266"/>
                <a:gd name="T17" fmla="*/ 36 h 158"/>
                <a:gd name="T18" fmla="*/ 140 w 266"/>
                <a:gd name="T19" fmla="*/ 34 h 158"/>
                <a:gd name="T20" fmla="*/ 158 w 266"/>
                <a:gd name="T21" fmla="*/ 52 h 158"/>
                <a:gd name="T22" fmla="*/ 158 w 266"/>
                <a:gd name="T23" fmla="*/ 60 h 158"/>
                <a:gd name="T24" fmla="*/ 168 w 266"/>
                <a:gd name="T25" fmla="*/ 68 h 158"/>
                <a:gd name="T26" fmla="*/ 170 w 266"/>
                <a:gd name="T27" fmla="*/ 84 h 158"/>
                <a:gd name="T28" fmla="*/ 188 w 266"/>
                <a:gd name="T29" fmla="*/ 82 h 158"/>
                <a:gd name="T30" fmla="*/ 192 w 266"/>
                <a:gd name="T31" fmla="*/ 84 h 158"/>
                <a:gd name="T32" fmla="*/ 192 w 266"/>
                <a:gd name="T33" fmla="*/ 94 h 158"/>
                <a:gd name="T34" fmla="*/ 200 w 266"/>
                <a:gd name="T35" fmla="*/ 94 h 158"/>
                <a:gd name="T36" fmla="*/ 202 w 266"/>
                <a:gd name="T37" fmla="*/ 84 h 158"/>
                <a:gd name="T38" fmla="*/ 214 w 266"/>
                <a:gd name="T39" fmla="*/ 74 h 158"/>
                <a:gd name="T40" fmla="*/ 234 w 266"/>
                <a:gd name="T41" fmla="*/ 62 h 158"/>
                <a:gd name="T42" fmla="*/ 230 w 266"/>
                <a:gd name="T43" fmla="*/ 72 h 158"/>
                <a:gd name="T44" fmla="*/ 228 w 266"/>
                <a:gd name="T45" fmla="*/ 76 h 158"/>
                <a:gd name="T46" fmla="*/ 236 w 266"/>
                <a:gd name="T47" fmla="*/ 80 h 158"/>
                <a:gd name="T48" fmla="*/ 248 w 266"/>
                <a:gd name="T49" fmla="*/ 76 h 158"/>
                <a:gd name="T50" fmla="*/ 258 w 266"/>
                <a:gd name="T51" fmla="*/ 82 h 158"/>
                <a:gd name="T52" fmla="*/ 266 w 266"/>
                <a:gd name="T53" fmla="*/ 90 h 158"/>
                <a:gd name="T54" fmla="*/ 258 w 266"/>
                <a:gd name="T55" fmla="*/ 98 h 158"/>
                <a:gd name="T56" fmla="*/ 248 w 266"/>
                <a:gd name="T57" fmla="*/ 102 h 158"/>
                <a:gd name="T58" fmla="*/ 236 w 266"/>
                <a:gd name="T59" fmla="*/ 102 h 158"/>
                <a:gd name="T60" fmla="*/ 232 w 266"/>
                <a:gd name="T61" fmla="*/ 98 h 158"/>
                <a:gd name="T62" fmla="*/ 234 w 266"/>
                <a:gd name="T63" fmla="*/ 90 h 158"/>
                <a:gd name="T64" fmla="*/ 228 w 266"/>
                <a:gd name="T65" fmla="*/ 88 h 158"/>
                <a:gd name="T66" fmla="*/ 216 w 266"/>
                <a:gd name="T67" fmla="*/ 90 h 158"/>
                <a:gd name="T68" fmla="*/ 212 w 266"/>
                <a:gd name="T69" fmla="*/ 98 h 158"/>
                <a:gd name="T70" fmla="*/ 204 w 266"/>
                <a:gd name="T71" fmla="*/ 102 h 158"/>
                <a:gd name="T72" fmla="*/ 198 w 266"/>
                <a:gd name="T73" fmla="*/ 100 h 158"/>
                <a:gd name="T74" fmla="*/ 200 w 266"/>
                <a:gd name="T75" fmla="*/ 114 h 158"/>
                <a:gd name="T76" fmla="*/ 180 w 266"/>
                <a:gd name="T77" fmla="*/ 114 h 158"/>
                <a:gd name="T78" fmla="*/ 180 w 266"/>
                <a:gd name="T79" fmla="*/ 124 h 158"/>
                <a:gd name="T80" fmla="*/ 192 w 266"/>
                <a:gd name="T81" fmla="*/ 124 h 158"/>
                <a:gd name="T82" fmla="*/ 190 w 266"/>
                <a:gd name="T83" fmla="*/ 138 h 158"/>
                <a:gd name="T84" fmla="*/ 196 w 266"/>
                <a:gd name="T85" fmla="*/ 140 h 158"/>
                <a:gd name="T86" fmla="*/ 188 w 266"/>
                <a:gd name="T87" fmla="*/ 150 h 158"/>
                <a:gd name="T88" fmla="*/ 188 w 266"/>
                <a:gd name="T89" fmla="*/ 158 h 158"/>
                <a:gd name="T90" fmla="*/ 168 w 266"/>
                <a:gd name="T91" fmla="*/ 152 h 158"/>
                <a:gd name="T92" fmla="*/ 168 w 266"/>
                <a:gd name="T93" fmla="*/ 144 h 158"/>
                <a:gd name="T94" fmla="*/ 158 w 266"/>
                <a:gd name="T95" fmla="*/ 138 h 158"/>
                <a:gd name="T96" fmla="*/ 146 w 266"/>
                <a:gd name="T97" fmla="*/ 136 h 158"/>
                <a:gd name="T98" fmla="*/ 104 w 266"/>
                <a:gd name="T99" fmla="*/ 108 h 158"/>
                <a:gd name="T100" fmla="*/ 90 w 266"/>
                <a:gd name="T101" fmla="*/ 82 h 158"/>
                <a:gd name="T102" fmla="*/ 64 w 266"/>
                <a:gd name="T103" fmla="*/ 82 h 158"/>
                <a:gd name="T104" fmla="*/ 64 w 266"/>
                <a:gd name="T105" fmla="*/ 66 h 158"/>
                <a:gd name="T106" fmla="*/ 62 w 266"/>
                <a:gd name="T107" fmla="*/ 62 h 158"/>
                <a:gd name="T108" fmla="*/ 48 w 266"/>
                <a:gd name="T109" fmla="*/ 60 h 158"/>
                <a:gd name="T110" fmla="*/ 42 w 266"/>
                <a:gd name="T111" fmla="*/ 54 h 158"/>
                <a:gd name="T112" fmla="*/ 14 w 266"/>
                <a:gd name="T113" fmla="*/ 68 h 158"/>
                <a:gd name="T114" fmla="*/ 14 w 266"/>
                <a:gd name="T115" fmla="*/ 80 h 158"/>
                <a:gd name="T116" fmla="*/ 0 w 266"/>
                <a:gd name="T117" fmla="*/ 8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6" h="158">
                  <a:moveTo>
                    <a:pt x="0" y="82"/>
                  </a:moveTo>
                  <a:lnTo>
                    <a:pt x="0" y="8"/>
                  </a:lnTo>
                  <a:lnTo>
                    <a:pt x="18" y="4"/>
                  </a:lnTo>
                  <a:lnTo>
                    <a:pt x="46" y="0"/>
                  </a:lnTo>
                  <a:lnTo>
                    <a:pt x="54" y="6"/>
                  </a:lnTo>
                  <a:lnTo>
                    <a:pt x="70" y="16"/>
                  </a:lnTo>
                  <a:lnTo>
                    <a:pt x="80" y="20"/>
                  </a:lnTo>
                  <a:lnTo>
                    <a:pt x="94" y="38"/>
                  </a:lnTo>
                  <a:lnTo>
                    <a:pt x="132" y="36"/>
                  </a:lnTo>
                  <a:lnTo>
                    <a:pt x="140" y="34"/>
                  </a:lnTo>
                  <a:lnTo>
                    <a:pt x="158" y="52"/>
                  </a:lnTo>
                  <a:lnTo>
                    <a:pt x="158" y="60"/>
                  </a:lnTo>
                  <a:lnTo>
                    <a:pt x="168" y="68"/>
                  </a:lnTo>
                  <a:lnTo>
                    <a:pt x="170" y="84"/>
                  </a:lnTo>
                  <a:lnTo>
                    <a:pt x="188" y="82"/>
                  </a:lnTo>
                  <a:lnTo>
                    <a:pt x="192" y="84"/>
                  </a:lnTo>
                  <a:lnTo>
                    <a:pt x="192" y="94"/>
                  </a:lnTo>
                  <a:lnTo>
                    <a:pt x="200" y="94"/>
                  </a:lnTo>
                  <a:lnTo>
                    <a:pt x="202" y="84"/>
                  </a:lnTo>
                  <a:lnTo>
                    <a:pt x="214" y="74"/>
                  </a:lnTo>
                  <a:lnTo>
                    <a:pt x="234" y="62"/>
                  </a:lnTo>
                  <a:lnTo>
                    <a:pt x="230" y="72"/>
                  </a:lnTo>
                  <a:lnTo>
                    <a:pt x="228" y="76"/>
                  </a:lnTo>
                  <a:lnTo>
                    <a:pt x="236" y="80"/>
                  </a:lnTo>
                  <a:lnTo>
                    <a:pt x="248" y="76"/>
                  </a:lnTo>
                  <a:lnTo>
                    <a:pt x="258" y="82"/>
                  </a:lnTo>
                  <a:lnTo>
                    <a:pt x="266" y="90"/>
                  </a:lnTo>
                  <a:lnTo>
                    <a:pt x="258" y="98"/>
                  </a:lnTo>
                  <a:lnTo>
                    <a:pt x="248" y="102"/>
                  </a:lnTo>
                  <a:lnTo>
                    <a:pt x="236" y="102"/>
                  </a:lnTo>
                  <a:lnTo>
                    <a:pt x="232" y="98"/>
                  </a:lnTo>
                  <a:lnTo>
                    <a:pt x="234" y="90"/>
                  </a:lnTo>
                  <a:lnTo>
                    <a:pt x="228" y="88"/>
                  </a:lnTo>
                  <a:lnTo>
                    <a:pt x="216" y="90"/>
                  </a:lnTo>
                  <a:lnTo>
                    <a:pt x="212" y="98"/>
                  </a:lnTo>
                  <a:lnTo>
                    <a:pt x="204" y="102"/>
                  </a:lnTo>
                  <a:lnTo>
                    <a:pt x="198" y="100"/>
                  </a:lnTo>
                  <a:lnTo>
                    <a:pt x="200" y="114"/>
                  </a:lnTo>
                  <a:lnTo>
                    <a:pt x="180" y="114"/>
                  </a:lnTo>
                  <a:lnTo>
                    <a:pt x="180" y="124"/>
                  </a:lnTo>
                  <a:lnTo>
                    <a:pt x="192" y="124"/>
                  </a:lnTo>
                  <a:lnTo>
                    <a:pt x="190" y="138"/>
                  </a:lnTo>
                  <a:lnTo>
                    <a:pt x="196" y="140"/>
                  </a:lnTo>
                  <a:lnTo>
                    <a:pt x="188" y="150"/>
                  </a:lnTo>
                  <a:lnTo>
                    <a:pt x="188" y="158"/>
                  </a:lnTo>
                  <a:lnTo>
                    <a:pt x="168" y="152"/>
                  </a:lnTo>
                  <a:lnTo>
                    <a:pt x="168" y="144"/>
                  </a:lnTo>
                  <a:lnTo>
                    <a:pt x="158" y="138"/>
                  </a:lnTo>
                  <a:lnTo>
                    <a:pt x="146" y="136"/>
                  </a:lnTo>
                  <a:lnTo>
                    <a:pt x="104" y="108"/>
                  </a:lnTo>
                  <a:lnTo>
                    <a:pt x="90" y="82"/>
                  </a:lnTo>
                  <a:lnTo>
                    <a:pt x="64" y="82"/>
                  </a:lnTo>
                  <a:lnTo>
                    <a:pt x="64" y="66"/>
                  </a:lnTo>
                  <a:lnTo>
                    <a:pt x="62" y="62"/>
                  </a:lnTo>
                  <a:lnTo>
                    <a:pt x="48" y="60"/>
                  </a:lnTo>
                  <a:lnTo>
                    <a:pt x="42" y="54"/>
                  </a:lnTo>
                  <a:lnTo>
                    <a:pt x="14" y="68"/>
                  </a:lnTo>
                  <a:lnTo>
                    <a:pt x="14" y="80"/>
                  </a:lnTo>
                  <a:lnTo>
                    <a:pt x="0" y="8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73" name="Freeform 100">
              <a:extLst>
                <a:ext uri="{FF2B5EF4-FFF2-40B4-BE49-F238E27FC236}">
                  <a16:creationId xmlns:a16="http://schemas.microsoft.com/office/drawing/2014/main" id="{FF43EC47-B737-4873-AAFB-846F9E8E8905}"/>
                </a:ext>
              </a:extLst>
            </p:cNvPr>
            <p:cNvSpPr>
              <a:spLocks/>
            </p:cNvSpPr>
            <p:nvPr/>
          </p:nvSpPr>
          <p:spPr bwMode="gray">
            <a:xfrm>
              <a:off x="7946391" y="2784798"/>
              <a:ext cx="311529" cy="150644"/>
            </a:xfrm>
            <a:custGeom>
              <a:avLst/>
              <a:gdLst>
                <a:gd name="T0" fmla="*/ 6 w 158"/>
                <a:gd name="T1" fmla="*/ 20 h 76"/>
                <a:gd name="T2" fmla="*/ 16 w 158"/>
                <a:gd name="T3" fmla="*/ 8 h 76"/>
                <a:gd name="T4" fmla="*/ 28 w 158"/>
                <a:gd name="T5" fmla="*/ 8 h 76"/>
                <a:gd name="T6" fmla="*/ 32 w 158"/>
                <a:gd name="T7" fmla="*/ 12 h 76"/>
                <a:gd name="T8" fmla="*/ 50 w 158"/>
                <a:gd name="T9" fmla="*/ 10 h 76"/>
                <a:gd name="T10" fmla="*/ 52 w 158"/>
                <a:gd name="T11" fmla="*/ 4 h 76"/>
                <a:gd name="T12" fmla="*/ 60 w 158"/>
                <a:gd name="T13" fmla="*/ 0 h 76"/>
                <a:gd name="T14" fmla="*/ 72 w 158"/>
                <a:gd name="T15" fmla="*/ 2 h 76"/>
                <a:gd name="T16" fmla="*/ 74 w 158"/>
                <a:gd name="T17" fmla="*/ 10 h 76"/>
                <a:gd name="T18" fmla="*/ 134 w 158"/>
                <a:gd name="T19" fmla="*/ 8 h 76"/>
                <a:gd name="T20" fmla="*/ 140 w 158"/>
                <a:gd name="T21" fmla="*/ 14 h 76"/>
                <a:gd name="T22" fmla="*/ 148 w 158"/>
                <a:gd name="T23" fmla="*/ 16 h 76"/>
                <a:gd name="T24" fmla="*/ 158 w 158"/>
                <a:gd name="T25" fmla="*/ 20 h 76"/>
                <a:gd name="T26" fmla="*/ 152 w 158"/>
                <a:gd name="T27" fmla="*/ 24 h 76"/>
                <a:gd name="T28" fmla="*/ 138 w 158"/>
                <a:gd name="T29" fmla="*/ 32 h 76"/>
                <a:gd name="T30" fmla="*/ 126 w 158"/>
                <a:gd name="T31" fmla="*/ 36 h 76"/>
                <a:gd name="T32" fmla="*/ 122 w 158"/>
                <a:gd name="T33" fmla="*/ 44 h 76"/>
                <a:gd name="T34" fmla="*/ 102 w 158"/>
                <a:gd name="T35" fmla="*/ 44 h 76"/>
                <a:gd name="T36" fmla="*/ 98 w 158"/>
                <a:gd name="T37" fmla="*/ 54 h 76"/>
                <a:gd name="T38" fmla="*/ 82 w 158"/>
                <a:gd name="T39" fmla="*/ 58 h 76"/>
                <a:gd name="T40" fmla="*/ 82 w 158"/>
                <a:gd name="T41" fmla="*/ 52 h 76"/>
                <a:gd name="T42" fmla="*/ 68 w 158"/>
                <a:gd name="T43" fmla="*/ 52 h 76"/>
                <a:gd name="T44" fmla="*/ 66 w 158"/>
                <a:gd name="T45" fmla="*/ 58 h 76"/>
                <a:gd name="T46" fmla="*/ 58 w 158"/>
                <a:gd name="T47" fmla="*/ 62 h 76"/>
                <a:gd name="T48" fmla="*/ 54 w 158"/>
                <a:gd name="T49" fmla="*/ 66 h 76"/>
                <a:gd name="T50" fmla="*/ 52 w 158"/>
                <a:gd name="T51" fmla="*/ 76 h 76"/>
                <a:gd name="T52" fmla="*/ 32 w 158"/>
                <a:gd name="T53" fmla="*/ 76 h 76"/>
                <a:gd name="T54" fmla="*/ 18 w 158"/>
                <a:gd name="T55" fmla="*/ 74 h 76"/>
                <a:gd name="T56" fmla="*/ 6 w 158"/>
                <a:gd name="T57" fmla="*/ 74 h 76"/>
                <a:gd name="T58" fmla="*/ 4 w 158"/>
                <a:gd name="T59" fmla="*/ 66 h 76"/>
                <a:gd name="T60" fmla="*/ 2 w 158"/>
                <a:gd name="T61" fmla="*/ 60 h 76"/>
                <a:gd name="T62" fmla="*/ 4 w 158"/>
                <a:gd name="T63" fmla="*/ 56 h 76"/>
                <a:gd name="T64" fmla="*/ 8 w 158"/>
                <a:gd name="T65" fmla="*/ 60 h 76"/>
                <a:gd name="T66" fmla="*/ 20 w 158"/>
                <a:gd name="T67" fmla="*/ 60 h 76"/>
                <a:gd name="T68" fmla="*/ 30 w 158"/>
                <a:gd name="T69" fmla="*/ 56 h 76"/>
                <a:gd name="T70" fmla="*/ 38 w 158"/>
                <a:gd name="T71" fmla="*/ 48 h 76"/>
                <a:gd name="T72" fmla="*/ 30 w 158"/>
                <a:gd name="T73" fmla="*/ 40 h 76"/>
                <a:gd name="T74" fmla="*/ 20 w 158"/>
                <a:gd name="T75" fmla="*/ 34 h 76"/>
                <a:gd name="T76" fmla="*/ 8 w 158"/>
                <a:gd name="T77" fmla="*/ 38 h 76"/>
                <a:gd name="T78" fmla="*/ 0 w 158"/>
                <a:gd name="T79" fmla="*/ 34 h 76"/>
                <a:gd name="T80" fmla="*/ 2 w 158"/>
                <a:gd name="T81" fmla="*/ 30 h 76"/>
                <a:gd name="T82" fmla="*/ 6 w 158"/>
                <a:gd name="T83" fmla="*/ 2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76">
                  <a:moveTo>
                    <a:pt x="6" y="20"/>
                  </a:moveTo>
                  <a:lnTo>
                    <a:pt x="16" y="8"/>
                  </a:lnTo>
                  <a:lnTo>
                    <a:pt x="28" y="8"/>
                  </a:lnTo>
                  <a:lnTo>
                    <a:pt x="32" y="12"/>
                  </a:lnTo>
                  <a:lnTo>
                    <a:pt x="50" y="10"/>
                  </a:lnTo>
                  <a:lnTo>
                    <a:pt x="52" y="4"/>
                  </a:lnTo>
                  <a:lnTo>
                    <a:pt x="60" y="0"/>
                  </a:lnTo>
                  <a:lnTo>
                    <a:pt x="72" y="2"/>
                  </a:lnTo>
                  <a:lnTo>
                    <a:pt x="74" y="10"/>
                  </a:lnTo>
                  <a:lnTo>
                    <a:pt x="134" y="8"/>
                  </a:lnTo>
                  <a:lnTo>
                    <a:pt x="140" y="14"/>
                  </a:lnTo>
                  <a:lnTo>
                    <a:pt x="148" y="16"/>
                  </a:lnTo>
                  <a:lnTo>
                    <a:pt x="158" y="20"/>
                  </a:lnTo>
                  <a:lnTo>
                    <a:pt x="152" y="24"/>
                  </a:lnTo>
                  <a:lnTo>
                    <a:pt x="138" y="32"/>
                  </a:lnTo>
                  <a:lnTo>
                    <a:pt x="126" y="36"/>
                  </a:lnTo>
                  <a:lnTo>
                    <a:pt x="122" y="44"/>
                  </a:lnTo>
                  <a:lnTo>
                    <a:pt x="102" y="44"/>
                  </a:lnTo>
                  <a:lnTo>
                    <a:pt x="98" y="54"/>
                  </a:lnTo>
                  <a:lnTo>
                    <a:pt x="82" y="58"/>
                  </a:lnTo>
                  <a:lnTo>
                    <a:pt x="82" y="52"/>
                  </a:lnTo>
                  <a:lnTo>
                    <a:pt x="68" y="52"/>
                  </a:lnTo>
                  <a:lnTo>
                    <a:pt x="66" y="58"/>
                  </a:lnTo>
                  <a:lnTo>
                    <a:pt x="58" y="62"/>
                  </a:lnTo>
                  <a:lnTo>
                    <a:pt x="54" y="66"/>
                  </a:lnTo>
                  <a:lnTo>
                    <a:pt x="52" y="76"/>
                  </a:lnTo>
                  <a:lnTo>
                    <a:pt x="32" y="76"/>
                  </a:lnTo>
                  <a:lnTo>
                    <a:pt x="18" y="74"/>
                  </a:lnTo>
                  <a:lnTo>
                    <a:pt x="6" y="74"/>
                  </a:lnTo>
                  <a:lnTo>
                    <a:pt x="4" y="66"/>
                  </a:lnTo>
                  <a:lnTo>
                    <a:pt x="2" y="60"/>
                  </a:lnTo>
                  <a:lnTo>
                    <a:pt x="4" y="56"/>
                  </a:lnTo>
                  <a:lnTo>
                    <a:pt x="8" y="60"/>
                  </a:lnTo>
                  <a:lnTo>
                    <a:pt x="20" y="60"/>
                  </a:lnTo>
                  <a:lnTo>
                    <a:pt x="30" y="56"/>
                  </a:lnTo>
                  <a:lnTo>
                    <a:pt x="38" y="48"/>
                  </a:lnTo>
                  <a:lnTo>
                    <a:pt x="30" y="40"/>
                  </a:lnTo>
                  <a:lnTo>
                    <a:pt x="20" y="34"/>
                  </a:lnTo>
                  <a:lnTo>
                    <a:pt x="8" y="38"/>
                  </a:lnTo>
                  <a:lnTo>
                    <a:pt x="0" y="34"/>
                  </a:lnTo>
                  <a:lnTo>
                    <a:pt x="2" y="30"/>
                  </a:lnTo>
                  <a:lnTo>
                    <a:pt x="6" y="2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74" name="Freeform 101">
              <a:extLst>
                <a:ext uri="{FF2B5EF4-FFF2-40B4-BE49-F238E27FC236}">
                  <a16:creationId xmlns:a16="http://schemas.microsoft.com/office/drawing/2014/main" id="{87A257EB-CB36-4D96-AC20-57682A463529}"/>
                </a:ext>
              </a:extLst>
            </p:cNvPr>
            <p:cNvSpPr>
              <a:spLocks/>
            </p:cNvSpPr>
            <p:nvPr/>
          </p:nvSpPr>
          <p:spPr bwMode="gray">
            <a:xfrm>
              <a:off x="7201087" y="2317010"/>
              <a:ext cx="1261887" cy="570861"/>
            </a:xfrm>
            <a:custGeom>
              <a:avLst/>
              <a:gdLst>
                <a:gd name="T0" fmla="*/ 94 w 640"/>
                <a:gd name="T1" fmla="*/ 260 h 298"/>
                <a:gd name="T2" fmla="*/ 66 w 640"/>
                <a:gd name="T3" fmla="*/ 234 h 298"/>
                <a:gd name="T4" fmla="*/ 64 w 640"/>
                <a:gd name="T5" fmla="*/ 220 h 298"/>
                <a:gd name="T6" fmla="*/ 76 w 640"/>
                <a:gd name="T7" fmla="*/ 210 h 298"/>
                <a:gd name="T8" fmla="*/ 94 w 640"/>
                <a:gd name="T9" fmla="*/ 208 h 298"/>
                <a:gd name="T10" fmla="*/ 108 w 640"/>
                <a:gd name="T11" fmla="*/ 196 h 298"/>
                <a:gd name="T12" fmla="*/ 82 w 640"/>
                <a:gd name="T13" fmla="*/ 176 h 298"/>
                <a:gd name="T14" fmla="*/ 40 w 640"/>
                <a:gd name="T15" fmla="*/ 188 h 298"/>
                <a:gd name="T16" fmla="*/ 24 w 640"/>
                <a:gd name="T17" fmla="*/ 158 h 298"/>
                <a:gd name="T18" fmla="*/ 0 w 640"/>
                <a:gd name="T19" fmla="*/ 140 h 298"/>
                <a:gd name="T20" fmla="*/ 18 w 640"/>
                <a:gd name="T21" fmla="*/ 102 h 298"/>
                <a:gd name="T22" fmla="*/ 34 w 640"/>
                <a:gd name="T23" fmla="*/ 114 h 298"/>
                <a:gd name="T24" fmla="*/ 60 w 640"/>
                <a:gd name="T25" fmla="*/ 84 h 298"/>
                <a:gd name="T26" fmla="*/ 112 w 640"/>
                <a:gd name="T27" fmla="*/ 84 h 298"/>
                <a:gd name="T28" fmla="*/ 150 w 640"/>
                <a:gd name="T29" fmla="*/ 100 h 298"/>
                <a:gd name="T30" fmla="*/ 190 w 640"/>
                <a:gd name="T31" fmla="*/ 90 h 298"/>
                <a:gd name="T32" fmla="*/ 226 w 640"/>
                <a:gd name="T33" fmla="*/ 98 h 298"/>
                <a:gd name="T34" fmla="*/ 228 w 640"/>
                <a:gd name="T35" fmla="*/ 80 h 298"/>
                <a:gd name="T36" fmla="*/ 220 w 640"/>
                <a:gd name="T37" fmla="*/ 68 h 298"/>
                <a:gd name="T38" fmla="*/ 228 w 640"/>
                <a:gd name="T39" fmla="*/ 52 h 298"/>
                <a:gd name="T40" fmla="*/ 236 w 640"/>
                <a:gd name="T41" fmla="*/ 40 h 298"/>
                <a:gd name="T42" fmla="*/ 254 w 640"/>
                <a:gd name="T43" fmla="*/ 28 h 298"/>
                <a:gd name="T44" fmla="*/ 316 w 640"/>
                <a:gd name="T45" fmla="*/ 10 h 298"/>
                <a:gd name="T46" fmla="*/ 364 w 640"/>
                <a:gd name="T47" fmla="*/ 0 h 298"/>
                <a:gd name="T48" fmla="*/ 388 w 640"/>
                <a:gd name="T49" fmla="*/ 16 h 298"/>
                <a:gd name="T50" fmla="*/ 418 w 640"/>
                <a:gd name="T51" fmla="*/ 28 h 298"/>
                <a:gd name="T52" fmla="*/ 456 w 640"/>
                <a:gd name="T53" fmla="*/ 28 h 298"/>
                <a:gd name="T54" fmla="*/ 480 w 640"/>
                <a:gd name="T55" fmla="*/ 32 h 298"/>
                <a:gd name="T56" fmla="*/ 510 w 640"/>
                <a:gd name="T57" fmla="*/ 60 h 298"/>
                <a:gd name="T58" fmla="*/ 528 w 640"/>
                <a:gd name="T59" fmla="*/ 92 h 298"/>
                <a:gd name="T60" fmla="*/ 540 w 640"/>
                <a:gd name="T61" fmla="*/ 84 h 298"/>
                <a:gd name="T62" fmla="*/ 562 w 640"/>
                <a:gd name="T63" fmla="*/ 96 h 298"/>
                <a:gd name="T64" fmla="*/ 590 w 640"/>
                <a:gd name="T65" fmla="*/ 92 h 298"/>
                <a:gd name="T66" fmla="*/ 614 w 640"/>
                <a:gd name="T67" fmla="*/ 116 h 298"/>
                <a:gd name="T68" fmla="*/ 640 w 640"/>
                <a:gd name="T69" fmla="*/ 132 h 298"/>
                <a:gd name="T70" fmla="*/ 626 w 640"/>
                <a:gd name="T71" fmla="*/ 142 h 298"/>
                <a:gd name="T72" fmla="*/ 622 w 640"/>
                <a:gd name="T73" fmla="*/ 170 h 298"/>
                <a:gd name="T74" fmla="*/ 596 w 640"/>
                <a:gd name="T75" fmla="*/ 172 h 298"/>
                <a:gd name="T76" fmla="*/ 570 w 640"/>
                <a:gd name="T77" fmla="*/ 194 h 298"/>
                <a:gd name="T78" fmla="*/ 548 w 640"/>
                <a:gd name="T79" fmla="*/ 208 h 298"/>
                <a:gd name="T80" fmla="*/ 538 w 640"/>
                <a:gd name="T81" fmla="*/ 232 h 298"/>
                <a:gd name="T82" fmla="*/ 536 w 640"/>
                <a:gd name="T83" fmla="*/ 256 h 298"/>
                <a:gd name="T84" fmla="*/ 526 w 640"/>
                <a:gd name="T85" fmla="*/ 262 h 298"/>
                <a:gd name="T86" fmla="*/ 512 w 640"/>
                <a:gd name="T87" fmla="*/ 254 h 298"/>
                <a:gd name="T88" fmla="*/ 450 w 640"/>
                <a:gd name="T89" fmla="*/ 248 h 298"/>
                <a:gd name="T90" fmla="*/ 430 w 640"/>
                <a:gd name="T91" fmla="*/ 250 h 298"/>
                <a:gd name="T92" fmla="*/ 410 w 640"/>
                <a:gd name="T93" fmla="*/ 258 h 298"/>
                <a:gd name="T94" fmla="*/ 394 w 640"/>
                <a:gd name="T95" fmla="*/ 254 h 298"/>
                <a:gd name="T96" fmla="*/ 376 w 640"/>
                <a:gd name="T97" fmla="*/ 270 h 298"/>
                <a:gd name="T98" fmla="*/ 350 w 640"/>
                <a:gd name="T99" fmla="*/ 298 h 298"/>
                <a:gd name="T100" fmla="*/ 342 w 640"/>
                <a:gd name="T101" fmla="*/ 288 h 298"/>
                <a:gd name="T102" fmla="*/ 320 w 640"/>
                <a:gd name="T103" fmla="*/ 288 h 298"/>
                <a:gd name="T104" fmla="*/ 308 w 640"/>
                <a:gd name="T105" fmla="*/ 264 h 298"/>
                <a:gd name="T106" fmla="*/ 290 w 640"/>
                <a:gd name="T107" fmla="*/ 238 h 298"/>
                <a:gd name="T108" fmla="*/ 244 w 640"/>
                <a:gd name="T109" fmla="*/ 242 h 298"/>
                <a:gd name="T110" fmla="*/ 204 w 640"/>
                <a:gd name="T111" fmla="*/ 210 h 298"/>
                <a:gd name="T112" fmla="*/ 168 w 640"/>
                <a:gd name="T113" fmla="*/ 208 h 298"/>
                <a:gd name="T114" fmla="*/ 150 w 640"/>
                <a:gd name="T115" fmla="*/ 286 h 298"/>
                <a:gd name="T116" fmla="*/ 132 w 640"/>
                <a:gd name="T117" fmla="*/ 270 h 298"/>
                <a:gd name="T118" fmla="*/ 114 w 640"/>
                <a:gd name="T119" fmla="*/ 26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 h="298">
                  <a:moveTo>
                    <a:pt x="108" y="262"/>
                  </a:moveTo>
                  <a:lnTo>
                    <a:pt x="94" y="260"/>
                  </a:lnTo>
                  <a:lnTo>
                    <a:pt x="78" y="248"/>
                  </a:lnTo>
                  <a:lnTo>
                    <a:pt x="66" y="234"/>
                  </a:lnTo>
                  <a:lnTo>
                    <a:pt x="58" y="224"/>
                  </a:lnTo>
                  <a:lnTo>
                    <a:pt x="64" y="220"/>
                  </a:lnTo>
                  <a:lnTo>
                    <a:pt x="78" y="222"/>
                  </a:lnTo>
                  <a:lnTo>
                    <a:pt x="76" y="210"/>
                  </a:lnTo>
                  <a:lnTo>
                    <a:pt x="82" y="206"/>
                  </a:lnTo>
                  <a:lnTo>
                    <a:pt x="94" y="208"/>
                  </a:lnTo>
                  <a:lnTo>
                    <a:pt x="104" y="210"/>
                  </a:lnTo>
                  <a:lnTo>
                    <a:pt x="108" y="196"/>
                  </a:lnTo>
                  <a:lnTo>
                    <a:pt x="100" y="176"/>
                  </a:lnTo>
                  <a:lnTo>
                    <a:pt x="82" y="176"/>
                  </a:lnTo>
                  <a:lnTo>
                    <a:pt x="64" y="178"/>
                  </a:lnTo>
                  <a:lnTo>
                    <a:pt x="40" y="188"/>
                  </a:lnTo>
                  <a:lnTo>
                    <a:pt x="36" y="174"/>
                  </a:lnTo>
                  <a:lnTo>
                    <a:pt x="24" y="158"/>
                  </a:lnTo>
                  <a:lnTo>
                    <a:pt x="10" y="154"/>
                  </a:lnTo>
                  <a:lnTo>
                    <a:pt x="0" y="140"/>
                  </a:lnTo>
                  <a:lnTo>
                    <a:pt x="6" y="116"/>
                  </a:lnTo>
                  <a:lnTo>
                    <a:pt x="18" y="102"/>
                  </a:lnTo>
                  <a:lnTo>
                    <a:pt x="26" y="118"/>
                  </a:lnTo>
                  <a:lnTo>
                    <a:pt x="34" y="114"/>
                  </a:lnTo>
                  <a:lnTo>
                    <a:pt x="36" y="102"/>
                  </a:lnTo>
                  <a:lnTo>
                    <a:pt x="60" y="84"/>
                  </a:lnTo>
                  <a:lnTo>
                    <a:pt x="76" y="78"/>
                  </a:lnTo>
                  <a:lnTo>
                    <a:pt x="112" y="84"/>
                  </a:lnTo>
                  <a:lnTo>
                    <a:pt x="136" y="98"/>
                  </a:lnTo>
                  <a:lnTo>
                    <a:pt x="150" y="100"/>
                  </a:lnTo>
                  <a:lnTo>
                    <a:pt x="172" y="90"/>
                  </a:lnTo>
                  <a:lnTo>
                    <a:pt x="190" y="90"/>
                  </a:lnTo>
                  <a:lnTo>
                    <a:pt x="200" y="100"/>
                  </a:lnTo>
                  <a:lnTo>
                    <a:pt x="226" y="98"/>
                  </a:lnTo>
                  <a:lnTo>
                    <a:pt x="238" y="88"/>
                  </a:lnTo>
                  <a:lnTo>
                    <a:pt x="228" y="80"/>
                  </a:lnTo>
                  <a:lnTo>
                    <a:pt x="214" y="76"/>
                  </a:lnTo>
                  <a:lnTo>
                    <a:pt x="220" y="68"/>
                  </a:lnTo>
                  <a:lnTo>
                    <a:pt x="226" y="62"/>
                  </a:lnTo>
                  <a:lnTo>
                    <a:pt x="228" y="52"/>
                  </a:lnTo>
                  <a:lnTo>
                    <a:pt x="240" y="48"/>
                  </a:lnTo>
                  <a:lnTo>
                    <a:pt x="236" y="40"/>
                  </a:lnTo>
                  <a:lnTo>
                    <a:pt x="232" y="30"/>
                  </a:lnTo>
                  <a:lnTo>
                    <a:pt x="254" y="28"/>
                  </a:lnTo>
                  <a:lnTo>
                    <a:pt x="280" y="20"/>
                  </a:lnTo>
                  <a:lnTo>
                    <a:pt x="316" y="10"/>
                  </a:lnTo>
                  <a:lnTo>
                    <a:pt x="346" y="4"/>
                  </a:lnTo>
                  <a:lnTo>
                    <a:pt x="364" y="0"/>
                  </a:lnTo>
                  <a:lnTo>
                    <a:pt x="384" y="2"/>
                  </a:lnTo>
                  <a:lnTo>
                    <a:pt x="388" y="16"/>
                  </a:lnTo>
                  <a:lnTo>
                    <a:pt x="398" y="22"/>
                  </a:lnTo>
                  <a:lnTo>
                    <a:pt x="418" y="28"/>
                  </a:lnTo>
                  <a:lnTo>
                    <a:pt x="438" y="38"/>
                  </a:lnTo>
                  <a:lnTo>
                    <a:pt x="456" y="28"/>
                  </a:lnTo>
                  <a:lnTo>
                    <a:pt x="478" y="22"/>
                  </a:lnTo>
                  <a:lnTo>
                    <a:pt x="480" y="32"/>
                  </a:lnTo>
                  <a:lnTo>
                    <a:pt x="498" y="44"/>
                  </a:lnTo>
                  <a:lnTo>
                    <a:pt x="510" y="60"/>
                  </a:lnTo>
                  <a:lnTo>
                    <a:pt x="524" y="84"/>
                  </a:lnTo>
                  <a:lnTo>
                    <a:pt x="528" y="92"/>
                  </a:lnTo>
                  <a:lnTo>
                    <a:pt x="536" y="92"/>
                  </a:lnTo>
                  <a:lnTo>
                    <a:pt x="540" y="84"/>
                  </a:lnTo>
                  <a:lnTo>
                    <a:pt x="550" y="90"/>
                  </a:lnTo>
                  <a:lnTo>
                    <a:pt x="562" y="96"/>
                  </a:lnTo>
                  <a:lnTo>
                    <a:pt x="572" y="94"/>
                  </a:lnTo>
                  <a:lnTo>
                    <a:pt x="590" y="92"/>
                  </a:lnTo>
                  <a:lnTo>
                    <a:pt x="600" y="106"/>
                  </a:lnTo>
                  <a:lnTo>
                    <a:pt x="614" y="116"/>
                  </a:lnTo>
                  <a:lnTo>
                    <a:pt x="636" y="118"/>
                  </a:lnTo>
                  <a:lnTo>
                    <a:pt x="640" y="132"/>
                  </a:lnTo>
                  <a:lnTo>
                    <a:pt x="638" y="142"/>
                  </a:lnTo>
                  <a:lnTo>
                    <a:pt x="626" y="142"/>
                  </a:lnTo>
                  <a:lnTo>
                    <a:pt x="622" y="156"/>
                  </a:lnTo>
                  <a:lnTo>
                    <a:pt x="622" y="170"/>
                  </a:lnTo>
                  <a:lnTo>
                    <a:pt x="612" y="172"/>
                  </a:lnTo>
                  <a:lnTo>
                    <a:pt x="596" y="172"/>
                  </a:lnTo>
                  <a:lnTo>
                    <a:pt x="580" y="170"/>
                  </a:lnTo>
                  <a:lnTo>
                    <a:pt x="570" y="194"/>
                  </a:lnTo>
                  <a:lnTo>
                    <a:pt x="566" y="208"/>
                  </a:lnTo>
                  <a:lnTo>
                    <a:pt x="548" y="208"/>
                  </a:lnTo>
                  <a:lnTo>
                    <a:pt x="536" y="214"/>
                  </a:lnTo>
                  <a:lnTo>
                    <a:pt x="538" y="232"/>
                  </a:lnTo>
                  <a:lnTo>
                    <a:pt x="544" y="248"/>
                  </a:lnTo>
                  <a:lnTo>
                    <a:pt x="536" y="256"/>
                  </a:lnTo>
                  <a:lnTo>
                    <a:pt x="536" y="266"/>
                  </a:lnTo>
                  <a:lnTo>
                    <a:pt x="526" y="262"/>
                  </a:lnTo>
                  <a:lnTo>
                    <a:pt x="518" y="260"/>
                  </a:lnTo>
                  <a:lnTo>
                    <a:pt x="512" y="254"/>
                  </a:lnTo>
                  <a:lnTo>
                    <a:pt x="452" y="256"/>
                  </a:lnTo>
                  <a:lnTo>
                    <a:pt x="450" y="248"/>
                  </a:lnTo>
                  <a:lnTo>
                    <a:pt x="438" y="246"/>
                  </a:lnTo>
                  <a:lnTo>
                    <a:pt x="430" y="250"/>
                  </a:lnTo>
                  <a:lnTo>
                    <a:pt x="428" y="256"/>
                  </a:lnTo>
                  <a:lnTo>
                    <a:pt x="410" y="258"/>
                  </a:lnTo>
                  <a:lnTo>
                    <a:pt x="406" y="254"/>
                  </a:lnTo>
                  <a:lnTo>
                    <a:pt x="394" y="254"/>
                  </a:lnTo>
                  <a:lnTo>
                    <a:pt x="384" y="266"/>
                  </a:lnTo>
                  <a:lnTo>
                    <a:pt x="376" y="270"/>
                  </a:lnTo>
                  <a:lnTo>
                    <a:pt x="352" y="288"/>
                  </a:lnTo>
                  <a:lnTo>
                    <a:pt x="350" y="298"/>
                  </a:lnTo>
                  <a:lnTo>
                    <a:pt x="342" y="298"/>
                  </a:lnTo>
                  <a:lnTo>
                    <a:pt x="342" y="288"/>
                  </a:lnTo>
                  <a:lnTo>
                    <a:pt x="338" y="286"/>
                  </a:lnTo>
                  <a:lnTo>
                    <a:pt x="320" y="288"/>
                  </a:lnTo>
                  <a:lnTo>
                    <a:pt x="318" y="272"/>
                  </a:lnTo>
                  <a:lnTo>
                    <a:pt x="308" y="264"/>
                  </a:lnTo>
                  <a:lnTo>
                    <a:pt x="308" y="256"/>
                  </a:lnTo>
                  <a:lnTo>
                    <a:pt x="290" y="238"/>
                  </a:lnTo>
                  <a:lnTo>
                    <a:pt x="282" y="240"/>
                  </a:lnTo>
                  <a:lnTo>
                    <a:pt x="244" y="242"/>
                  </a:lnTo>
                  <a:lnTo>
                    <a:pt x="230" y="224"/>
                  </a:lnTo>
                  <a:lnTo>
                    <a:pt x="204" y="210"/>
                  </a:lnTo>
                  <a:lnTo>
                    <a:pt x="196" y="204"/>
                  </a:lnTo>
                  <a:lnTo>
                    <a:pt x="168" y="208"/>
                  </a:lnTo>
                  <a:lnTo>
                    <a:pt x="150" y="212"/>
                  </a:lnTo>
                  <a:lnTo>
                    <a:pt x="150" y="286"/>
                  </a:lnTo>
                  <a:lnTo>
                    <a:pt x="140" y="284"/>
                  </a:lnTo>
                  <a:lnTo>
                    <a:pt x="132" y="270"/>
                  </a:lnTo>
                  <a:lnTo>
                    <a:pt x="120" y="262"/>
                  </a:lnTo>
                  <a:lnTo>
                    <a:pt x="114" y="264"/>
                  </a:lnTo>
                  <a:lnTo>
                    <a:pt x="108" y="26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75" name="Freeform 102">
              <a:extLst>
                <a:ext uri="{FF2B5EF4-FFF2-40B4-BE49-F238E27FC236}">
                  <a16:creationId xmlns:a16="http://schemas.microsoft.com/office/drawing/2014/main" id="{091CA191-231E-456D-8052-9302AFE9642F}"/>
                </a:ext>
              </a:extLst>
            </p:cNvPr>
            <p:cNvSpPr>
              <a:spLocks/>
            </p:cNvSpPr>
            <p:nvPr/>
          </p:nvSpPr>
          <p:spPr bwMode="gray">
            <a:xfrm>
              <a:off x="6601789" y="1115819"/>
              <a:ext cx="5086986" cy="1764120"/>
            </a:xfrm>
            <a:custGeom>
              <a:avLst/>
              <a:gdLst>
                <a:gd name="T0" fmla="*/ 336 w 2580"/>
                <a:gd name="T1" fmla="*/ 878 h 890"/>
                <a:gd name="T2" fmla="*/ 254 w 2580"/>
                <a:gd name="T3" fmla="*/ 858 h 890"/>
                <a:gd name="T4" fmla="*/ 174 w 2580"/>
                <a:gd name="T5" fmla="*/ 796 h 890"/>
                <a:gd name="T6" fmla="*/ 164 w 2580"/>
                <a:gd name="T7" fmla="*/ 716 h 890"/>
                <a:gd name="T8" fmla="*/ 72 w 2580"/>
                <a:gd name="T9" fmla="*/ 674 h 890"/>
                <a:gd name="T10" fmla="*/ 14 w 2580"/>
                <a:gd name="T11" fmla="*/ 584 h 890"/>
                <a:gd name="T12" fmla="*/ 22 w 2580"/>
                <a:gd name="T13" fmla="*/ 486 h 890"/>
                <a:gd name="T14" fmla="*/ 34 w 2580"/>
                <a:gd name="T15" fmla="*/ 336 h 890"/>
                <a:gd name="T16" fmla="*/ 80 w 2580"/>
                <a:gd name="T17" fmla="*/ 244 h 890"/>
                <a:gd name="T18" fmla="*/ 172 w 2580"/>
                <a:gd name="T19" fmla="*/ 348 h 890"/>
                <a:gd name="T20" fmla="*/ 122 w 2580"/>
                <a:gd name="T21" fmla="*/ 386 h 890"/>
                <a:gd name="T22" fmla="*/ 180 w 2580"/>
                <a:gd name="T23" fmla="*/ 380 h 890"/>
                <a:gd name="T24" fmla="*/ 262 w 2580"/>
                <a:gd name="T25" fmla="*/ 310 h 890"/>
                <a:gd name="T26" fmla="*/ 318 w 2580"/>
                <a:gd name="T27" fmla="*/ 326 h 890"/>
                <a:gd name="T28" fmla="*/ 476 w 2580"/>
                <a:gd name="T29" fmla="*/ 278 h 890"/>
                <a:gd name="T30" fmla="*/ 498 w 2580"/>
                <a:gd name="T31" fmla="*/ 226 h 890"/>
                <a:gd name="T32" fmla="*/ 626 w 2580"/>
                <a:gd name="T33" fmla="*/ 246 h 890"/>
                <a:gd name="T34" fmla="*/ 716 w 2580"/>
                <a:gd name="T35" fmla="*/ 182 h 890"/>
                <a:gd name="T36" fmla="*/ 666 w 2580"/>
                <a:gd name="T37" fmla="*/ 324 h 890"/>
                <a:gd name="T38" fmla="*/ 778 w 2580"/>
                <a:gd name="T39" fmla="*/ 270 h 890"/>
                <a:gd name="T40" fmla="*/ 734 w 2580"/>
                <a:gd name="T41" fmla="*/ 204 h 890"/>
                <a:gd name="T42" fmla="*/ 780 w 2580"/>
                <a:gd name="T43" fmla="*/ 204 h 890"/>
                <a:gd name="T44" fmla="*/ 798 w 2580"/>
                <a:gd name="T45" fmla="*/ 162 h 890"/>
                <a:gd name="T46" fmla="*/ 946 w 2580"/>
                <a:gd name="T47" fmla="*/ 120 h 890"/>
                <a:gd name="T48" fmla="*/ 1230 w 2580"/>
                <a:gd name="T49" fmla="*/ 2 h 890"/>
                <a:gd name="T50" fmla="*/ 1326 w 2580"/>
                <a:gd name="T51" fmla="*/ 102 h 890"/>
                <a:gd name="T52" fmla="*/ 1336 w 2580"/>
                <a:gd name="T53" fmla="*/ 122 h 890"/>
                <a:gd name="T54" fmla="*/ 1564 w 2580"/>
                <a:gd name="T55" fmla="*/ 138 h 890"/>
                <a:gd name="T56" fmla="*/ 1720 w 2580"/>
                <a:gd name="T57" fmla="*/ 190 h 890"/>
                <a:gd name="T58" fmla="*/ 1926 w 2580"/>
                <a:gd name="T59" fmla="*/ 172 h 890"/>
                <a:gd name="T60" fmla="*/ 2108 w 2580"/>
                <a:gd name="T61" fmla="*/ 246 h 890"/>
                <a:gd name="T62" fmla="*/ 2274 w 2580"/>
                <a:gd name="T63" fmla="*/ 272 h 890"/>
                <a:gd name="T64" fmla="*/ 2442 w 2580"/>
                <a:gd name="T65" fmla="*/ 276 h 890"/>
                <a:gd name="T66" fmla="*/ 2568 w 2580"/>
                <a:gd name="T67" fmla="*/ 332 h 890"/>
                <a:gd name="T68" fmla="*/ 2446 w 2580"/>
                <a:gd name="T69" fmla="*/ 360 h 890"/>
                <a:gd name="T70" fmla="*/ 2368 w 2580"/>
                <a:gd name="T71" fmla="*/ 380 h 890"/>
                <a:gd name="T72" fmla="*/ 2306 w 2580"/>
                <a:gd name="T73" fmla="*/ 464 h 890"/>
                <a:gd name="T74" fmla="*/ 2136 w 2580"/>
                <a:gd name="T75" fmla="*/ 534 h 890"/>
                <a:gd name="T76" fmla="*/ 2104 w 2580"/>
                <a:gd name="T77" fmla="*/ 634 h 890"/>
                <a:gd name="T78" fmla="*/ 2034 w 2580"/>
                <a:gd name="T79" fmla="*/ 582 h 890"/>
                <a:gd name="T80" fmla="*/ 2166 w 2580"/>
                <a:gd name="T81" fmla="*/ 430 h 890"/>
                <a:gd name="T82" fmla="*/ 2058 w 2580"/>
                <a:gd name="T83" fmla="*/ 456 h 890"/>
                <a:gd name="T84" fmla="*/ 1966 w 2580"/>
                <a:gd name="T85" fmla="*/ 504 h 890"/>
                <a:gd name="T86" fmla="*/ 1734 w 2580"/>
                <a:gd name="T87" fmla="*/ 620 h 890"/>
                <a:gd name="T88" fmla="*/ 1794 w 2580"/>
                <a:gd name="T89" fmla="*/ 728 h 890"/>
                <a:gd name="T90" fmla="*/ 1660 w 2580"/>
                <a:gd name="T91" fmla="*/ 810 h 890"/>
                <a:gd name="T92" fmla="*/ 1666 w 2580"/>
                <a:gd name="T93" fmla="*/ 764 h 890"/>
                <a:gd name="T94" fmla="*/ 1472 w 2580"/>
                <a:gd name="T95" fmla="*/ 652 h 890"/>
                <a:gd name="T96" fmla="*/ 1418 w 2580"/>
                <a:gd name="T97" fmla="*/ 718 h 890"/>
                <a:gd name="T98" fmla="*/ 1276 w 2580"/>
                <a:gd name="T99" fmla="*/ 718 h 890"/>
                <a:gd name="T100" fmla="*/ 1132 w 2580"/>
                <a:gd name="T101" fmla="*/ 674 h 890"/>
                <a:gd name="T102" fmla="*/ 1024 w 2580"/>
                <a:gd name="T103" fmla="*/ 700 h 890"/>
                <a:gd name="T104" fmla="*/ 894 w 2580"/>
                <a:gd name="T105" fmla="*/ 696 h 890"/>
                <a:gd name="T106" fmla="*/ 760 w 2580"/>
                <a:gd name="T107" fmla="*/ 632 h 890"/>
                <a:gd name="T108" fmla="*/ 536 w 2580"/>
                <a:gd name="T109" fmla="*/ 634 h 890"/>
                <a:gd name="T110" fmla="*/ 530 w 2580"/>
                <a:gd name="T111" fmla="*/ 702 h 890"/>
                <a:gd name="T112" fmla="*/ 340 w 2580"/>
                <a:gd name="T113" fmla="*/ 706 h 890"/>
                <a:gd name="T114" fmla="*/ 344 w 2580"/>
                <a:gd name="T115" fmla="*/ 792 h 890"/>
                <a:gd name="connsiteX0" fmla="*/ 1333 w 10000"/>
                <a:gd name="connsiteY0" fmla="*/ 8899 h 10000"/>
                <a:gd name="connsiteX1" fmla="*/ 1271 w 10000"/>
                <a:gd name="connsiteY1" fmla="*/ 9034 h 10000"/>
                <a:gd name="connsiteX2" fmla="*/ 1233 w 10000"/>
                <a:gd name="connsiteY2" fmla="*/ 9101 h 10000"/>
                <a:gd name="connsiteX3" fmla="*/ 1217 w 10000"/>
                <a:gd name="connsiteY3" fmla="*/ 9191 h 10000"/>
                <a:gd name="connsiteX4" fmla="*/ 1186 w 10000"/>
                <a:gd name="connsiteY4" fmla="*/ 9303 h 10000"/>
                <a:gd name="connsiteX5" fmla="*/ 1217 w 10000"/>
                <a:gd name="connsiteY5" fmla="*/ 9371 h 10000"/>
                <a:gd name="connsiteX6" fmla="*/ 1240 w 10000"/>
                <a:gd name="connsiteY6" fmla="*/ 9483 h 10000"/>
                <a:gd name="connsiteX7" fmla="*/ 1248 w 10000"/>
                <a:gd name="connsiteY7" fmla="*/ 9685 h 10000"/>
                <a:gd name="connsiteX8" fmla="*/ 1302 w 10000"/>
                <a:gd name="connsiteY8" fmla="*/ 9865 h 10000"/>
                <a:gd name="connsiteX9" fmla="*/ 1264 w 10000"/>
                <a:gd name="connsiteY9" fmla="*/ 9978 h 10000"/>
                <a:gd name="connsiteX10" fmla="*/ 1248 w 10000"/>
                <a:gd name="connsiteY10" fmla="*/ 10000 h 10000"/>
                <a:gd name="connsiteX11" fmla="*/ 1186 w 10000"/>
                <a:gd name="connsiteY11" fmla="*/ 9865 h 10000"/>
                <a:gd name="connsiteX12" fmla="*/ 1163 w 10000"/>
                <a:gd name="connsiteY12" fmla="*/ 9843 h 10000"/>
                <a:gd name="connsiteX13" fmla="*/ 1124 w 10000"/>
                <a:gd name="connsiteY13" fmla="*/ 9730 h 10000"/>
                <a:gd name="connsiteX14" fmla="*/ 1085 w 10000"/>
                <a:gd name="connsiteY14" fmla="*/ 9663 h 10000"/>
                <a:gd name="connsiteX15" fmla="*/ 1047 w 10000"/>
                <a:gd name="connsiteY15" fmla="*/ 9685 h 10000"/>
                <a:gd name="connsiteX16" fmla="*/ 1023 w 10000"/>
                <a:gd name="connsiteY16" fmla="*/ 9685 h 10000"/>
                <a:gd name="connsiteX17" fmla="*/ 984 w 10000"/>
                <a:gd name="connsiteY17" fmla="*/ 9640 h 10000"/>
                <a:gd name="connsiteX18" fmla="*/ 930 w 10000"/>
                <a:gd name="connsiteY18" fmla="*/ 9551 h 10000"/>
                <a:gd name="connsiteX19" fmla="*/ 899 w 10000"/>
                <a:gd name="connsiteY19" fmla="*/ 9551 h 10000"/>
                <a:gd name="connsiteX20" fmla="*/ 860 w 10000"/>
                <a:gd name="connsiteY20" fmla="*/ 9573 h 10000"/>
                <a:gd name="connsiteX21" fmla="*/ 814 w 10000"/>
                <a:gd name="connsiteY21" fmla="*/ 9483 h 10000"/>
                <a:gd name="connsiteX22" fmla="*/ 767 w 10000"/>
                <a:gd name="connsiteY22" fmla="*/ 9506 h 10000"/>
                <a:gd name="connsiteX23" fmla="*/ 667 w 10000"/>
                <a:gd name="connsiteY23" fmla="*/ 9303 h 10000"/>
                <a:gd name="connsiteX24" fmla="*/ 612 w 10000"/>
                <a:gd name="connsiteY24" fmla="*/ 9236 h 10000"/>
                <a:gd name="connsiteX25" fmla="*/ 628 w 10000"/>
                <a:gd name="connsiteY25" fmla="*/ 9079 h 10000"/>
                <a:gd name="connsiteX26" fmla="*/ 674 w 10000"/>
                <a:gd name="connsiteY26" fmla="*/ 8944 h 10000"/>
                <a:gd name="connsiteX27" fmla="*/ 667 w 10000"/>
                <a:gd name="connsiteY27" fmla="*/ 8831 h 10000"/>
                <a:gd name="connsiteX28" fmla="*/ 729 w 10000"/>
                <a:gd name="connsiteY28" fmla="*/ 8719 h 10000"/>
                <a:gd name="connsiteX29" fmla="*/ 659 w 10000"/>
                <a:gd name="connsiteY29" fmla="*/ 8697 h 10000"/>
                <a:gd name="connsiteX30" fmla="*/ 667 w 10000"/>
                <a:gd name="connsiteY30" fmla="*/ 8607 h 10000"/>
                <a:gd name="connsiteX31" fmla="*/ 705 w 10000"/>
                <a:gd name="connsiteY31" fmla="*/ 8562 h 10000"/>
                <a:gd name="connsiteX32" fmla="*/ 767 w 10000"/>
                <a:gd name="connsiteY32" fmla="*/ 8517 h 10000"/>
                <a:gd name="connsiteX33" fmla="*/ 775 w 10000"/>
                <a:gd name="connsiteY33" fmla="*/ 8157 h 10000"/>
                <a:gd name="connsiteX34" fmla="*/ 713 w 10000"/>
                <a:gd name="connsiteY34" fmla="*/ 8045 h 10000"/>
                <a:gd name="connsiteX35" fmla="*/ 636 w 10000"/>
                <a:gd name="connsiteY35" fmla="*/ 8045 h 10000"/>
                <a:gd name="connsiteX36" fmla="*/ 628 w 10000"/>
                <a:gd name="connsiteY36" fmla="*/ 7978 h 10000"/>
                <a:gd name="connsiteX37" fmla="*/ 504 w 10000"/>
                <a:gd name="connsiteY37" fmla="*/ 7955 h 10000"/>
                <a:gd name="connsiteX38" fmla="*/ 488 w 10000"/>
                <a:gd name="connsiteY38" fmla="*/ 7798 h 10000"/>
                <a:gd name="connsiteX39" fmla="*/ 419 w 10000"/>
                <a:gd name="connsiteY39" fmla="*/ 7753 h 10000"/>
                <a:gd name="connsiteX40" fmla="*/ 426 w 10000"/>
                <a:gd name="connsiteY40" fmla="*/ 7618 h 10000"/>
                <a:gd name="connsiteX41" fmla="*/ 411 w 10000"/>
                <a:gd name="connsiteY41" fmla="*/ 7506 h 10000"/>
                <a:gd name="connsiteX42" fmla="*/ 318 w 10000"/>
                <a:gd name="connsiteY42" fmla="*/ 7506 h 10000"/>
                <a:gd name="connsiteX43" fmla="*/ 302 w 10000"/>
                <a:gd name="connsiteY43" fmla="*/ 7551 h 10000"/>
                <a:gd name="connsiteX44" fmla="*/ 279 w 10000"/>
                <a:gd name="connsiteY44" fmla="*/ 7573 h 10000"/>
                <a:gd name="connsiteX45" fmla="*/ 248 w 10000"/>
                <a:gd name="connsiteY45" fmla="*/ 7528 h 10000"/>
                <a:gd name="connsiteX46" fmla="*/ 248 w 10000"/>
                <a:gd name="connsiteY46" fmla="*/ 7303 h 10000"/>
                <a:gd name="connsiteX47" fmla="*/ 318 w 10000"/>
                <a:gd name="connsiteY47" fmla="*/ 7303 h 10000"/>
                <a:gd name="connsiteX48" fmla="*/ 326 w 10000"/>
                <a:gd name="connsiteY48" fmla="*/ 7281 h 10000"/>
                <a:gd name="connsiteX49" fmla="*/ 217 w 10000"/>
                <a:gd name="connsiteY49" fmla="*/ 6944 h 10000"/>
                <a:gd name="connsiteX50" fmla="*/ 202 w 10000"/>
                <a:gd name="connsiteY50" fmla="*/ 6697 h 10000"/>
                <a:gd name="connsiteX51" fmla="*/ 124 w 10000"/>
                <a:gd name="connsiteY51" fmla="*/ 6674 h 10000"/>
                <a:gd name="connsiteX52" fmla="*/ 124 w 10000"/>
                <a:gd name="connsiteY52" fmla="*/ 6607 h 10000"/>
                <a:gd name="connsiteX53" fmla="*/ 54 w 10000"/>
                <a:gd name="connsiteY53" fmla="*/ 6562 h 10000"/>
                <a:gd name="connsiteX54" fmla="*/ 39 w 10000"/>
                <a:gd name="connsiteY54" fmla="*/ 6494 h 10000"/>
                <a:gd name="connsiteX55" fmla="*/ 23 w 10000"/>
                <a:gd name="connsiteY55" fmla="*/ 6315 h 10000"/>
                <a:gd name="connsiteX56" fmla="*/ 0 w 10000"/>
                <a:gd name="connsiteY56" fmla="*/ 6180 h 10000"/>
                <a:gd name="connsiteX57" fmla="*/ 8 w 10000"/>
                <a:gd name="connsiteY57" fmla="*/ 6045 h 10000"/>
                <a:gd name="connsiteX58" fmla="*/ 8 w 10000"/>
                <a:gd name="connsiteY58" fmla="*/ 5865 h 10000"/>
                <a:gd name="connsiteX59" fmla="*/ 31 w 10000"/>
                <a:gd name="connsiteY59" fmla="*/ 5730 h 10000"/>
                <a:gd name="connsiteX60" fmla="*/ 101 w 10000"/>
                <a:gd name="connsiteY60" fmla="*/ 5573 h 10000"/>
                <a:gd name="connsiteX61" fmla="*/ 155 w 10000"/>
                <a:gd name="connsiteY61" fmla="*/ 5551 h 10000"/>
                <a:gd name="connsiteX62" fmla="*/ 85 w 10000"/>
                <a:gd name="connsiteY62" fmla="*/ 5461 h 10000"/>
                <a:gd name="connsiteX63" fmla="*/ 47 w 10000"/>
                <a:gd name="connsiteY63" fmla="*/ 5326 h 10000"/>
                <a:gd name="connsiteX64" fmla="*/ 180 w 10000"/>
                <a:gd name="connsiteY64" fmla="*/ 4975 h 10000"/>
                <a:gd name="connsiteX65" fmla="*/ 248 w 10000"/>
                <a:gd name="connsiteY65" fmla="*/ 4764 h 10000"/>
                <a:gd name="connsiteX66" fmla="*/ 155 w 10000"/>
                <a:gd name="connsiteY66" fmla="*/ 4562 h 10000"/>
                <a:gd name="connsiteX67" fmla="*/ 194 w 10000"/>
                <a:gd name="connsiteY67" fmla="*/ 4449 h 10000"/>
                <a:gd name="connsiteX68" fmla="*/ 163 w 10000"/>
                <a:gd name="connsiteY68" fmla="*/ 4292 h 10000"/>
                <a:gd name="connsiteX69" fmla="*/ 124 w 10000"/>
                <a:gd name="connsiteY69" fmla="*/ 4180 h 10000"/>
                <a:gd name="connsiteX70" fmla="*/ 155 w 10000"/>
                <a:gd name="connsiteY70" fmla="*/ 3955 h 10000"/>
                <a:gd name="connsiteX71" fmla="*/ 132 w 10000"/>
                <a:gd name="connsiteY71" fmla="*/ 3775 h 10000"/>
                <a:gd name="connsiteX72" fmla="*/ 93 w 10000"/>
                <a:gd name="connsiteY72" fmla="*/ 3573 h 10000"/>
                <a:gd name="connsiteX73" fmla="*/ 155 w 10000"/>
                <a:gd name="connsiteY73" fmla="*/ 3393 h 10000"/>
                <a:gd name="connsiteX74" fmla="*/ 62 w 10000"/>
                <a:gd name="connsiteY74" fmla="*/ 3236 h 10000"/>
                <a:gd name="connsiteX75" fmla="*/ 78 w 10000"/>
                <a:gd name="connsiteY75" fmla="*/ 2989 h 10000"/>
                <a:gd name="connsiteX76" fmla="*/ 116 w 10000"/>
                <a:gd name="connsiteY76" fmla="*/ 2876 h 10000"/>
                <a:gd name="connsiteX77" fmla="*/ 155 w 10000"/>
                <a:gd name="connsiteY77" fmla="*/ 2854 h 10000"/>
                <a:gd name="connsiteX78" fmla="*/ 155 w 10000"/>
                <a:gd name="connsiteY78" fmla="*/ 2787 h 10000"/>
                <a:gd name="connsiteX79" fmla="*/ 240 w 10000"/>
                <a:gd name="connsiteY79" fmla="*/ 2742 h 10000"/>
                <a:gd name="connsiteX80" fmla="*/ 310 w 10000"/>
                <a:gd name="connsiteY80" fmla="*/ 2742 h 10000"/>
                <a:gd name="connsiteX81" fmla="*/ 333 w 10000"/>
                <a:gd name="connsiteY81" fmla="*/ 2854 h 10000"/>
                <a:gd name="connsiteX82" fmla="*/ 372 w 10000"/>
                <a:gd name="connsiteY82" fmla="*/ 2899 h 10000"/>
                <a:gd name="connsiteX83" fmla="*/ 519 w 10000"/>
                <a:gd name="connsiteY83" fmla="*/ 2921 h 10000"/>
                <a:gd name="connsiteX84" fmla="*/ 628 w 10000"/>
                <a:gd name="connsiteY84" fmla="*/ 3079 h 10000"/>
                <a:gd name="connsiteX85" fmla="*/ 729 w 10000"/>
                <a:gd name="connsiteY85" fmla="*/ 3258 h 10000"/>
                <a:gd name="connsiteX86" fmla="*/ 845 w 10000"/>
                <a:gd name="connsiteY86" fmla="*/ 3438 h 10000"/>
                <a:gd name="connsiteX87" fmla="*/ 853 w 10000"/>
                <a:gd name="connsiteY87" fmla="*/ 3640 h 10000"/>
                <a:gd name="connsiteX88" fmla="*/ 783 w 10000"/>
                <a:gd name="connsiteY88" fmla="*/ 3820 h 10000"/>
                <a:gd name="connsiteX89" fmla="*/ 667 w 10000"/>
                <a:gd name="connsiteY89" fmla="*/ 3910 h 10000"/>
                <a:gd name="connsiteX90" fmla="*/ 566 w 10000"/>
                <a:gd name="connsiteY90" fmla="*/ 3798 h 10000"/>
                <a:gd name="connsiteX91" fmla="*/ 450 w 10000"/>
                <a:gd name="connsiteY91" fmla="*/ 3730 h 10000"/>
                <a:gd name="connsiteX92" fmla="*/ 364 w 10000"/>
                <a:gd name="connsiteY92" fmla="*/ 3640 h 10000"/>
                <a:gd name="connsiteX93" fmla="*/ 295 w 10000"/>
                <a:gd name="connsiteY93" fmla="*/ 3551 h 10000"/>
                <a:gd name="connsiteX94" fmla="*/ 349 w 10000"/>
                <a:gd name="connsiteY94" fmla="*/ 3753 h 10000"/>
                <a:gd name="connsiteX95" fmla="*/ 411 w 10000"/>
                <a:gd name="connsiteY95" fmla="*/ 3843 h 10000"/>
                <a:gd name="connsiteX96" fmla="*/ 442 w 10000"/>
                <a:gd name="connsiteY96" fmla="*/ 3910 h 10000"/>
                <a:gd name="connsiteX97" fmla="*/ 450 w 10000"/>
                <a:gd name="connsiteY97" fmla="*/ 4045 h 10000"/>
                <a:gd name="connsiteX98" fmla="*/ 473 w 10000"/>
                <a:gd name="connsiteY98" fmla="*/ 4337 h 10000"/>
                <a:gd name="connsiteX99" fmla="*/ 512 w 10000"/>
                <a:gd name="connsiteY99" fmla="*/ 4360 h 10000"/>
                <a:gd name="connsiteX100" fmla="*/ 574 w 10000"/>
                <a:gd name="connsiteY100" fmla="*/ 4517 h 10000"/>
                <a:gd name="connsiteX101" fmla="*/ 651 w 10000"/>
                <a:gd name="connsiteY101" fmla="*/ 4517 h 10000"/>
                <a:gd name="connsiteX102" fmla="*/ 659 w 10000"/>
                <a:gd name="connsiteY102" fmla="*/ 4404 h 10000"/>
                <a:gd name="connsiteX103" fmla="*/ 612 w 10000"/>
                <a:gd name="connsiteY103" fmla="*/ 4360 h 10000"/>
                <a:gd name="connsiteX104" fmla="*/ 574 w 10000"/>
                <a:gd name="connsiteY104" fmla="*/ 4225 h 10000"/>
                <a:gd name="connsiteX105" fmla="*/ 605 w 10000"/>
                <a:gd name="connsiteY105" fmla="*/ 4112 h 10000"/>
                <a:gd name="connsiteX106" fmla="*/ 651 w 10000"/>
                <a:gd name="connsiteY106" fmla="*/ 4225 h 10000"/>
                <a:gd name="connsiteX107" fmla="*/ 698 w 10000"/>
                <a:gd name="connsiteY107" fmla="*/ 4270 h 10000"/>
                <a:gd name="connsiteX108" fmla="*/ 798 w 10000"/>
                <a:gd name="connsiteY108" fmla="*/ 4337 h 10000"/>
                <a:gd name="connsiteX109" fmla="*/ 798 w 10000"/>
                <a:gd name="connsiteY109" fmla="*/ 4225 h 10000"/>
                <a:gd name="connsiteX110" fmla="*/ 760 w 10000"/>
                <a:gd name="connsiteY110" fmla="*/ 4090 h 10000"/>
                <a:gd name="connsiteX111" fmla="*/ 806 w 10000"/>
                <a:gd name="connsiteY111" fmla="*/ 3955 h 10000"/>
                <a:gd name="connsiteX112" fmla="*/ 876 w 10000"/>
                <a:gd name="connsiteY112" fmla="*/ 3843 h 10000"/>
                <a:gd name="connsiteX113" fmla="*/ 915 w 10000"/>
                <a:gd name="connsiteY113" fmla="*/ 3753 h 10000"/>
                <a:gd name="connsiteX114" fmla="*/ 1023 w 10000"/>
                <a:gd name="connsiteY114" fmla="*/ 3843 h 10000"/>
                <a:gd name="connsiteX115" fmla="*/ 1047 w 10000"/>
                <a:gd name="connsiteY115" fmla="*/ 3573 h 10000"/>
                <a:gd name="connsiteX116" fmla="*/ 1016 w 10000"/>
                <a:gd name="connsiteY116" fmla="*/ 3483 h 10000"/>
                <a:gd name="connsiteX117" fmla="*/ 1031 w 10000"/>
                <a:gd name="connsiteY117" fmla="*/ 3236 h 10000"/>
                <a:gd name="connsiteX118" fmla="*/ 1000 w 10000"/>
                <a:gd name="connsiteY118" fmla="*/ 3146 h 10000"/>
                <a:gd name="connsiteX119" fmla="*/ 1132 w 10000"/>
                <a:gd name="connsiteY119" fmla="*/ 3124 h 10000"/>
                <a:gd name="connsiteX120" fmla="*/ 1178 w 10000"/>
                <a:gd name="connsiteY120" fmla="*/ 3281 h 10000"/>
                <a:gd name="connsiteX121" fmla="*/ 1178 w 10000"/>
                <a:gd name="connsiteY121" fmla="*/ 3371 h 10000"/>
                <a:gd name="connsiteX122" fmla="*/ 1116 w 10000"/>
                <a:gd name="connsiteY122" fmla="*/ 3371 h 10000"/>
                <a:gd name="connsiteX123" fmla="*/ 1078 w 10000"/>
                <a:gd name="connsiteY123" fmla="*/ 3483 h 10000"/>
                <a:gd name="connsiteX124" fmla="*/ 1140 w 10000"/>
                <a:gd name="connsiteY124" fmla="*/ 3640 h 10000"/>
                <a:gd name="connsiteX125" fmla="*/ 1233 w 10000"/>
                <a:gd name="connsiteY125" fmla="*/ 3663 h 10000"/>
                <a:gd name="connsiteX126" fmla="*/ 1271 w 10000"/>
                <a:gd name="connsiteY126" fmla="*/ 3393 h 10000"/>
                <a:gd name="connsiteX127" fmla="*/ 1496 w 10000"/>
                <a:gd name="connsiteY127" fmla="*/ 3146 h 10000"/>
                <a:gd name="connsiteX128" fmla="*/ 1535 w 10000"/>
                <a:gd name="connsiteY128" fmla="*/ 3169 h 10000"/>
                <a:gd name="connsiteX129" fmla="*/ 1581 w 10000"/>
                <a:gd name="connsiteY129" fmla="*/ 3034 h 10000"/>
                <a:gd name="connsiteX130" fmla="*/ 1628 w 10000"/>
                <a:gd name="connsiteY130" fmla="*/ 2989 h 10000"/>
                <a:gd name="connsiteX131" fmla="*/ 1612 w 10000"/>
                <a:gd name="connsiteY131" fmla="*/ 3191 h 10000"/>
                <a:gd name="connsiteX132" fmla="*/ 1690 w 10000"/>
                <a:gd name="connsiteY132" fmla="*/ 3191 h 10000"/>
                <a:gd name="connsiteX133" fmla="*/ 1705 w 10000"/>
                <a:gd name="connsiteY133" fmla="*/ 3101 h 10000"/>
                <a:gd name="connsiteX134" fmla="*/ 1845 w 10000"/>
                <a:gd name="connsiteY134" fmla="*/ 3124 h 10000"/>
                <a:gd name="connsiteX135" fmla="*/ 1938 w 10000"/>
                <a:gd name="connsiteY135" fmla="*/ 2966 h 10000"/>
                <a:gd name="connsiteX136" fmla="*/ 1953 w 10000"/>
                <a:gd name="connsiteY136" fmla="*/ 3079 h 10000"/>
                <a:gd name="connsiteX137" fmla="*/ 1946 w 10000"/>
                <a:gd name="connsiteY137" fmla="*/ 3169 h 10000"/>
                <a:gd name="connsiteX138" fmla="*/ 1984 w 10000"/>
                <a:gd name="connsiteY138" fmla="*/ 3169 h 10000"/>
                <a:gd name="connsiteX139" fmla="*/ 2000 w 10000"/>
                <a:gd name="connsiteY139" fmla="*/ 3079 h 10000"/>
                <a:gd name="connsiteX140" fmla="*/ 2062 w 10000"/>
                <a:gd name="connsiteY140" fmla="*/ 2966 h 10000"/>
                <a:gd name="connsiteX141" fmla="*/ 2016 w 10000"/>
                <a:gd name="connsiteY141" fmla="*/ 2787 h 10000"/>
                <a:gd name="connsiteX142" fmla="*/ 1930 w 10000"/>
                <a:gd name="connsiteY142" fmla="*/ 2697 h 10000"/>
                <a:gd name="connsiteX143" fmla="*/ 1930 w 10000"/>
                <a:gd name="connsiteY143" fmla="*/ 2539 h 10000"/>
                <a:gd name="connsiteX144" fmla="*/ 1961 w 10000"/>
                <a:gd name="connsiteY144" fmla="*/ 2517 h 10000"/>
                <a:gd name="connsiteX145" fmla="*/ 2039 w 10000"/>
                <a:gd name="connsiteY145" fmla="*/ 2719 h 10000"/>
                <a:gd name="connsiteX146" fmla="*/ 2163 w 10000"/>
                <a:gd name="connsiteY146" fmla="*/ 2742 h 10000"/>
                <a:gd name="connsiteX147" fmla="*/ 2295 w 10000"/>
                <a:gd name="connsiteY147" fmla="*/ 2876 h 10000"/>
                <a:gd name="connsiteX148" fmla="*/ 2403 w 10000"/>
                <a:gd name="connsiteY148" fmla="*/ 3011 h 10000"/>
                <a:gd name="connsiteX149" fmla="*/ 2519 w 10000"/>
                <a:gd name="connsiteY149" fmla="*/ 3191 h 10000"/>
                <a:gd name="connsiteX150" fmla="*/ 2550 w 10000"/>
                <a:gd name="connsiteY150" fmla="*/ 3034 h 10000"/>
                <a:gd name="connsiteX151" fmla="*/ 2496 w 10000"/>
                <a:gd name="connsiteY151" fmla="*/ 2876 h 10000"/>
                <a:gd name="connsiteX152" fmla="*/ 2426 w 10000"/>
                <a:gd name="connsiteY152" fmla="*/ 2764 h 10000"/>
                <a:gd name="connsiteX153" fmla="*/ 2426 w 10000"/>
                <a:gd name="connsiteY153" fmla="*/ 2652 h 10000"/>
                <a:gd name="connsiteX154" fmla="*/ 2457 w 10000"/>
                <a:gd name="connsiteY154" fmla="*/ 2427 h 10000"/>
                <a:gd name="connsiteX155" fmla="*/ 2419 w 10000"/>
                <a:gd name="connsiteY155" fmla="*/ 2360 h 10000"/>
                <a:gd name="connsiteX156" fmla="*/ 2426 w 10000"/>
                <a:gd name="connsiteY156" fmla="*/ 2292 h 10000"/>
                <a:gd name="connsiteX157" fmla="*/ 2519 w 10000"/>
                <a:gd name="connsiteY157" fmla="*/ 2090 h 10000"/>
                <a:gd name="connsiteX158" fmla="*/ 2581 w 10000"/>
                <a:gd name="connsiteY158" fmla="*/ 1730 h 10000"/>
                <a:gd name="connsiteX159" fmla="*/ 2775 w 10000"/>
                <a:gd name="connsiteY159" fmla="*/ 1775 h 10000"/>
                <a:gd name="connsiteX160" fmla="*/ 2791 w 10000"/>
                <a:gd name="connsiteY160" fmla="*/ 1843 h 10000"/>
                <a:gd name="connsiteX161" fmla="*/ 2775 w 10000"/>
                <a:gd name="connsiteY161" fmla="*/ 2045 h 10000"/>
                <a:gd name="connsiteX162" fmla="*/ 2736 w 10000"/>
                <a:gd name="connsiteY162" fmla="*/ 2225 h 10000"/>
                <a:gd name="connsiteX163" fmla="*/ 2775 w 10000"/>
                <a:gd name="connsiteY163" fmla="*/ 2315 h 10000"/>
                <a:gd name="connsiteX164" fmla="*/ 2791 w 10000"/>
                <a:gd name="connsiteY164" fmla="*/ 2517 h 10000"/>
                <a:gd name="connsiteX165" fmla="*/ 2775 w 10000"/>
                <a:gd name="connsiteY165" fmla="*/ 3011 h 10000"/>
                <a:gd name="connsiteX166" fmla="*/ 2837 w 10000"/>
                <a:gd name="connsiteY166" fmla="*/ 3146 h 10000"/>
                <a:gd name="connsiteX167" fmla="*/ 2806 w 10000"/>
                <a:gd name="connsiteY167" fmla="*/ 3348 h 10000"/>
                <a:gd name="connsiteX168" fmla="*/ 2698 w 10000"/>
                <a:gd name="connsiteY168" fmla="*/ 3618 h 10000"/>
                <a:gd name="connsiteX169" fmla="*/ 2643 w 10000"/>
                <a:gd name="connsiteY169" fmla="*/ 3685 h 10000"/>
                <a:gd name="connsiteX170" fmla="*/ 2581 w 10000"/>
                <a:gd name="connsiteY170" fmla="*/ 3640 h 10000"/>
                <a:gd name="connsiteX171" fmla="*/ 2550 w 10000"/>
                <a:gd name="connsiteY171" fmla="*/ 3685 h 10000"/>
                <a:gd name="connsiteX172" fmla="*/ 2597 w 10000"/>
                <a:gd name="connsiteY172" fmla="*/ 3775 h 10000"/>
                <a:gd name="connsiteX173" fmla="*/ 2667 w 10000"/>
                <a:gd name="connsiteY173" fmla="*/ 3820 h 10000"/>
                <a:gd name="connsiteX174" fmla="*/ 2736 w 10000"/>
                <a:gd name="connsiteY174" fmla="*/ 3843 h 10000"/>
                <a:gd name="connsiteX175" fmla="*/ 2814 w 10000"/>
                <a:gd name="connsiteY175" fmla="*/ 3663 h 10000"/>
                <a:gd name="connsiteX176" fmla="*/ 2922 w 10000"/>
                <a:gd name="connsiteY176" fmla="*/ 3348 h 10000"/>
                <a:gd name="connsiteX177" fmla="*/ 2891 w 10000"/>
                <a:gd name="connsiteY177" fmla="*/ 3169 h 10000"/>
                <a:gd name="connsiteX178" fmla="*/ 2930 w 10000"/>
                <a:gd name="connsiteY178" fmla="*/ 2989 h 10000"/>
                <a:gd name="connsiteX179" fmla="*/ 3016 w 10000"/>
                <a:gd name="connsiteY179" fmla="*/ 3034 h 10000"/>
                <a:gd name="connsiteX180" fmla="*/ 3054 w 10000"/>
                <a:gd name="connsiteY180" fmla="*/ 3146 h 10000"/>
                <a:gd name="connsiteX181" fmla="*/ 3070 w 10000"/>
                <a:gd name="connsiteY181" fmla="*/ 3326 h 10000"/>
                <a:gd name="connsiteX182" fmla="*/ 3124 w 10000"/>
                <a:gd name="connsiteY182" fmla="*/ 3191 h 10000"/>
                <a:gd name="connsiteX183" fmla="*/ 3093 w 10000"/>
                <a:gd name="connsiteY183" fmla="*/ 3011 h 10000"/>
                <a:gd name="connsiteX184" fmla="*/ 3016 w 10000"/>
                <a:gd name="connsiteY184" fmla="*/ 2944 h 10000"/>
                <a:gd name="connsiteX185" fmla="*/ 2853 w 10000"/>
                <a:gd name="connsiteY185" fmla="*/ 2921 h 10000"/>
                <a:gd name="connsiteX186" fmla="*/ 2853 w 10000"/>
                <a:gd name="connsiteY186" fmla="*/ 2697 h 10000"/>
                <a:gd name="connsiteX187" fmla="*/ 2884 w 10000"/>
                <a:gd name="connsiteY187" fmla="*/ 2472 h 10000"/>
                <a:gd name="connsiteX188" fmla="*/ 2845 w 10000"/>
                <a:gd name="connsiteY188" fmla="*/ 2292 h 10000"/>
                <a:gd name="connsiteX189" fmla="*/ 2822 w 10000"/>
                <a:gd name="connsiteY189" fmla="*/ 2157 h 10000"/>
                <a:gd name="connsiteX190" fmla="*/ 2868 w 10000"/>
                <a:gd name="connsiteY190" fmla="*/ 2022 h 10000"/>
                <a:gd name="connsiteX191" fmla="*/ 2922 w 10000"/>
                <a:gd name="connsiteY191" fmla="*/ 1955 h 10000"/>
                <a:gd name="connsiteX192" fmla="*/ 2930 w 10000"/>
                <a:gd name="connsiteY192" fmla="*/ 1775 h 10000"/>
                <a:gd name="connsiteX193" fmla="*/ 2961 w 10000"/>
                <a:gd name="connsiteY193" fmla="*/ 1775 h 10000"/>
                <a:gd name="connsiteX194" fmla="*/ 2969 w 10000"/>
                <a:gd name="connsiteY194" fmla="*/ 1978 h 10000"/>
                <a:gd name="connsiteX195" fmla="*/ 2946 w 10000"/>
                <a:gd name="connsiteY195" fmla="*/ 2135 h 10000"/>
                <a:gd name="connsiteX196" fmla="*/ 2961 w 10000"/>
                <a:gd name="connsiteY196" fmla="*/ 2247 h 10000"/>
                <a:gd name="connsiteX197" fmla="*/ 3023 w 10000"/>
                <a:gd name="connsiteY197" fmla="*/ 2292 h 10000"/>
                <a:gd name="connsiteX198" fmla="*/ 3116 w 10000"/>
                <a:gd name="connsiteY198" fmla="*/ 2360 h 10000"/>
                <a:gd name="connsiteX199" fmla="*/ 3163 w 10000"/>
                <a:gd name="connsiteY199" fmla="*/ 2360 h 10000"/>
                <a:gd name="connsiteX200" fmla="*/ 3109 w 10000"/>
                <a:gd name="connsiteY200" fmla="*/ 2247 h 10000"/>
                <a:gd name="connsiteX201" fmla="*/ 3031 w 10000"/>
                <a:gd name="connsiteY201" fmla="*/ 2180 h 10000"/>
                <a:gd name="connsiteX202" fmla="*/ 3000 w 10000"/>
                <a:gd name="connsiteY202" fmla="*/ 2045 h 10000"/>
                <a:gd name="connsiteX203" fmla="*/ 3047 w 10000"/>
                <a:gd name="connsiteY203" fmla="*/ 2000 h 10000"/>
                <a:gd name="connsiteX204" fmla="*/ 3124 w 10000"/>
                <a:gd name="connsiteY204" fmla="*/ 2045 h 10000"/>
                <a:gd name="connsiteX205" fmla="*/ 3070 w 10000"/>
                <a:gd name="connsiteY205" fmla="*/ 1865 h 10000"/>
                <a:gd name="connsiteX206" fmla="*/ 3093 w 10000"/>
                <a:gd name="connsiteY206" fmla="*/ 1820 h 10000"/>
                <a:gd name="connsiteX207" fmla="*/ 3225 w 10000"/>
                <a:gd name="connsiteY207" fmla="*/ 1933 h 10000"/>
                <a:gd name="connsiteX208" fmla="*/ 3302 w 10000"/>
                <a:gd name="connsiteY208" fmla="*/ 2112 h 10000"/>
                <a:gd name="connsiteX209" fmla="*/ 3411 w 10000"/>
                <a:gd name="connsiteY209" fmla="*/ 2112 h 10000"/>
                <a:gd name="connsiteX210" fmla="*/ 3357 w 10000"/>
                <a:gd name="connsiteY210" fmla="*/ 1955 h 10000"/>
                <a:gd name="connsiteX211" fmla="*/ 3287 w 10000"/>
                <a:gd name="connsiteY211" fmla="*/ 1798 h 10000"/>
                <a:gd name="connsiteX212" fmla="*/ 3264 w 10000"/>
                <a:gd name="connsiteY212" fmla="*/ 1551 h 10000"/>
                <a:gd name="connsiteX213" fmla="*/ 3310 w 10000"/>
                <a:gd name="connsiteY213" fmla="*/ 1461 h 10000"/>
                <a:gd name="connsiteX214" fmla="*/ 3488 w 10000"/>
                <a:gd name="connsiteY214" fmla="*/ 1438 h 10000"/>
                <a:gd name="connsiteX215" fmla="*/ 3667 w 10000"/>
                <a:gd name="connsiteY215" fmla="*/ 1348 h 10000"/>
                <a:gd name="connsiteX216" fmla="*/ 3620 w 10000"/>
                <a:gd name="connsiteY216" fmla="*/ 1101 h 10000"/>
                <a:gd name="connsiteX217" fmla="*/ 3767 w 10000"/>
                <a:gd name="connsiteY217" fmla="*/ 899 h 10000"/>
                <a:gd name="connsiteX218" fmla="*/ 4093 w 10000"/>
                <a:gd name="connsiteY218" fmla="*/ 584 h 10000"/>
                <a:gd name="connsiteX219" fmla="*/ 4233 w 10000"/>
                <a:gd name="connsiteY219" fmla="*/ 539 h 10000"/>
                <a:gd name="connsiteX220" fmla="*/ 4364 w 10000"/>
                <a:gd name="connsiteY220" fmla="*/ 584 h 10000"/>
                <a:gd name="connsiteX221" fmla="*/ 4558 w 10000"/>
                <a:gd name="connsiteY221" fmla="*/ 404 h 10000"/>
                <a:gd name="connsiteX222" fmla="*/ 4543 w 10000"/>
                <a:gd name="connsiteY222" fmla="*/ 225 h 10000"/>
                <a:gd name="connsiteX223" fmla="*/ 4636 w 10000"/>
                <a:gd name="connsiteY223" fmla="*/ 0 h 10000"/>
                <a:gd name="connsiteX224" fmla="*/ 4767 w 10000"/>
                <a:gd name="connsiteY224" fmla="*/ 22 h 10000"/>
                <a:gd name="connsiteX225" fmla="*/ 4837 w 10000"/>
                <a:gd name="connsiteY225" fmla="*/ 90 h 10000"/>
                <a:gd name="connsiteX226" fmla="*/ 4752 w 10000"/>
                <a:gd name="connsiteY226" fmla="*/ 225 h 10000"/>
                <a:gd name="connsiteX227" fmla="*/ 4915 w 10000"/>
                <a:gd name="connsiteY227" fmla="*/ 247 h 10000"/>
                <a:gd name="connsiteX228" fmla="*/ 4884 w 10000"/>
                <a:gd name="connsiteY228" fmla="*/ 404 h 10000"/>
                <a:gd name="connsiteX229" fmla="*/ 5178 w 10000"/>
                <a:gd name="connsiteY229" fmla="*/ 382 h 10000"/>
                <a:gd name="connsiteX230" fmla="*/ 5287 w 10000"/>
                <a:gd name="connsiteY230" fmla="*/ 584 h 10000"/>
                <a:gd name="connsiteX231" fmla="*/ 5302 w 10000"/>
                <a:gd name="connsiteY231" fmla="*/ 719 h 10000"/>
                <a:gd name="connsiteX232" fmla="*/ 5271 w 10000"/>
                <a:gd name="connsiteY232" fmla="*/ 944 h 10000"/>
                <a:gd name="connsiteX233" fmla="*/ 5140 w 10000"/>
                <a:gd name="connsiteY233" fmla="*/ 1146 h 10000"/>
                <a:gd name="connsiteX234" fmla="*/ 5000 w 10000"/>
                <a:gd name="connsiteY234" fmla="*/ 1371 h 10000"/>
                <a:gd name="connsiteX235" fmla="*/ 4806 w 10000"/>
                <a:gd name="connsiteY235" fmla="*/ 1685 h 10000"/>
                <a:gd name="connsiteX236" fmla="*/ 4822 w 10000"/>
                <a:gd name="connsiteY236" fmla="*/ 1730 h 10000"/>
                <a:gd name="connsiteX237" fmla="*/ 4907 w 10000"/>
                <a:gd name="connsiteY237" fmla="*/ 1640 h 10000"/>
                <a:gd name="connsiteX238" fmla="*/ 5070 w 10000"/>
                <a:gd name="connsiteY238" fmla="*/ 1506 h 10000"/>
                <a:gd name="connsiteX239" fmla="*/ 5062 w 10000"/>
                <a:gd name="connsiteY239" fmla="*/ 1416 h 10000"/>
                <a:gd name="connsiteX240" fmla="*/ 5101 w 10000"/>
                <a:gd name="connsiteY240" fmla="*/ 1303 h 10000"/>
                <a:gd name="connsiteX241" fmla="*/ 5163 w 10000"/>
                <a:gd name="connsiteY241" fmla="*/ 1258 h 10000"/>
                <a:gd name="connsiteX242" fmla="*/ 5178 w 10000"/>
                <a:gd name="connsiteY242" fmla="*/ 1371 h 10000"/>
                <a:gd name="connsiteX243" fmla="*/ 5225 w 10000"/>
                <a:gd name="connsiteY243" fmla="*/ 1416 h 10000"/>
                <a:gd name="connsiteX244" fmla="*/ 5295 w 10000"/>
                <a:gd name="connsiteY244" fmla="*/ 1551 h 10000"/>
                <a:gd name="connsiteX245" fmla="*/ 5333 w 10000"/>
                <a:gd name="connsiteY245" fmla="*/ 1483 h 10000"/>
                <a:gd name="connsiteX246" fmla="*/ 5620 w 10000"/>
                <a:gd name="connsiteY246" fmla="*/ 1506 h 10000"/>
                <a:gd name="connsiteX247" fmla="*/ 5620 w 10000"/>
                <a:gd name="connsiteY247" fmla="*/ 1618 h 10000"/>
                <a:gd name="connsiteX248" fmla="*/ 5899 w 10000"/>
                <a:gd name="connsiteY248" fmla="*/ 1708 h 10000"/>
                <a:gd name="connsiteX249" fmla="*/ 5930 w 10000"/>
                <a:gd name="connsiteY249" fmla="*/ 1416 h 10000"/>
                <a:gd name="connsiteX250" fmla="*/ 5984 w 10000"/>
                <a:gd name="connsiteY250" fmla="*/ 1438 h 10000"/>
                <a:gd name="connsiteX251" fmla="*/ 6062 w 10000"/>
                <a:gd name="connsiteY251" fmla="*/ 1551 h 10000"/>
                <a:gd name="connsiteX252" fmla="*/ 6186 w 10000"/>
                <a:gd name="connsiteY252" fmla="*/ 1528 h 10000"/>
                <a:gd name="connsiteX253" fmla="*/ 6256 w 10000"/>
                <a:gd name="connsiteY253" fmla="*/ 1753 h 10000"/>
                <a:gd name="connsiteX254" fmla="*/ 6271 w 10000"/>
                <a:gd name="connsiteY254" fmla="*/ 1955 h 10000"/>
                <a:gd name="connsiteX255" fmla="*/ 6225 w 10000"/>
                <a:gd name="connsiteY255" fmla="*/ 2045 h 10000"/>
                <a:gd name="connsiteX256" fmla="*/ 6310 w 10000"/>
                <a:gd name="connsiteY256" fmla="*/ 2337 h 10000"/>
                <a:gd name="connsiteX257" fmla="*/ 6395 w 10000"/>
                <a:gd name="connsiteY257" fmla="*/ 2404 h 10000"/>
                <a:gd name="connsiteX258" fmla="*/ 6473 w 10000"/>
                <a:gd name="connsiteY258" fmla="*/ 2067 h 10000"/>
                <a:gd name="connsiteX259" fmla="*/ 6574 w 10000"/>
                <a:gd name="connsiteY259" fmla="*/ 2225 h 10000"/>
                <a:gd name="connsiteX260" fmla="*/ 6667 w 10000"/>
                <a:gd name="connsiteY260" fmla="*/ 2135 h 10000"/>
                <a:gd name="connsiteX261" fmla="*/ 6767 w 10000"/>
                <a:gd name="connsiteY261" fmla="*/ 2247 h 10000"/>
                <a:gd name="connsiteX262" fmla="*/ 6853 w 10000"/>
                <a:gd name="connsiteY262" fmla="*/ 2157 h 10000"/>
                <a:gd name="connsiteX263" fmla="*/ 6915 w 10000"/>
                <a:gd name="connsiteY263" fmla="*/ 2067 h 10000"/>
                <a:gd name="connsiteX264" fmla="*/ 6907 w 10000"/>
                <a:gd name="connsiteY264" fmla="*/ 1865 h 10000"/>
                <a:gd name="connsiteX265" fmla="*/ 6992 w 10000"/>
                <a:gd name="connsiteY265" fmla="*/ 1775 h 10000"/>
                <a:gd name="connsiteX266" fmla="*/ 7256 w 10000"/>
                <a:gd name="connsiteY266" fmla="*/ 1820 h 10000"/>
                <a:gd name="connsiteX267" fmla="*/ 7302 w 10000"/>
                <a:gd name="connsiteY267" fmla="*/ 1933 h 10000"/>
                <a:gd name="connsiteX268" fmla="*/ 7326 w 10000"/>
                <a:gd name="connsiteY268" fmla="*/ 1978 h 10000"/>
                <a:gd name="connsiteX269" fmla="*/ 7465 w 10000"/>
                <a:gd name="connsiteY269" fmla="*/ 1933 h 10000"/>
                <a:gd name="connsiteX270" fmla="*/ 7527 w 10000"/>
                <a:gd name="connsiteY270" fmla="*/ 2022 h 10000"/>
                <a:gd name="connsiteX271" fmla="*/ 7496 w 10000"/>
                <a:gd name="connsiteY271" fmla="*/ 2135 h 10000"/>
                <a:gd name="connsiteX272" fmla="*/ 7550 w 10000"/>
                <a:gd name="connsiteY272" fmla="*/ 2202 h 10000"/>
                <a:gd name="connsiteX273" fmla="*/ 7667 w 10000"/>
                <a:gd name="connsiteY273" fmla="*/ 2337 h 10000"/>
                <a:gd name="connsiteX274" fmla="*/ 7868 w 10000"/>
                <a:gd name="connsiteY274" fmla="*/ 2360 h 10000"/>
                <a:gd name="connsiteX275" fmla="*/ 8078 w 10000"/>
                <a:gd name="connsiteY275" fmla="*/ 2382 h 10000"/>
                <a:gd name="connsiteX276" fmla="*/ 8163 w 10000"/>
                <a:gd name="connsiteY276" fmla="*/ 2517 h 10000"/>
                <a:gd name="connsiteX277" fmla="*/ 8155 w 10000"/>
                <a:gd name="connsiteY277" fmla="*/ 2674 h 10000"/>
                <a:gd name="connsiteX278" fmla="*/ 8171 w 10000"/>
                <a:gd name="connsiteY278" fmla="*/ 2764 h 10000"/>
                <a:gd name="connsiteX279" fmla="*/ 8240 w 10000"/>
                <a:gd name="connsiteY279" fmla="*/ 2831 h 10000"/>
                <a:gd name="connsiteX280" fmla="*/ 8295 w 10000"/>
                <a:gd name="connsiteY280" fmla="*/ 2764 h 10000"/>
                <a:gd name="connsiteX281" fmla="*/ 8550 w 10000"/>
                <a:gd name="connsiteY281" fmla="*/ 2809 h 10000"/>
                <a:gd name="connsiteX282" fmla="*/ 8581 w 10000"/>
                <a:gd name="connsiteY282" fmla="*/ 2809 h 10000"/>
                <a:gd name="connsiteX283" fmla="*/ 8643 w 10000"/>
                <a:gd name="connsiteY283" fmla="*/ 2719 h 10000"/>
                <a:gd name="connsiteX284" fmla="*/ 8667 w 10000"/>
                <a:gd name="connsiteY284" fmla="*/ 2742 h 10000"/>
                <a:gd name="connsiteX285" fmla="*/ 8667 w 10000"/>
                <a:gd name="connsiteY285" fmla="*/ 2876 h 10000"/>
                <a:gd name="connsiteX286" fmla="*/ 8736 w 10000"/>
                <a:gd name="connsiteY286" fmla="*/ 3034 h 10000"/>
                <a:gd name="connsiteX287" fmla="*/ 8814 w 10000"/>
                <a:gd name="connsiteY287" fmla="*/ 3056 h 10000"/>
                <a:gd name="connsiteX288" fmla="*/ 8837 w 10000"/>
                <a:gd name="connsiteY288" fmla="*/ 2966 h 10000"/>
                <a:gd name="connsiteX289" fmla="*/ 8814 w 10000"/>
                <a:gd name="connsiteY289" fmla="*/ 2831 h 10000"/>
                <a:gd name="connsiteX290" fmla="*/ 8806 w 10000"/>
                <a:gd name="connsiteY290" fmla="*/ 2629 h 10000"/>
                <a:gd name="connsiteX291" fmla="*/ 8853 w 10000"/>
                <a:gd name="connsiteY291" fmla="*/ 2607 h 10000"/>
                <a:gd name="connsiteX292" fmla="*/ 8922 w 10000"/>
                <a:gd name="connsiteY292" fmla="*/ 2697 h 10000"/>
                <a:gd name="connsiteX293" fmla="*/ 9047 w 10000"/>
                <a:gd name="connsiteY293" fmla="*/ 2697 h 10000"/>
                <a:gd name="connsiteX294" fmla="*/ 9194 w 10000"/>
                <a:gd name="connsiteY294" fmla="*/ 2764 h 10000"/>
                <a:gd name="connsiteX295" fmla="*/ 9364 w 10000"/>
                <a:gd name="connsiteY295" fmla="*/ 2944 h 10000"/>
                <a:gd name="connsiteX296" fmla="*/ 9465 w 10000"/>
                <a:gd name="connsiteY296" fmla="*/ 3101 h 10000"/>
                <a:gd name="connsiteX297" fmla="*/ 9643 w 10000"/>
                <a:gd name="connsiteY297" fmla="*/ 3326 h 10000"/>
                <a:gd name="connsiteX298" fmla="*/ 9674 w 10000"/>
                <a:gd name="connsiteY298" fmla="*/ 3461 h 10000"/>
                <a:gd name="connsiteX299" fmla="*/ 9698 w 10000"/>
                <a:gd name="connsiteY299" fmla="*/ 3596 h 10000"/>
                <a:gd name="connsiteX300" fmla="*/ 9736 w 10000"/>
                <a:gd name="connsiteY300" fmla="*/ 3775 h 10000"/>
                <a:gd name="connsiteX301" fmla="*/ 9767 w 10000"/>
                <a:gd name="connsiteY301" fmla="*/ 3730 h 10000"/>
                <a:gd name="connsiteX302" fmla="*/ 9744 w 10000"/>
                <a:gd name="connsiteY302" fmla="*/ 3528 h 10000"/>
                <a:gd name="connsiteX303" fmla="*/ 9806 w 10000"/>
                <a:gd name="connsiteY303" fmla="*/ 3551 h 10000"/>
                <a:gd name="connsiteX304" fmla="*/ 9884 w 10000"/>
                <a:gd name="connsiteY304" fmla="*/ 3596 h 10000"/>
                <a:gd name="connsiteX305" fmla="*/ 9953 w 10000"/>
                <a:gd name="connsiteY305" fmla="*/ 3730 h 10000"/>
                <a:gd name="connsiteX306" fmla="*/ 10000 w 10000"/>
                <a:gd name="connsiteY306" fmla="*/ 3865 h 10000"/>
                <a:gd name="connsiteX307" fmla="*/ 9953 w 10000"/>
                <a:gd name="connsiteY307" fmla="*/ 4000 h 10000"/>
                <a:gd name="connsiteX308" fmla="*/ 9853 w 10000"/>
                <a:gd name="connsiteY308" fmla="*/ 4067 h 10000"/>
                <a:gd name="connsiteX309" fmla="*/ 9837 w 10000"/>
                <a:gd name="connsiteY309" fmla="*/ 4225 h 10000"/>
                <a:gd name="connsiteX310" fmla="*/ 9806 w 10000"/>
                <a:gd name="connsiteY310" fmla="*/ 4427 h 10000"/>
                <a:gd name="connsiteX311" fmla="*/ 9698 w 10000"/>
                <a:gd name="connsiteY311" fmla="*/ 4270 h 10000"/>
                <a:gd name="connsiteX312" fmla="*/ 9636 w 10000"/>
                <a:gd name="connsiteY312" fmla="*/ 4202 h 10000"/>
                <a:gd name="connsiteX313" fmla="*/ 9643 w 10000"/>
                <a:gd name="connsiteY313" fmla="*/ 4022 h 10000"/>
                <a:gd name="connsiteX314" fmla="*/ 9481 w 10000"/>
                <a:gd name="connsiteY314" fmla="*/ 4045 h 10000"/>
                <a:gd name="connsiteX315" fmla="*/ 9457 w 10000"/>
                <a:gd name="connsiteY315" fmla="*/ 3820 h 10000"/>
                <a:gd name="connsiteX316" fmla="*/ 9403 w 10000"/>
                <a:gd name="connsiteY316" fmla="*/ 3843 h 10000"/>
                <a:gd name="connsiteX317" fmla="*/ 9395 w 10000"/>
                <a:gd name="connsiteY317" fmla="*/ 4000 h 10000"/>
                <a:gd name="connsiteX318" fmla="*/ 9419 w 10000"/>
                <a:gd name="connsiteY318" fmla="*/ 4067 h 10000"/>
                <a:gd name="connsiteX319" fmla="*/ 9349 w 10000"/>
                <a:gd name="connsiteY319" fmla="*/ 4247 h 10000"/>
                <a:gd name="connsiteX320" fmla="*/ 9271 w 10000"/>
                <a:gd name="connsiteY320" fmla="*/ 4270 h 10000"/>
                <a:gd name="connsiteX321" fmla="*/ 9217 w 10000"/>
                <a:gd name="connsiteY321" fmla="*/ 4247 h 10000"/>
                <a:gd name="connsiteX322" fmla="*/ 9186 w 10000"/>
                <a:gd name="connsiteY322" fmla="*/ 4180 h 10000"/>
                <a:gd name="connsiteX323" fmla="*/ 9178 w 10000"/>
                <a:gd name="connsiteY323" fmla="*/ 4270 h 10000"/>
                <a:gd name="connsiteX324" fmla="*/ 9233 w 10000"/>
                <a:gd name="connsiteY324" fmla="*/ 4337 h 10000"/>
                <a:gd name="connsiteX325" fmla="*/ 9287 w 10000"/>
                <a:gd name="connsiteY325" fmla="*/ 4427 h 10000"/>
                <a:gd name="connsiteX326" fmla="*/ 9310 w 10000"/>
                <a:gd name="connsiteY326" fmla="*/ 4629 h 10000"/>
                <a:gd name="connsiteX327" fmla="*/ 9357 w 10000"/>
                <a:gd name="connsiteY327" fmla="*/ 4831 h 10000"/>
                <a:gd name="connsiteX328" fmla="*/ 9302 w 10000"/>
                <a:gd name="connsiteY328" fmla="*/ 4921 h 10000"/>
                <a:gd name="connsiteX329" fmla="*/ 9202 w 10000"/>
                <a:gd name="connsiteY329" fmla="*/ 4809 h 10000"/>
                <a:gd name="connsiteX330" fmla="*/ 9155 w 10000"/>
                <a:gd name="connsiteY330" fmla="*/ 4921 h 10000"/>
                <a:gd name="connsiteX331" fmla="*/ 9016 w 10000"/>
                <a:gd name="connsiteY331" fmla="*/ 5101 h 10000"/>
                <a:gd name="connsiteX332" fmla="*/ 8938 w 10000"/>
                <a:gd name="connsiteY332" fmla="*/ 5213 h 10000"/>
                <a:gd name="connsiteX333" fmla="*/ 8783 w 10000"/>
                <a:gd name="connsiteY333" fmla="*/ 5573 h 10000"/>
                <a:gd name="connsiteX334" fmla="*/ 8729 w 10000"/>
                <a:gd name="connsiteY334" fmla="*/ 5438 h 10000"/>
                <a:gd name="connsiteX335" fmla="*/ 8612 w 10000"/>
                <a:gd name="connsiteY335" fmla="*/ 5438 h 10000"/>
                <a:gd name="connsiteX336" fmla="*/ 8550 w 10000"/>
                <a:gd name="connsiteY336" fmla="*/ 5618 h 10000"/>
                <a:gd name="connsiteX337" fmla="*/ 8535 w 10000"/>
                <a:gd name="connsiteY337" fmla="*/ 5438 h 10000"/>
                <a:gd name="connsiteX338" fmla="*/ 8496 w 10000"/>
                <a:gd name="connsiteY338" fmla="*/ 5438 h 10000"/>
                <a:gd name="connsiteX339" fmla="*/ 8481 w 10000"/>
                <a:gd name="connsiteY339" fmla="*/ 5573 h 10000"/>
                <a:gd name="connsiteX340" fmla="*/ 8372 w 10000"/>
                <a:gd name="connsiteY340" fmla="*/ 5573 h 10000"/>
                <a:gd name="connsiteX341" fmla="*/ 8279 w 10000"/>
                <a:gd name="connsiteY341" fmla="*/ 6000 h 10000"/>
                <a:gd name="connsiteX342" fmla="*/ 8279 w 10000"/>
                <a:gd name="connsiteY342" fmla="*/ 6135 h 10000"/>
                <a:gd name="connsiteX343" fmla="*/ 8341 w 10000"/>
                <a:gd name="connsiteY343" fmla="*/ 6135 h 10000"/>
                <a:gd name="connsiteX344" fmla="*/ 8326 w 10000"/>
                <a:gd name="connsiteY344" fmla="*/ 6337 h 10000"/>
                <a:gd name="connsiteX345" fmla="*/ 8349 w 10000"/>
                <a:gd name="connsiteY345" fmla="*/ 6517 h 10000"/>
                <a:gd name="connsiteX346" fmla="*/ 8279 w 10000"/>
                <a:gd name="connsiteY346" fmla="*/ 6584 h 10000"/>
                <a:gd name="connsiteX347" fmla="*/ 8256 w 10000"/>
                <a:gd name="connsiteY347" fmla="*/ 6742 h 10000"/>
                <a:gd name="connsiteX348" fmla="*/ 8279 w 10000"/>
                <a:gd name="connsiteY348" fmla="*/ 6944 h 10000"/>
                <a:gd name="connsiteX349" fmla="*/ 8186 w 10000"/>
                <a:gd name="connsiteY349" fmla="*/ 7034 h 10000"/>
                <a:gd name="connsiteX350" fmla="*/ 8155 w 10000"/>
                <a:gd name="connsiteY350" fmla="*/ 7124 h 10000"/>
                <a:gd name="connsiteX351" fmla="*/ 8155 w 10000"/>
                <a:gd name="connsiteY351" fmla="*/ 7191 h 10000"/>
                <a:gd name="connsiteX352" fmla="*/ 8163 w 10000"/>
                <a:gd name="connsiteY352" fmla="*/ 7236 h 10000"/>
                <a:gd name="connsiteX353" fmla="*/ 8155 w 10000"/>
                <a:gd name="connsiteY353" fmla="*/ 7281 h 10000"/>
                <a:gd name="connsiteX354" fmla="*/ 8062 w 10000"/>
                <a:gd name="connsiteY354" fmla="*/ 7371 h 10000"/>
                <a:gd name="connsiteX355" fmla="*/ 8062 w 10000"/>
                <a:gd name="connsiteY355" fmla="*/ 7528 h 10000"/>
                <a:gd name="connsiteX356" fmla="*/ 7946 w 10000"/>
                <a:gd name="connsiteY356" fmla="*/ 7865 h 10000"/>
                <a:gd name="connsiteX357" fmla="*/ 7930 w 10000"/>
                <a:gd name="connsiteY357" fmla="*/ 7506 h 10000"/>
                <a:gd name="connsiteX358" fmla="*/ 7884 w 10000"/>
                <a:gd name="connsiteY358" fmla="*/ 6944 h 10000"/>
                <a:gd name="connsiteX359" fmla="*/ 7884 w 10000"/>
                <a:gd name="connsiteY359" fmla="*/ 6539 h 10000"/>
                <a:gd name="connsiteX360" fmla="*/ 7930 w 10000"/>
                <a:gd name="connsiteY360" fmla="*/ 6382 h 10000"/>
                <a:gd name="connsiteX361" fmla="*/ 7977 w 10000"/>
                <a:gd name="connsiteY361" fmla="*/ 6135 h 10000"/>
                <a:gd name="connsiteX362" fmla="*/ 8039 w 10000"/>
                <a:gd name="connsiteY362" fmla="*/ 6090 h 10000"/>
                <a:gd name="connsiteX363" fmla="*/ 8202 w 10000"/>
                <a:gd name="connsiteY363" fmla="*/ 5640 h 10000"/>
                <a:gd name="connsiteX364" fmla="*/ 8326 w 10000"/>
                <a:gd name="connsiteY364" fmla="*/ 5393 h 10000"/>
                <a:gd name="connsiteX365" fmla="*/ 8364 w 10000"/>
                <a:gd name="connsiteY365" fmla="*/ 5348 h 10000"/>
                <a:gd name="connsiteX366" fmla="*/ 8426 w 10000"/>
                <a:gd name="connsiteY366" fmla="*/ 4944 h 10000"/>
                <a:gd name="connsiteX367" fmla="*/ 8457 w 10000"/>
                <a:gd name="connsiteY367" fmla="*/ 4899 h 10000"/>
                <a:gd name="connsiteX368" fmla="*/ 8395 w 10000"/>
                <a:gd name="connsiteY368" fmla="*/ 4831 h 10000"/>
                <a:gd name="connsiteX369" fmla="*/ 8372 w 10000"/>
                <a:gd name="connsiteY369" fmla="*/ 4854 h 10000"/>
                <a:gd name="connsiteX370" fmla="*/ 8349 w 10000"/>
                <a:gd name="connsiteY370" fmla="*/ 4921 h 10000"/>
                <a:gd name="connsiteX371" fmla="*/ 8349 w 10000"/>
                <a:gd name="connsiteY371" fmla="*/ 5124 h 10000"/>
                <a:gd name="connsiteX372" fmla="*/ 8295 w 10000"/>
                <a:gd name="connsiteY372" fmla="*/ 5124 h 10000"/>
                <a:gd name="connsiteX373" fmla="*/ 8171 w 10000"/>
                <a:gd name="connsiteY373" fmla="*/ 5348 h 10000"/>
                <a:gd name="connsiteX374" fmla="*/ 8140 w 10000"/>
                <a:gd name="connsiteY374" fmla="*/ 5258 h 10000"/>
                <a:gd name="connsiteX375" fmla="*/ 8171 w 10000"/>
                <a:gd name="connsiteY375" fmla="*/ 5079 h 10000"/>
                <a:gd name="connsiteX376" fmla="*/ 8132 w 10000"/>
                <a:gd name="connsiteY376" fmla="*/ 5124 h 10000"/>
                <a:gd name="connsiteX377" fmla="*/ 7977 w 10000"/>
                <a:gd name="connsiteY377" fmla="*/ 5124 h 10000"/>
                <a:gd name="connsiteX378" fmla="*/ 7829 w 10000"/>
                <a:gd name="connsiteY378" fmla="*/ 5461 h 10000"/>
                <a:gd name="connsiteX379" fmla="*/ 7798 w 10000"/>
                <a:gd name="connsiteY379" fmla="*/ 5640 h 10000"/>
                <a:gd name="connsiteX380" fmla="*/ 7814 w 10000"/>
                <a:gd name="connsiteY380" fmla="*/ 5685 h 10000"/>
                <a:gd name="connsiteX381" fmla="*/ 7853 w 10000"/>
                <a:gd name="connsiteY381" fmla="*/ 5798 h 10000"/>
                <a:gd name="connsiteX382" fmla="*/ 7791 w 10000"/>
                <a:gd name="connsiteY382" fmla="*/ 5798 h 10000"/>
                <a:gd name="connsiteX383" fmla="*/ 7729 w 10000"/>
                <a:gd name="connsiteY383" fmla="*/ 5820 h 10000"/>
                <a:gd name="connsiteX384" fmla="*/ 7612 w 10000"/>
                <a:gd name="connsiteY384" fmla="*/ 5843 h 10000"/>
                <a:gd name="connsiteX385" fmla="*/ 7643 w 10000"/>
                <a:gd name="connsiteY385" fmla="*/ 5753 h 10000"/>
                <a:gd name="connsiteX386" fmla="*/ 7620 w 10000"/>
                <a:gd name="connsiteY386" fmla="*/ 5663 h 10000"/>
                <a:gd name="connsiteX387" fmla="*/ 7535 w 10000"/>
                <a:gd name="connsiteY387" fmla="*/ 5640 h 10000"/>
                <a:gd name="connsiteX388" fmla="*/ 7481 w 10000"/>
                <a:gd name="connsiteY388" fmla="*/ 5663 h 10000"/>
                <a:gd name="connsiteX389" fmla="*/ 7457 w 10000"/>
                <a:gd name="connsiteY389" fmla="*/ 5753 h 10000"/>
                <a:gd name="connsiteX390" fmla="*/ 7341 w 10000"/>
                <a:gd name="connsiteY390" fmla="*/ 5730 h 10000"/>
                <a:gd name="connsiteX391" fmla="*/ 7287 w 10000"/>
                <a:gd name="connsiteY391" fmla="*/ 5753 h 10000"/>
                <a:gd name="connsiteX392" fmla="*/ 7085 w 10000"/>
                <a:gd name="connsiteY392" fmla="*/ 5753 h 10000"/>
                <a:gd name="connsiteX393" fmla="*/ 6636 w 10000"/>
                <a:gd name="connsiteY393" fmla="*/ 6876 h 10000"/>
                <a:gd name="connsiteX394" fmla="*/ 6643 w 10000"/>
                <a:gd name="connsiteY394" fmla="*/ 6989 h 10000"/>
                <a:gd name="connsiteX395" fmla="*/ 6721 w 10000"/>
                <a:gd name="connsiteY395" fmla="*/ 6966 h 10000"/>
                <a:gd name="connsiteX396" fmla="*/ 6729 w 10000"/>
                <a:gd name="connsiteY396" fmla="*/ 7146 h 10000"/>
                <a:gd name="connsiteX397" fmla="*/ 6767 w 10000"/>
                <a:gd name="connsiteY397" fmla="*/ 7011 h 10000"/>
                <a:gd name="connsiteX398" fmla="*/ 6806 w 10000"/>
                <a:gd name="connsiteY398" fmla="*/ 7191 h 10000"/>
                <a:gd name="connsiteX399" fmla="*/ 6860 w 10000"/>
                <a:gd name="connsiteY399" fmla="*/ 7056 h 10000"/>
                <a:gd name="connsiteX400" fmla="*/ 6946 w 10000"/>
                <a:gd name="connsiteY400" fmla="*/ 7101 h 10000"/>
                <a:gd name="connsiteX401" fmla="*/ 7008 w 10000"/>
                <a:gd name="connsiteY401" fmla="*/ 7326 h 10000"/>
                <a:gd name="connsiteX402" fmla="*/ 6992 w 10000"/>
                <a:gd name="connsiteY402" fmla="*/ 7573 h 10000"/>
                <a:gd name="connsiteX403" fmla="*/ 6961 w 10000"/>
                <a:gd name="connsiteY403" fmla="*/ 7820 h 10000"/>
                <a:gd name="connsiteX404" fmla="*/ 6953 w 10000"/>
                <a:gd name="connsiteY404" fmla="*/ 8180 h 10000"/>
                <a:gd name="connsiteX405" fmla="*/ 6930 w 10000"/>
                <a:gd name="connsiteY405" fmla="*/ 8382 h 10000"/>
                <a:gd name="connsiteX406" fmla="*/ 6698 w 10000"/>
                <a:gd name="connsiteY406" fmla="*/ 9213 h 10000"/>
                <a:gd name="connsiteX407" fmla="*/ 6628 w 10000"/>
                <a:gd name="connsiteY407" fmla="*/ 9461 h 10000"/>
                <a:gd name="connsiteX408" fmla="*/ 6574 w 10000"/>
                <a:gd name="connsiteY408" fmla="*/ 9573 h 10000"/>
                <a:gd name="connsiteX409" fmla="*/ 6504 w 10000"/>
                <a:gd name="connsiteY409" fmla="*/ 9663 h 10000"/>
                <a:gd name="connsiteX410" fmla="*/ 6450 w 10000"/>
                <a:gd name="connsiteY410" fmla="*/ 9573 h 10000"/>
                <a:gd name="connsiteX411" fmla="*/ 6380 w 10000"/>
                <a:gd name="connsiteY411" fmla="*/ 9618 h 10000"/>
                <a:gd name="connsiteX412" fmla="*/ 6380 w 10000"/>
                <a:gd name="connsiteY412" fmla="*/ 9213 h 10000"/>
                <a:gd name="connsiteX413" fmla="*/ 6434 w 10000"/>
                <a:gd name="connsiteY413" fmla="*/ 9101 h 10000"/>
                <a:gd name="connsiteX414" fmla="*/ 6457 w 10000"/>
                <a:gd name="connsiteY414" fmla="*/ 9169 h 10000"/>
                <a:gd name="connsiteX415" fmla="*/ 6504 w 10000"/>
                <a:gd name="connsiteY415" fmla="*/ 9146 h 10000"/>
                <a:gd name="connsiteX416" fmla="*/ 6550 w 10000"/>
                <a:gd name="connsiteY416" fmla="*/ 8899 h 10000"/>
                <a:gd name="connsiteX417" fmla="*/ 6574 w 10000"/>
                <a:gd name="connsiteY417" fmla="*/ 8652 h 10000"/>
                <a:gd name="connsiteX418" fmla="*/ 6605 w 10000"/>
                <a:gd name="connsiteY418" fmla="*/ 8607 h 10000"/>
                <a:gd name="connsiteX419" fmla="*/ 6597 w 10000"/>
                <a:gd name="connsiteY419" fmla="*/ 8449 h 10000"/>
                <a:gd name="connsiteX420" fmla="*/ 6535 w 10000"/>
                <a:gd name="connsiteY420" fmla="*/ 8472 h 10000"/>
                <a:gd name="connsiteX421" fmla="*/ 6481 w 10000"/>
                <a:gd name="connsiteY421" fmla="*/ 8494 h 10000"/>
                <a:gd name="connsiteX422" fmla="*/ 6457 w 10000"/>
                <a:gd name="connsiteY422" fmla="*/ 8584 h 10000"/>
                <a:gd name="connsiteX423" fmla="*/ 6372 w 10000"/>
                <a:gd name="connsiteY423" fmla="*/ 8562 h 10000"/>
                <a:gd name="connsiteX424" fmla="*/ 6357 w 10000"/>
                <a:gd name="connsiteY424" fmla="*/ 8337 h 10000"/>
                <a:gd name="connsiteX425" fmla="*/ 6240 w 10000"/>
                <a:gd name="connsiteY425" fmla="*/ 8157 h 10000"/>
                <a:gd name="connsiteX426" fmla="*/ 6178 w 10000"/>
                <a:gd name="connsiteY426" fmla="*/ 8157 h 10000"/>
                <a:gd name="connsiteX427" fmla="*/ 6093 w 10000"/>
                <a:gd name="connsiteY427" fmla="*/ 7573 h 10000"/>
                <a:gd name="connsiteX428" fmla="*/ 6047 w 10000"/>
                <a:gd name="connsiteY428" fmla="*/ 7348 h 10000"/>
                <a:gd name="connsiteX429" fmla="*/ 5930 w 10000"/>
                <a:gd name="connsiteY429" fmla="*/ 7213 h 10000"/>
                <a:gd name="connsiteX430" fmla="*/ 5760 w 10000"/>
                <a:gd name="connsiteY430" fmla="*/ 7258 h 10000"/>
                <a:gd name="connsiteX431" fmla="*/ 5705 w 10000"/>
                <a:gd name="connsiteY431" fmla="*/ 7326 h 10000"/>
                <a:gd name="connsiteX432" fmla="*/ 5698 w 10000"/>
                <a:gd name="connsiteY432" fmla="*/ 7416 h 10000"/>
                <a:gd name="connsiteX433" fmla="*/ 5744 w 10000"/>
                <a:gd name="connsiteY433" fmla="*/ 7438 h 10000"/>
                <a:gd name="connsiteX434" fmla="*/ 5744 w 10000"/>
                <a:gd name="connsiteY434" fmla="*/ 7596 h 10000"/>
                <a:gd name="connsiteX435" fmla="*/ 5705 w 10000"/>
                <a:gd name="connsiteY435" fmla="*/ 7663 h 10000"/>
                <a:gd name="connsiteX436" fmla="*/ 5667 w 10000"/>
                <a:gd name="connsiteY436" fmla="*/ 7865 h 10000"/>
                <a:gd name="connsiteX437" fmla="*/ 5651 w 10000"/>
                <a:gd name="connsiteY437" fmla="*/ 8045 h 10000"/>
                <a:gd name="connsiteX438" fmla="*/ 5605 w 10000"/>
                <a:gd name="connsiteY438" fmla="*/ 8067 h 10000"/>
                <a:gd name="connsiteX439" fmla="*/ 5566 w 10000"/>
                <a:gd name="connsiteY439" fmla="*/ 8180 h 10000"/>
                <a:gd name="connsiteX440" fmla="*/ 5496 w 10000"/>
                <a:gd name="connsiteY440" fmla="*/ 8067 h 10000"/>
                <a:gd name="connsiteX441" fmla="*/ 5403 w 10000"/>
                <a:gd name="connsiteY441" fmla="*/ 8045 h 10000"/>
                <a:gd name="connsiteX442" fmla="*/ 5372 w 10000"/>
                <a:gd name="connsiteY442" fmla="*/ 7978 h 10000"/>
                <a:gd name="connsiteX443" fmla="*/ 5333 w 10000"/>
                <a:gd name="connsiteY443" fmla="*/ 8000 h 10000"/>
                <a:gd name="connsiteX444" fmla="*/ 5264 w 10000"/>
                <a:gd name="connsiteY444" fmla="*/ 8157 h 10000"/>
                <a:gd name="connsiteX445" fmla="*/ 5147 w 10000"/>
                <a:gd name="connsiteY445" fmla="*/ 8225 h 10000"/>
                <a:gd name="connsiteX446" fmla="*/ 5078 w 10000"/>
                <a:gd name="connsiteY446" fmla="*/ 8247 h 10000"/>
                <a:gd name="connsiteX447" fmla="*/ 4992 w 10000"/>
                <a:gd name="connsiteY447" fmla="*/ 8225 h 10000"/>
                <a:gd name="connsiteX448" fmla="*/ 4969 w 10000"/>
                <a:gd name="connsiteY448" fmla="*/ 8157 h 10000"/>
                <a:gd name="connsiteX449" fmla="*/ 4946 w 10000"/>
                <a:gd name="connsiteY449" fmla="*/ 8067 h 10000"/>
                <a:gd name="connsiteX450" fmla="*/ 4907 w 10000"/>
                <a:gd name="connsiteY450" fmla="*/ 8045 h 10000"/>
                <a:gd name="connsiteX451" fmla="*/ 4884 w 10000"/>
                <a:gd name="connsiteY451" fmla="*/ 7978 h 10000"/>
                <a:gd name="connsiteX452" fmla="*/ 4791 w 10000"/>
                <a:gd name="connsiteY452" fmla="*/ 7933 h 10000"/>
                <a:gd name="connsiteX453" fmla="*/ 4736 w 10000"/>
                <a:gd name="connsiteY453" fmla="*/ 8022 h 10000"/>
                <a:gd name="connsiteX454" fmla="*/ 4636 w 10000"/>
                <a:gd name="connsiteY454" fmla="*/ 7978 h 10000"/>
                <a:gd name="connsiteX455" fmla="*/ 4597 w 10000"/>
                <a:gd name="connsiteY455" fmla="*/ 7843 h 10000"/>
                <a:gd name="connsiteX456" fmla="*/ 4589 w 10000"/>
                <a:gd name="connsiteY456" fmla="*/ 7730 h 10000"/>
                <a:gd name="connsiteX457" fmla="*/ 4496 w 10000"/>
                <a:gd name="connsiteY457" fmla="*/ 7640 h 10000"/>
                <a:gd name="connsiteX458" fmla="*/ 4388 w 10000"/>
                <a:gd name="connsiteY458" fmla="*/ 7573 h 10000"/>
                <a:gd name="connsiteX459" fmla="*/ 4318 w 10000"/>
                <a:gd name="connsiteY459" fmla="*/ 7775 h 10000"/>
                <a:gd name="connsiteX460" fmla="*/ 4364 w 10000"/>
                <a:gd name="connsiteY460" fmla="*/ 7933 h 10000"/>
                <a:gd name="connsiteX461" fmla="*/ 4357 w 10000"/>
                <a:gd name="connsiteY461" fmla="*/ 8022 h 10000"/>
                <a:gd name="connsiteX462" fmla="*/ 4310 w 10000"/>
                <a:gd name="connsiteY462" fmla="*/ 8135 h 10000"/>
                <a:gd name="connsiteX463" fmla="*/ 4279 w 10000"/>
                <a:gd name="connsiteY463" fmla="*/ 8067 h 10000"/>
                <a:gd name="connsiteX464" fmla="*/ 4155 w 10000"/>
                <a:gd name="connsiteY464" fmla="*/ 8067 h 10000"/>
                <a:gd name="connsiteX465" fmla="*/ 4116 w 10000"/>
                <a:gd name="connsiteY465" fmla="*/ 7933 h 10000"/>
                <a:gd name="connsiteX466" fmla="*/ 4039 w 10000"/>
                <a:gd name="connsiteY466" fmla="*/ 7888 h 10000"/>
                <a:gd name="connsiteX467" fmla="*/ 3969 w 10000"/>
                <a:gd name="connsiteY467" fmla="*/ 7865 h 10000"/>
                <a:gd name="connsiteX468" fmla="*/ 3837 w 10000"/>
                <a:gd name="connsiteY468" fmla="*/ 8067 h 10000"/>
                <a:gd name="connsiteX469" fmla="*/ 3806 w 10000"/>
                <a:gd name="connsiteY469" fmla="*/ 8157 h 10000"/>
                <a:gd name="connsiteX470" fmla="*/ 3752 w 10000"/>
                <a:gd name="connsiteY470" fmla="*/ 8180 h 10000"/>
                <a:gd name="connsiteX471" fmla="*/ 3721 w 10000"/>
                <a:gd name="connsiteY471" fmla="*/ 8270 h 10000"/>
                <a:gd name="connsiteX472" fmla="*/ 3659 w 10000"/>
                <a:gd name="connsiteY472" fmla="*/ 8270 h 10000"/>
                <a:gd name="connsiteX473" fmla="*/ 3643 w 10000"/>
                <a:gd name="connsiteY473" fmla="*/ 8112 h 10000"/>
                <a:gd name="connsiteX474" fmla="*/ 3558 w 10000"/>
                <a:gd name="connsiteY474" fmla="*/ 8090 h 10000"/>
                <a:gd name="connsiteX475" fmla="*/ 3504 w 10000"/>
                <a:gd name="connsiteY475" fmla="*/ 7978 h 10000"/>
                <a:gd name="connsiteX476" fmla="*/ 3465 w 10000"/>
                <a:gd name="connsiteY476" fmla="*/ 7820 h 10000"/>
                <a:gd name="connsiteX477" fmla="*/ 3357 w 10000"/>
                <a:gd name="connsiteY477" fmla="*/ 7865 h 10000"/>
                <a:gd name="connsiteX478" fmla="*/ 3271 w 10000"/>
                <a:gd name="connsiteY478" fmla="*/ 7730 h 10000"/>
                <a:gd name="connsiteX479" fmla="*/ 3256 w 10000"/>
                <a:gd name="connsiteY479" fmla="*/ 7820 h 10000"/>
                <a:gd name="connsiteX480" fmla="*/ 3225 w 10000"/>
                <a:gd name="connsiteY480" fmla="*/ 7820 h 10000"/>
                <a:gd name="connsiteX481" fmla="*/ 3171 w 10000"/>
                <a:gd name="connsiteY481" fmla="*/ 7551 h 10000"/>
                <a:gd name="connsiteX482" fmla="*/ 3109 w 10000"/>
                <a:gd name="connsiteY482" fmla="*/ 7281 h 10000"/>
                <a:gd name="connsiteX483" fmla="*/ 3039 w 10000"/>
                <a:gd name="connsiteY483" fmla="*/ 7146 h 10000"/>
                <a:gd name="connsiteX484" fmla="*/ 3031 w 10000"/>
                <a:gd name="connsiteY484" fmla="*/ 7034 h 10000"/>
                <a:gd name="connsiteX485" fmla="*/ 2946 w 10000"/>
                <a:gd name="connsiteY485" fmla="*/ 7101 h 10000"/>
                <a:gd name="connsiteX486" fmla="*/ 2876 w 10000"/>
                <a:gd name="connsiteY486" fmla="*/ 7213 h 10000"/>
                <a:gd name="connsiteX487" fmla="*/ 2798 w 10000"/>
                <a:gd name="connsiteY487" fmla="*/ 7101 h 10000"/>
                <a:gd name="connsiteX488" fmla="*/ 2721 w 10000"/>
                <a:gd name="connsiteY488" fmla="*/ 7034 h 10000"/>
                <a:gd name="connsiteX489" fmla="*/ 2682 w 10000"/>
                <a:gd name="connsiteY489" fmla="*/ 6966 h 10000"/>
                <a:gd name="connsiteX490" fmla="*/ 2667 w 10000"/>
                <a:gd name="connsiteY490" fmla="*/ 6809 h 10000"/>
                <a:gd name="connsiteX491" fmla="*/ 2589 w 10000"/>
                <a:gd name="connsiteY491" fmla="*/ 6787 h 10000"/>
                <a:gd name="connsiteX492" fmla="*/ 2504 w 10000"/>
                <a:gd name="connsiteY492" fmla="*/ 6831 h 10000"/>
                <a:gd name="connsiteX493" fmla="*/ 2163 w 10000"/>
                <a:gd name="connsiteY493" fmla="*/ 7101 h 10000"/>
                <a:gd name="connsiteX494" fmla="*/ 2078 w 10000"/>
                <a:gd name="connsiteY494" fmla="*/ 7124 h 10000"/>
                <a:gd name="connsiteX495" fmla="*/ 2093 w 10000"/>
                <a:gd name="connsiteY495" fmla="*/ 7236 h 10000"/>
                <a:gd name="connsiteX496" fmla="*/ 2109 w 10000"/>
                <a:gd name="connsiteY496" fmla="*/ 7326 h 10000"/>
                <a:gd name="connsiteX497" fmla="*/ 2062 w 10000"/>
                <a:gd name="connsiteY497" fmla="*/ 7371 h 10000"/>
                <a:gd name="connsiteX498" fmla="*/ 2054 w 10000"/>
                <a:gd name="connsiteY498" fmla="*/ 7483 h 10000"/>
                <a:gd name="connsiteX499" fmla="*/ 2031 w 10000"/>
                <a:gd name="connsiteY499" fmla="*/ 7551 h 10000"/>
                <a:gd name="connsiteX500" fmla="*/ 2008 w 10000"/>
                <a:gd name="connsiteY500" fmla="*/ 7640 h 10000"/>
                <a:gd name="connsiteX501" fmla="*/ 2062 w 10000"/>
                <a:gd name="connsiteY501" fmla="*/ 7685 h 10000"/>
                <a:gd name="connsiteX502" fmla="*/ 2093 w 10000"/>
                <a:gd name="connsiteY502" fmla="*/ 7775 h 10000"/>
                <a:gd name="connsiteX503" fmla="*/ 2054 w 10000"/>
                <a:gd name="connsiteY503" fmla="*/ 7888 h 10000"/>
                <a:gd name="connsiteX504" fmla="*/ 1953 w 10000"/>
                <a:gd name="connsiteY504" fmla="*/ 7910 h 10000"/>
                <a:gd name="connsiteX505" fmla="*/ 1915 w 10000"/>
                <a:gd name="connsiteY505" fmla="*/ 7798 h 10000"/>
                <a:gd name="connsiteX506" fmla="*/ 1845 w 10000"/>
                <a:gd name="connsiteY506" fmla="*/ 7798 h 10000"/>
                <a:gd name="connsiteX507" fmla="*/ 1760 w 10000"/>
                <a:gd name="connsiteY507" fmla="*/ 7910 h 10000"/>
                <a:gd name="connsiteX508" fmla="*/ 1698 w 10000"/>
                <a:gd name="connsiteY508" fmla="*/ 7888 h 10000"/>
                <a:gd name="connsiteX509" fmla="*/ 1612 w 10000"/>
                <a:gd name="connsiteY509" fmla="*/ 7730 h 10000"/>
                <a:gd name="connsiteX510" fmla="*/ 1473 w 10000"/>
                <a:gd name="connsiteY510" fmla="*/ 7663 h 10000"/>
                <a:gd name="connsiteX511" fmla="*/ 1411 w 10000"/>
                <a:gd name="connsiteY511" fmla="*/ 7730 h 10000"/>
                <a:gd name="connsiteX512" fmla="*/ 1318 w 10000"/>
                <a:gd name="connsiteY512" fmla="*/ 7933 h 10000"/>
                <a:gd name="connsiteX513" fmla="*/ 1310 w 10000"/>
                <a:gd name="connsiteY513" fmla="*/ 8067 h 10000"/>
                <a:gd name="connsiteX514" fmla="*/ 1279 w 10000"/>
                <a:gd name="connsiteY514" fmla="*/ 8112 h 10000"/>
                <a:gd name="connsiteX515" fmla="*/ 1248 w 10000"/>
                <a:gd name="connsiteY515" fmla="*/ 7933 h 10000"/>
                <a:gd name="connsiteX516" fmla="*/ 1202 w 10000"/>
                <a:gd name="connsiteY516" fmla="*/ 8090 h 10000"/>
                <a:gd name="connsiteX517" fmla="*/ 1178 w 10000"/>
                <a:gd name="connsiteY517" fmla="*/ 8360 h 10000"/>
                <a:gd name="connsiteX518" fmla="*/ 1217 w 10000"/>
                <a:gd name="connsiteY518" fmla="*/ 8517 h 10000"/>
                <a:gd name="connsiteX519" fmla="*/ 1271 w 10000"/>
                <a:gd name="connsiteY519" fmla="*/ 8562 h 10000"/>
                <a:gd name="connsiteX520" fmla="*/ 1318 w 10000"/>
                <a:gd name="connsiteY520" fmla="*/ 8742 h 10000"/>
                <a:gd name="connsiteX521" fmla="*/ 1333 w 10000"/>
                <a:gd name="connsiteY521" fmla="*/ 8899 h 10000"/>
                <a:gd name="connsiteX0" fmla="*/ 1333 w 10000"/>
                <a:gd name="connsiteY0" fmla="*/ 8899 h 10000"/>
                <a:gd name="connsiteX1" fmla="*/ 1271 w 10000"/>
                <a:gd name="connsiteY1" fmla="*/ 9034 h 10000"/>
                <a:gd name="connsiteX2" fmla="*/ 1233 w 10000"/>
                <a:gd name="connsiteY2" fmla="*/ 9101 h 10000"/>
                <a:gd name="connsiteX3" fmla="*/ 1217 w 10000"/>
                <a:gd name="connsiteY3" fmla="*/ 9191 h 10000"/>
                <a:gd name="connsiteX4" fmla="*/ 1186 w 10000"/>
                <a:gd name="connsiteY4" fmla="*/ 9303 h 10000"/>
                <a:gd name="connsiteX5" fmla="*/ 1217 w 10000"/>
                <a:gd name="connsiteY5" fmla="*/ 9371 h 10000"/>
                <a:gd name="connsiteX6" fmla="*/ 1240 w 10000"/>
                <a:gd name="connsiteY6" fmla="*/ 9483 h 10000"/>
                <a:gd name="connsiteX7" fmla="*/ 1248 w 10000"/>
                <a:gd name="connsiteY7" fmla="*/ 9685 h 10000"/>
                <a:gd name="connsiteX8" fmla="*/ 1302 w 10000"/>
                <a:gd name="connsiteY8" fmla="*/ 9865 h 10000"/>
                <a:gd name="connsiteX9" fmla="*/ 1264 w 10000"/>
                <a:gd name="connsiteY9" fmla="*/ 9978 h 10000"/>
                <a:gd name="connsiteX10" fmla="*/ 1248 w 10000"/>
                <a:gd name="connsiteY10" fmla="*/ 10000 h 10000"/>
                <a:gd name="connsiteX11" fmla="*/ 1186 w 10000"/>
                <a:gd name="connsiteY11" fmla="*/ 9865 h 10000"/>
                <a:gd name="connsiteX12" fmla="*/ 1163 w 10000"/>
                <a:gd name="connsiteY12" fmla="*/ 9843 h 10000"/>
                <a:gd name="connsiteX13" fmla="*/ 1124 w 10000"/>
                <a:gd name="connsiteY13" fmla="*/ 9730 h 10000"/>
                <a:gd name="connsiteX14" fmla="*/ 1085 w 10000"/>
                <a:gd name="connsiteY14" fmla="*/ 9663 h 10000"/>
                <a:gd name="connsiteX15" fmla="*/ 1047 w 10000"/>
                <a:gd name="connsiteY15" fmla="*/ 9685 h 10000"/>
                <a:gd name="connsiteX16" fmla="*/ 1023 w 10000"/>
                <a:gd name="connsiteY16" fmla="*/ 9685 h 10000"/>
                <a:gd name="connsiteX17" fmla="*/ 984 w 10000"/>
                <a:gd name="connsiteY17" fmla="*/ 9640 h 10000"/>
                <a:gd name="connsiteX18" fmla="*/ 930 w 10000"/>
                <a:gd name="connsiteY18" fmla="*/ 9551 h 10000"/>
                <a:gd name="connsiteX19" fmla="*/ 899 w 10000"/>
                <a:gd name="connsiteY19" fmla="*/ 9551 h 10000"/>
                <a:gd name="connsiteX20" fmla="*/ 860 w 10000"/>
                <a:gd name="connsiteY20" fmla="*/ 9573 h 10000"/>
                <a:gd name="connsiteX21" fmla="*/ 814 w 10000"/>
                <a:gd name="connsiteY21" fmla="*/ 9483 h 10000"/>
                <a:gd name="connsiteX22" fmla="*/ 767 w 10000"/>
                <a:gd name="connsiteY22" fmla="*/ 9506 h 10000"/>
                <a:gd name="connsiteX23" fmla="*/ 667 w 10000"/>
                <a:gd name="connsiteY23" fmla="*/ 9303 h 10000"/>
                <a:gd name="connsiteX24" fmla="*/ 612 w 10000"/>
                <a:gd name="connsiteY24" fmla="*/ 9236 h 10000"/>
                <a:gd name="connsiteX25" fmla="*/ 628 w 10000"/>
                <a:gd name="connsiteY25" fmla="*/ 9079 h 10000"/>
                <a:gd name="connsiteX26" fmla="*/ 674 w 10000"/>
                <a:gd name="connsiteY26" fmla="*/ 8944 h 10000"/>
                <a:gd name="connsiteX27" fmla="*/ 667 w 10000"/>
                <a:gd name="connsiteY27" fmla="*/ 8831 h 10000"/>
                <a:gd name="connsiteX28" fmla="*/ 729 w 10000"/>
                <a:gd name="connsiteY28" fmla="*/ 8719 h 10000"/>
                <a:gd name="connsiteX29" fmla="*/ 659 w 10000"/>
                <a:gd name="connsiteY29" fmla="*/ 8697 h 10000"/>
                <a:gd name="connsiteX30" fmla="*/ 667 w 10000"/>
                <a:gd name="connsiteY30" fmla="*/ 8607 h 10000"/>
                <a:gd name="connsiteX31" fmla="*/ 705 w 10000"/>
                <a:gd name="connsiteY31" fmla="*/ 8562 h 10000"/>
                <a:gd name="connsiteX32" fmla="*/ 767 w 10000"/>
                <a:gd name="connsiteY32" fmla="*/ 8517 h 10000"/>
                <a:gd name="connsiteX33" fmla="*/ 775 w 10000"/>
                <a:gd name="connsiteY33" fmla="*/ 8157 h 10000"/>
                <a:gd name="connsiteX34" fmla="*/ 713 w 10000"/>
                <a:gd name="connsiteY34" fmla="*/ 8045 h 10000"/>
                <a:gd name="connsiteX35" fmla="*/ 636 w 10000"/>
                <a:gd name="connsiteY35" fmla="*/ 8045 h 10000"/>
                <a:gd name="connsiteX36" fmla="*/ 628 w 10000"/>
                <a:gd name="connsiteY36" fmla="*/ 7978 h 10000"/>
                <a:gd name="connsiteX37" fmla="*/ 504 w 10000"/>
                <a:gd name="connsiteY37" fmla="*/ 7955 h 10000"/>
                <a:gd name="connsiteX38" fmla="*/ 488 w 10000"/>
                <a:gd name="connsiteY38" fmla="*/ 7798 h 10000"/>
                <a:gd name="connsiteX39" fmla="*/ 419 w 10000"/>
                <a:gd name="connsiteY39" fmla="*/ 7753 h 10000"/>
                <a:gd name="connsiteX40" fmla="*/ 426 w 10000"/>
                <a:gd name="connsiteY40" fmla="*/ 7618 h 10000"/>
                <a:gd name="connsiteX41" fmla="*/ 411 w 10000"/>
                <a:gd name="connsiteY41" fmla="*/ 7506 h 10000"/>
                <a:gd name="connsiteX42" fmla="*/ 318 w 10000"/>
                <a:gd name="connsiteY42" fmla="*/ 7506 h 10000"/>
                <a:gd name="connsiteX43" fmla="*/ 302 w 10000"/>
                <a:gd name="connsiteY43" fmla="*/ 7551 h 10000"/>
                <a:gd name="connsiteX44" fmla="*/ 279 w 10000"/>
                <a:gd name="connsiteY44" fmla="*/ 7573 h 10000"/>
                <a:gd name="connsiteX45" fmla="*/ 248 w 10000"/>
                <a:gd name="connsiteY45" fmla="*/ 7528 h 10000"/>
                <a:gd name="connsiteX46" fmla="*/ 248 w 10000"/>
                <a:gd name="connsiteY46" fmla="*/ 7303 h 10000"/>
                <a:gd name="connsiteX47" fmla="*/ 318 w 10000"/>
                <a:gd name="connsiteY47" fmla="*/ 7303 h 10000"/>
                <a:gd name="connsiteX48" fmla="*/ 326 w 10000"/>
                <a:gd name="connsiteY48" fmla="*/ 7281 h 10000"/>
                <a:gd name="connsiteX49" fmla="*/ 217 w 10000"/>
                <a:gd name="connsiteY49" fmla="*/ 6944 h 10000"/>
                <a:gd name="connsiteX50" fmla="*/ 202 w 10000"/>
                <a:gd name="connsiteY50" fmla="*/ 6697 h 10000"/>
                <a:gd name="connsiteX51" fmla="*/ 124 w 10000"/>
                <a:gd name="connsiteY51" fmla="*/ 6674 h 10000"/>
                <a:gd name="connsiteX52" fmla="*/ 124 w 10000"/>
                <a:gd name="connsiteY52" fmla="*/ 6607 h 10000"/>
                <a:gd name="connsiteX53" fmla="*/ 54 w 10000"/>
                <a:gd name="connsiteY53" fmla="*/ 6562 h 10000"/>
                <a:gd name="connsiteX54" fmla="*/ 39 w 10000"/>
                <a:gd name="connsiteY54" fmla="*/ 6494 h 10000"/>
                <a:gd name="connsiteX55" fmla="*/ 23 w 10000"/>
                <a:gd name="connsiteY55" fmla="*/ 6315 h 10000"/>
                <a:gd name="connsiteX56" fmla="*/ 0 w 10000"/>
                <a:gd name="connsiteY56" fmla="*/ 6180 h 10000"/>
                <a:gd name="connsiteX57" fmla="*/ 8 w 10000"/>
                <a:gd name="connsiteY57" fmla="*/ 6045 h 10000"/>
                <a:gd name="connsiteX58" fmla="*/ 8 w 10000"/>
                <a:gd name="connsiteY58" fmla="*/ 5865 h 10000"/>
                <a:gd name="connsiteX59" fmla="*/ 31 w 10000"/>
                <a:gd name="connsiteY59" fmla="*/ 5730 h 10000"/>
                <a:gd name="connsiteX60" fmla="*/ 101 w 10000"/>
                <a:gd name="connsiteY60" fmla="*/ 5573 h 10000"/>
                <a:gd name="connsiteX61" fmla="*/ 155 w 10000"/>
                <a:gd name="connsiteY61" fmla="*/ 5551 h 10000"/>
                <a:gd name="connsiteX62" fmla="*/ 85 w 10000"/>
                <a:gd name="connsiteY62" fmla="*/ 5461 h 10000"/>
                <a:gd name="connsiteX63" fmla="*/ 47 w 10000"/>
                <a:gd name="connsiteY63" fmla="*/ 5326 h 10000"/>
                <a:gd name="connsiteX64" fmla="*/ 180 w 10000"/>
                <a:gd name="connsiteY64" fmla="*/ 4975 h 10000"/>
                <a:gd name="connsiteX65" fmla="*/ 248 w 10000"/>
                <a:gd name="connsiteY65" fmla="*/ 4764 h 10000"/>
                <a:gd name="connsiteX66" fmla="*/ 155 w 10000"/>
                <a:gd name="connsiteY66" fmla="*/ 4562 h 10000"/>
                <a:gd name="connsiteX67" fmla="*/ 194 w 10000"/>
                <a:gd name="connsiteY67" fmla="*/ 4449 h 10000"/>
                <a:gd name="connsiteX68" fmla="*/ 290 w 10000"/>
                <a:gd name="connsiteY68" fmla="*/ 4195 h 10000"/>
                <a:gd name="connsiteX69" fmla="*/ 124 w 10000"/>
                <a:gd name="connsiteY69" fmla="*/ 4180 h 10000"/>
                <a:gd name="connsiteX70" fmla="*/ 155 w 10000"/>
                <a:gd name="connsiteY70" fmla="*/ 3955 h 10000"/>
                <a:gd name="connsiteX71" fmla="*/ 132 w 10000"/>
                <a:gd name="connsiteY71" fmla="*/ 3775 h 10000"/>
                <a:gd name="connsiteX72" fmla="*/ 93 w 10000"/>
                <a:gd name="connsiteY72" fmla="*/ 3573 h 10000"/>
                <a:gd name="connsiteX73" fmla="*/ 155 w 10000"/>
                <a:gd name="connsiteY73" fmla="*/ 3393 h 10000"/>
                <a:gd name="connsiteX74" fmla="*/ 62 w 10000"/>
                <a:gd name="connsiteY74" fmla="*/ 3236 h 10000"/>
                <a:gd name="connsiteX75" fmla="*/ 78 w 10000"/>
                <a:gd name="connsiteY75" fmla="*/ 2989 h 10000"/>
                <a:gd name="connsiteX76" fmla="*/ 116 w 10000"/>
                <a:gd name="connsiteY76" fmla="*/ 2876 h 10000"/>
                <a:gd name="connsiteX77" fmla="*/ 155 w 10000"/>
                <a:gd name="connsiteY77" fmla="*/ 2854 h 10000"/>
                <a:gd name="connsiteX78" fmla="*/ 155 w 10000"/>
                <a:gd name="connsiteY78" fmla="*/ 2787 h 10000"/>
                <a:gd name="connsiteX79" fmla="*/ 240 w 10000"/>
                <a:gd name="connsiteY79" fmla="*/ 2742 h 10000"/>
                <a:gd name="connsiteX80" fmla="*/ 310 w 10000"/>
                <a:gd name="connsiteY80" fmla="*/ 2742 h 10000"/>
                <a:gd name="connsiteX81" fmla="*/ 333 w 10000"/>
                <a:gd name="connsiteY81" fmla="*/ 2854 h 10000"/>
                <a:gd name="connsiteX82" fmla="*/ 372 w 10000"/>
                <a:gd name="connsiteY82" fmla="*/ 2899 h 10000"/>
                <a:gd name="connsiteX83" fmla="*/ 519 w 10000"/>
                <a:gd name="connsiteY83" fmla="*/ 2921 h 10000"/>
                <a:gd name="connsiteX84" fmla="*/ 628 w 10000"/>
                <a:gd name="connsiteY84" fmla="*/ 3079 h 10000"/>
                <a:gd name="connsiteX85" fmla="*/ 729 w 10000"/>
                <a:gd name="connsiteY85" fmla="*/ 3258 h 10000"/>
                <a:gd name="connsiteX86" fmla="*/ 845 w 10000"/>
                <a:gd name="connsiteY86" fmla="*/ 3438 h 10000"/>
                <a:gd name="connsiteX87" fmla="*/ 853 w 10000"/>
                <a:gd name="connsiteY87" fmla="*/ 3640 h 10000"/>
                <a:gd name="connsiteX88" fmla="*/ 783 w 10000"/>
                <a:gd name="connsiteY88" fmla="*/ 3820 h 10000"/>
                <a:gd name="connsiteX89" fmla="*/ 667 w 10000"/>
                <a:gd name="connsiteY89" fmla="*/ 3910 h 10000"/>
                <a:gd name="connsiteX90" fmla="*/ 566 w 10000"/>
                <a:gd name="connsiteY90" fmla="*/ 3798 h 10000"/>
                <a:gd name="connsiteX91" fmla="*/ 450 w 10000"/>
                <a:gd name="connsiteY91" fmla="*/ 3730 h 10000"/>
                <a:gd name="connsiteX92" fmla="*/ 364 w 10000"/>
                <a:gd name="connsiteY92" fmla="*/ 3640 h 10000"/>
                <a:gd name="connsiteX93" fmla="*/ 295 w 10000"/>
                <a:gd name="connsiteY93" fmla="*/ 3551 h 10000"/>
                <a:gd name="connsiteX94" fmla="*/ 349 w 10000"/>
                <a:gd name="connsiteY94" fmla="*/ 3753 h 10000"/>
                <a:gd name="connsiteX95" fmla="*/ 411 w 10000"/>
                <a:gd name="connsiteY95" fmla="*/ 3843 h 10000"/>
                <a:gd name="connsiteX96" fmla="*/ 442 w 10000"/>
                <a:gd name="connsiteY96" fmla="*/ 3910 h 10000"/>
                <a:gd name="connsiteX97" fmla="*/ 450 w 10000"/>
                <a:gd name="connsiteY97" fmla="*/ 4045 h 10000"/>
                <a:gd name="connsiteX98" fmla="*/ 473 w 10000"/>
                <a:gd name="connsiteY98" fmla="*/ 4337 h 10000"/>
                <a:gd name="connsiteX99" fmla="*/ 512 w 10000"/>
                <a:gd name="connsiteY99" fmla="*/ 4360 h 10000"/>
                <a:gd name="connsiteX100" fmla="*/ 574 w 10000"/>
                <a:gd name="connsiteY100" fmla="*/ 4517 h 10000"/>
                <a:gd name="connsiteX101" fmla="*/ 651 w 10000"/>
                <a:gd name="connsiteY101" fmla="*/ 4517 h 10000"/>
                <a:gd name="connsiteX102" fmla="*/ 659 w 10000"/>
                <a:gd name="connsiteY102" fmla="*/ 4404 h 10000"/>
                <a:gd name="connsiteX103" fmla="*/ 612 w 10000"/>
                <a:gd name="connsiteY103" fmla="*/ 4360 h 10000"/>
                <a:gd name="connsiteX104" fmla="*/ 574 w 10000"/>
                <a:gd name="connsiteY104" fmla="*/ 4225 h 10000"/>
                <a:gd name="connsiteX105" fmla="*/ 605 w 10000"/>
                <a:gd name="connsiteY105" fmla="*/ 4112 h 10000"/>
                <a:gd name="connsiteX106" fmla="*/ 651 w 10000"/>
                <a:gd name="connsiteY106" fmla="*/ 4225 h 10000"/>
                <a:gd name="connsiteX107" fmla="*/ 698 w 10000"/>
                <a:gd name="connsiteY107" fmla="*/ 4270 h 10000"/>
                <a:gd name="connsiteX108" fmla="*/ 798 w 10000"/>
                <a:gd name="connsiteY108" fmla="*/ 4337 h 10000"/>
                <a:gd name="connsiteX109" fmla="*/ 798 w 10000"/>
                <a:gd name="connsiteY109" fmla="*/ 4225 h 10000"/>
                <a:gd name="connsiteX110" fmla="*/ 760 w 10000"/>
                <a:gd name="connsiteY110" fmla="*/ 4090 h 10000"/>
                <a:gd name="connsiteX111" fmla="*/ 806 w 10000"/>
                <a:gd name="connsiteY111" fmla="*/ 3955 h 10000"/>
                <a:gd name="connsiteX112" fmla="*/ 876 w 10000"/>
                <a:gd name="connsiteY112" fmla="*/ 3843 h 10000"/>
                <a:gd name="connsiteX113" fmla="*/ 915 w 10000"/>
                <a:gd name="connsiteY113" fmla="*/ 3753 h 10000"/>
                <a:gd name="connsiteX114" fmla="*/ 1023 w 10000"/>
                <a:gd name="connsiteY114" fmla="*/ 3843 h 10000"/>
                <a:gd name="connsiteX115" fmla="*/ 1047 w 10000"/>
                <a:gd name="connsiteY115" fmla="*/ 3573 h 10000"/>
                <a:gd name="connsiteX116" fmla="*/ 1016 w 10000"/>
                <a:gd name="connsiteY116" fmla="*/ 3483 h 10000"/>
                <a:gd name="connsiteX117" fmla="*/ 1031 w 10000"/>
                <a:gd name="connsiteY117" fmla="*/ 3236 h 10000"/>
                <a:gd name="connsiteX118" fmla="*/ 1000 w 10000"/>
                <a:gd name="connsiteY118" fmla="*/ 3146 h 10000"/>
                <a:gd name="connsiteX119" fmla="*/ 1132 w 10000"/>
                <a:gd name="connsiteY119" fmla="*/ 3124 h 10000"/>
                <a:gd name="connsiteX120" fmla="*/ 1178 w 10000"/>
                <a:gd name="connsiteY120" fmla="*/ 3281 h 10000"/>
                <a:gd name="connsiteX121" fmla="*/ 1178 w 10000"/>
                <a:gd name="connsiteY121" fmla="*/ 3371 h 10000"/>
                <a:gd name="connsiteX122" fmla="*/ 1116 w 10000"/>
                <a:gd name="connsiteY122" fmla="*/ 3371 h 10000"/>
                <a:gd name="connsiteX123" fmla="*/ 1078 w 10000"/>
                <a:gd name="connsiteY123" fmla="*/ 3483 h 10000"/>
                <a:gd name="connsiteX124" fmla="*/ 1140 w 10000"/>
                <a:gd name="connsiteY124" fmla="*/ 3640 h 10000"/>
                <a:gd name="connsiteX125" fmla="*/ 1233 w 10000"/>
                <a:gd name="connsiteY125" fmla="*/ 3663 h 10000"/>
                <a:gd name="connsiteX126" fmla="*/ 1271 w 10000"/>
                <a:gd name="connsiteY126" fmla="*/ 3393 h 10000"/>
                <a:gd name="connsiteX127" fmla="*/ 1496 w 10000"/>
                <a:gd name="connsiteY127" fmla="*/ 3146 h 10000"/>
                <a:gd name="connsiteX128" fmla="*/ 1535 w 10000"/>
                <a:gd name="connsiteY128" fmla="*/ 3169 h 10000"/>
                <a:gd name="connsiteX129" fmla="*/ 1581 w 10000"/>
                <a:gd name="connsiteY129" fmla="*/ 3034 h 10000"/>
                <a:gd name="connsiteX130" fmla="*/ 1628 w 10000"/>
                <a:gd name="connsiteY130" fmla="*/ 2989 h 10000"/>
                <a:gd name="connsiteX131" fmla="*/ 1612 w 10000"/>
                <a:gd name="connsiteY131" fmla="*/ 3191 h 10000"/>
                <a:gd name="connsiteX132" fmla="*/ 1690 w 10000"/>
                <a:gd name="connsiteY132" fmla="*/ 3191 h 10000"/>
                <a:gd name="connsiteX133" fmla="*/ 1705 w 10000"/>
                <a:gd name="connsiteY133" fmla="*/ 3101 h 10000"/>
                <a:gd name="connsiteX134" fmla="*/ 1845 w 10000"/>
                <a:gd name="connsiteY134" fmla="*/ 3124 h 10000"/>
                <a:gd name="connsiteX135" fmla="*/ 1938 w 10000"/>
                <a:gd name="connsiteY135" fmla="*/ 2966 h 10000"/>
                <a:gd name="connsiteX136" fmla="*/ 1953 w 10000"/>
                <a:gd name="connsiteY136" fmla="*/ 3079 h 10000"/>
                <a:gd name="connsiteX137" fmla="*/ 1946 w 10000"/>
                <a:gd name="connsiteY137" fmla="*/ 3169 h 10000"/>
                <a:gd name="connsiteX138" fmla="*/ 1984 w 10000"/>
                <a:gd name="connsiteY138" fmla="*/ 3169 h 10000"/>
                <a:gd name="connsiteX139" fmla="*/ 2000 w 10000"/>
                <a:gd name="connsiteY139" fmla="*/ 3079 h 10000"/>
                <a:gd name="connsiteX140" fmla="*/ 2062 w 10000"/>
                <a:gd name="connsiteY140" fmla="*/ 2966 h 10000"/>
                <a:gd name="connsiteX141" fmla="*/ 2016 w 10000"/>
                <a:gd name="connsiteY141" fmla="*/ 2787 h 10000"/>
                <a:gd name="connsiteX142" fmla="*/ 1930 w 10000"/>
                <a:gd name="connsiteY142" fmla="*/ 2697 h 10000"/>
                <a:gd name="connsiteX143" fmla="*/ 1930 w 10000"/>
                <a:gd name="connsiteY143" fmla="*/ 2539 h 10000"/>
                <a:gd name="connsiteX144" fmla="*/ 1961 w 10000"/>
                <a:gd name="connsiteY144" fmla="*/ 2517 h 10000"/>
                <a:gd name="connsiteX145" fmla="*/ 2039 w 10000"/>
                <a:gd name="connsiteY145" fmla="*/ 2719 h 10000"/>
                <a:gd name="connsiteX146" fmla="*/ 2163 w 10000"/>
                <a:gd name="connsiteY146" fmla="*/ 2742 h 10000"/>
                <a:gd name="connsiteX147" fmla="*/ 2295 w 10000"/>
                <a:gd name="connsiteY147" fmla="*/ 2876 h 10000"/>
                <a:gd name="connsiteX148" fmla="*/ 2403 w 10000"/>
                <a:gd name="connsiteY148" fmla="*/ 3011 h 10000"/>
                <a:gd name="connsiteX149" fmla="*/ 2519 w 10000"/>
                <a:gd name="connsiteY149" fmla="*/ 3191 h 10000"/>
                <a:gd name="connsiteX150" fmla="*/ 2550 w 10000"/>
                <a:gd name="connsiteY150" fmla="*/ 3034 h 10000"/>
                <a:gd name="connsiteX151" fmla="*/ 2496 w 10000"/>
                <a:gd name="connsiteY151" fmla="*/ 2876 h 10000"/>
                <a:gd name="connsiteX152" fmla="*/ 2426 w 10000"/>
                <a:gd name="connsiteY152" fmla="*/ 2764 h 10000"/>
                <a:gd name="connsiteX153" fmla="*/ 2426 w 10000"/>
                <a:gd name="connsiteY153" fmla="*/ 2652 h 10000"/>
                <a:gd name="connsiteX154" fmla="*/ 2457 w 10000"/>
                <a:gd name="connsiteY154" fmla="*/ 2427 h 10000"/>
                <a:gd name="connsiteX155" fmla="*/ 2419 w 10000"/>
                <a:gd name="connsiteY155" fmla="*/ 2360 h 10000"/>
                <a:gd name="connsiteX156" fmla="*/ 2426 w 10000"/>
                <a:gd name="connsiteY156" fmla="*/ 2292 h 10000"/>
                <a:gd name="connsiteX157" fmla="*/ 2519 w 10000"/>
                <a:gd name="connsiteY157" fmla="*/ 2090 h 10000"/>
                <a:gd name="connsiteX158" fmla="*/ 2581 w 10000"/>
                <a:gd name="connsiteY158" fmla="*/ 1730 h 10000"/>
                <a:gd name="connsiteX159" fmla="*/ 2775 w 10000"/>
                <a:gd name="connsiteY159" fmla="*/ 1775 h 10000"/>
                <a:gd name="connsiteX160" fmla="*/ 2791 w 10000"/>
                <a:gd name="connsiteY160" fmla="*/ 1843 h 10000"/>
                <a:gd name="connsiteX161" fmla="*/ 2775 w 10000"/>
                <a:gd name="connsiteY161" fmla="*/ 2045 h 10000"/>
                <a:gd name="connsiteX162" fmla="*/ 2736 w 10000"/>
                <a:gd name="connsiteY162" fmla="*/ 2225 h 10000"/>
                <a:gd name="connsiteX163" fmla="*/ 2775 w 10000"/>
                <a:gd name="connsiteY163" fmla="*/ 2315 h 10000"/>
                <a:gd name="connsiteX164" fmla="*/ 2791 w 10000"/>
                <a:gd name="connsiteY164" fmla="*/ 2517 h 10000"/>
                <a:gd name="connsiteX165" fmla="*/ 2775 w 10000"/>
                <a:gd name="connsiteY165" fmla="*/ 3011 h 10000"/>
                <a:gd name="connsiteX166" fmla="*/ 2837 w 10000"/>
                <a:gd name="connsiteY166" fmla="*/ 3146 h 10000"/>
                <a:gd name="connsiteX167" fmla="*/ 2806 w 10000"/>
                <a:gd name="connsiteY167" fmla="*/ 3348 h 10000"/>
                <a:gd name="connsiteX168" fmla="*/ 2698 w 10000"/>
                <a:gd name="connsiteY168" fmla="*/ 3618 h 10000"/>
                <a:gd name="connsiteX169" fmla="*/ 2643 w 10000"/>
                <a:gd name="connsiteY169" fmla="*/ 3685 h 10000"/>
                <a:gd name="connsiteX170" fmla="*/ 2581 w 10000"/>
                <a:gd name="connsiteY170" fmla="*/ 3640 h 10000"/>
                <a:gd name="connsiteX171" fmla="*/ 2550 w 10000"/>
                <a:gd name="connsiteY171" fmla="*/ 3685 h 10000"/>
                <a:gd name="connsiteX172" fmla="*/ 2597 w 10000"/>
                <a:gd name="connsiteY172" fmla="*/ 3775 h 10000"/>
                <a:gd name="connsiteX173" fmla="*/ 2667 w 10000"/>
                <a:gd name="connsiteY173" fmla="*/ 3820 h 10000"/>
                <a:gd name="connsiteX174" fmla="*/ 2736 w 10000"/>
                <a:gd name="connsiteY174" fmla="*/ 3843 h 10000"/>
                <a:gd name="connsiteX175" fmla="*/ 2814 w 10000"/>
                <a:gd name="connsiteY175" fmla="*/ 3663 h 10000"/>
                <a:gd name="connsiteX176" fmla="*/ 2922 w 10000"/>
                <a:gd name="connsiteY176" fmla="*/ 3348 h 10000"/>
                <a:gd name="connsiteX177" fmla="*/ 2891 w 10000"/>
                <a:gd name="connsiteY177" fmla="*/ 3169 h 10000"/>
                <a:gd name="connsiteX178" fmla="*/ 2930 w 10000"/>
                <a:gd name="connsiteY178" fmla="*/ 2989 h 10000"/>
                <a:gd name="connsiteX179" fmla="*/ 3016 w 10000"/>
                <a:gd name="connsiteY179" fmla="*/ 3034 h 10000"/>
                <a:gd name="connsiteX180" fmla="*/ 3054 w 10000"/>
                <a:gd name="connsiteY180" fmla="*/ 3146 h 10000"/>
                <a:gd name="connsiteX181" fmla="*/ 3070 w 10000"/>
                <a:gd name="connsiteY181" fmla="*/ 3326 h 10000"/>
                <a:gd name="connsiteX182" fmla="*/ 3124 w 10000"/>
                <a:gd name="connsiteY182" fmla="*/ 3191 h 10000"/>
                <a:gd name="connsiteX183" fmla="*/ 3093 w 10000"/>
                <a:gd name="connsiteY183" fmla="*/ 3011 h 10000"/>
                <a:gd name="connsiteX184" fmla="*/ 3016 w 10000"/>
                <a:gd name="connsiteY184" fmla="*/ 2944 h 10000"/>
                <a:gd name="connsiteX185" fmla="*/ 2853 w 10000"/>
                <a:gd name="connsiteY185" fmla="*/ 2921 h 10000"/>
                <a:gd name="connsiteX186" fmla="*/ 2853 w 10000"/>
                <a:gd name="connsiteY186" fmla="*/ 2697 h 10000"/>
                <a:gd name="connsiteX187" fmla="*/ 2884 w 10000"/>
                <a:gd name="connsiteY187" fmla="*/ 2472 h 10000"/>
                <a:gd name="connsiteX188" fmla="*/ 2845 w 10000"/>
                <a:gd name="connsiteY188" fmla="*/ 2292 h 10000"/>
                <a:gd name="connsiteX189" fmla="*/ 2822 w 10000"/>
                <a:gd name="connsiteY189" fmla="*/ 2157 h 10000"/>
                <a:gd name="connsiteX190" fmla="*/ 2868 w 10000"/>
                <a:gd name="connsiteY190" fmla="*/ 2022 h 10000"/>
                <a:gd name="connsiteX191" fmla="*/ 2922 w 10000"/>
                <a:gd name="connsiteY191" fmla="*/ 1955 h 10000"/>
                <a:gd name="connsiteX192" fmla="*/ 2930 w 10000"/>
                <a:gd name="connsiteY192" fmla="*/ 1775 h 10000"/>
                <a:gd name="connsiteX193" fmla="*/ 2961 w 10000"/>
                <a:gd name="connsiteY193" fmla="*/ 1775 h 10000"/>
                <a:gd name="connsiteX194" fmla="*/ 2969 w 10000"/>
                <a:gd name="connsiteY194" fmla="*/ 1978 h 10000"/>
                <a:gd name="connsiteX195" fmla="*/ 2946 w 10000"/>
                <a:gd name="connsiteY195" fmla="*/ 2135 h 10000"/>
                <a:gd name="connsiteX196" fmla="*/ 2961 w 10000"/>
                <a:gd name="connsiteY196" fmla="*/ 2247 h 10000"/>
                <a:gd name="connsiteX197" fmla="*/ 3023 w 10000"/>
                <a:gd name="connsiteY197" fmla="*/ 2292 h 10000"/>
                <a:gd name="connsiteX198" fmla="*/ 3116 w 10000"/>
                <a:gd name="connsiteY198" fmla="*/ 2360 h 10000"/>
                <a:gd name="connsiteX199" fmla="*/ 3163 w 10000"/>
                <a:gd name="connsiteY199" fmla="*/ 2360 h 10000"/>
                <a:gd name="connsiteX200" fmla="*/ 3109 w 10000"/>
                <a:gd name="connsiteY200" fmla="*/ 2247 h 10000"/>
                <a:gd name="connsiteX201" fmla="*/ 3031 w 10000"/>
                <a:gd name="connsiteY201" fmla="*/ 2180 h 10000"/>
                <a:gd name="connsiteX202" fmla="*/ 3000 w 10000"/>
                <a:gd name="connsiteY202" fmla="*/ 2045 h 10000"/>
                <a:gd name="connsiteX203" fmla="*/ 3047 w 10000"/>
                <a:gd name="connsiteY203" fmla="*/ 2000 h 10000"/>
                <a:gd name="connsiteX204" fmla="*/ 3124 w 10000"/>
                <a:gd name="connsiteY204" fmla="*/ 2045 h 10000"/>
                <a:gd name="connsiteX205" fmla="*/ 3070 w 10000"/>
                <a:gd name="connsiteY205" fmla="*/ 1865 h 10000"/>
                <a:gd name="connsiteX206" fmla="*/ 3093 w 10000"/>
                <a:gd name="connsiteY206" fmla="*/ 1820 h 10000"/>
                <a:gd name="connsiteX207" fmla="*/ 3225 w 10000"/>
                <a:gd name="connsiteY207" fmla="*/ 1933 h 10000"/>
                <a:gd name="connsiteX208" fmla="*/ 3302 w 10000"/>
                <a:gd name="connsiteY208" fmla="*/ 2112 h 10000"/>
                <a:gd name="connsiteX209" fmla="*/ 3411 w 10000"/>
                <a:gd name="connsiteY209" fmla="*/ 2112 h 10000"/>
                <a:gd name="connsiteX210" fmla="*/ 3357 w 10000"/>
                <a:gd name="connsiteY210" fmla="*/ 1955 h 10000"/>
                <a:gd name="connsiteX211" fmla="*/ 3287 w 10000"/>
                <a:gd name="connsiteY211" fmla="*/ 1798 h 10000"/>
                <a:gd name="connsiteX212" fmla="*/ 3264 w 10000"/>
                <a:gd name="connsiteY212" fmla="*/ 1551 h 10000"/>
                <a:gd name="connsiteX213" fmla="*/ 3310 w 10000"/>
                <a:gd name="connsiteY213" fmla="*/ 1461 h 10000"/>
                <a:gd name="connsiteX214" fmla="*/ 3488 w 10000"/>
                <a:gd name="connsiteY214" fmla="*/ 1438 h 10000"/>
                <a:gd name="connsiteX215" fmla="*/ 3667 w 10000"/>
                <a:gd name="connsiteY215" fmla="*/ 1348 h 10000"/>
                <a:gd name="connsiteX216" fmla="*/ 3620 w 10000"/>
                <a:gd name="connsiteY216" fmla="*/ 1101 h 10000"/>
                <a:gd name="connsiteX217" fmla="*/ 3767 w 10000"/>
                <a:gd name="connsiteY217" fmla="*/ 899 h 10000"/>
                <a:gd name="connsiteX218" fmla="*/ 4093 w 10000"/>
                <a:gd name="connsiteY218" fmla="*/ 584 h 10000"/>
                <a:gd name="connsiteX219" fmla="*/ 4233 w 10000"/>
                <a:gd name="connsiteY219" fmla="*/ 539 h 10000"/>
                <a:gd name="connsiteX220" fmla="*/ 4364 w 10000"/>
                <a:gd name="connsiteY220" fmla="*/ 584 h 10000"/>
                <a:gd name="connsiteX221" fmla="*/ 4558 w 10000"/>
                <a:gd name="connsiteY221" fmla="*/ 404 h 10000"/>
                <a:gd name="connsiteX222" fmla="*/ 4543 w 10000"/>
                <a:gd name="connsiteY222" fmla="*/ 225 h 10000"/>
                <a:gd name="connsiteX223" fmla="*/ 4636 w 10000"/>
                <a:gd name="connsiteY223" fmla="*/ 0 h 10000"/>
                <a:gd name="connsiteX224" fmla="*/ 4767 w 10000"/>
                <a:gd name="connsiteY224" fmla="*/ 22 h 10000"/>
                <a:gd name="connsiteX225" fmla="*/ 4837 w 10000"/>
                <a:gd name="connsiteY225" fmla="*/ 90 h 10000"/>
                <a:gd name="connsiteX226" fmla="*/ 4752 w 10000"/>
                <a:gd name="connsiteY226" fmla="*/ 225 h 10000"/>
                <a:gd name="connsiteX227" fmla="*/ 4915 w 10000"/>
                <a:gd name="connsiteY227" fmla="*/ 247 h 10000"/>
                <a:gd name="connsiteX228" fmla="*/ 4884 w 10000"/>
                <a:gd name="connsiteY228" fmla="*/ 404 h 10000"/>
                <a:gd name="connsiteX229" fmla="*/ 5178 w 10000"/>
                <a:gd name="connsiteY229" fmla="*/ 382 h 10000"/>
                <a:gd name="connsiteX230" fmla="*/ 5287 w 10000"/>
                <a:gd name="connsiteY230" fmla="*/ 584 h 10000"/>
                <a:gd name="connsiteX231" fmla="*/ 5302 w 10000"/>
                <a:gd name="connsiteY231" fmla="*/ 719 h 10000"/>
                <a:gd name="connsiteX232" fmla="*/ 5271 w 10000"/>
                <a:gd name="connsiteY232" fmla="*/ 944 h 10000"/>
                <a:gd name="connsiteX233" fmla="*/ 5140 w 10000"/>
                <a:gd name="connsiteY233" fmla="*/ 1146 h 10000"/>
                <a:gd name="connsiteX234" fmla="*/ 5000 w 10000"/>
                <a:gd name="connsiteY234" fmla="*/ 1371 h 10000"/>
                <a:gd name="connsiteX235" fmla="*/ 4806 w 10000"/>
                <a:gd name="connsiteY235" fmla="*/ 1685 h 10000"/>
                <a:gd name="connsiteX236" fmla="*/ 4822 w 10000"/>
                <a:gd name="connsiteY236" fmla="*/ 1730 h 10000"/>
                <a:gd name="connsiteX237" fmla="*/ 4907 w 10000"/>
                <a:gd name="connsiteY237" fmla="*/ 1640 h 10000"/>
                <a:gd name="connsiteX238" fmla="*/ 5070 w 10000"/>
                <a:gd name="connsiteY238" fmla="*/ 1506 h 10000"/>
                <a:gd name="connsiteX239" fmla="*/ 5062 w 10000"/>
                <a:gd name="connsiteY239" fmla="*/ 1416 h 10000"/>
                <a:gd name="connsiteX240" fmla="*/ 5101 w 10000"/>
                <a:gd name="connsiteY240" fmla="*/ 1303 h 10000"/>
                <a:gd name="connsiteX241" fmla="*/ 5163 w 10000"/>
                <a:gd name="connsiteY241" fmla="*/ 1258 h 10000"/>
                <a:gd name="connsiteX242" fmla="*/ 5178 w 10000"/>
                <a:gd name="connsiteY242" fmla="*/ 1371 h 10000"/>
                <a:gd name="connsiteX243" fmla="*/ 5225 w 10000"/>
                <a:gd name="connsiteY243" fmla="*/ 1416 h 10000"/>
                <a:gd name="connsiteX244" fmla="*/ 5295 w 10000"/>
                <a:gd name="connsiteY244" fmla="*/ 1551 h 10000"/>
                <a:gd name="connsiteX245" fmla="*/ 5333 w 10000"/>
                <a:gd name="connsiteY245" fmla="*/ 1483 h 10000"/>
                <a:gd name="connsiteX246" fmla="*/ 5620 w 10000"/>
                <a:gd name="connsiteY246" fmla="*/ 1506 h 10000"/>
                <a:gd name="connsiteX247" fmla="*/ 5620 w 10000"/>
                <a:gd name="connsiteY247" fmla="*/ 1618 h 10000"/>
                <a:gd name="connsiteX248" fmla="*/ 5899 w 10000"/>
                <a:gd name="connsiteY248" fmla="*/ 1708 h 10000"/>
                <a:gd name="connsiteX249" fmla="*/ 5930 w 10000"/>
                <a:gd name="connsiteY249" fmla="*/ 1416 h 10000"/>
                <a:gd name="connsiteX250" fmla="*/ 5984 w 10000"/>
                <a:gd name="connsiteY250" fmla="*/ 1438 h 10000"/>
                <a:gd name="connsiteX251" fmla="*/ 6062 w 10000"/>
                <a:gd name="connsiteY251" fmla="*/ 1551 h 10000"/>
                <a:gd name="connsiteX252" fmla="*/ 6186 w 10000"/>
                <a:gd name="connsiteY252" fmla="*/ 1528 h 10000"/>
                <a:gd name="connsiteX253" fmla="*/ 6256 w 10000"/>
                <a:gd name="connsiteY253" fmla="*/ 1753 h 10000"/>
                <a:gd name="connsiteX254" fmla="*/ 6271 w 10000"/>
                <a:gd name="connsiteY254" fmla="*/ 1955 h 10000"/>
                <a:gd name="connsiteX255" fmla="*/ 6225 w 10000"/>
                <a:gd name="connsiteY255" fmla="*/ 2045 h 10000"/>
                <a:gd name="connsiteX256" fmla="*/ 6310 w 10000"/>
                <a:gd name="connsiteY256" fmla="*/ 2337 h 10000"/>
                <a:gd name="connsiteX257" fmla="*/ 6395 w 10000"/>
                <a:gd name="connsiteY257" fmla="*/ 2404 h 10000"/>
                <a:gd name="connsiteX258" fmla="*/ 6473 w 10000"/>
                <a:gd name="connsiteY258" fmla="*/ 2067 h 10000"/>
                <a:gd name="connsiteX259" fmla="*/ 6574 w 10000"/>
                <a:gd name="connsiteY259" fmla="*/ 2225 h 10000"/>
                <a:gd name="connsiteX260" fmla="*/ 6667 w 10000"/>
                <a:gd name="connsiteY260" fmla="*/ 2135 h 10000"/>
                <a:gd name="connsiteX261" fmla="*/ 6767 w 10000"/>
                <a:gd name="connsiteY261" fmla="*/ 2247 h 10000"/>
                <a:gd name="connsiteX262" fmla="*/ 6853 w 10000"/>
                <a:gd name="connsiteY262" fmla="*/ 2157 h 10000"/>
                <a:gd name="connsiteX263" fmla="*/ 6915 w 10000"/>
                <a:gd name="connsiteY263" fmla="*/ 2067 h 10000"/>
                <a:gd name="connsiteX264" fmla="*/ 6907 w 10000"/>
                <a:gd name="connsiteY264" fmla="*/ 1865 h 10000"/>
                <a:gd name="connsiteX265" fmla="*/ 6992 w 10000"/>
                <a:gd name="connsiteY265" fmla="*/ 1775 h 10000"/>
                <a:gd name="connsiteX266" fmla="*/ 7256 w 10000"/>
                <a:gd name="connsiteY266" fmla="*/ 1820 h 10000"/>
                <a:gd name="connsiteX267" fmla="*/ 7302 w 10000"/>
                <a:gd name="connsiteY267" fmla="*/ 1933 h 10000"/>
                <a:gd name="connsiteX268" fmla="*/ 7326 w 10000"/>
                <a:gd name="connsiteY268" fmla="*/ 1978 h 10000"/>
                <a:gd name="connsiteX269" fmla="*/ 7465 w 10000"/>
                <a:gd name="connsiteY269" fmla="*/ 1933 h 10000"/>
                <a:gd name="connsiteX270" fmla="*/ 7527 w 10000"/>
                <a:gd name="connsiteY270" fmla="*/ 2022 h 10000"/>
                <a:gd name="connsiteX271" fmla="*/ 7496 w 10000"/>
                <a:gd name="connsiteY271" fmla="*/ 2135 h 10000"/>
                <a:gd name="connsiteX272" fmla="*/ 7550 w 10000"/>
                <a:gd name="connsiteY272" fmla="*/ 2202 h 10000"/>
                <a:gd name="connsiteX273" fmla="*/ 7667 w 10000"/>
                <a:gd name="connsiteY273" fmla="*/ 2337 h 10000"/>
                <a:gd name="connsiteX274" fmla="*/ 7868 w 10000"/>
                <a:gd name="connsiteY274" fmla="*/ 2360 h 10000"/>
                <a:gd name="connsiteX275" fmla="*/ 8078 w 10000"/>
                <a:gd name="connsiteY275" fmla="*/ 2382 h 10000"/>
                <a:gd name="connsiteX276" fmla="*/ 8163 w 10000"/>
                <a:gd name="connsiteY276" fmla="*/ 2517 h 10000"/>
                <a:gd name="connsiteX277" fmla="*/ 8155 w 10000"/>
                <a:gd name="connsiteY277" fmla="*/ 2674 h 10000"/>
                <a:gd name="connsiteX278" fmla="*/ 8171 w 10000"/>
                <a:gd name="connsiteY278" fmla="*/ 2764 h 10000"/>
                <a:gd name="connsiteX279" fmla="*/ 8240 w 10000"/>
                <a:gd name="connsiteY279" fmla="*/ 2831 h 10000"/>
                <a:gd name="connsiteX280" fmla="*/ 8295 w 10000"/>
                <a:gd name="connsiteY280" fmla="*/ 2764 h 10000"/>
                <a:gd name="connsiteX281" fmla="*/ 8550 w 10000"/>
                <a:gd name="connsiteY281" fmla="*/ 2809 h 10000"/>
                <a:gd name="connsiteX282" fmla="*/ 8581 w 10000"/>
                <a:gd name="connsiteY282" fmla="*/ 2809 h 10000"/>
                <a:gd name="connsiteX283" fmla="*/ 8643 w 10000"/>
                <a:gd name="connsiteY283" fmla="*/ 2719 h 10000"/>
                <a:gd name="connsiteX284" fmla="*/ 8667 w 10000"/>
                <a:gd name="connsiteY284" fmla="*/ 2742 h 10000"/>
                <a:gd name="connsiteX285" fmla="*/ 8667 w 10000"/>
                <a:gd name="connsiteY285" fmla="*/ 2876 h 10000"/>
                <a:gd name="connsiteX286" fmla="*/ 8736 w 10000"/>
                <a:gd name="connsiteY286" fmla="*/ 3034 h 10000"/>
                <a:gd name="connsiteX287" fmla="*/ 8814 w 10000"/>
                <a:gd name="connsiteY287" fmla="*/ 3056 h 10000"/>
                <a:gd name="connsiteX288" fmla="*/ 8837 w 10000"/>
                <a:gd name="connsiteY288" fmla="*/ 2966 h 10000"/>
                <a:gd name="connsiteX289" fmla="*/ 8814 w 10000"/>
                <a:gd name="connsiteY289" fmla="*/ 2831 h 10000"/>
                <a:gd name="connsiteX290" fmla="*/ 8806 w 10000"/>
                <a:gd name="connsiteY290" fmla="*/ 2629 h 10000"/>
                <a:gd name="connsiteX291" fmla="*/ 8853 w 10000"/>
                <a:gd name="connsiteY291" fmla="*/ 2607 h 10000"/>
                <a:gd name="connsiteX292" fmla="*/ 8922 w 10000"/>
                <a:gd name="connsiteY292" fmla="*/ 2697 h 10000"/>
                <a:gd name="connsiteX293" fmla="*/ 9047 w 10000"/>
                <a:gd name="connsiteY293" fmla="*/ 2697 h 10000"/>
                <a:gd name="connsiteX294" fmla="*/ 9194 w 10000"/>
                <a:gd name="connsiteY294" fmla="*/ 2764 h 10000"/>
                <a:gd name="connsiteX295" fmla="*/ 9364 w 10000"/>
                <a:gd name="connsiteY295" fmla="*/ 2944 h 10000"/>
                <a:gd name="connsiteX296" fmla="*/ 9465 w 10000"/>
                <a:gd name="connsiteY296" fmla="*/ 3101 h 10000"/>
                <a:gd name="connsiteX297" fmla="*/ 9643 w 10000"/>
                <a:gd name="connsiteY297" fmla="*/ 3326 h 10000"/>
                <a:gd name="connsiteX298" fmla="*/ 9674 w 10000"/>
                <a:gd name="connsiteY298" fmla="*/ 3461 h 10000"/>
                <a:gd name="connsiteX299" fmla="*/ 9698 w 10000"/>
                <a:gd name="connsiteY299" fmla="*/ 3596 h 10000"/>
                <a:gd name="connsiteX300" fmla="*/ 9736 w 10000"/>
                <a:gd name="connsiteY300" fmla="*/ 3775 h 10000"/>
                <a:gd name="connsiteX301" fmla="*/ 9767 w 10000"/>
                <a:gd name="connsiteY301" fmla="*/ 3730 h 10000"/>
                <a:gd name="connsiteX302" fmla="*/ 9744 w 10000"/>
                <a:gd name="connsiteY302" fmla="*/ 3528 h 10000"/>
                <a:gd name="connsiteX303" fmla="*/ 9806 w 10000"/>
                <a:gd name="connsiteY303" fmla="*/ 3551 h 10000"/>
                <a:gd name="connsiteX304" fmla="*/ 9884 w 10000"/>
                <a:gd name="connsiteY304" fmla="*/ 3596 h 10000"/>
                <a:gd name="connsiteX305" fmla="*/ 9953 w 10000"/>
                <a:gd name="connsiteY305" fmla="*/ 3730 h 10000"/>
                <a:gd name="connsiteX306" fmla="*/ 10000 w 10000"/>
                <a:gd name="connsiteY306" fmla="*/ 3865 h 10000"/>
                <a:gd name="connsiteX307" fmla="*/ 9953 w 10000"/>
                <a:gd name="connsiteY307" fmla="*/ 4000 h 10000"/>
                <a:gd name="connsiteX308" fmla="*/ 9853 w 10000"/>
                <a:gd name="connsiteY308" fmla="*/ 4067 h 10000"/>
                <a:gd name="connsiteX309" fmla="*/ 9837 w 10000"/>
                <a:gd name="connsiteY309" fmla="*/ 4225 h 10000"/>
                <a:gd name="connsiteX310" fmla="*/ 9806 w 10000"/>
                <a:gd name="connsiteY310" fmla="*/ 4427 h 10000"/>
                <a:gd name="connsiteX311" fmla="*/ 9698 w 10000"/>
                <a:gd name="connsiteY311" fmla="*/ 4270 h 10000"/>
                <a:gd name="connsiteX312" fmla="*/ 9636 w 10000"/>
                <a:gd name="connsiteY312" fmla="*/ 4202 h 10000"/>
                <a:gd name="connsiteX313" fmla="*/ 9643 w 10000"/>
                <a:gd name="connsiteY313" fmla="*/ 4022 h 10000"/>
                <a:gd name="connsiteX314" fmla="*/ 9481 w 10000"/>
                <a:gd name="connsiteY314" fmla="*/ 4045 h 10000"/>
                <a:gd name="connsiteX315" fmla="*/ 9457 w 10000"/>
                <a:gd name="connsiteY315" fmla="*/ 3820 h 10000"/>
                <a:gd name="connsiteX316" fmla="*/ 9403 w 10000"/>
                <a:gd name="connsiteY316" fmla="*/ 3843 h 10000"/>
                <a:gd name="connsiteX317" fmla="*/ 9395 w 10000"/>
                <a:gd name="connsiteY317" fmla="*/ 4000 h 10000"/>
                <a:gd name="connsiteX318" fmla="*/ 9419 w 10000"/>
                <a:gd name="connsiteY318" fmla="*/ 4067 h 10000"/>
                <a:gd name="connsiteX319" fmla="*/ 9349 w 10000"/>
                <a:gd name="connsiteY319" fmla="*/ 4247 h 10000"/>
                <a:gd name="connsiteX320" fmla="*/ 9271 w 10000"/>
                <a:gd name="connsiteY320" fmla="*/ 4270 h 10000"/>
                <a:gd name="connsiteX321" fmla="*/ 9217 w 10000"/>
                <a:gd name="connsiteY321" fmla="*/ 4247 h 10000"/>
                <a:gd name="connsiteX322" fmla="*/ 9186 w 10000"/>
                <a:gd name="connsiteY322" fmla="*/ 4180 h 10000"/>
                <a:gd name="connsiteX323" fmla="*/ 9178 w 10000"/>
                <a:gd name="connsiteY323" fmla="*/ 4270 h 10000"/>
                <a:gd name="connsiteX324" fmla="*/ 9233 w 10000"/>
                <a:gd name="connsiteY324" fmla="*/ 4337 h 10000"/>
                <a:gd name="connsiteX325" fmla="*/ 9287 w 10000"/>
                <a:gd name="connsiteY325" fmla="*/ 4427 h 10000"/>
                <a:gd name="connsiteX326" fmla="*/ 9310 w 10000"/>
                <a:gd name="connsiteY326" fmla="*/ 4629 h 10000"/>
                <a:gd name="connsiteX327" fmla="*/ 9357 w 10000"/>
                <a:gd name="connsiteY327" fmla="*/ 4831 h 10000"/>
                <a:gd name="connsiteX328" fmla="*/ 9302 w 10000"/>
                <a:gd name="connsiteY328" fmla="*/ 4921 h 10000"/>
                <a:gd name="connsiteX329" fmla="*/ 9202 w 10000"/>
                <a:gd name="connsiteY329" fmla="*/ 4809 h 10000"/>
                <a:gd name="connsiteX330" fmla="*/ 9155 w 10000"/>
                <a:gd name="connsiteY330" fmla="*/ 4921 h 10000"/>
                <a:gd name="connsiteX331" fmla="*/ 9016 w 10000"/>
                <a:gd name="connsiteY331" fmla="*/ 5101 h 10000"/>
                <a:gd name="connsiteX332" fmla="*/ 8938 w 10000"/>
                <a:gd name="connsiteY332" fmla="*/ 5213 h 10000"/>
                <a:gd name="connsiteX333" fmla="*/ 8783 w 10000"/>
                <a:gd name="connsiteY333" fmla="*/ 5573 h 10000"/>
                <a:gd name="connsiteX334" fmla="*/ 8729 w 10000"/>
                <a:gd name="connsiteY334" fmla="*/ 5438 h 10000"/>
                <a:gd name="connsiteX335" fmla="*/ 8612 w 10000"/>
                <a:gd name="connsiteY335" fmla="*/ 5438 h 10000"/>
                <a:gd name="connsiteX336" fmla="*/ 8550 w 10000"/>
                <a:gd name="connsiteY336" fmla="*/ 5618 h 10000"/>
                <a:gd name="connsiteX337" fmla="*/ 8535 w 10000"/>
                <a:gd name="connsiteY337" fmla="*/ 5438 h 10000"/>
                <a:gd name="connsiteX338" fmla="*/ 8496 w 10000"/>
                <a:gd name="connsiteY338" fmla="*/ 5438 h 10000"/>
                <a:gd name="connsiteX339" fmla="*/ 8481 w 10000"/>
                <a:gd name="connsiteY339" fmla="*/ 5573 h 10000"/>
                <a:gd name="connsiteX340" fmla="*/ 8372 w 10000"/>
                <a:gd name="connsiteY340" fmla="*/ 5573 h 10000"/>
                <a:gd name="connsiteX341" fmla="*/ 8279 w 10000"/>
                <a:gd name="connsiteY341" fmla="*/ 6000 h 10000"/>
                <a:gd name="connsiteX342" fmla="*/ 8279 w 10000"/>
                <a:gd name="connsiteY342" fmla="*/ 6135 h 10000"/>
                <a:gd name="connsiteX343" fmla="*/ 8341 w 10000"/>
                <a:gd name="connsiteY343" fmla="*/ 6135 h 10000"/>
                <a:gd name="connsiteX344" fmla="*/ 8326 w 10000"/>
                <a:gd name="connsiteY344" fmla="*/ 6337 h 10000"/>
                <a:gd name="connsiteX345" fmla="*/ 8349 w 10000"/>
                <a:gd name="connsiteY345" fmla="*/ 6517 h 10000"/>
                <a:gd name="connsiteX346" fmla="*/ 8279 w 10000"/>
                <a:gd name="connsiteY346" fmla="*/ 6584 h 10000"/>
                <a:gd name="connsiteX347" fmla="*/ 8256 w 10000"/>
                <a:gd name="connsiteY347" fmla="*/ 6742 h 10000"/>
                <a:gd name="connsiteX348" fmla="*/ 8279 w 10000"/>
                <a:gd name="connsiteY348" fmla="*/ 6944 h 10000"/>
                <a:gd name="connsiteX349" fmla="*/ 8186 w 10000"/>
                <a:gd name="connsiteY349" fmla="*/ 7034 h 10000"/>
                <a:gd name="connsiteX350" fmla="*/ 8155 w 10000"/>
                <a:gd name="connsiteY350" fmla="*/ 7124 h 10000"/>
                <a:gd name="connsiteX351" fmla="*/ 8155 w 10000"/>
                <a:gd name="connsiteY351" fmla="*/ 7191 h 10000"/>
                <a:gd name="connsiteX352" fmla="*/ 8163 w 10000"/>
                <a:gd name="connsiteY352" fmla="*/ 7236 h 10000"/>
                <a:gd name="connsiteX353" fmla="*/ 8155 w 10000"/>
                <a:gd name="connsiteY353" fmla="*/ 7281 h 10000"/>
                <a:gd name="connsiteX354" fmla="*/ 8062 w 10000"/>
                <a:gd name="connsiteY354" fmla="*/ 7371 h 10000"/>
                <a:gd name="connsiteX355" fmla="*/ 8062 w 10000"/>
                <a:gd name="connsiteY355" fmla="*/ 7528 h 10000"/>
                <a:gd name="connsiteX356" fmla="*/ 7946 w 10000"/>
                <a:gd name="connsiteY356" fmla="*/ 7865 h 10000"/>
                <a:gd name="connsiteX357" fmla="*/ 7930 w 10000"/>
                <a:gd name="connsiteY357" fmla="*/ 7506 h 10000"/>
                <a:gd name="connsiteX358" fmla="*/ 7884 w 10000"/>
                <a:gd name="connsiteY358" fmla="*/ 6944 h 10000"/>
                <a:gd name="connsiteX359" fmla="*/ 7884 w 10000"/>
                <a:gd name="connsiteY359" fmla="*/ 6539 h 10000"/>
                <a:gd name="connsiteX360" fmla="*/ 7930 w 10000"/>
                <a:gd name="connsiteY360" fmla="*/ 6382 h 10000"/>
                <a:gd name="connsiteX361" fmla="*/ 7977 w 10000"/>
                <a:gd name="connsiteY361" fmla="*/ 6135 h 10000"/>
                <a:gd name="connsiteX362" fmla="*/ 8039 w 10000"/>
                <a:gd name="connsiteY362" fmla="*/ 6090 h 10000"/>
                <a:gd name="connsiteX363" fmla="*/ 8202 w 10000"/>
                <a:gd name="connsiteY363" fmla="*/ 5640 h 10000"/>
                <a:gd name="connsiteX364" fmla="*/ 8326 w 10000"/>
                <a:gd name="connsiteY364" fmla="*/ 5393 h 10000"/>
                <a:gd name="connsiteX365" fmla="*/ 8364 w 10000"/>
                <a:gd name="connsiteY365" fmla="*/ 5348 h 10000"/>
                <a:gd name="connsiteX366" fmla="*/ 8426 w 10000"/>
                <a:gd name="connsiteY366" fmla="*/ 4944 h 10000"/>
                <a:gd name="connsiteX367" fmla="*/ 8457 w 10000"/>
                <a:gd name="connsiteY367" fmla="*/ 4899 h 10000"/>
                <a:gd name="connsiteX368" fmla="*/ 8395 w 10000"/>
                <a:gd name="connsiteY368" fmla="*/ 4831 h 10000"/>
                <a:gd name="connsiteX369" fmla="*/ 8372 w 10000"/>
                <a:gd name="connsiteY369" fmla="*/ 4854 h 10000"/>
                <a:gd name="connsiteX370" fmla="*/ 8349 w 10000"/>
                <a:gd name="connsiteY370" fmla="*/ 4921 h 10000"/>
                <a:gd name="connsiteX371" fmla="*/ 8349 w 10000"/>
                <a:gd name="connsiteY371" fmla="*/ 5124 h 10000"/>
                <a:gd name="connsiteX372" fmla="*/ 8295 w 10000"/>
                <a:gd name="connsiteY372" fmla="*/ 5124 h 10000"/>
                <a:gd name="connsiteX373" fmla="*/ 8171 w 10000"/>
                <a:gd name="connsiteY373" fmla="*/ 5348 h 10000"/>
                <a:gd name="connsiteX374" fmla="*/ 8140 w 10000"/>
                <a:gd name="connsiteY374" fmla="*/ 5258 h 10000"/>
                <a:gd name="connsiteX375" fmla="*/ 8171 w 10000"/>
                <a:gd name="connsiteY375" fmla="*/ 5079 h 10000"/>
                <a:gd name="connsiteX376" fmla="*/ 8132 w 10000"/>
                <a:gd name="connsiteY376" fmla="*/ 5124 h 10000"/>
                <a:gd name="connsiteX377" fmla="*/ 7977 w 10000"/>
                <a:gd name="connsiteY377" fmla="*/ 5124 h 10000"/>
                <a:gd name="connsiteX378" fmla="*/ 7829 w 10000"/>
                <a:gd name="connsiteY378" fmla="*/ 5461 h 10000"/>
                <a:gd name="connsiteX379" fmla="*/ 7798 w 10000"/>
                <a:gd name="connsiteY379" fmla="*/ 5640 h 10000"/>
                <a:gd name="connsiteX380" fmla="*/ 7814 w 10000"/>
                <a:gd name="connsiteY380" fmla="*/ 5685 h 10000"/>
                <a:gd name="connsiteX381" fmla="*/ 7853 w 10000"/>
                <a:gd name="connsiteY381" fmla="*/ 5798 h 10000"/>
                <a:gd name="connsiteX382" fmla="*/ 7791 w 10000"/>
                <a:gd name="connsiteY382" fmla="*/ 5798 h 10000"/>
                <a:gd name="connsiteX383" fmla="*/ 7729 w 10000"/>
                <a:gd name="connsiteY383" fmla="*/ 5820 h 10000"/>
                <a:gd name="connsiteX384" fmla="*/ 7612 w 10000"/>
                <a:gd name="connsiteY384" fmla="*/ 5843 h 10000"/>
                <a:gd name="connsiteX385" fmla="*/ 7643 w 10000"/>
                <a:gd name="connsiteY385" fmla="*/ 5753 h 10000"/>
                <a:gd name="connsiteX386" fmla="*/ 7620 w 10000"/>
                <a:gd name="connsiteY386" fmla="*/ 5663 h 10000"/>
                <a:gd name="connsiteX387" fmla="*/ 7535 w 10000"/>
                <a:gd name="connsiteY387" fmla="*/ 5640 h 10000"/>
                <a:gd name="connsiteX388" fmla="*/ 7481 w 10000"/>
                <a:gd name="connsiteY388" fmla="*/ 5663 h 10000"/>
                <a:gd name="connsiteX389" fmla="*/ 7457 w 10000"/>
                <a:gd name="connsiteY389" fmla="*/ 5753 h 10000"/>
                <a:gd name="connsiteX390" fmla="*/ 7341 w 10000"/>
                <a:gd name="connsiteY390" fmla="*/ 5730 h 10000"/>
                <a:gd name="connsiteX391" fmla="*/ 7287 w 10000"/>
                <a:gd name="connsiteY391" fmla="*/ 5753 h 10000"/>
                <a:gd name="connsiteX392" fmla="*/ 7085 w 10000"/>
                <a:gd name="connsiteY392" fmla="*/ 5753 h 10000"/>
                <a:gd name="connsiteX393" fmla="*/ 6636 w 10000"/>
                <a:gd name="connsiteY393" fmla="*/ 6876 h 10000"/>
                <a:gd name="connsiteX394" fmla="*/ 6643 w 10000"/>
                <a:gd name="connsiteY394" fmla="*/ 6989 h 10000"/>
                <a:gd name="connsiteX395" fmla="*/ 6721 w 10000"/>
                <a:gd name="connsiteY395" fmla="*/ 6966 h 10000"/>
                <a:gd name="connsiteX396" fmla="*/ 6729 w 10000"/>
                <a:gd name="connsiteY396" fmla="*/ 7146 h 10000"/>
                <a:gd name="connsiteX397" fmla="*/ 6767 w 10000"/>
                <a:gd name="connsiteY397" fmla="*/ 7011 h 10000"/>
                <a:gd name="connsiteX398" fmla="*/ 6806 w 10000"/>
                <a:gd name="connsiteY398" fmla="*/ 7191 h 10000"/>
                <a:gd name="connsiteX399" fmla="*/ 6860 w 10000"/>
                <a:gd name="connsiteY399" fmla="*/ 7056 h 10000"/>
                <a:gd name="connsiteX400" fmla="*/ 6946 w 10000"/>
                <a:gd name="connsiteY400" fmla="*/ 7101 h 10000"/>
                <a:gd name="connsiteX401" fmla="*/ 7008 w 10000"/>
                <a:gd name="connsiteY401" fmla="*/ 7326 h 10000"/>
                <a:gd name="connsiteX402" fmla="*/ 6992 w 10000"/>
                <a:gd name="connsiteY402" fmla="*/ 7573 h 10000"/>
                <a:gd name="connsiteX403" fmla="*/ 6961 w 10000"/>
                <a:gd name="connsiteY403" fmla="*/ 7820 h 10000"/>
                <a:gd name="connsiteX404" fmla="*/ 6953 w 10000"/>
                <a:gd name="connsiteY404" fmla="*/ 8180 h 10000"/>
                <a:gd name="connsiteX405" fmla="*/ 6930 w 10000"/>
                <a:gd name="connsiteY405" fmla="*/ 8382 h 10000"/>
                <a:gd name="connsiteX406" fmla="*/ 6698 w 10000"/>
                <a:gd name="connsiteY406" fmla="*/ 9213 h 10000"/>
                <a:gd name="connsiteX407" fmla="*/ 6628 w 10000"/>
                <a:gd name="connsiteY407" fmla="*/ 9461 h 10000"/>
                <a:gd name="connsiteX408" fmla="*/ 6574 w 10000"/>
                <a:gd name="connsiteY408" fmla="*/ 9573 h 10000"/>
                <a:gd name="connsiteX409" fmla="*/ 6504 w 10000"/>
                <a:gd name="connsiteY409" fmla="*/ 9663 h 10000"/>
                <a:gd name="connsiteX410" fmla="*/ 6450 w 10000"/>
                <a:gd name="connsiteY410" fmla="*/ 9573 h 10000"/>
                <a:gd name="connsiteX411" fmla="*/ 6380 w 10000"/>
                <a:gd name="connsiteY411" fmla="*/ 9618 h 10000"/>
                <a:gd name="connsiteX412" fmla="*/ 6380 w 10000"/>
                <a:gd name="connsiteY412" fmla="*/ 9213 h 10000"/>
                <a:gd name="connsiteX413" fmla="*/ 6434 w 10000"/>
                <a:gd name="connsiteY413" fmla="*/ 9101 h 10000"/>
                <a:gd name="connsiteX414" fmla="*/ 6457 w 10000"/>
                <a:gd name="connsiteY414" fmla="*/ 9169 h 10000"/>
                <a:gd name="connsiteX415" fmla="*/ 6504 w 10000"/>
                <a:gd name="connsiteY415" fmla="*/ 9146 h 10000"/>
                <a:gd name="connsiteX416" fmla="*/ 6550 w 10000"/>
                <a:gd name="connsiteY416" fmla="*/ 8899 h 10000"/>
                <a:gd name="connsiteX417" fmla="*/ 6574 w 10000"/>
                <a:gd name="connsiteY417" fmla="*/ 8652 h 10000"/>
                <a:gd name="connsiteX418" fmla="*/ 6605 w 10000"/>
                <a:gd name="connsiteY418" fmla="*/ 8607 h 10000"/>
                <a:gd name="connsiteX419" fmla="*/ 6597 w 10000"/>
                <a:gd name="connsiteY419" fmla="*/ 8449 h 10000"/>
                <a:gd name="connsiteX420" fmla="*/ 6535 w 10000"/>
                <a:gd name="connsiteY420" fmla="*/ 8472 h 10000"/>
                <a:gd name="connsiteX421" fmla="*/ 6481 w 10000"/>
                <a:gd name="connsiteY421" fmla="*/ 8494 h 10000"/>
                <a:gd name="connsiteX422" fmla="*/ 6457 w 10000"/>
                <a:gd name="connsiteY422" fmla="*/ 8584 h 10000"/>
                <a:gd name="connsiteX423" fmla="*/ 6372 w 10000"/>
                <a:gd name="connsiteY423" fmla="*/ 8562 h 10000"/>
                <a:gd name="connsiteX424" fmla="*/ 6357 w 10000"/>
                <a:gd name="connsiteY424" fmla="*/ 8337 h 10000"/>
                <a:gd name="connsiteX425" fmla="*/ 6240 w 10000"/>
                <a:gd name="connsiteY425" fmla="*/ 8157 h 10000"/>
                <a:gd name="connsiteX426" fmla="*/ 6178 w 10000"/>
                <a:gd name="connsiteY426" fmla="*/ 8157 h 10000"/>
                <a:gd name="connsiteX427" fmla="*/ 6093 w 10000"/>
                <a:gd name="connsiteY427" fmla="*/ 7573 h 10000"/>
                <a:gd name="connsiteX428" fmla="*/ 6047 w 10000"/>
                <a:gd name="connsiteY428" fmla="*/ 7348 h 10000"/>
                <a:gd name="connsiteX429" fmla="*/ 5930 w 10000"/>
                <a:gd name="connsiteY429" fmla="*/ 7213 h 10000"/>
                <a:gd name="connsiteX430" fmla="*/ 5760 w 10000"/>
                <a:gd name="connsiteY430" fmla="*/ 7258 h 10000"/>
                <a:gd name="connsiteX431" fmla="*/ 5705 w 10000"/>
                <a:gd name="connsiteY431" fmla="*/ 7326 h 10000"/>
                <a:gd name="connsiteX432" fmla="*/ 5698 w 10000"/>
                <a:gd name="connsiteY432" fmla="*/ 7416 h 10000"/>
                <a:gd name="connsiteX433" fmla="*/ 5744 w 10000"/>
                <a:gd name="connsiteY433" fmla="*/ 7438 h 10000"/>
                <a:gd name="connsiteX434" fmla="*/ 5744 w 10000"/>
                <a:gd name="connsiteY434" fmla="*/ 7596 h 10000"/>
                <a:gd name="connsiteX435" fmla="*/ 5705 w 10000"/>
                <a:gd name="connsiteY435" fmla="*/ 7663 h 10000"/>
                <a:gd name="connsiteX436" fmla="*/ 5667 w 10000"/>
                <a:gd name="connsiteY436" fmla="*/ 7865 h 10000"/>
                <a:gd name="connsiteX437" fmla="*/ 5651 w 10000"/>
                <a:gd name="connsiteY437" fmla="*/ 8045 h 10000"/>
                <a:gd name="connsiteX438" fmla="*/ 5605 w 10000"/>
                <a:gd name="connsiteY438" fmla="*/ 8067 h 10000"/>
                <a:gd name="connsiteX439" fmla="*/ 5566 w 10000"/>
                <a:gd name="connsiteY439" fmla="*/ 8180 h 10000"/>
                <a:gd name="connsiteX440" fmla="*/ 5496 w 10000"/>
                <a:gd name="connsiteY440" fmla="*/ 8067 h 10000"/>
                <a:gd name="connsiteX441" fmla="*/ 5403 w 10000"/>
                <a:gd name="connsiteY441" fmla="*/ 8045 h 10000"/>
                <a:gd name="connsiteX442" fmla="*/ 5372 w 10000"/>
                <a:gd name="connsiteY442" fmla="*/ 7978 h 10000"/>
                <a:gd name="connsiteX443" fmla="*/ 5333 w 10000"/>
                <a:gd name="connsiteY443" fmla="*/ 8000 h 10000"/>
                <a:gd name="connsiteX444" fmla="*/ 5264 w 10000"/>
                <a:gd name="connsiteY444" fmla="*/ 8157 h 10000"/>
                <a:gd name="connsiteX445" fmla="*/ 5147 w 10000"/>
                <a:gd name="connsiteY445" fmla="*/ 8225 h 10000"/>
                <a:gd name="connsiteX446" fmla="*/ 5078 w 10000"/>
                <a:gd name="connsiteY446" fmla="*/ 8247 h 10000"/>
                <a:gd name="connsiteX447" fmla="*/ 4992 w 10000"/>
                <a:gd name="connsiteY447" fmla="*/ 8225 h 10000"/>
                <a:gd name="connsiteX448" fmla="*/ 4969 w 10000"/>
                <a:gd name="connsiteY448" fmla="*/ 8157 h 10000"/>
                <a:gd name="connsiteX449" fmla="*/ 4946 w 10000"/>
                <a:gd name="connsiteY449" fmla="*/ 8067 h 10000"/>
                <a:gd name="connsiteX450" fmla="*/ 4907 w 10000"/>
                <a:gd name="connsiteY450" fmla="*/ 8045 h 10000"/>
                <a:gd name="connsiteX451" fmla="*/ 4884 w 10000"/>
                <a:gd name="connsiteY451" fmla="*/ 7978 h 10000"/>
                <a:gd name="connsiteX452" fmla="*/ 4791 w 10000"/>
                <a:gd name="connsiteY452" fmla="*/ 7933 h 10000"/>
                <a:gd name="connsiteX453" fmla="*/ 4736 w 10000"/>
                <a:gd name="connsiteY453" fmla="*/ 8022 h 10000"/>
                <a:gd name="connsiteX454" fmla="*/ 4636 w 10000"/>
                <a:gd name="connsiteY454" fmla="*/ 7978 h 10000"/>
                <a:gd name="connsiteX455" fmla="*/ 4597 w 10000"/>
                <a:gd name="connsiteY455" fmla="*/ 7843 h 10000"/>
                <a:gd name="connsiteX456" fmla="*/ 4589 w 10000"/>
                <a:gd name="connsiteY456" fmla="*/ 7730 h 10000"/>
                <a:gd name="connsiteX457" fmla="*/ 4496 w 10000"/>
                <a:gd name="connsiteY457" fmla="*/ 7640 h 10000"/>
                <a:gd name="connsiteX458" fmla="*/ 4388 w 10000"/>
                <a:gd name="connsiteY458" fmla="*/ 7573 h 10000"/>
                <a:gd name="connsiteX459" fmla="*/ 4318 w 10000"/>
                <a:gd name="connsiteY459" fmla="*/ 7775 h 10000"/>
                <a:gd name="connsiteX460" fmla="*/ 4364 w 10000"/>
                <a:gd name="connsiteY460" fmla="*/ 7933 h 10000"/>
                <a:gd name="connsiteX461" fmla="*/ 4357 w 10000"/>
                <a:gd name="connsiteY461" fmla="*/ 8022 h 10000"/>
                <a:gd name="connsiteX462" fmla="*/ 4310 w 10000"/>
                <a:gd name="connsiteY462" fmla="*/ 8135 h 10000"/>
                <a:gd name="connsiteX463" fmla="*/ 4279 w 10000"/>
                <a:gd name="connsiteY463" fmla="*/ 8067 h 10000"/>
                <a:gd name="connsiteX464" fmla="*/ 4155 w 10000"/>
                <a:gd name="connsiteY464" fmla="*/ 8067 h 10000"/>
                <a:gd name="connsiteX465" fmla="*/ 4116 w 10000"/>
                <a:gd name="connsiteY465" fmla="*/ 7933 h 10000"/>
                <a:gd name="connsiteX466" fmla="*/ 4039 w 10000"/>
                <a:gd name="connsiteY466" fmla="*/ 7888 h 10000"/>
                <a:gd name="connsiteX467" fmla="*/ 3969 w 10000"/>
                <a:gd name="connsiteY467" fmla="*/ 7865 h 10000"/>
                <a:gd name="connsiteX468" fmla="*/ 3837 w 10000"/>
                <a:gd name="connsiteY468" fmla="*/ 8067 h 10000"/>
                <a:gd name="connsiteX469" fmla="*/ 3806 w 10000"/>
                <a:gd name="connsiteY469" fmla="*/ 8157 h 10000"/>
                <a:gd name="connsiteX470" fmla="*/ 3752 w 10000"/>
                <a:gd name="connsiteY470" fmla="*/ 8180 h 10000"/>
                <a:gd name="connsiteX471" fmla="*/ 3721 w 10000"/>
                <a:gd name="connsiteY471" fmla="*/ 8270 h 10000"/>
                <a:gd name="connsiteX472" fmla="*/ 3659 w 10000"/>
                <a:gd name="connsiteY472" fmla="*/ 8270 h 10000"/>
                <a:gd name="connsiteX473" fmla="*/ 3643 w 10000"/>
                <a:gd name="connsiteY473" fmla="*/ 8112 h 10000"/>
                <a:gd name="connsiteX474" fmla="*/ 3558 w 10000"/>
                <a:gd name="connsiteY474" fmla="*/ 8090 h 10000"/>
                <a:gd name="connsiteX475" fmla="*/ 3504 w 10000"/>
                <a:gd name="connsiteY475" fmla="*/ 7978 h 10000"/>
                <a:gd name="connsiteX476" fmla="*/ 3465 w 10000"/>
                <a:gd name="connsiteY476" fmla="*/ 7820 h 10000"/>
                <a:gd name="connsiteX477" fmla="*/ 3357 w 10000"/>
                <a:gd name="connsiteY477" fmla="*/ 7865 h 10000"/>
                <a:gd name="connsiteX478" fmla="*/ 3271 w 10000"/>
                <a:gd name="connsiteY478" fmla="*/ 7730 h 10000"/>
                <a:gd name="connsiteX479" fmla="*/ 3256 w 10000"/>
                <a:gd name="connsiteY479" fmla="*/ 7820 h 10000"/>
                <a:gd name="connsiteX480" fmla="*/ 3225 w 10000"/>
                <a:gd name="connsiteY480" fmla="*/ 7820 h 10000"/>
                <a:gd name="connsiteX481" fmla="*/ 3171 w 10000"/>
                <a:gd name="connsiteY481" fmla="*/ 7551 h 10000"/>
                <a:gd name="connsiteX482" fmla="*/ 3109 w 10000"/>
                <a:gd name="connsiteY482" fmla="*/ 7281 h 10000"/>
                <a:gd name="connsiteX483" fmla="*/ 3039 w 10000"/>
                <a:gd name="connsiteY483" fmla="*/ 7146 h 10000"/>
                <a:gd name="connsiteX484" fmla="*/ 3031 w 10000"/>
                <a:gd name="connsiteY484" fmla="*/ 7034 h 10000"/>
                <a:gd name="connsiteX485" fmla="*/ 2946 w 10000"/>
                <a:gd name="connsiteY485" fmla="*/ 7101 h 10000"/>
                <a:gd name="connsiteX486" fmla="*/ 2876 w 10000"/>
                <a:gd name="connsiteY486" fmla="*/ 7213 h 10000"/>
                <a:gd name="connsiteX487" fmla="*/ 2798 w 10000"/>
                <a:gd name="connsiteY487" fmla="*/ 7101 h 10000"/>
                <a:gd name="connsiteX488" fmla="*/ 2721 w 10000"/>
                <a:gd name="connsiteY488" fmla="*/ 7034 h 10000"/>
                <a:gd name="connsiteX489" fmla="*/ 2682 w 10000"/>
                <a:gd name="connsiteY489" fmla="*/ 6966 h 10000"/>
                <a:gd name="connsiteX490" fmla="*/ 2667 w 10000"/>
                <a:gd name="connsiteY490" fmla="*/ 6809 h 10000"/>
                <a:gd name="connsiteX491" fmla="*/ 2589 w 10000"/>
                <a:gd name="connsiteY491" fmla="*/ 6787 h 10000"/>
                <a:gd name="connsiteX492" fmla="*/ 2504 w 10000"/>
                <a:gd name="connsiteY492" fmla="*/ 6831 h 10000"/>
                <a:gd name="connsiteX493" fmla="*/ 2163 w 10000"/>
                <a:gd name="connsiteY493" fmla="*/ 7101 h 10000"/>
                <a:gd name="connsiteX494" fmla="*/ 2078 w 10000"/>
                <a:gd name="connsiteY494" fmla="*/ 7124 h 10000"/>
                <a:gd name="connsiteX495" fmla="*/ 2093 w 10000"/>
                <a:gd name="connsiteY495" fmla="*/ 7236 h 10000"/>
                <a:gd name="connsiteX496" fmla="*/ 2109 w 10000"/>
                <a:gd name="connsiteY496" fmla="*/ 7326 h 10000"/>
                <a:gd name="connsiteX497" fmla="*/ 2062 w 10000"/>
                <a:gd name="connsiteY497" fmla="*/ 7371 h 10000"/>
                <a:gd name="connsiteX498" fmla="*/ 2054 w 10000"/>
                <a:gd name="connsiteY498" fmla="*/ 7483 h 10000"/>
                <a:gd name="connsiteX499" fmla="*/ 2031 w 10000"/>
                <a:gd name="connsiteY499" fmla="*/ 7551 h 10000"/>
                <a:gd name="connsiteX500" fmla="*/ 2008 w 10000"/>
                <a:gd name="connsiteY500" fmla="*/ 7640 h 10000"/>
                <a:gd name="connsiteX501" fmla="*/ 2062 w 10000"/>
                <a:gd name="connsiteY501" fmla="*/ 7685 h 10000"/>
                <a:gd name="connsiteX502" fmla="*/ 2093 w 10000"/>
                <a:gd name="connsiteY502" fmla="*/ 7775 h 10000"/>
                <a:gd name="connsiteX503" fmla="*/ 2054 w 10000"/>
                <a:gd name="connsiteY503" fmla="*/ 7888 h 10000"/>
                <a:gd name="connsiteX504" fmla="*/ 1953 w 10000"/>
                <a:gd name="connsiteY504" fmla="*/ 7910 h 10000"/>
                <a:gd name="connsiteX505" fmla="*/ 1915 w 10000"/>
                <a:gd name="connsiteY505" fmla="*/ 7798 h 10000"/>
                <a:gd name="connsiteX506" fmla="*/ 1845 w 10000"/>
                <a:gd name="connsiteY506" fmla="*/ 7798 h 10000"/>
                <a:gd name="connsiteX507" fmla="*/ 1760 w 10000"/>
                <a:gd name="connsiteY507" fmla="*/ 7910 h 10000"/>
                <a:gd name="connsiteX508" fmla="*/ 1698 w 10000"/>
                <a:gd name="connsiteY508" fmla="*/ 7888 h 10000"/>
                <a:gd name="connsiteX509" fmla="*/ 1612 w 10000"/>
                <a:gd name="connsiteY509" fmla="*/ 7730 h 10000"/>
                <a:gd name="connsiteX510" fmla="*/ 1473 w 10000"/>
                <a:gd name="connsiteY510" fmla="*/ 7663 h 10000"/>
                <a:gd name="connsiteX511" fmla="*/ 1411 w 10000"/>
                <a:gd name="connsiteY511" fmla="*/ 7730 h 10000"/>
                <a:gd name="connsiteX512" fmla="*/ 1318 w 10000"/>
                <a:gd name="connsiteY512" fmla="*/ 7933 h 10000"/>
                <a:gd name="connsiteX513" fmla="*/ 1310 w 10000"/>
                <a:gd name="connsiteY513" fmla="*/ 8067 h 10000"/>
                <a:gd name="connsiteX514" fmla="*/ 1279 w 10000"/>
                <a:gd name="connsiteY514" fmla="*/ 8112 h 10000"/>
                <a:gd name="connsiteX515" fmla="*/ 1248 w 10000"/>
                <a:gd name="connsiteY515" fmla="*/ 7933 h 10000"/>
                <a:gd name="connsiteX516" fmla="*/ 1202 w 10000"/>
                <a:gd name="connsiteY516" fmla="*/ 8090 h 10000"/>
                <a:gd name="connsiteX517" fmla="*/ 1178 w 10000"/>
                <a:gd name="connsiteY517" fmla="*/ 8360 h 10000"/>
                <a:gd name="connsiteX518" fmla="*/ 1217 w 10000"/>
                <a:gd name="connsiteY518" fmla="*/ 8517 h 10000"/>
                <a:gd name="connsiteX519" fmla="*/ 1271 w 10000"/>
                <a:gd name="connsiteY519" fmla="*/ 8562 h 10000"/>
                <a:gd name="connsiteX520" fmla="*/ 1318 w 10000"/>
                <a:gd name="connsiteY520" fmla="*/ 8742 h 10000"/>
                <a:gd name="connsiteX521" fmla="*/ 1333 w 10000"/>
                <a:gd name="connsiteY521" fmla="*/ 8899 h 10000"/>
                <a:gd name="connsiteX0" fmla="*/ 1333 w 10000"/>
                <a:gd name="connsiteY0" fmla="*/ 8899 h 10000"/>
                <a:gd name="connsiteX1" fmla="*/ 1271 w 10000"/>
                <a:gd name="connsiteY1" fmla="*/ 9034 h 10000"/>
                <a:gd name="connsiteX2" fmla="*/ 1233 w 10000"/>
                <a:gd name="connsiteY2" fmla="*/ 9101 h 10000"/>
                <a:gd name="connsiteX3" fmla="*/ 1217 w 10000"/>
                <a:gd name="connsiteY3" fmla="*/ 9191 h 10000"/>
                <a:gd name="connsiteX4" fmla="*/ 1186 w 10000"/>
                <a:gd name="connsiteY4" fmla="*/ 9303 h 10000"/>
                <a:gd name="connsiteX5" fmla="*/ 1217 w 10000"/>
                <a:gd name="connsiteY5" fmla="*/ 9371 h 10000"/>
                <a:gd name="connsiteX6" fmla="*/ 1240 w 10000"/>
                <a:gd name="connsiteY6" fmla="*/ 9483 h 10000"/>
                <a:gd name="connsiteX7" fmla="*/ 1248 w 10000"/>
                <a:gd name="connsiteY7" fmla="*/ 9685 h 10000"/>
                <a:gd name="connsiteX8" fmla="*/ 1302 w 10000"/>
                <a:gd name="connsiteY8" fmla="*/ 9865 h 10000"/>
                <a:gd name="connsiteX9" fmla="*/ 1264 w 10000"/>
                <a:gd name="connsiteY9" fmla="*/ 9978 h 10000"/>
                <a:gd name="connsiteX10" fmla="*/ 1248 w 10000"/>
                <a:gd name="connsiteY10" fmla="*/ 10000 h 10000"/>
                <a:gd name="connsiteX11" fmla="*/ 1186 w 10000"/>
                <a:gd name="connsiteY11" fmla="*/ 9865 h 10000"/>
                <a:gd name="connsiteX12" fmla="*/ 1163 w 10000"/>
                <a:gd name="connsiteY12" fmla="*/ 9843 h 10000"/>
                <a:gd name="connsiteX13" fmla="*/ 1124 w 10000"/>
                <a:gd name="connsiteY13" fmla="*/ 9730 h 10000"/>
                <a:gd name="connsiteX14" fmla="*/ 1085 w 10000"/>
                <a:gd name="connsiteY14" fmla="*/ 9663 h 10000"/>
                <a:gd name="connsiteX15" fmla="*/ 1047 w 10000"/>
                <a:gd name="connsiteY15" fmla="*/ 9685 h 10000"/>
                <a:gd name="connsiteX16" fmla="*/ 1023 w 10000"/>
                <a:gd name="connsiteY16" fmla="*/ 9685 h 10000"/>
                <a:gd name="connsiteX17" fmla="*/ 984 w 10000"/>
                <a:gd name="connsiteY17" fmla="*/ 9640 h 10000"/>
                <a:gd name="connsiteX18" fmla="*/ 930 w 10000"/>
                <a:gd name="connsiteY18" fmla="*/ 9551 h 10000"/>
                <a:gd name="connsiteX19" fmla="*/ 899 w 10000"/>
                <a:gd name="connsiteY19" fmla="*/ 9551 h 10000"/>
                <a:gd name="connsiteX20" fmla="*/ 860 w 10000"/>
                <a:gd name="connsiteY20" fmla="*/ 9573 h 10000"/>
                <a:gd name="connsiteX21" fmla="*/ 814 w 10000"/>
                <a:gd name="connsiteY21" fmla="*/ 9483 h 10000"/>
                <a:gd name="connsiteX22" fmla="*/ 767 w 10000"/>
                <a:gd name="connsiteY22" fmla="*/ 9506 h 10000"/>
                <a:gd name="connsiteX23" fmla="*/ 667 w 10000"/>
                <a:gd name="connsiteY23" fmla="*/ 9303 h 10000"/>
                <a:gd name="connsiteX24" fmla="*/ 612 w 10000"/>
                <a:gd name="connsiteY24" fmla="*/ 9236 h 10000"/>
                <a:gd name="connsiteX25" fmla="*/ 628 w 10000"/>
                <a:gd name="connsiteY25" fmla="*/ 9079 h 10000"/>
                <a:gd name="connsiteX26" fmla="*/ 674 w 10000"/>
                <a:gd name="connsiteY26" fmla="*/ 8944 h 10000"/>
                <a:gd name="connsiteX27" fmla="*/ 667 w 10000"/>
                <a:gd name="connsiteY27" fmla="*/ 8831 h 10000"/>
                <a:gd name="connsiteX28" fmla="*/ 729 w 10000"/>
                <a:gd name="connsiteY28" fmla="*/ 8719 h 10000"/>
                <a:gd name="connsiteX29" fmla="*/ 659 w 10000"/>
                <a:gd name="connsiteY29" fmla="*/ 8697 h 10000"/>
                <a:gd name="connsiteX30" fmla="*/ 667 w 10000"/>
                <a:gd name="connsiteY30" fmla="*/ 8607 h 10000"/>
                <a:gd name="connsiteX31" fmla="*/ 705 w 10000"/>
                <a:gd name="connsiteY31" fmla="*/ 8562 h 10000"/>
                <a:gd name="connsiteX32" fmla="*/ 767 w 10000"/>
                <a:gd name="connsiteY32" fmla="*/ 8517 h 10000"/>
                <a:gd name="connsiteX33" fmla="*/ 775 w 10000"/>
                <a:gd name="connsiteY33" fmla="*/ 8157 h 10000"/>
                <a:gd name="connsiteX34" fmla="*/ 713 w 10000"/>
                <a:gd name="connsiteY34" fmla="*/ 8045 h 10000"/>
                <a:gd name="connsiteX35" fmla="*/ 636 w 10000"/>
                <a:gd name="connsiteY35" fmla="*/ 8045 h 10000"/>
                <a:gd name="connsiteX36" fmla="*/ 628 w 10000"/>
                <a:gd name="connsiteY36" fmla="*/ 7978 h 10000"/>
                <a:gd name="connsiteX37" fmla="*/ 504 w 10000"/>
                <a:gd name="connsiteY37" fmla="*/ 7955 h 10000"/>
                <a:gd name="connsiteX38" fmla="*/ 488 w 10000"/>
                <a:gd name="connsiteY38" fmla="*/ 7798 h 10000"/>
                <a:gd name="connsiteX39" fmla="*/ 419 w 10000"/>
                <a:gd name="connsiteY39" fmla="*/ 7753 h 10000"/>
                <a:gd name="connsiteX40" fmla="*/ 426 w 10000"/>
                <a:gd name="connsiteY40" fmla="*/ 7618 h 10000"/>
                <a:gd name="connsiteX41" fmla="*/ 411 w 10000"/>
                <a:gd name="connsiteY41" fmla="*/ 7506 h 10000"/>
                <a:gd name="connsiteX42" fmla="*/ 318 w 10000"/>
                <a:gd name="connsiteY42" fmla="*/ 7506 h 10000"/>
                <a:gd name="connsiteX43" fmla="*/ 302 w 10000"/>
                <a:gd name="connsiteY43" fmla="*/ 7551 h 10000"/>
                <a:gd name="connsiteX44" fmla="*/ 279 w 10000"/>
                <a:gd name="connsiteY44" fmla="*/ 7573 h 10000"/>
                <a:gd name="connsiteX45" fmla="*/ 248 w 10000"/>
                <a:gd name="connsiteY45" fmla="*/ 7528 h 10000"/>
                <a:gd name="connsiteX46" fmla="*/ 248 w 10000"/>
                <a:gd name="connsiteY46" fmla="*/ 7303 h 10000"/>
                <a:gd name="connsiteX47" fmla="*/ 318 w 10000"/>
                <a:gd name="connsiteY47" fmla="*/ 7303 h 10000"/>
                <a:gd name="connsiteX48" fmla="*/ 326 w 10000"/>
                <a:gd name="connsiteY48" fmla="*/ 7281 h 10000"/>
                <a:gd name="connsiteX49" fmla="*/ 217 w 10000"/>
                <a:gd name="connsiteY49" fmla="*/ 6944 h 10000"/>
                <a:gd name="connsiteX50" fmla="*/ 202 w 10000"/>
                <a:gd name="connsiteY50" fmla="*/ 6697 h 10000"/>
                <a:gd name="connsiteX51" fmla="*/ 124 w 10000"/>
                <a:gd name="connsiteY51" fmla="*/ 6674 h 10000"/>
                <a:gd name="connsiteX52" fmla="*/ 124 w 10000"/>
                <a:gd name="connsiteY52" fmla="*/ 6607 h 10000"/>
                <a:gd name="connsiteX53" fmla="*/ 54 w 10000"/>
                <a:gd name="connsiteY53" fmla="*/ 6562 h 10000"/>
                <a:gd name="connsiteX54" fmla="*/ 39 w 10000"/>
                <a:gd name="connsiteY54" fmla="*/ 6494 h 10000"/>
                <a:gd name="connsiteX55" fmla="*/ 23 w 10000"/>
                <a:gd name="connsiteY55" fmla="*/ 6315 h 10000"/>
                <a:gd name="connsiteX56" fmla="*/ 0 w 10000"/>
                <a:gd name="connsiteY56" fmla="*/ 6180 h 10000"/>
                <a:gd name="connsiteX57" fmla="*/ 8 w 10000"/>
                <a:gd name="connsiteY57" fmla="*/ 6045 h 10000"/>
                <a:gd name="connsiteX58" fmla="*/ 8 w 10000"/>
                <a:gd name="connsiteY58" fmla="*/ 5865 h 10000"/>
                <a:gd name="connsiteX59" fmla="*/ 31 w 10000"/>
                <a:gd name="connsiteY59" fmla="*/ 5730 h 10000"/>
                <a:gd name="connsiteX60" fmla="*/ 101 w 10000"/>
                <a:gd name="connsiteY60" fmla="*/ 5573 h 10000"/>
                <a:gd name="connsiteX61" fmla="*/ 155 w 10000"/>
                <a:gd name="connsiteY61" fmla="*/ 5551 h 10000"/>
                <a:gd name="connsiteX62" fmla="*/ 85 w 10000"/>
                <a:gd name="connsiteY62" fmla="*/ 5461 h 10000"/>
                <a:gd name="connsiteX63" fmla="*/ 47 w 10000"/>
                <a:gd name="connsiteY63" fmla="*/ 5326 h 10000"/>
                <a:gd name="connsiteX64" fmla="*/ 180 w 10000"/>
                <a:gd name="connsiteY64" fmla="*/ 4975 h 10000"/>
                <a:gd name="connsiteX65" fmla="*/ 248 w 10000"/>
                <a:gd name="connsiteY65" fmla="*/ 4764 h 10000"/>
                <a:gd name="connsiteX66" fmla="*/ 155 w 10000"/>
                <a:gd name="connsiteY66" fmla="*/ 4562 h 10000"/>
                <a:gd name="connsiteX67" fmla="*/ 194 w 10000"/>
                <a:gd name="connsiteY67" fmla="*/ 4449 h 10000"/>
                <a:gd name="connsiteX68" fmla="*/ 145 w 10000"/>
                <a:gd name="connsiteY68" fmla="*/ 4313 h 10000"/>
                <a:gd name="connsiteX69" fmla="*/ 124 w 10000"/>
                <a:gd name="connsiteY69" fmla="*/ 4180 h 10000"/>
                <a:gd name="connsiteX70" fmla="*/ 155 w 10000"/>
                <a:gd name="connsiteY70" fmla="*/ 3955 h 10000"/>
                <a:gd name="connsiteX71" fmla="*/ 132 w 10000"/>
                <a:gd name="connsiteY71" fmla="*/ 3775 h 10000"/>
                <a:gd name="connsiteX72" fmla="*/ 93 w 10000"/>
                <a:gd name="connsiteY72" fmla="*/ 3573 h 10000"/>
                <a:gd name="connsiteX73" fmla="*/ 155 w 10000"/>
                <a:gd name="connsiteY73" fmla="*/ 3393 h 10000"/>
                <a:gd name="connsiteX74" fmla="*/ 62 w 10000"/>
                <a:gd name="connsiteY74" fmla="*/ 3236 h 10000"/>
                <a:gd name="connsiteX75" fmla="*/ 78 w 10000"/>
                <a:gd name="connsiteY75" fmla="*/ 2989 h 10000"/>
                <a:gd name="connsiteX76" fmla="*/ 116 w 10000"/>
                <a:gd name="connsiteY76" fmla="*/ 2876 h 10000"/>
                <a:gd name="connsiteX77" fmla="*/ 155 w 10000"/>
                <a:gd name="connsiteY77" fmla="*/ 2854 h 10000"/>
                <a:gd name="connsiteX78" fmla="*/ 155 w 10000"/>
                <a:gd name="connsiteY78" fmla="*/ 2787 h 10000"/>
                <a:gd name="connsiteX79" fmla="*/ 240 w 10000"/>
                <a:gd name="connsiteY79" fmla="*/ 2742 h 10000"/>
                <a:gd name="connsiteX80" fmla="*/ 310 w 10000"/>
                <a:gd name="connsiteY80" fmla="*/ 2742 h 10000"/>
                <a:gd name="connsiteX81" fmla="*/ 333 w 10000"/>
                <a:gd name="connsiteY81" fmla="*/ 2854 h 10000"/>
                <a:gd name="connsiteX82" fmla="*/ 372 w 10000"/>
                <a:gd name="connsiteY82" fmla="*/ 2899 h 10000"/>
                <a:gd name="connsiteX83" fmla="*/ 519 w 10000"/>
                <a:gd name="connsiteY83" fmla="*/ 2921 h 10000"/>
                <a:gd name="connsiteX84" fmla="*/ 628 w 10000"/>
                <a:gd name="connsiteY84" fmla="*/ 3079 h 10000"/>
                <a:gd name="connsiteX85" fmla="*/ 729 w 10000"/>
                <a:gd name="connsiteY85" fmla="*/ 3258 h 10000"/>
                <a:gd name="connsiteX86" fmla="*/ 845 w 10000"/>
                <a:gd name="connsiteY86" fmla="*/ 3438 h 10000"/>
                <a:gd name="connsiteX87" fmla="*/ 853 w 10000"/>
                <a:gd name="connsiteY87" fmla="*/ 3640 h 10000"/>
                <a:gd name="connsiteX88" fmla="*/ 783 w 10000"/>
                <a:gd name="connsiteY88" fmla="*/ 3820 h 10000"/>
                <a:gd name="connsiteX89" fmla="*/ 667 w 10000"/>
                <a:gd name="connsiteY89" fmla="*/ 3910 h 10000"/>
                <a:gd name="connsiteX90" fmla="*/ 566 w 10000"/>
                <a:gd name="connsiteY90" fmla="*/ 3798 h 10000"/>
                <a:gd name="connsiteX91" fmla="*/ 450 w 10000"/>
                <a:gd name="connsiteY91" fmla="*/ 3730 h 10000"/>
                <a:gd name="connsiteX92" fmla="*/ 364 w 10000"/>
                <a:gd name="connsiteY92" fmla="*/ 3640 h 10000"/>
                <a:gd name="connsiteX93" fmla="*/ 295 w 10000"/>
                <a:gd name="connsiteY93" fmla="*/ 3551 h 10000"/>
                <a:gd name="connsiteX94" fmla="*/ 349 w 10000"/>
                <a:gd name="connsiteY94" fmla="*/ 3753 h 10000"/>
                <a:gd name="connsiteX95" fmla="*/ 411 w 10000"/>
                <a:gd name="connsiteY95" fmla="*/ 3843 h 10000"/>
                <a:gd name="connsiteX96" fmla="*/ 442 w 10000"/>
                <a:gd name="connsiteY96" fmla="*/ 3910 h 10000"/>
                <a:gd name="connsiteX97" fmla="*/ 450 w 10000"/>
                <a:gd name="connsiteY97" fmla="*/ 4045 h 10000"/>
                <a:gd name="connsiteX98" fmla="*/ 473 w 10000"/>
                <a:gd name="connsiteY98" fmla="*/ 4337 h 10000"/>
                <a:gd name="connsiteX99" fmla="*/ 512 w 10000"/>
                <a:gd name="connsiteY99" fmla="*/ 4360 h 10000"/>
                <a:gd name="connsiteX100" fmla="*/ 574 w 10000"/>
                <a:gd name="connsiteY100" fmla="*/ 4517 h 10000"/>
                <a:gd name="connsiteX101" fmla="*/ 651 w 10000"/>
                <a:gd name="connsiteY101" fmla="*/ 4517 h 10000"/>
                <a:gd name="connsiteX102" fmla="*/ 659 w 10000"/>
                <a:gd name="connsiteY102" fmla="*/ 4404 h 10000"/>
                <a:gd name="connsiteX103" fmla="*/ 612 w 10000"/>
                <a:gd name="connsiteY103" fmla="*/ 4360 h 10000"/>
                <a:gd name="connsiteX104" fmla="*/ 574 w 10000"/>
                <a:gd name="connsiteY104" fmla="*/ 4225 h 10000"/>
                <a:gd name="connsiteX105" fmla="*/ 605 w 10000"/>
                <a:gd name="connsiteY105" fmla="*/ 4112 h 10000"/>
                <a:gd name="connsiteX106" fmla="*/ 651 w 10000"/>
                <a:gd name="connsiteY106" fmla="*/ 4225 h 10000"/>
                <a:gd name="connsiteX107" fmla="*/ 698 w 10000"/>
                <a:gd name="connsiteY107" fmla="*/ 4270 h 10000"/>
                <a:gd name="connsiteX108" fmla="*/ 798 w 10000"/>
                <a:gd name="connsiteY108" fmla="*/ 4337 h 10000"/>
                <a:gd name="connsiteX109" fmla="*/ 798 w 10000"/>
                <a:gd name="connsiteY109" fmla="*/ 4225 h 10000"/>
                <a:gd name="connsiteX110" fmla="*/ 760 w 10000"/>
                <a:gd name="connsiteY110" fmla="*/ 4090 h 10000"/>
                <a:gd name="connsiteX111" fmla="*/ 806 w 10000"/>
                <a:gd name="connsiteY111" fmla="*/ 3955 h 10000"/>
                <a:gd name="connsiteX112" fmla="*/ 876 w 10000"/>
                <a:gd name="connsiteY112" fmla="*/ 3843 h 10000"/>
                <a:gd name="connsiteX113" fmla="*/ 915 w 10000"/>
                <a:gd name="connsiteY113" fmla="*/ 3753 h 10000"/>
                <a:gd name="connsiteX114" fmla="*/ 1023 w 10000"/>
                <a:gd name="connsiteY114" fmla="*/ 3843 h 10000"/>
                <a:gd name="connsiteX115" fmla="*/ 1047 w 10000"/>
                <a:gd name="connsiteY115" fmla="*/ 3573 h 10000"/>
                <a:gd name="connsiteX116" fmla="*/ 1016 w 10000"/>
                <a:gd name="connsiteY116" fmla="*/ 3483 h 10000"/>
                <a:gd name="connsiteX117" fmla="*/ 1031 w 10000"/>
                <a:gd name="connsiteY117" fmla="*/ 3236 h 10000"/>
                <a:gd name="connsiteX118" fmla="*/ 1000 w 10000"/>
                <a:gd name="connsiteY118" fmla="*/ 3146 h 10000"/>
                <a:gd name="connsiteX119" fmla="*/ 1132 w 10000"/>
                <a:gd name="connsiteY119" fmla="*/ 3124 h 10000"/>
                <a:gd name="connsiteX120" fmla="*/ 1178 w 10000"/>
                <a:gd name="connsiteY120" fmla="*/ 3281 h 10000"/>
                <a:gd name="connsiteX121" fmla="*/ 1178 w 10000"/>
                <a:gd name="connsiteY121" fmla="*/ 3371 h 10000"/>
                <a:gd name="connsiteX122" fmla="*/ 1116 w 10000"/>
                <a:gd name="connsiteY122" fmla="*/ 3371 h 10000"/>
                <a:gd name="connsiteX123" fmla="*/ 1078 w 10000"/>
                <a:gd name="connsiteY123" fmla="*/ 3483 h 10000"/>
                <a:gd name="connsiteX124" fmla="*/ 1140 w 10000"/>
                <a:gd name="connsiteY124" fmla="*/ 3640 h 10000"/>
                <a:gd name="connsiteX125" fmla="*/ 1233 w 10000"/>
                <a:gd name="connsiteY125" fmla="*/ 3663 h 10000"/>
                <a:gd name="connsiteX126" fmla="*/ 1271 w 10000"/>
                <a:gd name="connsiteY126" fmla="*/ 3393 h 10000"/>
                <a:gd name="connsiteX127" fmla="*/ 1496 w 10000"/>
                <a:gd name="connsiteY127" fmla="*/ 3146 h 10000"/>
                <a:gd name="connsiteX128" fmla="*/ 1535 w 10000"/>
                <a:gd name="connsiteY128" fmla="*/ 3169 h 10000"/>
                <a:gd name="connsiteX129" fmla="*/ 1581 w 10000"/>
                <a:gd name="connsiteY129" fmla="*/ 3034 h 10000"/>
                <a:gd name="connsiteX130" fmla="*/ 1628 w 10000"/>
                <a:gd name="connsiteY130" fmla="*/ 2989 h 10000"/>
                <a:gd name="connsiteX131" fmla="*/ 1612 w 10000"/>
                <a:gd name="connsiteY131" fmla="*/ 3191 h 10000"/>
                <a:gd name="connsiteX132" fmla="*/ 1690 w 10000"/>
                <a:gd name="connsiteY132" fmla="*/ 3191 h 10000"/>
                <a:gd name="connsiteX133" fmla="*/ 1705 w 10000"/>
                <a:gd name="connsiteY133" fmla="*/ 3101 h 10000"/>
                <a:gd name="connsiteX134" fmla="*/ 1845 w 10000"/>
                <a:gd name="connsiteY134" fmla="*/ 3124 h 10000"/>
                <a:gd name="connsiteX135" fmla="*/ 1938 w 10000"/>
                <a:gd name="connsiteY135" fmla="*/ 2966 h 10000"/>
                <a:gd name="connsiteX136" fmla="*/ 1953 w 10000"/>
                <a:gd name="connsiteY136" fmla="*/ 3079 h 10000"/>
                <a:gd name="connsiteX137" fmla="*/ 1946 w 10000"/>
                <a:gd name="connsiteY137" fmla="*/ 3169 h 10000"/>
                <a:gd name="connsiteX138" fmla="*/ 1984 w 10000"/>
                <a:gd name="connsiteY138" fmla="*/ 3169 h 10000"/>
                <a:gd name="connsiteX139" fmla="*/ 2000 w 10000"/>
                <a:gd name="connsiteY139" fmla="*/ 3079 h 10000"/>
                <a:gd name="connsiteX140" fmla="*/ 2062 w 10000"/>
                <a:gd name="connsiteY140" fmla="*/ 2966 h 10000"/>
                <a:gd name="connsiteX141" fmla="*/ 2016 w 10000"/>
                <a:gd name="connsiteY141" fmla="*/ 2787 h 10000"/>
                <a:gd name="connsiteX142" fmla="*/ 1930 w 10000"/>
                <a:gd name="connsiteY142" fmla="*/ 2697 h 10000"/>
                <a:gd name="connsiteX143" fmla="*/ 1930 w 10000"/>
                <a:gd name="connsiteY143" fmla="*/ 2539 h 10000"/>
                <a:gd name="connsiteX144" fmla="*/ 1961 w 10000"/>
                <a:gd name="connsiteY144" fmla="*/ 2517 h 10000"/>
                <a:gd name="connsiteX145" fmla="*/ 2039 w 10000"/>
                <a:gd name="connsiteY145" fmla="*/ 2719 h 10000"/>
                <a:gd name="connsiteX146" fmla="*/ 2163 w 10000"/>
                <a:gd name="connsiteY146" fmla="*/ 2742 h 10000"/>
                <a:gd name="connsiteX147" fmla="*/ 2295 w 10000"/>
                <a:gd name="connsiteY147" fmla="*/ 2876 h 10000"/>
                <a:gd name="connsiteX148" fmla="*/ 2403 w 10000"/>
                <a:gd name="connsiteY148" fmla="*/ 3011 h 10000"/>
                <a:gd name="connsiteX149" fmla="*/ 2519 w 10000"/>
                <a:gd name="connsiteY149" fmla="*/ 3191 h 10000"/>
                <a:gd name="connsiteX150" fmla="*/ 2550 w 10000"/>
                <a:gd name="connsiteY150" fmla="*/ 3034 h 10000"/>
                <a:gd name="connsiteX151" fmla="*/ 2496 w 10000"/>
                <a:gd name="connsiteY151" fmla="*/ 2876 h 10000"/>
                <a:gd name="connsiteX152" fmla="*/ 2426 w 10000"/>
                <a:gd name="connsiteY152" fmla="*/ 2764 h 10000"/>
                <a:gd name="connsiteX153" fmla="*/ 2426 w 10000"/>
                <a:gd name="connsiteY153" fmla="*/ 2652 h 10000"/>
                <a:gd name="connsiteX154" fmla="*/ 2457 w 10000"/>
                <a:gd name="connsiteY154" fmla="*/ 2427 h 10000"/>
                <a:gd name="connsiteX155" fmla="*/ 2419 w 10000"/>
                <a:gd name="connsiteY155" fmla="*/ 2360 h 10000"/>
                <a:gd name="connsiteX156" fmla="*/ 2426 w 10000"/>
                <a:gd name="connsiteY156" fmla="*/ 2292 h 10000"/>
                <a:gd name="connsiteX157" fmla="*/ 2519 w 10000"/>
                <a:gd name="connsiteY157" fmla="*/ 2090 h 10000"/>
                <a:gd name="connsiteX158" fmla="*/ 2581 w 10000"/>
                <a:gd name="connsiteY158" fmla="*/ 1730 h 10000"/>
                <a:gd name="connsiteX159" fmla="*/ 2775 w 10000"/>
                <a:gd name="connsiteY159" fmla="*/ 1775 h 10000"/>
                <a:gd name="connsiteX160" fmla="*/ 2791 w 10000"/>
                <a:gd name="connsiteY160" fmla="*/ 1843 h 10000"/>
                <a:gd name="connsiteX161" fmla="*/ 2775 w 10000"/>
                <a:gd name="connsiteY161" fmla="*/ 2045 h 10000"/>
                <a:gd name="connsiteX162" fmla="*/ 2736 w 10000"/>
                <a:gd name="connsiteY162" fmla="*/ 2225 h 10000"/>
                <a:gd name="connsiteX163" fmla="*/ 2775 w 10000"/>
                <a:gd name="connsiteY163" fmla="*/ 2315 h 10000"/>
                <a:gd name="connsiteX164" fmla="*/ 2791 w 10000"/>
                <a:gd name="connsiteY164" fmla="*/ 2517 h 10000"/>
                <a:gd name="connsiteX165" fmla="*/ 2775 w 10000"/>
                <a:gd name="connsiteY165" fmla="*/ 3011 h 10000"/>
                <a:gd name="connsiteX166" fmla="*/ 2837 w 10000"/>
                <a:gd name="connsiteY166" fmla="*/ 3146 h 10000"/>
                <a:gd name="connsiteX167" fmla="*/ 2806 w 10000"/>
                <a:gd name="connsiteY167" fmla="*/ 3348 h 10000"/>
                <a:gd name="connsiteX168" fmla="*/ 2698 w 10000"/>
                <a:gd name="connsiteY168" fmla="*/ 3618 h 10000"/>
                <a:gd name="connsiteX169" fmla="*/ 2643 w 10000"/>
                <a:gd name="connsiteY169" fmla="*/ 3685 h 10000"/>
                <a:gd name="connsiteX170" fmla="*/ 2581 w 10000"/>
                <a:gd name="connsiteY170" fmla="*/ 3640 h 10000"/>
                <a:gd name="connsiteX171" fmla="*/ 2550 w 10000"/>
                <a:gd name="connsiteY171" fmla="*/ 3685 h 10000"/>
                <a:gd name="connsiteX172" fmla="*/ 2597 w 10000"/>
                <a:gd name="connsiteY172" fmla="*/ 3775 h 10000"/>
                <a:gd name="connsiteX173" fmla="*/ 2667 w 10000"/>
                <a:gd name="connsiteY173" fmla="*/ 3820 h 10000"/>
                <a:gd name="connsiteX174" fmla="*/ 2736 w 10000"/>
                <a:gd name="connsiteY174" fmla="*/ 3843 h 10000"/>
                <a:gd name="connsiteX175" fmla="*/ 2814 w 10000"/>
                <a:gd name="connsiteY175" fmla="*/ 3663 h 10000"/>
                <a:gd name="connsiteX176" fmla="*/ 2922 w 10000"/>
                <a:gd name="connsiteY176" fmla="*/ 3348 h 10000"/>
                <a:gd name="connsiteX177" fmla="*/ 2891 w 10000"/>
                <a:gd name="connsiteY177" fmla="*/ 3169 h 10000"/>
                <a:gd name="connsiteX178" fmla="*/ 2930 w 10000"/>
                <a:gd name="connsiteY178" fmla="*/ 2989 h 10000"/>
                <a:gd name="connsiteX179" fmla="*/ 3016 w 10000"/>
                <a:gd name="connsiteY179" fmla="*/ 3034 h 10000"/>
                <a:gd name="connsiteX180" fmla="*/ 3054 w 10000"/>
                <a:gd name="connsiteY180" fmla="*/ 3146 h 10000"/>
                <a:gd name="connsiteX181" fmla="*/ 3070 w 10000"/>
                <a:gd name="connsiteY181" fmla="*/ 3326 h 10000"/>
                <a:gd name="connsiteX182" fmla="*/ 3124 w 10000"/>
                <a:gd name="connsiteY182" fmla="*/ 3191 h 10000"/>
                <a:gd name="connsiteX183" fmla="*/ 3093 w 10000"/>
                <a:gd name="connsiteY183" fmla="*/ 3011 h 10000"/>
                <a:gd name="connsiteX184" fmla="*/ 3016 w 10000"/>
                <a:gd name="connsiteY184" fmla="*/ 2944 h 10000"/>
                <a:gd name="connsiteX185" fmla="*/ 2853 w 10000"/>
                <a:gd name="connsiteY185" fmla="*/ 2921 h 10000"/>
                <a:gd name="connsiteX186" fmla="*/ 2853 w 10000"/>
                <a:gd name="connsiteY186" fmla="*/ 2697 h 10000"/>
                <a:gd name="connsiteX187" fmla="*/ 2884 w 10000"/>
                <a:gd name="connsiteY187" fmla="*/ 2472 h 10000"/>
                <a:gd name="connsiteX188" fmla="*/ 2845 w 10000"/>
                <a:gd name="connsiteY188" fmla="*/ 2292 h 10000"/>
                <a:gd name="connsiteX189" fmla="*/ 2822 w 10000"/>
                <a:gd name="connsiteY189" fmla="*/ 2157 h 10000"/>
                <a:gd name="connsiteX190" fmla="*/ 2868 w 10000"/>
                <a:gd name="connsiteY190" fmla="*/ 2022 h 10000"/>
                <a:gd name="connsiteX191" fmla="*/ 2922 w 10000"/>
                <a:gd name="connsiteY191" fmla="*/ 1955 h 10000"/>
                <a:gd name="connsiteX192" fmla="*/ 2930 w 10000"/>
                <a:gd name="connsiteY192" fmla="*/ 1775 h 10000"/>
                <a:gd name="connsiteX193" fmla="*/ 2961 w 10000"/>
                <a:gd name="connsiteY193" fmla="*/ 1775 h 10000"/>
                <a:gd name="connsiteX194" fmla="*/ 2969 w 10000"/>
                <a:gd name="connsiteY194" fmla="*/ 1978 h 10000"/>
                <a:gd name="connsiteX195" fmla="*/ 2946 w 10000"/>
                <a:gd name="connsiteY195" fmla="*/ 2135 h 10000"/>
                <a:gd name="connsiteX196" fmla="*/ 2961 w 10000"/>
                <a:gd name="connsiteY196" fmla="*/ 2247 h 10000"/>
                <a:gd name="connsiteX197" fmla="*/ 3023 w 10000"/>
                <a:gd name="connsiteY197" fmla="*/ 2292 h 10000"/>
                <a:gd name="connsiteX198" fmla="*/ 3116 w 10000"/>
                <a:gd name="connsiteY198" fmla="*/ 2360 h 10000"/>
                <a:gd name="connsiteX199" fmla="*/ 3163 w 10000"/>
                <a:gd name="connsiteY199" fmla="*/ 2360 h 10000"/>
                <a:gd name="connsiteX200" fmla="*/ 3109 w 10000"/>
                <a:gd name="connsiteY200" fmla="*/ 2247 h 10000"/>
                <a:gd name="connsiteX201" fmla="*/ 3031 w 10000"/>
                <a:gd name="connsiteY201" fmla="*/ 2180 h 10000"/>
                <a:gd name="connsiteX202" fmla="*/ 3000 w 10000"/>
                <a:gd name="connsiteY202" fmla="*/ 2045 h 10000"/>
                <a:gd name="connsiteX203" fmla="*/ 3047 w 10000"/>
                <a:gd name="connsiteY203" fmla="*/ 2000 h 10000"/>
                <a:gd name="connsiteX204" fmla="*/ 3124 w 10000"/>
                <a:gd name="connsiteY204" fmla="*/ 2045 h 10000"/>
                <a:gd name="connsiteX205" fmla="*/ 3070 w 10000"/>
                <a:gd name="connsiteY205" fmla="*/ 1865 h 10000"/>
                <a:gd name="connsiteX206" fmla="*/ 3093 w 10000"/>
                <a:gd name="connsiteY206" fmla="*/ 1820 h 10000"/>
                <a:gd name="connsiteX207" fmla="*/ 3225 w 10000"/>
                <a:gd name="connsiteY207" fmla="*/ 1933 h 10000"/>
                <a:gd name="connsiteX208" fmla="*/ 3302 w 10000"/>
                <a:gd name="connsiteY208" fmla="*/ 2112 h 10000"/>
                <a:gd name="connsiteX209" fmla="*/ 3411 w 10000"/>
                <a:gd name="connsiteY209" fmla="*/ 2112 h 10000"/>
                <a:gd name="connsiteX210" fmla="*/ 3357 w 10000"/>
                <a:gd name="connsiteY210" fmla="*/ 1955 h 10000"/>
                <a:gd name="connsiteX211" fmla="*/ 3287 w 10000"/>
                <a:gd name="connsiteY211" fmla="*/ 1798 h 10000"/>
                <a:gd name="connsiteX212" fmla="*/ 3264 w 10000"/>
                <a:gd name="connsiteY212" fmla="*/ 1551 h 10000"/>
                <a:gd name="connsiteX213" fmla="*/ 3310 w 10000"/>
                <a:gd name="connsiteY213" fmla="*/ 1461 h 10000"/>
                <a:gd name="connsiteX214" fmla="*/ 3488 w 10000"/>
                <a:gd name="connsiteY214" fmla="*/ 1438 h 10000"/>
                <a:gd name="connsiteX215" fmla="*/ 3667 w 10000"/>
                <a:gd name="connsiteY215" fmla="*/ 1348 h 10000"/>
                <a:gd name="connsiteX216" fmla="*/ 3620 w 10000"/>
                <a:gd name="connsiteY216" fmla="*/ 1101 h 10000"/>
                <a:gd name="connsiteX217" fmla="*/ 3767 w 10000"/>
                <a:gd name="connsiteY217" fmla="*/ 899 h 10000"/>
                <a:gd name="connsiteX218" fmla="*/ 4093 w 10000"/>
                <a:gd name="connsiteY218" fmla="*/ 584 h 10000"/>
                <a:gd name="connsiteX219" fmla="*/ 4233 w 10000"/>
                <a:gd name="connsiteY219" fmla="*/ 539 h 10000"/>
                <a:gd name="connsiteX220" fmla="*/ 4364 w 10000"/>
                <a:gd name="connsiteY220" fmla="*/ 584 h 10000"/>
                <a:gd name="connsiteX221" fmla="*/ 4558 w 10000"/>
                <a:gd name="connsiteY221" fmla="*/ 404 h 10000"/>
                <a:gd name="connsiteX222" fmla="*/ 4543 w 10000"/>
                <a:gd name="connsiteY222" fmla="*/ 225 h 10000"/>
                <a:gd name="connsiteX223" fmla="*/ 4636 w 10000"/>
                <a:gd name="connsiteY223" fmla="*/ 0 h 10000"/>
                <a:gd name="connsiteX224" fmla="*/ 4767 w 10000"/>
                <a:gd name="connsiteY224" fmla="*/ 22 h 10000"/>
                <a:gd name="connsiteX225" fmla="*/ 4837 w 10000"/>
                <a:gd name="connsiteY225" fmla="*/ 90 h 10000"/>
                <a:gd name="connsiteX226" fmla="*/ 4752 w 10000"/>
                <a:gd name="connsiteY226" fmla="*/ 225 h 10000"/>
                <a:gd name="connsiteX227" fmla="*/ 4915 w 10000"/>
                <a:gd name="connsiteY227" fmla="*/ 247 h 10000"/>
                <a:gd name="connsiteX228" fmla="*/ 4884 w 10000"/>
                <a:gd name="connsiteY228" fmla="*/ 404 h 10000"/>
                <a:gd name="connsiteX229" fmla="*/ 5178 w 10000"/>
                <a:gd name="connsiteY229" fmla="*/ 382 h 10000"/>
                <a:gd name="connsiteX230" fmla="*/ 5287 w 10000"/>
                <a:gd name="connsiteY230" fmla="*/ 584 h 10000"/>
                <a:gd name="connsiteX231" fmla="*/ 5302 w 10000"/>
                <a:gd name="connsiteY231" fmla="*/ 719 h 10000"/>
                <a:gd name="connsiteX232" fmla="*/ 5271 w 10000"/>
                <a:gd name="connsiteY232" fmla="*/ 944 h 10000"/>
                <a:gd name="connsiteX233" fmla="*/ 5140 w 10000"/>
                <a:gd name="connsiteY233" fmla="*/ 1146 h 10000"/>
                <a:gd name="connsiteX234" fmla="*/ 5000 w 10000"/>
                <a:gd name="connsiteY234" fmla="*/ 1371 h 10000"/>
                <a:gd name="connsiteX235" fmla="*/ 4806 w 10000"/>
                <a:gd name="connsiteY235" fmla="*/ 1685 h 10000"/>
                <a:gd name="connsiteX236" fmla="*/ 4822 w 10000"/>
                <a:gd name="connsiteY236" fmla="*/ 1730 h 10000"/>
                <a:gd name="connsiteX237" fmla="*/ 4907 w 10000"/>
                <a:gd name="connsiteY237" fmla="*/ 1640 h 10000"/>
                <a:gd name="connsiteX238" fmla="*/ 5070 w 10000"/>
                <a:gd name="connsiteY238" fmla="*/ 1506 h 10000"/>
                <a:gd name="connsiteX239" fmla="*/ 5062 w 10000"/>
                <a:gd name="connsiteY239" fmla="*/ 1416 h 10000"/>
                <a:gd name="connsiteX240" fmla="*/ 5101 w 10000"/>
                <a:gd name="connsiteY240" fmla="*/ 1303 h 10000"/>
                <a:gd name="connsiteX241" fmla="*/ 5163 w 10000"/>
                <a:gd name="connsiteY241" fmla="*/ 1258 h 10000"/>
                <a:gd name="connsiteX242" fmla="*/ 5178 w 10000"/>
                <a:gd name="connsiteY242" fmla="*/ 1371 h 10000"/>
                <a:gd name="connsiteX243" fmla="*/ 5225 w 10000"/>
                <a:gd name="connsiteY243" fmla="*/ 1416 h 10000"/>
                <a:gd name="connsiteX244" fmla="*/ 5295 w 10000"/>
                <a:gd name="connsiteY244" fmla="*/ 1551 h 10000"/>
                <a:gd name="connsiteX245" fmla="*/ 5333 w 10000"/>
                <a:gd name="connsiteY245" fmla="*/ 1483 h 10000"/>
                <a:gd name="connsiteX246" fmla="*/ 5620 w 10000"/>
                <a:gd name="connsiteY246" fmla="*/ 1506 h 10000"/>
                <a:gd name="connsiteX247" fmla="*/ 5620 w 10000"/>
                <a:gd name="connsiteY247" fmla="*/ 1618 h 10000"/>
                <a:gd name="connsiteX248" fmla="*/ 5899 w 10000"/>
                <a:gd name="connsiteY248" fmla="*/ 1708 h 10000"/>
                <a:gd name="connsiteX249" fmla="*/ 5930 w 10000"/>
                <a:gd name="connsiteY249" fmla="*/ 1416 h 10000"/>
                <a:gd name="connsiteX250" fmla="*/ 5984 w 10000"/>
                <a:gd name="connsiteY250" fmla="*/ 1438 h 10000"/>
                <a:gd name="connsiteX251" fmla="*/ 6062 w 10000"/>
                <a:gd name="connsiteY251" fmla="*/ 1551 h 10000"/>
                <a:gd name="connsiteX252" fmla="*/ 6186 w 10000"/>
                <a:gd name="connsiteY252" fmla="*/ 1528 h 10000"/>
                <a:gd name="connsiteX253" fmla="*/ 6256 w 10000"/>
                <a:gd name="connsiteY253" fmla="*/ 1753 h 10000"/>
                <a:gd name="connsiteX254" fmla="*/ 6271 w 10000"/>
                <a:gd name="connsiteY254" fmla="*/ 1955 h 10000"/>
                <a:gd name="connsiteX255" fmla="*/ 6225 w 10000"/>
                <a:gd name="connsiteY255" fmla="*/ 2045 h 10000"/>
                <a:gd name="connsiteX256" fmla="*/ 6310 w 10000"/>
                <a:gd name="connsiteY256" fmla="*/ 2337 h 10000"/>
                <a:gd name="connsiteX257" fmla="*/ 6395 w 10000"/>
                <a:gd name="connsiteY257" fmla="*/ 2404 h 10000"/>
                <a:gd name="connsiteX258" fmla="*/ 6473 w 10000"/>
                <a:gd name="connsiteY258" fmla="*/ 2067 h 10000"/>
                <a:gd name="connsiteX259" fmla="*/ 6574 w 10000"/>
                <a:gd name="connsiteY259" fmla="*/ 2225 h 10000"/>
                <a:gd name="connsiteX260" fmla="*/ 6667 w 10000"/>
                <a:gd name="connsiteY260" fmla="*/ 2135 h 10000"/>
                <a:gd name="connsiteX261" fmla="*/ 6767 w 10000"/>
                <a:gd name="connsiteY261" fmla="*/ 2247 h 10000"/>
                <a:gd name="connsiteX262" fmla="*/ 6853 w 10000"/>
                <a:gd name="connsiteY262" fmla="*/ 2157 h 10000"/>
                <a:gd name="connsiteX263" fmla="*/ 6915 w 10000"/>
                <a:gd name="connsiteY263" fmla="*/ 2067 h 10000"/>
                <a:gd name="connsiteX264" fmla="*/ 6907 w 10000"/>
                <a:gd name="connsiteY264" fmla="*/ 1865 h 10000"/>
                <a:gd name="connsiteX265" fmla="*/ 6992 w 10000"/>
                <a:gd name="connsiteY265" fmla="*/ 1775 h 10000"/>
                <a:gd name="connsiteX266" fmla="*/ 7256 w 10000"/>
                <a:gd name="connsiteY266" fmla="*/ 1820 h 10000"/>
                <a:gd name="connsiteX267" fmla="*/ 7302 w 10000"/>
                <a:gd name="connsiteY267" fmla="*/ 1933 h 10000"/>
                <a:gd name="connsiteX268" fmla="*/ 7326 w 10000"/>
                <a:gd name="connsiteY268" fmla="*/ 1978 h 10000"/>
                <a:gd name="connsiteX269" fmla="*/ 7465 w 10000"/>
                <a:gd name="connsiteY269" fmla="*/ 1933 h 10000"/>
                <a:gd name="connsiteX270" fmla="*/ 7527 w 10000"/>
                <a:gd name="connsiteY270" fmla="*/ 2022 h 10000"/>
                <a:gd name="connsiteX271" fmla="*/ 7496 w 10000"/>
                <a:gd name="connsiteY271" fmla="*/ 2135 h 10000"/>
                <a:gd name="connsiteX272" fmla="*/ 7550 w 10000"/>
                <a:gd name="connsiteY272" fmla="*/ 2202 h 10000"/>
                <a:gd name="connsiteX273" fmla="*/ 7667 w 10000"/>
                <a:gd name="connsiteY273" fmla="*/ 2337 h 10000"/>
                <a:gd name="connsiteX274" fmla="*/ 7868 w 10000"/>
                <a:gd name="connsiteY274" fmla="*/ 2360 h 10000"/>
                <a:gd name="connsiteX275" fmla="*/ 8078 w 10000"/>
                <a:gd name="connsiteY275" fmla="*/ 2382 h 10000"/>
                <a:gd name="connsiteX276" fmla="*/ 8163 w 10000"/>
                <a:gd name="connsiteY276" fmla="*/ 2517 h 10000"/>
                <a:gd name="connsiteX277" fmla="*/ 8155 w 10000"/>
                <a:gd name="connsiteY277" fmla="*/ 2674 h 10000"/>
                <a:gd name="connsiteX278" fmla="*/ 8171 w 10000"/>
                <a:gd name="connsiteY278" fmla="*/ 2764 h 10000"/>
                <a:gd name="connsiteX279" fmla="*/ 8240 w 10000"/>
                <a:gd name="connsiteY279" fmla="*/ 2831 h 10000"/>
                <a:gd name="connsiteX280" fmla="*/ 8295 w 10000"/>
                <a:gd name="connsiteY280" fmla="*/ 2764 h 10000"/>
                <a:gd name="connsiteX281" fmla="*/ 8550 w 10000"/>
                <a:gd name="connsiteY281" fmla="*/ 2809 h 10000"/>
                <a:gd name="connsiteX282" fmla="*/ 8581 w 10000"/>
                <a:gd name="connsiteY282" fmla="*/ 2809 h 10000"/>
                <a:gd name="connsiteX283" fmla="*/ 8643 w 10000"/>
                <a:gd name="connsiteY283" fmla="*/ 2719 h 10000"/>
                <a:gd name="connsiteX284" fmla="*/ 8667 w 10000"/>
                <a:gd name="connsiteY284" fmla="*/ 2742 h 10000"/>
                <a:gd name="connsiteX285" fmla="*/ 8667 w 10000"/>
                <a:gd name="connsiteY285" fmla="*/ 2876 h 10000"/>
                <a:gd name="connsiteX286" fmla="*/ 8736 w 10000"/>
                <a:gd name="connsiteY286" fmla="*/ 3034 h 10000"/>
                <a:gd name="connsiteX287" fmla="*/ 8814 w 10000"/>
                <a:gd name="connsiteY287" fmla="*/ 3056 h 10000"/>
                <a:gd name="connsiteX288" fmla="*/ 8837 w 10000"/>
                <a:gd name="connsiteY288" fmla="*/ 2966 h 10000"/>
                <a:gd name="connsiteX289" fmla="*/ 8814 w 10000"/>
                <a:gd name="connsiteY289" fmla="*/ 2831 h 10000"/>
                <a:gd name="connsiteX290" fmla="*/ 8806 w 10000"/>
                <a:gd name="connsiteY290" fmla="*/ 2629 h 10000"/>
                <a:gd name="connsiteX291" fmla="*/ 8853 w 10000"/>
                <a:gd name="connsiteY291" fmla="*/ 2607 h 10000"/>
                <a:gd name="connsiteX292" fmla="*/ 8922 w 10000"/>
                <a:gd name="connsiteY292" fmla="*/ 2697 h 10000"/>
                <a:gd name="connsiteX293" fmla="*/ 9047 w 10000"/>
                <a:gd name="connsiteY293" fmla="*/ 2697 h 10000"/>
                <a:gd name="connsiteX294" fmla="*/ 9194 w 10000"/>
                <a:gd name="connsiteY294" fmla="*/ 2764 h 10000"/>
                <a:gd name="connsiteX295" fmla="*/ 9364 w 10000"/>
                <a:gd name="connsiteY295" fmla="*/ 2944 h 10000"/>
                <a:gd name="connsiteX296" fmla="*/ 9465 w 10000"/>
                <a:gd name="connsiteY296" fmla="*/ 3101 h 10000"/>
                <a:gd name="connsiteX297" fmla="*/ 9643 w 10000"/>
                <a:gd name="connsiteY297" fmla="*/ 3326 h 10000"/>
                <a:gd name="connsiteX298" fmla="*/ 9674 w 10000"/>
                <a:gd name="connsiteY298" fmla="*/ 3461 h 10000"/>
                <a:gd name="connsiteX299" fmla="*/ 9698 w 10000"/>
                <a:gd name="connsiteY299" fmla="*/ 3596 h 10000"/>
                <a:gd name="connsiteX300" fmla="*/ 9736 w 10000"/>
                <a:gd name="connsiteY300" fmla="*/ 3775 h 10000"/>
                <a:gd name="connsiteX301" fmla="*/ 9767 w 10000"/>
                <a:gd name="connsiteY301" fmla="*/ 3730 h 10000"/>
                <a:gd name="connsiteX302" fmla="*/ 9744 w 10000"/>
                <a:gd name="connsiteY302" fmla="*/ 3528 h 10000"/>
                <a:gd name="connsiteX303" fmla="*/ 9806 w 10000"/>
                <a:gd name="connsiteY303" fmla="*/ 3551 h 10000"/>
                <a:gd name="connsiteX304" fmla="*/ 9884 w 10000"/>
                <a:gd name="connsiteY304" fmla="*/ 3596 h 10000"/>
                <a:gd name="connsiteX305" fmla="*/ 9953 w 10000"/>
                <a:gd name="connsiteY305" fmla="*/ 3730 h 10000"/>
                <a:gd name="connsiteX306" fmla="*/ 10000 w 10000"/>
                <a:gd name="connsiteY306" fmla="*/ 3865 h 10000"/>
                <a:gd name="connsiteX307" fmla="*/ 9953 w 10000"/>
                <a:gd name="connsiteY307" fmla="*/ 4000 h 10000"/>
                <a:gd name="connsiteX308" fmla="*/ 9853 w 10000"/>
                <a:gd name="connsiteY308" fmla="*/ 4067 h 10000"/>
                <a:gd name="connsiteX309" fmla="*/ 9837 w 10000"/>
                <a:gd name="connsiteY309" fmla="*/ 4225 h 10000"/>
                <a:gd name="connsiteX310" fmla="*/ 9806 w 10000"/>
                <a:gd name="connsiteY310" fmla="*/ 4427 h 10000"/>
                <a:gd name="connsiteX311" fmla="*/ 9698 w 10000"/>
                <a:gd name="connsiteY311" fmla="*/ 4270 h 10000"/>
                <a:gd name="connsiteX312" fmla="*/ 9636 w 10000"/>
                <a:gd name="connsiteY312" fmla="*/ 4202 h 10000"/>
                <a:gd name="connsiteX313" fmla="*/ 9643 w 10000"/>
                <a:gd name="connsiteY313" fmla="*/ 4022 h 10000"/>
                <a:gd name="connsiteX314" fmla="*/ 9481 w 10000"/>
                <a:gd name="connsiteY314" fmla="*/ 4045 h 10000"/>
                <a:gd name="connsiteX315" fmla="*/ 9457 w 10000"/>
                <a:gd name="connsiteY315" fmla="*/ 3820 h 10000"/>
                <a:gd name="connsiteX316" fmla="*/ 9403 w 10000"/>
                <a:gd name="connsiteY316" fmla="*/ 3843 h 10000"/>
                <a:gd name="connsiteX317" fmla="*/ 9395 w 10000"/>
                <a:gd name="connsiteY317" fmla="*/ 4000 h 10000"/>
                <a:gd name="connsiteX318" fmla="*/ 9419 w 10000"/>
                <a:gd name="connsiteY318" fmla="*/ 4067 h 10000"/>
                <a:gd name="connsiteX319" fmla="*/ 9349 w 10000"/>
                <a:gd name="connsiteY319" fmla="*/ 4247 h 10000"/>
                <a:gd name="connsiteX320" fmla="*/ 9271 w 10000"/>
                <a:gd name="connsiteY320" fmla="*/ 4270 h 10000"/>
                <a:gd name="connsiteX321" fmla="*/ 9217 w 10000"/>
                <a:gd name="connsiteY321" fmla="*/ 4247 h 10000"/>
                <a:gd name="connsiteX322" fmla="*/ 9186 w 10000"/>
                <a:gd name="connsiteY322" fmla="*/ 4180 h 10000"/>
                <a:gd name="connsiteX323" fmla="*/ 9178 w 10000"/>
                <a:gd name="connsiteY323" fmla="*/ 4270 h 10000"/>
                <a:gd name="connsiteX324" fmla="*/ 9233 w 10000"/>
                <a:gd name="connsiteY324" fmla="*/ 4337 h 10000"/>
                <a:gd name="connsiteX325" fmla="*/ 9287 w 10000"/>
                <a:gd name="connsiteY325" fmla="*/ 4427 h 10000"/>
                <a:gd name="connsiteX326" fmla="*/ 9310 w 10000"/>
                <a:gd name="connsiteY326" fmla="*/ 4629 h 10000"/>
                <a:gd name="connsiteX327" fmla="*/ 9357 w 10000"/>
                <a:gd name="connsiteY327" fmla="*/ 4831 h 10000"/>
                <a:gd name="connsiteX328" fmla="*/ 9302 w 10000"/>
                <a:gd name="connsiteY328" fmla="*/ 4921 h 10000"/>
                <a:gd name="connsiteX329" fmla="*/ 9202 w 10000"/>
                <a:gd name="connsiteY329" fmla="*/ 4809 h 10000"/>
                <a:gd name="connsiteX330" fmla="*/ 9155 w 10000"/>
                <a:gd name="connsiteY330" fmla="*/ 4921 h 10000"/>
                <a:gd name="connsiteX331" fmla="*/ 9016 w 10000"/>
                <a:gd name="connsiteY331" fmla="*/ 5101 h 10000"/>
                <a:gd name="connsiteX332" fmla="*/ 8938 w 10000"/>
                <a:gd name="connsiteY332" fmla="*/ 5213 h 10000"/>
                <a:gd name="connsiteX333" fmla="*/ 8783 w 10000"/>
                <a:gd name="connsiteY333" fmla="*/ 5573 h 10000"/>
                <a:gd name="connsiteX334" fmla="*/ 8729 w 10000"/>
                <a:gd name="connsiteY334" fmla="*/ 5438 h 10000"/>
                <a:gd name="connsiteX335" fmla="*/ 8612 w 10000"/>
                <a:gd name="connsiteY335" fmla="*/ 5438 h 10000"/>
                <a:gd name="connsiteX336" fmla="*/ 8550 w 10000"/>
                <a:gd name="connsiteY336" fmla="*/ 5618 h 10000"/>
                <a:gd name="connsiteX337" fmla="*/ 8535 w 10000"/>
                <a:gd name="connsiteY337" fmla="*/ 5438 h 10000"/>
                <a:gd name="connsiteX338" fmla="*/ 8496 w 10000"/>
                <a:gd name="connsiteY338" fmla="*/ 5438 h 10000"/>
                <a:gd name="connsiteX339" fmla="*/ 8481 w 10000"/>
                <a:gd name="connsiteY339" fmla="*/ 5573 h 10000"/>
                <a:gd name="connsiteX340" fmla="*/ 8372 w 10000"/>
                <a:gd name="connsiteY340" fmla="*/ 5573 h 10000"/>
                <a:gd name="connsiteX341" fmla="*/ 8279 w 10000"/>
                <a:gd name="connsiteY341" fmla="*/ 6000 h 10000"/>
                <a:gd name="connsiteX342" fmla="*/ 8279 w 10000"/>
                <a:gd name="connsiteY342" fmla="*/ 6135 h 10000"/>
                <a:gd name="connsiteX343" fmla="*/ 8341 w 10000"/>
                <a:gd name="connsiteY343" fmla="*/ 6135 h 10000"/>
                <a:gd name="connsiteX344" fmla="*/ 8326 w 10000"/>
                <a:gd name="connsiteY344" fmla="*/ 6337 h 10000"/>
                <a:gd name="connsiteX345" fmla="*/ 8349 w 10000"/>
                <a:gd name="connsiteY345" fmla="*/ 6517 h 10000"/>
                <a:gd name="connsiteX346" fmla="*/ 8279 w 10000"/>
                <a:gd name="connsiteY346" fmla="*/ 6584 h 10000"/>
                <a:gd name="connsiteX347" fmla="*/ 8256 w 10000"/>
                <a:gd name="connsiteY347" fmla="*/ 6742 h 10000"/>
                <a:gd name="connsiteX348" fmla="*/ 8279 w 10000"/>
                <a:gd name="connsiteY348" fmla="*/ 6944 h 10000"/>
                <a:gd name="connsiteX349" fmla="*/ 8186 w 10000"/>
                <a:gd name="connsiteY349" fmla="*/ 7034 h 10000"/>
                <a:gd name="connsiteX350" fmla="*/ 8155 w 10000"/>
                <a:gd name="connsiteY350" fmla="*/ 7124 h 10000"/>
                <a:gd name="connsiteX351" fmla="*/ 8155 w 10000"/>
                <a:gd name="connsiteY351" fmla="*/ 7191 h 10000"/>
                <a:gd name="connsiteX352" fmla="*/ 8163 w 10000"/>
                <a:gd name="connsiteY352" fmla="*/ 7236 h 10000"/>
                <a:gd name="connsiteX353" fmla="*/ 8155 w 10000"/>
                <a:gd name="connsiteY353" fmla="*/ 7281 h 10000"/>
                <a:gd name="connsiteX354" fmla="*/ 8062 w 10000"/>
                <a:gd name="connsiteY354" fmla="*/ 7371 h 10000"/>
                <a:gd name="connsiteX355" fmla="*/ 8062 w 10000"/>
                <a:gd name="connsiteY355" fmla="*/ 7528 h 10000"/>
                <a:gd name="connsiteX356" fmla="*/ 7946 w 10000"/>
                <a:gd name="connsiteY356" fmla="*/ 7865 h 10000"/>
                <a:gd name="connsiteX357" fmla="*/ 7930 w 10000"/>
                <a:gd name="connsiteY357" fmla="*/ 7506 h 10000"/>
                <a:gd name="connsiteX358" fmla="*/ 7884 w 10000"/>
                <a:gd name="connsiteY358" fmla="*/ 6944 h 10000"/>
                <a:gd name="connsiteX359" fmla="*/ 7884 w 10000"/>
                <a:gd name="connsiteY359" fmla="*/ 6539 h 10000"/>
                <a:gd name="connsiteX360" fmla="*/ 7930 w 10000"/>
                <a:gd name="connsiteY360" fmla="*/ 6382 h 10000"/>
                <a:gd name="connsiteX361" fmla="*/ 7977 w 10000"/>
                <a:gd name="connsiteY361" fmla="*/ 6135 h 10000"/>
                <a:gd name="connsiteX362" fmla="*/ 8039 w 10000"/>
                <a:gd name="connsiteY362" fmla="*/ 6090 h 10000"/>
                <a:gd name="connsiteX363" fmla="*/ 8202 w 10000"/>
                <a:gd name="connsiteY363" fmla="*/ 5640 h 10000"/>
                <a:gd name="connsiteX364" fmla="*/ 8326 w 10000"/>
                <a:gd name="connsiteY364" fmla="*/ 5393 h 10000"/>
                <a:gd name="connsiteX365" fmla="*/ 8364 w 10000"/>
                <a:gd name="connsiteY365" fmla="*/ 5348 h 10000"/>
                <a:gd name="connsiteX366" fmla="*/ 8426 w 10000"/>
                <a:gd name="connsiteY366" fmla="*/ 4944 h 10000"/>
                <a:gd name="connsiteX367" fmla="*/ 8457 w 10000"/>
                <a:gd name="connsiteY367" fmla="*/ 4899 h 10000"/>
                <a:gd name="connsiteX368" fmla="*/ 8395 w 10000"/>
                <a:gd name="connsiteY368" fmla="*/ 4831 h 10000"/>
                <a:gd name="connsiteX369" fmla="*/ 8372 w 10000"/>
                <a:gd name="connsiteY369" fmla="*/ 4854 h 10000"/>
                <a:gd name="connsiteX370" fmla="*/ 8349 w 10000"/>
                <a:gd name="connsiteY370" fmla="*/ 4921 h 10000"/>
                <a:gd name="connsiteX371" fmla="*/ 8349 w 10000"/>
                <a:gd name="connsiteY371" fmla="*/ 5124 h 10000"/>
                <a:gd name="connsiteX372" fmla="*/ 8295 w 10000"/>
                <a:gd name="connsiteY372" fmla="*/ 5124 h 10000"/>
                <a:gd name="connsiteX373" fmla="*/ 8171 w 10000"/>
                <a:gd name="connsiteY373" fmla="*/ 5348 h 10000"/>
                <a:gd name="connsiteX374" fmla="*/ 8140 w 10000"/>
                <a:gd name="connsiteY374" fmla="*/ 5258 h 10000"/>
                <a:gd name="connsiteX375" fmla="*/ 8171 w 10000"/>
                <a:gd name="connsiteY375" fmla="*/ 5079 h 10000"/>
                <a:gd name="connsiteX376" fmla="*/ 8132 w 10000"/>
                <a:gd name="connsiteY376" fmla="*/ 5124 h 10000"/>
                <a:gd name="connsiteX377" fmla="*/ 7977 w 10000"/>
                <a:gd name="connsiteY377" fmla="*/ 5124 h 10000"/>
                <a:gd name="connsiteX378" fmla="*/ 7829 w 10000"/>
                <a:gd name="connsiteY378" fmla="*/ 5461 h 10000"/>
                <a:gd name="connsiteX379" fmla="*/ 7798 w 10000"/>
                <a:gd name="connsiteY379" fmla="*/ 5640 h 10000"/>
                <a:gd name="connsiteX380" fmla="*/ 7814 w 10000"/>
                <a:gd name="connsiteY380" fmla="*/ 5685 h 10000"/>
                <a:gd name="connsiteX381" fmla="*/ 7853 w 10000"/>
                <a:gd name="connsiteY381" fmla="*/ 5798 h 10000"/>
                <a:gd name="connsiteX382" fmla="*/ 7791 w 10000"/>
                <a:gd name="connsiteY382" fmla="*/ 5798 h 10000"/>
                <a:gd name="connsiteX383" fmla="*/ 7729 w 10000"/>
                <a:gd name="connsiteY383" fmla="*/ 5820 h 10000"/>
                <a:gd name="connsiteX384" fmla="*/ 7612 w 10000"/>
                <a:gd name="connsiteY384" fmla="*/ 5843 h 10000"/>
                <a:gd name="connsiteX385" fmla="*/ 7643 w 10000"/>
                <a:gd name="connsiteY385" fmla="*/ 5753 h 10000"/>
                <a:gd name="connsiteX386" fmla="*/ 7620 w 10000"/>
                <a:gd name="connsiteY386" fmla="*/ 5663 h 10000"/>
                <a:gd name="connsiteX387" fmla="*/ 7535 w 10000"/>
                <a:gd name="connsiteY387" fmla="*/ 5640 h 10000"/>
                <a:gd name="connsiteX388" fmla="*/ 7481 w 10000"/>
                <a:gd name="connsiteY388" fmla="*/ 5663 h 10000"/>
                <a:gd name="connsiteX389" fmla="*/ 7457 w 10000"/>
                <a:gd name="connsiteY389" fmla="*/ 5753 h 10000"/>
                <a:gd name="connsiteX390" fmla="*/ 7341 w 10000"/>
                <a:gd name="connsiteY390" fmla="*/ 5730 h 10000"/>
                <a:gd name="connsiteX391" fmla="*/ 7287 w 10000"/>
                <a:gd name="connsiteY391" fmla="*/ 5753 h 10000"/>
                <a:gd name="connsiteX392" fmla="*/ 7085 w 10000"/>
                <a:gd name="connsiteY392" fmla="*/ 5753 h 10000"/>
                <a:gd name="connsiteX393" fmla="*/ 6636 w 10000"/>
                <a:gd name="connsiteY393" fmla="*/ 6876 h 10000"/>
                <a:gd name="connsiteX394" fmla="*/ 6643 w 10000"/>
                <a:gd name="connsiteY394" fmla="*/ 6989 h 10000"/>
                <a:gd name="connsiteX395" fmla="*/ 6721 w 10000"/>
                <a:gd name="connsiteY395" fmla="*/ 6966 h 10000"/>
                <a:gd name="connsiteX396" fmla="*/ 6729 w 10000"/>
                <a:gd name="connsiteY396" fmla="*/ 7146 h 10000"/>
                <a:gd name="connsiteX397" fmla="*/ 6767 w 10000"/>
                <a:gd name="connsiteY397" fmla="*/ 7011 h 10000"/>
                <a:gd name="connsiteX398" fmla="*/ 6806 w 10000"/>
                <a:gd name="connsiteY398" fmla="*/ 7191 h 10000"/>
                <a:gd name="connsiteX399" fmla="*/ 6860 w 10000"/>
                <a:gd name="connsiteY399" fmla="*/ 7056 h 10000"/>
                <a:gd name="connsiteX400" fmla="*/ 6946 w 10000"/>
                <a:gd name="connsiteY400" fmla="*/ 7101 h 10000"/>
                <a:gd name="connsiteX401" fmla="*/ 7008 w 10000"/>
                <a:gd name="connsiteY401" fmla="*/ 7326 h 10000"/>
                <a:gd name="connsiteX402" fmla="*/ 6992 w 10000"/>
                <a:gd name="connsiteY402" fmla="*/ 7573 h 10000"/>
                <a:gd name="connsiteX403" fmla="*/ 6961 w 10000"/>
                <a:gd name="connsiteY403" fmla="*/ 7820 h 10000"/>
                <a:gd name="connsiteX404" fmla="*/ 6953 w 10000"/>
                <a:gd name="connsiteY404" fmla="*/ 8180 h 10000"/>
                <a:gd name="connsiteX405" fmla="*/ 6930 w 10000"/>
                <a:gd name="connsiteY405" fmla="*/ 8382 h 10000"/>
                <a:gd name="connsiteX406" fmla="*/ 6698 w 10000"/>
                <a:gd name="connsiteY406" fmla="*/ 9213 h 10000"/>
                <a:gd name="connsiteX407" fmla="*/ 6628 w 10000"/>
                <a:gd name="connsiteY407" fmla="*/ 9461 h 10000"/>
                <a:gd name="connsiteX408" fmla="*/ 6574 w 10000"/>
                <a:gd name="connsiteY408" fmla="*/ 9573 h 10000"/>
                <a:gd name="connsiteX409" fmla="*/ 6504 w 10000"/>
                <a:gd name="connsiteY409" fmla="*/ 9663 h 10000"/>
                <a:gd name="connsiteX410" fmla="*/ 6450 w 10000"/>
                <a:gd name="connsiteY410" fmla="*/ 9573 h 10000"/>
                <a:gd name="connsiteX411" fmla="*/ 6380 w 10000"/>
                <a:gd name="connsiteY411" fmla="*/ 9618 h 10000"/>
                <a:gd name="connsiteX412" fmla="*/ 6380 w 10000"/>
                <a:gd name="connsiteY412" fmla="*/ 9213 h 10000"/>
                <a:gd name="connsiteX413" fmla="*/ 6434 w 10000"/>
                <a:gd name="connsiteY413" fmla="*/ 9101 h 10000"/>
                <a:gd name="connsiteX414" fmla="*/ 6457 w 10000"/>
                <a:gd name="connsiteY414" fmla="*/ 9169 h 10000"/>
                <a:gd name="connsiteX415" fmla="*/ 6504 w 10000"/>
                <a:gd name="connsiteY415" fmla="*/ 9146 h 10000"/>
                <a:gd name="connsiteX416" fmla="*/ 6550 w 10000"/>
                <a:gd name="connsiteY416" fmla="*/ 8899 h 10000"/>
                <a:gd name="connsiteX417" fmla="*/ 6574 w 10000"/>
                <a:gd name="connsiteY417" fmla="*/ 8652 h 10000"/>
                <a:gd name="connsiteX418" fmla="*/ 6605 w 10000"/>
                <a:gd name="connsiteY418" fmla="*/ 8607 h 10000"/>
                <a:gd name="connsiteX419" fmla="*/ 6597 w 10000"/>
                <a:gd name="connsiteY419" fmla="*/ 8449 h 10000"/>
                <a:gd name="connsiteX420" fmla="*/ 6535 w 10000"/>
                <a:gd name="connsiteY420" fmla="*/ 8472 h 10000"/>
                <a:gd name="connsiteX421" fmla="*/ 6481 w 10000"/>
                <a:gd name="connsiteY421" fmla="*/ 8494 h 10000"/>
                <a:gd name="connsiteX422" fmla="*/ 6457 w 10000"/>
                <a:gd name="connsiteY422" fmla="*/ 8584 h 10000"/>
                <a:gd name="connsiteX423" fmla="*/ 6372 w 10000"/>
                <a:gd name="connsiteY423" fmla="*/ 8562 h 10000"/>
                <a:gd name="connsiteX424" fmla="*/ 6357 w 10000"/>
                <a:gd name="connsiteY424" fmla="*/ 8337 h 10000"/>
                <a:gd name="connsiteX425" fmla="*/ 6240 w 10000"/>
                <a:gd name="connsiteY425" fmla="*/ 8157 h 10000"/>
                <a:gd name="connsiteX426" fmla="*/ 6178 w 10000"/>
                <a:gd name="connsiteY426" fmla="*/ 8157 h 10000"/>
                <a:gd name="connsiteX427" fmla="*/ 6093 w 10000"/>
                <a:gd name="connsiteY427" fmla="*/ 7573 h 10000"/>
                <a:gd name="connsiteX428" fmla="*/ 6047 w 10000"/>
                <a:gd name="connsiteY428" fmla="*/ 7348 h 10000"/>
                <a:gd name="connsiteX429" fmla="*/ 5930 w 10000"/>
                <a:gd name="connsiteY429" fmla="*/ 7213 h 10000"/>
                <a:gd name="connsiteX430" fmla="*/ 5760 w 10000"/>
                <a:gd name="connsiteY430" fmla="*/ 7258 h 10000"/>
                <a:gd name="connsiteX431" fmla="*/ 5705 w 10000"/>
                <a:gd name="connsiteY431" fmla="*/ 7326 h 10000"/>
                <a:gd name="connsiteX432" fmla="*/ 5698 w 10000"/>
                <a:gd name="connsiteY432" fmla="*/ 7416 h 10000"/>
                <a:gd name="connsiteX433" fmla="*/ 5744 w 10000"/>
                <a:gd name="connsiteY433" fmla="*/ 7438 h 10000"/>
                <a:gd name="connsiteX434" fmla="*/ 5744 w 10000"/>
                <a:gd name="connsiteY434" fmla="*/ 7596 h 10000"/>
                <a:gd name="connsiteX435" fmla="*/ 5705 w 10000"/>
                <a:gd name="connsiteY435" fmla="*/ 7663 h 10000"/>
                <a:gd name="connsiteX436" fmla="*/ 5667 w 10000"/>
                <a:gd name="connsiteY436" fmla="*/ 7865 h 10000"/>
                <a:gd name="connsiteX437" fmla="*/ 5651 w 10000"/>
                <a:gd name="connsiteY437" fmla="*/ 8045 h 10000"/>
                <a:gd name="connsiteX438" fmla="*/ 5605 w 10000"/>
                <a:gd name="connsiteY438" fmla="*/ 8067 h 10000"/>
                <a:gd name="connsiteX439" fmla="*/ 5566 w 10000"/>
                <a:gd name="connsiteY439" fmla="*/ 8180 h 10000"/>
                <a:gd name="connsiteX440" fmla="*/ 5496 w 10000"/>
                <a:gd name="connsiteY440" fmla="*/ 8067 h 10000"/>
                <a:gd name="connsiteX441" fmla="*/ 5403 w 10000"/>
                <a:gd name="connsiteY441" fmla="*/ 8045 h 10000"/>
                <a:gd name="connsiteX442" fmla="*/ 5372 w 10000"/>
                <a:gd name="connsiteY442" fmla="*/ 7978 h 10000"/>
                <a:gd name="connsiteX443" fmla="*/ 5333 w 10000"/>
                <a:gd name="connsiteY443" fmla="*/ 8000 h 10000"/>
                <a:gd name="connsiteX444" fmla="*/ 5264 w 10000"/>
                <a:gd name="connsiteY444" fmla="*/ 8157 h 10000"/>
                <a:gd name="connsiteX445" fmla="*/ 5147 w 10000"/>
                <a:gd name="connsiteY445" fmla="*/ 8225 h 10000"/>
                <a:gd name="connsiteX446" fmla="*/ 5078 w 10000"/>
                <a:gd name="connsiteY446" fmla="*/ 8247 h 10000"/>
                <a:gd name="connsiteX447" fmla="*/ 4992 w 10000"/>
                <a:gd name="connsiteY447" fmla="*/ 8225 h 10000"/>
                <a:gd name="connsiteX448" fmla="*/ 4969 w 10000"/>
                <a:gd name="connsiteY448" fmla="*/ 8157 h 10000"/>
                <a:gd name="connsiteX449" fmla="*/ 4946 w 10000"/>
                <a:gd name="connsiteY449" fmla="*/ 8067 h 10000"/>
                <a:gd name="connsiteX450" fmla="*/ 4907 w 10000"/>
                <a:gd name="connsiteY450" fmla="*/ 8045 h 10000"/>
                <a:gd name="connsiteX451" fmla="*/ 4884 w 10000"/>
                <a:gd name="connsiteY451" fmla="*/ 7978 h 10000"/>
                <a:gd name="connsiteX452" fmla="*/ 4791 w 10000"/>
                <a:gd name="connsiteY452" fmla="*/ 7933 h 10000"/>
                <a:gd name="connsiteX453" fmla="*/ 4736 w 10000"/>
                <a:gd name="connsiteY453" fmla="*/ 8022 h 10000"/>
                <a:gd name="connsiteX454" fmla="*/ 4636 w 10000"/>
                <a:gd name="connsiteY454" fmla="*/ 7978 h 10000"/>
                <a:gd name="connsiteX455" fmla="*/ 4597 w 10000"/>
                <a:gd name="connsiteY455" fmla="*/ 7843 h 10000"/>
                <a:gd name="connsiteX456" fmla="*/ 4589 w 10000"/>
                <a:gd name="connsiteY456" fmla="*/ 7730 h 10000"/>
                <a:gd name="connsiteX457" fmla="*/ 4496 w 10000"/>
                <a:gd name="connsiteY457" fmla="*/ 7640 h 10000"/>
                <a:gd name="connsiteX458" fmla="*/ 4388 w 10000"/>
                <a:gd name="connsiteY458" fmla="*/ 7573 h 10000"/>
                <a:gd name="connsiteX459" fmla="*/ 4318 w 10000"/>
                <a:gd name="connsiteY459" fmla="*/ 7775 h 10000"/>
                <a:gd name="connsiteX460" fmla="*/ 4364 w 10000"/>
                <a:gd name="connsiteY460" fmla="*/ 7933 h 10000"/>
                <a:gd name="connsiteX461" fmla="*/ 4357 w 10000"/>
                <a:gd name="connsiteY461" fmla="*/ 8022 h 10000"/>
                <a:gd name="connsiteX462" fmla="*/ 4310 w 10000"/>
                <a:gd name="connsiteY462" fmla="*/ 8135 h 10000"/>
                <a:gd name="connsiteX463" fmla="*/ 4279 w 10000"/>
                <a:gd name="connsiteY463" fmla="*/ 8067 h 10000"/>
                <a:gd name="connsiteX464" fmla="*/ 4155 w 10000"/>
                <a:gd name="connsiteY464" fmla="*/ 8067 h 10000"/>
                <a:gd name="connsiteX465" fmla="*/ 4116 w 10000"/>
                <a:gd name="connsiteY465" fmla="*/ 7933 h 10000"/>
                <a:gd name="connsiteX466" fmla="*/ 4039 w 10000"/>
                <a:gd name="connsiteY466" fmla="*/ 7888 h 10000"/>
                <a:gd name="connsiteX467" fmla="*/ 3969 w 10000"/>
                <a:gd name="connsiteY467" fmla="*/ 7865 h 10000"/>
                <a:gd name="connsiteX468" fmla="*/ 3837 w 10000"/>
                <a:gd name="connsiteY468" fmla="*/ 8067 h 10000"/>
                <a:gd name="connsiteX469" fmla="*/ 3806 w 10000"/>
                <a:gd name="connsiteY469" fmla="*/ 8157 h 10000"/>
                <a:gd name="connsiteX470" fmla="*/ 3752 w 10000"/>
                <a:gd name="connsiteY470" fmla="*/ 8180 h 10000"/>
                <a:gd name="connsiteX471" fmla="*/ 3721 w 10000"/>
                <a:gd name="connsiteY471" fmla="*/ 8270 h 10000"/>
                <a:gd name="connsiteX472" fmla="*/ 3659 w 10000"/>
                <a:gd name="connsiteY472" fmla="*/ 8270 h 10000"/>
                <a:gd name="connsiteX473" fmla="*/ 3643 w 10000"/>
                <a:gd name="connsiteY473" fmla="*/ 8112 h 10000"/>
                <a:gd name="connsiteX474" fmla="*/ 3558 w 10000"/>
                <a:gd name="connsiteY474" fmla="*/ 8090 h 10000"/>
                <a:gd name="connsiteX475" fmla="*/ 3504 w 10000"/>
                <a:gd name="connsiteY475" fmla="*/ 7978 h 10000"/>
                <a:gd name="connsiteX476" fmla="*/ 3465 w 10000"/>
                <a:gd name="connsiteY476" fmla="*/ 7820 h 10000"/>
                <a:gd name="connsiteX477" fmla="*/ 3357 w 10000"/>
                <a:gd name="connsiteY477" fmla="*/ 7865 h 10000"/>
                <a:gd name="connsiteX478" fmla="*/ 3271 w 10000"/>
                <a:gd name="connsiteY478" fmla="*/ 7730 h 10000"/>
                <a:gd name="connsiteX479" fmla="*/ 3256 w 10000"/>
                <a:gd name="connsiteY479" fmla="*/ 7820 h 10000"/>
                <a:gd name="connsiteX480" fmla="*/ 3225 w 10000"/>
                <a:gd name="connsiteY480" fmla="*/ 7820 h 10000"/>
                <a:gd name="connsiteX481" fmla="*/ 3171 w 10000"/>
                <a:gd name="connsiteY481" fmla="*/ 7551 h 10000"/>
                <a:gd name="connsiteX482" fmla="*/ 3109 w 10000"/>
                <a:gd name="connsiteY482" fmla="*/ 7281 h 10000"/>
                <a:gd name="connsiteX483" fmla="*/ 3039 w 10000"/>
                <a:gd name="connsiteY483" fmla="*/ 7146 h 10000"/>
                <a:gd name="connsiteX484" fmla="*/ 3031 w 10000"/>
                <a:gd name="connsiteY484" fmla="*/ 7034 h 10000"/>
                <a:gd name="connsiteX485" fmla="*/ 2946 w 10000"/>
                <a:gd name="connsiteY485" fmla="*/ 7101 h 10000"/>
                <a:gd name="connsiteX486" fmla="*/ 2876 w 10000"/>
                <a:gd name="connsiteY486" fmla="*/ 7213 h 10000"/>
                <a:gd name="connsiteX487" fmla="*/ 2798 w 10000"/>
                <a:gd name="connsiteY487" fmla="*/ 7101 h 10000"/>
                <a:gd name="connsiteX488" fmla="*/ 2721 w 10000"/>
                <a:gd name="connsiteY488" fmla="*/ 7034 h 10000"/>
                <a:gd name="connsiteX489" fmla="*/ 2682 w 10000"/>
                <a:gd name="connsiteY489" fmla="*/ 6966 h 10000"/>
                <a:gd name="connsiteX490" fmla="*/ 2667 w 10000"/>
                <a:gd name="connsiteY490" fmla="*/ 6809 h 10000"/>
                <a:gd name="connsiteX491" fmla="*/ 2589 w 10000"/>
                <a:gd name="connsiteY491" fmla="*/ 6787 h 10000"/>
                <a:gd name="connsiteX492" fmla="*/ 2504 w 10000"/>
                <a:gd name="connsiteY492" fmla="*/ 6831 h 10000"/>
                <a:gd name="connsiteX493" fmla="*/ 2163 w 10000"/>
                <a:gd name="connsiteY493" fmla="*/ 7101 h 10000"/>
                <a:gd name="connsiteX494" fmla="*/ 2078 w 10000"/>
                <a:gd name="connsiteY494" fmla="*/ 7124 h 10000"/>
                <a:gd name="connsiteX495" fmla="*/ 2093 w 10000"/>
                <a:gd name="connsiteY495" fmla="*/ 7236 h 10000"/>
                <a:gd name="connsiteX496" fmla="*/ 2109 w 10000"/>
                <a:gd name="connsiteY496" fmla="*/ 7326 h 10000"/>
                <a:gd name="connsiteX497" fmla="*/ 2062 w 10000"/>
                <a:gd name="connsiteY497" fmla="*/ 7371 h 10000"/>
                <a:gd name="connsiteX498" fmla="*/ 2054 w 10000"/>
                <a:gd name="connsiteY498" fmla="*/ 7483 h 10000"/>
                <a:gd name="connsiteX499" fmla="*/ 2031 w 10000"/>
                <a:gd name="connsiteY499" fmla="*/ 7551 h 10000"/>
                <a:gd name="connsiteX500" fmla="*/ 2008 w 10000"/>
                <a:gd name="connsiteY500" fmla="*/ 7640 h 10000"/>
                <a:gd name="connsiteX501" fmla="*/ 2062 w 10000"/>
                <a:gd name="connsiteY501" fmla="*/ 7685 h 10000"/>
                <a:gd name="connsiteX502" fmla="*/ 2093 w 10000"/>
                <a:gd name="connsiteY502" fmla="*/ 7775 h 10000"/>
                <a:gd name="connsiteX503" fmla="*/ 2054 w 10000"/>
                <a:gd name="connsiteY503" fmla="*/ 7888 h 10000"/>
                <a:gd name="connsiteX504" fmla="*/ 1953 w 10000"/>
                <a:gd name="connsiteY504" fmla="*/ 7910 h 10000"/>
                <a:gd name="connsiteX505" fmla="*/ 1915 w 10000"/>
                <a:gd name="connsiteY505" fmla="*/ 7798 h 10000"/>
                <a:gd name="connsiteX506" fmla="*/ 1845 w 10000"/>
                <a:gd name="connsiteY506" fmla="*/ 7798 h 10000"/>
                <a:gd name="connsiteX507" fmla="*/ 1760 w 10000"/>
                <a:gd name="connsiteY507" fmla="*/ 7910 h 10000"/>
                <a:gd name="connsiteX508" fmla="*/ 1698 w 10000"/>
                <a:gd name="connsiteY508" fmla="*/ 7888 h 10000"/>
                <a:gd name="connsiteX509" fmla="*/ 1612 w 10000"/>
                <a:gd name="connsiteY509" fmla="*/ 7730 h 10000"/>
                <a:gd name="connsiteX510" fmla="*/ 1473 w 10000"/>
                <a:gd name="connsiteY510" fmla="*/ 7663 h 10000"/>
                <a:gd name="connsiteX511" fmla="*/ 1411 w 10000"/>
                <a:gd name="connsiteY511" fmla="*/ 7730 h 10000"/>
                <a:gd name="connsiteX512" fmla="*/ 1318 w 10000"/>
                <a:gd name="connsiteY512" fmla="*/ 7933 h 10000"/>
                <a:gd name="connsiteX513" fmla="*/ 1310 w 10000"/>
                <a:gd name="connsiteY513" fmla="*/ 8067 h 10000"/>
                <a:gd name="connsiteX514" fmla="*/ 1279 w 10000"/>
                <a:gd name="connsiteY514" fmla="*/ 8112 h 10000"/>
                <a:gd name="connsiteX515" fmla="*/ 1248 w 10000"/>
                <a:gd name="connsiteY515" fmla="*/ 7933 h 10000"/>
                <a:gd name="connsiteX516" fmla="*/ 1202 w 10000"/>
                <a:gd name="connsiteY516" fmla="*/ 8090 h 10000"/>
                <a:gd name="connsiteX517" fmla="*/ 1178 w 10000"/>
                <a:gd name="connsiteY517" fmla="*/ 8360 h 10000"/>
                <a:gd name="connsiteX518" fmla="*/ 1217 w 10000"/>
                <a:gd name="connsiteY518" fmla="*/ 8517 h 10000"/>
                <a:gd name="connsiteX519" fmla="*/ 1271 w 10000"/>
                <a:gd name="connsiteY519" fmla="*/ 8562 h 10000"/>
                <a:gd name="connsiteX520" fmla="*/ 1318 w 10000"/>
                <a:gd name="connsiteY520" fmla="*/ 8742 h 10000"/>
                <a:gd name="connsiteX521" fmla="*/ 1333 w 10000"/>
                <a:gd name="connsiteY521" fmla="*/ 889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Lst>
              <a:rect l="l" t="t" r="r" b="b"/>
              <a:pathLst>
                <a:path w="10000" h="10000">
                  <a:moveTo>
                    <a:pt x="1333" y="8899"/>
                  </a:moveTo>
                  <a:cubicBezTo>
                    <a:pt x="1312" y="8944"/>
                    <a:pt x="1292" y="8989"/>
                    <a:pt x="1271" y="9034"/>
                  </a:cubicBezTo>
                  <a:cubicBezTo>
                    <a:pt x="1258" y="9056"/>
                    <a:pt x="1246" y="9079"/>
                    <a:pt x="1233" y="9101"/>
                  </a:cubicBezTo>
                  <a:cubicBezTo>
                    <a:pt x="1228" y="9131"/>
                    <a:pt x="1222" y="9161"/>
                    <a:pt x="1217" y="9191"/>
                  </a:cubicBezTo>
                  <a:cubicBezTo>
                    <a:pt x="1207" y="9228"/>
                    <a:pt x="1196" y="9266"/>
                    <a:pt x="1186" y="9303"/>
                  </a:cubicBezTo>
                  <a:cubicBezTo>
                    <a:pt x="1196" y="9326"/>
                    <a:pt x="1207" y="9348"/>
                    <a:pt x="1217" y="9371"/>
                  </a:cubicBezTo>
                  <a:cubicBezTo>
                    <a:pt x="1225" y="9408"/>
                    <a:pt x="1232" y="9446"/>
                    <a:pt x="1240" y="9483"/>
                  </a:cubicBezTo>
                  <a:cubicBezTo>
                    <a:pt x="1243" y="9550"/>
                    <a:pt x="1245" y="9618"/>
                    <a:pt x="1248" y="9685"/>
                  </a:cubicBezTo>
                  <a:lnTo>
                    <a:pt x="1302" y="9865"/>
                  </a:lnTo>
                  <a:cubicBezTo>
                    <a:pt x="1289" y="9903"/>
                    <a:pt x="1277" y="9940"/>
                    <a:pt x="1264" y="9978"/>
                  </a:cubicBezTo>
                  <a:cubicBezTo>
                    <a:pt x="1259" y="9985"/>
                    <a:pt x="1253" y="9993"/>
                    <a:pt x="1248" y="10000"/>
                  </a:cubicBezTo>
                  <a:cubicBezTo>
                    <a:pt x="1227" y="9955"/>
                    <a:pt x="1207" y="9910"/>
                    <a:pt x="1186" y="9865"/>
                  </a:cubicBezTo>
                  <a:cubicBezTo>
                    <a:pt x="1178" y="9858"/>
                    <a:pt x="1171" y="9850"/>
                    <a:pt x="1163" y="9843"/>
                  </a:cubicBezTo>
                  <a:cubicBezTo>
                    <a:pt x="1150" y="9805"/>
                    <a:pt x="1137" y="9768"/>
                    <a:pt x="1124" y="9730"/>
                  </a:cubicBezTo>
                  <a:cubicBezTo>
                    <a:pt x="1111" y="9708"/>
                    <a:pt x="1098" y="9685"/>
                    <a:pt x="1085" y="9663"/>
                  </a:cubicBezTo>
                  <a:cubicBezTo>
                    <a:pt x="1072" y="9670"/>
                    <a:pt x="1060" y="9678"/>
                    <a:pt x="1047" y="9685"/>
                  </a:cubicBezTo>
                  <a:lnTo>
                    <a:pt x="1023" y="9685"/>
                  </a:lnTo>
                  <a:lnTo>
                    <a:pt x="984" y="9640"/>
                  </a:lnTo>
                  <a:cubicBezTo>
                    <a:pt x="966" y="9610"/>
                    <a:pt x="948" y="9581"/>
                    <a:pt x="930" y="9551"/>
                  </a:cubicBezTo>
                  <a:lnTo>
                    <a:pt x="899" y="9551"/>
                  </a:lnTo>
                  <a:cubicBezTo>
                    <a:pt x="886" y="9558"/>
                    <a:pt x="873" y="9566"/>
                    <a:pt x="860" y="9573"/>
                  </a:cubicBezTo>
                  <a:cubicBezTo>
                    <a:pt x="845" y="9543"/>
                    <a:pt x="829" y="9513"/>
                    <a:pt x="814" y="9483"/>
                  </a:cubicBezTo>
                  <a:cubicBezTo>
                    <a:pt x="798" y="9491"/>
                    <a:pt x="783" y="9498"/>
                    <a:pt x="767" y="9506"/>
                  </a:cubicBezTo>
                  <a:cubicBezTo>
                    <a:pt x="734" y="9438"/>
                    <a:pt x="700" y="9371"/>
                    <a:pt x="667" y="9303"/>
                  </a:cubicBezTo>
                  <a:lnTo>
                    <a:pt x="612" y="9236"/>
                  </a:lnTo>
                  <a:cubicBezTo>
                    <a:pt x="617" y="9184"/>
                    <a:pt x="623" y="9131"/>
                    <a:pt x="628" y="9079"/>
                  </a:cubicBezTo>
                  <a:cubicBezTo>
                    <a:pt x="643" y="9034"/>
                    <a:pt x="659" y="8989"/>
                    <a:pt x="674" y="8944"/>
                  </a:cubicBezTo>
                  <a:cubicBezTo>
                    <a:pt x="672" y="8906"/>
                    <a:pt x="669" y="8869"/>
                    <a:pt x="667" y="8831"/>
                  </a:cubicBezTo>
                  <a:cubicBezTo>
                    <a:pt x="688" y="8794"/>
                    <a:pt x="708" y="8756"/>
                    <a:pt x="729" y="8719"/>
                  </a:cubicBezTo>
                  <a:lnTo>
                    <a:pt x="659" y="8697"/>
                  </a:lnTo>
                  <a:cubicBezTo>
                    <a:pt x="662" y="8667"/>
                    <a:pt x="664" y="8637"/>
                    <a:pt x="667" y="8607"/>
                  </a:cubicBezTo>
                  <a:cubicBezTo>
                    <a:pt x="680" y="8592"/>
                    <a:pt x="692" y="8577"/>
                    <a:pt x="705" y="8562"/>
                  </a:cubicBezTo>
                  <a:cubicBezTo>
                    <a:pt x="726" y="8547"/>
                    <a:pt x="746" y="8532"/>
                    <a:pt x="767" y="8517"/>
                  </a:cubicBezTo>
                  <a:cubicBezTo>
                    <a:pt x="770" y="8397"/>
                    <a:pt x="772" y="8277"/>
                    <a:pt x="775" y="8157"/>
                  </a:cubicBezTo>
                  <a:cubicBezTo>
                    <a:pt x="754" y="8120"/>
                    <a:pt x="734" y="8082"/>
                    <a:pt x="713" y="8045"/>
                  </a:cubicBezTo>
                  <a:lnTo>
                    <a:pt x="636" y="8045"/>
                  </a:lnTo>
                  <a:cubicBezTo>
                    <a:pt x="633" y="8023"/>
                    <a:pt x="631" y="8000"/>
                    <a:pt x="628" y="7978"/>
                  </a:cubicBezTo>
                  <a:lnTo>
                    <a:pt x="504" y="7955"/>
                  </a:lnTo>
                  <a:cubicBezTo>
                    <a:pt x="499" y="7903"/>
                    <a:pt x="493" y="7850"/>
                    <a:pt x="488" y="7798"/>
                  </a:cubicBezTo>
                  <a:lnTo>
                    <a:pt x="419" y="7753"/>
                  </a:lnTo>
                  <a:cubicBezTo>
                    <a:pt x="421" y="7708"/>
                    <a:pt x="424" y="7663"/>
                    <a:pt x="426" y="7618"/>
                  </a:cubicBezTo>
                  <a:cubicBezTo>
                    <a:pt x="421" y="7581"/>
                    <a:pt x="416" y="7543"/>
                    <a:pt x="411" y="7506"/>
                  </a:cubicBezTo>
                  <a:lnTo>
                    <a:pt x="318" y="7506"/>
                  </a:lnTo>
                  <a:cubicBezTo>
                    <a:pt x="313" y="7521"/>
                    <a:pt x="307" y="7536"/>
                    <a:pt x="302" y="7551"/>
                  </a:cubicBezTo>
                  <a:cubicBezTo>
                    <a:pt x="294" y="7558"/>
                    <a:pt x="287" y="7566"/>
                    <a:pt x="279" y="7573"/>
                  </a:cubicBezTo>
                  <a:cubicBezTo>
                    <a:pt x="269" y="7558"/>
                    <a:pt x="258" y="7543"/>
                    <a:pt x="248" y="7528"/>
                  </a:cubicBezTo>
                  <a:lnTo>
                    <a:pt x="248" y="7303"/>
                  </a:lnTo>
                  <a:lnTo>
                    <a:pt x="318" y="7303"/>
                  </a:lnTo>
                  <a:cubicBezTo>
                    <a:pt x="321" y="7296"/>
                    <a:pt x="323" y="7288"/>
                    <a:pt x="326" y="7281"/>
                  </a:cubicBezTo>
                  <a:cubicBezTo>
                    <a:pt x="290" y="7169"/>
                    <a:pt x="253" y="7056"/>
                    <a:pt x="217" y="6944"/>
                  </a:cubicBezTo>
                  <a:cubicBezTo>
                    <a:pt x="212" y="6862"/>
                    <a:pt x="207" y="6779"/>
                    <a:pt x="202" y="6697"/>
                  </a:cubicBezTo>
                  <a:cubicBezTo>
                    <a:pt x="176" y="6689"/>
                    <a:pt x="150" y="6682"/>
                    <a:pt x="124" y="6674"/>
                  </a:cubicBezTo>
                  <a:lnTo>
                    <a:pt x="124" y="6607"/>
                  </a:lnTo>
                  <a:lnTo>
                    <a:pt x="54" y="6562"/>
                  </a:lnTo>
                  <a:cubicBezTo>
                    <a:pt x="49" y="6539"/>
                    <a:pt x="44" y="6517"/>
                    <a:pt x="39" y="6494"/>
                  </a:cubicBezTo>
                  <a:cubicBezTo>
                    <a:pt x="34" y="6434"/>
                    <a:pt x="28" y="6375"/>
                    <a:pt x="23" y="6315"/>
                  </a:cubicBezTo>
                  <a:cubicBezTo>
                    <a:pt x="15" y="6270"/>
                    <a:pt x="8" y="6225"/>
                    <a:pt x="0" y="6180"/>
                  </a:cubicBezTo>
                  <a:cubicBezTo>
                    <a:pt x="3" y="6135"/>
                    <a:pt x="5" y="6090"/>
                    <a:pt x="8" y="6045"/>
                  </a:cubicBezTo>
                  <a:lnTo>
                    <a:pt x="8" y="5865"/>
                  </a:lnTo>
                  <a:cubicBezTo>
                    <a:pt x="16" y="5820"/>
                    <a:pt x="23" y="5775"/>
                    <a:pt x="31" y="5730"/>
                  </a:cubicBezTo>
                  <a:cubicBezTo>
                    <a:pt x="54" y="5678"/>
                    <a:pt x="78" y="5625"/>
                    <a:pt x="101" y="5573"/>
                  </a:cubicBezTo>
                  <a:cubicBezTo>
                    <a:pt x="119" y="5566"/>
                    <a:pt x="137" y="5558"/>
                    <a:pt x="155" y="5551"/>
                  </a:cubicBezTo>
                  <a:cubicBezTo>
                    <a:pt x="132" y="5521"/>
                    <a:pt x="108" y="5491"/>
                    <a:pt x="85" y="5461"/>
                  </a:cubicBezTo>
                  <a:cubicBezTo>
                    <a:pt x="72" y="5416"/>
                    <a:pt x="60" y="5371"/>
                    <a:pt x="47" y="5326"/>
                  </a:cubicBezTo>
                  <a:cubicBezTo>
                    <a:pt x="91" y="5209"/>
                    <a:pt x="136" y="5092"/>
                    <a:pt x="180" y="4975"/>
                  </a:cubicBezTo>
                  <a:cubicBezTo>
                    <a:pt x="203" y="4905"/>
                    <a:pt x="225" y="4834"/>
                    <a:pt x="248" y="4764"/>
                  </a:cubicBezTo>
                  <a:cubicBezTo>
                    <a:pt x="217" y="4697"/>
                    <a:pt x="186" y="4629"/>
                    <a:pt x="155" y="4562"/>
                  </a:cubicBezTo>
                  <a:cubicBezTo>
                    <a:pt x="168" y="4524"/>
                    <a:pt x="181" y="4487"/>
                    <a:pt x="194" y="4449"/>
                  </a:cubicBezTo>
                  <a:cubicBezTo>
                    <a:pt x="184" y="4397"/>
                    <a:pt x="155" y="4365"/>
                    <a:pt x="145" y="4313"/>
                  </a:cubicBezTo>
                  <a:cubicBezTo>
                    <a:pt x="132" y="4276"/>
                    <a:pt x="137" y="4217"/>
                    <a:pt x="124" y="4180"/>
                  </a:cubicBezTo>
                  <a:cubicBezTo>
                    <a:pt x="134" y="4105"/>
                    <a:pt x="145" y="4030"/>
                    <a:pt x="155" y="3955"/>
                  </a:cubicBezTo>
                  <a:cubicBezTo>
                    <a:pt x="147" y="3895"/>
                    <a:pt x="140" y="3835"/>
                    <a:pt x="132" y="3775"/>
                  </a:cubicBezTo>
                  <a:cubicBezTo>
                    <a:pt x="119" y="3708"/>
                    <a:pt x="106" y="3640"/>
                    <a:pt x="93" y="3573"/>
                  </a:cubicBezTo>
                  <a:cubicBezTo>
                    <a:pt x="114" y="3513"/>
                    <a:pt x="134" y="3453"/>
                    <a:pt x="155" y="3393"/>
                  </a:cubicBezTo>
                  <a:cubicBezTo>
                    <a:pt x="124" y="3341"/>
                    <a:pt x="93" y="3288"/>
                    <a:pt x="62" y="3236"/>
                  </a:cubicBezTo>
                  <a:cubicBezTo>
                    <a:pt x="67" y="3154"/>
                    <a:pt x="73" y="3071"/>
                    <a:pt x="78" y="2989"/>
                  </a:cubicBezTo>
                  <a:cubicBezTo>
                    <a:pt x="91" y="2951"/>
                    <a:pt x="103" y="2914"/>
                    <a:pt x="116" y="2876"/>
                  </a:cubicBezTo>
                  <a:cubicBezTo>
                    <a:pt x="129" y="2869"/>
                    <a:pt x="142" y="2861"/>
                    <a:pt x="155" y="2854"/>
                  </a:cubicBezTo>
                  <a:lnTo>
                    <a:pt x="155" y="2787"/>
                  </a:lnTo>
                  <a:lnTo>
                    <a:pt x="240" y="2742"/>
                  </a:lnTo>
                  <a:lnTo>
                    <a:pt x="310" y="2742"/>
                  </a:lnTo>
                  <a:cubicBezTo>
                    <a:pt x="318" y="2779"/>
                    <a:pt x="325" y="2817"/>
                    <a:pt x="333" y="2854"/>
                  </a:cubicBezTo>
                  <a:lnTo>
                    <a:pt x="372" y="2899"/>
                  </a:lnTo>
                  <a:lnTo>
                    <a:pt x="519" y="2921"/>
                  </a:lnTo>
                  <a:cubicBezTo>
                    <a:pt x="555" y="2974"/>
                    <a:pt x="592" y="3026"/>
                    <a:pt x="628" y="3079"/>
                  </a:cubicBezTo>
                  <a:lnTo>
                    <a:pt x="729" y="3258"/>
                  </a:lnTo>
                  <a:cubicBezTo>
                    <a:pt x="768" y="3318"/>
                    <a:pt x="806" y="3378"/>
                    <a:pt x="845" y="3438"/>
                  </a:cubicBezTo>
                  <a:cubicBezTo>
                    <a:pt x="848" y="3505"/>
                    <a:pt x="850" y="3573"/>
                    <a:pt x="853" y="3640"/>
                  </a:cubicBezTo>
                  <a:cubicBezTo>
                    <a:pt x="830" y="3700"/>
                    <a:pt x="806" y="3760"/>
                    <a:pt x="783" y="3820"/>
                  </a:cubicBezTo>
                  <a:lnTo>
                    <a:pt x="667" y="3910"/>
                  </a:lnTo>
                  <a:cubicBezTo>
                    <a:pt x="633" y="3873"/>
                    <a:pt x="600" y="3835"/>
                    <a:pt x="566" y="3798"/>
                  </a:cubicBezTo>
                  <a:lnTo>
                    <a:pt x="450" y="3730"/>
                  </a:lnTo>
                  <a:cubicBezTo>
                    <a:pt x="421" y="3700"/>
                    <a:pt x="393" y="3670"/>
                    <a:pt x="364" y="3640"/>
                  </a:cubicBezTo>
                  <a:cubicBezTo>
                    <a:pt x="341" y="3610"/>
                    <a:pt x="318" y="3581"/>
                    <a:pt x="295" y="3551"/>
                  </a:cubicBezTo>
                  <a:cubicBezTo>
                    <a:pt x="313" y="3618"/>
                    <a:pt x="331" y="3686"/>
                    <a:pt x="349" y="3753"/>
                  </a:cubicBezTo>
                  <a:cubicBezTo>
                    <a:pt x="370" y="3783"/>
                    <a:pt x="390" y="3813"/>
                    <a:pt x="411" y="3843"/>
                  </a:cubicBezTo>
                  <a:cubicBezTo>
                    <a:pt x="421" y="3865"/>
                    <a:pt x="432" y="3888"/>
                    <a:pt x="442" y="3910"/>
                  </a:cubicBezTo>
                  <a:cubicBezTo>
                    <a:pt x="445" y="3955"/>
                    <a:pt x="447" y="4000"/>
                    <a:pt x="450" y="4045"/>
                  </a:cubicBezTo>
                  <a:cubicBezTo>
                    <a:pt x="458" y="4142"/>
                    <a:pt x="465" y="4240"/>
                    <a:pt x="473" y="4337"/>
                  </a:cubicBezTo>
                  <a:cubicBezTo>
                    <a:pt x="486" y="4345"/>
                    <a:pt x="499" y="4352"/>
                    <a:pt x="512" y="4360"/>
                  </a:cubicBezTo>
                  <a:cubicBezTo>
                    <a:pt x="533" y="4412"/>
                    <a:pt x="553" y="4465"/>
                    <a:pt x="574" y="4517"/>
                  </a:cubicBezTo>
                  <a:lnTo>
                    <a:pt x="651" y="4517"/>
                  </a:lnTo>
                  <a:cubicBezTo>
                    <a:pt x="654" y="4479"/>
                    <a:pt x="656" y="4442"/>
                    <a:pt x="659" y="4404"/>
                  </a:cubicBezTo>
                  <a:lnTo>
                    <a:pt x="612" y="4360"/>
                  </a:lnTo>
                  <a:cubicBezTo>
                    <a:pt x="599" y="4315"/>
                    <a:pt x="587" y="4270"/>
                    <a:pt x="574" y="4225"/>
                  </a:cubicBezTo>
                  <a:cubicBezTo>
                    <a:pt x="584" y="4187"/>
                    <a:pt x="595" y="4150"/>
                    <a:pt x="605" y="4112"/>
                  </a:cubicBezTo>
                  <a:cubicBezTo>
                    <a:pt x="620" y="4150"/>
                    <a:pt x="636" y="4187"/>
                    <a:pt x="651" y="4225"/>
                  </a:cubicBezTo>
                  <a:cubicBezTo>
                    <a:pt x="667" y="4240"/>
                    <a:pt x="682" y="4255"/>
                    <a:pt x="698" y="4270"/>
                  </a:cubicBezTo>
                  <a:lnTo>
                    <a:pt x="798" y="4337"/>
                  </a:lnTo>
                  <a:lnTo>
                    <a:pt x="798" y="4225"/>
                  </a:lnTo>
                  <a:cubicBezTo>
                    <a:pt x="785" y="4180"/>
                    <a:pt x="773" y="4135"/>
                    <a:pt x="760" y="4090"/>
                  </a:cubicBezTo>
                  <a:cubicBezTo>
                    <a:pt x="775" y="4045"/>
                    <a:pt x="791" y="4000"/>
                    <a:pt x="806" y="3955"/>
                  </a:cubicBezTo>
                  <a:lnTo>
                    <a:pt x="876" y="3843"/>
                  </a:lnTo>
                  <a:lnTo>
                    <a:pt x="915" y="3753"/>
                  </a:lnTo>
                  <a:lnTo>
                    <a:pt x="1023" y="3843"/>
                  </a:lnTo>
                  <a:lnTo>
                    <a:pt x="1047" y="3573"/>
                  </a:lnTo>
                  <a:cubicBezTo>
                    <a:pt x="1037" y="3543"/>
                    <a:pt x="1026" y="3513"/>
                    <a:pt x="1016" y="3483"/>
                  </a:cubicBezTo>
                  <a:cubicBezTo>
                    <a:pt x="1021" y="3401"/>
                    <a:pt x="1026" y="3318"/>
                    <a:pt x="1031" y="3236"/>
                  </a:cubicBezTo>
                  <a:cubicBezTo>
                    <a:pt x="1021" y="3206"/>
                    <a:pt x="1010" y="3176"/>
                    <a:pt x="1000" y="3146"/>
                  </a:cubicBezTo>
                  <a:lnTo>
                    <a:pt x="1132" y="3124"/>
                  </a:lnTo>
                  <a:cubicBezTo>
                    <a:pt x="1147" y="3176"/>
                    <a:pt x="1163" y="3229"/>
                    <a:pt x="1178" y="3281"/>
                  </a:cubicBezTo>
                  <a:lnTo>
                    <a:pt x="1178" y="3371"/>
                  </a:lnTo>
                  <a:lnTo>
                    <a:pt x="1116" y="3371"/>
                  </a:lnTo>
                  <a:cubicBezTo>
                    <a:pt x="1103" y="3408"/>
                    <a:pt x="1091" y="3446"/>
                    <a:pt x="1078" y="3483"/>
                  </a:cubicBezTo>
                  <a:cubicBezTo>
                    <a:pt x="1099" y="3535"/>
                    <a:pt x="1119" y="3588"/>
                    <a:pt x="1140" y="3640"/>
                  </a:cubicBezTo>
                  <a:cubicBezTo>
                    <a:pt x="1171" y="3648"/>
                    <a:pt x="1202" y="3655"/>
                    <a:pt x="1233" y="3663"/>
                  </a:cubicBezTo>
                  <a:cubicBezTo>
                    <a:pt x="1246" y="3573"/>
                    <a:pt x="1258" y="3483"/>
                    <a:pt x="1271" y="3393"/>
                  </a:cubicBezTo>
                  <a:lnTo>
                    <a:pt x="1496" y="3146"/>
                  </a:lnTo>
                  <a:cubicBezTo>
                    <a:pt x="1509" y="3154"/>
                    <a:pt x="1522" y="3161"/>
                    <a:pt x="1535" y="3169"/>
                  </a:cubicBezTo>
                  <a:cubicBezTo>
                    <a:pt x="1550" y="3124"/>
                    <a:pt x="1566" y="3079"/>
                    <a:pt x="1581" y="3034"/>
                  </a:cubicBezTo>
                  <a:cubicBezTo>
                    <a:pt x="1597" y="3019"/>
                    <a:pt x="1612" y="3004"/>
                    <a:pt x="1628" y="2989"/>
                  </a:cubicBezTo>
                  <a:cubicBezTo>
                    <a:pt x="1623" y="3056"/>
                    <a:pt x="1617" y="3124"/>
                    <a:pt x="1612" y="3191"/>
                  </a:cubicBezTo>
                  <a:lnTo>
                    <a:pt x="1690" y="3191"/>
                  </a:lnTo>
                  <a:lnTo>
                    <a:pt x="1705" y="3101"/>
                  </a:lnTo>
                  <a:lnTo>
                    <a:pt x="1845" y="3124"/>
                  </a:lnTo>
                  <a:cubicBezTo>
                    <a:pt x="1876" y="3071"/>
                    <a:pt x="1907" y="3019"/>
                    <a:pt x="1938" y="2966"/>
                  </a:cubicBezTo>
                  <a:cubicBezTo>
                    <a:pt x="1943" y="3004"/>
                    <a:pt x="1948" y="3041"/>
                    <a:pt x="1953" y="3079"/>
                  </a:cubicBezTo>
                  <a:cubicBezTo>
                    <a:pt x="1951" y="3109"/>
                    <a:pt x="1948" y="3139"/>
                    <a:pt x="1946" y="3169"/>
                  </a:cubicBezTo>
                  <a:lnTo>
                    <a:pt x="1984" y="3169"/>
                  </a:lnTo>
                  <a:cubicBezTo>
                    <a:pt x="1989" y="3139"/>
                    <a:pt x="1995" y="3109"/>
                    <a:pt x="2000" y="3079"/>
                  </a:cubicBezTo>
                  <a:cubicBezTo>
                    <a:pt x="2021" y="3041"/>
                    <a:pt x="2041" y="3004"/>
                    <a:pt x="2062" y="2966"/>
                  </a:cubicBezTo>
                  <a:cubicBezTo>
                    <a:pt x="2047" y="2906"/>
                    <a:pt x="2031" y="2847"/>
                    <a:pt x="2016" y="2787"/>
                  </a:cubicBezTo>
                  <a:cubicBezTo>
                    <a:pt x="1987" y="2757"/>
                    <a:pt x="1959" y="2727"/>
                    <a:pt x="1930" y="2697"/>
                  </a:cubicBezTo>
                  <a:lnTo>
                    <a:pt x="1930" y="2539"/>
                  </a:lnTo>
                  <a:lnTo>
                    <a:pt x="1961" y="2517"/>
                  </a:lnTo>
                  <a:cubicBezTo>
                    <a:pt x="1987" y="2584"/>
                    <a:pt x="2013" y="2652"/>
                    <a:pt x="2039" y="2719"/>
                  </a:cubicBezTo>
                  <a:lnTo>
                    <a:pt x="2163" y="2742"/>
                  </a:lnTo>
                  <a:lnTo>
                    <a:pt x="2295" y="2876"/>
                  </a:lnTo>
                  <a:lnTo>
                    <a:pt x="2403" y="3011"/>
                  </a:lnTo>
                  <a:cubicBezTo>
                    <a:pt x="2442" y="3071"/>
                    <a:pt x="2480" y="3131"/>
                    <a:pt x="2519" y="3191"/>
                  </a:cubicBezTo>
                  <a:cubicBezTo>
                    <a:pt x="2529" y="3139"/>
                    <a:pt x="2540" y="3086"/>
                    <a:pt x="2550" y="3034"/>
                  </a:cubicBezTo>
                  <a:cubicBezTo>
                    <a:pt x="2532" y="2981"/>
                    <a:pt x="2514" y="2929"/>
                    <a:pt x="2496" y="2876"/>
                  </a:cubicBezTo>
                  <a:lnTo>
                    <a:pt x="2426" y="2764"/>
                  </a:lnTo>
                  <a:lnTo>
                    <a:pt x="2426" y="2652"/>
                  </a:lnTo>
                  <a:cubicBezTo>
                    <a:pt x="2436" y="2577"/>
                    <a:pt x="2447" y="2502"/>
                    <a:pt x="2457" y="2427"/>
                  </a:cubicBezTo>
                  <a:cubicBezTo>
                    <a:pt x="2444" y="2405"/>
                    <a:pt x="2432" y="2382"/>
                    <a:pt x="2419" y="2360"/>
                  </a:cubicBezTo>
                  <a:cubicBezTo>
                    <a:pt x="2421" y="2337"/>
                    <a:pt x="2424" y="2315"/>
                    <a:pt x="2426" y="2292"/>
                  </a:cubicBezTo>
                  <a:cubicBezTo>
                    <a:pt x="2457" y="2225"/>
                    <a:pt x="2488" y="2157"/>
                    <a:pt x="2519" y="2090"/>
                  </a:cubicBezTo>
                  <a:cubicBezTo>
                    <a:pt x="2540" y="1970"/>
                    <a:pt x="2560" y="1850"/>
                    <a:pt x="2581" y="1730"/>
                  </a:cubicBezTo>
                  <a:lnTo>
                    <a:pt x="2775" y="1775"/>
                  </a:lnTo>
                  <a:cubicBezTo>
                    <a:pt x="2780" y="1798"/>
                    <a:pt x="2786" y="1820"/>
                    <a:pt x="2791" y="1843"/>
                  </a:cubicBezTo>
                  <a:cubicBezTo>
                    <a:pt x="2786" y="1910"/>
                    <a:pt x="2780" y="1978"/>
                    <a:pt x="2775" y="2045"/>
                  </a:cubicBezTo>
                  <a:lnTo>
                    <a:pt x="2736" y="2225"/>
                  </a:lnTo>
                  <a:lnTo>
                    <a:pt x="2775" y="2315"/>
                  </a:lnTo>
                  <a:cubicBezTo>
                    <a:pt x="2780" y="2382"/>
                    <a:pt x="2786" y="2450"/>
                    <a:pt x="2791" y="2517"/>
                  </a:cubicBezTo>
                  <a:cubicBezTo>
                    <a:pt x="2786" y="2682"/>
                    <a:pt x="2780" y="2846"/>
                    <a:pt x="2775" y="3011"/>
                  </a:cubicBezTo>
                  <a:cubicBezTo>
                    <a:pt x="2796" y="3056"/>
                    <a:pt x="2816" y="3101"/>
                    <a:pt x="2837" y="3146"/>
                  </a:cubicBezTo>
                  <a:cubicBezTo>
                    <a:pt x="2827" y="3213"/>
                    <a:pt x="2816" y="3281"/>
                    <a:pt x="2806" y="3348"/>
                  </a:cubicBezTo>
                  <a:lnTo>
                    <a:pt x="2698" y="3618"/>
                  </a:lnTo>
                  <a:lnTo>
                    <a:pt x="2643" y="3685"/>
                  </a:lnTo>
                  <a:cubicBezTo>
                    <a:pt x="2622" y="3670"/>
                    <a:pt x="2602" y="3655"/>
                    <a:pt x="2581" y="3640"/>
                  </a:cubicBezTo>
                  <a:cubicBezTo>
                    <a:pt x="2571" y="3655"/>
                    <a:pt x="2560" y="3670"/>
                    <a:pt x="2550" y="3685"/>
                  </a:cubicBezTo>
                  <a:cubicBezTo>
                    <a:pt x="2566" y="3715"/>
                    <a:pt x="2581" y="3745"/>
                    <a:pt x="2597" y="3775"/>
                  </a:cubicBezTo>
                  <a:lnTo>
                    <a:pt x="2667" y="3820"/>
                  </a:lnTo>
                  <a:cubicBezTo>
                    <a:pt x="2690" y="3828"/>
                    <a:pt x="2713" y="3835"/>
                    <a:pt x="2736" y="3843"/>
                  </a:cubicBezTo>
                  <a:lnTo>
                    <a:pt x="2814" y="3663"/>
                  </a:lnTo>
                  <a:lnTo>
                    <a:pt x="2922" y="3348"/>
                  </a:lnTo>
                  <a:cubicBezTo>
                    <a:pt x="2912" y="3288"/>
                    <a:pt x="2901" y="3229"/>
                    <a:pt x="2891" y="3169"/>
                  </a:cubicBezTo>
                  <a:lnTo>
                    <a:pt x="2930" y="2989"/>
                  </a:lnTo>
                  <a:lnTo>
                    <a:pt x="3016" y="3034"/>
                  </a:lnTo>
                  <a:cubicBezTo>
                    <a:pt x="3029" y="3071"/>
                    <a:pt x="3041" y="3109"/>
                    <a:pt x="3054" y="3146"/>
                  </a:cubicBezTo>
                  <a:cubicBezTo>
                    <a:pt x="3059" y="3206"/>
                    <a:pt x="3065" y="3266"/>
                    <a:pt x="3070" y="3326"/>
                  </a:cubicBezTo>
                  <a:lnTo>
                    <a:pt x="3124" y="3191"/>
                  </a:lnTo>
                  <a:cubicBezTo>
                    <a:pt x="3114" y="3131"/>
                    <a:pt x="3103" y="3071"/>
                    <a:pt x="3093" y="3011"/>
                  </a:cubicBezTo>
                  <a:cubicBezTo>
                    <a:pt x="3067" y="2989"/>
                    <a:pt x="3042" y="2966"/>
                    <a:pt x="3016" y="2944"/>
                  </a:cubicBezTo>
                  <a:lnTo>
                    <a:pt x="2853" y="2921"/>
                  </a:lnTo>
                  <a:lnTo>
                    <a:pt x="2853" y="2697"/>
                  </a:lnTo>
                  <a:cubicBezTo>
                    <a:pt x="2863" y="2622"/>
                    <a:pt x="2874" y="2547"/>
                    <a:pt x="2884" y="2472"/>
                  </a:cubicBezTo>
                  <a:lnTo>
                    <a:pt x="2845" y="2292"/>
                  </a:lnTo>
                  <a:cubicBezTo>
                    <a:pt x="2837" y="2247"/>
                    <a:pt x="2830" y="2202"/>
                    <a:pt x="2822" y="2157"/>
                  </a:cubicBezTo>
                  <a:cubicBezTo>
                    <a:pt x="2837" y="2112"/>
                    <a:pt x="2853" y="2067"/>
                    <a:pt x="2868" y="2022"/>
                  </a:cubicBezTo>
                  <a:cubicBezTo>
                    <a:pt x="2886" y="2000"/>
                    <a:pt x="2904" y="1977"/>
                    <a:pt x="2922" y="1955"/>
                  </a:cubicBezTo>
                  <a:cubicBezTo>
                    <a:pt x="2925" y="1895"/>
                    <a:pt x="2927" y="1835"/>
                    <a:pt x="2930" y="1775"/>
                  </a:cubicBezTo>
                  <a:lnTo>
                    <a:pt x="2961" y="1775"/>
                  </a:lnTo>
                  <a:cubicBezTo>
                    <a:pt x="2964" y="1843"/>
                    <a:pt x="2966" y="1910"/>
                    <a:pt x="2969" y="1978"/>
                  </a:cubicBezTo>
                  <a:cubicBezTo>
                    <a:pt x="2961" y="2030"/>
                    <a:pt x="2954" y="2083"/>
                    <a:pt x="2946" y="2135"/>
                  </a:cubicBezTo>
                  <a:cubicBezTo>
                    <a:pt x="2951" y="2172"/>
                    <a:pt x="2956" y="2210"/>
                    <a:pt x="2961" y="2247"/>
                  </a:cubicBezTo>
                  <a:cubicBezTo>
                    <a:pt x="2982" y="2262"/>
                    <a:pt x="3002" y="2277"/>
                    <a:pt x="3023" y="2292"/>
                  </a:cubicBezTo>
                  <a:cubicBezTo>
                    <a:pt x="3054" y="2315"/>
                    <a:pt x="3085" y="2337"/>
                    <a:pt x="3116" y="2360"/>
                  </a:cubicBezTo>
                  <a:lnTo>
                    <a:pt x="3163" y="2360"/>
                  </a:lnTo>
                  <a:cubicBezTo>
                    <a:pt x="3145" y="2322"/>
                    <a:pt x="3127" y="2285"/>
                    <a:pt x="3109" y="2247"/>
                  </a:cubicBezTo>
                  <a:cubicBezTo>
                    <a:pt x="3083" y="2225"/>
                    <a:pt x="3057" y="2202"/>
                    <a:pt x="3031" y="2180"/>
                  </a:cubicBezTo>
                  <a:cubicBezTo>
                    <a:pt x="3021" y="2135"/>
                    <a:pt x="3010" y="2090"/>
                    <a:pt x="3000" y="2045"/>
                  </a:cubicBezTo>
                  <a:cubicBezTo>
                    <a:pt x="3016" y="2030"/>
                    <a:pt x="3031" y="2015"/>
                    <a:pt x="3047" y="2000"/>
                  </a:cubicBezTo>
                  <a:lnTo>
                    <a:pt x="3124" y="2045"/>
                  </a:lnTo>
                  <a:lnTo>
                    <a:pt x="3070" y="1865"/>
                  </a:lnTo>
                  <a:cubicBezTo>
                    <a:pt x="3078" y="1850"/>
                    <a:pt x="3085" y="1835"/>
                    <a:pt x="3093" y="1820"/>
                  </a:cubicBezTo>
                  <a:lnTo>
                    <a:pt x="3225" y="1933"/>
                  </a:lnTo>
                  <a:cubicBezTo>
                    <a:pt x="3251" y="1993"/>
                    <a:pt x="3276" y="2052"/>
                    <a:pt x="3302" y="2112"/>
                  </a:cubicBezTo>
                  <a:lnTo>
                    <a:pt x="3411" y="2112"/>
                  </a:lnTo>
                  <a:cubicBezTo>
                    <a:pt x="3393" y="2060"/>
                    <a:pt x="3375" y="2007"/>
                    <a:pt x="3357" y="1955"/>
                  </a:cubicBezTo>
                  <a:cubicBezTo>
                    <a:pt x="3334" y="1903"/>
                    <a:pt x="3310" y="1850"/>
                    <a:pt x="3287" y="1798"/>
                  </a:cubicBezTo>
                  <a:cubicBezTo>
                    <a:pt x="3279" y="1716"/>
                    <a:pt x="3272" y="1633"/>
                    <a:pt x="3264" y="1551"/>
                  </a:cubicBezTo>
                  <a:cubicBezTo>
                    <a:pt x="3279" y="1521"/>
                    <a:pt x="3295" y="1491"/>
                    <a:pt x="3310" y="1461"/>
                  </a:cubicBezTo>
                  <a:lnTo>
                    <a:pt x="3488" y="1438"/>
                  </a:lnTo>
                  <a:lnTo>
                    <a:pt x="3667" y="1348"/>
                  </a:lnTo>
                  <a:cubicBezTo>
                    <a:pt x="3651" y="1266"/>
                    <a:pt x="3636" y="1183"/>
                    <a:pt x="3620" y="1101"/>
                  </a:cubicBezTo>
                  <a:lnTo>
                    <a:pt x="3767" y="899"/>
                  </a:lnTo>
                  <a:lnTo>
                    <a:pt x="4093" y="584"/>
                  </a:lnTo>
                  <a:lnTo>
                    <a:pt x="4233" y="539"/>
                  </a:lnTo>
                  <a:lnTo>
                    <a:pt x="4364" y="584"/>
                  </a:lnTo>
                  <a:lnTo>
                    <a:pt x="4558" y="404"/>
                  </a:lnTo>
                  <a:cubicBezTo>
                    <a:pt x="4553" y="344"/>
                    <a:pt x="4548" y="285"/>
                    <a:pt x="4543" y="225"/>
                  </a:cubicBezTo>
                  <a:lnTo>
                    <a:pt x="4636" y="0"/>
                  </a:lnTo>
                  <a:lnTo>
                    <a:pt x="4767" y="22"/>
                  </a:lnTo>
                  <a:cubicBezTo>
                    <a:pt x="4790" y="45"/>
                    <a:pt x="4814" y="67"/>
                    <a:pt x="4837" y="90"/>
                  </a:cubicBezTo>
                  <a:cubicBezTo>
                    <a:pt x="4809" y="135"/>
                    <a:pt x="4780" y="180"/>
                    <a:pt x="4752" y="225"/>
                  </a:cubicBezTo>
                  <a:lnTo>
                    <a:pt x="4915" y="247"/>
                  </a:lnTo>
                  <a:cubicBezTo>
                    <a:pt x="4905" y="299"/>
                    <a:pt x="4894" y="352"/>
                    <a:pt x="4884" y="404"/>
                  </a:cubicBezTo>
                  <a:lnTo>
                    <a:pt x="5178" y="382"/>
                  </a:lnTo>
                  <a:lnTo>
                    <a:pt x="5287" y="584"/>
                  </a:lnTo>
                  <a:lnTo>
                    <a:pt x="5302" y="719"/>
                  </a:lnTo>
                  <a:cubicBezTo>
                    <a:pt x="5292" y="794"/>
                    <a:pt x="5281" y="869"/>
                    <a:pt x="5271" y="944"/>
                  </a:cubicBezTo>
                  <a:cubicBezTo>
                    <a:pt x="5227" y="1011"/>
                    <a:pt x="5184" y="1079"/>
                    <a:pt x="5140" y="1146"/>
                  </a:cubicBezTo>
                  <a:cubicBezTo>
                    <a:pt x="5093" y="1221"/>
                    <a:pt x="5047" y="1296"/>
                    <a:pt x="5000" y="1371"/>
                  </a:cubicBezTo>
                  <a:lnTo>
                    <a:pt x="4806" y="1685"/>
                  </a:lnTo>
                  <a:cubicBezTo>
                    <a:pt x="4811" y="1700"/>
                    <a:pt x="4817" y="1715"/>
                    <a:pt x="4822" y="1730"/>
                  </a:cubicBezTo>
                  <a:cubicBezTo>
                    <a:pt x="4850" y="1700"/>
                    <a:pt x="4879" y="1670"/>
                    <a:pt x="4907" y="1640"/>
                  </a:cubicBezTo>
                  <a:cubicBezTo>
                    <a:pt x="4961" y="1595"/>
                    <a:pt x="5016" y="1551"/>
                    <a:pt x="5070" y="1506"/>
                  </a:cubicBezTo>
                  <a:cubicBezTo>
                    <a:pt x="5067" y="1476"/>
                    <a:pt x="5065" y="1446"/>
                    <a:pt x="5062" y="1416"/>
                  </a:cubicBezTo>
                  <a:cubicBezTo>
                    <a:pt x="5075" y="1378"/>
                    <a:pt x="5088" y="1341"/>
                    <a:pt x="5101" y="1303"/>
                  </a:cubicBezTo>
                  <a:cubicBezTo>
                    <a:pt x="5122" y="1288"/>
                    <a:pt x="5142" y="1273"/>
                    <a:pt x="5163" y="1258"/>
                  </a:cubicBezTo>
                  <a:cubicBezTo>
                    <a:pt x="5168" y="1296"/>
                    <a:pt x="5173" y="1333"/>
                    <a:pt x="5178" y="1371"/>
                  </a:cubicBezTo>
                  <a:cubicBezTo>
                    <a:pt x="5194" y="1386"/>
                    <a:pt x="5209" y="1401"/>
                    <a:pt x="5225" y="1416"/>
                  </a:cubicBezTo>
                  <a:cubicBezTo>
                    <a:pt x="5248" y="1461"/>
                    <a:pt x="5272" y="1506"/>
                    <a:pt x="5295" y="1551"/>
                  </a:cubicBezTo>
                  <a:cubicBezTo>
                    <a:pt x="5308" y="1528"/>
                    <a:pt x="5320" y="1506"/>
                    <a:pt x="5333" y="1483"/>
                  </a:cubicBezTo>
                  <a:lnTo>
                    <a:pt x="5620" y="1506"/>
                  </a:lnTo>
                  <a:lnTo>
                    <a:pt x="5620" y="1618"/>
                  </a:lnTo>
                  <a:lnTo>
                    <a:pt x="5899" y="1708"/>
                  </a:lnTo>
                  <a:cubicBezTo>
                    <a:pt x="5909" y="1611"/>
                    <a:pt x="5920" y="1513"/>
                    <a:pt x="5930" y="1416"/>
                  </a:cubicBezTo>
                  <a:cubicBezTo>
                    <a:pt x="5948" y="1423"/>
                    <a:pt x="5966" y="1431"/>
                    <a:pt x="5984" y="1438"/>
                  </a:cubicBezTo>
                  <a:cubicBezTo>
                    <a:pt x="6010" y="1476"/>
                    <a:pt x="6036" y="1513"/>
                    <a:pt x="6062" y="1551"/>
                  </a:cubicBezTo>
                  <a:lnTo>
                    <a:pt x="6186" y="1528"/>
                  </a:lnTo>
                  <a:cubicBezTo>
                    <a:pt x="6209" y="1603"/>
                    <a:pt x="6233" y="1678"/>
                    <a:pt x="6256" y="1753"/>
                  </a:cubicBezTo>
                  <a:cubicBezTo>
                    <a:pt x="6261" y="1820"/>
                    <a:pt x="6266" y="1888"/>
                    <a:pt x="6271" y="1955"/>
                  </a:cubicBezTo>
                  <a:cubicBezTo>
                    <a:pt x="6256" y="1985"/>
                    <a:pt x="6240" y="2015"/>
                    <a:pt x="6225" y="2045"/>
                  </a:cubicBezTo>
                  <a:cubicBezTo>
                    <a:pt x="6253" y="2142"/>
                    <a:pt x="6282" y="2240"/>
                    <a:pt x="6310" y="2337"/>
                  </a:cubicBezTo>
                  <a:lnTo>
                    <a:pt x="6395" y="2404"/>
                  </a:lnTo>
                  <a:cubicBezTo>
                    <a:pt x="6421" y="2292"/>
                    <a:pt x="6447" y="2179"/>
                    <a:pt x="6473" y="2067"/>
                  </a:cubicBezTo>
                  <a:lnTo>
                    <a:pt x="6574" y="2225"/>
                  </a:lnTo>
                  <a:lnTo>
                    <a:pt x="6667" y="2135"/>
                  </a:lnTo>
                  <a:lnTo>
                    <a:pt x="6767" y="2247"/>
                  </a:lnTo>
                  <a:cubicBezTo>
                    <a:pt x="6796" y="2217"/>
                    <a:pt x="6824" y="2187"/>
                    <a:pt x="6853" y="2157"/>
                  </a:cubicBezTo>
                  <a:cubicBezTo>
                    <a:pt x="6874" y="2127"/>
                    <a:pt x="6894" y="2097"/>
                    <a:pt x="6915" y="2067"/>
                  </a:cubicBezTo>
                  <a:cubicBezTo>
                    <a:pt x="6912" y="2000"/>
                    <a:pt x="6910" y="1932"/>
                    <a:pt x="6907" y="1865"/>
                  </a:cubicBezTo>
                  <a:cubicBezTo>
                    <a:pt x="6935" y="1835"/>
                    <a:pt x="6964" y="1805"/>
                    <a:pt x="6992" y="1775"/>
                  </a:cubicBezTo>
                  <a:lnTo>
                    <a:pt x="7256" y="1820"/>
                  </a:lnTo>
                  <a:cubicBezTo>
                    <a:pt x="7271" y="1858"/>
                    <a:pt x="7287" y="1895"/>
                    <a:pt x="7302" y="1933"/>
                  </a:cubicBezTo>
                  <a:lnTo>
                    <a:pt x="7326" y="1978"/>
                  </a:lnTo>
                  <a:lnTo>
                    <a:pt x="7465" y="1933"/>
                  </a:lnTo>
                  <a:lnTo>
                    <a:pt x="7527" y="2022"/>
                  </a:lnTo>
                  <a:cubicBezTo>
                    <a:pt x="7517" y="2060"/>
                    <a:pt x="7506" y="2097"/>
                    <a:pt x="7496" y="2135"/>
                  </a:cubicBezTo>
                  <a:cubicBezTo>
                    <a:pt x="7514" y="2157"/>
                    <a:pt x="7532" y="2180"/>
                    <a:pt x="7550" y="2202"/>
                  </a:cubicBezTo>
                  <a:lnTo>
                    <a:pt x="7667" y="2337"/>
                  </a:lnTo>
                  <a:lnTo>
                    <a:pt x="7868" y="2360"/>
                  </a:lnTo>
                  <a:lnTo>
                    <a:pt x="8078" y="2382"/>
                  </a:lnTo>
                  <a:cubicBezTo>
                    <a:pt x="8106" y="2427"/>
                    <a:pt x="8135" y="2472"/>
                    <a:pt x="8163" y="2517"/>
                  </a:cubicBezTo>
                  <a:cubicBezTo>
                    <a:pt x="8160" y="2569"/>
                    <a:pt x="8158" y="2622"/>
                    <a:pt x="8155" y="2674"/>
                  </a:cubicBezTo>
                  <a:cubicBezTo>
                    <a:pt x="8160" y="2704"/>
                    <a:pt x="8166" y="2734"/>
                    <a:pt x="8171" y="2764"/>
                  </a:cubicBezTo>
                  <a:cubicBezTo>
                    <a:pt x="8194" y="2786"/>
                    <a:pt x="8217" y="2809"/>
                    <a:pt x="8240" y="2831"/>
                  </a:cubicBezTo>
                  <a:lnTo>
                    <a:pt x="8295" y="2764"/>
                  </a:lnTo>
                  <a:lnTo>
                    <a:pt x="8550" y="2809"/>
                  </a:lnTo>
                  <a:lnTo>
                    <a:pt x="8581" y="2809"/>
                  </a:lnTo>
                  <a:cubicBezTo>
                    <a:pt x="8602" y="2779"/>
                    <a:pt x="8622" y="2749"/>
                    <a:pt x="8643" y="2719"/>
                  </a:cubicBezTo>
                  <a:cubicBezTo>
                    <a:pt x="8651" y="2727"/>
                    <a:pt x="8659" y="2734"/>
                    <a:pt x="8667" y="2742"/>
                  </a:cubicBezTo>
                  <a:lnTo>
                    <a:pt x="8667" y="2876"/>
                  </a:lnTo>
                  <a:cubicBezTo>
                    <a:pt x="8690" y="2929"/>
                    <a:pt x="8713" y="2981"/>
                    <a:pt x="8736" y="3034"/>
                  </a:cubicBezTo>
                  <a:cubicBezTo>
                    <a:pt x="8762" y="3041"/>
                    <a:pt x="8788" y="3049"/>
                    <a:pt x="8814" y="3056"/>
                  </a:cubicBezTo>
                  <a:cubicBezTo>
                    <a:pt x="8822" y="3026"/>
                    <a:pt x="8829" y="2996"/>
                    <a:pt x="8837" y="2966"/>
                  </a:cubicBezTo>
                  <a:cubicBezTo>
                    <a:pt x="8829" y="2921"/>
                    <a:pt x="8822" y="2876"/>
                    <a:pt x="8814" y="2831"/>
                  </a:cubicBezTo>
                  <a:cubicBezTo>
                    <a:pt x="8811" y="2764"/>
                    <a:pt x="8809" y="2696"/>
                    <a:pt x="8806" y="2629"/>
                  </a:cubicBezTo>
                  <a:cubicBezTo>
                    <a:pt x="8822" y="2622"/>
                    <a:pt x="8837" y="2614"/>
                    <a:pt x="8853" y="2607"/>
                  </a:cubicBezTo>
                  <a:lnTo>
                    <a:pt x="8922" y="2697"/>
                  </a:lnTo>
                  <a:lnTo>
                    <a:pt x="9047" y="2697"/>
                  </a:lnTo>
                  <a:lnTo>
                    <a:pt x="9194" y="2764"/>
                  </a:lnTo>
                  <a:lnTo>
                    <a:pt x="9364" y="2944"/>
                  </a:lnTo>
                  <a:cubicBezTo>
                    <a:pt x="9398" y="2996"/>
                    <a:pt x="9431" y="3049"/>
                    <a:pt x="9465" y="3101"/>
                  </a:cubicBezTo>
                  <a:lnTo>
                    <a:pt x="9643" y="3326"/>
                  </a:lnTo>
                  <a:cubicBezTo>
                    <a:pt x="9653" y="3371"/>
                    <a:pt x="9664" y="3416"/>
                    <a:pt x="9674" y="3461"/>
                  </a:cubicBezTo>
                  <a:lnTo>
                    <a:pt x="9698" y="3596"/>
                  </a:lnTo>
                  <a:cubicBezTo>
                    <a:pt x="9711" y="3656"/>
                    <a:pt x="9723" y="3715"/>
                    <a:pt x="9736" y="3775"/>
                  </a:cubicBezTo>
                  <a:cubicBezTo>
                    <a:pt x="9746" y="3760"/>
                    <a:pt x="9757" y="3745"/>
                    <a:pt x="9767" y="3730"/>
                  </a:cubicBezTo>
                  <a:cubicBezTo>
                    <a:pt x="9759" y="3663"/>
                    <a:pt x="9752" y="3595"/>
                    <a:pt x="9744" y="3528"/>
                  </a:cubicBezTo>
                  <a:lnTo>
                    <a:pt x="9806" y="3551"/>
                  </a:lnTo>
                  <a:lnTo>
                    <a:pt x="9884" y="3596"/>
                  </a:lnTo>
                  <a:cubicBezTo>
                    <a:pt x="9907" y="3641"/>
                    <a:pt x="9930" y="3685"/>
                    <a:pt x="9953" y="3730"/>
                  </a:cubicBezTo>
                  <a:cubicBezTo>
                    <a:pt x="9969" y="3775"/>
                    <a:pt x="9984" y="3820"/>
                    <a:pt x="10000" y="3865"/>
                  </a:cubicBezTo>
                  <a:cubicBezTo>
                    <a:pt x="9984" y="3910"/>
                    <a:pt x="9969" y="3955"/>
                    <a:pt x="9953" y="4000"/>
                  </a:cubicBezTo>
                  <a:lnTo>
                    <a:pt x="9853" y="4067"/>
                  </a:lnTo>
                  <a:cubicBezTo>
                    <a:pt x="9848" y="4120"/>
                    <a:pt x="9842" y="4172"/>
                    <a:pt x="9837" y="4225"/>
                  </a:cubicBezTo>
                  <a:cubicBezTo>
                    <a:pt x="9827" y="4292"/>
                    <a:pt x="9816" y="4360"/>
                    <a:pt x="9806" y="4427"/>
                  </a:cubicBezTo>
                  <a:lnTo>
                    <a:pt x="9698" y="4270"/>
                  </a:lnTo>
                  <a:lnTo>
                    <a:pt x="9636" y="4202"/>
                  </a:lnTo>
                  <a:cubicBezTo>
                    <a:pt x="9638" y="4142"/>
                    <a:pt x="9641" y="4082"/>
                    <a:pt x="9643" y="4022"/>
                  </a:cubicBezTo>
                  <a:lnTo>
                    <a:pt x="9481" y="4045"/>
                  </a:lnTo>
                  <a:lnTo>
                    <a:pt x="9457" y="3820"/>
                  </a:lnTo>
                  <a:cubicBezTo>
                    <a:pt x="9439" y="3828"/>
                    <a:pt x="9421" y="3835"/>
                    <a:pt x="9403" y="3843"/>
                  </a:cubicBezTo>
                  <a:cubicBezTo>
                    <a:pt x="9400" y="3895"/>
                    <a:pt x="9398" y="3948"/>
                    <a:pt x="9395" y="4000"/>
                  </a:cubicBezTo>
                  <a:cubicBezTo>
                    <a:pt x="9403" y="4022"/>
                    <a:pt x="9411" y="4045"/>
                    <a:pt x="9419" y="4067"/>
                  </a:cubicBezTo>
                  <a:cubicBezTo>
                    <a:pt x="9396" y="4127"/>
                    <a:pt x="9372" y="4187"/>
                    <a:pt x="9349" y="4247"/>
                  </a:cubicBezTo>
                  <a:cubicBezTo>
                    <a:pt x="9323" y="4255"/>
                    <a:pt x="9297" y="4262"/>
                    <a:pt x="9271" y="4270"/>
                  </a:cubicBezTo>
                  <a:cubicBezTo>
                    <a:pt x="9253" y="4262"/>
                    <a:pt x="9235" y="4255"/>
                    <a:pt x="9217" y="4247"/>
                  </a:cubicBezTo>
                  <a:cubicBezTo>
                    <a:pt x="9207" y="4225"/>
                    <a:pt x="9196" y="4202"/>
                    <a:pt x="9186" y="4180"/>
                  </a:cubicBezTo>
                  <a:cubicBezTo>
                    <a:pt x="9183" y="4210"/>
                    <a:pt x="9181" y="4240"/>
                    <a:pt x="9178" y="4270"/>
                  </a:cubicBezTo>
                  <a:lnTo>
                    <a:pt x="9233" y="4337"/>
                  </a:lnTo>
                  <a:lnTo>
                    <a:pt x="9287" y="4427"/>
                  </a:lnTo>
                  <a:cubicBezTo>
                    <a:pt x="9295" y="4494"/>
                    <a:pt x="9302" y="4562"/>
                    <a:pt x="9310" y="4629"/>
                  </a:cubicBezTo>
                  <a:cubicBezTo>
                    <a:pt x="9326" y="4696"/>
                    <a:pt x="9341" y="4764"/>
                    <a:pt x="9357" y="4831"/>
                  </a:cubicBezTo>
                  <a:cubicBezTo>
                    <a:pt x="9339" y="4861"/>
                    <a:pt x="9320" y="4891"/>
                    <a:pt x="9302" y="4921"/>
                  </a:cubicBezTo>
                  <a:lnTo>
                    <a:pt x="9202" y="4809"/>
                  </a:lnTo>
                  <a:cubicBezTo>
                    <a:pt x="9186" y="4846"/>
                    <a:pt x="9171" y="4884"/>
                    <a:pt x="9155" y="4921"/>
                  </a:cubicBezTo>
                  <a:lnTo>
                    <a:pt x="9016" y="5101"/>
                  </a:lnTo>
                  <a:cubicBezTo>
                    <a:pt x="8990" y="5138"/>
                    <a:pt x="8964" y="5176"/>
                    <a:pt x="8938" y="5213"/>
                  </a:cubicBezTo>
                  <a:cubicBezTo>
                    <a:pt x="8886" y="5333"/>
                    <a:pt x="8835" y="5453"/>
                    <a:pt x="8783" y="5573"/>
                  </a:cubicBezTo>
                  <a:lnTo>
                    <a:pt x="8729" y="5438"/>
                  </a:lnTo>
                  <a:lnTo>
                    <a:pt x="8612" y="5438"/>
                  </a:lnTo>
                  <a:cubicBezTo>
                    <a:pt x="8591" y="5498"/>
                    <a:pt x="8571" y="5558"/>
                    <a:pt x="8550" y="5618"/>
                  </a:cubicBezTo>
                  <a:lnTo>
                    <a:pt x="8535" y="5438"/>
                  </a:lnTo>
                  <a:lnTo>
                    <a:pt x="8496" y="5438"/>
                  </a:lnTo>
                  <a:lnTo>
                    <a:pt x="8481" y="5573"/>
                  </a:lnTo>
                  <a:lnTo>
                    <a:pt x="8372" y="5573"/>
                  </a:lnTo>
                  <a:cubicBezTo>
                    <a:pt x="8341" y="5715"/>
                    <a:pt x="8310" y="5858"/>
                    <a:pt x="8279" y="6000"/>
                  </a:cubicBezTo>
                  <a:lnTo>
                    <a:pt x="8279" y="6135"/>
                  </a:lnTo>
                  <a:lnTo>
                    <a:pt x="8341" y="6135"/>
                  </a:lnTo>
                  <a:cubicBezTo>
                    <a:pt x="8336" y="6202"/>
                    <a:pt x="8331" y="6270"/>
                    <a:pt x="8326" y="6337"/>
                  </a:cubicBezTo>
                  <a:cubicBezTo>
                    <a:pt x="8334" y="6397"/>
                    <a:pt x="8341" y="6457"/>
                    <a:pt x="8349" y="6517"/>
                  </a:cubicBezTo>
                  <a:lnTo>
                    <a:pt x="8279" y="6584"/>
                  </a:lnTo>
                  <a:cubicBezTo>
                    <a:pt x="8271" y="6637"/>
                    <a:pt x="8264" y="6689"/>
                    <a:pt x="8256" y="6742"/>
                  </a:cubicBezTo>
                  <a:cubicBezTo>
                    <a:pt x="8264" y="6809"/>
                    <a:pt x="8271" y="6877"/>
                    <a:pt x="8279" y="6944"/>
                  </a:cubicBezTo>
                  <a:lnTo>
                    <a:pt x="8186" y="7034"/>
                  </a:lnTo>
                  <a:cubicBezTo>
                    <a:pt x="8176" y="7064"/>
                    <a:pt x="8165" y="7094"/>
                    <a:pt x="8155" y="7124"/>
                  </a:cubicBezTo>
                  <a:lnTo>
                    <a:pt x="8155" y="7191"/>
                  </a:lnTo>
                  <a:cubicBezTo>
                    <a:pt x="8158" y="7206"/>
                    <a:pt x="8160" y="7221"/>
                    <a:pt x="8163" y="7236"/>
                  </a:cubicBezTo>
                  <a:cubicBezTo>
                    <a:pt x="8160" y="7251"/>
                    <a:pt x="8158" y="7266"/>
                    <a:pt x="8155" y="7281"/>
                  </a:cubicBezTo>
                  <a:lnTo>
                    <a:pt x="8062" y="7371"/>
                  </a:lnTo>
                  <a:lnTo>
                    <a:pt x="8062" y="7528"/>
                  </a:lnTo>
                  <a:cubicBezTo>
                    <a:pt x="8023" y="7640"/>
                    <a:pt x="7985" y="7753"/>
                    <a:pt x="7946" y="7865"/>
                  </a:cubicBezTo>
                  <a:cubicBezTo>
                    <a:pt x="7941" y="7745"/>
                    <a:pt x="7935" y="7626"/>
                    <a:pt x="7930" y="7506"/>
                  </a:cubicBezTo>
                  <a:cubicBezTo>
                    <a:pt x="7915" y="7319"/>
                    <a:pt x="7899" y="7131"/>
                    <a:pt x="7884" y="6944"/>
                  </a:cubicBezTo>
                  <a:lnTo>
                    <a:pt x="7884" y="6539"/>
                  </a:lnTo>
                  <a:cubicBezTo>
                    <a:pt x="7899" y="6487"/>
                    <a:pt x="7915" y="6434"/>
                    <a:pt x="7930" y="6382"/>
                  </a:cubicBezTo>
                  <a:cubicBezTo>
                    <a:pt x="7946" y="6300"/>
                    <a:pt x="7961" y="6217"/>
                    <a:pt x="7977" y="6135"/>
                  </a:cubicBezTo>
                  <a:cubicBezTo>
                    <a:pt x="7998" y="6120"/>
                    <a:pt x="8018" y="6105"/>
                    <a:pt x="8039" y="6090"/>
                  </a:cubicBezTo>
                  <a:cubicBezTo>
                    <a:pt x="8093" y="5940"/>
                    <a:pt x="8148" y="5790"/>
                    <a:pt x="8202" y="5640"/>
                  </a:cubicBezTo>
                  <a:lnTo>
                    <a:pt x="8326" y="5393"/>
                  </a:lnTo>
                  <a:cubicBezTo>
                    <a:pt x="8339" y="5378"/>
                    <a:pt x="8351" y="5363"/>
                    <a:pt x="8364" y="5348"/>
                  </a:cubicBezTo>
                  <a:cubicBezTo>
                    <a:pt x="8385" y="5213"/>
                    <a:pt x="8405" y="5079"/>
                    <a:pt x="8426" y="4944"/>
                  </a:cubicBezTo>
                  <a:cubicBezTo>
                    <a:pt x="8436" y="4929"/>
                    <a:pt x="8447" y="4914"/>
                    <a:pt x="8457" y="4899"/>
                  </a:cubicBezTo>
                  <a:lnTo>
                    <a:pt x="8395" y="4831"/>
                  </a:lnTo>
                  <a:lnTo>
                    <a:pt x="8372" y="4854"/>
                  </a:lnTo>
                  <a:cubicBezTo>
                    <a:pt x="8364" y="4876"/>
                    <a:pt x="8357" y="4899"/>
                    <a:pt x="8349" y="4921"/>
                  </a:cubicBezTo>
                  <a:lnTo>
                    <a:pt x="8349" y="5124"/>
                  </a:lnTo>
                  <a:lnTo>
                    <a:pt x="8295" y="5124"/>
                  </a:lnTo>
                  <a:cubicBezTo>
                    <a:pt x="8254" y="5199"/>
                    <a:pt x="8212" y="5273"/>
                    <a:pt x="8171" y="5348"/>
                  </a:cubicBezTo>
                  <a:cubicBezTo>
                    <a:pt x="8161" y="5318"/>
                    <a:pt x="8150" y="5288"/>
                    <a:pt x="8140" y="5258"/>
                  </a:cubicBezTo>
                  <a:cubicBezTo>
                    <a:pt x="8150" y="5198"/>
                    <a:pt x="8161" y="5139"/>
                    <a:pt x="8171" y="5079"/>
                  </a:cubicBezTo>
                  <a:lnTo>
                    <a:pt x="8132" y="5124"/>
                  </a:lnTo>
                  <a:lnTo>
                    <a:pt x="7977" y="5124"/>
                  </a:lnTo>
                  <a:lnTo>
                    <a:pt x="7829" y="5461"/>
                  </a:lnTo>
                  <a:cubicBezTo>
                    <a:pt x="7819" y="5521"/>
                    <a:pt x="7808" y="5580"/>
                    <a:pt x="7798" y="5640"/>
                  </a:cubicBezTo>
                  <a:cubicBezTo>
                    <a:pt x="7803" y="5655"/>
                    <a:pt x="7809" y="5670"/>
                    <a:pt x="7814" y="5685"/>
                  </a:cubicBezTo>
                  <a:cubicBezTo>
                    <a:pt x="7827" y="5723"/>
                    <a:pt x="7840" y="5760"/>
                    <a:pt x="7853" y="5798"/>
                  </a:cubicBezTo>
                  <a:lnTo>
                    <a:pt x="7791" y="5798"/>
                  </a:lnTo>
                  <a:cubicBezTo>
                    <a:pt x="7770" y="5805"/>
                    <a:pt x="7750" y="5813"/>
                    <a:pt x="7729" y="5820"/>
                  </a:cubicBezTo>
                  <a:lnTo>
                    <a:pt x="7612" y="5843"/>
                  </a:lnTo>
                  <a:cubicBezTo>
                    <a:pt x="7622" y="5813"/>
                    <a:pt x="7633" y="5783"/>
                    <a:pt x="7643" y="5753"/>
                  </a:cubicBezTo>
                  <a:cubicBezTo>
                    <a:pt x="7635" y="5723"/>
                    <a:pt x="7628" y="5693"/>
                    <a:pt x="7620" y="5663"/>
                  </a:cubicBezTo>
                  <a:cubicBezTo>
                    <a:pt x="7592" y="5655"/>
                    <a:pt x="7563" y="5648"/>
                    <a:pt x="7535" y="5640"/>
                  </a:cubicBezTo>
                  <a:cubicBezTo>
                    <a:pt x="7517" y="5648"/>
                    <a:pt x="7499" y="5655"/>
                    <a:pt x="7481" y="5663"/>
                  </a:cubicBezTo>
                  <a:lnTo>
                    <a:pt x="7457" y="5753"/>
                  </a:lnTo>
                  <a:lnTo>
                    <a:pt x="7341" y="5730"/>
                  </a:lnTo>
                  <a:cubicBezTo>
                    <a:pt x="7323" y="5738"/>
                    <a:pt x="7305" y="5745"/>
                    <a:pt x="7287" y="5753"/>
                  </a:cubicBezTo>
                  <a:lnTo>
                    <a:pt x="7085" y="5753"/>
                  </a:lnTo>
                  <a:lnTo>
                    <a:pt x="6636" y="6876"/>
                  </a:lnTo>
                  <a:cubicBezTo>
                    <a:pt x="6638" y="6914"/>
                    <a:pt x="6641" y="6951"/>
                    <a:pt x="6643" y="6989"/>
                  </a:cubicBezTo>
                  <a:cubicBezTo>
                    <a:pt x="6669" y="6981"/>
                    <a:pt x="6695" y="6974"/>
                    <a:pt x="6721" y="6966"/>
                  </a:cubicBezTo>
                  <a:cubicBezTo>
                    <a:pt x="6724" y="7026"/>
                    <a:pt x="6726" y="7086"/>
                    <a:pt x="6729" y="7146"/>
                  </a:cubicBezTo>
                  <a:cubicBezTo>
                    <a:pt x="6742" y="7101"/>
                    <a:pt x="6754" y="7056"/>
                    <a:pt x="6767" y="7011"/>
                  </a:cubicBezTo>
                  <a:lnTo>
                    <a:pt x="6806" y="7191"/>
                  </a:lnTo>
                  <a:lnTo>
                    <a:pt x="6860" y="7056"/>
                  </a:lnTo>
                  <a:lnTo>
                    <a:pt x="6946" y="7101"/>
                  </a:lnTo>
                  <a:cubicBezTo>
                    <a:pt x="6967" y="7176"/>
                    <a:pt x="6987" y="7251"/>
                    <a:pt x="7008" y="7326"/>
                  </a:cubicBezTo>
                  <a:cubicBezTo>
                    <a:pt x="7003" y="7408"/>
                    <a:pt x="6997" y="7491"/>
                    <a:pt x="6992" y="7573"/>
                  </a:cubicBezTo>
                  <a:cubicBezTo>
                    <a:pt x="6982" y="7655"/>
                    <a:pt x="6971" y="7738"/>
                    <a:pt x="6961" y="7820"/>
                  </a:cubicBezTo>
                  <a:cubicBezTo>
                    <a:pt x="6958" y="7940"/>
                    <a:pt x="6956" y="8060"/>
                    <a:pt x="6953" y="8180"/>
                  </a:cubicBezTo>
                  <a:cubicBezTo>
                    <a:pt x="6945" y="8247"/>
                    <a:pt x="6938" y="8315"/>
                    <a:pt x="6930" y="8382"/>
                  </a:cubicBezTo>
                  <a:cubicBezTo>
                    <a:pt x="6853" y="8659"/>
                    <a:pt x="6775" y="8936"/>
                    <a:pt x="6698" y="9213"/>
                  </a:cubicBezTo>
                  <a:cubicBezTo>
                    <a:pt x="6675" y="9296"/>
                    <a:pt x="6651" y="9378"/>
                    <a:pt x="6628" y="9461"/>
                  </a:cubicBezTo>
                  <a:cubicBezTo>
                    <a:pt x="6610" y="9498"/>
                    <a:pt x="6592" y="9536"/>
                    <a:pt x="6574" y="9573"/>
                  </a:cubicBezTo>
                  <a:cubicBezTo>
                    <a:pt x="6551" y="9603"/>
                    <a:pt x="6527" y="9633"/>
                    <a:pt x="6504" y="9663"/>
                  </a:cubicBezTo>
                  <a:lnTo>
                    <a:pt x="6450" y="9573"/>
                  </a:lnTo>
                  <a:lnTo>
                    <a:pt x="6380" y="9618"/>
                  </a:lnTo>
                  <a:lnTo>
                    <a:pt x="6380" y="9213"/>
                  </a:lnTo>
                  <a:cubicBezTo>
                    <a:pt x="6398" y="9176"/>
                    <a:pt x="6416" y="9138"/>
                    <a:pt x="6434" y="9101"/>
                  </a:cubicBezTo>
                  <a:cubicBezTo>
                    <a:pt x="6442" y="9124"/>
                    <a:pt x="6449" y="9146"/>
                    <a:pt x="6457" y="9169"/>
                  </a:cubicBezTo>
                  <a:cubicBezTo>
                    <a:pt x="6473" y="9161"/>
                    <a:pt x="6488" y="9154"/>
                    <a:pt x="6504" y="9146"/>
                  </a:cubicBezTo>
                  <a:cubicBezTo>
                    <a:pt x="6519" y="9064"/>
                    <a:pt x="6535" y="8981"/>
                    <a:pt x="6550" y="8899"/>
                  </a:cubicBezTo>
                  <a:cubicBezTo>
                    <a:pt x="6558" y="8817"/>
                    <a:pt x="6566" y="8734"/>
                    <a:pt x="6574" y="8652"/>
                  </a:cubicBezTo>
                  <a:cubicBezTo>
                    <a:pt x="6584" y="8637"/>
                    <a:pt x="6595" y="8622"/>
                    <a:pt x="6605" y="8607"/>
                  </a:cubicBezTo>
                  <a:cubicBezTo>
                    <a:pt x="6602" y="8554"/>
                    <a:pt x="6600" y="8502"/>
                    <a:pt x="6597" y="8449"/>
                  </a:cubicBezTo>
                  <a:lnTo>
                    <a:pt x="6535" y="8472"/>
                  </a:lnTo>
                  <a:cubicBezTo>
                    <a:pt x="6517" y="8479"/>
                    <a:pt x="6499" y="8487"/>
                    <a:pt x="6481" y="8494"/>
                  </a:cubicBezTo>
                  <a:lnTo>
                    <a:pt x="6457" y="8584"/>
                  </a:lnTo>
                  <a:lnTo>
                    <a:pt x="6372" y="8562"/>
                  </a:lnTo>
                  <a:lnTo>
                    <a:pt x="6357" y="8337"/>
                  </a:lnTo>
                  <a:lnTo>
                    <a:pt x="6240" y="8157"/>
                  </a:lnTo>
                  <a:lnTo>
                    <a:pt x="6178" y="8157"/>
                  </a:lnTo>
                  <a:cubicBezTo>
                    <a:pt x="6150" y="7962"/>
                    <a:pt x="6121" y="7768"/>
                    <a:pt x="6093" y="7573"/>
                  </a:cubicBezTo>
                  <a:cubicBezTo>
                    <a:pt x="6078" y="7498"/>
                    <a:pt x="6062" y="7423"/>
                    <a:pt x="6047" y="7348"/>
                  </a:cubicBezTo>
                  <a:lnTo>
                    <a:pt x="5930" y="7213"/>
                  </a:lnTo>
                  <a:lnTo>
                    <a:pt x="5760" y="7258"/>
                  </a:lnTo>
                  <a:cubicBezTo>
                    <a:pt x="5742" y="7281"/>
                    <a:pt x="5723" y="7303"/>
                    <a:pt x="5705" y="7326"/>
                  </a:cubicBezTo>
                  <a:cubicBezTo>
                    <a:pt x="5703" y="7356"/>
                    <a:pt x="5700" y="7386"/>
                    <a:pt x="5698" y="7416"/>
                  </a:cubicBezTo>
                  <a:cubicBezTo>
                    <a:pt x="5713" y="7423"/>
                    <a:pt x="5729" y="7431"/>
                    <a:pt x="5744" y="7438"/>
                  </a:cubicBezTo>
                  <a:lnTo>
                    <a:pt x="5744" y="7596"/>
                  </a:lnTo>
                  <a:cubicBezTo>
                    <a:pt x="5731" y="7618"/>
                    <a:pt x="5718" y="7641"/>
                    <a:pt x="5705" y="7663"/>
                  </a:cubicBezTo>
                  <a:cubicBezTo>
                    <a:pt x="5692" y="7730"/>
                    <a:pt x="5680" y="7798"/>
                    <a:pt x="5667" y="7865"/>
                  </a:cubicBezTo>
                  <a:cubicBezTo>
                    <a:pt x="5662" y="7925"/>
                    <a:pt x="5656" y="7985"/>
                    <a:pt x="5651" y="8045"/>
                  </a:cubicBezTo>
                  <a:cubicBezTo>
                    <a:pt x="5636" y="8052"/>
                    <a:pt x="5620" y="8060"/>
                    <a:pt x="5605" y="8067"/>
                  </a:cubicBezTo>
                  <a:cubicBezTo>
                    <a:pt x="5592" y="8105"/>
                    <a:pt x="5579" y="8142"/>
                    <a:pt x="5566" y="8180"/>
                  </a:cubicBezTo>
                  <a:cubicBezTo>
                    <a:pt x="5543" y="8142"/>
                    <a:pt x="5519" y="8105"/>
                    <a:pt x="5496" y="8067"/>
                  </a:cubicBezTo>
                  <a:cubicBezTo>
                    <a:pt x="5465" y="8060"/>
                    <a:pt x="5434" y="8052"/>
                    <a:pt x="5403" y="8045"/>
                  </a:cubicBezTo>
                  <a:cubicBezTo>
                    <a:pt x="5393" y="8023"/>
                    <a:pt x="5382" y="8000"/>
                    <a:pt x="5372" y="7978"/>
                  </a:cubicBezTo>
                  <a:cubicBezTo>
                    <a:pt x="5359" y="7985"/>
                    <a:pt x="5346" y="7993"/>
                    <a:pt x="5333" y="8000"/>
                  </a:cubicBezTo>
                  <a:cubicBezTo>
                    <a:pt x="5310" y="8052"/>
                    <a:pt x="5287" y="8105"/>
                    <a:pt x="5264" y="8157"/>
                  </a:cubicBezTo>
                  <a:lnTo>
                    <a:pt x="5147" y="8225"/>
                  </a:lnTo>
                  <a:cubicBezTo>
                    <a:pt x="5124" y="8232"/>
                    <a:pt x="5101" y="8240"/>
                    <a:pt x="5078" y="8247"/>
                  </a:cubicBezTo>
                  <a:cubicBezTo>
                    <a:pt x="5049" y="8240"/>
                    <a:pt x="5021" y="8232"/>
                    <a:pt x="4992" y="8225"/>
                  </a:cubicBezTo>
                  <a:cubicBezTo>
                    <a:pt x="4984" y="8202"/>
                    <a:pt x="4977" y="8180"/>
                    <a:pt x="4969" y="8157"/>
                  </a:cubicBezTo>
                  <a:cubicBezTo>
                    <a:pt x="4961" y="8127"/>
                    <a:pt x="4954" y="8097"/>
                    <a:pt x="4946" y="8067"/>
                  </a:cubicBezTo>
                  <a:cubicBezTo>
                    <a:pt x="4933" y="8060"/>
                    <a:pt x="4920" y="8052"/>
                    <a:pt x="4907" y="8045"/>
                  </a:cubicBezTo>
                  <a:cubicBezTo>
                    <a:pt x="4899" y="8023"/>
                    <a:pt x="4892" y="8000"/>
                    <a:pt x="4884" y="7978"/>
                  </a:cubicBezTo>
                  <a:lnTo>
                    <a:pt x="4791" y="7933"/>
                  </a:lnTo>
                  <a:cubicBezTo>
                    <a:pt x="4773" y="7963"/>
                    <a:pt x="4754" y="7992"/>
                    <a:pt x="4736" y="8022"/>
                  </a:cubicBezTo>
                  <a:cubicBezTo>
                    <a:pt x="4703" y="8007"/>
                    <a:pt x="4669" y="7993"/>
                    <a:pt x="4636" y="7978"/>
                  </a:cubicBezTo>
                  <a:lnTo>
                    <a:pt x="4597" y="7843"/>
                  </a:lnTo>
                  <a:cubicBezTo>
                    <a:pt x="4594" y="7805"/>
                    <a:pt x="4592" y="7768"/>
                    <a:pt x="4589" y="7730"/>
                  </a:cubicBezTo>
                  <a:lnTo>
                    <a:pt x="4496" y="7640"/>
                  </a:lnTo>
                  <a:lnTo>
                    <a:pt x="4388" y="7573"/>
                  </a:lnTo>
                  <a:cubicBezTo>
                    <a:pt x="4365" y="7640"/>
                    <a:pt x="4341" y="7708"/>
                    <a:pt x="4318" y="7775"/>
                  </a:cubicBezTo>
                  <a:cubicBezTo>
                    <a:pt x="4333" y="7828"/>
                    <a:pt x="4349" y="7880"/>
                    <a:pt x="4364" y="7933"/>
                  </a:cubicBezTo>
                  <a:cubicBezTo>
                    <a:pt x="4362" y="7963"/>
                    <a:pt x="4359" y="7992"/>
                    <a:pt x="4357" y="8022"/>
                  </a:cubicBezTo>
                  <a:cubicBezTo>
                    <a:pt x="4341" y="8060"/>
                    <a:pt x="4326" y="8097"/>
                    <a:pt x="4310" y="8135"/>
                  </a:cubicBezTo>
                  <a:cubicBezTo>
                    <a:pt x="4300" y="8112"/>
                    <a:pt x="4289" y="8090"/>
                    <a:pt x="4279" y="8067"/>
                  </a:cubicBezTo>
                  <a:lnTo>
                    <a:pt x="4155" y="8067"/>
                  </a:lnTo>
                  <a:cubicBezTo>
                    <a:pt x="4142" y="8022"/>
                    <a:pt x="4129" y="7978"/>
                    <a:pt x="4116" y="7933"/>
                  </a:cubicBezTo>
                  <a:lnTo>
                    <a:pt x="4039" y="7888"/>
                  </a:lnTo>
                  <a:cubicBezTo>
                    <a:pt x="4016" y="7880"/>
                    <a:pt x="3992" y="7873"/>
                    <a:pt x="3969" y="7865"/>
                  </a:cubicBezTo>
                  <a:lnTo>
                    <a:pt x="3837" y="8067"/>
                  </a:lnTo>
                  <a:cubicBezTo>
                    <a:pt x="3827" y="8097"/>
                    <a:pt x="3816" y="8127"/>
                    <a:pt x="3806" y="8157"/>
                  </a:cubicBezTo>
                  <a:cubicBezTo>
                    <a:pt x="3788" y="8165"/>
                    <a:pt x="3770" y="8172"/>
                    <a:pt x="3752" y="8180"/>
                  </a:cubicBezTo>
                  <a:cubicBezTo>
                    <a:pt x="3742" y="8210"/>
                    <a:pt x="3731" y="8240"/>
                    <a:pt x="3721" y="8270"/>
                  </a:cubicBezTo>
                  <a:lnTo>
                    <a:pt x="3659" y="8270"/>
                  </a:lnTo>
                  <a:cubicBezTo>
                    <a:pt x="3654" y="8217"/>
                    <a:pt x="3648" y="8165"/>
                    <a:pt x="3643" y="8112"/>
                  </a:cubicBezTo>
                  <a:lnTo>
                    <a:pt x="3558" y="8090"/>
                  </a:lnTo>
                  <a:cubicBezTo>
                    <a:pt x="3540" y="8053"/>
                    <a:pt x="3522" y="8015"/>
                    <a:pt x="3504" y="7978"/>
                  </a:cubicBezTo>
                  <a:cubicBezTo>
                    <a:pt x="3491" y="7925"/>
                    <a:pt x="3478" y="7873"/>
                    <a:pt x="3465" y="7820"/>
                  </a:cubicBezTo>
                  <a:lnTo>
                    <a:pt x="3357" y="7865"/>
                  </a:lnTo>
                  <a:cubicBezTo>
                    <a:pt x="3328" y="7820"/>
                    <a:pt x="3300" y="7775"/>
                    <a:pt x="3271" y="7730"/>
                  </a:cubicBezTo>
                  <a:lnTo>
                    <a:pt x="3256" y="7820"/>
                  </a:lnTo>
                  <a:lnTo>
                    <a:pt x="3225" y="7820"/>
                  </a:lnTo>
                  <a:cubicBezTo>
                    <a:pt x="3207" y="7730"/>
                    <a:pt x="3189" y="7641"/>
                    <a:pt x="3171" y="7551"/>
                  </a:cubicBezTo>
                  <a:cubicBezTo>
                    <a:pt x="3150" y="7461"/>
                    <a:pt x="3130" y="7371"/>
                    <a:pt x="3109" y="7281"/>
                  </a:cubicBezTo>
                  <a:cubicBezTo>
                    <a:pt x="3086" y="7236"/>
                    <a:pt x="3062" y="7191"/>
                    <a:pt x="3039" y="7146"/>
                  </a:cubicBezTo>
                  <a:cubicBezTo>
                    <a:pt x="3036" y="7109"/>
                    <a:pt x="3034" y="7071"/>
                    <a:pt x="3031" y="7034"/>
                  </a:cubicBezTo>
                  <a:lnTo>
                    <a:pt x="2946" y="7101"/>
                  </a:lnTo>
                  <a:lnTo>
                    <a:pt x="2876" y="7213"/>
                  </a:lnTo>
                  <a:cubicBezTo>
                    <a:pt x="2850" y="7176"/>
                    <a:pt x="2824" y="7138"/>
                    <a:pt x="2798" y="7101"/>
                  </a:cubicBezTo>
                  <a:cubicBezTo>
                    <a:pt x="2772" y="7079"/>
                    <a:pt x="2747" y="7056"/>
                    <a:pt x="2721" y="7034"/>
                  </a:cubicBezTo>
                  <a:cubicBezTo>
                    <a:pt x="2708" y="7011"/>
                    <a:pt x="2695" y="6989"/>
                    <a:pt x="2682" y="6966"/>
                  </a:cubicBezTo>
                  <a:cubicBezTo>
                    <a:pt x="2677" y="6914"/>
                    <a:pt x="2672" y="6861"/>
                    <a:pt x="2667" y="6809"/>
                  </a:cubicBezTo>
                  <a:cubicBezTo>
                    <a:pt x="2641" y="6802"/>
                    <a:pt x="2615" y="6794"/>
                    <a:pt x="2589" y="6787"/>
                  </a:cubicBezTo>
                  <a:cubicBezTo>
                    <a:pt x="2561" y="6802"/>
                    <a:pt x="2532" y="6816"/>
                    <a:pt x="2504" y="6831"/>
                  </a:cubicBezTo>
                  <a:lnTo>
                    <a:pt x="2163" y="7101"/>
                  </a:lnTo>
                  <a:cubicBezTo>
                    <a:pt x="2135" y="7109"/>
                    <a:pt x="2106" y="7116"/>
                    <a:pt x="2078" y="7124"/>
                  </a:cubicBezTo>
                  <a:cubicBezTo>
                    <a:pt x="2083" y="7161"/>
                    <a:pt x="2088" y="7199"/>
                    <a:pt x="2093" y="7236"/>
                  </a:cubicBezTo>
                  <a:cubicBezTo>
                    <a:pt x="2098" y="7266"/>
                    <a:pt x="2104" y="7296"/>
                    <a:pt x="2109" y="7326"/>
                  </a:cubicBezTo>
                  <a:cubicBezTo>
                    <a:pt x="2093" y="7341"/>
                    <a:pt x="2078" y="7356"/>
                    <a:pt x="2062" y="7371"/>
                  </a:cubicBezTo>
                  <a:cubicBezTo>
                    <a:pt x="2059" y="7408"/>
                    <a:pt x="2057" y="7446"/>
                    <a:pt x="2054" y="7483"/>
                  </a:cubicBezTo>
                  <a:cubicBezTo>
                    <a:pt x="2046" y="7506"/>
                    <a:pt x="2039" y="7528"/>
                    <a:pt x="2031" y="7551"/>
                  </a:cubicBezTo>
                  <a:cubicBezTo>
                    <a:pt x="2023" y="7581"/>
                    <a:pt x="2016" y="7610"/>
                    <a:pt x="2008" y="7640"/>
                  </a:cubicBezTo>
                  <a:lnTo>
                    <a:pt x="2062" y="7685"/>
                  </a:lnTo>
                  <a:cubicBezTo>
                    <a:pt x="2072" y="7715"/>
                    <a:pt x="2083" y="7745"/>
                    <a:pt x="2093" y="7775"/>
                  </a:cubicBezTo>
                  <a:cubicBezTo>
                    <a:pt x="2080" y="7813"/>
                    <a:pt x="2067" y="7850"/>
                    <a:pt x="2054" y="7888"/>
                  </a:cubicBezTo>
                  <a:cubicBezTo>
                    <a:pt x="2020" y="7895"/>
                    <a:pt x="1987" y="7903"/>
                    <a:pt x="1953" y="7910"/>
                  </a:cubicBezTo>
                  <a:cubicBezTo>
                    <a:pt x="1940" y="7873"/>
                    <a:pt x="1928" y="7835"/>
                    <a:pt x="1915" y="7798"/>
                  </a:cubicBezTo>
                  <a:lnTo>
                    <a:pt x="1845" y="7798"/>
                  </a:lnTo>
                  <a:lnTo>
                    <a:pt x="1760" y="7910"/>
                  </a:lnTo>
                  <a:cubicBezTo>
                    <a:pt x="1739" y="7903"/>
                    <a:pt x="1719" y="7895"/>
                    <a:pt x="1698" y="7888"/>
                  </a:cubicBezTo>
                  <a:lnTo>
                    <a:pt x="1612" y="7730"/>
                  </a:lnTo>
                  <a:lnTo>
                    <a:pt x="1473" y="7663"/>
                  </a:lnTo>
                  <a:cubicBezTo>
                    <a:pt x="1452" y="7685"/>
                    <a:pt x="1432" y="7708"/>
                    <a:pt x="1411" y="7730"/>
                  </a:cubicBezTo>
                  <a:cubicBezTo>
                    <a:pt x="1380" y="7798"/>
                    <a:pt x="1349" y="7865"/>
                    <a:pt x="1318" y="7933"/>
                  </a:cubicBezTo>
                  <a:cubicBezTo>
                    <a:pt x="1315" y="7978"/>
                    <a:pt x="1313" y="8022"/>
                    <a:pt x="1310" y="8067"/>
                  </a:cubicBezTo>
                  <a:cubicBezTo>
                    <a:pt x="1300" y="8082"/>
                    <a:pt x="1289" y="8097"/>
                    <a:pt x="1279" y="8112"/>
                  </a:cubicBezTo>
                  <a:cubicBezTo>
                    <a:pt x="1269" y="8052"/>
                    <a:pt x="1258" y="7993"/>
                    <a:pt x="1248" y="7933"/>
                  </a:cubicBezTo>
                  <a:cubicBezTo>
                    <a:pt x="1233" y="7985"/>
                    <a:pt x="1217" y="8038"/>
                    <a:pt x="1202" y="8090"/>
                  </a:cubicBezTo>
                  <a:lnTo>
                    <a:pt x="1178" y="8360"/>
                  </a:lnTo>
                  <a:cubicBezTo>
                    <a:pt x="1191" y="8412"/>
                    <a:pt x="1204" y="8465"/>
                    <a:pt x="1217" y="8517"/>
                  </a:cubicBezTo>
                  <a:lnTo>
                    <a:pt x="1271" y="8562"/>
                  </a:lnTo>
                  <a:cubicBezTo>
                    <a:pt x="1287" y="8622"/>
                    <a:pt x="1302" y="8682"/>
                    <a:pt x="1318" y="8742"/>
                  </a:cubicBezTo>
                  <a:cubicBezTo>
                    <a:pt x="1323" y="8794"/>
                    <a:pt x="1328" y="8847"/>
                    <a:pt x="1333" y="8899"/>
                  </a:cubicBez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76" name="Freeform 103">
              <a:extLst>
                <a:ext uri="{FF2B5EF4-FFF2-40B4-BE49-F238E27FC236}">
                  <a16:creationId xmlns:a16="http://schemas.microsoft.com/office/drawing/2014/main" id="{FFCEBE2E-338D-4A3F-90BF-B913316A4603}"/>
                </a:ext>
              </a:extLst>
            </p:cNvPr>
            <p:cNvSpPr>
              <a:spLocks/>
            </p:cNvSpPr>
            <p:nvPr/>
          </p:nvSpPr>
          <p:spPr bwMode="gray">
            <a:xfrm>
              <a:off x="7354879" y="1143573"/>
              <a:ext cx="544188" cy="388502"/>
            </a:xfrm>
            <a:custGeom>
              <a:avLst/>
              <a:gdLst>
                <a:gd name="T0" fmla="*/ 88 w 276"/>
                <a:gd name="T1" fmla="*/ 196 h 196"/>
                <a:gd name="T2" fmla="*/ 36 w 276"/>
                <a:gd name="T3" fmla="*/ 194 h 196"/>
                <a:gd name="T4" fmla="*/ 36 w 276"/>
                <a:gd name="T5" fmla="*/ 182 h 196"/>
                <a:gd name="T6" fmla="*/ 30 w 276"/>
                <a:gd name="T7" fmla="*/ 176 h 196"/>
                <a:gd name="T8" fmla="*/ 20 w 276"/>
                <a:gd name="T9" fmla="*/ 182 h 196"/>
                <a:gd name="T10" fmla="*/ 10 w 276"/>
                <a:gd name="T11" fmla="*/ 176 h 196"/>
                <a:gd name="T12" fmla="*/ 0 w 276"/>
                <a:gd name="T13" fmla="*/ 166 h 196"/>
                <a:gd name="T14" fmla="*/ 0 w 276"/>
                <a:gd name="T15" fmla="*/ 154 h 196"/>
                <a:gd name="T16" fmla="*/ 12 w 276"/>
                <a:gd name="T17" fmla="*/ 150 h 196"/>
                <a:gd name="T18" fmla="*/ 20 w 276"/>
                <a:gd name="T19" fmla="*/ 142 h 196"/>
                <a:gd name="T20" fmla="*/ 20 w 276"/>
                <a:gd name="T21" fmla="*/ 132 h 196"/>
                <a:gd name="T22" fmla="*/ 34 w 276"/>
                <a:gd name="T23" fmla="*/ 118 h 196"/>
                <a:gd name="T24" fmla="*/ 44 w 276"/>
                <a:gd name="T25" fmla="*/ 116 h 196"/>
                <a:gd name="T26" fmla="*/ 48 w 276"/>
                <a:gd name="T27" fmla="*/ 108 h 196"/>
                <a:gd name="T28" fmla="*/ 38 w 276"/>
                <a:gd name="T29" fmla="*/ 106 h 196"/>
                <a:gd name="T30" fmla="*/ 64 w 276"/>
                <a:gd name="T31" fmla="*/ 84 h 196"/>
                <a:gd name="T32" fmla="*/ 76 w 276"/>
                <a:gd name="T33" fmla="*/ 66 h 196"/>
                <a:gd name="T34" fmla="*/ 110 w 276"/>
                <a:gd name="T35" fmla="*/ 40 h 196"/>
                <a:gd name="T36" fmla="*/ 132 w 276"/>
                <a:gd name="T37" fmla="*/ 36 h 196"/>
                <a:gd name="T38" fmla="*/ 140 w 276"/>
                <a:gd name="T39" fmla="*/ 28 h 196"/>
                <a:gd name="T40" fmla="*/ 176 w 276"/>
                <a:gd name="T41" fmla="*/ 24 h 196"/>
                <a:gd name="T42" fmla="*/ 210 w 276"/>
                <a:gd name="T43" fmla="*/ 20 h 196"/>
                <a:gd name="T44" fmla="*/ 230 w 276"/>
                <a:gd name="T45" fmla="*/ 8 h 196"/>
                <a:gd name="T46" fmla="*/ 250 w 276"/>
                <a:gd name="T47" fmla="*/ 0 h 196"/>
                <a:gd name="T48" fmla="*/ 266 w 276"/>
                <a:gd name="T49" fmla="*/ 0 h 196"/>
                <a:gd name="T50" fmla="*/ 276 w 276"/>
                <a:gd name="T51" fmla="*/ 6 h 196"/>
                <a:gd name="T52" fmla="*/ 272 w 276"/>
                <a:gd name="T53" fmla="*/ 18 h 196"/>
                <a:gd name="T54" fmla="*/ 254 w 276"/>
                <a:gd name="T55" fmla="*/ 30 h 196"/>
                <a:gd name="T56" fmla="*/ 222 w 276"/>
                <a:gd name="T57" fmla="*/ 40 h 196"/>
                <a:gd name="T58" fmla="*/ 166 w 276"/>
                <a:gd name="T59" fmla="*/ 50 h 196"/>
                <a:gd name="T60" fmla="*/ 136 w 276"/>
                <a:gd name="T61" fmla="*/ 74 h 196"/>
                <a:gd name="T62" fmla="*/ 122 w 276"/>
                <a:gd name="T63" fmla="*/ 80 h 196"/>
                <a:gd name="T64" fmla="*/ 110 w 276"/>
                <a:gd name="T65" fmla="*/ 82 h 196"/>
                <a:gd name="T66" fmla="*/ 110 w 276"/>
                <a:gd name="T67" fmla="*/ 94 h 196"/>
                <a:gd name="T68" fmla="*/ 96 w 276"/>
                <a:gd name="T69" fmla="*/ 102 h 196"/>
                <a:gd name="T70" fmla="*/ 86 w 276"/>
                <a:gd name="T71" fmla="*/ 116 h 196"/>
                <a:gd name="T72" fmla="*/ 64 w 276"/>
                <a:gd name="T73" fmla="*/ 140 h 196"/>
                <a:gd name="T74" fmla="*/ 62 w 276"/>
                <a:gd name="T75" fmla="*/ 166 h 196"/>
                <a:gd name="T76" fmla="*/ 72 w 276"/>
                <a:gd name="T77" fmla="*/ 174 h 196"/>
                <a:gd name="T78" fmla="*/ 74 w 276"/>
                <a:gd name="T79" fmla="*/ 184 h 196"/>
                <a:gd name="T80" fmla="*/ 88 w 276"/>
                <a:gd name="T81"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6" h="196">
                  <a:moveTo>
                    <a:pt x="88" y="196"/>
                  </a:moveTo>
                  <a:lnTo>
                    <a:pt x="36" y="194"/>
                  </a:lnTo>
                  <a:lnTo>
                    <a:pt x="36" y="182"/>
                  </a:lnTo>
                  <a:lnTo>
                    <a:pt x="30" y="176"/>
                  </a:lnTo>
                  <a:lnTo>
                    <a:pt x="20" y="182"/>
                  </a:lnTo>
                  <a:lnTo>
                    <a:pt x="10" y="176"/>
                  </a:lnTo>
                  <a:lnTo>
                    <a:pt x="0" y="166"/>
                  </a:lnTo>
                  <a:lnTo>
                    <a:pt x="0" y="154"/>
                  </a:lnTo>
                  <a:lnTo>
                    <a:pt x="12" y="150"/>
                  </a:lnTo>
                  <a:lnTo>
                    <a:pt x="20" y="142"/>
                  </a:lnTo>
                  <a:lnTo>
                    <a:pt x="20" y="132"/>
                  </a:lnTo>
                  <a:lnTo>
                    <a:pt x="34" y="118"/>
                  </a:lnTo>
                  <a:lnTo>
                    <a:pt x="44" y="116"/>
                  </a:lnTo>
                  <a:lnTo>
                    <a:pt x="48" y="108"/>
                  </a:lnTo>
                  <a:lnTo>
                    <a:pt x="38" y="106"/>
                  </a:lnTo>
                  <a:lnTo>
                    <a:pt x="64" y="84"/>
                  </a:lnTo>
                  <a:lnTo>
                    <a:pt x="76" y="66"/>
                  </a:lnTo>
                  <a:lnTo>
                    <a:pt x="110" y="40"/>
                  </a:lnTo>
                  <a:lnTo>
                    <a:pt x="132" y="36"/>
                  </a:lnTo>
                  <a:lnTo>
                    <a:pt x="140" y="28"/>
                  </a:lnTo>
                  <a:lnTo>
                    <a:pt x="176" y="24"/>
                  </a:lnTo>
                  <a:lnTo>
                    <a:pt x="210" y="20"/>
                  </a:lnTo>
                  <a:lnTo>
                    <a:pt x="230" y="8"/>
                  </a:lnTo>
                  <a:lnTo>
                    <a:pt x="250" y="0"/>
                  </a:lnTo>
                  <a:lnTo>
                    <a:pt x="266" y="0"/>
                  </a:lnTo>
                  <a:lnTo>
                    <a:pt x="276" y="6"/>
                  </a:lnTo>
                  <a:lnTo>
                    <a:pt x="272" y="18"/>
                  </a:lnTo>
                  <a:lnTo>
                    <a:pt x="254" y="30"/>
                  </a:lnTo>
                  <a:lnTo>
                    <a:pt x="222" y="40"/>
                  </a:lnTo>
                  <a:lnTo>
                    <a:pt x="166" y="50"/>
                  </a:lnTo>
                  <a:lnTo>
                    <a:pt x="136" y="74"/>
                  </a:lnTo>
                  <a:lnTo>
                    <a:pt x="122" y="80"/>
                  </a:lnTo>
                  <a:lnTo>
                    <a:pt x="110" y="82"/>
                  </a:lnTo>
                  <a:lnTo>
                    <a:pt x="110" y="94"/>
                  </a:lnTo>
                  <a:lnTo>
                    <a:pt x="96" y="102"/>
                  </a:lnTo>
                  <a:lnTo>
                    <a:pt x="86" y="116"/>
                  </a:lnTo>
                  <a:lnTo>
                    <a:pt x="64" y="140"/>
                  </a:lnTo>
                  <a:lnTo>
                    <a:pt x="62" y="166"/>
                  </a:lnTo>
                  <a:lnTo>
                    <a:pt x="72" y="174"/>
                  </a:lnTo>
                  <a:lnTo>
                    <a:pt x="74" y="184"/>
                  </a:lnTo>
                  <a:lnTo>
                    <a:pt x="88" y="19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77" name="Freeform 104">
              <a:extLst>
                <a:ext uri="{FF2B5EF4-FFF2-40B4-BE49-F238E27FC236}">
                  <a16:creationId xmlns:a16="http://schemas.microsoft.com/office/drawing/2014/main" id="{8897C28F-C0EE-45AF-A226-618DEEFFECB9}"/>
                </a:ext>
              </a:extLst>
            </p:cNvPr>
            <p:cNvSpPr>
              <a:spLocks/>
            </p:cNvSpPr>
            <p:nvPr/>
          </p:nvSpPr>
          <p:spPr bwMode="gray">
            <a:xfrm>
              <a:off x="8849427" y="981036"/>
              <a:ext cx="189284" cy="103072"/>
            </a:xfrm>
            <a:custGeom>
              <a:avLst/>
              <a:gdLst>
                <a:gd name="T0" fmla="*/ 0 w 96"/>
                <a:gd name="T1" fmla="*/ 48 h 52"/>
                <a:gd name="T2" fmla="*/ 16 w 96"/>
                <a:gd name="T3" fmla="*/ 30 h 52"/>
                <a:gd name="T4" fmla="*/ 28 w 96"/>
                <a:gd name="T5" fmla="*/ 14 h 52"/>
                <a:gd name="T6" fmla="*/ 40 w 96"/>
                <a:gd name="T7" fmla="*/ 2 h 52"/>
                <a:gd name="T8" fmla="*/ 58 w 96"/>
                <a:gd name="T9" fmla="*/ 0 h 52"/>
                <a:gd name="T10" fmla="*/ 54 w 96"/>
                <a:gd name="T11" fmla="*/ 14 h 52"/>
                <a:gd name="T12" fmla="*/ 70 w 96"/>
                <a:gd name="T13" fmla="*/ 6 h 52"/>
                <a:gd name="T14" fmla="*/ 82 w 96"/>
                <a:gd name="T15" fmla="*/ 16 h 52"/>
                <a:gd name="T16" fmla="*/ 96 w 96"/>
                <a:gd name="T17" fmla="*/ 22 h 52"/>
                <a:gd name="T18" fmla="*/ 94 w 96"/>
                <a:gd name="T19" fmla="*/ 32 h 52"/>
                <a:gd name="T20" fmla="*/ 86 w 96"/>
                <a:gd name="T21" fmla="*/ 40 h 52"/>
                <a:gd name="T22" fmla="*/ 58 w 96"/>
                <a:gd name="T23" fmla="*/ 40 h 52"/>
                <a:gd name="T24" fmla="*/ 26 w 96"/>
                <a:gd name="T25" fmla="*/ 42 h 52"/>
                <a:gd name="T26" fmla="*/ 20 w 96"/>
                <a:gd name="T27" fmla="*/ 48 h 52"/>
                <a:gd name="T28" fmla="*/ 8 w 96"/>
                <a:gd name="T29" fmla="*/ 52 h 52"/>
                <a:gd name="T30" fmla="*/ 0 w 96"/>
                <a:gd name="T31"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52">
                  <a:moveTo>
                    <a:pt x="0" y="48"/>
                  </a:moveTo>
                  <a:lnTo>
                    <a:pt x="16" y="30"/>
                  </a:lnTo>
                  <a:lnTo>
                    <a:pt x="28" y="14"/>
                  </a:lnTo>
                  <a:lnTo>
                    <a:pt x="40" y="2"/>
                  </a:lnTo>
                  <a:lnTo>
                    <a:pt x="58" y="0"/>
                  </a:lnTo>
                  <a:lnTo>
                    <a:pt x="54" y="14"/>
                  </a:lnTo>
                  <a:lnTo>
                    <a:pt x="70" y="6"/>
                  </a:lnTo>
                  <a:lnTo>
                    <a:pt x="82" y="16"/>
                  </a:lnTo>
                  <a:lnTo>
                    <a:pt x="96" y="22"/>
                  </a:lnTo>
                  <a:lnTo>
                    <a:pt x="94" y="32"/>
                  </a:lnTo>
                  <a:lnTo>
                    <a:pt x="86" y="40"/>
                  </a:lnTo>
                  <a:lnTo>
                    <a:pt x="58" y="40"/>
                  </a:lnTo>
                  <a:lnTo>
                    <a:pt x="26" y="42"/>
                  </a:lnTo>
                  <a:lnTo>
                    <a:pt x="20" y="48"/>
                  </a:lnTo>
                  <a:lnTo>
                    <a:pt x="8" y="52"/>
                  </a:lnTo>
                  <a:lnTo>
                    <a:pt x="0" y="4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78" name="Freeform 105">
              <a:extLst>
                <a:ext uri="{FF2B5EF4-FFF2-40B4-BE49-F238E27FC236}">
                  <a16:creationId xmlns:a16="http://schemas.microsoft.com/office/drawing/2014/main" id="{53F48CE2-61CF-4275-BF5A-EFE7F24F923F}"/>
                </a:ext>
              </a:extLst>
            </p:cNvPr>
            <p:cNvSpPr>
              <a:spLocks/>
            </p:cNvSpPr>
            <p:nvPr/>
          </p:nvSpPr>
          <p:spPr bwMode="gray">
            <a:xfrm>
              <a:off x="8675918" y="925536"/>
              <a:ext cx="189284" cy="91180"/>
            </a:xfrm>
            <a:custGeom>
              <a:avLst/>
              <a:gdLst>
                <a:gd name="T0" fmla="*/ 0 w 96"/>
                <a:gd name="T1" fmla="*/ 22 h 46"/>
                <a:gd name="T2" fmla="*/ 16 w 96"/>
                <a:gd name="T3" fmla="*/ 6 h 46"/>
                <a:gd name="T4" fmla="*/ 46 w 96"/>
                <a:gd name="T5" fmla="*/ 0 h 46"/>
                <a:gd name="T6" fmla="*/ 64 w 96"/>
                <a:gd name="T7" fmla="*/ 2 h 46"/>
                <a:gd name="T8" fmla="*/ 64 w 96"/>
                <a:gd name="T9" fmla="*/ 10 h 46"/>
                <a:gd name="T10" fmla="*/ 76 w 96"/>
                <a:gd name="T11" fmla="*/ 8 h 46"/>
                <a:gd name="T12" fmla="*/ 88 w 96"/>
                <a:gd name="T13" fmla="*/ 6 h 46"/>
                <a:gd name="T14" fmla="*/ 96 w 96"/>
                <a:gd name="T15" fmla="*/ 14 h 46"/>
                <a:gd name="T16" fmla="*/ 96 w 96"/>
                <a:gd name="T17" fmla="*/ 26 h 46"/>
                <a:gd name="T18" fmla="*/ 84 w 96"/>
                <a:gd name="T19" fmla="*/ 36 h 46"/>
                <a:gd name="T20" fmla="*/ 92 w 96"/>
                <a:gd name="T21" fmla="*/ 46 h 46"/>
                <a:gd name="T22" fmla="*/ 54 w 96"/>
                <a:gd name="T23" fmla="*/ 46 h 46"/>
                <a:gd name="T24" fmla="*/ 40 w 96"/>
                <a:gd name="T25" fmla="*/ 40 h 46"/>
                <a:gd name="T26" fmla="*/ 16 w 96"/>
                <a:gd name="T27" fmla="*/ 40 h 46"/>
                <a:gd name="T28" fmla="*/ 8 w 96"/>
                <a:gd name="T29" fmla="*/ 28 h 46"/>
                <a:gd name="T30" fmla="*/ 0 w 96"/>
                <a:gd name="T3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46">
                  <a:moveTo>
                    <a:pt x="0" y="22"/>
                  </a:moveTo>
                  <a:lnTo>
                    <a:pt x="16" y="6"/>
                  </a:lnTo>
                  <a:lnTo>
                    <a:pt x="46" y="0"/>
                  </a:lnTo>
                  <a:lnTo>
                    <a:pt x="64" y="2"/>
                  </a:lnTo>
                  <a:lnTo>
                    <a:pt x="64" y="10"/>
                  </a:lnTo>
                  <a:lnTo>
                    <a:pt x="76" y="8"/>
                  </a:lnTo>
                  <a:lnTo>
                    <a:pt x="88" y="6"/>
                  </a:lnTo>
                  <a:lnTo>
                    <a:pt x="96" y="14"/>
                  </a:lnTo>
                  <a:lnTo>
                    <a:pt x="96" y="26"/>
                  </a:lnTo>
                  <a:lnTo>
                    <a:pt x="84" y="36"/>
                  </a:lnTo>
                  <a:lnTo>
                    <a:pt x="92" y="46"/>
                  </a:lnTo>
                  <a:lnTo>
                    <a:pt x="54" y="46"/>
                  </a:lnTo>
                  <a:lnTo>
                    <a:pt x="40" y="40"/>
                  </a:lnTo>
                  <a:lnTo>
                    <a:pt x="16" y="40"/>
                  </a:lnTo>
                  <a:lnTo>
                    <a:pt x="8" y="28"/>
                  </a:lnTo>
                  <a:lnTo>
                    <a:pt x="0" y="2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79" name="Freeform 106">
              <a:extLst>
                <a:ext uri="{FF2B5EF4-FFF2-40B4-BE49-F238E27FC236}">
                  <a16:creationId xmlns:a16="http://schemas.microsoft.com/office/drawing/2014/main" id="{88973ACA-6231-4992-832D-71F004B10176}"/>
                </a:ext>
              </a:extLst>
            </p:cNvPr>
            <p:cNvSpPr>
              <a:spLocks/>
            </p:cNvSpPr>
            <p:nvPr/>
          </p:nvSpPr>
          <p:spPr bwMode="gray">
            <a:xfrm>
              <a:off x="8628596" y="842284"/>
              <a:ext cx="165623" cy="87216"/>
            </a:xfrm>
            <a:custGeom>
              <a:avLst/>
              <a:gdLst>
                <a:gd name="T0" fmla="*/ 0 w 84"/>
                <a:gd name="T1" fmla="*/ 34 h 44"/>
                <a:gd name="T2" fmla="*/ 22 w 84"/>
                <a:gd name="T3" fmla="*/ 44 h 44"/>
                <a:gd name="T4" fmla="*/ 36 w 84"/>
                <a:gd name="T5" fmla="*/ 42 h 44"/>
                <a:gd name="T6" fmla="*/ 56 w 84"/>
                <a:gd name="T7" fmla="*/ 38 h 44"/>
                <a:gd name="T8" fmla="*/ 74 w 84"/>
                <a:gd name="T9" fmla="*/ 36 h 44"/>
                <a:gd name="T10" fmla="*/ 76 w 84"/>
                <a:gd name="T11" fmla="*/ 28 h 44"/>
                <a:gd name="T12" fmla="*/ 84 w 84"/>
                <a:gd name="T13" fmla="*/ 22 h 44"/>
                <a:gd name="T14" fmla="*/ 72 w 84"/>
                <a:gd name="T15" fmla="*/ 14 h 44"/>
                <a:gd name="T16" fmla="*/ 60 w 84"/>
                <a:gd name="T17" fmla="*/ 2 h 44"/>
                <a:gd name="T18" fmla="*/ 44 w 84"/>
                <a:gd name="T19" fmla="*/ 0 h 44"/>
                <a:gd name="T20" fmla="*/ 40 w 84"/>
                <a:gd name="T21" fmla="*/ 10 h 44"/>
                <a:gd name="T22" fmla="*/ 16 w 84"/>
                <a:gd name="T23" fmla="*/ 12 h 44"/>
                <a:gd name="T24" fmla="*/ 12 w 84"/>
                <a:gd name="T25" fmla="*/ 18 h 44"/>
                <a:gd name="T26" fmla="*/ 10 w 84"/>
                <a:gd name="T27" fmla="*/ 28 h 44"/>
                <a:gd name="T28" fmla="*/ 0 w 84"/>
                <a:gd name="T2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44">
                  <a:moveTo>
                    <a:pt x="0" y="34"/>
                  </a:moveTo>
                  <a:lnTo>
                    <a:pt x="22" y="44"/>
                  </a:lnTo>
                  <a:lnTo>
                    <a:pt x="36" y="42"/>
                  </a:lnTo>
                  <a:lnTo>
                    <a:pt x="56" y="38"/>
                  </a:lnTo>
                  <a:lnTo>
                    <a:pt x="74" y="36"/>
                  </a:lnTo>
                  <a:lnTo>
                    <a:pt x="76" y="28"/>
                  </a:lnTo>
                  <a:lnTo>
                    <a:pt x="84" y="22"/>
                  </a:lnTo>
                  <a:lnTo>
                    <a:pt x="72" y="14"/>
                  </a:lnTo>
                  <a:lnTo>
                    <a:pt x="60" y="2"/>
                  </a:lnTo>
                  <a:lnTo>
                    <a:pt x="44" y="0"/>
                  </a:lnTo>
                  <a:lnTo>
                    <a:pt x="40" y="10"/>
                  </a:lnTo>
                  <a:lnTo>
                    <a:pt x="16" y="12"/>
                  </a:lnTo>
                  <a:lnTo>
                    <a:pt x="12" y="18"/>
                  </a:lnTo>
                  <a:lnTo>
                    <a:pt x="10" y="28"/>
                  </a:lnTo>
                  <a:lnTo>
                    <a:pt x="0" y="3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80" name="Freeform 107">
              <a:extLst>
                <a:ext uri="{FF2B5EF4-FFF2-40B4-BE49-F238E27FC236}">
                  <a16:creationId xmlns:a16="http://schemas.microsoft.com/office/drawing/2014/main" id="{DE0EBB60-4DE8-44D8-9831-EF700385CA6A}"/>
                </a:ext>
              </a:extLst>
            </p:cNvPr>
            <p:cNvSpPr>
              <a:spLocks/>
            </p:cNvSpPr>
            <p:nvPr/>
          </p:nvSpPr>
          <p:spPr bwMode="gray">
            <a:xfrm>
              <a:off x="10032448" y="1203037"/>
              <a:ext cx="252378" cy="87216"/>
            </a:xfrm>
            <a:custGeom>
              <a:avLst/>
              <a:gdLst>
                <a:gd name="T0" fmla="*/ 38 w 128"/>
                <a:gd name="T1" fmla="*/ 42 h 44"/>
                <a:gd name="T2" fmla="*/ 26 w 128"/>
                <a:gd name="T3" fmla="*/ 44 h 44"/>
                <a:gd name="T4" fmla="*/ 2 w 128"/>
                <a:gd name="T5" fmla="*/ 32 h 44"/>
                <a:gd name="T6" fmla="*/ 0 w 128"/>
                <a:gd name="T7" fmla="*/ 20 h 44"/>
                <a:gd name="T8" fmla="*/ 6 w 128"/>
                <a:gd name="T9" fmla="*/ 6 h 44"/>
                <a:gd name="T10" fmla="*/ 18 w 128"/>
                <a:gd name="T11" fmla="*/ 0 h 44"/>
                <a:gd name="T12" fmla="*/ 30 w 128"/>
                <a:gd name="T13" fmla="*/ 0 h 44"/>
                <a:gd name="T14" fmla="*/ 46 w 128"/>
                <a:gd name="T15" fmla="*/ 8 h 44"/>
                <a:gd name="T16" fmla="*/ 58 w 128"/>
                <a:gd name="T17" fmla="*/ 16 h 44"/>
                <a:gd name="T18" fmla="*/ 64 w 128"/>
                <a:gd name="T19" fmla="*/ 4 h 44"/>
                <a:gd name="T20" fmla="*/ 76 w 128"/>
                <a:gd name="T21" fmla="*/ 4 h 44"/>
                <a:gd name="T22" fmla="*/ 86 w 128"/>
                <a:gd name="T23" fmla="*/ 10 h 44"/>
                <a:gd name="T24" fmla="*/ 100 w 128"/>
                <a:gd name="T25" fmla="*/ 8 h 44"/>
                <a:gd name="T26" fmla="*/ 120 w 128"/>
                <a:gd name="T27" fmla="*/ 14 h 44"/>
                <a:gd name="T28" fmla="*/ 128 w 128"/>
                <a:gd name="T29" fmla="*/ 20 h 44"/>
                <a:gd name="T30" fmla="*/ 120 w 128"/>
                <a:gd name="T31" fmla="*/ 32 h 44"/>
                <a:gd name="T32" fmla="*/ 104 w 128"/>
                <a:gd name="T33" fmla="*/ 36 h 44"/>
                <a:gd name="T34" fmla="*/ 92 w 128"/>
                <a:gd name="T35" fmla="*/ 32 h 44"/>
                <a:gd name="T36" fmla="*/ 86 w 128"/>
                <a:gd name="T37" fmla="*/ 24 h 44"/>
                <a:gd name="T38" fmla="*/ 90 w 128"/>
                <a:gd name="T39" fmla="*/ 14 h 44"/>
                <a:gd name="T40" fmla="*/ 78 w 128"/>
                <a:gd name="T41" fmla="*/ 16 h 44"/>
                <a:gd name="T42" fmla="*/ 80 w 128"/>
                <a:gd name="T43" fmla="*/ 24 h 44"/>
                <a:gd name="T44" fmla="*/ 84 w 128"/>
                <a:gd name="T45" fmla="*/ 30 h 44"/>
                <a:gd name="T46" fmla="*/ 88 w 128"/>
                <a:gd name="T47" fmla="*/ 38 h 44"/>
                <a:gd name="T48" fmla="*/ 78 w 128"/>
                <a:gd name="T49" fmla="*/ 38 h 44"/>
                <a:gd name="T50" fmla="*/ 62 w 128"/>
                <a:gd name="T51" fmla="*/ 36 h 44"/>
                <a:gd name="T52" fmla="*/ 48 w 128"/>
                <a:gd name="T53" fmla="*/ 36 h 44"/>
                <a:gd name="T54" fmla="*/ 38 w 128"/>
                <a:gd name="T55" fmla="*/ 34 h 44"/>
                <a:gd name="T56" fmla="*/ 38 w 128"/>
                <a:gd name="T57"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44">
                  <a:moveTo>
                    <a:pt x="38" y="42"/>
                  </a:moveTo>
                  <a:lnTo>
                    <a:pt x="26" y="44"/>
                  </a:lnTo>
                  <a:lnTo>
                    <a:pt x="2" y="32"/>
                  </a:lnTo>
                  <a:lnTo>
                    <a:pt x="0" y="20"/>
                  </a:lnTo>
                  <a:lnTo>
                    <a:pt x="6" y="6"/>
                  </a:lnTo>
                  <a:lnTo>
                    <a:pt x="18" y="0"/>
                  </a:lnTo>
                  <a:lnTo>
                    <a:pt x="30" y="0"/>
                  </a:lnTo>
                  <a:lnTo>
                    <a:pt x="46" y="8"/>
                  </a:lnTo>
                  <a:lnTo>
                    <a:pt x="58" y="16"/>
                  </a:lnTo>
                  <a:lnTo>
                    <a:pt x="64" y="4"/>
                  </a:lnTo>
                  <a:lnTo>
                    <a:pt x="76" y="4"/>
                  </a:lnTo>
                  <a:lnTo>
                    <a:pt x="86" y="10"/>
                  </a:lnTo>
                  <a:lnTo>
                    <a:pt x="100" y="8"/>
                  </a:lnTo>
                  <a:lnTo>
                    <a:pt x="120" y="14"/>
                  </a:lnTo>
                  <a:lnTo>
                    <a:pt x="128" y="20"/>
                  </a:lnTo>
                  <a:lnTo>
                    <a:pt x="120" y="32"/>
                  </a:lnTo>
                  <a:lnTo>
                    <a:pt x="104" y="36"/>
                  </a:lnTo>
                  <a:lnTo>
                    <a:pt x="92" y="32"/>
                  </a:lnTo>
                  <a:lnTo>
                    <a:pt x="86" y="24"/>
                  </a:lnTo>
                  <a:lnTo>
                    <a:pt x="90" y="14"/>
                  </a:lnTo>
                  <a:lnTo>
                    <a:pt x="78" y="16"/>
                  </a:lnTo>
                  <a:lnTo>
                    <a:pt x="80" y="24"/>
                  </a:lnTo>
                  <a:lnTo>
                    <a:pt x="84" y="30"/>
                  </a:lnTo>
                  <a:lnTo>
                    <a:pt x="88" y="38"/>
                  </a:lnTo>
                  <a:lnTo>
                    <a:pt x="78" y="38"/>
                  </a:lnTo>
                  <a:lnTo>
                    <a:pt x="62" y="36"/>
                  </a:lnTo>
                  <a:lnTo>
                    <a:pt x="48" y="36"/>
                  </a:lnTo>
                  <a:lnTo>
                    <a:pt x="38" y="34"/>
                  </a:lnTo>
                  <a:lnTo>
                    <a:pt x="38" y="4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81" name="Freeform 108">
              <a:extLst>
                <a:ext uri="{FF2B5EF4-FFF2-40B4-BE49-F238E27FC236}">
                  <a16:creationId xmlns:a16="http://schemas.microsoft.com/office/drawing/2014/main" id="{2E2D9989-7F49-44D1-93BE-E6AC01D5AB90}"/>
                </a:ext>
              </a:extLst>
            </p:cNvPr>
            <p:cNvSpPr>
              <a:spLocks/>
            </p:cNvSpPr>
            <p:nvPr/>
          </p:nvSpPr>
          <p:spPr bwMode="gray">
            <a:xfrm>
              <a:off x="10316371" y="1242681"/>
              <a:ext cx="145906" cy="47572"/>
            </a:xfrm>
            <a:custGeom>
              <a:avLst/>
              <a:gdLst>
                <a:gd name="T0" fmla="*/ 6 w 74"/>
                <a:gd name="T1" fmla="*/ 0 h 24"/>
                <a:gd name="T2" fmla="*/ 16 w 74"/>
                <a:gd name="T3" fmla="*/ 4 h 24"/>
                <a:gd name="T4" fmla="*/ 36 w 74"/>
                <a:gd name="T5" fmla="*/ 4 h 24"/>
                <a:gd name="T6" fmla="*/ 50 w 74"/>
                <a:gd name="T7" fmla="*/ 8 h 24"/>
                <a:gd name="T8" fmla="*/ 68 w 74"/>
                <a:gd name="T9" fmla="*/ 10 h 24"/>
                <a:gd name="T10" fmla="*/ 74 w 74"/>
                <a:gd name="T11" fmla="*/ 14 h 24"/>
                <a:gd name="T12" fmla="*/ 60 w 74"/>
                <a:gd name="T13" fmla="*/ 20 h 24"/>
                <a:gd name="T14" fmla="*/ 48 w 74"/>
                <a:gd name="T15" fmla="*/ 24 h 24"/>
                <a:gd name="T16" fmla="*/ 36 w 74"/>
                <a:gd name="T17" fmla="*/ 24 h 24"/>
                <a:gd name="T18" fmla="*/ 20 w 74"/>
                <a:gd name="T19" fmla="*/ 20 h 24"/>
                <a:gd name="T20" fmla="*/ 4 w 74"/>
                <a:gd name="T21" fmla="*/ 16 h 24"/>
                <a:gd name="T22" fmla="*/ 0 w 74"/>
                <a:gd name="T23" fmla="*/ 8 h 24"/>
                <a:gd name="T24" fmla="*/ 6 w 74"/>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4">
                  <a:moveTo>
                    <a:pt x="6" y="0"/>
                  </a:moveTo>
                  <a:lnTo>
                    <a:pt x="16" y="4"/>
                  </a:lnTo>
                  <a:lnTo>
                    <a:pt x="36" y="4"/>
                  </a:lnTo>
                  <a:lnTo>
                    <a:pt x="50" y="8"/>
                  </a:lnTo>
                  <a:lnTo>
                    <a:pt x="68" y="10"/>
                  </a:lnTo>
                  <a:lnTo>
                    <a:pt x="74" y="14"/>
                  </a:lnTo>
                  <a:lnTo>
                    <a:pt x="60" y="20"/>
                  </a:lnTo>
                  <a:lnTo>
                    <a:pt x="48" y="24"/>
                  </a:lnTo>
                  <a:lnTo>
                    <a:pt x="36" y="24"/>
                  </a:lnTo>
                  <a:lnTo>
                    <a:pt x="20" y="20"/>
                  </a:lnTo>
                  <a:lnTo>
                    <a:pt x="4" y="16"/>
                  </a:lnTo>
                  <a:lnTo>
                    <a:pt x="0" y="8"/>
                  </a:lnTo>
                  <a:lnTo>
                    <a:pt x="6"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82" name="Freeform 109">
              <a:extLst>
                <a:ext uri="{FF2B5EF4-FFF2-40B4-BE49-F238E27FC236}">
                  <a16:creationId xmlns:a16="http://schemas.microsoft.com/office/drawing/2014/main" id="{99710D50-E4C3-480D-8331-25FE1E4AFB91}"/>
                </a:ext>
              </a:extLst>
            </p:cNvPr>
            <p:cNvSpPr>
              <a:spLocks/>
            </p:cNvSpPr>
            <p:nvPr/>
          </p:nvSpPr>
          <p:spPr bwMode="gray">
            <a:xfrm>
              <a:off x="11333769" y="1472610"/>
              <a:ext cx="114359" cy="47572"/>
            </a:xfrm>
            <a:custGeom>
              <a:avLst/>
              <a:gdLst>
                <a:gd name="T0" fmla="*/ 0 w 58"/>
                <a:gd name="T1" fmla="*/ 16 h 24"/>
                <a:gd name="T2" fmla="*/ 2 w 58"/>
                <a:gd name="T3" fmla="*/ 24 h 24"/>
                <a:gd name="T4" fmla="*/ 10 w 58"/>
                <a:gd name="T5" fmla="*/ 24 h 24"/>
                <a:gd name="T6" fmla="*/ 24 w 58"/>
                <a:gd name="T7" fmla="*/ 24 h 24"/>
                <a:gd name="T8" fmla="*/ 46 w 58"/>
                <a:gd name="T9" fmla="*/ 20 h 24"/>
                <a:gd name="T10" fmla="*/ 58 w 58"/>
                <a:gd name="T11" fmla="*/ 18 h 24"/>
                <a:gd name="T12" fmla="*/ 58 w 58"/>
                <a:gd name="T13" fmla="*/ 8 h 24"/>
                <a:gd name="T14" fmla="*/ 48 w 58"/>
                <a:gd name="T15" fmla="*/ 4 h 24"/>
                <a:gd name="T16" fmla="*/ 36 w 58"/>
                <a:gd name="T17" fmla="*/ 0 h 24"/>
                <a:gd name="T18" fmla="*/ 22 w 58"/>
                <a:gd name="T19" fmla="*/ 2 h 24"/>
                <a:gd name="T20" fmla="*/ 14 w 58"/>
                <a:gd name="T21" fmla="*/ 8 h 24"/>
                <a:gd name="T22" fmla="*/ 0 w 58"/>
                <a:gd name="T23"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4">
                  <a:moveTo>
                    <a:pt x="0" y="16"/>
                  </a:moveTo>
                  <a:lnTo>
                    <a:pt x="2" y="24"/>
                  </a:lnTo>
                  <a:lnTo>
                    <a:pt x="10" y="24"/>
                  </a:lnTo>
                  <a:lnTo>
                    <a:pt x="24" y="24"/>
                  </a:lnTo>
                  <a:lnTo>
                    <a:pt x="46" y="20"/>
                  </a:lnTo>
                  <a:lnTo>
                    <a:pt x="58" y="18"/>
                  </a:lnTo>
                  <a:lnTo>
                    <a:pt x="58" y="8"/>
                  </a:lnTo>
                  <a:lnTo>
                    <a:pt x="48" y="4"/>
                  </a:lnTo>
                  <a:lnTo>
                    <a:pt x="36" y="0"/>
                  </a:lnTo>
                  <a:lnTo>
                    <a:pt x="22" y="2"/>
                  </a:lnTo>
                  <a:lnTo>
                    <a:pt x="14" y="8"/>
                  </a:lnTo>
                  <a:lnTo>
                    <a:pt x="0" y="1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83" name="Freeform 110">
              <a:extLst>
                <a:ext uri="{FF2B5EF4-FFF2-40B4-BE49-F238E27FC236}">
                  <a16:creationId xmlns:a16="http://schemas.microsoft.com/office/drawing/2014/main" id="{C59263A4-D1E2-481B-9B4B-9D0582AED366}"/>
                </a:ext>
              </a:extLst>
            </p:cNvPr>
            <p:cNvSpPr>
              <a:spLocks/>
            </p:cNvSpPr>
            <p:nvPr/>
          </p:nvSpPr>
          <p:spPr bwMode="gray">
            <a:xfrm>
              <a:off x="10178352" y="2336830"/>
              <a:ext cx="82810" cy="344895"/>
            </a:xfrm>
            <a:custGeom>
              <a:avLst/>
              <a:gdLst>
                <a:gd name="T0" fmla="*/ 0 w 42"/>
                <a:gd name="T1" fmla="*/ 166 h 174"/>
                <a:gd name="T2" fmla="*/ 6 w 42"/>
                <a:gd name="T3" fmla="*/ 174 h 174"/>
                <a:gd name="T4" fmla="*/ 10 w 42"/>
                <a:gd name="T5" fmla="*/ 160 h 174"/>
                <a:gd name="T6" fmla="*/ 18 w 42"/>
                <a:gd name="T7" fmla="*/ 162 h 174"/>
                <a:gd name="T8" fmla="*/ 24 w 42"/>
                <a:gd name="T9" fmla="*/ 170 h 174"/>
                <a:gd name="T10" fmla="*/ 26 w 42"/>
                <a:gd name="T11" fmla="*/ 162 h 174"/>
                <a:gd name="T12" fmla="*/ 22 w 42"/>
                <a:gd name="T13" fmla="*/ 154 h 174"/>
                <a:gd name="T14" fmla="*/ 14 w 42"/>
                <a:gd name="T15" fmla="*/ 144 h 174"/>
                <a:gd name="T16" fmla="*/ 10 w 42"/>
                <a:gd name="T17" fmla="*/ 134 h 174"/>
                <a:gd name="T18" fmla="*/ 14 w 42"/>
                <a:gd name="T19" fmla="*/ 126 h 174"/>
                <a:gd name="T20" fmla="*/ 18 w 42"/>
                <a:gd name="T21" fmla="*/ 114 h 174"/>
                <a:gd name="T22" fmla="*/ 22 w 42"/>
                <a:gd name="T23" fmla="*/ 108 h 174"/>
                <a:gd name="T24" fmla="*/ 30 w 42"/>
                <a:gd name="T25" fmla="*/ 106 h 174"/>
                <a:gd name="T26" fmla="*/ 42 w 42"/>
                <a:gd name="T27" fmla="*/ 116 h 174"/>
                <a:gd name="T28" fmla="*/ 42 w 42"/>
                <a:gd name="T29" fmla="*/ 104 h 174"/>
                <a:gd name="T30" fmla="*/ 32 w 42"/>
                <a:gd name="T31" fmla="*/ 88 h 174"/>
                <a:gd name="T32" fmla="*/ 28 w 42"/>
                <a:gd name="T33" fmla="*/ 62 h 174"/>
                <a:gd name="T34" fmla="*/ 24 w 42"/>
                <a:gd name="T35" fmla="*/ 42 h 174"/>
                <a:gd name="T36" fmla="*/ 22 w 42"/>
                <a:gd name="T37" fmla="*/ 26 h 174"/>
                <a:gd name="T38" fmla="*/ 20 w 42"/>
                <a:gd name="T39" fmla="*/ 12 h 174"/>
                <a:gd name="T40" fmla="*/ 16 w 42"/>
                <a:gd name="T41" fmla="*/ 0 h 174"/>
                <a:gd name="T42" fmla="*/ 12 w 42"/>
                <a:gd name="T43" fmla="*/ 6 h 174"/>
                <a:gd name="T44" fmla="*/ 12 w 42"/>
                <a:gd name="T45" fmla="*/ 16 h 174"/>
                <a:gd name="T46" fmla="*/ 2 w 42"/>
                <a:gd name="T47" fmla="*/ 20 h 174"/>
                <a:gd name="T48" fmla="*/ 2 w 42"/>
                <a:gd name="T49" fmla="*/ 36 h 174"/>
                <a:gd name="T50" fmla="*/ 2 w 42"/>
                <a:gd name="T51" fmla="*/ 50 h 174"/>
                <a:gd name="T52" fmla="*/ 2 w 42"/>
                <a:gd name="T53" fmla="*/ 62 h 174"/>
                <a:gd name="T54" fmla="*/ 8 w 42"/>
                <a:gd name="T55" fmla="*/ 70 h 174"/>
                <a:gd name="T56" fmla="*/ 6 w 42"/>
                <a:gd name="T57" fmla="*/ 82 h 174"/>
                <a:gd name="T58" fmla="*/ 6 w 42"/>
                <a:gd name="T59" fmla="*/ 102 h 174"/>
                <a:gd name="T60" fmla="*/ 6 w 42"/>
                <a:gd name="T61" fmla="*/ 126 h 174"/>
                <a:gd name="T62" fmla="*/ 6 w 42"/>
                <a:gd name="T63" fmla="*/ 146 h 174"/>
                <a:gd name="T64" fmla="*/ 6 w 42"/>
                <a:gd name="T65" fmla="*/ 158 h 174"/>
                <a:gd name="T66" fmla="*/ 0 w 42"/>
                <a:gd name="T67" fmla="*/ 16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174">
                  <a:moveTo>
                    <a:pt x="0" y="166"/>
                  </a:moveTo>
                  <a:lnTo>
                    <a:pt x="6" y="174"/>
                  </a:lnTo>
                  <a:lnTo>
                    <a:pt x="10" y="160"/>
                  </a:lnTo>
                  <a:lnTo>
                    <a:pt x="18" y="162"/>
                  </a:lnTo>
                  <a:lnTo>
                    <a:pt x="24" y="170"/>
                  </a:lnTo>
                  <a:lnTo>
                    <a:pt x="26" y="162"/>
                  </a:lnTo>
                  <a:lnTo>
                    <a:pt x="22" y="154"/>
                  </a:lnTo>
                  <a:lnTo>
                    <a:pt x="14" y="144"/>
                  </a:lnTo>
                  <a:lnTo>
                    <a:pt x="10" y="134"/>
                  </a:lnTo>
                  <a:lnTo>
                    <a:pt x="14" y="126"/>
                  </a:lnTo>
                  <a:lnTo>
                    <a:pt x="18" y="114"/>
                  </a:lnTo>
                  <a:lnTo>
                    <a:pt x="22" y="108"/>
                  </a:lnTo>
                  <a:lnTo>
                    <a:pt x="30" y="106"/>
                  </a:lnTo>
                  <a:lnTo>
                    <a:pt x="42" y="116"/>
                  </a:lnTo>
                  <a:lnTo>
                    <a:pt x="42" y="104"/>
                  </a:lnTo>
                  <a:lnTo>
                    <a:pt x="32" y="88"/>
                  </a:lnTo>
                  <a:lnTo>
                    <a:pt x="28" y="62"/>
                  </a:lnTo>
                  <a:lnTo>
                    <a:pt x="24" y="42"/>
                  </a:lnTo>
                  <a:lnTo>
                    <a:pt x="22" y="26"/>
                  </a:lnTo>
                  <a:lnTo>
                    <a:pt x="20" y="12"/>
                  </a:lnTo>
                  <a:lnTo>
                    <a:pt x="16" y="0"/>
                  </a:lnTo>
                  <a:lnTo>
                    <a:pt x="12" y="6"/>
                  </a:lnTo>
                  <a:lnTo>
                    <a:pt x="12" y="16"/>
                  </a:lnTo>
                  <a:lnTo>
                    <a:pt x="2" y="20"/>
                  </a:lnTo>
                  <a:lnTo>
                    <a:pt x="2" y="36"/>
                  </a:lnTo>
                  <a:lnTo>
                    <a:pt x="2" y="50"/>
                  </a:lnTo>
                  <a:lnTo>
                    <a:pt x="2" y="62"/>
                  </a:lnTo>
                  <a:lnTo>
                    <a:pt x="8" y="70"/>
                  </a:lnTo>
                  <a:lnTo>
                    <a:pt x="6" y="82"/>
                  </a:lnTo>
                  <a:lnTo>
                    <a:pt x="6" y="102"/>
                  </a:lnTo>
                  <a:lnTo>
                    <a:pt x="6" y="126"/>
                  </a:lnTo>
                  <a:lnTo>
                    <a:pt x="6" y="146"/>
                  </a:lnTo>
                  <a:lnTo>
                    <a:pt x="6" y="158"/>
                  </a:lnTo>
                  <a:lnTo>
                    <a:pt x="0" y="16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84" name="Freeform 111">
              <a:extLst>
                <a:ext uri="{FF2B5EF4-FFF2-40B4-BE49-F238E27FC236}">
                  <a16:creationId xmlns:a16="http://schemas.microsoft.com/office/drawing/2014/main" id="{41B9532C-886D-4DCC-BB6C-F5D9F7A53C0C}"/>
                </a:ext>
              </a:extLst>
            </p:cNvPr>
            <p:cNvSpPr>
              <a:spLocks/>
            </p:cNvSpPr>
            <p:nvPr/>
          </p:nvSpPr>
          <p:spPr bwMode="gray">
            <a:xfrm>
              <a:off x="7141936" y="2915620"/>
              <a:ext cx="47321" cy="39644"/>
            </a:xfrm>
            <a:custGeom>
              <a:avLst/>
              <a:gdLst>
                <a:gd name="T0" fmla="*/ 22 w 24"/>
                <a:gd name="T1" fmla="*/ 20 h 20"/>
                <a:gd name="T2" fmla="*/ 14 w 24"/>
                <a:gd name="T3" fmla="*/ 16 h 20"/>
                <a:gd name="T4" fmla="*/ 8 w 24"/>
                <a:gd name="T5" fmla="*/ 12 h 20"/>
                <a:gd name="T6" fmla="*/ 0 w 24"/>
                <a:gd name="T7" fmla="*/ 4 h 20"/>
                <a:gd name="T8" fmla="*/ 2 w 24"/>
                <a:gd name="T9" fmla="*/ 0 h 20"/>
                <a:gd name="T10" fmla="*/ 10 w 24"/>
                <a:gd name="T11" fmla="*/ 0 h 20"/>
                <a:gd name="T12" fmla="*/ 16 w 24"/>
                <a:gd name="T13" fmla="*/ 4 h 20"/>
                <a:gd name="T14" fmla="*/ 22 w 24"/>
                <a:gd name="T15" fmla="*/ 6 h 20"/>
                <a:gd name="T16" fmla="*/ 24 w 24"/>
                <a:gd name="T17" fmla="*/ 14 h 20"/>
                <a:gd name="T18" fmla="*/ 22 w 24"/>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0">
                  <a:moveTo>
                    <a:pt x="22" y="20"/>
                  </a:moveTo>
                  <a:lnTo>
                    <a:pt x="14" y="16"/>
                  </a:lnTo>
                  <a:lnTo>
                    <a:pt x="8" y="12"/>
                  </a:lnTo>
                  <a:lnTo>
                    <a:pt x="0" y="4"/>
                  </a:lnTo>
                  <a:lnTo>
                    <a:pt x="2" y="0"/>
                  </a:lnTo>
                  <a:lnTo>
                    <a:pt x="10" y="0"/>
                  </a:lnTo>
                  <a:lnTo>
                    <a:pt x="16" y="4"/>
                  </a:lnTo>
                  <a:lnTo>
                    <a:pt x="22" y="6"/>
                  </a:lnTo>
                  <a:lnTo>
                    <a:pt x="24" y="14"/>
                  </a:lnTo>
                  <a:lnTo>
                    <a:pt x="22" y="2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85" name="Freeform 112">
              <a:extLst>
                <a:ext uri="{FF2B5EF4-FFF2-40B4-BE49-F238E27FC236}">
                  <a16:creationId xmlns:a16="http://schemas.microsoft.com/office/drawing/2014/main" id="{39632AD1-C7E3-4B16-A0DC-A922AC357D30}"/>
                </a:ext>
              </a:extLst>
            </p:cNvPr>
            <p:cNvSpPr>
              <a:spLocks/>
            </p:cNvSpPr>
            <p:nvPr/>
          </p:nvSpPr>
          <p:spPr bwMode="gray">
            <a:xfrm>
              <a:off x="6759426" y="3074192"/>
              <a:ext cx="59151" cy="31714"/>
            </a:xfrm>
            <a:custGeom>
              <a:avLst/>
              <a:gdLst>
                <a:gd name="T0" fmla="*/ 8 w 30"/>
                <a:gd name="T1" fmla="*/ 6 h 16"/>
                <a:gd name="T2" fmla="*/ 16 w 30"/>
                <a:gd name="T3" fmla="*/ 4 h 16"/>
                <a:gd name="T4" fmla="*/ 24 w 30"/>
                <a:gd name="T5" fmla="*/ 4 h 16"/>
                <a:gd name="T6" fmla="*/ 30 w 30"/>
                <a:gd name="T7" fmla="*/ 0 h 16"/>
                <a:gd name="T8" fmla="*/ 22 w 30"/>
                <a:gd name="T9" fmla="*/ 8 h 16"/>
                <a:gd name="T10" fmla="*/ 18 w 30"/>
                <a:gd name="T11" fmla="*/ 12 h 16"/>
                <a:gd name="T12" fmla="*/ 12 w 30"/>
                <a:gd name="T13" fmla="*/ 16 h 16"/>
                <a:gd name="T14" fmla="*/ 4 w 30"/>
                <a:gd name="T15" fmla="*/ 16 h 16"/>
                <a:gd name="T16" fmla="*/ 0 w 30"/>
                <a:gd name="T17" fmla="*/ 12 h 16"/>
                <a:gd name="T18" fmla="*/ 0 w 30"/>
                <a:gd name="T19" fmla="*/ 6 h 16"/>
                <a:gd name="T20" fmla="*/ 8 w 30"/>
                <a:gd name="T21"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6">
                  <a:moveTo>
                    <a:pt x="8" y="6"/>
                  </a:moveTo>
                  <a:lnTo>
                    <a:pt x="16" y="4"/>
                  </a:lnTo>
                  <a:lnTo>
                    <a:pt x="24" y="4"/>
                  </a:lnTo>
                  <a:lnTo>
                    <a:pt x="30" y="0"/>
                  </a:lnTo>
                  <a:lnTo>
                    <a:pt x="22" y="8"/>
                  </a:lnTo>
                  <a:lnTo>
                    <a:pt x="18" y="12"/>
                  </a:lnTo>
                  <a:lnTo>
                    <a:pt x="12" y="16"/>
                  </a:lnTo>
                  <a:lnTo>
                    <a:pt x="4" y="16"/>
                  </a:lnTo>
                  <a:lnTo>
                    <a:pt x="0" y="12"/>
                  </a:lnTo>
                  <a:lnTo>
                    <a:pt x="0" y="6"/>
                  </a:lnTo>
                  <a:lnTo>
                    <a:pt x="8" y="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86" name="Freeform 114">
              <a:extLst>
                <a:ext uri="{FF2B5EF4-FFF2-40B4-BE49-F238E27FC236}">
                  <a16:creationId xmlns:a16="http://schemas.microsoft.com/office/drawing/2014/main" id="{13C54E0B-231D-4A63-9893-13A2D249FEC9}"/>
                </a:ext>
              </a:extLst>
            </p:cNvPr>
            <p:cNvSpPr>
              <a:spLocks/>
            </p:cNvSpPr>
            <p:nvPr/>
          </p:nvSpPr>
          <p:spPr bwMode="gray">
            <a:xfrm>
              <a:off x="6838296" y="3105908"/>
              <a:ext cx="55208" cy="55500"/>
            </a:xfrm>
            <a:custGeom>
              <a:avLst/>
              <a:gdLst>
                <a:gd name="T0" fmla="*/ 16 w 28"/>
                <a:gd name="T1" fmla="*/ 2 h 28"/>
                <a:gd name="T2" fmla="*/ 24 w 28"/>
                <a:gd name="T3" fmla="*/ 0 h 28"/>
                <a:gd name="T4" fmla="*/ 28 w 28"/>
                <a:gd name="T5" fmla="*/ 4 h 28"/>
                <a:gd name="T6" fmla="*/ 24 w 28"/>
                <a:gd name="T7" fmla="*/ 10 h 28"/>
                <a:gd name="T8" fmla="*/ 18 w 28"/>
                <a:gd name="T9" fmla="*/ 14 h 28"/>
                <a:gd name="T10" fmla="*/ 16 w 28"/>
                <a:gd name="T11" fmla="*/ 20 h 28"/>
                <a:gd name="T12" fmla="*/ 10 w 28"/>
                <a:gd name="T13" fmla="*/ 24 h 28"/>
                <a:gd name="T14" fmla="*/ 6 w 28"/>
                <a:gd name="T15" fmla="*/ 28 h 28"/>
                <a:gd name="T16" fmla="*/ 0 w 28"/>
                <a:gd name="T17" fmla="*/ 26 h 28"/>
                <a:gd name="T18" fmla="*/ 6 w 28"/>
                <a:gd name="T19" fmla="*/ 18 h 28"/>
                <a:gd name="T20" fmla="*/ 12 w 28"/>
                <a:gd name="T21" fmla="*/ 8 h 28"/>
                <a:gd name="T22" fmla="*/ 16 w 28"/>
                <a:gd name="T23"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6" y="2"/>
                  </a:moveTo>
                  <a:lnTo>
                    <a:pt x="24" y="0"/>
                  </a:lnTo>
                  <a:lnTo>
                    <a:pt x="28" y="4"/>
                  </a:lnTo>
                  <a:lnTo>
                    <a:pt x="24" y="10"/>
                  </a:lnTo>
                  <a:lnTo>
                    <a:pt x="18" y="14"/>
                  </a:lnTo>
                  <a:lnTo>
                    <a:pt x="16" y="20"/>
                  </a:lnTo>
                  <a:lnTo>
                    <a:pt x="10" y="24"/>
                  </a:lnTo>
                  <a:lnTo>
                    <a:pt x="6" y="28"/>
                  </a:lnTo>
                  <a:lnTo>
                    <a:pt x="0" y="26"/>
                  </a:lnTo>
                  <a:lnTo>
                    <a:pt x="6" y="18"/>
                  </a:lnTo>
                  <a:lnTo>
                    <a:pt x="12" y="8"/>
                  </a:lnTo>
                  <a:lnTo>
                    <a:pt x="16"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87" name="Freeform 115">
              <a:extLst>
                <a:ext uri="{FF2B5EF4-FFF2-40B4-BE49-F238E27FC236}">
                  <a16:creationId xmlns:a16="http://schemas.microsoft.com/office/drawing/2014/main" id="{D954DDA9-B33B-4D74-9E8C-12B09E83F08E}"/>
                </a:ext>
              </a:extLst>
            </p:cNvPr>
            <p:cNvSpPr>
              <a:spLocks/>
            </p:cNvSpPr>
            <p:nvPr/>
          </p:nvSpPr>
          <p:spPr bwMode="gray">
            <a:xfrm>
              <a:off x="6850124" y="3014729"/>
              <a:ext cx="212944" cy="170466"/>
            </a:xfrm>
            <a:custGeom>
              <a:avLst/>
              <a:gdLst>
                <a:gd name="T0" fmla="*/ 10 w 108"/>
                <a:gd name="T1" fmla="*/ 48 h 86"/>
                <a:gd name="T2" fmla="*/ 8 w 108"/>
                <a:gd name="T3" fmla="*/ 32 h 86"/>
                <a:gd name="T4" fmla="*/ 8 w 108"/>
                <a:gd name="T5" fmla="*/ 24 h 86"/>
                <a:gd name="T6" fmla="*/ 10 w 108"/>
                <a:gd name="T7" fmla="*/ 20 h 86"/>
                <a:gd name="T8" fmla="*/ 18 w 108"/>
                <a:gd name="T9" fmla="*/ 12 h 86"/>
                <a:gd name="T10" fmla="*/ 20 w 108"/>
                <a:gd name="T11" fmla="*/ 4 h 86"/>
                <a:gd name="T12" fmla="*/ 26 w 108"/>
                <a:gd name="T13" fmla="*/ 8 h 86"/>
                <a:gd name="T14" fmla="*/ 38 w 108"/>
                <a:gd name="T15" fmla="*/ 8 h 86"/>
                <a:gd name="T16" fmla="*/ 40 w 108"/>
                <a:gd name="T17" fmla="*/ 4 h 86"/>
                <a:gd name="T18" fmla="*/ 46 w 108"/>
                <a:gd name="T19" fmla="*/ 4 h 86"/>
                <a:gd name="T20" fmla="*/ 52 w 108"/>
                <a:gd name="T21" fmla="*/ 10 h 86"/>
                <a:gd name="T22" fmla="*/ 70 w 108"/>
                <a:gd name="T23" fmla="*/ 8 h 86"/>
                <a:gd name="T24" fmla="*/ 82 w 108"/>
                <a:gd name="T25" fmla="*/ 0 h 86"/>
                <a:gd name="T26" fmla="*/ 108 w 108"/>
                <a:gd name="T27" fmla="*/ 0 h 86"/>
                <a:gd name="T28" fmla="*/ 108 w 108"/>
                <a:gd name="T29" fmla="*/ 4 h 86"/>
                <a:gd name="T30" fmla="*/ 94 w 108"/>
                <a:gd name="T31" fmla="*/ 14 h 86"/>
                <a:gd name="T32" fmla="*/ 90 w 108"/>
                <a:gd name="T33" fmla="*/ 46 h 86"/>
                <a:gd name="T34" fmla="*/ 54 w 108"/>
                <a:gd name="T35" fmla="*/ 68 h 86"/>
                <a:gd name="T36" fmla="*/ 28 w 108"/>
                <a:gd name="T37" fmla="*/ 84 h 86"/>
                <a:gd name="T38" fmla="*/ 20 w 108"/>
                <a:gd name="T39" fmla="*/ 86 h 86"/>
                <a:gd name="T40" fmla="*/ 12 w 108"/>
                <a:gd name="T41" fmla="*/ 82 h 86"/>
                <a:gd name="T42" fmla="*/ 6 w 108"/>
                <a:gd name="T43" fmla="*/ 80 h 86"/>
                <a:gd name="T44" fmla="*/ 2 w 108"/>
                <a:gd name="T45" fmla="*/ 78 h 86"/>
                <a:gd name="T46" fmla="*/ 0 w 108"/>
                <a:gd name="T47" fmla="*/ 74 h 86"/>
                <a:gd name="T48" fmla="*/ 10 w 108"/>
                <a:gd name="T49" fmla="*/ 66 h 86"/>
                <a:gd name="T50" fmla="*/ 12 w 108"/>
                <a:gd name="T51" fmla="*/ 60 h 86"/>
                <a:gd name="T52" fmla="*/ 18 w 108"/>
                <a:gd name="T53" fmla="*/ 56 h 86"/>
                <a:gd name="T54" fmla="*/ 22 w 108"/>
                <a:gd name="T55" fmla="*/ 50 h 86"/>
                <a:gd name="T56" fmla="*/ 18 w 108"/>
                <a:gd name="T57" fmla="*/ 46 h 86"/>
                <a:gd name="T58" fmla="*/ 10 w 108"/>
                <a:gd name="T59" fmla="*/ 4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86">
                  <a:moveTo>
                    <a:pt x="10" y="48"/>
                  </a:moveTo>
                  <a:lnTo>
                    <a:pt x="8" y="32"/>
                  </a:lnTo>
                  <a:lnTo>
                    <a:pt x="8" y="24"/>
                  </a:lnTo>
                  <a:lnTo>
                    <a:pt x="10" y="20"/>
                  </a:lnTo>
                  <a:lnTo>
                    <a:pt x="18" y="12"/>
                  </a:lnTo>
                  <a:lnTo>
                    <a:pt x="20" y="4"/>
                  </a:lnTo>
                  <a:lnTo>
                    <a:pt x="26" y="8"/>
                  </a:lnTo>
                  <a:lnTo>
                    <a:pt x="38" y="8"/>
                  </a:lnTo>
                  <a:lnTo>
                    <a:pt x="40" y="4"/>
                  </a:lnTo>
                  <a:lnTo>
                    <a:pt x="46" y="4"/>
                  </a:lnTo>
                  <a:lnTo>
                    <a:pt x="52" y="10"/>
                  </a:lnTo>
                  <a:lnTo>
                    <a:pt x="70" y="8"/>
                  </a:lnTo>
                  <a:lnTo>
                    <a:pt x="82" y="0"/>
                  </a:lnTo>
                  <a:lnTo>
                    <a:pt x="108" y="0"/>
                  </a:lnTo>
                  <a:lnTo>
                    <a:pt x="108" y="4"/>
                  </a:lnTo>
                  <a:lnTo>
                    <a:pt x="94" y="14"/>
                  </a:lnTo>
                  <a:lnTo>
                    <a:pt x="90" y="46"/>
                  </a:lnTo>
                  <a:lnTo>
                    <a:pt x="54" y="68"/>
                  </a:lnTo>
                  <a:lnTo>
                    <a:pt x="28" y="84"/>
                  </a:lnTo>
                  <a:lnTo>
                    <a:pt x="20" y="86"/>
                  </a:lnTo>
                  <a:lnTo>
                    <a:pt x="12" y="82"/>
                  </a:lnTo>
                  <a:lnTo>
                    <a:pt x="6" y="80"/>
                  </a:lnTo>
                  <a:lnTo>
                    <a:pt x="2" y="78"/>
                  </a:lnTo>
                  <a:lnTo>
                    <a:pt x="0" y="74"/>
                  </a:lnTo>
                  <a:lnTo>
                    <a:pt x="10" y="66"/>
                  </a:lnTo>
                  <a:lnTo>
                    <a:pt x="12" y="60"/>
                  </a:lnTo>
                  <a:lnTo>
                    <a:pt x="18" y="56"/>
                  </a:lnTo>
                  <a:lnTo>
                    <a:pt x="22" y="50"/>
                  </a:lnTo>
                  <a:lnTo>
                    <a:pt x="18" y="46"/>
                  </a:lnTo>
                  <a:lnTo>
                    <a:pt x="10" y="4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88" name="Freeform 116">
              <a:extLst>
                <a:ext uri="{FF2B5EF4-FFF2-40B4-BE49-F238E27FC236}">
                  <a16:creationId xmlns:a16="http://schemas.microsoft.com/office/drawing/2014/main" id="{6F4722EB-6E57-406E-AFD2-3C80AF1FF4CC}"/>
                </a:ext>
              </a:extLst>
            </p:cNvPr>
            <p:cNvSpPr>
              <a:spLocks/>
            </p:cNvSpPr>
            <p:nvPr/>
          </p:nvSpPr>
          <p:spPr bwMode="gray">
            <a:xfrm>
              <a:off x="6810691" y="3157443"/>
              <a:ext cx="47321" cy="126858"/>
            </a:xfrm>
            <a:custGeom>
              <a:avLst/>
              <a:gdLst>
                <a:gd name="T0" fmla="*/ 16 w 24"/>
                <a:gd name="T1" fmla="*/ 14 h 64"/>
                <a:gd name="T2" fmla="*/ 22 w 24"/>
                <a:gd name="T3" fmla="*/ 14 h 64"/>
                <a:gd name="T4" fmla="*/ 24 w 24"/>
                <a:gd name="T5" fmla="*/ 8 h 64"/>
                <a:gd name="T6" fmla="*/ 22 w 24"/>
                <a:gd name="T7" fmla="*/ 6 h 64"/>
                <a:gd name="T8" fmla="*/ 20 w 24"/>
                <a:gd name="T9" fmla="*/ 2 h 64"/>
                <a:gd name="T10" fmla="*/ 14 w 24"/>
                <a:gd name="T11" fmla="*/ 0 h 64"/>
                <a:gd name="T12" fmla="*/ 14 w 24"/>
                <a:gd name="T13" fmla="*/ 6 h 64"/>
                <a:gd name="T14" fmla="*/ 12 w 24"/>
                <a:gd name="T15" fmla="*/ 14 h 64"/>
                <a:gd name="T16" fmla="*/ 10 w 24"/>
                <a:gd name="T17" fmla="*/ 20 h 64"/>
                <a:gd name="T18" fmla="*/ 6 w 24"/>
                <a:gd name="T19" fmla="*/ 26 h 64"/>
                <a:gd name="T20" fmla="*/ 4 w 24"/>
                <a:gd name="T21" fmla="*/ 30 h 64"/>
                <a:gd name="T22" fmla="*/ 0 w 24"/>
                <a:gd name="T23" fmla="*/ 36 h 64"/>
                <a:gd name="T24" fmla="*/ 2 w 24"/>
                <a:gd name="T25" fmla="*/ 40 h 64"/>
                <a:gd name="T26" fmla="*/ 6 w 24"/>
                <a:gd name="T27" fmla="*/ 48 h 64"/>
                <a:gd name="T28" fmla="*/ 10 w 24"/>
                <a:gd name="T29" fmla="*/ 58 h 64"/>
                <a:gd name="T30" fmla="*/ 12 w 24"/>
                <a:gd name="T31" fmla="*/ 64 h 64"/>
                <a:gd name="T32" fmla="*/ 18 w 24"/>
                <a:gd name="T33" fmla="*/ 52 h 64"/>
                <a:gd name="T34" fmla="*/ 20 w 24"/>
                <a:gd name="T35" fmla="*/ 42 h 64"/>
                <a:gd name="T36" fmla="*/ 20 w 24"/>
                <a:gd name="T37" fmla="*/ 30 h 64"/>
                <a:gd name="T38" fmla="*/ 16 w 24"/>
                <a:gd name="T39" fmla="*/ 30 h 64"/>
                <a:gd name="T40" fmla="*/ 14 w 24"/>
                <a:gd name="T41" fmla="*/ 18 h 64"/>
                <a:gd name="T42" fmla="*/ 16 w 24"/>
                <a:gd name="T43"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64">
                  <a:moveTo>
                    <a:pt x="16" y="14"/>
                  </a:moveTo>
                  <a:lnTo>
                    <a:pt x="22" y="14"/>
                  </a:lnTo>
                  <a:lnTo>
                    <a:pt x="24" y="8"/>
                  </a:lnTo>
                  <a:lnTo>
                    <a:pt x="22" y="6"/>
                  </a:lnTo>
                  <a:lnTo>
                    <a:pt x="20" y="2"/>
                  </a:lnTo>
                  <a:lnTo>
                    <a:pt x="14" y="0"/>
                  </a:lnTo>
                  <a:lnTo>
                    <a:pt x="14" y="6"/>
                  </a:lnTo>
                  <a:lnTo>
                    <a:pt x="12" y="14"/>
                  </a:lnTo>
                  <a:lnTo>
                    <a:pt x="10" y="20"/>
                  </a:lnTo>
                  <a:lnTo>
                    <a:pt x="6" y="26"/>
                  </a:lnTo>
                  <a:lnTo>
                    <a:pt x="4" y="30"/>
                  </a:lnTo>
                  <a:lnTo>
                    <a:pt x="0" y="36"/>
                  </a:lnTo>
                  <a:lnTo>
                    <a:pt x="2" y="40"/>
                  </a:lnTo>
                  <a:lnTo>
                    <a:pt x="6" y="48"/>
                  </a:lnTo>
                  <a:lnTo>
                    <a:pt x="10" y="58"/>
                  </a:lnTo>
                  <a:lnTo>
                    <a:pt x="12" y="64"/>
                  </a:lnTo>
                  <a:lnTo>
                    <a:pt x="18" y="52"/>
                  </a:lnTo>
                  <a:lnTo>
                    <a:pt x="20" y="42"/>
                  </a:lnTo>
                  <a:lnTo>
                    <a:pt x="20" y="30"/>
                  </a:lnTo>
                  <a:lnTo>
                    <a:pt x="16" y="30"/>
                  </a:lnTo>
                  <a:lnTo>
                    <a:pt x="14" y="18"/>
                  </a:lnTo>
                  <a:lnTo>
                    <a:pt x="16" y="1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89" name="Freeform 117">
              <a:extLst>
                <a:ext uri="{FF2B5EF4-FFF2-40B4-BE49-F238E27FC236}">
                  <a16:creationId xmlns:a16="http://schemas.microsoft.com/office/drawing/2014/main" id="{EB25AC71-5026-4433-BA21-9EDB28A2842E}"/>
                </a:ext>
              </a:extLst>
            </p:cNvPr>
            <p:cNvSpPr>
              <a:spLocks/>
            </p:cNvSpPr>
            <p:nvPr/>
          </p:nvSpPr>
          <p:spPr bwMode="gray">
            <a:xfrm>
              <a:off x="6964484" y="3002836"/>
              <a:ext cx="279981" cy="293360"/>
            </a:xfrm>
            <a:custGeom>
              <a:avLst/>
              <a:gdLst>
                <a:gd name="T0" fmla="*/ 90 w 142"/>
                <a:gd name="T1" fmla="*/ 2 h 148"/>
                <a:gd name="T2" fmla="*/ 94 w 142"/>
                <a:gd name="T3" fmla="*/ 10 h 148"/>
                <a:gd name="T4" fmla="*/ 106 w 142"/>
                <a:gd name="T5" fmla="*/ 28 h 148"/>
                <a:gd name="T6" fmla="*/ 114 w 142"/>
                <a:gd name="T7" fmla="*/ 30 h 148"/>
                <a:gd name="T8" fmla="*/ 110 w 142"/>
                <a:gd name="T9" fmla="*/ 36 h 148"/>
                <a:gd name="T10" fmla="*/ 112 w 142"/>
                <a:gd name="T11" fmla="*/ 44 h 148"/>
                <a:gd name="T12" fmla="*/ 106 w 142"/>
                <a:gd name="T13" fmla="*/ 48 h 148"/>
                <a:gd name="T14" fmla="*/ 100 w 142"/>
                <a:gd name="T15" fmla="*/ 62 h 148"/>
                <a:gd name="T16" fmla="*/ 112 w 142"/>
                <a:gd name="T17" fmla="*/ 74 h 148"/>
                <a:gd name="T18" fmla="*/ 118 w 142"/>
                <a:gd name="T19" fmla="*/ 84 h 148"/>
                <a:gd name="T20" fmla="*/ 132 w 142"/>
                <a:gd name="T21" fmla="*/ 90 h 148"/>
                <a:gd name="T22" fmla="*/ 140 w 142"/>
                <a:gd name="T23" fmla="*/ 98 h 148"/>
                <a:gd name="T24" fmla="*/ 136 w 142"/>
                <a:gd name="T25" fmla="*/ 112 h 148"/>
                <a:gd name="T26" fmla="*/ 142 w 142"/>
                <a:gd name="T27" fmla="*/ 124 h 148"/>
                <a:gd name="T28" fmla="*/ 140 w 142"/>
                <a:gd name="T29" fmla="*/ 130 h 148"/>
                <a:gd name="T30" fmla="*/ 132 w 142"/>
                <a:gd name="T31" fmla="*/ 132 h 148"/>
                <a:gd name="T32" fmla="*/ 122 w 142"/>
                <a:gd name="T33" fmla="*/ 140 h 148"/>
                <a:gd name="T34" fmla="*/ 122 w 142"/>
                <a:gd name="T35" fmla="*/ 148 h 148"/>
                <a:gd name="T36" fmla="*/ 90 w 142"/>
                <a:gd name="T37" fmla="*/ 148 h 148"/>
                <a:gd name="T38" fmla="*/ 76 w 142"/>
                <a:gd name="T39" fmla="*/ 136 h 148"/>
                <a:gd name="T40" fmla="*/ 68 w 142"/>
                <a:gd name="T41" fmla="*/ 136 h 148"/>
                <a:gd name="T42" fmla="*/ 58 w 142"/>
                <a:gd name="T43" fmla="*/ 120 h 148"/>
                <a:gd name="T44" fmla="*/ 22 w 142"/>
                <a:gd name="T45" fmla="*/ 100 h 148"/>
                <a:gd name="T46" fmla="*/ 2 w 142"/>
                <a:gd name="T47" fmla="*/ 96 h 148"/>
                <a:gd name="T48" fmla="*/ 0 w 142"/>
                <a:gd name="T49" fmla="*/ 72 h 148"/>
                <a:gd name="T50" fmla="*/ 32 w 142"/>
                <a:gd name="T51" fmla="*/ 52 h 148"/>
                <a:gd name="T52" fmla="*/ 36 w 142"/>
                <a:gd name="T53" fmla="*/ 20 h 148"/>
                <a:gd name="T54" fmla="*/ 50 w 142"/>
                <a:gd name="T55" fmla="*/ 10 h 148"/>
                <a:gd name="T56" fmla="*/ 50 w 142"/>
                <a:gd name="T57" fmla="*/ 6 h 148"/>
                <a:gd name="T58" fmla="*/ 60 w 142"/>
                <a:gd name="T59" fmla="*/ 0 h 148"/>
                <a:gd name="T60" fmla="*/ 88 w 142"/>
                <a:gd name="T61" fmla="*/ 6 h 148"/>
                <a:gd name="T62" fmla="*/ 90 w 142"/>
                <a:gd name="T63"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48">
                  <a:moveTo>
                    <a:pt x="90" y="2"/>
                  </a:moveTo>
                  <a:lnTo>
                    <a:pt x="94" y="10"/>
                  </a:lnTo>
                  <a:lnTo>
                    <a:pt x="106" y="28"/>
                  </a:lnTo>
                  <a:lnTo>
                    <a:pt x="114" y="30"/>
                  </a:lnTo>
                  <a:lnTo>
                    <a:pt x="110" y="36"/>
                  </a:lnTo>
                  <a:lnTo>
                    <a:pt x="112" y="44"/>
                  </a:lnTo>
                  <a:lnTo>
                    <a:pt x="106" y="48"/>
                  </a:lnTo>
                  <a:lnTo>
                    <a:pt x="100" y="62"/>
                  </a:lnTo>
                  <a:lnTo>
                    <a:pt x="112" y="74"/>
                  </a:lnTo>
                  <a:lnTo>
                    <a:pt x="118" y="84"/>
                  </a:lnTo>
                  <a:lnTo>
                    <a:pt x="132" y="90"/>
                  </a:lnTo>
                  <a:lnTo>
                    <a:pt x="140" y="98"/>
                  </a:lnTo>
                  <a:lnTo>
                    <a:pt x="136" y="112"/>
                  </a:lnTo>
                  <a:lnTo>
                    <a:pt x="142" y="124"/>
                  </a:lnTo>
                  <a:lnTo>
                    <a:pt x="140" y="130"/>
                  </a:lnTo>
                  <a:lnTo>
                    <a:pt x="132" y="132"/>
                  </a:lnTo>
                  <a:lnTo>
                    <a:pt x="122" y="140"/>
                  </a:lnTo>
                  <a:lnTo>
                    <a:pt x="122" y="148"/>
                  </a:lnTo>
                  <a:lnTo>
                    <a:pt x="90" y="148"/>
                  </a:lnTo>
                  <a:lnTo>
                    <a:pt x="76" y="136"/>
                  </a:lnTo>
                  <a:lnTo>
                    <a:pt x="68" y="136"/>
                  </a:lnTo>
                  <a:lnTo>
                    <a:pt x="58" y="120"/>
                  </a:lnTo>
                  <a:lnTo>
                    <a:pt x="22" y="100"/>
                  </a:lnTo>
                  <a:lnTo>
                    <a:pt x="2" y="96"/>
                  </a:lnTo>
                  <a:lnTo>
                    <a:pt x="0" y="72"/>
                  </a:lnTo>
                  <a:lnTo>
                    <a:pt x="32" y="52"/>
                  </a:lnTo>
                  <a:lnTo>
                    <a:pt x="36" y="20"/>
                  </a:lnTo>
                  <a:lnTo>
                    <a:pt x="50" y="10"/>
                  </a:lnTo>
                  <a:lnTo>
                    <a:pt x="50" y="6"/>
                  </a:lnTo>
                  <a:lnTo>
                    <a:pt x="60" y="0"/>
                  </a:lnTo>
                  <a:lnTo>
                    <a:pt x="88" y="6"/>
                  </a:lnTo>
                  <a:lnTo>
                    <a:pt x="90"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90" name="Freeform 118">
              <a:extLst>
                <a:ext uri="{FF2B5EF4-FFF2-40B4-BE49-F238E27FC236}">
                  <a16:creationId xmlns:a16="http://schemas.microsoft.com/office/drawing/2014/main" id="{09517BF0-3FA9-421B-A164-359CE9660597}"/>
                </a:ext>
              </a:extLst>
            </p:cNvPr>
            <p:cNvSpPr>
              <a:spLocks/>
            </p:cNvSpPr>
            <p:nvPr/>
          </p:nvSpPr>
          <p:spPr bwMode="gray">
            <a:xfrm>
              <a:off x="7205029" y="3260517"/>
              <a:ext cx="55208" cy="55500"/>
            </a:xfrm>
            <a:custGeom>
              <a:avLst/>
              <a:gdLst>
                <a:gd name="T0" fmla="*/ 28 w 28"/>
                <a:gd name="T1" fmla="*/ 4 h 28"/>
                <a:gd name="T2" fmla="*/ 18 w 28"/>
                <a:gd name="T3" fmla="*/ 0 h 28"/>
                <a:gd name="T4" fmla="*/ 14 w 28"/>
                <a:gd name="T5" fmla="*/ 0 h 28"/>
                <a:gd name="T6" fmla="*/ 10 w 28"/>
                <a:gd name="T7" fmla="*/ 2 h 28"/>
                <a:gd name="T8" fmla="*/ 0 w 28"/>
                <a:gd name="T9" fmla="*/ 10 h 28"/>
                <a:gd name="T10" fmla="*/ 0 w 28"/>
                <a:gd name="T11" fmla="*/ 18 h 28"/>
                <a:gd name="T12" fmla="*/ 10 w 28"/>
                <a:gd name="T13" fmla="*/ 20 h 28"/>
                <a:gd name="T14" fmla="*/ 18 w 28"/>
                <a:gd name="T15" fmla="*/ 28 h 28"/>
                <a:gd name="T16" fmla="*/ 26 w 28"/>
                <a:gd name="T17" fmla="*/ 28 h 28"/>
                <a:gd name="T18" fmla="*/ 22 w 28"/>
                <a:gd name="T19" fmla="*/ 18 h 28"/>
                <a:gd name="T20" fmla="*/ 22 w 28"/>
                <a:gd name="T21" fmla="*/ 12 h 28"/>
                <a:gd name="T22" fmla="*/ 28 w 28"/>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8" y="4"/>
                  </a:moveTo>
                  <a:lnTo>
                    <a:pt x="18" y="0"/>
                  </a:lnTo>
                  <a:lnTo>
                    <a:pt x="14" y="0"/>
                  </a:lnTo>
                  <a:lnTo>
                    <a:pt x="10" y="2"/>
                  </a:lnTo>
                  <a:lnTo>
                    <a:pt x="0" y="10"/>
                  </a:lnTo>
                  <a:lnTo>
                    <a:pt x="0" y="18"/>
                  </a:lnTo>
                  <a:lnTo>
                    <a:pt x="10" y="20"/>
                  </a:lnTo>
                  <a:lnTo>
                    <a:pt x="18" y="28"/>
                  </a:lnTo>
                  <a:lnTo>
                    <a:pt x="26" y="28"/>
                  </a:lnTo>
                  <a:lnTo>
                    <a:pt x="22" y="18"/>
                  </a:lnTo>
                  <a:lnTo>
                    <a:pt x="22" y="12"/>
                  </a:lnTo>
                  <a:lnTo>
                    <a:pt x="28" y="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91" name="Freeform 119">
              <a:extLst>
                <a:ext uri="{FF2B5EF4-FFF2-40B4-BE49-F238E27FC236}">
                  <a16:creationId xmlns:a16="http://schemas.microsoft.com/office/drawing/2014/main" id="{0F53C1F0-2808-462E-A555-74D4CB30802D}"/>
                </a:ext>
              </a:extLst>
            </p:cNvPr>
            <p:cNvSpPr>
              <a:spLocks/>
            </p:cNvSpPr>
            <p:nvPr/>
          </p:nvSpPr>
          <p:spPr bwMode="gray">
            <a:xfrm>
              <a:off x="7343051" y="3407197"/>
              <a:ext cx="165623" cy="111001"/>
            </a:xfrm>
            <a:custGeom>
              <a:avLst/>
              <a:gdLst>
                <a:gd name="T0" fmla="*/ 0 w 84"/>
                <a:gd name="T1" fmla="*/ 24 h 56"/>
                <a:gd name="T2" fmla="*/ 8 w 84"/>
                <a:gd name="T3" fmla="*/ 34 h 56"/>
                <a:gd name="T4" fmla="*/ 22 w 84"/>
                <a:gd name="T5" fmla="*/ 50 h 56"/>
                <a:gd name="T6" fmla="*/ 48 w 84"/>
                <a:gd name="T7" fmla="*/ 56 h 56"/>
                <a:gd name="T8" fmla="*/ 66 w 84"/>
                <a:gd name="T9" fmla="*/ 56 h 56"/>
                <a:gd name="T10" fmla="*/ 84 w 84"/>
                <a:gd name="T11" fmla="*/ 24 h 56"/>
                <a:gd name="T12" fmla="*/ 82 w 84"/>
                <a:gd name="T13" fmla="*/ 10 h 56"/>
                <a:gd name="T14" fmla="*/ 80 w 84"/>
                <a:gd name="T15" fmla="*/ 2 h 56"/>
                <a:gd name="T16" fmla="*/ 76 w 84"/>
                <a:gd name="T17" fmla="*/ 0 h 56"/>
                <a:gd name="T18" fmla="*/ 68 w 84"/>
                <a:gd name="T19" fmla="*/ 10 h 56"/>
                <a:gd name="T20" fmla="*/ 58 w 84"/>
                <a:gd name="T21" fmla="*/ 18 h 56"/>
                <a:gd name="T22" fmla="*/ 50 w 84"/>
                <a:gd name="T23" fmla="*/ 28 h 56"/>
                <a:gd name="T24" fmla="*/ 42 w 84"/>
                <a:gd name="T25" fmla="*/ 30 h 56"/>
                <a:gd name="T26" fmla="*/ 32 w 84"/>
                <a:gd name="T27" fmla="*/ 26 h 56"/>
                <a:gd name="T28" fmla="*/ 26 w 84"/>
                <a:gd name="T29" fmla="*/ 30 h 56"/>
                <a:gd name="T30" fmla="*/ 22 w 84"/>
                <a:gd name="T31" fmla="*/ 32 h 56"/>
                <a:gd name="T32" fmla="*/ 14 w 84"/>
                <a:gd name="T33" fmla="*/ 30 h 56"/>
                <a:gd name="T34" fmla="*/ 8 w 84"/>
                <a:gd name="T35" fmla="*/ 24 h 56"/>
                <a:gd name="T36" fmla="*/ 4 w 84"/>
                <a:gd name="T37" fmla="*/ 20 h 56"/>
                <a:gd name="T38" fmla="*/ 0 w 84"/>
                <a:gd name="T39"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56">
                  <a:moveTo>
                    <a:pt x="0" y="24"/>
                  </a:moveTo>
                  <a:lnTo>
                    <a:pt x="8" y="34"/>
                  </a:lnTo>
                  <a:lnTo>
                    <a:pt x="22" y="50"/>
                  </a:lnTo>
                  <a:lnTo>
                    <a:pt x="48" y="56"/>
                  </a:lnTo>
                  <a:lnTo>
                    <a:pt x="66" y="56"/>
                  </a:lnTo>
                  <a:lnTo>
                    <a:pt x="84" y="24"/>
                  </a:lnTo>
                  <a:lnTo>
                    <a:pt x="82" y="10"/>
                  </a:lnTo>
                  <a:lnTo>
                    <a:pt x="80" y="2"/>
                  </a:lnTo>
                  <a:lnTo>
                    <a:pt x="76" y="0"/>
                  </a:lnTo>
                  <a:lnTo>
                    <a:pt x="68" y="10"/>
                  </a:lnTo>
                  <a:lnTo>
                    <a:pt x="58" y="18"/>
                  </a:lnTo>
                  <a:lnTo>
                    <a:pt x="50" y="28"/>
                  </a:lnTo>
                  <a:lnTo>
                    <a:pt x="42" y="30"/>
                  </a:lnTo>
                  <a:lnTo>
                    <a:pt x="32" y="26"/>
                  </a:lnTo>
                  <a:lnTo>
                    <a:pt x="26" y="30"/>
                  </a:lnTo>
                  <a:lnTo>
                    <a:pt x="22" y="32"/>
                  </a:lnTo>
                  <a:lnTo>
                    <a:pt x="14" y="30"/>
                  </a:lnTo>
                  <a:lnTo>
                    <a:pt x="8" y="24"/>
                  </a:lnTo>
                  <a:lnTo>
                    <a:pt x="4" y="20"/>
                  </a:lnTo>
                  <a:lnTo>
                    <a:pt x="0" y="2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92" name="Freeform 120">
              <a:extLst>
                <a:ext uri="{FF2B5EF4-FFF2-40B4-BE49-F238E27FC236}">
                  <a16:creationId xmlns:a16="http://schemas.microsoft.com/office/drawing/2014/main" id="{CBB0BB49-1C49-4321-8295-4FB80C28B69F}"/>
                </a:ext>
              </a:extLst>
            </p:cNvPr>
            <p:cNvSpPr>
              <a:spLocks/>
            </p:cNvSpPr>
            <p:nvPr/>
          </p:nvSpPr>
          <p:spPr bwMode="gray">
            <a:xfrm>
              <a:off x="7370654" y="3454769"/>
              <a:ext cx="244490" cy="257680"/>
            </a:xfrm>
            <a:custGeom>
              <a:avLst/>
              <a:gdLst>
                <a:gd name="T0" fmla="*/ 52 w 124"/>
                <a:gd name="T1" fmla="*/ 30 h 130"/>
                <a:gd name="T2" fmla="*/ 70 w 124"/>
                <a:gd name="T3" fmla="*/ 0 h 130"/>
                <a:gd name="T4" fmla="*/ 82 w 124"/>
                <a:gd name="T5" fmla="*/ 8 h 130"/>
                <a:gd name="T6" fmla="*/ 90 w 124"/>
                <a:gd name="T7" fmla="*/ 14 h 130"/>
                <a:gd name="T8" fmla="*/ 102 w 124"/>
                <a:gd name="T9" fmla="*/ 16 h 130"/>
                <a:gd name="T10" fmla="*/ 124 w 124"/>
                <a:gd name="T11" fmla="*/ 36 h 130"/>
                <a:gd name="T12" fmla="*/ 116 w 124"/>
                <a:gd name="T13" fmla="*/ 50 h 130"/>
                <a:gd name="T14" fmla="*/ 104 w 124"/>
                <a:gd name="T15" fmla="*/ 64 h 130"/>
                <a:gd name="T16" fmla="*/ 98 w 124"/>
                <a:gd name="T17" fmla="*/ 66 h 130"/>
                <a:gd name="T18" fmla="*/ 86 w 124"/>
                <a:gd name="T19" fmla="*/ 70 h 130"/>
                <a:gd name="T20" fmla="*/ 88 w 124"/>
                <a:gd name="T21" fmla="*/ 80 h 130"/>
                <a:gd name="T22" fmla="*/ 90 w 124"/>
                <a:gd name="T23" fmla="*/ 90 h 130"/>
                <a:gd name="T24" fmla="*/ 80 w 124"/>
                <a:gd name="T25" fmla="*/ 92 h 130"/>
                <a:gd name="T26" fmla="*/ 72 w 124"/>
                <a:gd name="T27" fmla="*/ 98 h 130"/>
                <a:gd name="T28" fmla="*/ 68 w 124"/>
                <a:gd name="T29" fmla="*/ 104 h 130"/>
                <a:gd name="T30" fmla="*/ 68 w 124"/>
                <a:gd name="T31" fmla="*/ 110 h 130"/>
                <a:gd name="T32" fmla="*/ 54 w 124"/>
                <a:gd name="T33" fmla="*/ 112 h 130"/>
                <a:gd name="T34" fmla="*/ 52 w 124"/>
                <a:gd name="T35" fmla="*/ 118 h 130"/>
                <a:gd name="T36" fmla="*/ 46 w 124"/>
                <a:gd name="T37" fmla="*/ 128 h 130"/>
                <a:gd name="T38" fmla="*/ 26 w 124"/>
                <a:gd name="T39" fmla="*/ 126 h 130"/>
                <a:gd name="T40" fmla="*/ 16 w 124"/>
                <a:gd name="T41" fmla="*/ 130 h 130"/>
                <a:gd name="T42" fmla="*/ 0 w 124"/>
                <a:gd name="T43" fmla="*/ 94 h 130"/>
                <a:gd name="T44" fmla="*/ 12 w 124"/>
                <a:gd name="T45" fmla="*/ 84 h 130"/>
                <a:gd name="T46" fmla="*/ 48 w 124"/>
                <a:gd name="T47" fmla="*/ 72 h 130"/>
                <a:gd name="T48" fmla="*/ 56 w 124"/>
                <a:gd name="T49" fmla="*/ 54 h 130"/>
                <a:gd name="T50" fmla="*/ 56 w 124"/>
                <a:gd name="T51" fmla="*/ 40 h 130"/>
                <a:gd name="T52" fmla="*/ 52 w 124"/>
                <a:gd name="T53" fmla="*/ 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130">
                  <a:moveTo>
                    <a:pt x="52" y="30"/>
                  </a:moveTo>
                  <a:lnTo>
                    <a:pt x="70" y="0"/>
                  </a:lnTo>
                  <a:lnTo>
                    <a:pt x="82" y="8"/>
                  </a:lnTo>
                  <a:lnTo>
                    <a:pt x="90" y="14"/>
                  </a:lnTo>
                  <a:lnTo>
                    <a:pt x="102" y="16"/>
                  </a:lnTo>
                  <a:lnTo>
                    <a:pt x="124" y="36"/>
                  </a:lnTo>
                  <a:lnTo>
                    <a:pt x="116" y="50"/>
                  </a:lnTo>
                  <a:lnTo>
                    <a:pt x="104" y="64"/>
                  </a:lnTo>
                  <a:lnTo>
                    <a:pt x="98" y="66"/>
                  </a:lnTo>
                  <a:lnTo>
                    <a:pt x="86" y="70"/>
                  </a:lnTo>
                  <a:lnTo>
                    <a:pt x="88" y="80"/>
                  </a:lnTo>
                  <a:lnTo>
                    <a:pt x="90" y="90"/>
                  </a:lnTo>
                  <a:lnTo>
                    <a:pt x="80" y="92"/>
                  </a:lnTo>
                  <a:lnTo>
                    <a:pt x="72" y="98"/>
                  </a:lnTo>
                  <a:lnTo>
                    <a:pt x="68" y="104"/>
                  </a:lnTo>
                  <a:lnTo>
                    <a:pt x="68" y="110"/>
                  </a:lnTo>
                  <a:lnTo>
                    <a:pt x="54" y="112"/>
                  </a:lnTo>
                  <a:lnTo>
                    <a:pt x="52" y="118"/>
                  </a:lnTo>
                  <a:lnTo>
                    <a:pt x="46" y="128"/>
                  </a:lnTo>
                  <a:lnTo>
                    <a:pt x="26" y="126"/>
                  </a:lnTo>
                  <a:lnTo>
                    <a:pt x="16" y="130"/>
                  </a:lnTo>
                  <a:lnTo>
                    <a:pt x="0" y="94"/>
                  </a:lnTo>
                  <a:lnTo>
                    <a:pt x="12" y="84"/>
                  </a:lnTo>
                  <a:lnTo>
                    <a:pt x="48" y="72"/>
                  </a:lnTo>
                  <a:lnTo>
                    <a:pt x="56" y="54"/>
                  </a:lnTo>
                  <a:lnTo>
                    <a:pt x="56" y="40"/>
                  </a:lnTo>
                  <a:lnTo>
                    <a:pt x="52" y="3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93" name="Freeform 121">
              <a:extLst>
                <a:ext uri="{FF2B5EF4-FFF2-40B4-BE49-F238E27FC236}">
                  <a16:creationId xmlns:a16="http://schemas.microsoft.com/office/drawing/2014/main" id="{48E1724E-1D99-45E4-A5F3-A28CDC4FE6B1}"/>
                </a:ext>
              </a:extLst>
            </p:cNvPr>
            <p:cNvSpPr>
              <a:spLocks/>
            </p:cNvSpPr>
            <p:nvPr/>
          </p:nvSpPr>
          <p:spPr bwMode="gray">
            <a:xfrm>
              <a:off x="7082784" y="3641090"/>
              <a:ext cx="319415" cy="198216"/>
            </a:xfrm>
            <a:custGeom>
              <a:avLst/>
              <a:gdLst>
                <a:gd name="T0" fmla="*/ 50 w 162"/>
                <a:gd name="T1" fmla="*/ 86 h 100"/>
                <a:gd name="T2" fmla="*/ 42 w 162"/>
                <a:gd name="T3" fmla="*/ 92 h 100"/>
                <a:gd name="T4" fmla="*/ 36 w 162"/>
                <a:gd name="T5" fmla="*/ 100 h 100"/>
                <a:gd name="T6" fmla="*/ 16 w 162"/>
                <a:gd name="T7" fmla="*/ 100 h 100"/>
                <a:gd name="T8" fmla="*/ 8 w 162"/>
                <a:gd name="T9" fmla="*/ 96 h 100"/>
                <a:gd name="T10" fmla="*/ 0 w 162"/>
                <a:gd name="T11" fmla="*/ 66 h 100"/>
                <a:gd name="T12" fmla="*/ 0 w 162"/>
                <a:gd name="T13" fmla="*/ 42 h 100"/>
                <a:gd name="T14" fmla="*/ 8 w 162"/>
                <a:gd name="T15" fmla="*/ 24 h 100"/>
                <a:gd name="T16" fmla="*/ 42 w 162"/>
                <a:gd name="T17" fmla="*/ 22 h 100"/>
                <a:gd name="T18" fmla="*/ 72 w 162"/>
                <a:gd name="T19" fmla="*/ 28 h 100"/>
                <a:gd name="T20" fmla="*/ 98 w 162"/>
                <a:gd name="T21" fmla="*/ 4 h 100"/>
                <a:gd name="T22" fmla="*/ 128 w 162"/>
                <a:gd name="T23" fmla="*/ 0 h 100"/>
                <a:gd name="T24" fmla="*/ 146 w 162"/>
                <a:gd name="T25" fmla="*/ 0 h 100"/>
                <a:gd name="T26" fmla="*/ 162 w 162"/>
                <a:gd name="T27" fmla="*/ 36 h 100"/>
                <a:gd name="T28" fmla="*/ 150 w 162"/>
                <a:gd name="T29" fmla="*/ 42 h 100"/>
                <a:gd name="T30" fmla="*/ 142 w 162"/>
                <a:gd name="T31" fmla="*/ 48 h 100"/>
                <a:gd name="T32" fmla="*/ 142 w 162"/>
                <a:gd name="T33" fmla="*/ 56 h 100"/>
                <a:gd name="T34" fmla="*/ 136 w 162"/>
                <a:gd name="T35" fmla="*/ 60 h 100"/>
                <a:gd name="T36" fmla="*/ 114 w 162"/>
                <a:gd name="T37" fmla="*/ 66 h 100"/>
                <a:gd name="T38" fmla="*/ 104 w 162"/>
                <a:gd name="T39" fmla="*/ 68 h 100"/>
                <a:gd name="T40" fmla="*/ 96 w 162"/>
                <a:gd name="T41" fmla="*/ 80 h 100"/>
                <a:gd name="T42" fmla="*/ 78 w 162"/>
                <a:gd name="T43" fmla="*/ 78 h 100"/>
                <a:gd name="T44" fmla="*/ 70 w 162"/>
                <a:gd name="T45" fmla="*/ 88 h 100"/>
                <a:gd name="T46" fmla="*/ 56 w 162"/>
                <a:gd name="T47" fmla="*/ 88 h 100"/>
                <a:gd name="T48" fmla="*/ 50 w 162"/>
                <a:gd name="T49"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100">
                  <a:moveTo>
                    <a:pt x="50" y="86"/>
                  </a:moveTo>
                  <a:lnTo>
                    <a:pt x="42" y="92"/>
                  </a:lnTo>
                  <a:lnTo>
                    <a:pt x="36" y="100"/>
                  </a:lnTo>
                  <a:lnTo>
                    <a:pt x="16" y="100"/>
                  </a:lnTo>
                  <a:lnTo>
                    <a:pt x="8" y="96"/>
                  </a:lnTo>
                  <a:lnTo>
                    <a:pt x="0" y="66"/>
                  </a:lnTo>
                  <a:lnTo>
                    <a:pt x="0" y="42"/>
                  </a:lnTo>
                  <a:lnTo>
                    <a:pt x="8" y="24"/>
                  </a:lnTo>
                  <a:lnTo>
                    <a:pt x="42" y="22"/>
                  </a:lnTo>
                  <a:lnTo>
                    <a:pt x="72" y="28"/>
                  </a:lnTo>
                  <a:lnTo>
                    <a:pt x="98" y="4"/>
                  </a:lnTo>
                  <a:lnTo>
                    <a:pt x="128" y="0"/>
                  </a:lnTo>
                  <a:lnTo>
                    <a:pt x="146" y="0"/>
                  </a:lnTo>
                  <a:lnTo>
                    <a:pt x="162" y="36"/>
                  </a:lnTo>
                  <a:lnTo>
                    <a:pt x="150" y="42"/>
                  </a:lnTo>
                  <a:lnTo>
                    <a:pt x="142" y="48"/>
                  </a:lnTo>
                  <a:lnTo>
                    <a:pt x="142" y="56"/>
                  </a:lnTo>
                  <a:lnTo>
                    <a:pt x="136" y="60"/>
                  </a:lnTo>
                  <a:lnTo>
                    <a:pt x="114" y="66"/>
                  </a:lnTo>
                  <a:lnTo>
                    <a:pt x="104" y="68"/>
                  </a:lnTo>
                  <a:lnTo>
                    <a:pt x="96" y="80"/>
                  </a:lnTo>
                  <a:lnTo>
                    <a:pt x="78" y="78"/>
                  </a:lnTo>
                  <a:lnTo>
                    <a:pt x="70" y="88"/>
                  </a:lnTo>
                  <a:lnTo>
                    <a:pt x="56" y="88"/>
                  </a:lnTo>
                  <a:lnTo>
                    <a:pt x="50" y="8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94" name="Freeform 122">
              <a:extLst>
                <a:ext uri="{FF2B5EF4-FFF2-40B4-BE49-F238E27FC236}">
                  <a16:creationId xmlns:a16="http://schemas.microsoft.com/office/drawing/2014/main" id="{064B05EB-421D-4F87-98F5-76FE711F8411}"/>
                </a:ext>
              </a:extLst>
            </p:cNvPr>
            <p:cNvSpPr>
              <a:spLocks/>
            </p:cNvSpPr>
            <p:nvPr/>
          </p:nvSpPr>
          <p:spPr bwMode="gray">
            <a:xfrm>
              <a:off x="7122218" y="2919586"/>
              <a:ext cx="603340" cy="511396"/>
            </a:xfrm>
            <a:custGeom>
              <a:avLst/>
              <a:gdLst>
                <a:gd name="T0" fmla="*/ 80 w 306"/>
                <a:gd name="T1" fmla="*/ 38 h 258"/>
                <a:gd name="T2" fmla="*/ 112 w 306"/>
                <a:gd name="T3" fmla="*/ 56 h 258"/>
                <a:gd name="T4" fmla="*/ 156 w 306"/>
                <a:gd name="T5" fmla="*/ 48 h 258"/>
                <a:gd name="T6" fmla="*/ 204 w 306"/>
                <a:gd name="T7" fmla="*/ 28 h 258"/>
                <a:gd name="T8" fmla="*/ 256 w 306"/>
                <a:gd name="T9" fmla="*/ 52 h 258"/>
                <a:gd name="T10" fmla="*/ 274 w 306"/>
                <a:gd name="T11" fmla="*/ 78 h 258"/>
                <a:gd name="T12" fmla="*/ 262 w 306"/>
                <a:gd name="T13" fmla="*/ 126 h 258"/>
                <a:gd name="T14" fmla="*/ 282 w 306"/>
                <a:gd name="T15" fmla="*/ 150 h 258"/>
                <a:gd name="T16" fmla="*/ 266 w 306"/>
                <a:gd name="T17" fmla="*/ 176 h 258"/>
                <a:gd name="T18" fmla="*/ 286 w 306"/>
                <a:gd name="T19" fmla="*/ 202 h 258"/>
                <a:gd name="T20" fmla="*/ 298 w 306"/>
                <a:gd name="T21" fmla="*/ 224 h 258"/>
                <a:gd name="T22" fmla="*/ 306 w 306"/>
                <a:gd name="T23" fmla="*/ 232 h 258"/>
                <a:gd name="T24" fmla="*/ 278 w 306"/>
                <a:gd name="T25" fmla="*/ 242 h 258"/>
                <a:gd name="T26" fmla="*/ 236 w 306"/>
                <a:gd name="T27" fmla="*/ 254 h 258"/>
                <a:gd name="T28" fmla="*/ 206 w 306"/>
                <a:gd name="T29" fmla="*/ 230 h 258"/>
                <a:gd name="T30" fmla="*/ 188 w 306"/>
                <a:gd name="T31" fmla="*/ 224 h 258"/>
                <a:gd name="T32" fmla="*/ 164 w 306"/>
                <a:gd name="T33" fmla="*/ 234 h 258"/>
                <a:gd name="T34" fmla="*/ 118 w 306"/>
                <a:gd name="T35" fmla="*/ 206 h 258"/>
                <a:gd name="T36" fmla="*/ 98 w 306"/>
                <a:gd name="T37" fmla="*/ 176 h 258"/>
                <a:gd name="T38" fmla="*/ 70 w 306"/>
                <a:gd name="T39" fmla="*/ 176 h 258"/>
                <a:gd name="T40" fmla="*/ 62 w 306"/>
                <a:gd name="T41" fmla="*/ 166 h 258"/>
                <a:gd name="T42" fmla="*/ 60 w 306"/>
                <a:gd name="T43" fmla="*/ 140 h 258"/>
                <a:gd name="T44" fmla="*/ 38 w 306"/>
                <a:gd name="T45" fmla="*/ 126 h 258"/>
                <a:gd name="T46" fmla="*/ 26 w 306"/>
                <a:gd name="T47" fmla="*/ 90 h 258"/>
                <a:gd name="T48" fmla="*/ 30 w 306"/>
                <a:gd name="T49" fmla="*/ 78 h 258"/>
                <a:gd name="T50" fmla="*/ 26 w 306"/>
                <a:gd name="T51" fmla="*/ 70 h 258"/>
                <a:gd name="T52" fmla="*/ 10 w 306"/>
                <a:gd name="T53" fmla="*/ 44 h 258"/>
                <a:gd name="T54" fmla="*/ 4 w 306"/>
                <a:gd name="T55" fmla="*/ 24 h 258"/>
                <a:gd name="T56" fmla="*/ 0 w 306"/>
                <a:gd name="T57" fmla="*/ 8 h 258"/>
                <a:gd name="T58" fmla="*/ 10 w 306"/>
                <a:gd name="T59" fmla="*/ 2 h 258"/>
                <a:gd name="T60" fmla="*/ 32 w 306"/>
                <a:gd name="T61" fmla="*/ 18 h 258"/>
                <a:gd name="T62" fmla="*/ 42 w 306"/>
                <a:gd name="T63" fmla="*/ 14 h 258"/>
                <a:gd name="T64" fmla="*/ 60 w 306"/>
                <a:gd name="T65" fmla="*/ 0 h 258"/>
                <a:gd name="T66" fmla="*/ 64 w 306"/>
                <a:gd name="T67" fmla="*/ 10 h 258"/>
                <a:gd name="T68" fmla="*/ 62 w 306"/>
                <a:gd name="T69" fmla="*/ 18 h 258"/>
                <a:gd name="T70" fmla="*/ 76 w 306"/>
                <a:gd name="T71" fmla="*/ 2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6" h="258">
                  <a:moveTo>
                    <a:pt x="76" y="24"/>
                  </a:moveTo>
                  <a:lnTo>
                    <a:pt x="80" y="38"/>
                  </a:lnTo>
                  <a:lnTo>
                    <a:pt x="100" y="48"/>
                  </a:lnTo>
                  <a:lnTo>
                    <a:pt x="112" y="56"/>
                  </a:lnTo>
                  <a:lnTo>
                    <a:pt x="142" y="56"/>
                  </a:lnTo>
                  <a:lnTo>
                    <a:pt x="156" y="48"/>
                  </a:lnTo>
                  <a:lnTo>
                    <a:pt x="178" y="32"/>
                  </a:lnTo>
                  <a:lnTo>
                    <a:pt x="204" y="28"/>
                  </a:lnTo>
                  <a:lnTo>
                    <a:pt x="226" y="36"/>
                  </a:lnTo>
                  <a:lnTo>
                    <a:pt x="256" y="52"/>
                  </a:lnTo>
                  <a:lnTo>
                    <a:pt x="272" y="56"/>
                  </a:lnTo>
                  <a:lnTo>
                    <a:pt x="274" y="78"/>
                  </a:lnTo>
                  <a:lnTo>
                    <a:pt x="264" y="98"/>
                  </a:lnTo>
                  <a:lnTo>
                    <a:pt x="262" y="126"/>
                  </a:lnTo>
                  <a:lnTo>
                    <a:pt x="268" y="150"/>
                  </a:lnTo>
                  <a:lnTo>
                    <a:pt x="282" y="150"/>
                  </a:lnTo>
                  <a:lnTo>
                    <a:pt x="280" y="162"/>
                  </a:lnTo>
                  <a:lnTo>
                    <a:pt x="266" y="176"/>
                  </a:lnTo>
                  <a:lnTo>
                    <a:pt x="272" y="186"/>
                  </a:lnTo>
                  <a:lnTo>
                    <a:pt x="286" y="202"/>
                  </a:lnTo>
                  <a:lnTo>
                    <a:pt x="298" y="212"/>
                  </a:lnTo>
                  <a:lnTo>
                    <a:pt x="298" y="224"/>
                  </a:lnTo>
                  <a:lnTo>
                    <a:pt x="306" y="224"/>
                  </a:lnTo>
                  <a:lnTo>
                    <a:pt x="306" y="232"/>
                  </a:lnTo>
                  <a:lnTo>
                    <a:pt x="292" y="234"/>
                  </a:lnTo>
                  <a:lnTo>
                    <a:pt x="278" y="242"/>
                  </a:lnTo>
                  <a:lnTo>
                    <a:pt x="278" y="258"/>
                  </a:lnTo>
                  <a:lnTo>
                    <a:pt x="236" y="254"/>
                  </a:lnTo>
                  <a:lnTo>
                    <a:pt x="208" y="246"/>
                  </a:lnTo>
                  <a:lnTo>
                    <a:pt x="206" y="230"/>
                  </a:lnTo>
                  <a:lnTo>
                    <a:pt x="196" y="222"/>
                  </a:lnTo>
                  <a:lnTo>
                    <a:pt x="188" y="224"/>
                  </a:lnTo>
                  <a:lnTo>
                    <a:pt x="178" y="232"/>
                  </a:lnTo>
                  <a:lnTo>
                    <a:pt x="164" y="234"/>
                  </a:lnTo>
                  <a:lnTo>
                    <a:pt x="138" y="224"/>
                  </a:lnTo>
                  <a:lnTo>
                    <a:pt x="118" y="206"/>
                  </a:lnTo>
                  <a:lnTo>
                    <a:pt x="104" y="188"/>
                  </a:lnTo>
                  <a:lnTo>
                    <a:pt x="98" y="176"/>
                  </a:lnTo>
                  <a:lnTo>
                    <a:pt x="80" y="172"/>
                  </a:lnTo>
                  <a:lnTo>
                    <a:pt x="70" y="176"/>
                  </a:lnTo>
                  <a:lnTo>
                    <a:pt x="60" y="172"/>
                  </a:lnTo>
                  <a:lnTo>
                    <a:pt x="62" y="166"/>
                  </a:lnTo>
                  <a:lnTo>
                    <a:pt x="56" y="154"/>
                  </a:lnTo>
                  <a:lnTo>
                    <a:pt x="60" y="140"/>
                  </a:lnTo>
                  <a:lnTo>
                    <a:pt x="48" y="130"/>
                  </a:lnTo>
                  <a:lnTo>
                    <a:pt x="38" y="126"/>
                  </a:lnTo>
                  <a:lnTo>
                    <a:pt x="20" y="104"/>
                  </a:lnTo>
                  <a:lnTo>
                    <a:pt x="26" y="90"/>
                  </a:lnTo>
                  <a:lnTo>
                    <a:pt x="32" y="86"/>
                  </a:lnTo>
                  <a:lnTo>
                    <a:pt x="30" y="78"/>
                  </a:lnTo>
                  <a:lnTo>
                    <a:pt x="34" y="72"/>
                  </a:lnTo>
                  <a:lnTo>
                    <a:pt x="26" y="70"/>
                  </a:lnTo>
                  <a:lnTo>
                    <a:pt x="16" y="54"/>
                  </a:lnTo>
                  <a:lnTo>
                    <a:pt x="10" y="44"/>
                  </a:lnTo>
                  <a:lnTo>
                    <a:pt x="6" y="34"/>
                  </a:lnTo>
                  <a:lnTo>
                    <a:pt x="4" y="24"/>
                  </a:lnTo>
                  <a:lnTo>
                    <a:pt x="2" y="16"/>
                  </a:lnTo>
                  <a:lnTo>
                    <a:pt x="0" y="8"/>
                  </a:lnTo>
                  <a:lnTo>
                    <a:pt x="2" y="4"/>
                  </a:lnTo>
                  <a:lnTo>
                    <a:pt x="10" y="2"/>
                  </a:lnTo>
                  <a:lnTo>
                    <a:pt x="24" y="14"/>
                  </a:lnTo>
                  <a:lnTo>
                    <a:pt x="32" y="18"/>
                  </a:lnTo>
                  <a:lnTo>
                    <a:pt x="34" y="12"/>
                  </a:lnTo>
                  <a:lnTo>
                    <a:pt x="42" y="14"/>
                  </a:lnTo>
                  <a:lnTo>
                    <a:pt x="48" y="10"/>
                  </a:lnTo>
                  <a:lnTo>
                    <a:pt x="60" y="0"/>
                  </a:lnTo>
                  <a:lnTo>
                    <a:pt x="64" y="2"/>
                  </a:lnTo>
                  <a:lnTo>
                    <a:pt x="64" y="10"/>
                  </a:lnTo>
                  <a:lnTo>
                    <a:pt x="68" y="16"/>
                  </a:lnTo>
                  <a:lnTo>
                    <a:pt x="62" y="18"/>
                  </a:lnTo>
                  <a:lnTo>
                    <a:pt x="68" y="24"/>
                  </a:lnTo>
                  <a:lnTo>
                    <a:pt x="76" y="2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95" name="Freeform 123">
              <a:extLst>
                <a:ext uri="{FF2B5EF4-FFF2-40B4-BE49-F238E27FC236}">
                  <a16:creationId xmlns:a16="http://schemas.microsoft.com/office/drawing/2014/main" id="{4C9ADD31-E773-4A3C-9A43-899D0E74AD21}"/>
                </a:ext>
              </a:extLst>
            </p:cNvPr>
            <p:cNvSpPr>
              <a:spLocks/>
            </p:cNvSpPr>
            <p:nvPr/>
          </p:nvSpPr>
          <p:spPr bwMode="gray">
            <a:xfrm>
              <a:off x="7638803" y="2963192"/>
              <a:ext cx="445603" cy="321109"/>
            </a:xfrm>
            <a:custGeom>
              <a:avLst/>
              <a:gdLst>
                <a:gd name="T0" fmla="*/ 12 w 226"/>
                <a:gd name="T1" fmla="*/ 56 h 162"/>
                <a:gd name="T2" fmla="*/ 24 w 226"/>
                <a:gd name="T3" fmla="*/ 56 h 162"/>
                <a:gd name="T4" fmla="*/ 34 w 226"/>
                <a:gd name="T5" fmla="*/ 60 h 162"/>
                <a:gd name="T6" fmla="*/ 44 w 226"/>
                <a:gd name="T7" fmla="*/ 48 h 162"/>
                <a:gd name="T8" fmla="*/ 56 w 226"/>
                <a:gd name="T9" fmla="*/ 44 h 162"/>
                <a:gd name="T10" fmla="*/ 68 w 226"/>
                <a:gd name="T11" fmla="*/ 26 h 162"/>
                <a:gd name="T12" fmla="*/ 84 w 226"/>
                <a:gd name="T13" fmla="*/ 20 h 162"/>
                <a:gd name="T14" fmla="*/ 96 w 226"/>
                <a:gd name="T15" fmla="*/ 20 h 162"/>
                <a:gd name="T16" fmla="*/ 116 w 226"/>
                <a:gd name="T17" fmla="*/ 26 h 162"/>
                <a:gd name="T18" fmla="*/ 126 w 226"/>
                <a:gd name="T19" fmla="*/ 30 h 162"/>
                <a:gd name="T20" fmla="*/ 146 w 226"/>
                <a:gd name="T21" fmla="*/ 18 h 162"/>
                <a:gd name="T22" fmla="*/ 154 w 226"/>
                <a:gd name="T23" fmla="*/ 16 h 162"/>
                <a:gd name="T24" fmla="*/ 164 w 226"/>
                <a:gd name="T25" fmla="*/ 0 h 162"/>
                <a:gd name="T26" fmla="*/ 172 w 226"/>
                <a:gd name="T27" fmla="*/ 6 h 162"/>
                <a:gd name="T28" fmla="*/ 174 w 226"/>
                <a:gd name="T29" fmla="*/ 18 h 162"/>
                <a:gd name="T30" fmla="*/ 172 w 226"/>
                <a:gd name="T31" fmla="*/ 26 h 162"/>
                <a:gd name="T32" fmla="*/ 172 w 226"/>
                <a:gd name="T33" fmla="*/ 32 h 162"/>
                <a:gd name="T34" fmla="*/ 182 w 226"/>
                <a:gd name="T35" fmla="*/ 30 h 162"/>
                <a:gd name="T36" fmla="*/ 190 w 226"/>
                <a:gd name="T37" fmla="*/ 26 h 162"/>
                <a:gd name="T38" fmla="*/ 198 w 226"/>
                <a:gd name="T39" fmla="*/ 20 h 162"/>
                <a:gd name="T40" fmla="*/ 226 w 226"/>
                <a:gd name="T41" fmla="*/ 20 h 162"/>
                <a:gd name="T42" fmla="*/ 226 w 226"/>
                <a:gd name="T43" fmla="*/ 28 h 162"/>
                <a:gd name="T44" fmla="*/ 214 w 226"/>
                <a:gd name="T45" fmla="*/ 30 h 162"/>
                <a:gd name="T46" fmla="*/ 198 w 226"/>
                <a:gd name="T47" fmla="*/ 30 h 162"/>
                <a:gd name="T48" fmla="*/ 190 w 226"/>
                <a:gd name="T49" fmla="*/ 30 h 162"/>
                <a:gd name="T50" fmla="*/ 186 w 226"/>
                <a:gd name="T51" fmla="*/ 32 h 162"/>
                <a:gd name="T52" fmla="*/ 174 w 226"/>
                <a:gd name="T53" fmla="*/ 40 h 162"/>
                <a:gd name="T54" fmla="*/ 168 w 226"/>
                <a:gd name="T55" fmla="*/ 46 h 162"/>
                <a:gd name="T56" fmla="*/ 172 w 226"/>
                <a:gd name="T57" fmla="*/ 52 h 162"/>
                <a:gd name="T58" fmla="*/ 174 w 226"/>
                <a:gd name="T59" fmla="*/ 58 h 162"/>
                <a:gd name="T60" fmla="*/ 172 w 226"/>
                <a:gd name="T61" fmla="*/ 68 h 162"/>
                <a:gd name="T62" fmla="*/ 168 w 226"/>
                <a:gd name="T63" fmla="*/ 78 h 162"/>
                <a:gd name="T64" fmla="*/ 152 w 226"/>
                <a:gd name="T65" fmla="*/ 84 h 162"/>
                <a:gd name="T66" fmla="*/ 148 w 226"/>
                <a:gd name="T67" fmla="*/ 96 h 162"/>
                <a:gd name="T68" fmla="*/ 142 w 226"/>
                <a:gd name="T69" fmla="*/ 100 h 162"/>
                <a:gd name="T70" fmla="*/ 138 w 226"/>
                <a:gd name="T71" fmla="*/ 110 h 162"/>
                <a:gd name="T72" fmla="*/ 138 w 226"/>
                <a:gd name="T73" fmla="*/ 124 h 162"/>
                <a:gd name="T74" fmla="*/ 114 w 226"/>
                <a:gd name="T75" fmla="*/ 124 h 162"/>
                <a:gd name="T76" fmla="*/ 110 w 226"/>
                <a:gd name="T77" fmla="*/ 132 h 162"/>
                <a:gd name="T78" fmla="*/ 94 w 226"/>
                <a:gd name="T79" fmla="*/ 132 h 162"/>
                <a:gd name="T80" fmla="*/ 90 w 226"/>
                <a:gd name="T81" fmla="*/ 138 h 162"/>
                <a:gd name="T82" fmla="*/ 88 w 226"/>
                <a:gd name="T83" fmla="*/ 156 h 162"/>
                <a:gd name="T84" fmla="*/ 78 w 226"/>
                <a:gd name="T85" fmla="*/ 158 h 162"/>
                <a:gd name="T86" fmla="*/ 42 w 226"/>
                <a:gd name="T87" fmla="*/ 162 h 162"/>
                <a:gd name="T88" fmla="*/ 24 w 226"/>
                <a:gd name="T89" fmla="*/ 162 h 162"/>
                <a:gd name="T90" fmla="*/ 18 w 226"/>
                <a:gd name="T91" fmla="*/ 156 h 162"/>
                <a:gd name="T92" fmla="*/ 8 w 226"/>
                <a:gd name="T93" fmla="*/ 160 h 162"/>
                <a:gd name="T94" fmla="*/ 4 w 226"/>
                <a:gd name="T95" fmla="*/ 154 h 162"/>
                <a:gd name="T96" fmla="*/ 18 w 226"/>
                <a:gd name="T97" fmla="*/ 140 h 162"/>
                <a:gd name="T98" fmla="*/ 20 w 226"/>
                <a:gd name="T99" fmla="*/ 128 h 162"/>
                <a:gd name="T100" fmla="*/ 6 w 226"/>
                <a:gd name="T101" fmla="*/ 128 h 162"/>
                <a:gd name="T102" fmla="*/ 4 w 226"/>
                <a:gd name="T103" fmla="*/ 114 h 162"/>
                <a:gd name="T104" fmla="*/ 0 w 226"/>
                <a:gd name="T105" fmla="*/ 104 h 162"/>
                <a:gd name="T106" fmla="*/ 2 w 226"/>
                <a:gd name="T107" fmla="*/ 76 h 162"/>
                <a:gd name="T108" fmla="*/ 12 w 226"/>
                <a:gd name="T109" fmla="*/ 5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 h="162">
                  <a:moveTo>
                    <a:pt x="12" y="56"/>
                  </a:moveTo>
                  <a:lnTo>
                    <a:pt x="24" y="56"/>
                  </a:lnTo>
                  <a:lnTo>
                    <a:pt x="34" y="60"/>
                  </a:lnTo>
                  <a:lnTo>
                    <a:pt x="44" y="48"/>
                  </a:lnTo>
                  <a:lnTo>
                    <a:pt x="56" y="44"/>
                  </a:lnTo>
                  <a:lnTo>
                    <a:pt x="68" y="26"/>
                  </a:lnTo>
                  <a:lnTo>
                    <a:pt x="84" y="20"/>
                  </a:lnTo>
                  <a:lnTo>
                    <a:pt x="96" y="20"/>
                  </a:lnTo>
                  <a:lnTo>
                    <a:pt x="116" y="26"/>
                  </a:lnTo>
                  <a:lnTo>
                    <a:pt x="126" y="30"/>
                  </a:lnTo>
                  <a:lnTo>
                    <a:pt x="146" y="18"/>
                  </a:lnTo>
                  <a:lnTo>
                    <a:pt x="154" y="16"/>
                  </a:lnTo>
                  <a:lnTo>
                    <a:pt x="164" y="0"/>
                  </a:lnTo>
                  <a:lnTo>
                    <a:pt x="172" y="6"/>
                  </a:lnTo>
                  <a:lnTo>
                    <a:pt x="174" y="18"/>
                  </a:lnTo>
                  <a:lnTo>
                    <a:pt x="172" y="26"/>
                  </a:lnTo>
                  <a:lnTo>
                    <a:pt x="172" y="32"/>
                  </a:lnTo>
                  <a:lnTo>
                    <a:pt x="182" y="30"/>
                  </a:lnTo>
                  <a:lnTo>
                    <a:pt x="190" y="26"/>
                  </a:lnTo>
                  <a:lnTo>
                    <a:pt x="198" y="20"/>
                  </a:lnTo>
                  <a:lnTo>
                    <a:pt x="226" y="20"/>
                  </a:lnTo>
                  <a:lnTo>
                    <a:pt x="226" y="28"/>
                  </a:lnTo>
                  <a:lnTo>
                    <a:pt x="214" y="30"/>
                  </a:lnTo>
                  <a:lnTo>
                    <a:pt x="198" y="30"/>
                  </a:lnTo>
                  <a:lnTo>
                    <a:pt x="190" y="30"/>
                  </a:lnTo>
                  <a:lnTo>
                    <a:pt x="186" y="32"/>
                  </a:lnTo>
                  <a:lnTo>
                    <a:pt x="174" y="40"/>
                  </a:lnTo>
                  <a:lnTo>
                    <a:pt x="168" y="46"/>
                  </a:lnTo>
                  <a:lnTo>
                    <a:pt x="172" y="52"/>
                  </a:lnTo>
                  <a:lnTo>
                    <a:pt x="174" y="58"/>
                  </a:lnTo>
                  <a:lnTo>
                    <a:pt x="172" y="68"/>
                  </a:lnTo>
                  <a:lnTo>
                    <a:pt x="168" y="78"/>
                  </a:lnTo>
                  <a:lnTo>
                    <a:pt x="152" y="84"/>
                  </a:lnTo>
                  <a:lnTo>
                    <a:pt x="148" y="96"/>
                  </a:lnTo>
                  <a:lnTo>
                    <a:pt x="142" y="100"/>
                  </a:lnTo>
                  <a:lnTo>
                    <a:pt x="138" y="110"/>
                  </a:lnTo>
                  <a:lnTo>
                    <a:pt x="138" y="124"/>
                  </a:lnTo>
                  <a:lnTo>
                    <a:pt x="114" y="124"/>
                  </a:lnTo>
                  <a:lnTo>
                    <a:pt x="110" y="132"/>
                  </a:lnTo>
                  <a:lnTo>
                    <a:pt x="94" y="132"/>
                  </a:lnTo>
                  <a:lnTo>
                    <a:pt x="90" y="138"/>
                  </a:lnTo>
                  <a:lnTo>
                    <a:pt x="88" y="156"/>
                  </a:lnTo>
                  <a:lnTo>
                    <a:pt x="78" y="158"/>
                  </a:lnTo>
                  <a:lnTo>
                    <a:pt x="42" y="162"/>
                  </a:lnTo>
                  <a:lnTo>
                    <a:pt x="24" y="162"/>
                  </a:lnTo>
                  <a:lnTo>
                    <a:pt x="18" y="156"/>
                  </a:lnTo>
                  <a:lnTo>
                    <a:pt x="8" y="160"/>
                  </a:lnTo>
                  <a:lnTo>
                    <a:pt x="4" y="154"/>
                  </a:lnTo>
                  <a:lnTo>
                    <a:pt x="18" y="140"/>
                  </a:lnTo>
                  <a:lnTo>
                    <a:pt x="20" y="128"/>
                  </a:lnTo>
                  <a:lnTo>
                    <a:pt x="6" y="128"/>
                  </a:lnTo>
                  <a:lnTo>
                    <a:pt x="4" y="114"/>
                  </a:lnTo>
                  <a:lnTo>
                    <a:pt x="0" y="104"/>
                  </a:lnTo>
                  <a:lnTo>
                    <a:pt x="2" y="76"/>
                  </a:lnTo>
                  <a:lnTo>
                    <a:pt x="12" y="5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96" name="Freeform 125">
              <a:extLst>
                <a:ext uri="{FF2B5EF4-FFF2-40B4-BE49-F238E27FC236}">
                  <a16:creationId xmlns:a16="http://schemas.microsoft.com/office/drawing/2014/main" id="{73B8EFDF-BCD4-4ADD-BE76-DF0801E6949C}"/>
                </a:ext>
              </a:extLst>
            </p:cNvPr>
            <p:cNvSpPr>
              <a:spLocks/>
            </p:cNvSpPr>
            <p:nvPr/>
          </p:nvSpPr>
          <p:spPr bwMode="gray">
            <a:xfrm>
              <a:off x="6834351" y="3145550"/>
              <a:ext cx="134076" cy="150644"/>
            </a:xfrm>
            <a:custGeom>
              <a:avLst/>
              <a:gdLst>
                <a:gd name="T0" fmla="*/ 66 w 68"/>
                <a:gd name="T1" fmla="*/ 0 h 76"/>
                <a:gd name="T2" fmla="*/ 68 w 68"/>
                <a:gd name="T3" fmla="*/ 24 h 76"/>
                <a:gd name="T4" fmla="*/ 66 w 68"/>
                <a:gd name="T5" fmla="*/ 30 h 76"/>
                <a:gd name="T6" fmla="*/ 38 w 68"/>
                <a:gd name="T7" fmla="*/ 34 h 76"/>
                <a:gd name="T8" fmla="*/ 50 w 68"/>
                <a:gd name="T9" fmla="*/ 50 h 76"/>
                <a:gd name="T10" fmla="*/ 44 w 68"/>
                <a:gd name="T11" fmla="*/ 56 h 76"/>
                <a:gd name="T12" fmla="*/ 42 w 68"/>
                <a:gd name="T13" fmla="*/ 62 h 76"/>
                <a:gd name="T14" fmla="*/ 30 w 68"/>
                <a:gd name="T15" fmla="*/ 64 h 76"/>
                <a:gd name="T16" fmla="*/ 24 w 68"/>
                <a:gd name="T17" fmla="*/ 72 h 76"/>
                <a:gd name="T18" fmla="*/ 20 w 68"/>
                <a:gd name="T19" fmla="*/ 76 h 76"/>
                <a:gd name="T20" fmla="*/ 0 w 68"/>
                <a:gd name="T21" fmla="*/ 70 h 76"/>
                <a:gd name="T22" fmla="*/ 6 w 68"/>
                <a:gd name="T23" fmla="*/ 58 h 76"/>
                <a:gd name="T24" fmla="*/ 8 w 68"/>
                <a:gd name="T25" fmla="*/ 48 h 76"/>
                <a:gd name="T26" fmla="*/ 8 w 68"/>
                <a:gd name="T27" fmla="*/ 36 h 76"/>
                <a:gd name="T28" fmla="*/ 10 w 68"/>
                <a:gd name="T29" fmla="*/ 28 h 76"/>
                <a:gd name="T30" fmla="*/ 10 w 68"/>
                <a:gd name="T31" fmla="*/ 20 h 76"/>
                <a:gd name="T32" fmla="*/ 12 w 68"/>
                <a:gd name="T33" fmla="*/ 14 h 76"/>
                <a:gd name="T34" fmla="*/ 16 w 68"/>
                <a:gd name="T35" fmla="*/ 16 h 76"/>
                <a:gd name="T36" fmla="*/ 20 w 68"/>
                <a:gd name="T37" fmla="*/ 16 h 76"/>
                <a:gd name="T38" fmla="*/ 28 w 68"/>
                <a:gd name="T39" fmla="*/ 20 h 76"/>
                <a:gd name="T40" fmla="*/ 36 w 68"/>
                <a:gd name="T41" fmla="*/ 18 h 76"/>
                <a:gd name="T42" fmla="*/ 66 w 68"/>
                <a:gd name="T4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76">
                  <a:moveTo>
                    <a:pt x="66" y="0"/>
                  </a:moveTo>
                  <a:lnTo>
                    <a:pt x="68" y="24"/>
                  </a:lnTo>
                  <a:lnTo>
                    <a:pt x="66" y="30"/>
                  </a:lnTo>
                  <a:lnTo>
                    <a:pt x="38" y="34"/>
                  </a:lnTo>
                  <a:lnTo>
                    <a:pt x="50" y="50"/>
                  </a:lnTo>
                  <a:lnTo>
                    <a:pt x="44" y="56"/>
                  </a:lnTo>
                  <a:lnTo>
                    <a:pt x="42" y="62"/>
                  </a:lnTo>
                  <a:lnTo>
                    <a:pt x="30" y="64"/>
                  </a:lnTo>
                  <a:lnTo>
                    <a:pt x="24" y="72"/>
                  </a:lnTo>
                  <a:lnTo>
                    <a:pt x="20" y="76"/>
                  </a:lnTo>
                  <a:lnTo>
                    <a:pt x="0" y="70"/>
                  </a:lnTo>
                  <a:lnTo>
                    <a:pt x="6" y="58"/>
                  </a:lnTo>
                  <a:lnTo>
                    <a:pt x="8" y="48"/>
                  </a:lnTo>
                  <a:lnTo>
                    <a:pt x="8" y="36"/>
                  </a:lnTo>
                  <a:lnTo>
                    <a:pt x="10" y="28"/>
                  </a:lnTo>
                  <a:lnTo>
                    <a:pt x="10" y="20"/>
                  </a:lnTo>
                  <a:lnTo>
                    <a:pt x="12" y="14"/>
                  </a:lnTo>
                  <a:lnTo>
                    <a:pt x="16" y="16"/>
                  </a:lnTo>
                  <a:lnTo>
                    <a:pt x="20" y="16"/>
                  </a:lnTo>
                  <a:lnTo>
                    <a:pt x="28" y="20"/>
                  </a:lnTo>
                  <a:lnTo>
                    <a:pt x="36" y="18"/>
                  </a:lnTo>
                  <a:lnTo>
                    <a:pt x="66"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97" name="Freeform 126">
              <a:extLst>
                <a:ext uri="{FF2B5EF4-FFF2-40B4-BE49-F238E27FC236}">
                  <a16:creationId xmlns:a16="http://schemas.microsoft.com/office/drawing/2014/main" id="{62AA2D16-F5E2-4424-932C-287B774CA5A3}"/>
                </a:ext>
              </a:extLst>
            </p:cNvPr>
            <p:cNvSpPr>
              <a:spLocks/>
            </p:cNvSpPr>
            <p:nvPr/>
          </p:nvSpPr>
          <p:spPr bwMode="gray">
            <a:xfrm>
              <a:off x="6830409" y="3193122"/>
              <a:ext cx="650660" cy="531218"/>
            </a:xfrm>
            <a:custGeom>
              <a:avLst/>
              <a:gdLst>
                <a:gd name="T0" fmla="*/ 0 w 330"/>
                <a:gd name="T1" fmla="*/ 68 h 268"/>
                <a:gd name="T2" fmla="*/ 4 w 330"/>
                <a:gd name="T3" fmla="*/ 46 h 268"/>
                <a:gd name="T4" fmla="*/ 22 w 330"/>
                <a:gd name="T5" fmla="*/ 52 h 268"/>
                <a:gd name="T6" fmla="*/ 26 w 330"/>
                <a:gd name="T7" fmla="*/ 48 h 268"/>
                <a:gd name="T8" fmla="*/ 32 w 330"/>
                <a:gd name="T9" fmla="*/ 40 h 268"/>
                <a:gd name="T10" fmla="*/ 44 w 330"/>
                <a:gd name="T11" fmla="*/ 38 h 268"/>
                <a:gd name="T12" fmla="*/ 46 w 330"/>
                <a:gd name="T13" fmla="*/ 32 h 268"/>
                <a:gd name="T14" fmla="*/ 52 w 330"/>
                <a:gd name="T15" fmla="*/ 26 h 268"/>
                <a:gd name="T16" fmla="*/ 40 w 330"/>
                <a:gd name="T17" fmla="*/ 10 h 268"/>
                <a:gd name="T18" fmla="*/ 68 w 330"/>
                <a:gd name="T19" fmla="*/ 6 h 268"/>
                <a:gd name="T20" fmla="*/ 70 w 330"/>
                <a:gd name="T21" fmla="*/ 0 h 268"/>
                <a:gd name="T22" fmla="*/ 90 w 330"/>
                <a:gd name="T23" fmla="*/ 4 h 268"/>
                <a:gd name="T24" fmla="*/ 126 w 330"/>
                <a:gd name="T25" fmla="*/ 24 h 268"/>
                <a:gd name="T26" fmla="*/ 134 w 330"/>
                <a:gd name="T27" fmla="*/ 36 h 268"/>
                <a:gd name="T28" fmla="*/ 136 w 330"/>
                <a:gd name="T29" fmla="*/ 40 h 268"/>
                <a:gd name="T30" fmla="*/ 144 w 330"/>
                <a:gd name="T31" fmla="*/ 42 h 268"/>
                <a:gd name="T32" fmla="*/ 158 w 330"/>
                <a:gd name="T33" fmla="*/ 52 h 268"/>
                <a:gd name="T34" fmla="*/ 174 w 330"/>
                <a:gd name="T35" fmla="*/ 52 h 268"/>
                <a:gd name="T36" fmla="*/ 190 w 330"/>
                <a:gd name="T37" fmla="*/ 52 h 268"/>
                <a:gd name="T38" fmla="*/ 200 w 330"/>
                <a:gd name="T39" fmla="*/ 54 h 268"/>
                <a:gd name="T40" fmla="*/ 208 w 330"/>
                <a:gd name="T41" fmla="*/ 62 h 268"/>
                <a:gd name="T42" fmla="*/ 216 w 330"/>
                <a:gd name="T43" fmla="*/ 62 h 268"/>
                <a:gd name="T44" fmla="*/ 226 w 330"/>
                <a:gd name="T45" fmla="*/ 82 h 268"/>
                <a:gd name="T46" fmla="*/ 234 w 330"/>
                <a:gd name="T47" fmla="*/ 88 h 268"/>
                <a:gd name="T48" fmla="*/ 242 w 330"/>
                <a:gd name="T49" fmla="*/ 96 h 268"/>
                <a:gd name="T50" fmla="*/ 244 w 330"/>
                <a:gd name="T51" fmla="*/ 110 h 268"/>
                <a:gd name="T52" fmla="*/ 248 w 330"/>
                <a:gd name="T53" fmla="*/ 118 h 268"/>
                <a:gd name="T54" fmla="*/ 256 w 330"/>
                <a:gd name="T55" fmla="*/ 128 h 268"/>
                <a:gd name="T56" fmla="*/ 260 w 330"/>
                <a:gd name="T57" fmla="*/ 132 h 268"/>
                <a:gd name="T58" fmla="*/ 282 w 330"/>
                <a:gd name="T59" fmla="*/ 158 h 268"/>
                <a:gd name="T60" fmla="*/ 290 w 330"/>
                <a:gd name="T61" fmla="*/ 160 h 268"/>
                <a:gd name="T62" fmla="*/ 302 w 330"/>
                <a:gd name="T63" fmla="*/ 164 h 268"/>
                <a:gd name="T64" fmla="*/ 308 w 330"/>
                <a:gd name="T65" fmla="*/ 166 h 268"/>
                <a:gd name="T66" fmla="*/ 326 w 330"/>
                <a:gd name="T67" fmla="*/ 164 h 268"/>
                <a:gd name="T68" fmla="*/ 330 w 330"/>
                <a:gd name="T69" fmla="*/ 172 h 268"/>
                <a:gd name="T70" fmla="*/ 330 w 330"/>
                <a:gd name="T71" fmla="*/ 186 h 268"/>
                <a:gd name="T72" fmla="*/ 322 w 330"/>
                <a:gd name="T73" fmla="*/ 204 h 268"/>
                <a:gd name="T74" fmla="*/ 306 w 330"/>
                <a:gd name="T75" fmla="*/ 208 h 268"/>
                <a:gd name="T76" fmla="*/ 290 w 330"/>
                <a:gd name="T77" fmla="*/ 216 h 268"/>
                <a:gd name="T78" fmla="*/ 274 w 330"/>
                <a:gd name="T79" fmla="*/ 226 h 268"/>
                <a:gd name="T80" fmla="*/ 258 w 330"/>
                <a:gd name="T81" fmla="*/ 224 h 268"/>
                <a:gd name="T82" fmla="*/ 226 w 330"/>
                <a:gd name="T83" fmla="*/ 230 h 268"/>
                <a:gd name="T84" fmla="*/ 200 w 330"/>
                <a:gd name="T85" fmla="*/ 254 h 268"/>
                <a:gd name="T86" fmla="*/ 170 w 330"/>
                <a:gd name="T87" fmla="*/ 248 h 268"/>
                <a:gd name="T88" fmla="*/ 136 w 330"/>
                <a:gd name="T89" fmla="*/ 250 h 268"/>
                <a:gd name="T90" fmla="*/ 128 w 330"/>
                <a:gd name="T91" fmla="*/ 268 h 268"/>
                <a:gd name="T92" fmla="*/ 120 w 330"/>
                <a:gd name="T93" fmla="*/ 250 h 268"/>
                <a:gd name="T94" fmla="*/ 106 w 330"/>
                <a:gd name="T95" fmla="*/ 232 h 268"/>
                <a:gd name="T96" fmla="*/ 96 w 330"/>
                <a:gd name="T97" fmla="*/ 212 h 268"/>
                <a:gd name="T98" fmla="*/ 88 w 330"/>
                <a:gd name="T99" fmla="*/ 202 h 268"/>
                <a:gd name="T100" fmla="*/ 76 w 330"/>
                <a:gd name="T101" fmla="*/ 200 h 268"/>
                <a:gd name="T102" fmla="*/ 68 w 330"/>
                <a:gd name="T103" fmla="*/ 184 h 268"/>
                <a:gd name="T104" fmla="*/ 68 w 330"/>
                <a:gd name="T105" fmla="*/ 160 h 268"/>
                <a:gd name="T106" fmla="*/ 56 w 330"/>
                <a:gd name="T107" fmla="*/ 142 h 268"/>
                <a:gd name="T108" fmla="*/ 42 w 330"/>
                <a:gd name="T109" fmla="*/ 136 h 268"/>
                <a:gd name="T110" fmla="*/ 38 w 330"/>
                <a:gd name="T111" fmla="*/ 126 h 268"/>
                <a:gd name="T112" fmla="*/ 38 w 330"/>
                <a:gd name="T113" fmla="*/ 114 h 268"/>
                <a:gd name="T114" fmla="*/ 18 w 330"/>
                <a:gd name="T115" fmla="*/ 90 h 268"/>
                <a:gd name="T116" fmla="*/ 8 w 330"/>
                <a:gd name="T117" fmla="*/ 70 h 268"/>
                <a:gd name="T118" fmla="*/ 0 w 330"/>
                <a:gd name="T119" fmla="*/ 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0" h="268">
                  <a:moveTo>
                    <a:pt x="0" y="68"/>
                  </a:moveTo>
                  <a:lnTo>
                    <a:pt x="4" y="46"/>
                  </a:lnTo>
                  <a:lnTo>
                    <a:pt x="22" y="52"/>
                  </a:lnTo>
                  <a:lnTo>
                    <a:pt x="26" y="48"/>
                  </a:lnTo>
                  <a:lnTo>
                    <a:pt x="32" y="40"/>
                  </a:lnTo>
                  <a:lnTo>
                    <a:pt x="44" y="38"/>
                  </a:lnTo>
                  <a:lnTo>
                    <a:pt x="46" y="32"/>
                  </a:lnTo>
                  <a:lnTo>
                    <a:pt x="52" y="26"/>
                  </a:lnTo>
                  <a:lnTo>
                    <a:pt x="40" y="10"/>
                  </a:lnTo>
                  <a:lnTo>
                    <a:pt x="68" y="6"/>
                  </a:lnTo>
                  <a:lnTo>
                    <a:pt x="70" y="0"/>
                  </a:lnTo>
                  <a:lnTo>
                    <a:pt x="90" y="4"/>
                  </a:lnTo>
                  <a:lnTo>
                    <a:pt x="126" y="24"/>
                  </a:lnTo>
                  <a:lnTo>
                    <a:pt x="134" y="36"/>
                  </a:lnTo>
                  <a:lnTo>
                    <a:pt x="136" y="40"/>
                  </a:lnTo>
                  <a:lnTo>
                    <a:pt x="144" y="42"/>
                  </a:lnTo>
                  <a:lnTo>
                    <a:pt x="158" y="52"/>
                  </a:lnTo>
                  <a:lnTo>
                    <a:pt x="174" y="52"/>
                  </a:lnTo>
                  <a:lnTo>
                    <a:pt x="190" y="52"/>
                  </a:lnTo>
                  <a:lnTo>
                    <a:pt x="200" y="54"/>
                  </a:lnTo>
                  <a:lnTo>
                    <a:pt x="208" y="62"/>
                  </a:lnTo>
                  <a:lnTo>
                    <a:pt x="216" y="62"/>
                  </a:lnTo>
                  <a:lnTo>
                    <a:pt x="226" y="82"/>
                  </a:lnTo>
                  <a:lnTo>
                    <a:pt x="234" y="88"/>
                  </a:lnTo>
                  <a:lnTo>
                    <a:pt x="242" y="96"/>
                  </a:lnTo>
                  <a:lnTo>
                    <a:pt x="244" y="110"/>
                  </a:lnTo>
                  <a:lnTo>
                    <a:pt x="248" y="118"/>
                  </a:lnTo>
                  <a:lnTo>
                    <a:pt x="256" y="128"/>
                  </a:lnTo>
                  <a:lnTo>
                    <a:pt x="260" y="132"/>
                  </a:lnTo>
                  <a:lnTo>
                    <a:pt x="282" y="158"/>
                  </a:lnTo>
                  <a:lnTo>
                    <a:pt x="290" y="160"/>
                  </a:lnTo>
                  <a:lnTo>
                    <a:pt x="302" y="164"/>
                  </a:lnTo>
                  <a:lnTo>
                    <a:pt x="308" y="166"/>
                  </a:lnTo>
                  <a:lnTo>
                    <a:pt x="326" y="164"/>
                  </a:lnTo>
                  <a:lnTo>
                    <a:pt x="330" y="172"/>
                  </a:lnTo>
                  <a:lnTo>
                    <a:pt x="330" y="186"/>
                  </a:lnTo>
                  <a:lnTo>
                    <a:pt x="322" y="204"/>
                  </a:lnTo>
                  <a:lnTo>
                    <a:pt x="306" y="208"/>
                  </a:lnTo>
                  <a:lnTo>
                    <a:pt x="290" y="216"/>
                  </a:lnTo>
                  <a:lnTo>
                    <a:pt x="274" y="226"/>
                  </a:lnTo>
                  <a:lnTo>
                    <a:pt x="258" y="224"/>
                  </a:lnTo>
                  <a:lnTo>
                    <a:pt x="226" y="230"/>
                  </a:lnTo>
                  <a:lnTo>
                    <a:pt x="200" y="254"/>
                  </a:lnTo>
                  <a:lnTo>
                    <a:pt x="170" y="248"/>
                  </a:lnTo>
                  <a:lnTo>
                    <a:pt x="136" y="250"/>
                  </a:lnTo>
                  <a:lnTo>
                    <a:pt x="128" y="268"/>
                  </a:lnTo>
                  <a:lnTo>
                    <a:pt x="120" y="250"/>
                  </a:lnTo>
                  <a:lnTo>
                    <a:pt x="106" y="232"/>
                  </a:lnTo>
                  <a:lnTo>
                    <a:pt x="96" y="212"/>
                  </a:lnTo>
                  <a:lnTo>
                    <a:pt x="88" y="202"/>
                  </a:lnTo>
                  <a:lnTo>
                    <a:pt x="76" y="200"/>
                  </a:lnTo>
                  <a:lnTo>
                    <a:pt x="68" y="184"/>
                  </a:lnTo>
                  <a:lnTo>
                    <a:pt x="68" y="160"/>
                  </a:lnTo>
                  <a:lnTo>
                    <a:pt x="56" y="142"/>
                  </a:lnTo>
                  <a:lnTo>
                    <a:pt x="42" y="136"/>
                  </a:lnTo>
                  <a:lnTo>
                    <a:pt x="38" y="126"/>
                  </a:lnTo>
                  <a:lnTo>
                    <a:pt x="38" y="114"/>
                  </a:lnTo>
                  <a:lnTo>
                    <a:pt x="18" y="90"/>
                  </a:lnTo>
                  <a:lnTo>
                    <a:pt x="8" y="70"/>
                  </a:lnTo>
                  <a:lnTo>
                    <a:pt x="0" y="6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98" name="Freeform 127">
              <a:extLst>
                <a:ext uri="{FF2B5EF4-FFF2-40B4-BE49-F238E27FC236}">
                  <a16:creationId xmlns:a16="http://schemas.microsoft.com/office/drawing/2014/main" id="{0CBCDDA1-3BBE-41D8-AE47-A73979D1681B}"/>
                </a:ext>
              </a:extLst>
            </p:cNvPr>
            <p:cNvSpPr>
              <a:spLocks/>
            </p:cNvSpPr>
            <p:nvPr/>
          </p:nvSpPr>
          <p:spPr bwMode="gray">
            <a:xfrm>
              <a:off x="6838296" y="3185195"/>
              <a:ext cx="15774" cy="31714"/>
            </a:xfrm>
            <a:custGeom>
              <a:avLst/>
              <a:gdLst>
                <a:gd name="T0" fmla="*/ 8 w 8"/>
                <a:gd name="T1" fmla="*/ 0 h 16"/>
                <a:gd name="T2" fmla="*/ 2 w 8"/>
                <a:gd name="T3" fmla="*/ 0 h 16"/>
                <a:gd name="T4" fmla="*/ 0 w 8"/>
                <a:gd name="T5" fmla="*/ 4 h 16"/>
                <a:gd name="T6" fmla="*/ 0 w 8"/>
                <a:gd name="T7" fmla="*/ 10 h 16"/>
                <a:gd name="T8" fmla="*/ 2 w 8"/>
                <a:gd name="T9" fmla="*/ 16 h 16"/>
                <a:gd name="T10" fmla="*/ 6 w 8"/>
                <a:gd name="T11" fmla="*/ 16 h 16"/>
                <a:gd name="T12" fmla="*/ 8 w 8"/>
                <a:gd name="T13" fmla="*/ 8 h 16"/>
                <a:gd name="T14" fmla="*/ 8 w 8"/>
                <a:gd name="T15" fmla="*/ 2 h 16"/>
                <a:gd name="T16" fmla="*/ 8 w 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6">
                  <a:moveTo>
                    <a:pt x="8" y="0"/>
                  </a:moveTo>
                  <a:lnTo>
                    <a:pt x="2" y="0"/>
                  </a:lnTo>
                  <a:lnTo>
                    <a:pt x="0" y="4"/>
                  </a:lnTo>
                  <a:lnTo>
                    <a:pt x="0" y="10"/>
                  </a:lnTo>
                  <a:lnTo>
                    <a:pt x="2" y="16"/>
                  </a:lnTo>
                  <a:lnTo>
                    <a:pt x="6" y="16"/>
                  </a:lnTo>
                  <a:lnTo>
                    <a:pt x="8" y="8"/>
                  </a:lnTo>
                  <a:lnTo>
                    <a:pt x="8" y="2"/>
                  </a:lnTo>
                  <a:lnTo>
                    <a:pt x="8"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499" name="Freeform 128">
              <a:extLst>
                <a:ext uri="{FF2B5EF4-FFF2-40B4-BE49-F238E27FC236}">
                  <a16:creationId xmlns:a16="http://schemas.microsoft.com/office/drawing/2014/main" id="{33E98C02-6CD5-4B76-BA97-D7080A6C2A42}"/>
                </a:ext>
              </a:extLst>
            </p:cNvPr>
            <p:cNvSpPr>
              <a:spLocks/>
            </p:cNvSpPr>
            <p:nvPr/>
          </p:nvSpPr>
          <p:spPr bwMode="gray">
            <a:xfrm>
              <a:off x="7335163" y="3403229"/>
              <a:ext cx="19716" cy="51536"/>
            </a:xfrm>
            <a:custGeom>
              <a:avLst/>
              <a:gdLst>
                <a:gd name="T0" fmla="*/ 0 w 10"/>
                <a:gd name="T1" fmla="*/ 22 h 26"/>
                <a:gd name="T2" fmla="*/ 0 w 10"/>
                <a:gd name="T3" fmla="*/ 10 h 26"/>
                <a:gd name="T4" fmla="*/ 4 w 10"/>
                <a:gd name="T5" fmla="*/ 0 h 26"/>
                <a:gd name="T6" fmla="*/ 8 w 10"/>
                <a:gd name="T7" fmla="*/ 0 h 26"/>
                <a:gd name="T8" fmla="*/ 10 w 10"/>
                <a:gd name="T9" fmla="*/ 8 h 26"/>
                <a:gd name="T10" fmla="*/ 10 w 10"/>
                <a:gd name="T11" fmla="*/ 14 h 26"/>
                <a:gd name="T12" fmla="*/ 8 w 10"/>
                <a:gd name="T13" fmla="*/ 22 h 26"/>
                <a:gd name="T14" fmla="*/ 4 w 10"/>
                <a:gd name="T15" fmla="*/ 26 h 26"/>
                <a:gd name="T16" fmla="*/ 0 w 10"/>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6">
                  <a:moveTo>
                    <a:pt x="0" y="22"/>
                  </a:moveTo>
                  <a:lnTo>
                    <a:pt x="0" y="10"/>
                  </a:lnTo>
                  <a:lnTo>
                    <a:pt x="4" y="0"/>
                  </a:lnTo>
                  <a:lnTo>
                    <a:pt x="8" y="0"/>
                  </a:lnTo>
                  <a:lnTo>
                    <a:pt x="10" y="8"/>
                  </a:lnTo>
                  <a:lnTo>
                    <a:pt x="10" y="14"/>
                  </a:lnTo>
                  <a:lnTo>
                    <a:pt x="8" y="22"/>
                  </a:lnTo>
                  <a:lnTo>
                    <a:pt x="4" y="26"/>
                  </a:lnTo>
                  <a:lnTo>
                    <a:pt x="0" y="2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00" name="Freeform 129">
              <a:extLst>
                <a:ext uri="{FF2B5EF4-FFF2-40B4-BE49-F238E27FC236}">
                  <a16:creationId xmlns:a16="http://schemas.microsoft.com/office/drawing/2014/main" id="{6359EDC8-1E32-45D7-9344-56FF439BB21B}"/>
                </a:ext>
              </a:extLst>
            </p:cNvPr>
            <p:cNvSpPr>
              <a:spLocks/>
            </p:cNvSpPr>
            <p:nvPr/>
          </p:nvSpPr>
          <p:spPr bwMode="gray">
            <a:xfrm>
              <a:off x="7319389" y="3387374"/>
              <a:ext cx="15774" cy="23786"/>
            </a:xfrm>
            <a:custGeom>
              <a:avLst/>
              <a:gdLst>
                <a:gd name="T0" fmla="*/ 0 w 8"/>
                <a:gd name="T1" fmla="*/ 0 h 12"/>
                <a:gd name="T2" fmla="*/ 8 w 8"/>
                <a:gd name="T3" fmla="*/ 2 h 12"/>
                <a:gd name="T4" fmla="*/ 4 w 8"/>
                <a:gd name="T5" fmla="*/ 12 h 12"/>
                <a:gd name="T6" fmla="*/ 0 w 8"/>
                <a:gd name="T7" fmla="*/ 0 h 12"/>
              </a:gdLst>
              <a:ahLst/>
              <a:cxnLst>
                <a:cxn ang="0">
                  <a:pos x="T0" y="T1"/>
                </a:cxn>
                <a:cxn ang="0">
                  <a:pos x="T2" y="T3"/>
                </a:cxn>
                <a:cxn ang="0">
                  <a:pos x="T4" y="T5"/>
                </a:cxn>
                <a:cxn ang="0">
                  <a:pos x="T6" y="T7"/>
                </a:cxn>
              </a:cxnLst>
              <a:rect l="0" t="0" r="r" b="b"/>
              <a:pathLst>
                <a:path w="8" h="12">
                  <a:moveTo>
                    <a:pt x="0" y="0"/>
                  </a:moveTo>
                  <a:lnTo>
                    <a:pt x="8" y="2"/>
                  </a:lnTo>
                  <a:lnTo>
                    <a:pt x="4" y="12"/>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01" name="Freeform 225">
              <a:extLst>
                <a:ext uri="{FF2B5EF4-FFF2-40B4-BE49-F238E27FC236}">
                  <a16:creationId xmlns:a16="http://schemas.microsoft.com/office/drawing/2014/main" id="{F71D524A-68FE-4236-A6C7-6A0DF985F25C}"/>
                </a:ext>
              </a:extLst>
            </p:cNvPr>
            <p:cNvSpPr>
              <a:spLocks/>
            </p:cNvSpPr>
            <p:nvPr/>
          </p:nvSpPr>
          <p:spPr bwMode="gray">
            <a:xfrm>
              <a:off x="8948013" y="3775876"/>
              <a:ext cx="157736" cy="134787"/>
            </a:xfrm>
            <a:custGeom>
              <a:avLst/>
              <a:gdLst>
                <a:gd name="T0" fmla="*/ 40 w 80"/>
                <a:gd name="T1" fmla="*/ 66 h 68"/>
                <a:gd name="T2" fmla="*/ 34 w 80"/>
                <a:gd name="T3" fmla="*/ 66 h 68"/>
                <a:gd name="T4" fmla="*/ 32 w 80"/>
                <a:gd name="T5" fmla="*/ 68 h 68"/>
                <a:gd name="T6" fmla="*/ 18 w 80"/>
                <a:gd name="T7" fmla="*/ 64 h 68"/>
                <a:gd name="T8" fmla="*/ 12 w 80"/>
                <a:gd name="T9" fmla="*/ 54 h 68"/>
                <a:gd name="T10" fmla="*/ 8 w 80"/>
                <a:gd name="T11" fmla="*/ 44 h 68"/>
                <a:gd name="T12" fmla="*/ 0 w 80"/>
                <a:gd name="T13" fmla="*/ 24 h 68"/>
                <a:gd name="T14" fmla="*/ 0 w 80"/>
                <a:gd name="T15" fmla="*/ 18 h 68"/>
                <a:gd name="T16" fmla="*/ 8 w 80"/>
                <a:gd name="T17" fmla="*/ 4 h 68"/>
                <a:gd name="T18" fmla="*/ 48 w 80"/>
                <a:gd name="T19" fmla="*/ 2 h 68"/>
                <a:gd name="T20" fmla="*/ 48 w 80"/>
                <a:gd name="T21" fmla="*/ 8 h 68"/>
                <a:gd name="T22" fmla="*/ 58 w 80"/>
                <a:gd name="T23" fmla="*/ 8 h 68"/>
                <a:gd name="T24" fmla="*/ 62 w 80"/>
                <a:gd name="T25" fmla="*/ 0 h 68"/>
                <a:gd name="T26" fmla="*/ 66 w 80"/>
                <a:gd name="T27" fmla="*/ 2 h 68"/>
                <a:gd name="T28" fmla="*/ 68 w 80"/>
                <a:gd name="T29" fmla="*/ 6 h 68"/>
                <a:gd name="T30" fmla="*/ 80 w 80"/>
                <a:gd name="T31" fmla="*/ 6 h 68"/>
                <a:gd name="T32" fmla="*/ 80 w 80"/>
                <a:gd name="T33" fmla="*/ 16 h 68"/>
                <a:gd name="T34" fmla="*/ 76 w 80"/>
                <a:gd name="T35" fmla="*/ 26 h 68"/>
                <a:gd name="T36" fmla="*/ 70 w 80"/>
                <a:gd name="T37" fmla="*/ 38 h 68"/>
                <a:gd name="T38" fmla="*/ 64 w 80"/>
                <a:gd name="T39" fmla="*/ 46 h 68"/>
                <a:gd name="T40" fmla="*/ 54 w 80"/>
                <a:gd name="T41" fmla="*/ 50 h 68"/>
                <a:gd name="T42" fmla="*/ 54 w 80"/>
                <a:gd name="T43" fmla="*/ 58 h 68"/>
                <a:gd name="T44" fmla="*/ 44 w 80"/>
                <a:gd name="T45" fmla="*/ 62 h 68"/>
                <a:gd name="T46" fmla="*/ 40 w 80"/>
                <a:gd name="T47"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68">
                  <a:moveTo>
                    <a:pt x="40" y="66"/>
                  </a:moveTo>
                  <a:lnTo>
                    <a:pt x="34" y="66"/>
                  </a:lnTo>
                  <a:lnTo>
                    <a:pt x="32" y="68"/>
                  </a:lnTo>
                  <a:lnTo>
                    <a:pt x="18" y="64"/>
                  </a:lnTo>
                  <a:lnTo>
                    <a:pt x="12" y="54"/>
                  </a:lnTo>
                  <a:lnTo>
                    <a:pt x="8" y="44"/>
                  </a:lnTo>
                  <a:lnTo>
                    <a:pt x="0" y="24"/>
                  </a:lnTo>
                  <a:lnTo>
                    <a:pt x="0" y="18"/>
                  </a:lnTo>
                  <a:lnTo>
                    <a:pt x="8" y="4"/>
                  </a:lnTo>
                  <a:lnTo>
                    <a:pt x="48" y="2"/>
                  </a:lnTo>
                  <a:lnTo>
                    <a:pt x="48" y="8"/>
                  </a:lnTo>
                  <a:lnTo>
                    <a:pt x="58" y="8"/>
                  </a:lnTo>
                  <a:lnTo>
                    <a:pt x="62" y="0"/>
                  </a:lnTo>
                  <a:lnTo>
                    <a:pt x="66" y="2"/>
                  </a:lnTo>
                  <a:lnTo>
                    <a:pt x="68" y="6"/>
                  </a:lnTo>
                  <a:lnTo>
                    <a:pt x="80" y="6"/>
                  </a:lnTo>
                  <a:lnTo>
                    <a:pt x="80" y="16"/>
                  </a:lnTo>
                  <a:lnTo>
                    <a:pt x="76" y="26"/>
                  </a:lnTo>
                  <a:lnTo>
                    <a:pt x="70" y="38"/>
                  </a:lnTo>
                  <a:lnTo>
                    <a:pt x="64" y="46"/>
                  </a:lnTo>
                  <a:lnTo>
                    <a:pt x="54" y="50"/>
                  </a:lnTo>
                  <a:lnTo>
                    <a:pt x="54" y="58"/>
                  </a:lnTo>
                  <a:lnTo>
                    <a:pt x="44" y="62"/>
                  </a:lnTo>
                  <a:lnTo>
                    <a:pt x="40" y="6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02" name="Freeform 226">
              <a:extLst>
                <a:ext uri="{FF2B5EF4-FFF2-40B4-BE49-F238E27FC236}">
                  <a16:creationId xmlns:a16="http://schemas.microsoft.com/office/drawing/2014/main" id="{0C187AA9-1AA4-46F5-A68D-42FA1F833EB8}"/>
                </a:ext>
              </a:extLst>
            </p:cNvPr>
            <p:cNvSpPr>
              <a:spLocks/>
            </p:cNvSpPr>
            <p:nvPr/>
          </p:nvSpPr>
          <p:spPr bwMode="gray">
            <a:xfrm>
              <a:off x="8944070" y="3502339"/>
              <a:ext cx="220831" cy="463824"/>
            </a:xfrm>
            <a:custGeom>
              <a:avLst/>
              <a:gdLst>
                <a:gd name="T0" fmla="*/ 42 w 112"/>
                <a:gd name="T1" fmla="*/ 204 h 234"/>
                <a:gd name="T2" fmla="*/ 44 w 112"/>
                <a:gd name="T3" fmla="*/ 206 h 234"/>
                <a:gd name="T4" fmla="*/ 44 w 112"/>
                <a:gd name="T5" fmla="*/ 208 h 234"/>
                <a:gd name="T6" fmla="*/ 44 w 112"/>
                <a:gd name="T7" fmla="*/ 214 h 234"/>
                <a:gd name="T8" fmla="*/ 42 w 112"/>
                <a:gd name="T9" fmla="*/ 214 h 234"/>
                <a:gd name="T10" fmla="*/ 40 w 112"/>
                <a:gd name="T11" fmla="*/ 234 h 234"/>
                <a:gd name="T12" fmla="*/ 52 w 112"/>
                <a:gd name="T13" fmla="*/ 226 h 234"/>
                <a:gd name="T14" fmla="*/ 66 w 112"/>
                <a:gd name="T15" fmla="*/ 218 h 234"/>
                <a:gd name="T16" fmla="*/ 66 w 112"/>
                <a:gd name="T17" fmla="*/ 210 h 234"/>
                <a:gd name="T18" fmla="*/ 70 w 112"/>
                <a:gd name="T19" fmla="*/ 204 h 234"/>
                <a:gd name="T20" fmla="*/ 82 w 112"/>
                <a:gd name="T21" fmla="*/ 206 h 234"/>
                <a:gd name="T22" fmla="*/ 94 w 112"/>
                <a:gd name="T23" fmla="*/ 202 h 234"/>
                <a:gd name="T24" fmla="*/ 108 w 112"/>
                <a:gd name="T25" fmla="*/ 190 h 234"/>
                <a:gd name="T26" fmla="*/ 112 w 112"/>
                <a:gd name="T27" fmla="*/ 172 h 234"/>
                <a:gd name="T28" fmla="*/ 108 w 112"/>
                <a:gd name="T29" fmla="*/ 152 h 234"/>
                <a:gd name="T30" fmla="*/ 104 w 112"/>
                <a:gd name="T31" fmla="*/ 138 h 234"/>
                <a:gd name="T32" fmla="*/ 100 w 112"/>
                <a:gd name="T33" fmla="*/ 122 h 234"/>
                <a:gd name="T34" fmla="*/ 60 w 112"/>
                <a:gd name="T35" fmla="*/ 78 h 234"/>
                <a:gd name="T36" fmla="*/ 54 w 112"/>
                <a:gd name="T37" fmla="*/ 70 h 234"/>
                <a:gd name="T38" fmla="*/ 62 w 112"/>
                <a:gd name="T39" fmla="*/ 50 h 234"/>
                <a:gd name="T40" fmla="*/ 74 w 112"/>
                <a:gd name="T41" fmla="*/ 34 h 234"/>
                <a:gd name="T42" fmla="*/ 82 w 112"/>
                <a:gd name="T43" fmla="*/ 32 h 234"/>
                <a:gd name="T44" fmla="*/ 80 w 112"/>
                <a:gd name="T45" fmla="*/ 24 h 234"/>
                <a:gd name="T46" fmla="*/ 70 w 112"/>
                <a:gd name="T47" fmla="*/ 20 h 234"/>
                <a:gd name="T48" fmla="*/ 68 w 112"/>
                <a:gd name="T49" fmla="*/ 6 h 234"/>
                <a:gd name="T50" fmla="*/ 58 w 112"/>
                <a:gd name="T51" fmla="*/ 4 h 234"/>
                <a:gd name="T52" fmla="*/ 50 w 112"/>
                <a:gd name="T53" fmla="*/ 0 h 234"/>
                <a:gd name="T54" fmla="*/ 44 w 112"/>
                <a:gd name="T55" fmla="*/ 0 h 234"/>
                <a:gd name="T56" fmla="*/ 34 w 112"/>
                <a:gd name="T57" fmla="*/ 6 h 234"/>
                <a:gd name="T58" fmla="*/ 2 w 112"/>
                <a:gd name="T59" fmla="*/ 8 h 234"/>
                <a:gd name="T60" fmla="*/ 0 w 112"/>
                <a:gd name="T61" fmla="*/ 14 h 234"/>
                <a:gd name="T62" fmla="*/ 10 w 112"/>
                <a:gd name="T63" fmla="*/ 24 h 234"/>
                <a:gd name="T64" fmla="*/ 12 w 112"/>
                <a:gd name="T65" fmla="*/ 38 h 234"/>
                <a:gd name="T66" fmla="*/ 34 w 112"/>
                <a:gd name="T67" fmla="*/ 36 h 234"/>
                <a:gd name="T68" fmla="*/ 40 w 112"/>
                <a:gd name="T69" fmla="*/ 46 h 234"/>
                <a:gd name="T70" fmla="*/ 42 w 112"/>
                <a:gd name="T71" fmla="*/ 56 h 234"/>
                <a:gd name="T72" fmla="*/ 28 w 112"/>
                <a:gd name="T73" fmla="*/ 56 h 234"/>
                <a:gd name="T74" fmla="*/ 26 w 112"/>
                <a:gd name="T75" fmla="*/ 66 h 234"/>
                <a:gd name="T76" fmla="*/ 34 w 112"/>
                <a:gd name="T77" fmla="*/ 70 h 234"/>
                <a:gd name="T78" fmla="*/ 62 w 112"/>
                <a:gd name="T79" fmla="*/ 96 h 234"/>
                <a:gd name="T80" fmla="*/ 80 w 112"/>
                <a:gd name="T81" fmla="*/ 116 h 234"/>
                <a:gd name="T82" fmla="*/ 84 w 112"/>
                <a:gd name="T83" fmla="*/ 130 h 234"/>
                <a:gd name="T84" fmla="*/ 82 w 112"/>
                <a:gd name="T85" fmla="*/ 144 h 234"/>
                <a:gd name="T86" fmla="*/ 82 w 112"/>
                <a:gd name="T87" fmla="*/ 152 h 234"/>
                <a:gd name="T88" fmla="*/ 78 w 112"/>
                <a:gd name="T89" fmla="*/ 164 h 234"/>
                <a:gd name="T90" fmla="*/ 72 w 112"/>
                <a:gd name="T91" fmla="*/ 176 h 234"/>
                <a:gd name="T92" fmla="*/ 66 w 112"/>
                <a:gd name="T93" fmla="*/ 184 h 234"/>
                <a:gd name="T94" fmla="*/ 56 w 112"/>
                <a:gd name="T95" fmla="*/ 188 h 234"/>
                <a:gd name="T96" fmla="*/ 56 w 112"/>
                <a:gd name="T97" fmla="*/ 196 h 234"/>
                <a:gd name="T98" fmla="*/ 46 w 112"/>
                <a:gd name="T99" fmla="*/ 200 h 234"/>
                <a:gd name="T100" fmla="*/ 42 w 112"/>
                <a:gd name="T101" fmla="*/ 20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 h="234">
                  <a:moveTo>
                    <a:pt x="42" y="204"/>
                  </a:moveTo>
                  <a:lnTo>
                    <a:pt x="44" y="206"/>
                  </a:lnTo>
                  <a:lnTo>
                    <a:pt x="44" y="208"/>
                  </a:lnTo>
                  <a:lnTo>
                    <a:pt x="44" y="214"/>
                  </a:lnTo>
                  <a:lnTo>
                    <a:pt x="42" y="214"/>
                  </a:lnTo>
                  <a:lnTo>
                    <a:pt x="40" y="234"/>
                  </a:lnTo>
                  <a:lnTo>
                    <a:pt x="52" y="226"/>
                  </a:lnTo>
                  <a:lnTo>
                    <a:pt x="66" y="218"/>
                  </a:lnTo>
                  <a:lnTo>
                    <a:pt x="66" y="210"/>
                  </a:lnTo>
                  <a:lnTo>
                    <a:pt x="70" y="204"/>
                  </a:lnTo>
                  <a:lnTo>
                    <a:pt x="82" y="206"/>
                  </a:lnTo>
                  <a:lnTo>
                    <a:pt x="94" y="202"/>
                  </a:lnTo>
                  <a:lnTo>
                    <a:pt x="108" y="190"/>
                  </a:lnTo>
                  <a:lnTo>
                    <a:pt x="112" y="172"/>
                  </a:lnTo>
                  <a:lnTo>
                    <a:pt x="108" y="152"/>
                  </a:lnTo>
                  <a:lnTo>
                    <a:pt x="104" y="138"/>
                  </a:lnTo>
                  <a:lnTo>
                    <a:pt x="100" y="122"/>
                  </a:lnTo>
                  <a:lnTo>
                    <a:pt x="60" y="78"/>
                  </a:lnTo>
                  <a:lnTo>
                    <a:pt x="54" y="70"/>
                  </a:lnTo>
                  <a:lnTo>
                    <a:pt x="62" y="50"/>
                  </a:lnTo>
                  <a:lnTo>
                    <a:pt x="74" y="34"/>
                  </a:lnTo>
                  <a:lnTo>
                    <a:pt x="82" y="32"/>
                  </a:lnTo>
                  <a:lnTo>
                    <a:pt x="80" y="24"/>
                  </a:lnTo>
                  <a:lnTo>
                    <a:pt x="70" y="20"/>
                  </a:lnTo>
                  <a:lnTo>
                    <a:pt x="68" y="6"/>
                  </a:lnTo>
                  <a:lnTo>
                    <a:pt x="58" y="4"/>
                  </a:lnTo>
                  <a:lnTo>
                    <a:pt x="50" y="0"/>
                  </a:lnTo>
                  <a:lnTo>
                    <a:pt x="44" y="0"/>
                  </a:lnTo>
                  <a:lnTo>
                    <a:pt x="34" y="6"/>
                  </a:lnTo>
                  <a:lnTo>
                    <a:pt x="2" y="8"/>
                  </a:lnTo>
                  <a:lnTo>
                    <a:pt x="0" y="14"/>
                  </a:lnTo>
                  <a:lnTo>
                    <a:pt x="10" y="24"/>
                  </a:lnTo>
                  <a:lnTo>
                    <a:pt x="12" y="38"/>
                  </a:lnTo>
                  <a:lnTo>
                    <a:pt x="34" y="36"/>
                  </a:lnTo>
                  <a:lnTo>
                    <a:pt x="40" y="46"/>
                  </a:lnTo>
                  <a:lnTo>
                    <a:pt x="42" y="56"/>
                  </a:lnTo>
                  <a:lnTo>
                    <a:pt x="28" y="56"/>
                  </a:lnTo>
                  <a:lnTo>
                    <a:pt x="26" y="66"/>
                  </a:lnTo>
                  <a:lnTo>
                    <a:pt x="34" y="70"/>
                  </a:lnTo>
                  <a:lnTo>
                    <a:pt x="62" y="96"/>
                  </a:lnTo>
                  <a:lnTo>
                    <a:pt x="80" y="116"/>
                  </a:lnTo>
                  <a:lnTo>
                    <a:pt x="84" y="130"/>
                  </a:lnTo>
                  <a:lnTo>
                    <a:pt x="82" y="144"/>
                  </a:lnTo>
                  <a:lnTo>
                    <a:pt x="82" y="152"/>
                  </a:lnTo>
                  <a:lnTo>
                    <a:pt x="78" y="164"/>
                  </a:lnTo>
                  <a:lnTo>
                    <a:pt x="72" y="176"/>
                  </a:lnTo>
                  <a:lnTo>
                    <a:pt x="66" y="184"/>
                  </a:lnTo>
                  <a:lnTo>
                    <a:pt x="56" y="188"/>
                  </a:lnTo>
                  <a:lnTo>
                    <a:pt x="56" y="196"/>
                  </a:lnTo>
                  <a:lnTo>
                    <a:pt x="46" y="200"/>
                  </a:lnTo>
                  <a:lnTo>
                    <a:pt x="42" y="20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03" name="Freeform 229">
              <a:extLst>
                <a:ext uri="{FF2B5EF4-FFF2-40B4-BE49-F238E27FC236}">
                  <a16:creationId xmlns:a16="http://schemas.microsoft.com/office/drawing/2014/main" id="{FEABD892-0E91-4CD4-B017-89DBF90F41EC}"/>
                </a:ext>
              </a:extLst>
            </p:cNvPr>
            <p:cNvSpPr>
              <a:spLocks/>
            </p:cNvSpPr>
            <p:nvPr/>
          </p:nvSpPr>
          <p:spPr bwMode="gray">
            <a:xfrm>
              <a:off x="8530012" y="3327909"/>
              <a:ext cx="98584" cy="51536"/>
            </a:xfrm>
            <a:custGeom>
              <a:avLst/>
              <a:gdLst>
                <a:gd name="T0" fmla="*/ 10 w 50"/>
                <a:gd name="T1" fmla="*/ 0 h 26"/>
                <a:gd name="T2" fmla="*/ 4 w 50"/>
                <a:gd name="T3" fmla="*/ 6 h 26"/>
                <a:gd name="T4" fmla="*/ 2 w 50"/>
                <a:gd name="T5" fmla="*/ 6 h 26"/>
                <a:gd name="T6" fmla="*/ 0 w 50"/>
                <a:gd name="T7" fmla="*/ 14 h 26"/>
                <a:gd name="T8" fmla="*/ 2 w 50"/>
                <a:gd name="T9" fmla="*/ 20 h 26"/>
                <a:gd name="T10" fmla="*/ 8 w 50"/>
                <a:gd name="T11" fmla="*/ 24 h 26"/>
                <a:gd name="T12" fmla="*/ 16 w 50"/>
                <a:gd name="T13" fmla="*/ 26 h 26"/>
                <a:gd name="T14" fmla="*/ 32 w 50"/>
                <a:gd name="T15" fmla="*/ 24 h 26"/>
                <a:gd name="T16" fmla="*/ 46 w 50"/>
                <a:gd name="T17" fmla="*/ 22 h 26"/>
                <a:gd name="T18" fmla="*/ 50 w 50"/>
                <a:gd name="T19" fmla="*/ 16 h 26"/>
                <a:gd name="T20" fmla="*/ 46 w 50"/>
                <a:gd name="T21" fmla="*/ 6 h 26"/>
                <a:gd name="T22" fmla="*/ 32 w 50"/>
                <a:gd name="T23" fmla="*/ 4 h 26"/>
                <a:gd name="T24" fmla="*/ 20 w 50"/>
                <a:gd name="T25" fmla="*/ 0 h 26"/>
                <a:gd name="T26" fmla="*/ 10 w 50"/>
                <a:gd name="T2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26">
                  <a:moveTo>
                    <a:pt x="10" y="0"/>
                  </a:moveTo>
                  <a:lnTo>
                    <a:pt x="4" y="6"/>
                  </a:lnTo>
                  <a:lnTo>
                    <a:pt x="2" y="6"/>
                  </a:lnTo>
                  <a:lnTo>
                    <a:pt x="0" y="14"/>
                  </a:lnTo>
                  <a:lnTo>
                    <a:pt x="2" y="20"/>
                  </a:lnTo>
                  <a:lnTo>
                    <a:pt x="8" y="24"/>
                  </a:lnTo>
                  <a:lnTo>
                    <a:pt x="16" y="26"/>
                  </a:lnTo>
                  <a:lnTo>
                    <a:pt x="32" y="24"/>
                  </a:lnTo>
                  <a:lnTo>
                    <a:pt x="46" y="22"/>
                  </a:lnTo>
                  <a:lnTo>
                    <a:pt x="50" y="16"/>
                  </a:lnTo>
                  <a:lnTo>
                    <a:pt x="46" y="6"/>
                  </a:lnTo>
                  <a:lnTo>
                    <a:pt x="32" y="4"/>
                  </a:lnTo>
                  <a:lnTo>
                    <a:pt x="20" y="0"/>
                  </a:lnTo>
                  <a:lnTo>
                    <a:pt x="1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04" name="Freeform 230">
              <a:extLst>
                <a:ext uri="{FF2B5EF4-FFF2-40B4-BE49-F238E27FC236}">
                  <a16:creationId xmlns:a16="http://schemas.microsoft.com/office/drawing/2014/main" id="{778B4482-D2BF-44A0-BFBF-493F143F5E80}"/>
                </a:ext>
              </a:extLst>
            </p:cNvPr>
            <p:cNvSpPr>
              <a:spLocks/>
            </p:cNvSpPr>
            <p:nvPr/>
          </p:nvSpPr>
          <p:spPr bwMode="gray">
            <a:xfrm>
              <a:off x="8502409" y="3387374"/>
              <a:ext cx="138018" cy="178393"/>
            </a:xfrm>
            <a:custGeom>
              <a:avLst/>
              <a:gdLst>
                <a:gd name="T0" fmla="*/ 14 w 70"/>
                <a:gd name="T1" fmla="*/ 74 h 90"/>
                <a:gd name="T2" fmla="*/ 10 w 70"/>
                <a:gd name="T3" fmla="*/ 50 h 90"/>
                <a:gd name="T4" fmla="*/ 8 w 70"/>
                <a:gd name="T5" fmla="*/ 38 h 90"/>
                <a:gd name="T6" fmla="*/ 2 w 70"/>
                <a:gd name="T7" fmla="*/ 34 h 90"/>
                <a:gd name="T8" fmla="*/ 0 w 70"/>
                <a:gd name="T9" fmla="*/ 26 h 90"/>
                <a:gd name="T10" fmla="*/ 12 w 70"/>
                <a:gd name="T11" fmla="*/ 20 h 90"/>
                <a:gd name="T12" fmla="*/ 4 w 70"/>
                <a:gd name="T13" fmla="*/ 12 h 90"/>
                <a:gd name="T14" fmla="*/ 4 w 70"/>
                <a:gd name="T15" fmla="*/ 6 h 90"/>
                <a:gd name="T16" fmla="*/ 10 w 70"/>
                <a:gd name="T17" fmla="*/ 0 h 90"/>
                <a:gd name="T18" fmla="*/ 14 w 70"/>
                <a:gd name="T19" fmla="*/ 6 h 90"/>
                <a:gd name="T20" fmla="*/ 24 w 70"/>
                <a:gd name="T21" fmla="*/ 10 h 90"/>
                <a:gd name="T22" fmla="*/ 30 w 70"/>
                <a:gd name="T23" fmla="*/ 22 h 90"/>
                <a:gd name="T24" fmla="*/ 64 w 70"/>
                <a:gd name="T25" fmla="*/ 22 h 90"/>
                <a:gd name="T26" fmla="*/ 64 w 70"/>
                <a:gd name="T27" fmla="*/ 34 h 90"/>
                <a:gd name="T28" fmla="*/ 56 w 70"/>
                <a:gd name="T29" fmla="*/ 38 h 90"/>
                <a:gd name="T30" fmla="*/ 52 w 70"/>
                <a:gd name="T31" fmla="*/ 40 h 90"/>
                <a:gd name="T32" fmla="*/ 48 w 70"/>
                <a:gd name="T33" fmla="*/ 46 h 90"/>
                <a:gd name="T34" fmla="*/ 48 w 70"/>
                <a:gd name="T35" fmla="*/ 50 h 90"/>
                <a:gd name="T36" fmla="*/ 48 w 70"/>
                <a:gd name="T37" fmla="*/ 54 h 90"/>
                <a:gd name="T38" fmla="*/ 56 w 70"/>
                <a:gd name="T39" fmla="*/ 58 h 90"/>
                <a:gd name="T40" fmla="*/ 60 w 70"/>
                <a:gd name="T41" fmla="*/ 46 h 90"/>
                <a:gd name="T42" fmla="*/ 70 w 70"/>
                <a:gd name="T43" fmla="*/ 48 h 90"/>
                <a:gd name="T44" fmla="*/ 68 w 70"/>
                <a:gd name="T45" fmla="*/ 60 h 90"/>
                <a:gd name="T46" fmla="*/ 68 w 70"/>
                <a:gd name="T47" fmla="*/ 70 h 90"/>
                <a:gd name="T48" fmla="*/ 70 w 70"/>
                <a:gd name="T49" fmla="*/ 76 h 90"/>
                <a:gd name="T50" fmla="*/ 70 w 70"/>
                <a:gd name="T51" fmla="*/ 86 h 90"/>
                <a:gd name="T52" fmla="*/ 64 w 70"/>
                <a:gd name="T53" fmla="*/ 90 h 90"/>
                <a:gd name="T54" fmla="*/ 60 w 70"/>
                <a:gd name="T55" fmla="*/ 82 h 90"/>
                <a:gd name="T56" fmla="*/ 58 w 70"/>
                <a:gd name="T57" fmla="*/ 68 h 90"/>
                <a:gd name="T58" fmla="*/ 54 w 70"/>
                <a:gd name="T59" fmla="*/ 64 h 90"/>
                <a:gd name="T60" fmla="*/ 48 w 70"/>
                <a:gd name="T61" fmla="*/ 62 h 90"/>
                <a:gd name="T62" fmla="*/ 40 w 70"/>
                <a:gd name="T63" fmla="*/ 56 h 90"/>
                <a:gd name="T64" fmla="*/ 36 w 70"/>
                <a:gd name="T65" fmla="*/ 62 h 90"/>
                <a:gd name="T66" fmla="*/ 36 w 70"/>
                <a:gd name="T67" fmla="*/ 74 h 90"/>
                <a:gd name="T68" fmla="*/ 26 w 70"/>
                <a:gd name="T69" fmla="*/ 74 h 90"/>
                <a:gd name="T70" fmla="*/ 14 w 70"/>
                <a:gd name="T71" fmla="*/ 7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90">
                  <a:moveTo>
                    <a:pt x="14" y="74"/>
                  </a:moveTo>
                  <a:lnTo>
                    <a:pt x="10" y="50"/>
                  </a:lnTo>
                  <a:lnTo>
                    <a:pt x="8" y="38"/>
                  </a:lnTo>
                  <a:lnTo>
                    <a:pt x="2" y="34"/>
                  </a:lnTo>
                  <a:lnTo>
                    <a:pt x="0" y="26"/>
                  </a:lnTo>
                  <a:lnTo>
                    <a:pt x="12" y="20"/>
                  </a:lnTo>
                  <a:lnTo>
                    <a:pt x="4" y="12"/>
                  </a:lnTo>
                  <a:lnTo>
                    <a:pt x="4" y="6"/>
                  </a:lnTo>
                  <a:lnTo>
                    <a:pt x="10" y="0"/>
                  </a:lnTo>
                  <a:lnTo>
                    <a:pt x="14" y="6"/>
                  </a:lnTo>
                  <a:lnTo>
                    <a:pt x="24" y="10"/>
                  </a:lnTo>
                  <a:lnTo>
                    <a:pt x="30" y="22"/>
                  </a:lnTo>
                  <a:lnTo>
                    <a:pt x="64" y="22"/>
                  </a:lnTo>
                  <a:lnTo>
                    <a:pt x="64" y="34"/>
                  </a:lnTo>
                  <a:lnTo>
                    <a:pt x="56" y="38"/>
                  </a:lnTo>
                  <a:lnTo>
                    <a:pt x="52" y="40"/>
                  </a:lnTo>
                  <a:lnTo>
                    <a:pt x="48" y="46"/>
                  </a:lnTo>
                  <a:lnTo>
                    <a:pt x="48" y="50"/>
                  </a:lnTo>
                  <a:lnTo>
                    <a:pt x="48" y="54"/>
                  </a:lnTo>
                  <a:lnTo>
                    <a:pt x="56" y="58"/>
                  </a:lnTo>
                  <a:lnTo>
                    <a:pt x="60" y="46"/>
                  </a:lnTo>
                  <a:lnTo>
                    <a:pt x="70" y="48"/>
                  </a:lnTo>
                  <a:lnTo>
                    <a:pt x="68" y="60"/>
                  </a:lnTo>
                  <a:lnTo>
                    <a:pt x="68" y="70"/>
                  </a:lnTo>
                  <a:lnTo>
                    <a:pt x="70" y="76"/>
                  </a:lnTo>
                  <a:lnTo>
                    <a:pt x="70" y="86"/>
                  </a:lnTo>
                  <a:lnTo>
                    <a:pt x="64" y="90"/>
                  </a:lnTo>
                  <a:lnTo>
                    <a:pt x="60" y="82"/>
                  </a:lnTo>
                  <a:lnTo>
                    <a:pt x="58" y="68"/>
                  </a:lnTo>
                  <a:lnTo>
                    <a:pt x="54" y="64"/>
                  </a:lnTo>
                  <a:lnTo>
                    <a:pt x="48" y="62"/>
                  </a:lnTo>
                  <a:lnTo>
                    <a:pt x="40" y="56"/>
                  </a:lnTo>
                  <a:lnTo>
                    <a:pt x="36" y="62"/>
                  </a:lnTo>
                  <a:lnTo>
                    <a:pt x="36" y="74"/>
                  </a:lnTo>
                  <a:lnTo>
                    <a:pt x="26" y="74"/>
                  </a:lnTo>
                  <a:lnTo>
                    <a:pt x="14" y="7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05" name="Freeform 231">
              <a:extLst>
                <a:ext uri="{FF2B5EF4-FFF2-40B4-BE49-F238E27FC236}">
                  <a16:creationId xmlns:a16="http://schemas.microsoft.com/office/drawing/2014/main" id="{563CFB72-28D3-451C-B035-01742856D50D}"/>
                </a:ext>
              </a:extLst>
            </p:cNvPr>
            <p:cNvSpPr>
              <a:spLocks/>
            </p:cNvSpPr>
            <p:nvPr/>
          </p:nvSpPr>
          <p:spPr bwMode="gray">
            <a:xfrm>
              <a:off x="8242143" y="3930486"/>
              <a:ext cx="63094" cy="114966"/>
            </a:xfrm>
            <a:custGeom>
              <a:avLst/>
              <a:gdLst>
                <a:gd name="T0" fmla="*/ 6 w 32"/>
                <a:gd name="T1" fmla="*/ 0 h 58"/>
                <a:gd name="T2" fmla="*/ 16 w 32"/>
                <a:gd name="T3" fmla="*/ 12 h 58"/>
                <a:gd name="T4" fmla="*/ 26 w 32"/>
                <a:gd name="T5" fmla="*/ 26 h 58"/>
                <a:gd name="T6" fmla="*/ 32 w 32"/>
                <a:gd name="T7" fmla="*/ 40 h 58"/>
                <a:gd name="T8" fmla="*/ 26 w 32"/>
                <a:gd name="T9" fmla="*/ 56 h 58"/>
                <a:gd name="T10" fmla="*/ 16 w 32"/>
                <a:gd name="T11" fmla="*/ 58 h 58"/>
                <a:gd name="T12" fmla="*/ 6 w 32"/>
                <a:gd name="T13" fmla="*/ 56 h 58"/>
                <a:gd name="T14" fmla="*/ 0 w 32"/>
                <a:gd name="T15" fmla="*/ 44 h 58"/>
                <a:gd name="T16" fmla="*/ 0 w 32"/>
                <a:gd name="T17" fmla="*/ 26 h 58"/>
                <a:gd name="T18" fmla="*/ 4 w 32"/>
                <a:gd name="T19" fmla="*/ 12 h 58"/>
                <a:gd name="T20" fmla="*/ 6 w 32"/>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58">
                  <a:moveTo>
                    <a:pt x="6" y="0"/>
                  </a:moveTo>
                  <a:lnTo>
                    <a:pt x="16" y="12"/>
                  </a:lnTo>
                  <a:lnTo>
                    <a:pt x="26" y="26"/>
                  </a:lnTo>
                  <a:lnTo>
                    <a:pt x="32" y="40"/>
                  </a:lnTo>
                  <a:lnTo>
                    <a:pt x="26" y="56"/>
                  </a:lnTo>
                  <a:lnTo>
                    <a:pt x="16" y="58"/>
                  </a:lnTo>
                  <a:lnTo>
                    <a:pt x="6" y="56"/>
                  </a:lnTo>
                  <a:lnTo>
                    <a:pt x="0" y="44"/>
                  </a:lnTo>
                  <a:lnTo>
                    <a:pt x="0" y="26"/>
                  </a:lnTo>
                  <a:lnTo>
                    <a:pt x="4" y="12"/>
                  </a:lnTo>
                  <a:lnTo>
                    <a:pt x="6"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06" name="Freeform 233">
              <a:extLst>
                <a:ext uri="{FF2B5EF4-FFF2-40B4-BE49-F238E27FC236}">
                  <a16:creationId xmlns:a16="http://schemas.microsoft.com/office/drawing/2014/main" id="{6DE9F2E0-EC58-4FB8-99A9-DC1B9BF53AB8}"/>
                </a:ext>
              </a:extLst>
            </p:cNvPr>
            <p:cNvSpPr>
              <a:spLocks/>
            </p:cNvSpPr>
            <p:nvPr/>
          </p:nvSpPr>
          <p:spPr bwMode="gray">
            <a:xfrm>
              <a:off x="8628596" y="3319981"/>
              <a:ext cx="264207" cy="586718"/>
            </a:xfrm>
            <a:custGeom>
              <a:avLst/>
              <a:gdLst>
                <a:gd name="T0" fmla="*/ 6 w 134"/>
                <a:gd name="T1" fmla="*/ 120 h 296"/>
                <a:gd name="T2" fmla="*/ 12 w 134"/>
                <a:gd name="T3" fmla="*/ 104 h 296"/>
                <a:gd name="T4" fmla="*/ 32 w 134"/>
                <a:gd name="T5" fmla="*/ 74 h 296"/>
                <a:gd name="T6" fmla="*/ 44 w 134"/>
                <a:gd name="T7" fmla="*/ 46 h 296"/>
                <a:gd name="T8" fmla="*/ 62 w 134"/>
                <a:gd name="T9" fmla="*/ 20 h 296"/>
                <a:gd name="T10" fmla="*/ 76 w 134"/>
                <a:gd name="T11" fmla="*/ 10 h 296"/>
                <a:gd name="T12" fmla="*/ 90 w 134"/>
                <a:gd name="T13" fmla="*/ 2 h 296"/>
                <a:gd name="T14" fmla="*/ 104 w 134"/>
                <a:gd name="T15" fmla="*/ 18 h 296"/>
                <a:gd name="T16" fmla="*/ 94 w 134"/>
                <a:gd name="T17" fmla="*/ 52 h 296"/>
                <a:gd name="T18" fmla="*/ 86 w 134"/>
                <a:gd name="T19" fmla="*/ 68 h 296"/>
                <a:gd name="T20" fmla="*/ 106 w 134"/>
                <a:gd name="T21" fmla="*/ 88 h 296"/>
                <a:gd name="T22" fmla="*/ 116 w 134"/>
                <a:gd name="T23" fmla="*/ 108 h 296"/>
                <a:gd name="T24" fmla="*/ 124 w 134"/>
                <a:gd name="T25" fmla="*/ 116 h 296"/>
                <a:gd name="T26" fmla="*/ 134 w 134"/>
                <a:gd name="T27" fmla="*/ 126 h 296"/>
                <a:gd name="T28" fmla="*/ 106 w 134"/>
                <a:gd name="T29" fmla="*/ 144 h 296"/>
                <a:gd name="T30" fmla="*/ 88 w 134"/>
                <a:gd name="T31" fmla="*/ 158 h 296"/>
                <a:gd name="T32" fmla="*/ 84 w 134"/>
                <a:gd name="T33" fmla="*/ 168 h 296"/>
                <a:gd name="T34" fmla="*/ 88 w 134"/>
                <a:gd name="T35" fmla="*/ 184 h 296"/>
                <a:gd name="T36" fmla="*/ 104 w 134"/>
                <a:gd name="T37" fmla="*/ 208 h 296"/>
                <a:gd name="T38" fmla="*/ 96 w 134"/>
                <a:gd name="T39" fmla="*/ 228 h 296"/>
                <a:gd name="T40" fmla="*/ 110 w 134"/>
                <a:gd name="T41" fmla="*/ 248 h 296"/>
                <a:gd name="T42" fmla="*/ 116 w 134"/>
                <a:gd name="T43" fmla="*/ 274 h 296"/>
                <a:gd name="T44" fmla="*/ 100 w 134"/>
                <a:gd name="T45" fmla="*/ 296 h 296"/>
                <a:gd name="T46" fmla="*/ 100 w 134"/>
                <a:gd name="T47" fmla="*/ 280 h 296"/>
                <a:gd name="T48" fmla="*/ 100 w 134"/>
                <a:gd name="T49" fmla="*/ 256 h 296"/>
                <a:gd name="T50" fmla="*/ 90 w 134"/>
                <a:gd name="T51" fmla="*/ 230 h 296"/>
                <a:gd name="T52" fmla="*/ 84 w 134"/>
                <a:gd name="T53" fmla="*/ 200 h 296"/>
                <a:gd name="T54" fmla="*/ 68 w 134"/>
                <a:gd name="T55" fmla="*/ 200 h 296"/>
                <a:gd name="T56" fmla="*/ 54 w 134"/>
                <a:gd name="T57" fmla="*/ 212 h 296"/>
                <a:gd name="T58" fmla="*/ 36 w 134"/>
                <a:gd name="T59" fmla="*/ 204 h 296"/>
                <a:gd name="T60" fmla="*/ 38 w 134"/>
                <a:gd name="T61" fmla="*/ 176 h 296"/>
                <a:gd name="T62" fmla="*/ 26 w 134"/>
                <a:gd name="T63" fmla="*/ 158 h 296"/>
                <a:gd name="T64" fmla="*/ 0 w 134"/>
                <a:gd name="T65" fmla="*/ 12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 h="296">
                  <a:moveTo>
                    <a:pt x="0" y="124"/>
                  </a:moveTo>
                  <a:lnTo>
                    <a:pt x="6" y="120"/>
                  </a:lnTo>
                  <a:lnTo>
                    <a:pt x="6" y="110"/>
                  </a:lnTo>
                  <a:lnTo>
                    <a:pt x="12" y="104"/>
                  </a:lnTo>
                  <a:lnTo>
                    <a:pt x="18" y="76"/>
                  </a:lnTo>
                  <a:lnTo>
                    <a:pt x="32" y="74"/>
                  </a:lnTo>
                  <a:lnTo>
                    <a:pt x="36" y="54"/>
                  </a:lnTo>
                  <a:lnTo>
                    <a:pt x="44" y="46"/>
                  </a:lnTo>
                  <a:lnTo>
                    <a:pt x="46" y="34"/>
                  </a:lnTo>
                  <a:lnTo>
                    <a:pt x="62" y="20"/>
                  </a:lnTo>
                  <a:lnTo>
                    <a:pt x="76" y="20"/>
                  </a:lnTo>
                  <a:lnTo>
                    <a:pt x="76" y="10"/>
                  </a:lnTo>
                  <a:lnTo>
                    <a:pt x="82" y="0"/>
                  </a:lnTo>
                  <a:lnTo>
                    <a:pt x="90" y="2"/>
                  </a:lnTo>
                  <a:lnTo>
                    <a:pt x="96" y="12"/>
                  </a:lnTo>
                  <a:lnTo>
                    <a:pt x="104" y="18"/>
                  </a:lnTo>
                  <a:lnTo>
                    <a:pt x="102" y="42"/>
                  </a:lnTo>
                  <a:lnTo>
                    <a:pt x="94" y="52"/>
                  </a:lnTo>
                  <a:lnTo>
                    <a:pt x="86" y="64"/>
                  </a:lnTo>
                  <a:lnTo>
                    <a:pt x="86" y="68"/>
                  </a:lnTo>
                  <a:lnTo>
                    <a:pt x="106" y="74"/>
                  </a:lnTo>
                  <a:lnTo>
                    <a:pt x="106" y="88"/>
                  </a:lnTo>
                  <a:lnTo>
                    <a:pt x="116" y="92"/>
                  </a:lnTo>
                  <a:lnTo>
                    <a:pt x="116" y="108"/>
                  </a:lnTo>
                  <a:lnTo>
                    <a:pt x="124" y="110"/>
                  </a:lnTo>
                  <a:lnTo>
                    <a:pt x="124" y="116"/>
                  </a:lnTo>
                  <a:lnTo>
                    <a:pt x="132" y="116"/>
                  </a:lnTo>
                  <a:lnTo>
                    <a:pt x="134" y="126"/>
                  </a:lnTo>
                  <a:lnTo>
                    <a:pt x="116" y="136"/>
                  </a:lnTo>
                  <a:lnTo>
                    <a:pt x="106" y="144"/>
                  </a:lnTo>
                  <a:lnTo>
                    <a:pt x="88" y="146"/>
                  </a:lnTo>
                  <a:lnTo>
                    <a:pt x="88" y="158"/>
                  </a:lnTo>
                  <a:lnTo>
                    <a:pt x="86" y="162"/>
                  </a:lnTo>
                  <a:lnTo>
                    <a:pt x="84" y="168"/>
                  </a:lnTo>
                  <a:lnTo>
                    <a:pt x="86" y="178"/>
                  </a:lnTo>
                  <a:lnTo>
                    <a:pt x="88" y="184"/>
                  </a:lnTo>
                  <a:lnTo>
                    <a:pt x="98" y="192"/>
                  </a:lnTo>
                  <a:lnTo>
                    <a:pt x="104" y="208"/>
                  </a:lnTo>
                  <a:lnTo>
                    <a:pt x="100" y="218"/>
                  </a:lnTo>
                  <a:lnTo>
                    <a:pt x="96" y="228"/>
                  </a:lnTo>
                  <a:lnTo>
                    <a:pt x="102" y="236"/>
                  </a:lnTo>
                  <a:lnTo>
                    <a:pt x="110" y="248"/>
                  </a:lnTo>
                  <a:lnTo>
                    <a:pt x="110" y="264"/>
                  </a:lnTo>
                  <a:lnTo>
                    <a:pt x="116" y="274"/>
                  </a:lnTo>
                  <a:lnTo>
                    <a:pt x="112" y="286"/>
                  </a:lnTo>
                  <a:lnTo>
                    <a:pt x="100" y="296"/>
                  </a:lnTo>
                  <a:lnTo>
                    <a:pt x="98" y="288"/>
                  </a:lnTo>
                  <a:lnTo>
                    <a:pt x="100" y="280"/>
                  </a:lnTo>
                  <a:lnTo>
                    <a:pt x="100" y="270"/>
                  </a:lnTo>
                  <a:lnTo>
                    <a:pt x="100" y="256"/>
                  </a:lnTo>
                  <a:lnTo>
                    <a:pt x="98" y="250"/>
                  </a:lnTo>
                  <a:lnTo>
                    <a:pt x="90" y="230"/>
                  </a:lnTo>
                  <a:lnTo>
                    <a:pt x="90" y="214"/>
                  </a:lnTo>
                  <a:lnTo>
                    <a:pt x="84" y="200"/>
                  </a:lnTo>
                  <a:lnTo>
                    <a:pt x="74" y="188"/>
                  </a:lnTo>
                  <a:lnTo>
                    <a:pt x="68" y="200"/>
                  </a:lnTo>
                  <a:lnTo>
                    <a:pt x="56" y="204"/>
                  </a:lnTo>
                  <a:lnTo>
                    <a:pt x="54" y="212"/>
                  </a:lnTo>
                  <a:lnTo>
                    <a:pt x="42" y="212"/>
                  </a:lnTo>
                  <a:lnTo>
                    <a:pt x="36" y="204"/>
                  </a:lnTo>
                  <a:lnTo>
                    <a:pt x="36" y="190"/>
                  </a:lnTo>
                  <a:lnTo>
                    <a:pt x="38" y="176"/>
                  </a:lnTo>
                  <a:lnTo>
                    <a:pt x="34" y="166"/>
                  </a:lnTo>
                  <a:lnTo>
                    <a:pt x="26" y="158"/>
                  </a:lnTo>
                  <a:lnTo>
                    <a:pt x="14" y="138"/>
                  </a:lnTo>
                  <a:lnTo>
                    <a:pt x="0" y="12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07" name="Freeform 234">
              <a:extLst>
                <a:ext uri="{FF2B5EF4-FFF2-40B4-BE49-F238E27FC236}">
                  <a16:creationId xmlns:a16="http://schemas.microsoft.com/office/drawing/2014/main" id="{3571D6C1-B163-4BBB-89D9-429614A13487}"/>
                </a:ext>
              </a:extLst>
            </p:cNvPr>
            <p:cNvSpPr>
              <a:spLocks/>
            </p:cNvSpPr>
            <p:nvPr/>
          </p:nvSpPr>
          <p:spPr bwMode="gray">
            <a:xfrm>
              <a:off x="8794220" y="3585590"/>
              <a:ext cx="256321" cy="475717"/>
            </a:xfrm>
            <a:custGeom>
              <a:avLst/>
              <a:gdLst>
                <a:gd name="T0" fmla="*/ 20 w 130"/>
                <a:gd name="T1" fmla="*/ 198 h 240"/>
                <a:gd name="T2" fmla="*/ 14 w 130"/>
                <a:gd name="T3" fmla="*/ 174 h 240"/>
                <a:gd name="T4" fmla="*/ 28 w 130"/>
                <a:gd name="T5" fmla="*/ 152 h 240"/>
                <a:gd name="T6" fmla="*/ 26 w 130"/>
                <a:gd name="T7" fmla="*/ 130 h 240"/>
                <a:gd name="T8" fmla="*/ 18 w 130"/>
                <a:gd name="T9" fmla="*/ 102 h 240"/>
                <a:gd name="T10" fmla="*/ 20 w 130"/>
                <a:gd name="T11" fmla="*/ 74 h 240"/>
                <a:gd name="T12" fmla="*/ 4 w 130"/>
                <a:gd name="T13" fmla="*/ 50 h 240"/>
                <a:gd name="T14" fmla="*/ 4 w 130"/>
                <a:gd name="T15" fmla="*/ 24 h 240"/>
                <a:gd name="T16" fmla="*/ 22 w 130"/>
                <a:gd name="T17" fmla="*/ 10 h 240"/>
                <a:gd name="T18" fmla="*/ 48 w 130"/>
                <a:gd name="T19" fmla="*/ 6 h 240"/>
                <a:gd name="T20" fmla="*/ 56 w 130"/>
                <a:gd name="T21" fmla="*/ 16 h 240"/>
                <a:gd name="T22" fmla="*/ 56 w 130"/>
                <a:gd name="T23" fmla="*/ 34 h 240"/>
                <a:gd name="T24" fmla="*/ 68 w 130"/>
                <a:gd name="T25" fmla="*/ 42 h 240"/>
                <a:gd name="T26" fmla="*/ 88 w 130"/>
                <a:gd name="T27" fmla="*/ 40 h 240"/>
                <a:gd name="T28" fmla="*/ 116 w 130"/>
                <a:gd name="T29" fmla="*/ 50 h 240"/>
                <a:gd name="T30" fmla="*/ 130 w 130"/>
                <a:gd name="T31" fmla="*/ 76 h 240"/>
                <a:gd name="T32" fmla="*/ 126 w 130"/>
                <a:gd name="T33" fmla="*/ 98 h 240"/>
                <a:gd name="T34" fmla="*/ 78 w 130"/>
                <a:gd name="T35" fmla="*/ 112 h 240"/>
                <a:gd name="T36" fmla="*/ 82 w 130"/>
                <a:gd name="T37" fmla="*/ 130 h 240"/>
                <a:gd name="T38" fmla="*/ 84 w 130"/>
                <a:gd name="T39" fmla="*/ 144 h 240"/>
                <a:gd name="T40" fmla="*/ 56 w 130"/>
                <a:gd name="T41" fmla="*/ 126 h 240"/>
                <a:gd name="T42" fmla="*/ 44 w 130"/>
                <a:gd name="T43" fmla="*/ 116 h 240"/>
                <a:gd name="T44" fmla="*/ 40 w 130"/>
                <a:gd name="T45" fmla="*/ 132 h 240"/>
                <a:gd name="T46" fmla="*/ 32 w 130"/>
                <a:gd name="T47" fmla="*/ 154 h 240"/>
                <a:gd name="T48" fmla="*/ 24 w 130"/>
                <a:gd name="T49" fmla="*/ 178 h 240"/>
                <a:gd name="T50" fmla="*/ 40 w 130"/>
                <a:gd name="T51" fmla="*/ 186 h 240"/>
                <a:gd name="T52" fmla="*/ 46 w 130"/>
                <a:gd name="T53" fmla="*/ 210 h 240"/>
                <a:gd name="T54" fmla="*/ 64 w 130"/>
                <a:gd name="T55" fmla="*/ 222 h 240"/>
                <a:gd name="T56" fmla="*/ 68 w 130"/>
                <a:gd name="T57" fmla="*/ 234 h 240"/>
                <a:gd name="T58" fmla="*/ 56 w 130"/>
                <a:gd name="T59" fmla="*/ 238 h 240"/>
                <a:gd name="T60" fmla="*/ 52 w 130"/>
                <a:gd name="T61" fmla="*/ 226 h 240"/>
                <a:gd name="T62" fmla="*/ 34 w 130"/>
                <a:gd name="T63" fmla="*/ 21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240">
                  <a:moveTo>
                    <a:pt x="34" y="214"/>
                  </a:moveTo>
                  <a:lnTo>
                    <a:pt x="20" y="198"/>
                  </a:lnTo>
                  <a:lnTo>
                    <a:pt x="12" y="194"/>
                  </a:lnTo>
                  <a:lnTo>
                    <a:pt x="14" y="174"/>
                  </a:lnTo>
                  <a:lnTo>
                    <a:pt x="16" y="162"/>
                  </a:lnTo>
                  <a:lnTo>
                    <a:pt x="28" y="152"/>
                  </a:lnTo>
                  <a:lnTo>
                    <a:pt x="32" y="140"/>
                  </a:lnTo>
                  <a:lnTo>
                    <a:pt x="26" y="130"/>
                  </a:lnTo>
                  <a:lnTo>
                    <a:pt x="26" y="114"/>
                  </a:lnTo>
                  <a:lnTo>
                    <a:pt x="18" y="102"/>
                  </a:lnTo>
                  <a:lnTo>
                    <a:pt x="12" y="94"/>
                  </a:lnTo>
                  <a:lnTo>
                    <a:pt x="20" y="74"/>
                  </a:lnTo>
                  <a:lnTo>
                    <a:pt x="14" y="58"/>
                  </a:lnTo>
                  <a:lnTo>
                    <a:pt x="4" y="50"/>
                  </a:lnTo>
                  <a:lnTo>
                    <a:pt x="0" y="30"/>
                  </a:lnTo>
                  <a:lnTo>
                    <a:pt x="4" y="24"/>
                  </a:lnTo>
                  <a:lnTo>
                    <a:pt x="4" y="12"/>
                  </a:lnTo>
                  <a:lnTo>
                    <a:pt x="22" y="10"/>
                  </a:lnTo>
                  <a:lnTo>
                    <a:pt x="36" y="0"/>
                  </a:lnTo>
                  <a:lnTo>
                    <a:pt x="48" y="6"/>
                  </a:lnTo>
                  <a:lnTo>
                    <a:pt x="48" y="14"/>
                  </a:lnTo>
                  <a:lnTo>
                    <a:pt x="56" y="16"/>
                  </a:lnTo>
                  <a:lnTo>
                    <a:pt x="60" y="30"/>
                  </a:lnTo>
                  <a:lnTo>
                    <a:pt x="56" y="34"/>
                  </a:lnTo>
                  <a:lnTo>
                    <a:pt x="56" y="48"/>
                  </a:lnTo>
                  <a:lnTo>
                    <a:pt x="68" y="42"/>
                  </a:lnTo>
                  <a:lnTo>
                    <a:pt x="76" y="36"/>
                  </a:lnTo>
                  <a:lnTo>
                    <a:pt x="88" y="40"/>
                  </a:lnTo>
                  <a:lnTo>
                    <a:pt x="100" y="32"/>
                  </a:lnTo>
                  <a:lnTo>
                    <a:pt x="116" y="50"/>
                  </a:lnTo>
                  <a:lnTo>
                    <a:pt x="120" y="66"/>
                  </a:lnTo>
                  <a:lnTo>
                    <a:pt x="130" y="76"/>
                  </a:lnTo>
                  <a:lnTo>
                    <a:pt x="130" y="86"/>
                  </a:lnTo>
                  <a:lnTo>
                    <a:pt x="126" y="98"/>
                  </a:lnTo>
                  <a:lnTo>
                    <a:pt x="86" y="100"/>
                  </a:lnTo>
                  <a:lnTo>
                    <a:pt x="78" y="112"/>
                  </a:lnTo>
                  <a:lnTo>
                    <a:pt x="78" y="120"/>
                  </a:lnTo>
                  <a:lnTo>
                    <a:pt x="82" y="130"/>
                  </a:lnTo>
                  <a:lnTo>
                    <a:pt x="86" y="140"/>
                  </a:lnTo>
                  <a:lnTo>
                    <a:pt x="84" y="144"/>
                  </a:lnTo>
                  <a:lnTo>
                    <a:pt x="72" y="128"/>
                  </a:lnTo>
                  <a:lnTo>
                    <a:pt x="56" y="126"/>
                  </a:lnTo>
                  <a:lnTo>
                    <a:pt x="56" y="116"/>
                  </a:lnTo>
                  <a:lnTo>
                    <a:pt x="44" y="116"/>
                  </a:lnTo>
                  <a:lnTo>
                    <a:pt x="40" y="120"/>
                  </a:lnTo>
                  <a:lnTo>
                    <a:pt x="40" y="132"/>
                  </a:lnTo>
                  <a:lnTo>
                    <a:pt x="38" y="140"/>
                  </a:lnTo>
                  <a:lnTo>
                    <a:pt x="32" y="154"/>
                  </a:lnTo>
                  <a:lnTo>
                    <a:pt x="28" y="162"/>
                  </a:lnTo>
                  <a:lnTo>
                    <a:pt x="24" y="178"/>
                  </a:lnTo>
                  <a:lnTo>
                    <a:pt x="30" y="182"/>
                  </a:lnTo>
                  <a:lnTo>
                    <a:pt x="40" y="186"/>
                  </a:lnTo>
                  <a:lnTo>
                    <a:pt x="42" y="192"/>
                  </a:lnTo>
                  <a:lnTo>
                    <a:pt x="46" y="210"/>
                  </a:lnTo>
                  <a:lnTo>
                    <a:pt x="52" y="218"/>
                  </a:lnTo>
                  <a:lnTo>
                    <a:pt x="64" y="222"/>
                  </a:lnTo>
                  <a:lnTo>
                    <a:pt x="72" y="230"/>
                  </a:lnTo>
                  <a:lnTo>
                    <a:pt x="68" y="234"/>
                  </a:lnTo>
                  <a:lnTo>
                    <a:pt x="66" y="240"/>
                  </a:lnTo>
                  <a:lnTo>
                    <a:pt x="56" y="238"/>
                  </a:lnTo>
                  <a:lnTo>
                    <a:pt x="58" y="230"/>
                  </a:lnTo>
                  <a:lnTo>
                    <a:pt x="52" y="226"/>
                  </a:lnTo>
                  <a:lnTo>
                    <a:pt x="42" y="224"/>
                  </a:lnTo>
                  <a:lnTo>
                    <a:pt x="34" y="21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08" name="Freeform 235">
              <a:extLst>
                <a:ext uri="{FF2B5EF4-FFF2-40B4-BE49-F238E27FC236}">
                  <a16:creationId xmlns:a16="http://schemas.microsoft.com/office/drawing/2014/main" id="{95E8FA51-43EF-4156-9445-8DD2F0B53A59}"/>
                </a:ext>
              </a:extLst>
            </p:cNvPr>
            <p:cNvSpPr>
              <a:spLocks/>
            </p:cNvSpPr>
            <p:nvPr/>
          </p:nvSpPr>
          <p:spPr bwMode="gray">
            <a:xfrm>
              <a:off x="8877030" y="4029592"/>
              <a:ext cx="126189" cy="162537"/>
            </a:xfrm>
            <a:custGeom>
              <a:avLst/>
              <a:gdLst>
                <a:gd name="T0" fmla="*/ 0 w 64"/>
                <a:gd name="T1" fmla="*/ 0 h 82"/>
                <a:gd name="T2" fmla="*/ 10 w 64"/>
                <a:gd name="T3" fmla="*/ 2 h 82"/>
                <a:gd name="T4" fmla="*/ 16 w 64"/>
                <a:gd name="T5" fmla="*/ 6 h 82"/>
                <a:gd name="T6" fmla="*/ 14 w 64"/>
                <a:gd name="T7" fmla="*/ 14 h 82"/>
                <a:gd name="T8" fmla="*/ 24 w 64"/>
                <a:gd name="T9" fmla="*/ 16 h 82"/>
                <a:gd name="T10" fmla="*/ 26 w 64"/>
                <a:gd name="T11" fmla="*/ 10 h 82"/>
                <a:gd name="T12" fmla="*/ 30 w 64"/>
                <a:gd name="T13" fmla="*/ 6 h 82"/>
                <a:gd name="T14" fmla="*/ 40 w 64"/>
                <a:gd name="T15" fmla="*/ 14 h 82"/>
                <a:gd name="T16" fmla="*/ 52 w 64"/>
                <a:gd name="T17" fmla="*/ 30 h 82"/>
                <a:gd name="T18" fmla="*/ 52 w 64"/>
                <a:gd name="T19" fmla="*/ 40 h 82"/>
                <a:gd name="T20" fmla="*/ 54 w 64"/>
                <a:gd name="T21" fmla="*/ 62 h 82"/>
                <a:gd name="T22" fmla="*/ 60 w 64"/>
                <a:gd name="T23" fmla="*/ 70 h 82"/>
                <a:gd name="T24" fmla="*/ 64 w 64"/>
                <a:gd name="T25" fmla="*/ 78 h 82"/>
                <a:gd name="T26" fmla="*/ 64 w 64"/>
                <a:gd name="T27" fmla="*/ 82 h 82"/>
                <a:gd name="T28" fmla="*/ 54 w 64"/>
                <a:gd name="T29" fmla="*/ 82 h 82"/>
                <a:gd name="T30" fmla="*/ 36 w 64"/>
                <a:gd name="T31" fmla="*/ 72 h 82"/>
                <a:gd name="T32" fmla="*/ 16 w 64"/>
                <a:gd name="T33" fmla="*/ 60 h 82"/>
                <a:gd name="T34" fmla="*/ 18 w 64"/>
                <a:gd name="T35" fmla="*/ 52 h 82"/>
                <a:gd name="T36" fmla="*/ 10 w 64"/>
                <a:gd name="T37" fmla="*/ 42 h 82"/>
                <a:gd name="T38" fmla="*/ 4 w 64"/>
                <a:gd name="T39" fmla="*/ 26 h 82"/>
                <a:gd name="T40" fmla="*/ 4 w 64"/>
                <a:gd name="T41" fmla="*/ 10 h 82"/>
                <a:gd name="T42" fmla="*/ 0 w 64"/>
                <a:gd name="T4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82">
                  <a:moveTo>
                    <a:pt x="0" y="0"/>
                  </a:moveTo>
                  <a:lnTo>
                    <a:pt x="10" y="2"/>
                  </a:lnTo>
                  <a:lnTo>
                    <a:pt x="16" y="6"/>
                  </a:lnTo>
                  <a:lnTo>
                    <a:pt x="14" y="14"/>
                  </a:lnTo>
                  <a:lnTo>
                    <a:pt x="24" y="16"/>
                  </a:lnTo>
                  <a:lnTo>
                    <a:pt x="26" y="10"/>
                  </a:lnTo>
                  <a:lnTo>
                    <a:pt x="30" y="6"/>
                  </a:lnTo>
                  <a:lnTo>
                    <a:pt x="40" y="14"/>
                  </a:lnTo>
                  <a:lnTo>
                    <a:pt x="52" y="30"/>
                  </a:lnTo>
                  <a:lnTo>
                    <a:pt x="52" y="40"/>
                  </a:lnTo>
                  <a:lnTo>
                    <a:pt x="54" y="62"/>
                  </a:lnTo>
                  <a:lnTo>
                    <a:pt x="60" y="70"/>
                  </a:lnTo>
                  <a:lnTo>
                    <a:pt x="64" y="78"/>
                  </a:lnTo>
                  <a:lnTo>
                    <a:pt x="64" y="82"/>
                  </a:lnTo>
                  <a:lnTo>
                    <a:pt x="54" y="82"/>
                  </a:lnTo>
                  <a:lnTo>
                    <a:pt x="36" y="72"/>
                  </a:lnTo>
                  <a:lnTo>
                    <a:pt x="16" y="60"/>
                  </a:lnTo>
                  <a:lnTo>
                    <a:pt x="18" y="52"/>
                  </a:lnTo>
                  <a:lnTo>
                    <a:pt x="10" y="42"/>
                  </a:lnTo>
                  <a:lnTo>
                    <a:pt x="4" y="26"/>
                  </a:lnTo>
                  <a:lnTo>
                    <a:pt x="4" y="10"/>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09" name="Freeform 236">
              <a:extLst>
                <a:ext uri="{FF2B5EF4-FFF2-40B4-BE49-F238E27FC236}">
                  <a16:creationId xmlns:a16="http://schemas.microsoft.com/office/drawing/2014/main" id="{1B52C8C7-343E-4E55-85EE-B1B832035096}"/>
                </a:ext>
              </a:extLst>
            </p:cNvPr>
            <p:cNvSpPr>
              <a:spLocks/>
            </p:cNvSpPr>
            <p:nvPr/>
          </p:nvSpPr>
          <p:spPr bwMode="gray">
            <a:xfrm>
              <a:off x="9176730" y="4021665"/>
              <a:ext cx="303643" cy="186323"/>
            </a:xfrm>
            <a:custGeom>
              <a:avLst/>
              <a:gdLst>
                <a:gd name="T0" fmla="*/ 0 w 154"/>
                <a:gd name="T1" fmla="*/ 84 h 94"/>
                <a:gd name="T2" fmla="*/ 10 w 154"/>
                <a:gd name="T3" fmla="*/ 94 h 94"/>
                <a:gd name="T4" fmla="*/ 22 w 154"/>
                <a:gd name="T5" fmla="*/ 94 h 94"/>
                <a:gd name="T6" fmla="*/ 30 w 154"/>
                <a:gd name="T7" fmla="*/ 92 h 94"/>
                <a:gd name="T8" fmla="*/ 44 w 154"/>
                <a:gd name="T9" fmla="*/ 86 h 94"/>
                <a:gd name="T10" fmla="*/ 52 w 154"/>
                <a:gd name="T11" fmla="*/ 84 h 94"/>
                <a:gd name="T12" fmla="*/ 60 w 154"/>
                <a:gd name="T13" fmla="*/ 92 h 94"/>
                <a:gd name="T14" fmla="*/ 72 w 154"/>
                <a:gd name="T15" fmla="*/ 86 h 94"/>
                <a:gd name="T16" fmla="*/ 84 w 154"/>
                <a:gd name="T17" fmla="*/ 74 h 94"/>
                <a:gd name="T18" fmla="*/ 94 w 154"/>
                <a:gd name="T19" fmla="*/ 56 h 94"/>
                <a:gd name="T20" fmla="*/ 96 w 154"/>
                <a:gd name="T21" fmla="*/ 44 h 94"/>
                <a:gd name="T22" fmla="*/ 102 w 154"/>
                <a:gd name="T23" fmla="*/ 40 h 94"/>
                <a:gd name="T24" fmla="*/ 118 w 154"/>
                <a:gd name="T25" fmla="*/ 38 h 94"/>
                <a:gd name="T26" fmla="*/ 126 w 154"/>
                <a:gd name="T27" fmla="*/ 44 h 94"/>
                <a:gd name="T28" fmla="*/ 138 w 154"/>
                <a:gd name="T29" fmla="*/ 44 h 94"/>
                <a:gd name="T30" fmla="*/ 142 w 154"/>
                <a:gd name="T31" fmla="*/ 40 h 94"/>
                <a:gd name="T32" fmla="*/ 134 w 154"/>
                <a:gd name="T33" fmla="*/ 34 h 94"/>
                <a:gd name="T34" fmla="*/ 140 w 154"/>
                <a:gd name="T35" fmla="*/ 30 h 94"/>
                <a:gd name="T36" fmla="*/ 148 w 154"/>
                <a:gd name="T37" fmla="*/ 30 h 94"/>
                <a:gd name="T38" fmla="*/ 154 w 154"/>
                <a:gd name="T39" fmla="*/ 28 h 94"/>
                <a:gd name="T40" fmla="*/ 140 w 154"/>
                <a:gd name="T41" fmla="*/ 20 h 94"/>
                <a:gd name="T42" fmla="*/ 132 w 154"/>
                <a:gd name="T43" fmla="*/ 16 h 94"/>
                <a:gd name="T44" fmla="*/ 124 w 154"/>
                <a:gd name="T45" fmla="*/ 8 h 94"/>
                <a:gd name="T46" fmla="*/ 120 w 154"/>
                <a:gd name="T47" fmla="*/ 2 h 94"/>
                <a:gd name="T48" fmla="*/ 110 w 154"/>
                <a:gd name="T49" fmla="*/ 0 h 94"/>
                <a:gd name="T50" fmla="*/ 102 w 154"/>
                <a:gd name="T51" fmla="*/ 10 h 94"/>
                <a:gd name="T52" fmla="*/ 96 w 154"/>
                <a:gd name="T53" fmla="*/ 18 h 94"/>
                <a:gd name="T54" fmla="*/ 92 w 154"/>
                <a:gd name="T55" fmla="*/ 22 h 94"/>
                <a:gd name="T56" fmla="*/ 88 w 154"/>
                <a:gd name="T57" fmla="*/ 28 h 94"/>
                <a:gd name="T58" fmla="*/ 98 w 154"/>
                <a:gd name="T59" fmla="*/ 36 h 94"/>
                <a:gd name="T60" fmla="*/ 94 w 154"/>
                <a:gd name="T61" fmla="*/ 40 h 94"/>
                <a:gd name="T62" fmla="*/ 88 w 154"/>
                <a:gd name="T63" fmla="*/ 36 h 94"/>
                <a:gd name="T64" fmla="*/ 84 w 154"/>
                <a:gd name="T65" fmla="*/ 38 h 94"/>
                <a:gd name="T66" fmla="*/ 82 w 154"/>
                <a:gd name="T67" fmla="*/ 46 h 94"/>
                <a:gd name="T68" fmla="*/ 76 w 154"/>
                <a:gd name="T69" fmla="*/ 46 h 94"/>
                <a:gd name="T70" fmla="*/ 68 w 154"/>
                <a:gd name="T71" fmla="*/ 40 h 94"/>
                <a:gd name="T72" fmla="*/ 60 w 154"/>
                <a:gd name="T73" fmla="*/ 54 h 94"/>
                <a:gd name="T74" fmla="*/ 52 w 154"/>
                <a:gd name="T75" fmla="*/ 64 h 94"/>
                <a:gd name="T76" fmla="*/ 40 w 154"/>
                <a:gd name="T77" fmla="*/ 62 h 94"/>
                <a:gd name="T78" fmla="*/ 28 w 154"/>
                <a:gd name="T79" fmla="*/ 66 h 94"/>
                <a:gd name="T80" fmla="*/ 22 w 154"/>
                <a:gd name="T81" fmla="*/ 78 h 94"/>
                <a:gd name="T82" fmla="*/ 26 w 154"/>
                <a:gd name="T83" fmla="*/ 84 h 94"/>
                <a:gd name="T84" fmla="*/ 28 w 154"/>
                <a:gd name="T85" fmla="*/ 88 h 94"/>
                <a:gd name="T86" fmla="*/ 20 w 154"/>
                <a:gd name="T87" fmla="*/ 92 h 94"/>
                <a:gd name="T88" fmla="*/ 14 w 154"/>
                <a:gd name="T89" fmla="*/ 84 h 94"/>
                <a:gd name="T90" fmla="*/ 10 w 154"/>
                <a:gd name="T91" fmla="*/ 80 h 94"/>
                <a:gd name="T92" fmla="*/ 0 w 154"/>
                <a:gd name="T93" fmla="*/ 8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4" h="94">
                  <a:moveTo>
                    <a:pt x="0" y="84"/>
                  </a:moveTo>
                  <a:lnTo>
                    <a:pt x="10" y="94"/>
                  </a:lnTo>
                  <a:lnTo>
                    <a:pt x="22" y="94"/>
                  </a:lnTo>
                  <a:lnTo>
                    <a:pt x="30" y="92"/>
                  </a:lnTo>
                  <a:lnTo>
                    <a:pt x="44" y="86"/>
                  </a:lnTo>
                  <a:lnTo>
                    <a:pt x="52" y="84"/>
                  </a:lnTo>
                  <a:lnTo>
                    <a:pt x="60" y="92"/>
                  </a:lnTo>
                  <a:lnTo>
                    <a:pt x="72" y="86"/>
                  </a:lnTo>
                  <a:lnTo>
                    <a:pt x="84" y="74"/>
                  </a:lnTo>
                  <a:lnTo>
                    <a:pt x="94" y="56"/>
                  </a:lnTo>
                  <a:lnTo>
                    <a:pt x="96" y="44"/>
                  </a:lnTo>
                  <a:lnTo>
                    <a:pt x="102" y="40"/>
                  </a:lnTo>
                  <a:lnTo>
                    <a:pt x="118" y="38"/>
                  </a:lnTo>
                  <a:lnTo>
                    <a:pt x="126" y="44"/>
                  </a:lnTo>
                  <a:lnTo>
                    <a:pt x="138" y="44"/>
                  </a:lnTo>
                  <a:lnTo>
                    <a:pt x="142" y="40"/>
                  </a:lnTo>
                  <a:lnTo>
                    <a:pt x="134" y="34"/>
                  </a:lnTo>
                  <a:lnTo>
                    <a:pt x="140" y="30"/>
                  </a:lnTo>
                  <a:lnTo>
                    <a:pt x="148" y="30"/>
                  </a:lnTo>
                  <a:lnTo>
                    <a:pt x="154" y="28"/>
                  </a:lnTo>
                  <a:lnTo>
                    <a:pt x="140" y="20"/>
                  </a:lnTo>
                  <a:lnTo>
                    <a:pt x="132" y="16"/>
                  </a:lnTo>
                  <a:lnTo>
                    <a:pt x="124" y="8"/>
                  </a:lnTo>
                  <a:lnTo>
                    <a:pt x="120" y="2"/>
                  </a:lnTo>
                  <a:lnTo>
                    <a:pt x="110" y="0"/>
                  </a:lnTo>
                  <a:lnTo>
                    <a:pt x="102" y="10"/>
                  </a:lnTo>
                  <a:lnTo>
                    <a:pt x="96" y="18"/>
                  </a:lnTo>
                  <a:lnTo>
                    <a:pt x="92" y="22"/>
                  </a:lnTo>
                  <a:lnTo>
                    <a:pt x="88" y="28"/>
                  </a:lnTo>
                  <a:lnTo>
                    <a:pt x="98" y="36"/>
                  </a:lnTo>
                  <a:lnTo>
                    <a:pt x="94" y="40"/>
                  </a:lnTo>
                  <a:lnTo>
                    <a:pt x="88" y="36"/>
                  </a:lnTo>
                  <a:lnTo>
                    <a:pt x="84" y="38"/>
                  </a:lnTo>
                  <a:lnTo>
                    <a:pt x="82" y="46"/>
                  </a:lnTo>
                  <a:lnTo>
                    <a:pt x="76" y="46"/>
                  </a:lnTo>
                  <a:lnTo>
                    <a:pt x="68" y="40"/>
                  </a:lnTo>
                  <a:lnTo>
                    <a:pt x="60" y="54"/>
                  </a:lnTo>
                  <a:lnTo>
                    <a:pt x="52" y="64"/>
                  </a:lnTo>
                  <a:lnTo>
                    <a:pt x="40" y="62"/>
                  </a:lnTo>
                  <a:lnTo>
                    <a:pt x="28" y="66"/>
                  </a:lnTo>
                  <a:lnTo>
                    <a:pt x="22" y="78"/>
                  </a:lnTo>
                  <a:lnTo>
                    <a:pt x="26" y="84"/>
                  </a:lnTo>
                  <a:lnTo>
                    <a:pt x="28" y="88"/>
                  </a:lnTo>
                  <a:lnTo>
                    <a:pt x="20" y="92"/>
                  </a:lnTo>
                  <a:lnTo>
                    <a:pt x="14" y="84"/>
                  </a:lnTo>
                  <a:lnTo>
                    <a:pt x="10" y="80"/>
                  </a:lnTo>
                  <a:lnTo>
                    <a:pt x="0" y="8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10" name="Freeform 237">
              <a:extLst>
                <a:ext uri="{FF2B5EF4-FFF2-40B4-BE49-F238E27FC236}">
                  <a16:creationId xmlns:a16="http://schemas.microsoft.com/office/drawing/2014/main" id="{682E99EE-2128-479D-A1E6-B52EF0093C62}"/>
                </a:ext>
              </a:extLst>
            </p:cNvPr>
            <p:cNvSpPr>
              <a:spLocks/>
            </p:cNvSpPr>
            <p:nvPr/>
          </p:nvSpPr>
          <p:spPr bwMode="gray">
            <a:xfrm>
              <a:off x="9149125" y="4096988"/>
              <a:ext cx="315471" cy="265610"/>
            </a:xfrm>
            <a:custGeom>
              <a:avLst/>
              <a:gdLst>
                <a:gd name="T0" fmla="*/ 14 w 160"/>
                <a:gd name="T1" fmla="*/ 46 h 134"/>
                <a:gd name="T2" fmla="*/ 24 w 160"/>
                <a:gd name="T3" fmla="*/ 56 h 134"/>
                <a:gd name="T4" fmla="*/ 36 w 160"/>
                <a:gd name="T5" fmla="*/ 56 h 134"/>
                <a:gd name="T6" fmla="*/ 44 w 160"/>
                <a:gd name="T7" fmla="*/ 54 h 134"/>
                <a:gd name="T8" fmla="*/ 66 w 160"/>
                <a:gd name="T9" fmla="*/ 46 h 134"/>
                <a:gd name="T10" fmla="*/ 74 w 160"/>
                <a:gd name="T11" fmla="*/ 54 h 134"/>
                <a:gd name="T12" fmla="*/ 86 w 160"/>
                <a:gd name="T13" fmla="*/ 48 h 134"/>
                <a:gd name="T14" fmla="*/ 98 w 160"/>
                <a:gd name="T15" fmla="*/ 36 h 134"/>
                <a:gd name="T16" fmla="*/ 108 w 160"/>
                <a:gd name="T17" fmla="*/ 18 h 134"/>
                <a:gd name="T18" fmla="*/ 110 w 160"/>
                <a:gd name="T19" fmla="*/ 6 h 134"/>
                <a:gd name="T20" fmla="*/ 116 w 160"/>
                <a:gd name="T21" fmla="*/ 2 h 134"/>
                <a:gd name="T22" fmla="*/ 132 w 160"/>
                <a:gd name="T23" fmla="*/ 0 h 134"/>
                <a:gd name="T24" fmla="*/ 140 w 160"/>
                <a:gd name="T25" fmla="*/ 6 h 134"/>
                <a:gd name="T26" fmla="*/ 138 w 160"/>
                <a:gd name="T27" fmla="*/ 14 h 134"/>
                <a:gd name="T28" fmla="*/ 132 w 160"/>
                <a:gd name="T29" fmla="*/ 16 h 134"/>
                <a:gd name="T30" fmla="*/ 140 w 160"/>
                <a:gd name="T31" fmla="*/ 26 h 134"/>
                <a:gd name="T32" fmla="*/ 146 w 160"/>
                <a:gd name="T33" fmla="*/ 42 h 134"/>
                <a:gd name="T34" fmla="*/ 150 w 160"/>
                <a:gd name="T35" fmla="*/ 48 h 134"/>
                <a:gd name="T36" fmla="*/ 160 w 160"/>
                <a:gd name="T37" fmla="*/ 56 h 134"/>
                <a:gd name="T38" fmla="*/ 156 w 160"/>
                <a:gd name="T39" fmla="*/ 60 h 134"/>
                <a:gd name="T40" fmla="*/ 144 w 160"/>
                <a:gd name="T41" fmla="*/ 58 h 134"/>
                <a:gd name="T42" fmla="*/ 138 w 160"/>
                <a:gd name="T43" fmla="*/ 64 h 134"/>
                <a:gd name="T44" fmla="*/ 136 w 160"/>
                <a:gd name="T45" fmla="*/ 84 h 134"/>
                <a:gd name="T46" fmla="*/ 120 w 160"/>
                <a:gd name="T47" fmla="*/ 96 h 134"/>
                <a:gd name="T48" fmla="*/ 122 w 160"/>
                <a:gd name="T49" fmla="*/ 112 h 134"/>
                <a:gd name="T50" fmla="*/ 120 w 160"/>
                <a:gd name="T51" fmla="*/ 118 h 134"/>
                <a:gd name="T52" fmla="*/ 118 w 160"/>
                <a:gd name="T53" fmla="*/ 134 h 134"/>
                <a:gd name="T54" fmla="*/ 94 w 160"/>
                <a:gd name="T55" fmla="*/ 132 h 134"/>
                <a:gd name="T56" fmla="*/ 92 w 160"/>
                <a:gd name="T57" fmla="*/ 124 h 134"/>
                <a:gd name="T58" fmla="*/ 64 w 160"/>
                <a:gd name="T59" fmla="*/ 120 h 134"/>
                <a:gd name="T60" fmla="*/ 60 w 160"/>
                <a:gd name="T61" fmla="*/ 126 h 134"/>
                <a:gd name="T62" fmla="*/ 46 w 160"/>
                <a:gd name="T63" fmla="*/ 124 h 134"/>
                <a:gd name="T64" fmla="*/ 44 w 160"/>
                <a:gd name="T65" fmla="*/ 116 h 134"/>
                <a:gd name="T66" fmla="*/ 24 w 160"/>
                <a:gd name="T67" fmla="*/ 116 h 134"/>
                <a:gd name="T68" fmla="*/ 20 w 160"/>
                <a:gd name="T69" fmla="*/ 96 h 134"/>
                <a:gd name="T70" fmla="*/ 12 w 160"/>
                <a:gd name="T71" fmla="*/ 86 h 134"/>
                <a:gd name="T72" fmla="*/ 2 w 160"/>
                <a:gd name="T73" fmla="*/ 66 h 134"/>
                <a:gd name="T74" fmla="*/ 0 w 160"/>
                <a:gd name="T75" fmla="*/ 54 h 134"/>
                <a:gd name="T76" fmla="*/ 6 w 160"/>
                <a:gd name="T77" fmla="*/ 46 h 134"/>
                <a:gd name="T78" fmla="*/ 14 w 160"/>
                <a:gd name="T79" fmla="*/ 4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34">
                  <a:moveTo>
                    <a:pt x="14" y="46"/>
                  </a:moveTo>
                  <a:lnTo>
                    <a:pt x="24" y="56"/>
                  </a:lnTo>
                  <a:lnTo>
                    <a:pt x="36" y="56"/>
                  </a:lnTo>
                  <a:lnTo>
                    <a:pt x="44" y="54"/>
                  </a:lnTo>
                  <a:lnTo>
                    <a:pt x="66" y="46"/>
                  </a:lnTo>
                  <a:lnTo>
                    <a:pt x="74" y="54"/>
                  </a:lnTo>
                  <a:lnTo>
                    <a:pt x="86" y="48"/>
                  </a:lnTo>
                  <a:lnTo>
                    <a:pt x="98" y="36"/>
                  </a:lnTo>
                  <a:lnTo>
                    <a:pt x="108" y="18"/>
                  </a:lnTo>
                  <a:lnTo>
                    <a:pt x="110" y="6"/>
                  </a:lnTo>
                  <a:lnTo>
                    <a:pt x="116" y="2"/>
                  </a:lnTo>
                  <a:lnTo>
                    <a:pt x="132" y="0"/>
                  </a:lnTo>
                  <a:lnTo>
                    <a:pt x="140" y="6"/>
                  </a:lnTo>
                  <a:lnTo>
                    <a:pt x="138" y="14"/>
                  </a:lnTo>
                  <a:lnTo>
                    <a:pt x="132" y="16"/>
                  </a:lnTo>
                  <a:lnTo>
                    <a:pt x="140" y="26"/>
                  </a:lnTo>
                  <a:lnTo>
                    <a:pt x="146" y="42"/>
                  </a:lnTo>
                  <a:lnTo>
                    <a:pt x="150" y="48"/>
                  </a:lnTo>
                  <a:lnTo>
                    <a:pt x="160" y="56"/>
                  </a:lnTo>
                  <a:lnTo>
                    <a:pt x="156" y="60"/>
                  </a:lnTo>
                  <a:lnTo>
                    <a:pt x="144" y="58"/>
                  </a:lnTo>
                  <a:lnTo>
                    <a:pt x="138" y="64"/>
                  </a:lnTo>
                  <a:lnTo>
                    <a:pt x="136" y="84"/>
                  </a:lnTo>
                  <a:lnTo>
                    <a:pt x="120" y="96"/>
                  </a:lnTo>
                  <a:lnTo>
                    <a:pt x="122" y="112"/>
                  </a:lnTo>
                  <a:lnTo>
                    <a:pt x="120" y="118"/>
                  </a:lnTo>
                  <a:lnTo>
                    <a:pt x="118" y="134"/>
                  </a:lnTo>
                  <a:lnTo>
                    <a:pt x="94" y="132"/>
                  </a:lnTo>
                  <a:lnTo>
                    <a:pt x="92" y="124"/>
                  </a:lnTo>
                  <a:lnTo>
                    <a:pt x="64" y="120"/>
                  </a:lnTo>
                  <a:lnTo>
                    <a:pt x="60" y="126"/>
                  </a:lnTo>
                  <a:lnTo>
                    <a:pt x="46" y="124"/>
                  </a:lnTo>
                  <a:lnTo>
                    <a:pt x="44" y="116"/>
                  </a:lnTo>
                  <a:lnTo>
                    <a:pt x="24" y="116"/>
                  </a:lnTo>
                  <a:lnTo>
                    <a:pt x="20" y="96"/>
                  </a:lnTo>
                  <a:lnTo>
                    <a:pt x="12" y="86"/>
                  </a:lnTo>
                  <a:lnTo>
                    <a:pt x="2" y="66"/>
                  </a:lnTo>
                  <a:lnTo>
                    <a:pt x="0" y="54"/>
                  </a:lnTo>
                  <a:lnTo>
                    <a:pt x="6" y="46"/>
                  </a:lnTo>
                  <a:lnTo>
                    <a:pt x="14" y="4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11" name="Freeform 238">
              <a:extLst>
                <a:ext uri="{FF2B5EF4-FFF2-40B4-BE49-F238E27FC236}">
                  <a16:creationId xmlns:a16="http://schemas.microsoft.com/office/drawing/2014/main" id="{724340CF-A5BC-4405-AF7D-31EB92351F0C}"/>
                </a:ext>
              </a:extLst>
            </p:cNvPr>
            <p:cNvSpPr>
              <a:spLocks/>
            </p:cNvSpPr>
            <p:nvPr/>
          </p:nvSpPr>
          <p:spPr bwMode="gray">
            <a:xfrm>
              <a:off x="8719295" y="4069237"/>
              <a:ext cx="339132" cy="348859"/>
            </a:xfrm>
            <a:custGeom>
              <a:avLst/>
              <a:gdLst>
                <a:gd name="T0" fmla="*/ 0 w 172"/>
                <a:gd name="T1" fmla="*/ 0 h 176"/>
                <a:gd name="T2" fmla="*/ 20 w 172"/>
                <a:gd name="T3" fmla="*/ 2 h 176"/>
                <a:gd name="T4" fmla="*/ 38 w 172"/>
                <a:gd name="T5" fmla="*/ 4 h 176"/>
                <a:gd name="T6" fmla="*/ 48 w 172"/>
                <a:gd name="T7" fmla="*/ 18 h 176"/>
                <a:gd name="T8" fmla="*/ 60 w 172"/>
                <a:gd name="T9" fmla="*/ 28 h 176"/>
                <a:gd name="T10" fmla="*/ 72 w 172"/>
                <a:gd name="T11" fmla="*/ 36 h 176"/>
                <a:gd name="T12" fmla="*/ 84 w 172"/>
                <a:gd name="T13" fmla="*/ 50 h 176"/>
                <a:gd name="T14" fmla="*/ 96 w 172"/>
                <a:gd name="T15" fmla="*/ 54 h 176"/>
                <a:gd name="T16" fmla="*/ 108 w 172"/>
                <a:gd name="T17" fmla="*/ 64 h 176"/>
                <a:gd name="T18" fmla="*/ 122 w 172"/>
                <a:gd name="T19" fmla="*/ 78 h 176"/>
                <a:gd name="T20" fmla="*/ 134 w 172"/>
                <a:gd name="T21" fmla="*/ 84 h 176"/>
                <a:gd name="T22" fmla="*/ 134 w 172"/>
                <a:gd name="T23" fmla="*/ 96 h 176"/>
                <a:gd name="T24" fmla="*/ 136 w 172"/>
                <a:gd name="T25" fmla="*/ 102 h 176"/>
                <a:gd name="T26" fmla="*/ 144 w 172"/>
                <a:gd name="T27" fmla="*/ 104 h 176"/>
                <a:gd name="T28" fmla="*/ 152 w 172"/>
                <a:gd name="T29" fmla="*/ 116 h 176"/>
                <a:gd name="T30" fmla="*/ 152 w 172"/>
                <a:gd name="T31" fmla="*/ 124 h 176"/>
                <a:gd name="T32" fmla="*/ 150 w 172"/>
                <a:gd name="T33" fmla="*/ 130 h 176"/>
                <a:gd name="T34" fmla="*/ 160 w 172"/>
                <a:gd name="T35" fmla="*/ 124 h 176"/>
                <a:gd name="T36" fmla="*/ 172 w 172"/>
                <a:gd name="T37" fmla="*/ 130 h 176"/>
                <a:gd name="T38" fmla="*/ 172 w 172"/>
                <a:gd name="T39" fmla="*/ 156 h 176"/>
                <a:gd name="T40" fmla="*/ 170 w 172"/>
                <a:gd name="T41" fmla="*/ 176 h 176"/>
                <a:gd name="T42" fmla="*/ 160 w 172"/>
                <a:gd name="T43" fmla="*/ 174 h 176"/>
                <a:gd name="T44" fmla="*/ 152 w 172"/>
                <a:gd name="T45" fmla="*/ 176 h 176"/>
                <a:gd name="T46" fmla="*/ 142 w 172"/>
                <a:gd name="T47" fmla="*/ 174 h 176"/>
                <a:gd name="T48" fmla="*/ 96 w 172"/>
                <a:gd name="T49" fmla="*/ 128 h 176"/>
                <a:gd name="T50" fmla="*/ 90 w 172"/>
                <a:gd name="T51" fmla="*/ 120 h 176"/>
                <a:gd name="T52" fmla="*/ 86 w 172"/>
                <a:gd name="T53" fmla="*/ 106 h 176"/>
                <a:gd name="T54" fmla="*/ 64 w 172"/>
                <a:gd name="T55" fmla="*/ 80 h 176"/>
                <a:gd name="T56" fmla="*/ 60 w 172"/>
                <a:gd name="T57" fmla="*/ 70 h 176"/>
                <a:gd name="T58" fmla="*/ 60 w 172"/>
                <a:gd name="T59" fmla="*/ 62 h 176"/>
                <a:gd name="T60" fmla="*/ 46 w 172"/>
                <a:gd name="T61" fmla="*/ 50 h 176"/>
                <a:gd name="T62" fmla="*/ 38 w 172"/>
                <a:gd name="T63" fmla="*/ 50 h 176"/>
                <a:gd name="T64" fmla="*/ 38 w 172"/>
                <a:gd name="T65" fmla="*/ 42 h 176"/>
                <a:gd name="T66" fmla="*/ 20 w 172"/>
                <a:gd name="T67" fmla="*/ 22 h 176"/>
                <a:gd name="T68" fmla="*/ 4 w 172"/>
                <a:gd name="T69" fmla="*/ 10 h 176"/>
                <a:gd name="T70" fmla="*/ 0 w 172"/>
                <a:gd name="T7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2" h="176">
                  <a:moveTo>
                    <a:pt x="0" y="0"/>
                  </a:moveTo>
                  <a:lnTo>
                    <a:pt x="20" y="2"/>
                  </a:lnTo>
                  <a:lnTo>
                    <a:pt x="38" y="4"/>
                  </a:lnTo>
                  <a:lnTo>
                    <a:pt x="48" y="18"/>
                  </a:lnTo>
                  <a:lnTo>
                    <a:pt x="60" y="28"/>
                  </a:lnTo>
                  <a:lnTo>
                    <a:pt x="72" y="36"/>
                  </a:lnTo>
                  <a:lnTo>
                    <a:pt x="84" y="50"/>
                  </a:lnTo>
                  <a:lnTo>
                    <a:pt x="96" y="54"/>
                  </a:lnTo>
                  <a:lnTo>
                    <a:pt x="108" y="64"/>
                  </a:lnTo>
                  <a:lnTo>
                    <a:pt x="122" y="78"/>
                  </a:lnTo>
                  <a:lnTo>
                    <a:pt x="134" y="84"/>
                  </a:lnTo>
                  <a:lnTo>
                    <a:pt x="134" y="96"/>
                  </a:lnTo>
                  <a:lnTo>
                    <a:pt x="136" y="102"/>
                  </a:lnTo>
                  <a:lnTo>
                    <a:pt x="144" y="104"/>
                  </a:lnTo>
                  <a:lnTo>
                    <a:pt x="152" y="116"/>
                  </a:lnTo>
                  <a:lnTo>
                    <a:pt x="152" y="124"/>
                  </a:lnTo>
                  <a:lnTo>
                    <a:pt x="150" y="130"/>
                  </a:lnTo>
                  <a:lnTo>
                    <a:pt x="160" y="124"/>
                  </a:lnTo>
                  <a:lnTo>
                    <a:pt x="172" y="130"/>
                  </a:lnTo>
                  <a:lnTo>
                    <a:pt x="172" y="156"/>
                  </a:lnTo>
                  <a:lnTo>
                    <a:pt x="170" y="176"/>
                  </a:lnTo>
                  <a:lnTo>
                    <a:pt x="160" y="174"/>
                  </a:lnTo>
                  <a:lnTo>
                    <a:pt x="152" y="176"/>
                  </a:lnTo>
                  <a:lnTo>
                    <a:pt x="142" y="174"/>
                  </a:lnTo>
                  <a:lnTo>
                    <a:pt x="96" y="128"/>
                  </a:lnTo>
                  <a:lnTo>
                    <a:pt x="90" y="120"/>
                  </a:lnTo>
                  <a:lnTo>
                    <a:pt x="86" y="106"/>
                  </a:lnTo>
                  <a:lnTo>
                    <a:pt x="64" y="80"/>
                  </a:lnTo>
                  <a:lnTo>
                    <a:pt x="60" y="70"/>
                  </a:lnTo>
                  <a:lnTo>
                    <a:pt x="60" y="62"/>
                  </a:lnTo>
                  <a:lnTo>
                    <a:pt x="46" y="50"/>
                  </a:lnTo>
                  <a:lnTo>
                    <a:pt x="38" y="50"/>
                  </a:lnTo>
                  <a:lnTo>
                    <a:pt x="38" y="42"/>
                  </a:lnTo>
                  <a:lnTo>
                    <a:pt x="20" y="22"/>
                  </a:lnTo>
                  <a:lnTo>
                    <a:pt x="4" y="10"/>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12" name="Freeform 239">
              <a:extLst>
                <a:ext uri="{FF2B5EF4-FFF2-40B4-BE49-F238E27FC236}">
                  <a16:creationId xmlns:a16="http://schemas.microsoft.com/office/drawing/2014/main" id="{095F6944-ED05-4FB8-819F-7A05891AE769}"/>
                </a:ext>
              </a:extLst>
            </p:cNvPr>
            <p:cNvSpPr>
              <a:spLocks/>
            </p:cNvSpPr>
            <p:nvPr/>
          </p:nvSpPr>
          <p:spPr bwMode="gray">
            <a:xfrm>
              <a:off x="9105747" y="4318990"/>
              <a:ext cx="31547" cy="27750"/>
            </a:xfrm>
            <a:custGeom>
              <a:avLst/>
              <a:gdLst>
                <a:gd name="T0" fmla="*/ 0 w 16"/>
                <a:gd name="T1" fmla="*/ 6 h 14"/>
                <a:gd name="T2" fmla="*/ 6 w 16"/>
                <a:gd name="T3" fmla="*/ 0 h 14"/>
                <a:gd name="T4" fmla="*/ 16 w 16"/>
                <a:gd name="T5" fmla="*/ 4 h 14"/>
                <a:gd name="T6" fmla="*/ 14 w 16"/>
                <a:gd name="T7" fmla="*/ 12 h 14"/>
                <a:gd name="T8" fmla="*/ 6 w 16"/>
                <a:gd name="T9" fmla="*/ 14 h 14"/>
                <a:gd name="T10" fmla="*/ 0 w 16"/>
                <a:gd name="T11" fmla="*/ 6 h 14"/>
              </a:gdLst>
              <a:ahLst/>
              <a:cxnLst>
                <a:cxn ang="0">
                  <a:pos x="T0" y="T1"/>
                </a:cxn>
                <a:cxn ang="0">
                  <a:pos x="T2" y="T3"/>
                </a:cxn>
                <a:cxn ang="0">
                  <a:pos x="T4" y="T5"/>
                </a:cxn>
                <a:cxn ang="0">
                  <a:pos x="T6" y="T7"/>
                </a:cxn>
                <a:cxn ang="0">
                  <a:pos x="T8" y="T9"/>
                </a:cxn>
                <a:cxn ang="0">
                  <a:pos x="T10" y="T11"/>
                </a:cxn>
              </a:cxnLst>
              <a:rect l="0" t="0" r="r" b="b"/>
              <a:pathLst>
                <a:path w="16" h="14">
                  <a:moveTo>
                    <a:pt x="0" y="6"/>
                  </a:moveTo>
                  <a:lnTo>
                    <a:pt x="6" y="0"/>
                  </a:lnTo>
                  <a:lnTo>
                    <a:pt x="16" y="4"/>
                  </a:lnTo>
                  <a:lnTo>
                    <a:pt x="14" y="12"/>
                  </a:lnTo>
                  <a:lnTo>
                    <a:pt x="6" y="14"/>
                  </a:lnTo>
                  <a:lnTo>
                    <a:pt x="0" y="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13" name="Freeform 240">
              <a:extLst>
                <a:ext uri="{FF2B5EF4-FFF2-40B4-BE49-F238E27FC236}">
                  <a16:creationId xmlns:a16="http://schemas.microsoft.com/office/drawing/2014/main" id="{768CD3DA-E9B5-4A1C-AB31-7328FBDACEEC}"/>
                </a:ext>
              </a:extLst>
            </p:cNvPr>
            <p:cNvSpPr>
              <a:spLocks/>
            </p:cNvSpPr>
            <p:nvPr/>
          </p:nvSpPr>
          <p:spPr bwMode="gray">
            <a:xfrm>
              <a:off x="9038711" y="4287272"/>
              <a:ext cx="51264" cy="55500"/>
            </a:xfrm>
            <a:custGeom>
              <a:avLst/>
              <a:gdLst>
                <a:gd name="T0" fmla="*/ 0 w 26"/>
                <a:gd name="T1" fmla="*/ 0 h 28"/>
                <a:gd name="T2" fmla="*/ 12 w 26"/>
                <a:gd name="T3" fmla="*/ 0 h 28"/>
                <a:gd name="T4" fmla="*/ 14 w 26"/>
                <a:gd name="T5" fmla="*/ 10 h 28"/>
                <a:gd name="T6" fmla="*/ 18 w 26"/>
                <a:gd name="T7" fmla="*/ 16 h 28"/>
                <a:gd name="T8" fmla="*/ 24 w 26"/>
                <a:gd name="T9" fmla="*/ 18 h 28"/>
                <a:gd name="T10" fmla="*/ 26 w 26"/>
                <a:gd name="T11" fmla="*/ 26 h 28"/>
                <a:gd name="T12" fmla="*/ 20 w 26"/>
                <a:gd name="T13" fmla="*/ 28 h 28"/>
                <a:gd name="T14" fmla="*/ 14 w 26"/>
                <a:gd name="T15" fmla="*/ 24 h 28"/>
                <a:gd name="T16" fmla="*/ 12 w 26"/>
                <a:gd name="T17" fmla="*/ 16 h 28"/>
                <a:gd name="T18" fmla="*/ 6 w 26"/>
                <a:gd name="T19" fmla="*/ 10 h 28"/>
                <a:gd name="T20" fmla="*/ 0 w 26"/>
                <a:gd name="T21" fmla="*/ 8 h 28"/>
                <a:gd name="T22" fmla="*/ 0 w 26"/>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8">
                  <a:moveTo>
                    <a:pt x="0" y="0"/>
                  </a:moveTo>
                  <a:lnTo>
                    <a:pt x="12" y="0"/>
                  </a:lnTo>
                  <a:lnTo>
                    <a:pt x="14" y="10"/>
                  </a:lnTo>
                  <a:lnTo>
                    <a:pt x="18" y="16"/>
                  </a:lnTo>
                  <a:lnTo>
                    <a:pt x="24" y="18"/>
                  </a:lnTo>
                  <a:lnTo>
                    <a:pt x="26" y="26"/>
                  </a:lnTo>
                  <a:lnTo>
                    <a:pt x="20" y="28"/>
                  </a:lnTo>
                  <a:lnTo>
                    <a:pt x="14" y="24"/>
                  </a:lnTo>
                  <a:lnTo>
                    <a:pt x="12" y="16"/>
                  </a:lnTo>
                  <a:lnTo>
                    <a:pt x="6" y="10"/>
                  </a:lnTo>
                  <a:lnTo>
                    <a:pt x="0" y="8"/>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14" name="Freeform 241">
              <a:extLst>
                <a:ext uri="{FF2B5EF4-FFF2-40B4-BE49-F238E27FC236}">
                  <a16:creationId xmlns:a16="http://schemas.microsoft.com/office/drawing/2014/main" id="{0305CAC4-025C-4150-95C4-8474C00B1A59}"/>
                </a:ext>
              </a:extLst>
            </p:cNvPr>
            <p:cNvSpPr>
              <a:spLocks/>
            </p:cNvSpPr>
            <p:nvPr/>
          </p:nvSpPr>
          <p:spPr bwMode="gray">
            <a:xfrm>
              <a:off x="9046597" y="4429988"/>
              <a:ext cx="311529" cy="87216"/>
            </a:xfrm>
            <a:custGeom>
              <a:avLst/>
              <a:gdLst>
                <a:gd name="T0" fmla="*/ 8 w 158"/>
                <a:gd name="T1" fmla="*/ 2 h 44"/>
                <a:gd name="T2" fmla="*/ 28 w 158"/>
                <a:gd name="T3" fmla="*/ 0 h 44"/>
                <a:gd name="T4" fmla="*/ 46 w 158"/>
                <a:gd name="T5" fmla="*/ 10 h 44"/>
                <a:gd name="T6" fmla="*/ 56 w 158"/>
                <a:gd name="T7" fmla="*/ 14 h 44"/>
                <a:gd name="T8" fmla="*/ 74 w 158"/>
                <a:gd name="T9" fmla="*/ 14 h 44"/>
                <a:gd name="T10" fmla="*/ 84 w 158"/>
                <a:gd name="T11" fmla="*/ 10 h 44"/>
                <a:gd name="T12" fmla="*/ 100 w 158"/>
                <a:gd name="T13" fmla="*/ 10 h 44"/>
                <a:gd name="T14" fmla="*/ 112 w 158"/>
                <a:gd name="T15" fmla="*/ 18 h 44"/>
                <a:gd name="T16" fmla="*/ 114 w 158"/>
                <a:gd name="T17" fmla="*/ 24 h 44"/>
                <a:gd name="T18" fmla="*/ 134 w 158"/>
                <a:gd name="T19" fmla="*/ 26 h 44"/>
                <a:gd name="T20" fmla="*/ 142 w 158"/>
                <a:gd name="T21" fmla="*/ 26 h 44"/>
                <a:gd name="T22" fmla="*/ 144 w 158"/>
                <a:gd name="T23" fmla="*/ 32 h 44"/>
                <a:gd name="T24" fmla="*/ 154 w 158"/>
                <a:gd name="T25" fmla="*/ 36 h 44"/>
                <a:gd name="T26" fmla="*/ 158 w 158"/>
                <a:gd name="T27" fmla="*/ 42 h 44"/>
                <a:gd name="T28" fmla="*/ 144 w 158"/>
                <a:gd name="T29" fmla="*/ 44 h 44"/>
                <a:gd name="T30" fmla="*/ 126 w 158"/>
                <a:gd name="T31" fmla="*/ 40 h 44"/>
                <a:gd name="T32" fmla="*/ 116 w 158"/>
                <a:gd name="T33" fmla="*/ 38 h 44"/>
                <a:gd name="T34" fmla="*/ 108 w 158"/>
                <a:gd name="T35" fmla="*/ 38 h 44"/>
                <a:gd name="T36" fmla="*/ 78 w 158"/>
                <a:gd name="T37" fmla="*/ 36 h 44"/>
                <a:gd name="T38" fmla="*/ 68 w 158"/>
                <a:gd name="T39" fmla="*/ 28 h 44"/>
                <a:gd name="T40" fmla="*/ 36 w 158"/>
                <a:gd name="T41" fmla="*/ 28 h 44"/>
                <a:gd name="T42" fmla="*/ 26 w 158"/>
                <a:gd name="T43" fmla="*/ 24 h 44"/>
                <a:gd name="T44" fmla="*/ 14 w 158"/>
                <a:gd name="T45" fmla="*/ 20 h 44"/>
                <a:gd name="T46" fmla="*/ 10 w 158"/>
                <a:gd name="T47" fmla="*/ 16 h 44"/>
                <a:gd name="T48" fmla="*/ 0 w 158"/>
                <a:gd name="T49" fmla="*/ 10 h 44"/>
                <a:gd name="T50" fmla="*/ 8 w 158"/>
                <a:gd name="T51"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 h="44">
                  <a:moveTo>
                    <a:pt x="8" y="2"/>
                  </a:moveTo>
                  <a:lnTo>
                    <a:pt x="28" y="0"/>
                  </a:lnTo>
                  <a:lnTo>
                    <a:pt x="46" y="10"/>
                  </a:lnTo>
                  <a:lnTo>
                    <a:pt x="56" y="14"/>
                  </a:lnTo>
                  <a:lnTo>
                    <a:pt x="74" y="14"/>
                  </a:lnTo>
                  <a:lnTo>
                    <a:pt x="84" y="10"/>
                  </a:lnTo>
                  <a:lnTo>
                    <a:pt x="100" y="10"/>
                  </a:lnTo>
                  <a:lnTo>
                    <a:pt x="112" y="18"/>
                  </a:lnTo>
                  <a:lnTo>
                    <a:pt x="114" y="24"/>
                  </a:lnTo>
                  <a:lnTo>
                    <a:pt x="134" y="26"/>
                  </a:lnTo>
                  <a:lnTo>
                    <a:pt x="142" y="26"/>
                  </a:lnTo>
                  <a:lnTo>
                    <a:pt x="144" y="32"/>
                  </a:lnTo>
                  <a:lnTo>
                    <a:pt x="154" y="36"/>
                  </a:lnTo>
                  <a:lnTo>
                    <a:pt x="158" y="42"/>
                  </a:lnTo>
                  <a:lnTo>
                    <a:pt x="144" y="44"/>
                  </a:lnTo>
                  <a:lnTo>
                    <a:pt x="126" y="40"/>
                  </a:lnTo>
                  <a:lnTo>
                    <a:pt x="116" y="38"/>
                  </a:lnTo>
                  <a:lnTo>
                    <a:pt x="108" y="38"/>
                  </a:lnTo>
                  <a:lnTo>
                    <a:pt x="78" y="36"/>
                  </a:lnTo>
                  <a:lnTo>
                    <a:pt x="68" y="28"/>
                  </a:lnTo>
                  <a:lnTo>
                    <a:pt x="36" y="28"/>
                  </a:lnTo>
                  <a:lnTo>
                    <a:pt x="26" y="24"/>
                  </a:lnTo>
                  <a:lnTo>
                    <a:pt x="14" y="20"/>
                  </a:lnTo>
                  <a:lnTo>
                    <a:pt x="10" y="16"/>
                  </a:lnTo>
                  <a:lnTo>
                    <a:pt x="0" y="10"/>
                  </a:lnTo>
                  <a:lnTo>
                    <a:pt x="8"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15" name="Freeform 242">
              <a:extLst>
                <a:ext uri="{FF2B5EF4-FFF2-40B4-BE49-F238E27FC236}">
                  <a16:creationId xmlns:a16="http://schemas.microsoft.com/office/drawing/2014/main" id="{DCC10DFA-1F29-4216-AED9-1C0C99973F37}"/>
                </a:ext>
              </a:extLst>
            </p:cNvPr>
            <p:cNvSpPr>
              <a:spLocks/>
            </p:cNvSpPr>
            <p:nvPr/>
          </p:nvSpPr>
          <p:spPr bwMode="gray">
            <a:xfrm>
              <a:off x="9614446" y="4497383"/>
              <a:ext cx="110415" cy="71358"/>
            </a:xfrm>
            <a:custGeom>
              <a:avLst/>
              <a:gdLst>
                <a:gd name="T0" fmla="*/ 0 w 56"/>
                <a:gd name="T1" fmla="*/ 36 h 36"/>
                <a:gd name="T2" fmla="*/ 18 w 56"/>
                <a:gd name="T3" fmla="*/ 28 h 36"/>
                <a:gd name="T4" fmla="*/ 30 w 56"/>
                <a:gd name="T5" fmla="*/ 18 h 36"/>
                <a:gd name="T6" fmla="*/ 54 w 56"/>
                <a:gd name="T7" fmla="*/ 8 h 36"/>
                <a:gd name="T8" fmla="*/ 56 w 56"/>
                <a:gd name="T9" fmla="*/ 2 h 36"/>
                <a:gd name="T10" fmla="*/ 38 w 56"/>
                <a:gd name="T11" fmla="*/ 0 h 36"/>
                <a:gd name="T12" fmla="*/ 24 w 56"/>
                <a:gd name="T13" fmla="*/ 8 h 36"/>
                <a:gd name="T14" fmla="*/ 14 w 56"/>
                <a:gd name="T15" fmla="*/ 16 h 36"/>
                <a:gd name="T16" fmla="*/ 8 w 56"/>
                <a:gd name="T17" fmla="*/ 18 h 36"/>
                <a:gd name="T18" fmla="*/ 2 w 56"/>
                <a:gd name="T19" fmla="*/ 22 h 36"/>
                <a:gd name="T20" fmla="*/ 0 w 56"/>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6">
                  <a:moveTo>
                    <a:pt x="0" y="36"/>
                  </a:moveTo>
                  <a:lnTo>
                    <a:pt x="18" y="28"/>
                  </a:lnTo>
                  <a:lnTo>
                    <a:pt x="30" y="18"/>
                  </a:lnTo>
                  <a:lnTo>
                    <a:pt x="54" y="8"/>
                  </a:lnTo>
                  <a:lnTo>
                    <a:pt x="56" y="2"/>
                  </a:lnTo>
                  <a:lnTo>
                    <a:pt x="38" y="0"/>
                  </a:lnTo>
                  <a:lnTo>
                    <a:pt x="24" y="8"/>
                  </a:lnTo>
                  <a:lnTo>
                    <a:pt x="14" y="16"/>
                  </a:lnTo>
                  <a:lnTo>
                    <a:pt x="8" y="18"/>
                  </a:lnTo>
                  <a:lnTo>
                    <a:pt x="2" y="22"/>
                  </a:lnTo>
                  <a:lnTo>
                    <a:pt x="0" y="3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16" name="Freeform 243">
              <a:extLst>
                <a:ext uri="{FF2B5EF4-FFF2-40B4-BE49-F238E27FC236}">
                  <a16:creationId xmlns:a16="http://schemas.microsoft.com/office/drawing/2014/main" id="{BC37FA92-B186-45D4-987D-3D26F5C0DC5F}"/>
                </a:ext>
              </a:extLst>
            </p:cNvPr>
            <p:cNvSpPr>
              <a:spLocks/>
            </p:cNvSpPr>
            <p:nvPr/>
          </p:nvSpPr>
          <p:spPr bwMode="gray">
            <a:xfrm>
              <a:off x="9468542" y="4533060"/>
              <a:ext cx="59151" cy="31714"/>
            </a:xfrm>
            <a:custGeom>
              <a:avLst/>
              <a:gdLst>
                <a:gd name="T0" fmla="*/ 2 w 30"/>
                <a:gd name="T1" fmla="*/ 0 h 16"/>
                <a:gd name="T2" fmla="*/ 14 w 30"/>
                <a:gd name="T3" fmla="*/ 0 h 16"/>
                <a:gd name="T4" fmla="*/ 24 w 30"/>
                <a:gd name="T5" fmla="*/ 6 h 16"/>
                <a:gd name="T6" fmla="*/ 30 w 30"/>
                <a:gd name="T7" fmla="*/ 12 h 16"/>
                <a:gd name="T8" fmla="*/ 26 w 30"/>
                <a:gd name="T9" fmla="*/ 16 h 16"/>
                <a:gd name="T10" fmla="*/ 14 w 30"/>
                <a:gd name="T11" fmla="*/ 14 h 16"/>
                <a:gd name="T12" fmla="*/ 4 w 30"/>
                <a:gd name="T13" fmla="*/ 8 h 16"/>
                <a:gd name="T14" fmla="*/ 0 w 30"/>
                <a:gd name="T15" fmla="*/ 4 h 16"/>
                <a:gd name="T16" fmla="*/ 2 w 3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6">
                  <a:moveTo>
                    <a:pt x="2" y="0"/>
                  </a:moveTo>
                  <a:lnTo>
                    <a:pt x="14" y="0"/>
                  </a:lnTo>
                  <a:lnTo>
                    <a:pt x="24" y="6"/>
                  </a:lnTo>
                  <a:lnTo>
                    <a:pt x="30" y="12"/>
                  </a:lnTo>
                  <a:lnTo>
                    <a:pt x="26" y="16"/>
                  </a:lnTo>
                  <a:lnTo>
                    <a:pt x="14" y="14"/>
                  </a:lnTo>
                  <a:lnTo>
                    <a:pt x="4" y="8"/>
                  </a:lnTo>
                  <a:lnTo>
                    <a:pt x="0" y="4"/>
                  </a:lnTo>
                  <a:lnTo>
                    <a:pt x="2"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17" name="Freeform 244">
              <a:extLst>
                <a:ext uri="{FF2B5EF4-FFF2-40B4-BE49-F238E27FC236}">
                  <a16:creationId xmlns:a16="http://schemas.microsoft.com/office/drawing/2014/main" id="{86B349D5-8F2D-4C31-9C45-FAA7568BC3D6}"/>
                </a:ext>
              </a:extLst>
            </p:cNvPr>
            <p:cNvSpPr>
              <a:spLocks/>
            </p:cNvSpPr>
            <p:nvPr/>
          </p:nvSpPr>
          <p:spPr bwMode="gray">
            <a:xfrm>
              <a:off x="9496147" y="4497383"/>
              <a:ext cx="74924" cy="19822"/>
            </a:xfrm>
            <a:custGeom>
              <a:avLst/>
              <a:gdLst>
                <a:gd name="T0" fmla="*/ 0 w 38"/>
                <a:gd name="T1" fmla="*/ 10 h 10"/>
                <a:gd name="T2" fmla="*/ 18 w 38"/>
                <a:gd name="T3" fmla="*/ 10 h 10"/>
                <a:gd name="T4" fmla="*/ 38 w 38"/>
                <a:gd name="T5" fmla="*/ 10 h 10"/>
                <a:gd name="T6" fmla="*/ 38 w 38"/>
                <a:gd name="T7" fmla="*/ 4 h 10"/>
                <a:gd name="T8" fmla="*/ 24 w 38"/>
                <a:gd name="T9" fmla="*/ 4 h 10"/>
                <a:gd name="T10" fmla="*/ 18 w 38"/>
                <a:gd name="T11" fmla="*/ 2 h 10"/>
                <a:gd name="T12" fmla="*/ 8 w 38"/>
                <a:gd name="T13" fmla="*/ 0 h 10"/>
                <a:gd name="T14" fmla="*/ 4 w 38"/>
                <a:gd name="T15" fmla="*/ 2 h 10"/>
                <a:gd name="T16" fmla="*/ 0 w 38"/>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0">
                  <a:moveTo>
                    <a:pt x="0" y="10"/>
                  </a:moveTo>
                  <a:lnTo>
                    <a:pt x="18" y="10"/>
                  </a:lnTo>
                  <a:lnTo>
                    <a:pt x="38" y="10"/>
                  </a:lnTo>
                  <a:lnTo>
                    <a:pt x="38" y="4"/>
                  </a:lnTo>
                  <a:lnTo>
                    <a:pt x="24" y="4"/>
                  </a:lnTo>
                  <a:lnTo>
                    <a:pt x="18" y="2"/>
                  </a:lnTo>
                  <a:lnTo>
                    <a:pt x="8" y="0"/>
                  </a:lnTo>
                  <a:lnTo>
                    <a:pt x="4" y="2"/>
                  </a:lnTo>
                  <a:lnTo>
                    <a:pt x="0" y="1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18" name="Freeform 245">
              <a:extLst>
                <a:ext uri="{FF2B5EF4-FFF2-40B4-BE49-F238E27FC236}">
                  <a16:creationId xmlns:a16="http://schemas.microsoft.com/office/drawing/2014/main" id="{314D2E65-47AB-4CAD-A52F-0D9312BF4E51}"/>
                </a:ext>
              </a:extLst>
            </p:cNvPr>
            <p:cNvSpPr>
              <a:spLocks/>
            </p:cNvSpPr>
            <p:nvPr/>
          </p:nvSpPr>
          <p:spPr bwMode="gray">
            <a:xfrm>
              <a:off x="9436995" y="4497383"/>
              <a:ext cx="39434" cy="19822"/>
            </a:xfrm>
            <a:custGeom>
              <a:avLst/>
              <a:gdLst>
                <a:gd name="T0" fmla="*/ 0 w 20"/>
                <a:gd name="T1" fmla="*/ 2 h 10"/>
                <a:gd name="T2" fmla="*/ 0 w 20"/>
                <a:gd name="T3" fmla="*/ 10 h 10"/>
                <a:gd name="T4" fmla="*/ 20 w 20"/>
                <a:gd name="T5" fmla="*/ 10 h 10"/>
                <a:gd name="T6" fmla="*/ 18 w 20"/>
                <a:gd name="T7" fmla="*/ 2 h 10"/>
                <a:gd name="T8" fmla="*/ 8 w 20"/>
                <a:gd name="T9" fmla="*/ 0 h 10"/>
                <a:gd name="T10" fmla="*/ 0 w 20"/>
                <a:gd name="T11" fmla="*/ 2 h 10"/>
              </a:gdLst>
              <a:ahLst/>
              <a:cxnLst>
                <a:cxn ang="0">
                  <a:pos x="T0" y="T1"/>
                </a:cxn>
                <a:cxn ang="0">
                  <a:pos x="T2" y="T3"/>
                </a:cxn>
                <a:cxn ang="0">
                  <a:pos x="T4" y="T5"/>
                </a:cxn>
                <a:cxn ang="0">
                  <a:pos x="T6" y="T7"/>
                </a:cxn>
                <a:cxn ang="0">
                  <a:pos x="T8" y="T9"/>
                </a:cxn>
                <a:cxn ang="0">
                  <a:pos x="T10" y="T11"/>
                </a:cxn>
              </a:cxnLst>
              <a:rect l="0" t="0" r="r" b="b"/>
              <a:pathLst>
                <a:path w="20" h="10">
                  <a:moveTo>
                    <a:pt x="0" y="2"/>
                  </a:moveTo>
                  <a:lnTo>
                    <a:pt x="0" y="10"/>
                  </a:lnTo>
                  <a:lnTo>
                    <a:pt x="20" y="10"/>
                  </a:lnTo>
                  <a:lnTo>
                    <a:pt x="18" y="2"/>
                  </a:lnTo>
                  <a:lnTo>
                    <a:pt x="8" y="0"/>
                  </a:lnTo>
                  <a:lnTo>
                    <a:pt x="0"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19" name="Freeform 246">
              <a:extLst>
                <a:ext uri="{FF2B5EF4-FFF2-40B4-BE49-F238E27FC236}">
                  <a16:creationId xmlns:a16="http://schemas.microsoft.com/office/drawing/2014/main" id="{F831AA1B-5F2E-4478-8FA5-F9B4589007A2}"/>
                </a:ext>
              </a:extLst>
            </p:cNvPr>
            <p:cNvSpPr>
              <a:spLocks/>
            </p:cNvSpPr>
            <p:nvPr/>
          </p:nvSpPr>
          <p:spPr bwMode="gray">
            <a:xfrm>
              <a:off x="9373900" y="4497383"/>
              <a:ext cx="51264" cy="35678"/>
            </a:xfrm>
            <a:custGeom>
              <a:avLst/>
              <a:gdLst>
                <a:gd name="T0" fmla="*/ 2 w 26"/>
                <a:gd name="T1" fmla="*/ 0 h 18"/>
                <a:gd name="T2" fmla="*/ 14 w 26"/>
                <a:gd name="T3" fmla="*/ 2 h 18"/>
                <a:gd name="T4" fmla="*/ 26 w 26"/>
                <a:gd name="T5" fmla="*/ 4 h 18"/>
                <a:gd name="T6" fmla="*/ 26 w 26"/>
                <a:gd name="T7" fmla="*/ 10 h 18"/>
                <a:gd name="T8" fmla="*/ 24 w 26"/>
                <a:gd name="T9" fmla="*/ 18 h 18"/>
                <a:gd name="T10" fmla="*/ 12 w 26"/>
                <a:gd name="T11" fmla="*/ 14 h 18"/>
                <a:gd name="T12" fmla="*/ 0 w 26"/>
                <a:gd name="T13" fmla="*/ 10 h 18"/>
                <a:gd name="T14" fmla="*/ 2 w 26"/>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8">
                  <a:moveTo>
                    <a:pt x="2" y="0"/>
                  </a:moveTo>
                  <a:lnTo>
                    <a:pt x="14" y="2"/>
                  </a:lnTo>
                  <a:lnTo>
                    <a:pt x="26" y="4"/>
                  </a:lnTo>
                  <a:lnTo>
                    <a:pt x="26" y="10"/>
                  </a:lnTo>
                  <a:lnTo>
                    <a:pt x="24" y="18"/>
                  </a:lnTo>
                  <a:lnTo>
                    <a:pt x="12" y="14"/>
                  </a:lnTo>
                  <a:lnTo>
                    <a:pt x="0" y="10"/>
                  </a:lnTo>
                  <a:lnTo>
                    <a:pt x="2"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20" name="Freeform 247">
              <a:extLst>
                <a:ext uri="{FF2B5EF4-FFF2-40B4-BE49-F238E27FC236}">
                  <a16:creationId xmlns:a16="http://schemas.microsoft.com/office/drawing/2014/main" id="{2C54B749-9E3E-4532-9269-2BE859B750E0}"/>
                </a:ext>
              </a:extLst>
            </p:cNvPr>
            <p:cNvSpPr>
              <a:spLocks/>
            </p:cNvSpPr>
            <p:nvPr/>
          </p:nvSpPr>
          <p:spPr bwMode="gray">
            <a:xfrm>
              <a:off x="9464597" y="4184201"/>
              <a:ext cx="193227" cy="233895"/>
            </a:xfrm>
            <a:custGeom>
              <a:avLst/>
              <a:gdLst>
                <a:gd name="T0" fmla="*/ 12 w 98"/>
                <a:gd name="T1" fmla="*/ 36 h 118"/>
                <a:gd name="T2" fmla="*/ 12 w 98"/>
                <a:gd name="T3" fmla="*/ 26 h 118"/>
                <a:gd name="T4" fmla="*/ 20 w 98"/>
                <a:gd name="T5" fmla="*/ 14 h 118"/>
                <a:gd name="T6" fmla="*/ 32 w 98"/>
                <a:gd name="T7" fmla="*/ 8 h 118"/>
                <a:gd name="T8" fmla="*/ 48 w 98"/>
                <a:gd name="T9" fmla="*/ 10 h 118"/>
                <a:gd name="T10" fmla="*/ 58 w 98"/>
                <a:gd name="T11" fmla="*/ 14 h 118"/>
                <a:gd name="T12" fmla="*/ 74 w 98"/>
                <a:gd name="T13" fmla="*/ 14 h 118"/>
                <a:gd name="T14" fmla="*/ 84 w 98"/>
                <a:gd name="T15" fmla="*/ 12 h 118"/>
                <a:gd name="T16" fmla="*/ 90 w 98"/>
                <a:gd name="T17" fmla="*/ 8 h 118"/>
                <a:gd name="T18" fmla="*/ 98 w 98"/>
                <a:gd name="T19" fmla="*/ 0 h 118"/>
                <a:gd name="T20" fmla="*/ 98 w 98"/>
                <a:gd name="T21" fmla="*/ 8 h 118"/>
                <a:gd name="T22" fmla="*/ 88 w 98"/>
                <a:gd name="T23" fmla="*/ 20 h 118"/>
                <a:gd name="T24" fmla="*/ 80 w 98"/>
                <a:gd name="T25" fmla="*/ 26 h 118"/>
                <a:gd name="T26" fmla="*/ 56 w 98"/>
                <a:gd name="T27" fmla="*/ 22 h 118"/>
                <a:gd name="T28" fmla="*/ 42 w 98"/>
                <a:gd name="T29" fmla="*/ 20 h 118"/>
                <a:gd name="T30" fmla="*/ 30 w 98"/>
                <a:gd name="T31" fmla="*/ 20 h 118"/>
                <a:gd name="T32" fmla="*/ 24 w 98"/>
                <a:gd name="T33" fmla="*/ 20 h 118"/>
                <a:gd name="T34" fmla="*/ 18 w 98"/>
                <a:gd name="T35" fmla="*/ 26 h 118"/>
                <a:gd name="T36" fmla="*/ 18 w 98"/>
                <a:gd name="T37" fmla="*/ 36 h 118"/>
                <a:gd name="T38" fmla="*/ 22 w 98"/>
                <a:gd name="T39" fmla="*/ 42 h 118"/>
                <a:gd name="T40" fmla="*/ 26 w 98"/>
                <a:gd name="T41" fmla="*/ 46 h 118"/>
                <a:gd name="T42" fmla="*/ 28 w 98"/>
                <a:gd name="T43" fmla="*/ 50 h 118"/>
                <a:gd name="T44" fmla="*/ 32 w 98"/>
                <a:gd name="T45" fmla="*/ 52 h 118"/>
                <a:gd name="T46" fmla="*/ 38 w 98"/>
                <a:gd name="T47" fmla="*/ 44 h 118"/>
                <a:gd name="T48" fmla="*/ 42 w 98"/>
                <a:gd name="T49" fmla="*/ 42 h 118"/>
                <a:gd name="T50" fmla="*/ 52 w 98"/>
                <a:gd name="T51" fmla="*/ 44 h 118"/>
                <a:gd name="T52" fmla="*/ 60 w 98"/>
                <a:gd name="T53" fmla="*/ 40 h 118"/>
                <a:gd name="T54" fmla="*/ 70 w 98"/>
                <a:gd name="T55" fmla="*/ 40 h 118"/>
                <a:gd name="T56" fmla="*/ 68 w 98"/>
                <a:gd name="T57" fmla="*/ 46 h 118"/>
                <a:gd name="T58" fmla="*/ 56 w 98"/>
                <a:gd name="T59" fmla="*/ 48 h 118"/>
                <a:gd name="T60" fmla="*/ 50 w 98"/>
                <a:gd name="T61" fmla="*/ 54 h 118"/>
                <a:gd name="T62" fmla="*/ 44 w 98"/>
                <a:gd name="T63" fmla="*/ 60 h 118"/>
                <a:gd name="T64" fmla="*/ 44 w 98"/>
                <a:gd name="T65" fmla="*/ 62 h 118"/>
                <a:gd name="T66" fmla="*/ 48 w 98"/>
                <a:gd name="T67" fmla="*/ 68 h 118"/>
                <a:gd name="T68" fmla="*/ 54 w 98"/>
                <a:gd name="T69" fmla="*/ 80 h 118"/>
                <a:gd name="T70" fmla="*/ 54 w 98"/>
                <a:gd name="T71" fmla="*/ 84 h 118"/>
                <a:gd name="T72" fmla="*/ 56 w 98"/>
                <a:gd name="T73" fmla="*/ 92 h 118"/>
                <a:gd name="T74" fmla="*/ 62 w 98"/>
                <a:gd name="T75" fmla="*/ 96 h 118"/>
                <a:gd name="T76" fmla="*/ 54 w 98"/>
                <a:gd name="T77" fmla="*/ 100 h 118"/>
                <a:gd name="T78" fmla="*/ 46 w 98"/>
                <a:gd name="T79" fmla="*/ 98 h 118"/>
                <a:gd name="T80" fmla="*/ 44 w 98"/>
                <a:gd name="T81" fmla="*/ 104 h 118"/>
                <a:gd name="T82" fmla="*/ 38 w 98"/>
                <a:gd name="T83" fmla="*/ 94 h 118"/>
                <a:gd name="T84" fmla="*/ 34 w 98"/>
                <a:gd name="T85" fmla="*/ 84 h 118"/>
                <a:gd name="T86" fmla="*/ 32 w 98"/>
                <a:gd name="T87" fmla="*/ 70 h 118"/>
                <a:gd name="T88" fmla="*/ 24 w 98"/>
                <a:gd name="T89" fmla="*/ 70 h 118"/>
                <a:gd name="T90" fmla="*/ 22 w 98"/>
                <a:gd name="T91" fmla="*/ 76 h 118"/>
                <a:gd name="T92" fmla="*/ 24 w 98"/>
                <a:gd name="T93" fmla="*/ 92 h 118"/>
                <a:gd name="T94" fmla="*/ 24 w 98"/>
                <a:gd name="T95" fmla="*/ 98 h 118"/>
                <a:gd name="T96" fmla="*/ 24 w 98"/>
                <a:gd name="T97" fmla="*/ 112 h 118"/>
                <a:gd name="T98" fmla="*/ 22 w 98"/>
                <a:gd name="T99" fmla="*/ 118 h 118"/>
                <a:gd name="T100" fmla="*/ 10 w 98"/>
                <a:gd name="T101" fmla="*/ 116 h 118"/>
                <a:gd name="T102" fmla="*/ 10 w 98"/>
                <a:gd name="T103" fmla="*/ 102 h 118"/>
                <a:gd name="T104" fmla="*/ 12 w 98"/>
                <a:gd name="T105" fmla="*/ 90 h 118"/>
                <a:gd name="T106" fmla="*/ 10 w 98"/>
                <a:gd name="T107" fmla="*/ 84 h 118"/>
                <a:gd name="T108" fmla="*/ 0 w 98"/>
                <a:gd name="T109" fmla="*/ 80 h 118"/>
                <a:gd name="T110" fmla="*/ 0 w 98"/>
                <a:gd name="T111" fmla="*/ 68 h 118"/>
                <a:gd name="T112" fmla="*/ 4 w 98"/>
                <a:gd name="T113" fmla="*/ 58 h 118"/>
                <a:gd name="T114" fmla="*/ 8 w 98"/>
                <a:gd name="T115" fmla="*/ 42 h 118"/>
                <a:gd name="T116" fmla="*/ 12 w 98"/>
                <a:gd name="T117" fmla="*/ 3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8" h="118">
                  <a:moveTo>
                    <a:pt x="12" y="36"/>
                  </a:moveTo>
                  <a:lnTo>
                    <a:pt x="12" y="26"/>
                  </a:lnTo>
                  <a:lnTo>
                    <a:pt x="20" y="14"/>
                  </a:lnTo>
                  <a:lnTo>
                    <a:pt x="32" y="8"/>
                  </a:lnTo>
                  <a:lnTo>
                    <a:pt x="48" y="10"/>
                  </a:lnTo>
                  <a:lnTo>
                    <a:pt x="58" y="14"/>
                  </a:lnTo>
                  <a:lnTo>
                    <a:pt x="74" y="14"/>
                  </a:lnTo>
                  <a:lnTo>
                    <a:pt x="84" y="12"/>
                  </a:lnTo>
                  <a:lnTo>
                    <a:pt x="90" y="8"/>
                  </a:lnTo>
                  <a:lnTo>
                    <a:pt x="98" y="0"/>
                  </a:lnTo>
                  <a:lnTo>
                    <a:pt x="98" y="8"/>
                  </a:lnTo>
                  <a:lnTo>
                    <a:pt x="88" y="20"/>
                  </a:lnTo>
                  <a:lnTo>
                    <a:pt x="80" y="26"/>
                  </a:lnTo>
                  <a:lnTo>
                    <a:pt x="56" y="22"/>
                  </a:lnTo>
                  <a:lnTo>
                    <a:pt x="42" y="20"/>
                  </a:lnTo>
                  <a:lnTo>
                    <a:pt x="30" y="20"/>
                  </a:lnTo>
                  <a:lnTo>
                    <a:pt x="24" y="20"/>
                  </a:lnTo>
                  <a:lnTo>
                    <a:pt x="18" y="26"/>
                  </a:lnTo>
                  <a:lnTo>
                    <a:pt x="18" y="36"/>
                  </a:lnTo>
                  <a:lnTo>
                    <a:pt x="22" y="42"/>
                  </a:lnTo>
                  <a:lnTo>
                    <a:pt x="26" y="46"/>
                  </a:lnTo>
                  <a:lnTo>
                    <a:pt x="28" y="50"/>
                  </a:lnTo>
                  <a:lnTo>
                    <a:pt x="32" y="52"/>
                  </a:lnTo>
                  <a:lnTo>
                    <a:pt x="38" y="44"/>
                  </a:lnTo>
                  <a:lnTo>
                    <a:pt x="42" y="42"/>
                  </a:lnTo>
                  <a:lnTo>
                    <a:pt x="52" y="44"/>
                  </a:lnTo>
                  <a:lnTo>
                    <a:pt x="60" y="40"/>
                  </a:lnTo>
                  <a:lnTo>
                    <a:pt x="70" y="40"/>
                  </a:lnTo>
                  <a:lnTo>
                    <a:pt x="68" y="46"/>
                  </a:lnTo>
                  <a:lnTo>
                    <a:pt x="56" y="48"/>
                  </a:lnTo>
                  <a:lnTo>
                    <a:pt x="50" y="54"/>
                  </a:lnTo>
                  <a:lnTo>
                    <a:pt x="44" y="60"/>
                  </a:lnTo>
                  <a:lnTo>
                    <a:pt x="44" y="62"/>
                  </a:lnTo>
                  <a:lnTo>
                    <a:pt x="48" y="68"/>
                  </a:lnTo>
                  <a:lnTo>
                    <a:pt x="54" y="80"/>
                  </a:lnTo>
                  <a:lnTo>
                    <a:pt x="54" y="84"/>
                  </a:lnTo>
                  <a:lnTo>
                    <a:pt x="56" y="92"/>
                  </a:lnTo>
                  <a:lnTo>
                    <a:pt x="62" y="96"/>
                  </a:lnTo>
                  <a:lnTo>
                    <a:pt x="54" y="100"/>
                  </a:lnTo>
                  <a:lnTo>
                    <a:pt x="46" y="98"/>
                  </a:lnTo>
                  <a:lnTo>
                    <a:pt x="44" y="104"/>
                  </a:lnTo>
                  <a:lnTo>
                    <a:pt x="38" y="94"/>
                  </a:lnTo>
                  <a:lnTo>
                    <a:pt x="34" y="84"/>
                  </a:lnTo>
                  <a:lnTo>
                    <a:pt x="32" y="70"/>
                  </a:lnTo>
                  <a:lnTo>
                    <a:pt x="24" y="70"/>
                  </a:lnTo>
                  <a:lnTo>
                    <a:pt x="22" y="76"/>
                  </a:lnTo>
                  <a:lnTo>
                    <a:pt x="24" y="92"/>
                  </a:lnTo>
                  <a:lnTo>
                    <a:pt x="24" y="98"/>
                  </a:lnTo>
                  <a:lnTo>
                    <a:pt x="24" y="112"/>
                  </a:lnTo>
                  <a:lnTo>
                    <a:pt x="22" y="118"/>
                  </a:lnTo>
                  <a:lnTo>
                    <a:pt x="10" y="116"/>
                  </a:lnTo>
                  <a:lnTo>
                    <a:pt x="10" y="102"/>
                  </a:lnTo>
                  <a:lnTo>
                    <a:pt x="12" y="90"/>
                  </a:lnTo>
                  <a:lnTo>
                    <a:pt x="10" y="84"/>
                  </a:lnTo>
                  <a:lnTo>
                    <a:pt x="0" y="80"/>
                  </a:lnTo>
                  <a:lnTo>
                    <a:pt x="0" y="68"/>
                  </a:lnTo>
                  <a:lnTo>
                    <a:pt x="4" y="58"/>
                  </a:lnTo>
                  <a:lnTo>
                    <a:pt x="8" y="42"/>
                  </a:lnTo>
                  <a:lnTo>
                    <a:pt x="12" y="3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21" name="Freeform 248">
              <a:extLst>
                <a:ext uri="{FF2B5EF4-FFF2-40B4-BE49-F238E27FC236}">
                  <a16:creationId xmlns:a16="http://schemas.microsoft.com/office/drawing/2014/main" id="{42CE8E94-03EC-4875-9A58-1CB9EB121A00}"/>
                </a:ext>
              </a:extLst>
            </p:cNvPr>
            <p:cNvSpPr>
              <a:spLocks/>
            </p:cNvSpPr>
            <p:nvPr/>
          </p:nvSpPr>
          <p:spPr bwMode="gray">
            <a:xfrm>
              <a:off x="9835278" y="4255559"/>
              <a:ext cx="319415" cy="269574"/>
            </a:xfrm>
            <a:custGeom>
              <a:avLst/>
              <a:gdLst>
                <a:gd name="T0" fmla="*/ 2 w 162"/>
                <a:gd name="T1" fmla="*/ 8 h 136"/>
                <a:gd name="T2" fmla="*/ 20 w 162"/>
                <a:gd name="T3" fmla="*/ 2 h 136"/>
                <a:gd name="T4" fmla="*/ 30 w 162"/>
                <a:gd name="T5" fmla="*/ 0 h 136"/>
                <a:gd name="T6" fmla="*/ 48 w 162"/>
                <a:gd name="T7" fmla="*/ 2 h 136"/>
                <a:gd name="T8" fmla="*/ 56 w 162"/>
                <a:gd name="T9" fmla="*/ 10 h 136"/>
                <a:gd name="T10" fmla="*/ 54 w 162"/>
                <a:gd name="T11" fmla="*/ 22 h 136"/>
                <a:gd name="T12" fmla="*/ 54 w 162"/>
                <a:gd name="T13" fmla="*/ 30 h 136"/>
                <a:gd name="T14" fmla="*/ 60 w 162"/>
                <a:gd name="T15" fmla="*/ 34 h 136"/>
                <a:gd name="T16" fmla="*/ 62 w 162"/>
                <a:gd name="T17" fmla="*/ 42 h 136"/>
                <a:gd name="T18" fmla="*/ 70 w 162"/>
                <a:gd name="T19" fmla="*/ 44 h 136"/>
                <a:gd name="T20" fmla="*/ 80 w 162"/>
                <a:gd name="T21" fmla="*/ 42 h 136"/>
                <a:gd name="T22" fmla="*/ 86 w 162"/>
                <a:gd name="T23" fmla="*/ 32 h 136"/>
                <a:gd name="T24" fmla="*/ 94 w 162"/>
                <a:gd name="T25" fmla="*/ 26 h 136"/>
                <a:gd name="T26" fmla="*/ 104 w 162"/>
                <a:gd name="T27" fmla="*/ 22 h 136"/>
                <a:gd name="T28" fmla="*/ 110 w 162"/>
                <a:gd name="T29" fmla="*/ 16 h 136"/>
                <a:gd name="T30" fmla="*/ 128 w 162"/>
                <a:gd name="T31" fmla="*/ 22 h 136"/>
                <a:gd name="T32" fmla="*/ 142 w 162"/>
                <a:gd name="T33" fmla="*/ 26 h 136"/>
                <a:gd name="T34" fmla="*/ 158 w 162"/>
                <a:gd name="T35" fmla="*/ 32 h 136"/>
                <a:gd name="T36" fmla="*/ 162 w 162"/>
                <a:gd name="T37" fmla="*/ 34 h 136"/>
                <a:gd name="T38" fmla="*/ 162 w 162"/>
                <a:gd name="T39" fmla="*/ 136 h 136"/>
                <a:gd name="T40" fmla="*/ 148 w 162"/>
                <a:gd name="T41" fmla="*/ 124 h 136"/>
                <a:gd name="T42" fmla="*/ 138 w 162"/>
                <a:gd name="T43" fmla="*/ 120 h 136"/>
                <a:gd name="T44" fmla="*/ 130 w 162"/>
                <a:gd name="T45" fmla="*/ 120 h 136"/>
                <a:gd name="T46" fmla="*/ 124 w 162"/>
                <a:gd name="T47" fmla="*/ 124 h 136"/>
                <a:gd name="T48" fmla="*/ 110 w 162"/>
                <a:gd name="T49" fmla="*/ 126 h 136"/>
                <a:gd name="T50" fmla="*/ 108 w 162"/>
                <a:gd name="T51" fmla="*/ 118 h 136"/>
                <a:gd name="T52" fmla="*/ 110 w 162"/>
                <a:gd name="T53" fmla="*/ 114 h 136"/>
                <a:gd name="T54" fmla="*/ 116 w 162"/>
                <a:gd name="T55" fmla="*/ 112 h 136"/>
                <a:gd name="T56" fmla="*/ 124 w 162"/>
                <a:gd name="T57" fmla="*/ 110 h 136"/>
                <a:gd name="T58" fmla="*/ 126 w 162"/>
                <a:gd name="T59" fmla="*/ 98 h 136"/>
                <a:gd name="T60" fmla="*/ 122 w 162"/>
                <a:gd name="T61" fmla="*/ 90 h 136"/>
                <a:gd name="T62" fmla="*/ 112 w 162"/>
                <a:gd name="T63" fmla="*/ 80 h 136"/>
                <a:gd name="T64" fmla="*/ 90 w 162"/>
                <a:gd name="T65" fmla="*/ 68 h 136"/>
                <a:gd name="T66" fmla="*/ 66 w 162"/>
                <a:gd name="T67" fmla="*/ 62 h 136"/>
                <a:gd name="T68" fmla="*/ 60 w 162"/>
                <a:gd name="T69" fmla="*/ 56 h 136"/>
                <a:gd name="T70" fmla="*/ 54 w 162"/>
                <a:gd name="T71" fmla="*/ 54 h 136"/>
                <a:gd name="T72" fmla="*/ 48 w 162"/>
                <a:gd name="T73" fmla="*/ 40 h 136"/>
                <a:gd name="T74" fmla="*/ 42 w 162"/>
                <a:gd name="T75" fmla="*/ 42 h 136"/>
                <a:gd name="T76" fmla="*/ 42 w 162"/>
                <a:gd name="T77" fmla="*/ 48 h 136"/>
                <a:gd name="T78" fmla="*/ 42 w 162"/>
                <a:gd name="T79" fmla="*/ 58 h 136"/>
                <a:gd name="T80" fmla="*/ 32 w 162"/>
                <a:gd name="T81" fmla="*/ 56 h 136"/>
                <a:gd name="T82" fmla="*/ 32 w 162"/>
                <a:gd name="T83" fmla="*/ 46 h 136"/>
                <a:gd name="T84" fmla="*/ 30 w 162"/>
                <a:gd name="T85" fmla="*/ 40 h 136"/>
                <a:gd name="T86" fmla="*/ 20 w 162"/>
                <a:gd name="T87" fmla="*/ 38 h 136"/>
                <a:gd name="T88" fmla="*/ 30 w 162"/>
                <a:gd name="T89" fmla="*/ 32 h 136"/>
                <a:gd name="T90" fmla="*/ 42 w 162"/>
                <a:gd name="T91" fmla="*/ 34 h 136"/>
                <a:gd name="T92" fmla="*/ 50 w 162"/>
                <a:gd name="T93" fmla="*/ 32 h 136"/>
                <a:gd name="T94" fmla="*/ 46 w 162"/>
                <a:gd name="T95" fmla="*/ 24 h 136"/>
                <a:gd name="T96" fmla="*/ 30 w 162"/>
                <a:gd name="T97" fmla="*/ 24 h 136"/>
                <a:gd name="T98" fmla="*/ 20 w 162"/>
                <a:gd name="T99" fmla="*/ 26 h 136"/>
                <a:gd name="T100" fmla="*/ 16 w 162"/>
                <a:gd name="T101" fmla="*/ 16 h 136"/>
                <a:gd name="T102" fmla="*/ 6 w 162"/>
                <a:gd name="T103" fmla="*/ 16 h 136"/>
                <a:gd name="T104" fmla="*/ 0 w 162"/>
                <a:gd name="T105" fmla="*/ 14 h 136"/>
                <a:gd name="T106" fmla="*/ 2 w 162"/>
                <a:gd name="T107"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36">
                  <a:moveTo>
                    <a:pt x="2" y="8"/>
                  </a:moveTo>
                  <a:lnTo>
                    <a:pt x="20" y="2"/>
                  </a:lnTo>
                  <a:lnTo>
                    <a:pt x="30" y="0"/>
                  </a:lnTo>
                  <a:lnTo>
                    <a:pt x="48" y="2"/>
                  </a:lnTo>
                  <a:lnTo>
                    <a:pt x="56" y="10"/>
                  </a:lnTo>
                  <a:lnTo>
                    <a:pt x="54" y="22"/>
                  </a:lnTo>
                  <a:lnTo>
                    <a:pt x="54" y="30"/>
                  </a:lnTo>
                  <a:lnTo>
                    <a:pt x="60" y="34"/>
                  </a:lnTo>
                  <a:lnTo>
                    <a:pt x="62" y="42"/>
                  </a:lnTo>
                  <a:lnTo>
                    <a:pt x="70" y="44"/>
                  </a:lnTo>
                  <a:lnTo>
                    <a:pt x="80" y="42"/>
                  </a:lnTo>
                  <a:lnTo>
                    <a:pt x="86" y="32"/>
                  </a:lnTo>
                  <a:lnTo>
                    <a:pt x="94" y="26"/>
                  </a:lnTo>
                  <a:lnTo>
                    <a:pt x="104" y="22"/>
                  </a:lnTo>
                  <a:lnTo>
                    <a:pt x="110" y="16"/>
                  </a:lnTo>
                  <a:lnTo>
                    <a:pt x="128" y="22"/>
                  </a:lnTo>
                  <a:lnTo>
                    <a:pt x="142" y="26"/>
                  </a:lnTo>
                  <a:lnTo>
                    <a:pt x="158" y="32"/>
                  </a:lnTo>
                  <a:lnTo>
                    <a:pt x="162" y="34"/>
                  </a:lnTo>
                  <a:lnTo>
                    <a:pt x="162" y="136"/>
                  </a:lnTo>
                  <a:lnTo>
                    <a:pt x="148" y="124"/>
                  </a:lnTo>
                  <a:lnTo>
                    <a:pt x="138" y="120"/>
                  </a:lnTo>
                  <a:lnTo>
                    <a:pt x="130" y="120"/>
                  </a:lnTo>
                  <a:lnTo>
                    <a:pt x="124" y="124"/>
                  </a:lnTo>
                  <a:lnTo>
                    <a:pt x="110" y="126"/>
                  </a:lnTo>
                  <a:lnTo>
                    <a:pt x="108" y="118"/>
                  </a:lnTo>
                  <a:lnTo>
                    <a:pt x="110" y="114"/>
                  </a:lnTo>
                  <a:lnTo>
                    <a:pt x="116" y="112"/>
                  </a:lnTo>
                  <a:lnTo>
                    <a:pt x="124" y="110"/>
                  </a:lnTo>
                  <a:lnTo>
                    <a:pt x="126" y="98"/>
                  </a:lnTo>
                  <a:lnTo>
                    <a:pt x="122" y="90"/>
                  </a:lnTo>
                  <a:lnTo>
                    <a:pt x="112" y="80"/>
                  </a:lnTo>
                  <a:lnTo>
                    <a:pt x="90" y="68"/>
                  </a:lnTo>
                  <a:lnTo>
                    <a:pt x="66" y="62"/>
                  </a:lnTo>
                  <a:lnTo>
                    <a:pt x="60" y="56"/>
                  </a:lnTo>
                  <a:lnTo>
                    <a:pt x="54" y="54"/>
                  </a:lnTo>
                  <a:lnTo>
                    <a:pt x="48" y="40"/>
                  </a:lnTo>
                  <a:lnTo>
                    <a:pt x="42" y="42"/>
                  </a:lnTo>
                  <a:lnTo>
                    <a:pt x="42" y="48"/>
                  </a:lnTo>
                  <a:lnTo>
                    <a:pt x="42" y="58"/>
                  </a:lnTo>
                  <a:lnTo>
                    <a:pt x="32" y="56"/>
                  </a:lnTo>
                  <a:lnTo>
                    <a:pt x="32" y="46"/>
                  </a:lnTo>
                  <a:lnTo>
                    <a:pt x="30" y="40"/>
                  </a:lnTo>
                  <a:lnTo>
                    <a:pt x="20" y="38"/>
                  </a:lnTo>
                  <a:lnTo>
                    <a:pt x="30" y="32"/>
                  </a:lnTo>
                  <a:lnTo>
                    <a:pt x="42" y="34"/>
                  </a:lnTo>
                  <a:lnTo>
                    <a:pt x="50" y="32"/>
                  </a:lnTo>
                  <a:lnTo>
                    <a:pt x="46" y="24"/>
                  </a:lnTo>
                  <a:lnTo>
                    <a:pt x="30" y="24"/>
                  </a:lnTo>
                  <a:lnTo>
                    <a:pt x="20" y="26"/>
                  </a:lnTo>
                  <a:lnTo>
                    <a:pt x="16" y="16"/>
                  </a:lnTo>
                  <a:lnTo>
                    <a:pt x="6" y="16"/>
                  </a:lnTo>
                  <a:lnTo>
                    <a:pt x="0" y="14"/>
                  </a:lnTo>
                  <a:lnTo>
                    <a:pt x="2" y="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22" name="Freeform 249">
              <a:extLst>
                <a:ext uri="{FF2B5EF4-FFF2-40B4-BE49-F238E27FC236}">
                  <a16:creationId xmlns:a16="http://schemas.microsoft.com/office/drawing/2014/main" id="{3374D91E-4ADD-4A2D-8A78-93A09506B197}"/>
                </a:ext>
              </a:extLst>
            </p:cNvPr>
            <p:cNvSpPr>
              <a:spLocks/>
            </p:cNvSpPr>
            <p:nvPr/>
          </p:nvSpPr>
          <p:spPr bwMode="gray">
            <a:xfrm>
              <a:off x="9744579" y="4326917"/>
              <a:ext cx="94642" cy="31714"/>
            </a:xfrm>
            <a:custGeom>
              <a:avLst/>
              <a:gdLst>
                <a:gd name="T0" fmla="*/ 4 w 48"/>
                <a:gd name="T1" fmla="*/ 2 h 16"/>
                <a:gd name="T2" fmla="*/ 20 w 48"/>
                <a:gd name="T3" fmla="*/ 0 h 16"/>
                <a:gd name="T4" fmla="*/ 38 w 48"/>
                <a:gd name="T5" fmla="*/ 2 h 16"/>
                <a:gd name="T6" fmla="*/ 48 w 48"/>
                <a:gd name="T7" fmla="*/ 10 h 16"/>
                <a:gd name="T8" fmla="*/ 46 w 48"/>
                <a:gd name="T9" fmla="*/ 16 h 16"/>
                <a:gd name="T10" fmla="*/ 34 w 48"/>
                <a:gd name="T11" fmla="*/ 12 h 16"/>
                <a:gd name="T12" fmla="*/ 24 w 48"/>
                <a:gd name="T13" fmla="*/ 10 h 16"/>
                <a:gd name="T14" fmla="*/ 12 w 48"/>
                <a:gd name="T15" fmla="*/ 10 h 16"/>
                <a:gd name="T16" fmla="*/ 8 w 48"/>
                <a:gd name="T17" fmla="*/ 14 h 16"/>
                <a:gd name="T18" fmla="*/ 2 w 48"/>
                <a:gd name="T19" fmla="*/ 14 h 16"/>
                <a:gd name="T20" fmla="*/ 0 w 48"/>
                <a:gd name="T21" fmla="*/ 6 h 16"/>
                <a:gd name="T22" fmla="*/ 4 w 48"/>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16">
                  <a:moveTo>
                    <a:pt x="4" y="2"/>
                  </a:moveTo>
                  <a:lnTo>
                    <a:pt x="20" y="0"/>
                  </a:lnTo>
                  <a:lnTo>
                    <a:pt x="38" y="2"/>
                  </a:lnTo>
                  <a:lnTo>
                    <a:pt x="48" y="10"/>
                  </a:lnTo>
                  <a:lnTo>
                    <a:pt x="46" y="16"/>
                  </a:lnTo>
                  <a:lnTo>
                    <a:pt x="34" y="12"/>
                  </a:lnTo>
                  <a:lnTo>
                    <a:pt x="24" y="10"/>
                  </a:lnTo>
                  <a:lnTo>
                    <a:pt x="12" y="10"/>
                  </a:lnTo>
                  <a:lnTo>
                    <a:pt x="8" y="14"/>
                  </a:lnTo>
                  <a:lnTo>
                    <a:pt x="2" y="14"/>
                  </a:lnTo>
                  <a:lnTo>
                    <a:pt x="0" y="6"/>
                  </a:lnTo>
                  <a:lnTo>
                    <a:pt x="4"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23" name="Freeform 250">
              <a:extLst>
                <a:ext uri="{FF2B5EF4-FFF2-40B4-BE49-F238E27FC236}">
                  <a16:creationId xmlns:a16="http://schemas.microsoft.com/office/drawing/2014/main" id="{3C963857-DBFC-4BBF-AE7D-6674E626EFE1}"/>
                </a:ext>
              </a:extLst>
            </p:cNvPr>
            <p:cNvSpPr>
              <a:spLocks/>
            </p:cNvSpPr>
            <p:nvPr/>
          </p:nvSpPr>
          <p:spPr bwMode="gray">
            <a:xfrm>
              <a:off x="9693315" y="4338810"/>
              <a:ext cx="35490" cy="19822"/>
            </a:xfrm>
            <a:custGeom>
              <a:avLst/>
              <a:gdLst>
                <a:gd name="T0" fmla="*/ 2 w 18"/>
                <a:gd name="T1" fmla="*/ 0 h 10"/>
                <a:gd name="T2" fmla="*/ 12 w 18"/>
                <a:gd name="T3" fmla="*/ 0 h 10"/>
                <a:gd name="T4" fmla="*/ 18 w 18"/>
                <a:gd name="T5" fmla="*/ 4 h 10"/>
                <a:gd name="T6" fmla="*/ 14 w 18"/>
                <a:gd name="T7" fmla="*/ 10 h 10"/>
                <a:gd name="T8" fmla="*/ 4 w 18"/>
                <a:gd name="T9" fmla="*/ 10 h 10"/>
                <a:gd name="T10" fmla="*/ 0 w 18"/>
                <a:gd name="T11" fmla="*/ 6 h 10"/>
                <a:gd name="T12" fmla="*/ 2 w 1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2" y="0"/>
                  </a:moveTo>
                  <a:lnTo>
                    <a:pt x="12" y="0"/>
                  </a:lnTo>
                  <a:lnTo>
                    <a:pt x="18" y="4"/>
                  </a:lnTo>
                  <a:lnTo>
                    <a:pt x="14" y="10"/>
                  </a:lnTo>
                  <a:lnTo>
                    <a:pt x="4" y="10"/>
                  </a:lnTo>
                  <a:lnTo>
                    <a:pt x="0" y="6"/>
                  </a:lnTo>
                  <a:lnTo>
                    <a:pt x="2"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24" name="Freeform 251">
              <a:extLst>
                <a:ext uri="{FF2B5EF4-FFF2-40B4-BE49-F238E27FC236}">
                  <a16:creationId xmlns:a16="http://schemas.microsoft.com/office/drawing/2014/main" id="{621F4EE2-3AD2-4B9A-A21D-39903D7CF13A}"/>
                </a:ext>
              </a:extLst>
            </p:cNvPr>
            <p:cNvSpPr>
              <a:spLocks/>
            </p:cNvSpPr>
            <p:nvPr/>
          </p:nvSpPr>
          <p:spPr bwMode="gray">
            <a:xfrm>
              <a:off x="9732749" y="4176273"/>
              <a:ext cx="43377" cy="99108"/>
            </a:xfrm>
            <a:custGeom>
              <a:avLst/>
              <a:gdLst>
                <a:gd name="T0" fmla="*/ 0 w 22"/>
                <a:gd name="T1" fmla="*/ 0 h 50"/>
                <a:gd name="T2" fmla="*/ 6 w 22"/>
                <a:gd name="T3" fmla="*/ 2 h 50"/>
                <a:gd name="T4" fmla="*/ 8 w 22"/>
                <a:gd name="T5" fmla="*/ 10 h 50"/>
                <a:gd name="T6" fmla="*/ 8 w 22"/>
                <a:gd name="T7" fmla="*/ 14 h 50"/>
                <a:gd name="T8" fmla="*/ 14 w 22"/>
                <a:gd name="T9" fmla="*/ 6 h 50"/>
                <a:gd name="T10" fmla="*/ 20 w 22"/>
                <a:gd name="T11" fmla="*/ 4 h 50"/>
                <a:gd name="T12" fmla="*/ 22 w 22"/>
                <a:gd name="T13" fmla="*/ 14 h 50"/>
                <a:gd name="T14" fmla="*/ 16 w 22"/>
                <a:gd name="T15" fmla="*/ 16 h 50"/>
                <a:gd name="T16" fmla="*/ 14 w 22"/>
                <a:gd name="T17" fmla="*/ 20 h 50"/>
                <a:gd name="T18" fmla="*/ 18 w 22"/>
                <a:gd name="T19" fmla="*/ 22 h 50"/>
                <a:gd name="T20" fmla="*/ 20 w 22"/>
                <a:gd name="T21" fmla="*/ 26 h 50"/>
                <a:gd name="T22" fmla="*/ 8 w 22"/>
                <a:gd name="T23" fmla="*/ 26 h 50"/>
                <a:gd name="T24" fmla="*/ 8 w 22"/>
                <a:gd name="T25" fmla="*/ 30 h 50"/>
                <a:gd name="T26" fmla="*/ 10 w 22"/>
                <a:gd name="T27" fmla="*/ 38 h 50"/>
                <a:gd name="T28" fmla="*/ 16 w 22"/>
                <a:gd name="T29" fmla="*/ 44 h 50"/>
                <a:gd name="T30" fmla="*/ 18 w 22"/>
                <a:gd name="T31" fmla="*/ 46 h 50"/>
                <a:gd name="T32" fmla="*/ 18 w 22"/>
                <a:gd name="T33" fmla="*/ 48 h 50"/>
                <a:gd name="T34" fmla="*/ 16 w 22"/>
                <a:gd name="T35" fmla="*/ 50 h 50"/>
                <a:gd name="T36" fmla="*/ 12 w 22"/>
                <a:gd name="T37" fmla="*/ 50 h 50"/>
                <a:gd name="T38" fmla="*/ 8 w 22"/>
                <a:gd name="T39" fmla="*/ 48 h 50"/>
                <a:gd name="T40" fmla="*/ 6 w 22"/>
                <a:gd name="T41" fmla="*/ 46 h 50"/>
                <a:gd name="T42" fmla="*/ 2 w 22"/>
                <a:gd name="T43" fmla="*/ 32 h 50"/>
                <a:gd name="T44" fmla="*/ 0 w 22"/>
                <a:gd name="T45" fmla="*/ 22 h 50"/>
                <a:gd name="T46" fmla="*/ 2 w 22"/>
                <a:gd name="T47" fmla="*/ 12 h 50"/>
                <a:gd name="T48" fmla="*/ 0 w 2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0">
                  <a:moveTo>
                    <a:pt x="0" y="0"/>
                  </a:moveTo>
                  <a:lnTo>
                    <a:pt x="6" y="2"/>
                  </a:lnTo>
                  <a:lnTo>
                    <a:pt x="8" y="10"/>
                  </a:lnTo>
                  <a:lnTo>
                    <a:pt x="8" y="14"/>
                  </a:lnTo>
                  <a:lnTo>
                    <a:pt x="14" y="6"/>
                  </a:lnTo>
                  <a:lnTo>
                    <a:pt x="20" y="4"/>
                  </a:lnTo>
                  <a:lnTo>
                    <a:pt x="22" y="14"/>
                  </a:lnTo>
                  <a:lnTo>
                    <a:pt x="16" y="16"/>
                  </a:lnTo>
                  <a:lnTo>
                    <a:pt x="14" y="20"/>
                  </a:lnTo>
                  <a:lnTo>
                    <a:pt x="18" y="22"/>
                  </a:lnTo>
                  <a:lnTo>
                    <a:pt x="20" y="26"/>
                  </a:lnTo>
                  <a:lnTo>
                    <a:pt x="8" y="26"/>
                  </a:lnTo>
                  <a:lnTo>
                    <a:pt x="8" y="30"/>
                  </a:lnTo>
                  <a:lnTo>
                    <a:pt x="10" y="38"/>
                  </a:lnTo>
                  <a:lnTo>
                    <a:pt x="16" y="44"/>
                  </a:lnTo>
                  <a:lnTo>
                    <a:pt x="18" y="46"/>
                  </a:lnTo>
                  <a:lnTo>
                    <a:pt x="18" y="48"/>
                  </a:lnTo>
                  <a:lnTo>
                    <a:pt x="16" y="50"/>
                  </a:lnTo>
                  <a:lnTo>
                    <a:pt x="12" y="50"/>
                  </a:lnTo>
                  <a:lnTo>
                    <a:pt x="8" y="48"/>
                  </a:lnTo>
                  <a:lnTo>
                    <a:pt x="6" y="46"/>
                  </a:lnTo>
                  <a:lnTo>
                    <a:pt x="2" y="32"/>
                  </a:lnTo>
                  <a:lnTo>
                    <a:pt x="0" y="22"/>
                  </a:lnTo>
                  <a:lnTo>
                    <a:pt x="2" y="12"/>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25" name="Freeform 252">
              <a:extLst>
                <a:ext uri="{FF2B5EF4-FFF2-40B4-BE49-F238E27FC236}">
                  <a16:creationId xmlns:a16="http://schemas.microsoft.com/office/drawing/2014/main" id="{611BA21F-3410-4E3B-8C02-77A533C8ACE7}"/>
                </a:ext>
              </a:extLst>
            </p:cNvPr>
            <p:cNvSpPr>
              <a:spLocks/>
            </p:cNvSpPr>
            <p:nvPr/>
          </p:nvSpPr>
          <p:spPr bwMode="gray">
            <a:xfrm>
              <a:off x="10154693" y="4322952"/>
              <a:ext cx="303643" cy="257680"/>
            </a:xfrm>
            <a:custGeom>
              <a:avLst/>
              <a:gdLst>
                <a:gd name="T0" fmla="*/ 0 w 154"/>
                <a:gd name="T1" fmla="*/ 0 h 130"/>
                <a:gd name="T2" fmla="*/ 14 w 154"/>
                <a:gd name="T3" fmla="*/ 4 h 130"/>
                <a:gd name="T4" fmla="*/ 32 w 154"/>
                <a:gd name="T5" fmla="*/ 10 h 130"/>
                <a:gd name="T6" fmla="*/ 50 w 154"/>
                <a:gd name="T7" fmla="*/ 18 h 130"/>
                <a:gd name="T8" fmla="*/ 66 w 154"/>
                <a:gd name="T9" fmla="*/ 28 h 130"/>
                <a:gd name="T10" fmla="*/ 74 w 154"/>
                <a:gd name="T11" fmla="*/ 38 h 130"/>
                <a:gd name="T12" fmla="*/ 84 w 154"/>
                <a:gd name="T13" fmla="*/ 44 h 130"/>
                <a:gd name="T14" fmla="*/ 100 w 154"/>
                <a:gd name="T15" fmla="*/ 52 h 130"/>
                <a:gd name="T16" fmla="*/ 108 w 154"/>
                <a:gd name="T17" fmla="*/ 58 h 130"/>
                <a:gd name="T18" fmla="*/ 108 w 154"/>
                <a:gd name="T19" fmla="*/ 62 h 130"/>
                <a:gd name="T20" fmla="*/ 110 w 154"/>
                <a:gd name="T21" fmla="*/ 64 h 130"/>
                <a:gd name="T22" fmla="*/ 108 w 154"/>
                <a:gd name="T23" fmla="*/ 66 h 130"/>
                <a:gd name="T24" fmla="*/ 94 w 154"/>
                <a:gd name="T25" fmla="*/ 66 h 130"/>
                <a:gd name="T26" fmla="*/ 100 w 154"/>
                <a:gd name="T27" fmla="*/ 72 h 130"/>
                <a:gd name="T28" fmla="*/ 110 w 154"/>
                <a:gd name="T29" fmla="*/ 86 h 130"/>
                <a:gd name="T30" fmla="*/ 124 w 154"/>
                <a:gd name="T31" fmla="*/ 102 h 130"/>
                <a:gd name="T32" fmla="*/ 130 w 154"/>
                <a:gd name="T33" fmla="*/ 106 h 130"/>
                <a:gd name="T34" fmla="*/ 138 w 154"/>
                <a:gd name="T35" fmla="*/ 114 h 130"/>
                <a:gd name="T36" fmla="*/ 154 w 154"/>
                <a:gd name="T37" fmla="*/ 124 h 130"/>
                <a:gd name="T38" fmla="*/ 152 w 154"/>
                <a:gd name="T39" fmla="*/ 130 h 130"/>
                <a:gd name="T40" fmla="*/ 136 w 154"/>
                <a:gd name="T41" fmla="*/ 122 h 130"/>
                <a:gd name="T42" fmla="*/ 124 w 154"/>
                <a:gd name="T43" fmla="*/ 120 h 130"/>
                <a:gd name="T44" fmla="*/ 104 w 154"/>
                <a:gd name="T45" fmla="*/ 118 h 130"/>
                <a:gd name="T46" fmla="*/ 94 w 154"/>
                <a:gd name="T47" fmla="*/ 106 h 130"/>
                <a:gd name="T48" fmla="*/ 84 w 154"/>
                <a:gd name="T49" fmla="*/ 92 h 130"/>
                <a:gd name="T50" fmla="*/ 72 w 154"/>
                <a:gd name="T51" fmla="*/ 84 h 130"/>
                <a:gd name="T52" fmla="*/ 60 w 154"/>
                <a:gd name="T53" fmla="*/ 76 h 130"/>
                <a:gd name="T54" fmla="*/ 46 w 154"/>
                <a:gd name="T55" fmla="*/ 70 h 130"/>
                <a:gd name="T56" fmla="*/ 46 w 154"/>
                <a:gd name="T57" fmla="*/ 80 h 130"/>
                <a:gd name="T58" fmla="*/ 42 w 154"/>
                <a:gd name="T59" fmla="*/ 86 h 130"/>
                <a:gd name="T60" fmla="*/ 28 w 154"/>
                <a:gd name="T61" fmla="*/ 88 h 130"/>
                <a:gd name="T62" fmla="*/ 30 w 154"/>
                <a:gd name="T63" fmla="*/ 96 h 130"/>
                <a:gd name="T64" fmla="*/ 38 w 154"/>
                <a:gd name="T65" fmla="*/ 100 h 130"/>
                <a:gd name="T66" fmla="*/ 32 w 154"/>
                <a:gd name="T67" fmla="*/ 106 h 130"/>
                <a:gd name="T68" fmla="*/ 18 w 154"/>
                <a:gd name="T69" fmla="*/ 102 h 130"/>
                <a:gd name="T70" fmla="*/ 8 w 154"/>
                <a:gd name="T71" fmla="*/ 102 h 130"/>
                <a:gd name="T72" fmla="*/ 0 w 154"/>
                <a:gd name="T73" fmla="*/ 102 h 130"/>
                <a:gd name="T74" fmla="*/ 0 w 154"/>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4" h="130">
                  <a:moveTo>
                    <a:pt x="0" y="0"/>
                  </a:moveTo>
                  <a:lnTo>
                    <a:pt x="14" y="4"/>
                  </a:lnTo>
                  <a:lnTo>
                    <a:pt x="32" y="10"/>
                  </a:lnTo>
                  <a:lnTo>
                    <a:pt x="50" y="18"/>
                  </a:lnTo>
                  <a:lnTo>
                    <a:pt x="66" y="28"/>
                  </a:lnTo>
                  <a:lnTo>
                    <a:pt x="74" y="38"/>
                  </a:lnTo>
                  <a:lnTo>
                    <a:pt x="84" y="44"/>
                  </a:lnTo>
                  <a:lnTo>
                    <a:pt x="100" y="52"/>
                  </a:lnTo>
                  <a:lnTo>
                    <a:pt x="108" y="58"/>
                  </a:lnTo>
                  <a:lnTo>
                    <a:pt x="108" y="62"/>
                  </a:lnTo>
                  <a:lnTo>
                    <a:pt x="110" y="64"/>
                  </a:lnTo>
                  <a:lnTo>
                    <a:pt x="108" y="66"/>
                  </a:lnTo>
                  <a:lnTo>
                    <a:pt x="94" y="66"/>
                  </a:lnTo>
                  <a:lnTo>
                    <a:pt x="100" y="72"/>
                  </a:lnTo>
                  <a:lnTo>
                    <a:pt x="110" y="86"/>
                  </a:lnTo>
                  <a:lnTo>
                    <a:pt x="124" y="102"/>
                  </a:lnTo>
                  <a:lnTo>
                    <a:pt x="130" y="106"/>
                  </a:lnTo>
                  <a:lnTo>
                    <a:pt x="138" y="114"/>
                  </a:lnTo>
                  <a:lnTo>
                    <a:pt x="154" y="124"/>
                  </a:lnTo>
                  <a:lnTo>
                    <a:pt x="152" y="130"/>
                  </a:lnTo>
                  <a:lnTo>
                    <a:pt x="136" y="122"/>
                  </a:lnTo>
                  <a:lnTo>
                    <a:pt x="124" y="120"/>
                  </a:lnTo>
                  <a:lnTo>
                    <a:pt x="104" y="118"/>
                  </a:lnTo>
                  <a:lnTo>
                    <a:pt x="94" y="106"/>
                  </a:lnTo>
                  <a:lnTo>
                    <a:pt x="84" y="92"/>
                  </a:lnTo>
                  <a:lnTo>
                    <a:pt x="72" y="84"/>
                  </a:lnTo>
                  <a:lnTo>
                    <a:pt x="60" y="76"/>
                  </a:lnTo>
                  <a:lnTo>
                    <a:pt x="46" y="70"/>
                  </a:lnTo>
                  <a:lnTo>
                    <a:pt x="46" y="80"/>
                  </a:lnTo>
                  <a:lnTo>
                    <a:pt x="42" y="86"/>
                  </a:lnTo>
                  <a:lnTo>
                    <a:pt x="28" y="88"/>
                  </a:lnTo>
                  <a:lnTo>
                    <a:pt x="30" y="96"/>
                  </a:lnTo>
                  <a:lnTo>
                    <a:pt x="38" y="100"/>
                  </a:lnTo>
                  <a:lnTo>
                    <a:pt x="32" y="106"/>
                  </a:lnTo>
                  <a:lnTo>
                    <a:pt x="18" y="102"/>
                  </a:lnTo>
                  <a:lnTo>
                    <a:pt x="8" y="102"/>
                  </a:lnTo>
                  <a:lnTo>
                    <a:pt x="0" y="102"/>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26" name="Freeform 253">
              <a:extLst>
                <a:ext uri="{FF2B5EF4-FFF2-40B4-BE49-F238E27FC236}">
                  <a16:creationId xmlns:a16="http://schemas.microsoft.com/office/drawing/2014/main" id="{39FC0EA4-2C42-41AE-81DB-65D40F83B861}"/>
                </a:ext>
              </a:extLst>
            </p:cNvPr>
            <p:cNvSpPr>
              <a:spLocks/>
            </p:cNvSpPr>
            <p:nvPr/>
          </p:nvSpPr>
          <p:spPr bwMode="gray">
            <a:xfrm>
              <a:off x="10399184" y="4370524"/>
              <a:ext cx="114359" cy="71358"/>
            </a:xfrm>
            <a:custGeom>
              <a:avLst/>
              <a:gdLst>
                <a:gd name="T0" fmla="*/ 0 w 58"/>
                <a:gd name="T1" fmla="*/ 22 h 36"/>
                <a:gd name="T2" fmla="*/ 14 w 58"/>
                <a:gd name="T3" fmla="*/ 22 h 36"/>
                <a:gd name="T4" fmla="*/ 34 w 58"/>
                <a:gd name="T5" fmla="*/ 22 h 36"/>
                <a:gd name="T6" fmla="*/ 40 w 58"/>
                <a:gd name="T7" fmla="*/ 16 h 36"/>
                <a:gd name="T8" fmla="*/ 50 w 58"/>
                <a:gd name="T9" fmla="*/ 6 h 36"/>
                <a:gd name="T10" fmla="*/ 56 w 58"/>
                <a:gd name="T11" fmla="*/ 0 h 36"/>
                <a:gd name="T12" fmla="*/ 58 w 58"/>
                <a:gd name="T13" fmla="*/ 10 h 36"/>
                <a:gd name="T14" fmla="*/ 54 w 58"/>
                <a:gd name="T15" fmla="*/ 18 h 36"/>
                <a:gd name="T16" fmla="*/ 46 w 58"/>
                <a:gd name="T17" fmla="*/ 22 h 36"/>
                <a:gd name="T18" fmla="*/ 38 w 58"/>
                <a:gd name="T19" fmla="*/ 28 h 36"/>
                <a:gd name="T20" fmla="*/ 32 w 58"/>
                <a:gd name="T21" fmla="*/ 34 h 36"/>
                <a:gd name="T22" fmla="*/ 20 w 58"/>
                <a:gd name="T23" fmla="*/ 36 h 36"/>
                <a:gd name="T24" fmla="*/ 6 w 58"/>
                <a:gd name="T25" fmla="*/ 32 h 36"/>
                <a:gd name="T26" fmla="*/ 0 w 58"/>
                <a:gd name="T27" fmla="*/ 28 h 36"/>
                <a:gd name="T28" fmla="*/ 0 w 58"/>
                <a:gd name="T29"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36">
                  <a:moveTo>
                    <a:pt x="0" y="22"/>
                  </a:moveTo>
                  <a:lnTo>
                    <a:pt x="14" y="22"/>
                  </a:lnTo>
                  <a:lnTo>
                    <a:pt x="34" y="22"/>
                  </a:lnTo>
                  <a:lnTo>
                    <a:pt x="40" y="16"/>
                  </a:lnTo>
                  <a:lnTo>
                    <a:pt x="50" y="6"/>
                  </a:lnTo>
                  <a:lnTo>
                    <a:pt x="56" y="0"/>
                  </a:lnTo>
                  <a:lnTo>
                    <a:pt x="58" y="10"/>
                  </a:lnTo>
                  <a:lnTo>
                    <a:pt x="54" y="18"/>
                  </a:lnTo>
                  <a:lnTo>
                    <a:pt x="46" y="22"/>
                  </a:lnTo>
                  <a:lnTo>
                    <a:pt x="38" y="28"/>
                  </a:lnTo>
                  <a:lnTo>
                    <a:pt x="32" y="34"/>
                  </a:lnTo>
                  <a:lnTo>
                    <a:pt x="20" y="36"/>
                  </a:lnTo>
                  <a:lnTo>
                    <a:pt x="6" y="32"/>
                  </a:lnTo>
                  <a:lnTo>
                    <a:pt x="0" y="28"/>
                  </a:lnTo>
                  <a:lnTo>
                    <a:pt x="0" y="2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27" name="Freeform 254">
              <a:extLst>
                <a:ext uri="{FF2B5EF4-FFF2-40B4-BE49-F238E27FC236}">
                  <a16:creationId xmlns:a16="http://schemas.microsoft.com/office/drawing/2014/main" id="{7923DA41-04A9-40F8-8221-15B3940FCC6D}"/>
                </a:ext>
              </a:extLst>
            </p:cNvPr>
            <p:cNvSpPr>
              <a:spLocks/>
            </p:cNvSpPr>
            <p:nvPr/>
          </p:nvSpPr>
          <p:spPr bwMode="gray">
            <a:xfrm>
              <a:off x="10580581" y="4406202"/>
              <a:ext cx="43377" cy="55500"/>
            </a:xfrm>
            <a:custGeom>
              <a:avLst/>
              <a:gdLst>
                <a:gd name="T0" fmla="*/ 0 w 22"/>
                <a:gd name="T1" fmla="*/ 0 h 28"/>
                <a:gd name="T2" fmla="*/ 10 w 22"/>
                <a:gd name="T3" fmla="*/ 6 h 28"/>
                <a:gd name="T4" fmla="*/ 20 w 22"/>
                <a:gd name="T5" fmla="*/ 16 h 28"/>
                <a:gd name="T6" fmla="*/ 22 w 22"/>
                <a:gd name="T7" fmla="*/ 28 h 28"/>
                <a:gd name="T8" fmla="*/ 12 w 22"/>
                <a:gd name="T9" fmla="*/ 22 h 28"/>
                <a:gd name="T10" fmla="*/ 8 w 22"/>
                <a:gd name="T11" fmla="*/ 14 h 28"/>
                <a:gd name="T12" fmla="*/ 2 w 22"/>
                <a:gd name="T13" fmla="*/ 8 h 28"/>
                <a:gd name="T14" fmla="*/ 0 w 22"/>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8">
                  <a:moveTo>
                    <a:pt x="0" y="0"/>
                  </a:moveTo>
                  <a:lnTo>
                    <a:pt x="10" y="6"/>
                  </a:lnTo>
                  <a:lnTo>
                    <a:pt x="20" y="16"/>
                  </a:lnTo>
                  <a:lnTo>
                    <a:pt x="22" y="28"/>
                  </a:lnTo>
                  <a:lnTo>
                    <a:pt x="12" y="22"/>
                  </a:lnTo>
                  <a:lnTo>
                    <a:pt x="8" y="14"/>
                  </a:lnTo>
                  <a:lnTo>
                    <a:pt x="2" y="8"/>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28" name="Freeform 255">
              <a:extLst>
                <a:ext uri="{FF2B5EF4-FFF2-40B4-BE49-F238E27FC236}">
                  <a16:creationId xmlns:a16="http://schemas.microsoft.com/office/drawing/2014/main" id="{399A8013-A44C-430B-9636-5D7631DBF35B}"/>
                </a:ext>
              </a:extLst>
            </p:cNvPr>
            <p:cNvSpPr>
              <a:spLocks/>
            </p:cNvSpPr>
            <p:nvPr/>
          </p:nvSpPr>
          <p:spPr bwMode="gray">
            <a:xfrm>
              <a:off x="10734372" y="4533060"/>
              <a:ext cx="39434" cy="23786"/>
            </a:xfrm>
            <a:custGeom>
              <a:avLst/>
              <a:gdLst>
                <a:gd name="T0" fmla="*/ 4 w 20"/>
                <a:gd name="T1" fmla="*/ 0 h 12"/>
                <a:gd name="T2" fmla="*/ 10 w 20"/>
                <a:gd name="T3" fmla="*/ 0 h 12"/>
                <a:gd name="T4" fmla="*/ 20 w 20"/>
                <a:gd name="T5" fmla="*/ 8 h 12"/>
                <a:gd name="T6" fmla="*/ 20 w 20"/>
                <a:gd name="T7" fmla="*/ 10 h 12"/>
                <a:gd name="T8" fmla="*/ 20 w 20"/>
                <a:gd name="T9" fmla="*/ 12 h 12"/>
                <a:gd name="T10" fmla="*/ 18 w 20"/>
                <a:gd name="T11" fmla="*/ 12 h 12"/>
                <a:gd name="T12" fmla="*/ 4 w 20"/>
                <a:gd name="T13" fmla="*/ 10 h 12"/>
                <a:gd name="T14" fmla="*/ 0 w 20"/>
                <a:gd name="T15" fmla="*/ 4 h 12"/>
                <a:gd name="T16" fmla="*/ 4 w 2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2">
                  <a:moveTo>
                    <a:pt x="4" y="0"/>
                  </a:moveTo>
                  <a:lnTo>
                    <a:pt x="10" y="0"/>
                  </a:lnTo>
                  <a:lnTo>
                    <a:pt x="20" y="8"/>
                  </a:lnTo>
                  <a:lnTo>
                    <a:pt x="20" y="10"/>
                  </a:lnTo>
                  <a:lnTo>
                    <a:pt x="20" y="12"/>
                  </a:lnTo>
                  <a:lnTo>
                    <a:pt x="18" y="12"/>
                  </a:lnTo>
                  <a:lnTo>
                    <a:pt x="4" y="10"/>
                  </a:lnTo>
                  <a:lnTo>
                    <a:pt x="0" y="4"/>
                  </a:lnTo>
                  <a:lnTo>
                    <a:pt x="4"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29" name="Freeform 256">
              <a:extLst>
                <a:ext uri="{FF2B5EF4-FFF2-40B4-BE49-F238E27FC236}">
                  <a16:creationId xmlns:a16="http://schemas.microsoft.com/office/drawing/2014/main" id="{5E322B59-8FE7-4F47-A7F4-B074CF489F63}"/>
                </a:ext>
              </a:extLst>
            </p:cNvPr>
            <p:cNvSpPr>
              <a:spLocks/>
            </p:cNvSpPr>
            <p:nvPr/>
          </p:nvSpPr>
          <p:spPr bwMode="gray">
            <a:xfrm>
              <a:off x="10765920" y="4501346"/>
              <a:ext cx="31547" cy="39644"/>
            </a:xfrm>
            <a:custGeom>
              <a:avLst/>
              <a:gdLst>
                <a:gd name="T0" fmla="*/ 0 w 16"/>
                <a:gd name="T1" fmla="*/ 0 h 20"/>
                <a:gd name="T2" fmla="*/ 2 w 16"/>
                <a:gd name="T3" fmla="*/ 8 h 20"/>
                <a:gd name="T4" fmla="*/ 6 w 16"/>
                <a:gd name="T5" fmla="*/ 18 h 20"/>
                <a:gd name="T6" fmla="*/ 16 w 16"/>
                <a:gd name="T7" fmla="*/ 20 h 20"/>
                <a:gd name="T8" fmla="*/ 14 w 16"/>
                <a:gd name="T9" fmla="*/ 8 h 20"/>
                <a:gd name="T10" fmla="*/ 8 w 16"/>
                <a:gd name="T11" fmla="*/ 4 h 20"/>
                <a:gd name="T12" fmla="*/ 0 w 1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6" h="20">
                  <a:moveTo>
                    <a:pt x="0" y="0"/>
                  </a:moveTo>
                  <a:lnTo>
                    <a:pt x="2" y="8"/>
                  </a:lnTo>
                  <a:lnTo>
                    <a:pt x="6" y="18"/>
                  </a:lnTo>
                  <a:lnTo>
                    <a:pt x="16" y="20"/>
                  </a:lnTo>
                  <a:lnTo>
                    <a:pt x="14" y="8"/>
                  </a:lnTo>
                  <a:lnTo>
                    <a:pt x="8" y="4"/>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30" name="Freeform 257">
              <a:extLst>
                <a:ext uri="{FF2B5EF4-FFF2-40B4-BE49-F238E27FC236}">
                  <a16:creationId xmlns:a16="http://schemas.microsoft.com/office/drawing/2014/main" id="{111442B3-335A-415A-812D-027AC94EF097}"/>
                </a:ext>
              </a:extLst>
            </p:cNvPr>
            <p:cNvSpPr>
              <a:spLocks/>
            </p:cNvSpPr>
            <p:nvPr/>
          </p:nvSpPr>
          <p:spPr bwMode="gray">
            <a:xfrm>
              <a:off x="10793524" y="4564777"/>
              <a:ext cx="27603" cy="19822"/>
            </a:xfrm>
            <a:custGeom>
              <a:avLst/>
              <a:gdLst>
                <a:gd name="T0" fmla="*/ 0 w 14"/>
                <a:gd name="T1" fmla="*/ 2 h 10"/>
                <a:gd name="T2" fmla="*/ 6 w 14"/>
                <a:gd name="T3" fmla="*/ 0 h 10"/>
                <a:gd name="T4" fmla="*/ 14 w 14"/>
                <a:gd name="T5" fmla="*/ 4 h 10"/>
                <a:gd name="T6" fmla="*/ 14 w 14"/>
                <a:gd name="T7" fmla="*/ 10 h 10"/>
                <a:gd name="T8" fmla="*/ 6 w 14"/>
                <a:gd name="T9" fmla="*/ 8 h 10"/>
                <a:gd name="T10" fmla="*/ 0 w 14"/>
                <a:gd name="T11" fmla="*/ 2 h 10"/>
              </a:gdLst>
              <a:ahLst/>
              <a:cxnLst>
                <a:cxn ang="0">
                  <a:pos x="T0" y="T1"/>
                </a:cxn>
                <a:cxn ang="0">
                  <a:pos x="T2" y="T3"/>
                </a:cxn>
                <a:cxn ang="0">
                  <a:pos x="T4" y="T5"/>
                </a:cxn>
                <a:cxn ang="0">
                  <a:pos x="T6" y="T7"/>
                </a:cxn>
                <a:cxn ang="0">
                  <a:pos x="T8" y="T9"/>
                </a:cxn>
                <a:cxn ang="0">
                  <a:pos x="T10" y="T11"/>
                </a:cxn>
              </a:cxnLst>
              <a:rect l="0" t="0" r="r" b="b"/>
              <a:pathLst>
                <a:path w="14" h="10">
                  <a:moveTo>
                    <a:pt x="0" y="2"/>
                  </a:moveTo>
                  <a:lnTo>
                    <a:pt x="6" y="0"/>
                  </a:lnTo>
                  <a:lnTo>
                    <a:pt x="14" y="4"/>
                  </a:lnTo>
                  <a:lnTo>
                    <a:pt x="14" y="10"/>
                  </a:lnTo>
                  <a:lnTo>
                    <a:pt x="6" y="8"/>
                  </a:lnTo>
                  <a:lnTo>
                    <a:pt x="0"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31" name="Freeform 258">
              <a:extLst>
                <a:ext uri="{FF2B5EF4-FFF2-40B4-BE49-F238E27FC236}">
                  <a16:creationId xmlns:a16="http://schemas.microsoft.com/office/drawing/2014/main" id="{0D1DF8A8-D579-45CC-82E0-B01B3C54F748}"/>
                </a:ext>
              </a:extLst>
            </p:cNvPr>
            <p:cNvSpPr>
              <a:spLocks/>
            </p:cNvSpPr>
            <p:nvPr/>
          </p:nvSpPr>
          <p:spPr bwMode="gray">
            <a:xfrm>
              <a:off x="10880276" y="4885885"/>
              <a:ext cx="86756" cy="71358"/>
            </a:xfrm>
            <a:custGeom>
              <a:avLst/>
              <a:gdLst>
                <a:gd name="T0" fmla="*/ 0 w 44"/>
                <a:gd name="T1" fmla="*/ 0 h 36"/>
                <a:gd name="T2" fmla="*/ 14 w 44"/>
                <a:gd name="T3" fmla="*/ 6 h 36"/>
                <a:gd name="T4" fmla="*/ 24 w 44"/>
                <a:gd name="T5" fmla="*/ 18 h 36"/>
                <a:gd name="T6" fmla="*/ 34 w 44"/>
                <a:gd name="T7" fmla="*/ 24 h 36"/>
                <a:gd name="T8" fmla="*/ 44 w 44"/>
                <a:gd name="T9" fmla="*/ 32 h 36"/>
                <a:gd name="T10" fmla="*/ 42 w 44"/>
                <a:gd name="T11" fmla="*/ 36 h 36"/>
                <a:gd name="T12" fmla="*/ 30 w 44"/>
                <a:gd name="T13" fmla="*/ 28 h 36"/>
                <a:gd name="T14" fmla="*/ 20 w 44"/>
                <a:gd name="T15" fmla="*/ 20 h 36"/>
                <a:gd name="T16" fmla="*/ 10 w 44"/>
                <a:gd name="T17" fmla="*/ 12 h 36"/>
                <a:gd name="T18" fmla="*/ 2 w 44"/>
                <a:gd name="T19" fmla="*/ 8 h 36"/>
                <a:gd name="T20" fmla="*/ 0 w 44"/>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36">
                  <a:moveTo>
                    <a:pt x="0" y="0"/>
                  </a:moveTo>
                  <a:lnTo>
                    <a:pt x="14" y="6"/>
                  </a:lnTo>
                  <a:lnTo>
                    <a:pt x="24" y="18"/>
                  </a:lnTo>
                  <a:lnTo>
                    <a:pt x="34" y="24"/>
                  </a:lnTo>
                  <a:lnTo>
                    <a:pt x="44" y="32"/>
                  </a:lnTo>
                  <a:lnTo>
                    <a:pt x="42" y="36"/>
                  </a:lnTo>
                  <a:lnTo>
                    <a:pt x="30" y="28"/>
                  </a:lnTo>
                  <a:lnTo>
                    <a:pt x="20" y="20"/>
                  </a:lnTo>
                  <a:lnTo>
                    <a:pt x="10" y="12"/>
                  </a:lnTo>
                  <a:lnTo>
                    <a:pt x="2" y="8"/>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32" name="Freeform 259">
              <a:extLst>
                <a:ext uri="{FF2B5EF4-FFF2-40B4-BE49-F238E27FC236}">
                  <a16:creationId xmlns:a16="http://schemas.microsoft.com/office/drawing/2014/main" id="{F72F7719-6A00-4F0D-996E-1DA6153CBA9F}"/>
                </a:ext>
              </a:extLst>
            </p:cNvPr>
            <p:cNvSpPr>
              <a:spLocks/>
            </p:cNvSpPr>
            <p:nvPr/>
          </p:nvSpPr>
          <p:spPr bwMode="gray">
            <a:xfrm>
              <a:off x="11152371" y="5361604"/>
              <a:ext cx="173509" cy="269574"/>
            </a:xfrm>
            <a:custGeom>
              <a:avLst/>
              <a:gdLst>
                <a:gd name="T0" fmla="*/ 20 w 88"/>
                <a:gd name="T1" fmla="*/ 98 h 136"/>
                <a:gd name="T2" fmla="*/ 14 w 88"/>
                <a:gd name="T3" fmla="*/ 90 h 136"/>
                <a:gd name="T4" fmla="*/ 22 w 88"/>
                <a:gd name="T5" fmla="*/ 84 h 136"/>
                <a:gd name="T6" fmla="*/ 28 w 88"/>
                <a:gd name="T7" fmla="*/ 80 h 136"/>
                <a:gd name="T8" fmla="*/ 28 w 88"/>
                <a:gd name="T9" fmla="*/ 62 h 136"/>
                <a:gd name="T10" fmla="*/ 30 w 88"/>
                <a:gd name="T11" fmla="*/ 46 h 136"/>
                <a:gd name="T12" fmla="*/ 20 w 88"/>
                <a:gd name="T13" fmla="*/ 34 h 136"/>
                <a:gd name="T14" fmla="*/ 8 w 88"/>
                <a:gd name="T15" fmla="*/ 26 h 136"/>
                <a:gd name="T16" fmla="*/ 2 w 88"/>
                <a:gd name="T17" fmla="*/ 10 h 136"/>
                <a:gd name="T18" fmla="*/ 0 w 88"/>
                <a:gd name="T19" fmla="*/ 0 h 136"/>
                <a:gd name="T20" fmla="*/ 10 w 88"/>
                <a:gd name="T21" fmla="*/ 10 h 136"/>
                <a:gd name="T22" fmla="*/ 22 w 88"/>
                <a:gd name="T23" fmla="*/ 18 h 136"/>
                <a:gd name="T24" fmla="*/ 30 w 88"/>
                <a:gd name="T25" fmla="*/ 26 h 136"/>
                <a:gd name="T26" fmla="*/ 28 w 88"/>
                <a:gd name="T27" fmla="*/ 34 h 136"/>
                <a:gd name="T28" fmla="*/ 34 w 88"/>
                <a:gd name="T29" fmla="*/ 44 h 136"/>
                <a:gd name="T30" fmla="*/ 38 w 88"/>
                <a:gd name="T31" fmla="*/ 52 h 136"/>
                <a:gd name="T32" fmla="*/ 44 w 88"/>
                <a:gd name="T33" fmla="*/ 46 h 136"/>
                <a:gd name="T34" fmla="*/ 46 w 88"/>
                <a:gd name="T35" fmla="*/ 52 h 136"/>
                <a:gd name="T36" fmla="*/ 52 w 88"/>
                <a:gd name="T37" fmla="*/ 60 h 136"/>
                <a:gd name="T38" fmla="*/ 64 w 88"/>
                <a:gd name="T39" fmla="*/ 68 h 136"/>
                <a:gd name="T40" fmla="*/ 76 w 88"/>
                <a:gd name="T41" fmla="*/ 66 h 136"/>
                <a:gd name="T42" fmla="*/ 82 w 88"/>
                <a:gd name="T43" fmla="*/ 60 h 136"/>
                <a:gd name="T44" fmla="*/ 88 w 88"/>
                <a:gd name="T45" fmla="*/ 62 h 136"/>
                <a:gd name="T46" fmla="*/ 88 w 88"/>
                <a:gd name="T47" fmla="*/ 74 h 136"/>
                <a:gd name="T48" fmla="*/ 80 w 88"/>
                <a:gd name="T49" fmla="*/ 80 h 136"/>
                <a:gd name="T50" fmla="*/ 80 w 88"/>
                <a:gd name="T51" fmla="*/ 88 h 136"/>
                <a:gd name="T52" fmla="*/ 64 w 88"/>
                <a:gd name="T53" fmla="*/ 90 h 136"/>
                <a:gd name="T54" fmla="*/ 64 w 88"/>
                <a:gd name="T55" fmla="*/ 98 h 136"/>
                <a:gd name="T56" fmla="*/ 64 w 88"/>
                <a:gd name="T57" fmla="*/ 106 h 136"/>
                <a:gd name="T58" fmla="*/ 58 w 88"/>
                <a:gd name="T59" fmla="*/ 114 h 136"/>
                <a:gd name="T60" fmla="*/ 50 w 88"/>
                <a:gd name="T61" fmla="*/ 126 h 136"/>
                <a:gd name="T62" fmla="*/ 40 w 88"/>
                <a:gd name="T63" fmla="*/ 136 h 136"/>
                <a:gd name="T64" fmla="*/ 32 w 88"/>
                <a:gd name="T65" fmla="*/ 134 h 136"/>
                <a:gd name="T66" fmla="*/ 30 w 88"/>
                <a:gd name="T67" fmla="*/ 122 h 136"/>
                <a:gd name="T68" fmla="*/ 36 w 88"/>
                <a:gd name="T69" fmla="*/ 116 h 136"/>
                <a:gd name="T70" fmla="*/ 36 w 88"/>
                <a:gd name="T71" fmla="*/ 108 h 136"/>
                <a:gd name="T72" fmla="*/ 30 w 88"/>
                <a:gd name="T73" fmla="*/ 100 h 136"/>
                <a:gd name="T74" fmla="*/ 20 w 88"/>
                <a:gd name="T75" fmla="*/ 9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36">
                  <a:moveTo>
                    <a:pt x="20" y="98"/>
                  </a:moveTo>
                  <a:lnTo>
                    <a:pt x="14" y="90"/>
                  </a:lnTo>
                  <a:lnTo>
                    <a:pt x="22" y="84"/>
                  </a:lnTo>
                  <a:lnTo>
                    <a:pt x="28" y="80"/>
                  </a:lnTo>
                  <a:lnTo>
                    <a:pt x="28" y="62"/>
                  </a:lnTo>
                  <a:lnTo>
                    <a:pt x="30" y="46"/>
                  </a:lnTo>
                  <a:lnTo>
                    <a:pt x="20" y="34"/>
                  </a:lnTo>
                  <a:lnTo>
                    <a:pt x="8" y="26"/>
                  </a:lnTo>
                  <a:lnTo>
                    <a:pt x="2" y="10"/>
                  </a:lnTo>
                  <a:lnTo>
                    <a:pt x="0" y="0"/>
                  </a:lnTo>
                  <a:lnTo>
                    <a:pt x="10" y="10"/>
                  </a:lnTo>
                  <a:lnTo>
                    <a:pt x="22" y="18"/>
                  </a:lnTo>
                  <a:lnTo>
                    <a:pt x="30" y="26"/>
                  </a:lnTo>
                  <a:lnTo>
                    <a:pt x="28" y="34"/>
                  </a:lnTo>
                  <a:lnTo>
                    <a:pt x="34" y="44"/>
                  </a:lnTo>
                  <a:lnTo>
                    <a:pt x="38" y="52"/>
                  </a:lnTo>
                  <a:lnTo>
                    <a:pt x="44" y="46"/>
                  </a:lnTo>
                  <a:lnTo>
                    <a:pt x="46" y="52"/>
                  </a:lnTo>
                  <a:lnTo>
                    <a:pt x="52" y="60"/>
                  </a:lnTo>
                  <a:lnTo>
                    <a:pt x="64" y="68"/>
                  </a:lnTo>
                  <a:lnTo>
                    <a:pt x="76" y="66"/>
                  </a:lnTo>
                  <a:lnTo>
                    <a:pt x="82" y="60"/>
                  </a:lnTo>
                  <a:lnTo>
                    <a:pt x="88" y="62"/>
                  </a:lnTo>
                  <a:lnTo>
                    <a:pt x="88" y="74"/>
                  </a:lnTo>
                  <a:lnTo>
                    <a:pt x="80" y="80"/>
                  </a:lnTo>
                  <a:lnTo>
                    <a:pt x="80" y="88"/>
                  </a:lnTo>
                  <a:lnTo>
                    <a:pt x="64" y="90"/>
                  </a:lnTo>
                  <a:lnTo>
                    <a:pt x="64" y="98"/>
                  </a:lnTo>
                  <a:lnTo>
                    <a:pt x="64" y="106"/>
                  </a:lnTo>
                  <a:lnTo>
                    <a:pt x="58" y="114"/>
                  </a:lnTo>
                  <a:lnTo>
                    <a:pt x="50" y="126"/>
                  </a:lnTo>
                  <a:lnTo>
                    <a:pt x="40" y="136"/>
                  </a:lnTo>
                  <a:lnTo>
                    <a:pt x="32" y="134"/>
                  </a:lnTo>
                  <a:lnTo>
                    <a:pt x="30" y="122"/>
                  </a:lnTo>
                  <a:lnTo>
                    <a:pt x="36" y="116"/>
                  </a:lnTo>
                  <a:lnTo>
                    <a:pt x="36" y="108"/>
                  </a:lnTo>
                  <a:lnTo>
                    <a:pt x="30" y="100"/>
                  </a:lnTo>
                  <a:lnTo>
                    <a:pt x="20" y="9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33" name="Freeform 260">
              <a:extLst>
                <a:ext uri="{FF2B5EF4-FFF2-40B4-BE49-F238E27FC236}">
                  <a16:creationId xmlns:a16="http://schemas.microsoft.com/office/drawing/2014/main" id="{29C86F56-A5A8-40F3-82D9-439DC229C05E}"/>
                </a:ext>
              </a:extLst>
            </p:cNvPr>
            <p:cNvSpPr>
              <a:spLocks/>
            </p:cNvSpPr>
            <p:nvPr/>
          </p:nvSpPr>
          <p:spPr bwMode="gray">
            <a:xfrm>
              <a:off x="10955202" y="5591531"/>
              <a:ext cx="240548" cy="229931"/>
            </a:xfrm>
            <a:custGeom>
              <a:avLst/>
              <a:gdLst>
                <a:gd name="T0" fmla="*/ 92 w 122"/>
                <a:gd name="T1" fmla="*/ 0 h 116"/>
                <a:gd name="T2" fmla="*/ 100 w 122"/>
                <a:gd name="T3" fmla="*/ 2 h 116"/>
                <a:gd name="T4" fmla="*/ 106 w 122"/>
                <a:gd name="T5" fmla="*/ 10 h 116"/>
                <a:gd name="T6" fmla="*/ 116 w 122"/>
                <a:gd name="T7" fmla="*/ 10 h 116"/>
                <a:gd name="T8" fmla="*/ 122 w 122"/>
                <a:gd name="T9" fmla="*/ 10 h 116"/>
                <a:gd name="T10" fmla="*/ 122 w 122"/>
                <a:gd name="T11" fmla="*/ 20 h 116"/>
                <a:gd name="T12" fmla="*/ 116 w 122"/>
                <a:gd name="T13" fmla="*/ 30 h 116"/>
                <a:gd name="T14" fmla="*/ 110 w 122"/>
                <a:gd name="T15" fmla="*/ 38 h 116"/>
                <a:gd name="T16" fmla="*/ 100 w 122"/>
                <a:gd name="T17" fmla="*/ 46 h 116"/>
                <a:gd name="T18" fmla="*/ 100 w 122"/>
                <a:gd name="T19" fmla="*/ 60 h 116"/>
                <a:gd name="T20" fmla="*/ 90 w 122"/>
                <a:gd name="T21" fmla="*/ 62 h 116"/>
                <a:gd name="T22" fmla="*/ 80 w 122"/>
                <a:gd name="T23" fmla="*/ 66 h 116"/>
                <a:gd name="T24" fmla="*/ 74 w 122"/>
                <a:gd name="T25" fmla="*/ 74 h 116"/>
                <a:gd name="T26" fmla="*/ 70 w 122"/>
                <a:gd name="T27" fmla="*/ 90 h 116"/>
                <a:gd name="T28" fmla="*/ 58 w 122"/>
                <a:gd name="T29" fmla="*/ 104 h 116"/>
                <a:gd name="T30" fmla="*/ 48 w 122"/>
                <a:gd name="T31" fmla="*/ 114 h 116"/>
                <a:gd name="T32" fmla="*/ 30 w 122"/>
                <a:gd name="T33" fmla="*/ 116 h 116"/>
                <a:gd name="T34" fmla="*/ 22 w 122"/>
                <a:gd name="T35" fmla="*/ 110 h 116"/>
                <a:gd name="T36" fmla="*/ 16 w 122"/>
                <a:gd name="T37" fmla="*/ 108 h 116"/>
                <a:gd name="T38" fmla="*/ 0 w 122"/>
                <a:gd name="T39" fmla="*/ 106 h 116"/>
                <a:gd name="T40" fmla="*/ 4 w 122"/>
                <a:gd name="T41" fmla="*/ 92 h 116"/>
                <a:gd name="T42" fmla="*/ 14 w 122"/>
                <a:gd name="T43" fmla="*/ 80 h 116"/>
                <a:gd name="T44" fmla="*/ 30 w 122"/>
                <a:gd name="T45" fmla="*/ 64 h 116"/>
                <a:gd name="T46" fmla="*/ 38 w 122"/>
                <a:gd name="T47" fmla="*/ 64 h 116"/>
                <a:gd name="T48" fmla="*/ 48 w 122"/>
                <a:gd name="T49" fmla="*/ 52 h 116"/>
                <a:gd name="T50" fmla="*/ 60 w 122"/>
                <a:gd name="T51" fmla="*/ 52 h 116"/>
                <a:gd name="T52" fmla="*/ 72 w 122"/>
                <a:gd name="T53" fmla="*/ 36 h 116"/>
                <a:gd name="T54" fmla="*/ 78 w 122"/>
                <a:gd name="T55" fmla="*/ 26 h 116"/>
                <a:gd name="T56" fmla="*/ 88 w 122"/>
                <a:gd name="T57" fmla="*/ 20 h 116"/>
                <a:gd name="T58" fmla="*/ 88 w 122"/>
                <a:gd name="T59" fmla="*/ 10 h 116"/>
                <a:gd name="T60" fmla="*/ 92 w 122"/>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2" h="116">
                  <a:moveTo>
                    <a:pt x="92" y="0"/>
                  </a:moveTo>
                  <a:lnTo>
                    <a:pt x="100" y="2"/>
                  </a:lnTo>
                  <a:lnTo>
                    <a:pt x="106" y="10"/>
                  </a:lnTo>
                  <a:lnTo>
                    <a:pt x="116" y="10"/>
                  </a:lnTo>
                  <a:lnTo>
                    <a:pt x="122" y="10"/>
                  </a:lnTo>
                  <a:lnTo>
                    <a:pt x="122" y="20"/>
                  </a:lnTo>
                  <a:lnTo>
                    <a:pt x="116" y="30"/>
                  </a:lnTo>
                  <a:lnTo>
                    <a:pt x="110" y="38"/>
                  </a:lnTo>
                  <a:lnTo>
                    <a:pt x="100" y="46"/>
                  </a:lnTo>
                  <a:lnTo>
                    <a:pt x="100" y="60"/>
                  </a:lnTo>
                  <a:lnTo>
                    <a:pt x="90" y="62"/>
                  </a:lnTo>
                  <a:lnTo>
                    <a:pt x="80" y="66"/>
                  </a:lnTo>
                  <a:lnTo>
                    <a:pt x="74" y="74"/>
                  </a:lnTo>
                  <a:lnTo>
                    <a:pt x="70" y="90"/>
                  </a:lnTo>
                  <a:lnTo>
                    <a:pt x="58" y="104"/>
                  </a:lnTo>
                  <a:lnTo>
                    <a:pt x="48" y="114"/>
                  </a:lnTo>
                  <a:lnTo>
                    <a:pt x="30" y="116"/>
                  </a:lnTo>
                  <a:lnTo>
                    <a:pt x="22" y="110"/>
                  </a:lnTo>
                  <a:lnTo>
                    <a:pt x="16" y="108"/>
                  </a:lnTo>
                  <a:lnTo>
                    <a:pt x="0" y="106"/>
                  </a:lnTo>
                  <a:lnTo>
                    <a:pt x="4" y="92"/>
                  </a:lnTo>
                  <a:lnTo>
                    <a:pt x="14" y="80"/>
                  </a:lnTo>
                  <a:lnTo>
                    <a:pt x="30" y="64"/>
                  </a:lnTo>
                  <a:lnTo>
                    <a:pt x="38" y="64"/>
                  </a:lnTo>
                  <a:lnTo>
                    <a:pt x="48" y="52"/>
                  </a:lnTo>
                  <a:lnTo>
                    <a:pt x="60" y="52"/>
                  </a:lnTo>
                  <a:lnTo>
                    <a:pt x="72" y="36"/>
                  </a:lnTo>
                  <a:lnTo>
                    <a:pt x="78" y="26"/>
                  </a:lnTo>
                  <a:lnTo>
                    <a:pt x="88" y="20"/>
                  </a:lnTo>
                  <a:lnTo>
                    <a:pt x="88" y="10"/>
                  </a:lnTo>
                  <a:lnTo>
                    <a:pt x="92"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34" name="Freeform 261">
              <a:extLst>
                <a:ext uri="{FF2B5EF4-FFF2-40B4-BE49-F238E27FC236}">
                  <a16:creationId xmlns:a16="http://schemas.microsoft.com/office/drawing/2014/main" id="{622F68EF-59C6-47F5-8CB5-786CF5931EAD}"/>
                </a:ext>
              </a:extLst>
            </p:cNvPr>
            <p:cNvSpPr>
              <a:spLocks/>
            </p:cNvSpPr>
            <p:nvPr/>
          </p:nvSpPr>
          <p:spPr bwMode="gray">
            <a:xfrm>
              <a:off x="10269050" y="5591531"/>
              <a:ext cx="114359" cy="114966"/>
            </a:xfrm>
            <a:custGeom>
              <a:avLst/>
              <a:gdLst>
                <a:gd name="T0" fmla="*/ 2 w 58"/>
                <a:gd name="T1" fmla="*/ 0 h 58"/>
                <a:gd name="T2" fmla="*/ 12 w 58"/>
                <a:gd name="T3" fmla="*/ 6 h 58"/>
                <a:gd name="T4" fmla="*/ 26 w 58"/>
                <a:gd name="T5" fmla="*/ 12 h 58"/>
                <a:gd name="T6" fmla="*/ 40 w 58"/>
                <a:gd name="T7" fmla="*/ 10 h 58"/>
                <a:gd name="T8" fmla="*/ 52 w 58"/>
                <a:gd name="T9" fmla="*/ 8 h 58"/>
                <a:gd name="T10" fmla="*/ 58 w 58"/>
                <a:gd name="T11" fmla="*/ 10 h 58"/>
                <a:gd name="T12" fmla="*/ 58 w 58"/>
                <a:gd name="T13" fmla="*/ 26 h 58"/>
                <a:gd name="T14" fmla="*/ 54 w 58"/>
                <a:gd name="T15" fmla="*/ 34 h 58"/>
                <a:gd name="T16" fmla="*/ 52 w 58"/>
                <a:gd name="T17" fmla="*/ 42 h 58"/>
                <a:gd name="T18" fmla="*/ 48 w 58"/>
                <a:gd name="T19" fmla="*/ 46 h 58"/>
                <a:gd name="T20" fmla="*/ 42 w 58"/>
                <a:gd name="T21" fmla="*/ 46 h 58"/>
                <a:gd name="T22" fmla="*/ 40 w 58"/>
                <a:gd name="T23" fmla="*/ 50 h 58"/>
                <a:gd name="T24" fmla="*/ 32 w 58"/>
                <a:gd name="T25" fmla="*/ 58 h 58"/>
                <a:gd name="T26" fmla="*/ 24 w 58"/>
                <a:gd name="T27" fmla="*/ 56 h 58"/>
                <a:gd name="T28" fmla="*/ 16 w 58"/>
                <a:gd name="T29" fmla="*/ 48 h 58"/>
                <a:gd name="T30" fmla="*/ 10 w 58"/>
                <a:gd name="T31" fmla="*/ 40 h 58"/>
                <a:gd name="T32" fmla="*/ 12 w 58"/>
                <a:gd name="T33" fmla="*/ 26 h 58"/>
                <a:gd name="T34" fmla="*/ 8 w 58"/>
                <a:gd name="T35" fmla="*/ 18 h 58"/>
                <a:gd name="T36" fmla="*/ 0 w 58"/>
                <a:gd name="T37" fmla="*/ 12 h 58"/>
                <a:gd name="T38" fmla="*/ 2 w 58"/>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8">
                  <a:moveTo>
                    <a:pt x="2" y="0"/>
                  </a:moveTo>
                  <a:lnTo>
                    <a:pt x="12" y="6"/>
                  </a:lnTo>
                  <a:lnTo>
                    <a:pt x="26" y="12"/>
                  </a:lnTo>
                  <a:lnTo>
                    <a:pt x="40" y="10"/>
                  </a:lnTo>
                  <a:lnTo>
                    <a:pt x="52" y="8"/>
                  </a:lnTo>
                  <a:lnTo>
                    <a:pt x="58" y="10"/>
                  </a:lnTo>
                  <a:lnTo>
                    <a:pt x="58" y="26"/>
                  </a:lnTo>
                  <a:lnTo>
                    <a:pt x="54" y="34"/>
                  </a:lnTo>
                  <a:lnTo>
                    <a:pt x="52" y="42"/>
                  </a:lnTo>
                  <a:lnTo>
                    <a:pt x="48" y="46"/>
                  </a:lnTo>
                  <a:lnTo>
                    <a:pt x="42" y="46"/>
                  </a:lnTo>
                  <a:lnTo>
                    <a:pt x="40" y="50"/>
                  </a:lnTo>
                  <a:lnTo>
                    <a:pt x="32" y="58"/>
                  </a:lnTo>
                  <a:lnTo>
                    <a:pt x="24" y="56"/>
                  </a:lnTo>
                  <a:lnTo>
                    <a:pt x="16" y="48"/>
                  </a:lnTo>
                  <a:lnTo>
                    <a:pt x="10" y="40"/>
                  </a:lnTo>
                  <a:lnTo>
                    <a:pt x="12" y="26"/>
                  </a:lnTo>
                  <a:lnTo>
                    <a:pt x="8" y="18"/>
                  </a:lnTo>
                  <a:lnTo>
                    <a:pt x="0" y="12"/>
                  </a:lnTo>
                  <a:lnTo>
                    <a:pt x="2"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35" name="Freeform 262">
              <a:extLst>
                <a:ext uri="{FF2B5EF4-FFF2-40B4-BE49-F238E27FC236}">
                  <a16:creationId xmlns:a16="http://schemas.microsoft.com/office/drawing/2014/main" id="{AF4A3910-CF7D-4489-AFE0-65B1E8FE8107}"/>
                </a:ext>
              </a:extLst>
            </p:cNvPr>
            <p:cNvSpPr>
              <a:spLocks/>
            </p:cNvSpPr>
            <p:nvPr/>
          </p:nvSpPr>
          <p:spPr bwMode="gray">
            <a:xfrm>
              <a:off x="9283203" y="4584597"/>
              <a:ext cx="1261887" cy="943505"/>
            </a:xfrm>
            <a:custGeom>
              <a:avLst/>
              <a:gdLst>
                <a:gd name="T0" fmla="*/ 308 w 640"/>
                <a:gd name="T1" fmla="*/ 18 h 476"/>
                <a:gd name="T2" fmla="*/ 308 w 640"/>
                <a:gd name="T3" fmla="*/ 4 h 476"/>
                <a:gd name="T4" fmla="*/ 340 w 640"/>
                <a:gd name="T5" fmla="*/ 18 h 476"/>
                <a:gd name="T6" fmla="*/ 362 w 640"/>
                <a:gd name="T7" fmla="*/ 22 h 476"/>
                <a:gd name="T8" fmla="*/ 372 w 640"/>
                <a:gd name="T9" fmla="*/ 30 h 476"/>
                <a:gd name="T10" fmla="*/ 352 w 640"/>
                <a:gd name="T11" fmla="*/ 54 h 476"/>
                <a:gd name="T12" fmla="*/ 372 w 640"/>
                <a:gd name="T13" fmla="*/ 78 h 476"/>
                <a:gd name="T14" fmla="*/ 416 w 640"/>
                <a:gd name="T15" fmla="*/ 102 h 476"/>
                <a:gd name="T16" fmla="*/ 450 w 640"/>
                <a:gd name="T17" fmla="*/ 84 h 476"/>
                <a:gd name="T18" fmla="*/ 456 w 640"/>
                <a:gd name="T19" fmla="*/ 22 h 476"/>
                <a:gd name="T20" fmla="*/ 470 w 640"/>
                <a:gd name="T21" fmla="*/ 6 h 476"/>
                <a:gd name="T22" fmla="*/ 484 w 640"/>
                <a:gd name="T23" fmla="*/ 54 h 476"/>
                <a:gd name="T24" fmla="*/ 510 w 640"/>
                <a:gd name="T25" fmla="*/ 72 h 476"/>
                <a:gd name="T26" fmla="*/ 522 w 640"/>
                <a:gd name="T27" fmla="*/ 102 h 476"/>
                <a:gd name="T28" fmla="*/ 532 w 640"/>
                <a:gd name="T29" fmla="*/ 134 h 476"/>
                <a:gd name="T30" fmla="*/ 568 w 640"/>
                <a:gd name="T31" fmla="*/ 162 h 476"/>
                <a:gd name="T32" fmla="*/ 582 w 640"/>
                <a:gd name="T33" fmla="*/ 188 h 476"/>
                <a:gd name="T34" fmla="*/ 612 w 640"/>
                <a:gd name="T35" fmla="*/ 214 h 476"/>
                <a:gd name="T36" fmla="*/ 634 w 640"/>
                <a:gd name="T37" fmla="*/ 254 h 476"/>
                <a:gd name="T38" fmla="*/ 640 w 640"/>
                <a:gd name="T39" fmla="*/ 300 h 476"/>
                <a:gd name="T40" fmla="*/ 624 w 640"/>
                <a:gd name="T41" fmla="*/ 358 h 476"/>
                <a:gd name="T42" fmla="*/ 596 w 640"/>
                <a:gd name="T43" fmla="*/ 402 h 476"/>
                <a:gd name="T44" fmla="*/ 582 w 640"/>
                <a:gd name="T45" fmla="*/ 450 h 476"/>
                <a:gd name="T46" fmla="*/ 550 w 640"/>
                <a:gd name="T47" fmla="*/ 452 h 476"/>
                <a:gd name="T48" fmla="*/ 532 w 640"/>
                <a:gd name="T49" fmla="*/ 474 h 476"/>
                <a:gd name="T50" fmla="*/ 516 w 640"/>
                <a:gd name="T51" fmla="*/ 468 h 476"/>
                <a:gd name="T52" fmla="*/ 500 w 640"/>
                <a:gd name="T53" fmla="*/ 460 h 476"/>
                <a:gd name="T54" fmla="*/ 462 w 640"/>
                <a:gd name="T55" fmla="*/ 464 h 476"/>
                <a:gd name="T56" fmla="*/ 430 w 640"/>
                <a:gd name="T57" fmla="*/ 452 h 476"/>
                <a:gd name="T58" fmla="*/ 418 w 640"/>
                <a:gd name="T59" fmla="*/ 424 h 476"/>
                <a:gd name="T60" fmla="*/ 400 w 640"/>
                <a:gd name="T61" fmla="*/ 408 h 476"/>
                <a:gd name="T62" fmla="*/ 390 w 640"/>
                <a:gd name="T63" fmla="*/ 402 h 476"/>
                <a:gd name="T64" fmla="*/ 392 w 640"/>
                <a:gd name="T65" fmla="*/ 382 h 476"/>
                <a:gd name="T66" fmla="*/ 382 w 640"/>
                <a:gd name="T67" fmla="*/ 376 h 476"/>
                <a:gd name="T68" fmla="*/ 360 w 640"/>
                <a:gd name="T69" fmla="*/ 402 h 476"/>
                <a:gd name="T70" fmla="*/ 340 w 640"/>
                <a:gd name="T71" fmla="*/ 372 h 476"/>
                <a:gd name="T72" fmla="*/ 298 w 640"/>
                <a:gd name="T73" fmla="*/ 350 h 476"/>
                <a:gd name="T74" fmla="*/ 228 w 640"/>
                <a:gd name="T75" fmla="*/ 356 h 476"/>
                <a:gd name="T76" fmla="*/ 172 w 640"/>
                <a:gd name="T77" fmla="*/ 372 h 476"/>
                <a:gd name="T78" fmla="*/ 108 w 640"/>
                <a:gd name="T79" fmla="*/ 386 h 476"/>
                <a:gd name="T80" fmla="*/ 80 w 640"/>
                <a:gd name="T81" fmla="*/ 406 h 476"/>
                <a:gd name="T82" fmla="*/ 30 w 640"/>
                <a:gd name="T83" fmla="*/ 394 h 476"/>
                <a:gd name="T84" fmla="*/ 40 w 640"/>
                <a:gd name="T85" fmla="*/ 356 h 476"/>
                <a:gd name="T86" fmla="*/ 30 w 640"/>
                <a:gd name="T87" fmla="*/ 310 h 476"/>
                <a:gd name="T88" fmla="*/ 4 w 640"/>
                <a:gd name="T89" fmla="*/ 254 h 476"/>
                <a:gd name="T90" fmla="*/ 10 w 640"/>
                <a:gd name="T91" fmla="*/ 254 h 476"/>
                <a:gd name="T92" fmla="*/ 12 w 640"/>
                <a:gd name="T93" fmla="*/ 238 h 476"/>
                <a:gd name="T94" fmla="*/ 12 w 640"/>
                <a:gd name="T95" fmla="*/ 188 h 476"/>
                <a:gd name="T96" fmla="*/ 24 w 640"/>
                <a:gd name="T97" fmla="*/ 178 h 476"/>
                <a:gd name="T98" fmla="*/ 62 w 640"/>
                <a:gd name="T99" fmla="*/ 158 h 476"/>
                <a:gd name="T100" fmla="*/ 122 w 640"/>
                <a:gd name="T101" fmla="*/ 144 h 476"/>
                <a:gd name="T102" fmla="*/ 146 w 640"/>
                <a:gd name="T103" fmla="*/ 98 h 476"/>
                <a:gd name="T104" fmla="*/ 164 w 640"/>
                <a:gd name="T105" fmla="*/ 102 h 476"/>
                <a:gd name="T106" fmla="*/ 176 w 640"/>
                <a:gd name="T107" fmla="*/ 88 h 476"/>
                <a:gd name="T108" fmla="*/ 192 w 640"/>
                <a:gd name="T109" fmla="*/ 66 h 476"/>
                <a:gd name="T110" fmla="*/ 220 w 640"/>
                <a:gd name="T111" fmla="*/ 48 h 476"/>
                <a:gd name="T112" fmla="*/ 242 w 640"/>
                <a:gd name="T113" fmla="*/ 66 h 476"/>
                <a:gd name="T114" fmla="*/ 256 w 640"/>
                <a:gd name="T115" fmla="*/ 52 h 476"/>
                <a:gd name="T116" fmla="*/ 282 w 640"/>
                <a:gd name="T117" fmla="*/ 24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0" h="476">
                  <a:moveTo>
                    <a:pt x="286" y="20"/>
                  </a:moveTo>
                  <a:lnTo>
                    <a:pt x="296" y="22"/>
                  </a:lnTo>
                  <a:lnTo>
                    <a:pt x="308" y="18"/>
                  </a:lnTo>
                  <a:lnTo>
                    <a:pt x="310" y="12"/>
                  </a:lnTo>
                  <a:lnTo>
                    <a:pt x="302" y="6"/>
                  </a:lnTo>
                  <a:lnTo>
                    <a:pt x="308" y="4"/>
                  </a:lnTo>
                  <a:lnTo>
                    <a:pt x="322" y="10"/>
                  </a:lnTo>
                  <a:lnTo>
                    <a:pt x="330" y="14"/>
                  </a:lnTo>
                  <a:lnTo>
                    <a:pt x="340" y="18"/>
                  </a:lnTo>
                  <a:lnTo>
                    <a:pt x="348" y="20"/>
                  </a:lnTo>
                  <a:lnTo>
                    <a:pt x="354" y="22"/>
                  </a:lnTo>
                  <a:lnTo>
                    <a:pt x="362" y="22"/>
                  </a:lnTo>
                  <a:lnTo>
                    <a:pt x="372" y="18"/>
                  </a:lnTo>
                  <a:lnTo>
                    <a:pt x="380" y="22"/>
                  </a:lnTo>
                  <a:lnTo>
                    <a:pt x="372" y="30"/>
                  </a:lnTo>
                  <a:lnTo>
                    <a:pt x="366" y="40"/>
                  </a:lnTo>
                  <a:lnTo>
                    <a:pt x="360" y="48"/>
                  </a:lnTo>
                  <a:lnTo>
                    <a:pt x="352" y="54"/>
                  </a:lnTo>
                  <a:lnTo>
                    <a:pt x="352" y="62"/>
                  </a:lnTo>
                  <a:lnTo>
                    <a:pt x="358" y="68"/>
                  </a:lnTo>
                  <a:lnTo>
                    <a:pt x="372" y="78"/>
                  </a:lnTo>
                  <a:lnTo>
                    <a:pt x="388" y="84"/>
                  </a:lnTo>
                  <a:lnTo>
                    <a:pt x="404" y="96"/>
                  </a:lnTo>
                  <a:lnTo>
                    <a:pt x="416" y="102"/>
                  </a:lnTo>
                  <a:lnTo>
                    <a:pt x="432" y="112"/>
                  </a:lnTo>
                  <a:lnTo>
                    <a:pt x="442" y="100"/>
                  </a:lnTo>
                  <a:lnTo>
                    <a:pt x="450" y="84"/>
                  </a:lnTo>
                  <a:lnTo>
                    <a:pt x="452" y="66"/>
                  </a:lnTo>
                  <a:lnTo>
                    <a:pt x="450" y="40"/>
                  </a:lnTo>
                  <a:lnTo>
                    <a:pt x="456" y="22"/>
                  </a:lnTo>
                  <a:lnTo>
                    <a:pt x="460" y="10"/>
                  </a:lnTo>
                  <a:lnTo>
                    <a:pt x="464" y="0"/>
                  </a:lnTo>
                  <a:lnTo>
                    <a:pt x="470" y="6"/>
                  </a:lnTo>
                  <a:lnTo>
                    <a:pt x="478" y="20"/>
                  </a:lnTo>
                  <a:lnTo>
                    <a:pt x="482" y="32"/>
                  </a:lnTo>
                  <a:lnTo>
                    <a:pt x="484" y="54"/>
                  </a:lnTo>
                  <a:lnTo>
                    <a:pt x="494" y="58"/>
                  </a:lnTo>
                  <a:lnTo>
                    <a:pt x="506" y="62"/>
                  </a:lnTo>
                  <a:lnTo>
                    <a:pt x="510" y="72"/>
                  </a:lnTo>
                  <a:lnTo>
                    <a:pt x="512" y="82"/>
                  </a:lnTo>
                  <a:lnTo>
                    <a:pt x="512" y="96"/>
                  </a:lnTo>
                  <a:lnTo>
                    <a:pt x="522" y="102"/>
                  </a:lnTo>
                  <a:lnTo>
                    <a:pt x="526" y="112"/>
                  </a:lnTo>
                  <a:lnTo>
                    <a:pt x="526" y="124"/>
                  </a:lnTo>
                  <a:lnTo>
                    <a:pt x="532" y="134"/>
                  </a:lnTo>
                  <a:lnTo>
                    <a:pt x="544" y="138"/>
                  </a:lnTo>
                  <a:lnTo>
                    <a:pt x="558" y="148"/>
                  </a:lnTo>
                  <a:lnTo>
                    <a:pt x="568" y="162"/>
                  </a:lnTo>
                  <a:lnTo>
                    <a:pt x="578" y="172"/>
                  </a:lnTo>
                  <a:lnTo>
                    <a:pt x="578" y="182"/>
                  </a:lnTo>
                  <a:lnTo>
                    <a:pt x="582" y="188"/>
                  </a:lnTo>
                  <a:lnTo>
                    <a:pt x="594" y="188"/>
                  </a:lnTo>
                  <a:lnTo>
                    <a:pt x="598" y="204"/>
                  </a:lnTo>
                  <a:lnTo>
                    <a:pt x="612" y="214"/>
                  </a:lnTo>
                  <a:lnTo>
                    <a:pt x="624" y="228"/>
                  </a:lnTo>
                  <a:lnTo>
                    <a:pt x="630" y="242"/>
                  </a:lnTo>
                  <a:lnTo>
                    <a:pt x="634" y="254"/>
                  </a:lnTo>
                  <a:lnTo>
                    <a:pt x="636" y="270"/>
                  </a:lnTo>
                  <a:lnTo>
                    <a:pt x="638" y="282"/>
                  </a:lnTo>
                  <a:lnTo>
                    <a:pt x="640" y="300"/>
                  </a:lnTo>
                  <a:lnTo>
                    <a:pt x="634" y="322"/>
                  </a:lnTo>
                  <a:lnTo>
                    <a:pt x="632" y="340"/>
                  </a:lnTo>
                  <a:lnTo>
                    <a:pt x="624" y="358"/>
                  </a:lnTo>
                  <a:lnTo>
                    <a:pt x="612" y="368"/>
                  </a:lnTo>
                  <a:lnTo>
                    <a:pt x="606" y="380"/>
                  </a:lnTo>
                  <a:lnTo>
                    <a:pt x="596" y="402"/>
                  </a:lnTo>
                  <a:lnTo>
                    <a:pt x="590" y="418"/>
                  </a:lnTo>
                  <a:lnTo>
                    <a:pt x="582" y="432"/>
                  </a:lnTo>
                  <a:lnTo>
                    <a:pt x="582" y="450"/>
                  </a:lnTo>
                  <a:lnTo>
                    <a:pt x="576" y="454"/>
                  </a:lnTo>
                  <a:lnTo>
                    <a:pt x="566" y="454"/>
                  </a:lnTo>
                  <a:lnTo>
                    <a:pt x="550" y="452"/>
                  </a:lnTo>
                  <a:lnTo>
                    <a:pt x="546" y="464"/>
                  </a:lnTo>
                  <a:lnTo>
                    <a:pt x="534" y="472"/>
                  </a:lnTo>
                  <a:lnTo>
                    <a:pt x="532" y="474"/>
                  </a:lnTo>
                  <a:lnTo>
                    <a:pt x="526" y="476"/>
                  </a:lnTo>
                  <a:lnTo>
                    <a:pt x="520" y="472"/>
                  </a:lnTo>
                  <a:lnTo>
                    <a:pt x="516" y="468"/>
                  </a:lnTo>
                  <a:lnTo>
                    <a:pt x="510" y="462"/>
                  </a:lnTo>
                  <a:lnTo>
                    <a:pt x="506" y="458"/>
                  </a:lnTo>
                  <a:lnTo>
                    <a:pt x="500" y="460"/>
                  </a:lnTo>
                  <a:lnTo>
                    <a:pt x="486" y="474"/>
                  </a:lnTo>
                  <a:lnTo>
                    <a:pt x="474" y="470"/>
                  </a:lnTo>
                  <a:lnTo>
                    <a:pt x="462" y="464"/>
                  </a:lnTo>
                  <a:lnTo>
                    <a:pt x="450" y="464"/>
                  </a:lnTo>
                  <a:lnTo>
                    <a:pt x="438" y="462"/>
                  </a:lnTo>
                  <a:lnTo>
                    <a:pt x="430" y="452"/>
                  </a:lnTo>
                  <a:lnTo>
                    <a:pt x="424" y="444"/>
                  </a:lnTo>
                  <a:lnTo>
                    <a:pt x="426" y="434"/>
                  </a:lnTo>
                  <a:lnTo>
                    <a:pt x="418" y="424"/>
                  </a:lnTo>
                  <a:lnTo>
                    <a:pt x="410" y="416"/>
                  </a:lnTo>
                  <a:lnTo>
                    <a:pt x="402" y="416"/>
                  </a:lnTo>
                  <a:lnTo>
                    <a:pt x="400" y="408"/>
                  </a:lnTo>
                  <a:lnTo>
                    <a:pt x="406" y="398"/>
                  </a:lnTo>
                  <a:lnTo>
                    <a:pt x="398" y="394"/>
                  </a:lnTo>
                  <a:lnTo>
                    <a:pt x="390" y="402"/>
                  </a:lnTo>
                  <a:lnTo>
                    <a:pt x="380" y="408"/>
                  </a:lnTo>
                  <a:lnTo>
                    <a:pt x="386" y="388"/>
                  </a:lnTo>
                  <a:lnTo>
                    <a:pt x="392" y="382"/>
                  </a:lnTo>
                  <a:lnTo>
                    <a:pt x="394" y="376"/>
                  </a:lnTo>
                  <a:lnTo>
                    <a:pt x="390" y="366"/>
                  </a:lnTo>
                  <a:lnTo>
                    <a:pt x="382" y="376"/>
                  </a:lnTo>
                  <a:lnTo>
                    <a:pt x="376" y="386"/>
                  </a:lnTo>
                  <a:lnTo>
                    <a:pt x="366" y="394"/>
                  </a:lnTo>
                  <a:lnTo>
                    <a:pt x="360" y="402"/>
                  </a:lnTo>
                  <a:lnTo>
                    <a:pt x="352" y="398"/>
                  </a:lnTo>
                  <a:lnTo>
                    <a:pt x="350" y="386"/>
                  </a:lnTo>
                  <a:lnTo>
                    <a:pt x="340" y="372"/>
                  </a:lnTo>
                  <a:lnTo>
                    <a:pt x="334" y="364"/>
                  </a:lnTo>
                  <a:lnTo>
                    <a:pt x="328" y="358"/>
                  </a:lnTo>
                  <a:lnTo>
                    <a:pt x="298" y="350"/>
                  </a:lnTo>
                  <a:lnTo>
                    <a:pt x="258" y="344"/>
                  </a:lnTo>
                  <a:lnTo>
                    <a:pt x="246" y="348"/>
                  </a:lnTo>
                  <a:lnTo>
                    <a:pt x="228" y="356"/>
                  </a:lnTo>
                  <a:lnTo>
                    <a:pt x="200" y="358"/>
                  </a:lnTo>
                  <a:lnTo>
                    <a:pt x="184" y="368"/>
                  </a:lnTo>
                  <a:lnTo>
                    <a:pt x="172" y="372"/>
                  </a:lnTo>
                  <a:lnTo>
                    <a:pt x="170" y="380"/>
                  </a:lnTo>
                  <a:lnTo>
                    <a:pt x="164" y="386"/>
                  </a:lnTo>
                  <a:lnTo>
                    <a:pt x="108" y="386"/>
                  </a:lnTo>
                  <a:lnTo>
                    <a:pt x="100" y="394"/>
                  </a:lnTo>
                  <a:lnTo>
                    <a:pt x="90" y="394"/>
                  </a:lnTo>
                  <a:lnTo>
                    <a:pt x="80" y="406"/>
                  </a:lnTo>
                  <a:lnTo>
                    <a:pt x="54" y="408"/>
                  </a:lnTo>
                  <a:lnTo>
                    <a:pt x="42" y="400"/>
                  </a:lnTo>
                  <a:lnTo>
                    <a:pt x="30" y="394"/>
                  </a:lnTo>
                  <a:lnTo>
                    <a:pt x="28" y="384"/>
                  </a:lnTo>
                  <a:lnTo>
                    <a:pt x="40" y="378"/>
                  </a:lnTo>
                  <a:lnTo>
                    <a:pt x="40" y="356"/>
                  </a:lnTo>
                  <a:lnTo>
                    <a:pt x="40" y="342"/>
                  </a:lnTo>
                  <a:lnTo>
                    <a:pt x="30" y="328"/>
                  </a:lnTo>
                  <a:lnTo>
                    <a:pt x="30" y="310"/>
                  </a:lnTo>
                  <a:lnTo>
                    <a:pt x="18" y="280"/>
                  </a:lnTo>
                  <a:lnTo>
                    <a:pt x="10" y="264"/>
                  </a:lnTo>
                  <a:lnTo>
                    <a:pt x="4" y="254"/>
                  </a:lnTo>
                  <a:lnTo>
                    <a:pt x="0" y="246"/>
                  </a:lnTo>
                  <a:lnTo>
                    <a:pt x="6" y="248"/>
                  </a:lnTo>
                  <a:lnTo>
                    <a:pt x="10" y="254"/>
                  </a:lnTo>
                  <a:lnTo>
                    <a:pt x="18" y="254"/>
                  </a:lnTo>
                  <a:lnTo>
                    <a:pt x="20" y="244"/>
                  </a:lnTo>
                  <a:lnTo>
                    <a:pt x="12" y="238"/>
                  </a:lnTo>
                  <a:lnTo>
                    <a:pt x="6" y="218"/>
                  </a:lnTo>
                  <a:lnTo>
                    <a:pt x="6" y="204"/>
                  </a:lnTo>
                  <a:lnTo>
                    <a:pt x="12" y="188"/>
                  </a:lnTo>
                  <a:lnTo>
                    <a:pt x="14" y="180"/>
                  </a:lnTo>
                  <a:lnTo>
                    <a:pt x="20" y="186"/>
                  </a:lnTo>
                  <a:lnTo>
                    <a:pt x="24" y="178"/>
                  </a:lnTo>
                  <a:lnTo>
                    <a:pt x="34" y="178"/>
                  </a:lnTo>
                  <a:lnTo>
                    <a:pt x="48" y="162"/>
                  </a:lnTo>
                  <a:lnTo>
                    <a:pt x="62" y="158"/>
                  </a:lnTo>
                  <a:lnTo>
                    <a:pt x="86" y="154"/>
                  </a:lnTo>
                  <a:lnTo>
                    <a:pt x="110" y="146"/>
                  </a:lnTo>
                  <a:lnTo>
                    <a:pt x="122" y="144"/>
                  </a:lnTo>
                  <a:lnTo>
                    <a:pt x="144" y="118"/>
                  </a:lnTo>
                  <a:lnTo>
                    <a:pt x="142" y="106"/>
                  </a:lnTo>
                  <a:lnTo>
                    <a:pt x="146" y="98"/>
                  </a:lnTo>
                  <a:lnTo>
                    <a:pt x="156" y="92"/>
                  </a:lnTo>
                  <a:lnTo>
                    <a:pt x="160" y="98"/>
                  </a:lnTo>
                  <a:lnTo>
                    <a:pt x="164" y="102"/>
                  </a:lnTo>
                  <a:lnTo>
                    <a:pt x="168" y="96"/>
                  </a:lnTo>
                  <a:lnTo>
                    <a:pt x="168" y="84"/>
                  </a:lnTo>
                  <a:lnTo>
                    <a:pt x="176" y="88"/>
                  </a:lnTo>
                  <a:lnTo>
                    <a:pt x="180" y="84"/>
                  </a:lnTo>
                  <a:lnTo>
                    <a:pt x="182" y="72"/>
                  </a:lnTo>
                  <a:lnTo>
                    <a:pt x="192" y="66"/>
                  </a:lnTo>
                  <a:lnTo>
                    <a:pt x="198" y="60"/>
                  </a:lnTo>
                  <a:lnTo>
                    <a:pt x="204" y="60"/>
                  </a:lnTo>
                  <a:lnTo>
                    <a:pt x="220" y="48"/>
                  </a:lnTo>
                  <a:lnTo>
                    <a:pt x="230" y="54"/>
                  </a:lnTo>
                  <a:lnTo>
                    <a:pt x="236" y="60"/>
                  </a:lnTo>
                  <a:lnTo>
                    <a:pt x="242" y="66"/>
                  </a:lnTo>
                  <a:lnTo>
                    <a:pt x="254" y="64"/>
                  </a:lnTo>
                  <a:lnTo>
                    <a:pt x="262" y="62"/>
                  </a:lnTo>
                  <a:lnTo>
                    <a:pt x="256" y="52"/>
                  </a:lnTo>
                  <a:lnTo>
                    <a:pt x="268" y="40"/>
                  </a:lnTo>
                  <a:lnTo>
                    <a:pt x="274" y="28"/>
                  </a:lnTo>
                  <a:lnTo>
                    <a:pt x="282" y="24"/>
                  </a:lnTo>
                  <a:lnTo>
                    <a:pt x="286" y="2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36" name="Freeform 263">
              <a:extLst>
                <a:ext uri="{FF2B5EF4-FFF2-40B4-BE49-F238E27FC236}">
                  <a16:creationId xmlns:a16="http://schemas.microsoft.com/office/drawing/2014/main" id="{4BD6C30C-E70B-46E8-ABB5-7BDBD8E77F63}"/>
                </a:ext>
              </a:extLst>
            </p:cNvPr>
            <p:cNvSpPr>
              <a:spLocks/>
            </p:cNvSpPr>
            <p:nvPr/>
          </p:nvSpPr>
          <p:spPr bwMode="gray">
            <a:xfrm>
              <a:off x="9492201" y="3652983"/>
              <a:ext cx="138018" cy="190288"/>
            </a:xfrm>
            <a:custGeom>
              <a:avLst/>
              <a:gdLst>
                <a:gd name="T0" fmla="*/ 4 w 70"/>
                <a:gd name="T1" fmla="*/ 58 h 96"/>
                <a:gd name="T2" fmla="*/ 14 w 70"/>
                <a:gd name="T3" fmla="*/ 64 h 96"/>
                <a:gd name="T4" fmla="*/ 16 w 70"/>
                <a:gd name="T5" fmla="*/ 76 h 96"/>
                <a:gd name="T6" fmla="*/ 24 w 70"/>
                <a:gd name="T7" fmla="*/ 78 h 96"/>
                <a:gd name="T8" fmla="*/ 30 w 70"/>
                <a:gd name="T9" fmla="*/ 72 h 96"/>
                <a:gd name="T10" fmla="*/ 38 w 70"/>
                <a:gd name="T11" fmla="*/ 74 h 96"/>
                <a:gd name="T12" fmla="*/ 40 w 70"/>
                <a:gd name="T13" fmla="*/ 82 h 96"/>
                <a:gd name="T14" fmla="*/ 48 w 70"/>
                <a:gd name="T15" fmla="*/ 80 h 96"/>
                <a:gd name="T16" fmla="*/ 52 w 70"/>
                <a:gd name="T17" fmla="*/ 84 h 96"/>
                <a:gd name="T18" fmla="*/ 62 w 70"/>
                <a:gd name="T19" fmla="*/ 90 h 96"/>
                <a:gd name="T20" fmla="*/ 66 w 70"/>
                <a:gd name="T21" fmla="*/ 96 h 96"/>
                <a:gd name="T22" fmla="*/ 70 w 70"/>
                <a:gd name="T23" fmla="*/ 90 h 96"/>
                <a:gd name="T24" fmla="*/ 62 w 70"/>
                <a:gd name="T25" fmla="*/ 84 h 96"/>
                <a:gd name="T26" fmla="*/ 62 w 70"/>
                <a:gd name="T27" fmla="*/ 78 h 96"/>
                <a:gd name="T28" fmla="*/ 58 w 70"/>
                <a:gd name="T29" fmla="*/ 72 h 96"/>
                <a:gd name="T30" fmla="*/ 50 w 70"/>
                <a:gd name="T31" fmla="*/ 72 h 96"/>
                <a:gd name="T32" fmla="*/ 46 w 70"/>
                <a:gd name="T33" fmla="*/ 68 h 96"/>
                <a:gd name="T34" fmla="*/ 40 w 70"/>
                <a:gd name="T35" fmla="*/ 70 h 96"/>
                <a:gd name="T36" fmla="*/ 32 w 70"/>
                <a:gd name="T37" fmla="*/ 66 h 96"/>
                <a:gd name="T38" fmla="*/ 28 w 70"/>
                <a:gd name="T39" fmla="*/ 62 h 96"/>
                <a:gd name="T40" fmla="*/ 26 w 70"/>
                <a:gd name="T41" fmla="*/ 54 h 96"/>
                <a:gd name="T42" fmla="*/ 28 w 70"/>
                <a:gd name="T43" fmla="*/ 42 h 96"/>
                <a:gd name="T44" fmla="*/ 34 w 70"/>
                <a:gd name="T45" fmla="*/ 40 h 96"/>
                <a:gd name="T46" fmla="*/ 40 w 70"/>
                <a:gd name="T47" fmla="*/ 26 h 96"/>
                <a:gd name="T48" fmla="*/ 38 w 70"/>
                <a:gd name="T49" fmla="*/ 14 h 96"/>
                <a:gd name="T50" fmla="*/ 38 w 70"/>
                <a:gd name="T51" fmla="*/ 4 h 96"/>
                <a:gd name="T52" fmla="*/ 28 w 70"/>
                <a:gd name="T53" fmla="*/ 2 h 96"/>
                <a:gd name="T54" fmla="*/ 12 w 70"/>
                <a:gd name="T55" fmla="*/ 0 h 96"/>
                <a:gd name="T56" fmla="*/ 10 w 70"/>
                <a:gd name="T57" fmla="*/ 16 h 96"/>
                <a:gd name="T58" fmla="*/ 10 w 70"/>
                <a:gd name="T59" fmla="*/ 28 h 96"/>
                <a:gd name="T60" fmla="*/ 12 w 70"/>
                <a:gd name="T61" fmla="*/ 36 h 96"/>
                <a:gd name="T62" fmla="*/ 0 w 70"/>
                <a:gd name="T63" fmla="*/ 38 h 96"/>
                <a:gd name="T64" fmla="*/ 2 w 70"/>
                <a:gd name="T65" fmla="*/ 44 h 96"/>
                <a:gd name="T66" fmla="*/ 4 w 70"/>
                <a:gd name="T67" fmla="*/ 48 h 96"/>
                <a:gd name="T68" fmla="*/ 4 w 70"/>
                <a:gd name="T69"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 h="96">
                  <a:moveTo>
                    <a:pt x="4" y="58"/>
                  </a:moveTo>
                  <a:lnTo>
                    <a:pt x="14" y="64"/>
                  </a:lnTo>
                  <a:lnTo>
                    <a:pt x="16" y="76"/>
                  </a:lnTo>
                  <a:lnTo>
                    <a:pt x="24" y="78"/>
                  </a:lnTo>
                  <a:lnTo>
                    <a:pt x="30" y="72"/>
                  </a:lnTo>
                  <a:lnTo>
                    <a:pt x="38" y="74"/>
                  </a:lnTo>
                  <a:lnTo>
                    <a:pt x="40" y="82"/>
                  </a:lnTo>
                  <a:lnTo>
                    <a:pt x="48" y="80"/>
                  </a:lnTo>
                  <a:lnTo>
                    <a:pt x="52" y="84"/>
                  </a:lnTo>
                  <a:lnTo>
                    <a:pt x="62" y="90"/>
                  </a:lnTo>
                  <a:lnTo>
                    <a:pt x="66" y="96"/>
                  </a:lnTo>
                  <a:lnTo>
                    <a:pt x="70" y="90"/>
                  </a:lnTo>
                  <a:lnTo>
                    <a:pt x="62" y="84"/>
                  </a:lnTo>
                  <a:lnTo>
                    <a:pt x="62" y="78"/>
                  </a:lnTo>
                  <a:lnTo>
                    <a:pt x="58" y="72"/>
                  </a:lnTo>
                  <a:lnTo>
                    <a:pt x="50" y="72"/>
                  </a:lnTo>
                  <a:lnTo>
                    <a:pt x="46" y="68"/>
                  </a:lnTo>
                  <a:lnTo>
                    <a:pt x="40" y="70"/>
                  </a:lnTo>
                  <a:lnTo>
                    <a:pt x="32" y="66"/>
                  </a:lnTo>
                  <a:lnTo>
                    <a:pt x="28" y="62"/>
                  </a:lnTo>
                  <a:lnTo>
                    <a:pt x="26" y="54"/>
                  </a:lnTo>
                  <a:lnTo>
                    <a:pt x="28" y="42"/>
                  </a:lnTo>
                  <a:lnTo>
                    <a:pt x="34" y="40"/>
                  </a:lnTo>
                  <a:lnTo>
                    <a:pt x="40" y="26"/>
                  </a:lnTo>
                  <a:lnTo>
                    <a:pt x="38" y="14"/>
                  </a:lnTo>
                  <a:lnTo>
                    <a:pt x="38" y="4"/>
                  </a:lnTo>
                  <a:lnTo>
                    <a:pt x="28" y="2"/>
                  </a:lnTo>
                  <a:lnTo>
                    <a:pt x="12" y="0"/>
                  </a:lnTo>
                  <a:lnTo>
                    <a:pt x="10" y="16"/>
                  </a:lnTo>
                  <a:lnTo>
                    <a:pt x="10" y="28"/>
                  </a:lnTo>
                  <a:lnTo>
                    <a:pt x="12" y="36"/>
                  </a:lnTo>
                  <a:lnTo>
                    <a:pt x="0" y="38"/>
                  </a:lnTo>
                  <a:lnTo>
                    <a:pt x="2" y="44"/>
                  </a:lnTo>
                  <a:lnTo>
                    <a:pt x="4" y="48"/>
                  </a:lnTo>
                  <a:lnTo>
                    <a:pt x="4" y="5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37" name="Freeform 264">
              <a:extLst>
                <a:ext uri="{FF2B5EF4-FFF2-40B4-BE49-F238E27FC236}">
                  <a16:creationId xmlns:a16="http://schemas.microsoft.com/office/drawing/2014/main" id="{647CDDC7-6737-4197-AE09-A41CA5D6F93F}"/>
                </a:ext>
              </a:extLst>
            </p:cNvPr>
            <p:cNvSpPr>
              <a:spLocks/>
            </p:cNvSpPr>
            <p:nvPr/>
          </p:nvSpPr>
          <p:spPr bwMode="gray">
            <a:xfrm>
              <a:off x="9409391" y="3886878"/>
              <a:ext cx="82810" cy="91180"/>
            </a:xfrm>
            <a:custGeom>
              <a:avLst/>
              <a:gdLst>
                <a:gd name="T0" fmla="*/ 0 w 42"/>
                <a:gd name="T1" fmla="*/ 46 h 46"/>
                <a:gd name="T2" fmla="*/ 8 w 42"/>
                <a:gd name="T3" fmla="*/ 34 h 46"/>
                <a:gd name="T4" fmla="*/ 20 w 42"/>
                <a:gd name="T5" fmla="*/ 20 h 46"/>
                <a:gd name="T6" fmla="*/ 32 w 42"/>
                <a:gd name="T7" fmla="*/ 10 h 46"/>
                <a:gd name="T8" fmla="*/ 36 w 42"/>
                <a:gd name="T9" fmla="*/ 0 h 46"/>
                <a:gd name="T10" fmla="*/ 38 w 42"/>
                <a:gd name="T11" fmla="*/ 6 h 46"/>
                <a:gd name="T12" fmla="*/ 42 w 42"/>
                <a:gd name="T13" fmla="*/ 12 h 46"/>
                <a:gd name="T14" fmla="*/ 32 w 42"/>
                <a:gd name="T15" fmla="*/ 16 h 46"/>
                <a:gd name="T16" fmla="*/ 20 w 42"/>
                <a:gd name="T17" fmla="*/ 30 h 46"/>
                <a:gd name="T18" fmla="*/ 14 w 42"/>
                <a:gd name="T19" fmla="*/ 38 h 46"/>
                <a:gd name="T20" fmla="*/ 0 w 42"/>
                <a:gd name="T2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6">
                  <a:moveTo>
                    <a:pt x="0" y="46"/>
                  </a:moveTo>
                  <a:lnTo>
                    <a:pt x="8" y="34"/>
                  </a:lnTo>
                  <a:lnTo>
                    <a:pt x="20" y="20"/>
                  </a:lnTo>
                  <a:lnTo>
                    <a:pt x="32" y="10"/>
                  </a:lnTo>
                  <a:lnTo>
                    <a:pt x="36" y="0"/>
                  </a:lnTo>
                  <a:lnTo>
                    <a:pt x="38" y="6"/>
                  </a:lnTo>
                  <a:lnTo>
                    <a:pt x="42" y="12"/>
                  </a:lnTo>
                  <a:lnTo>
                    <a:pt x="32" y="16"/>
                  </a:lnTo>
                  <a:lnTo>
                    <a:pt x="20" y="30"/>
                  </a:lnTo>
                  <a:lnTo>
                    <a:pt x="14" y="38"/>
                  </a:lnTo>
                  <a:lnTo>
                    <a:pt x="0" y="4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38" name="Freeform 265">
              <a:extLst>
                <a:ext uri="{FF2B5EF4-FFF2-40B4-BE49-F238E27FC236}">
                  <a16:creationId xmlns:a16="http://schemas.microsoft.com/office/drawing/2014/main" id="{4A02C1BB-8B04-4EFC-95E6-D7A12D57B5C8}"/>
                </a:ext>
              </a:extLst>
            </p:cNvPr>
            <p:cNvSpPr>
              <a:spLocks/>
            </p:cNvSpPr>
            <p:nvPr/>
          </p:nvSpPr>
          <p:spPr bwMode="gray">
            <a:xfrm>
              <a:off x="9555296" y="3934450"/>
              <a:ext cx="145906" cy="118930"/>
            </a:xfrm>
            <a:custGeom>
              <a:avLst/>
              <a:gdLst>
                <a:gd name="T0" fmla="*/ 58 w 74"/>
                <a:gd name="T1" fmla="*/ 58 h 60"/>
                <a:gd name="T2" fmla="*/ 40 w 74"/>
                <a:gd name="T3" fmla="*/ 60 h 60"/>
                <a:gd name="T4" fmla="*/ 34 w 74"/>
                <a:gd name="T5" fmla="*/ 48 h 60"/>
                <a:gd name="T6" fmla="*/ 34 w 74"/>
                <a:gd name="T7" fmla="*/ 38 h 60"/>
                <a:gd name="T8" fmla="*/ 40 w 74"/>
                <a:gd name="T9" fmla="*/ 36 h 60"/>
                <a:gd name="T10" fmla="*/ 32 w 74"/>
                <a:gd name="T11" fmla="*/ 30 h 60"/>
                <a:gd name="T12" fmla="*/ 24 w 74"/>
                <a:gd name="T13" fmla="*/ 32 h 60"/>
                <a:gd name="T14" fmla="*/ 18 w 74"/>
                <a:gd name="T15" fmla="*/ 34 h 60"/>
                <a:gd name="T16" fmla="*/ 12 w 74"/>
                <a:gd name="T17" fmla="*/ 36 h 60"/>
                <a:gd name="T18" fmla="*/ 8 w 74"/>
                <a:gd name="T19" fmla="*/ 44 h 60"/>
                <a:gd name="T20" fmla="*/ 4 w 74"/>
                <a:gd name="T21" fmla="*/ 50 h 60"/>
                <a:gd name="T22" fmla="*/ 0 w 74"/>
                <a:gd name="T23" fmla="*/ 38 h 60"/>
                <a:gd name="T24" fmla="*/ 4 w 74"/>
                <a:gd name="T25" fmla="*/ 28 h 60"/>
                <a:gd name="T26" fmla="*/ 14 w 74"/>
                <a:gd name="T27" fmla="*/ 24 h 60"/>
                <a:gd name="T28" fmla="*/ 22 w 74"/>
                <a:gd name="T29" fmla="*/ 20 h 60"/>
                <a:gd name="T30" fmla="*/ 26 w 74"/>
                <a:gd name="T31" fmla="*/ 14 h 60"/>
                <a:gd name="T32" fmla="*/ 32 w 74"/>
                <a:gd name="T33" fmla="*/ 22 h 60"/>
                <a:gd name="T34" fmla="*/ 36 w 74"/>
                <a:gd name="T35" fmla="*/ 24 h 60"/>
                <a:gd name="T36" fmla="*/ 42 w 74"/>
                <a:gd name="T37" fmla="*/ 18 h 60"/>
                <a:gd name="T38" fmla="*/ 50 w 74"/>
                <a:gd name="T39" fmla="*/ 8 h 60"/>
                <a:gd name="T40" fmla="*/ 54 w 74"/>
                <a:gd name="T41" fmla="*/ 10 h 60"/>
                <a:gd name="T42" fmla="*/ 58 w 74"/>
                <a:gd name="T43" fmla="*/ 10 h 60"/>
                <a:gd name="T44" fmla="*/ 58 w 74"/>
                <a:gd name="T45" fmla="*/ 4 h 60"/>
                <a:gd name="T46" fmla="*/ 62 w 74"/>
                <a:gd name="T47" fmla="*/ 0 h 60"/>
                <a:gd name="T48" fmla="*/ 68 w 74"/>
                <a:gd name="T49" fmla="*/ 6 h 60"/>
                <a:gd name="T50" fmla="*/ 72 w 74"/>
                <a:gd name="T51" fmla="*/ 14 h 60"/>
                <a:gd name="T52" fmla="*/ 74 w 74"/>
                <a:gd name="T53" fmla="*/ 28 h 60"/>
                <a:gd name="T54" fmla="*/ 74 w 74"/>
                <a:gd name="T55" fmla="*/ 42 h 60"/>
                <a:gd name="T56" fmla="*/ 66 w 74"/>
                <a:gd name="T57" fmla="*/ 44 h 60"/>
                <a:gd name="T58" fmla="*/ 64 w 74"/>
                <a:gd name="T59" fmla="*/ 36 h 60"/>
                <a:gd name="T60" fmla="*/ 58 w 74"/>
                <a:gd name="T61" fmla="*/ 42 h 60"/>
                <a:gd name="T62" fmla="*/ 54 w 74"/>
                <a:gd name="T63" fmla="*/ 46 h 60"/>
                <a:gd name="T64" fmla="*/ 58 w 74"/>
                <a:gd name="T65"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0">
                  <a:moveTo>
                    <a:pt x="58" y="58"/>
                  </a:moveTo>
                  <a:lnTo>
                    <a:pt x="40" y="60"/>
                  </a:lnTo>
                  <a:lnTo>
                    <a:pt x="34" y="48"/>
                  </a:lnTo>
                  <a:lnTo>
                    <a:pt x="34" y="38"/>
                  </a:lnTo>
                  <a:lnTo>
                    <a:pt x="40" y="36"/>
                  </a:lnTo>
                  <a:lnTo>
                    <a:pt x="32" y="30"/>
                  </a:lnTo>
                  <a:lnTo>
                    <a:pt x="24" y="32"/>
                  </a:lnTo>
                  <a:lnTo>
                    <a:pt x="18" y="34"/>
                  </a:lnTo>
                  <a:lnTo>
                    <a:pt x="12" y="36"/>
                  </a:lnTo>
                  <a:lnTo>
                    <a:pt x="8" y="44"/>
                  </a:lnTo>
                  <a:lnTo>
                    <a:pt x="4" y="50"/>
                  </a:lnTo>
                  <a:lnTo>
                    <a:pt x="0" y="38"/>
                  </a:lnTo>
                  <a:lnTo>
                    <a:pt x="4" y="28"/>
                  </a:lnTo>
                  <a:lnTo>
                    <a:pt x="14" y="24"/>
                  </a:lnTo>
                  <a:lnTo>
                    <a:pt x="22" y="20"/>
                  </a:lnTo>
                  <a:lnTo>
                    <a:pt x="26" y="14"/>
                  </a:lnTo>
                  <a:lnTo>
                    <a:pt x="32" y="22"/>
                  </a:lnTo>
                  <a:lnTo>
                    <a:pt x="36" y="24"/>
                  </a:lnTo>
                  <a:lnTo>
                    <a:pt x="42" y="18"/>
                  </a:lnTo>
                  <a:lnTo>
                    <a:pt x="50" y="8"/>
                  </a:lnTo>
                  <a:lnTo>
                    <a:pt x="54" y="10"/>
                  </a:lnTo>
                  <a:lnTo>
                    <a:pt x="58" y="10"/>
                  </a:lnTo>
                  <a:lnTo>
                    <a:pt x="58" y="4"/>
                  </a:lnTo>
                  <a:lnTo>
                    <a:pt x="62" y="0"/>
                  </a:lnTo>
                  <a:lnTo>
                    <a:pt x="68" y="6"/>
                  </a:lnTo>
                  <a:lnTo>
                    <a:pt x="72" y="14"/>
                  </a:lnTo>
                  <a:lnTo>
                    <a:pt x="74" y="28"/>
                  </a:lnTo>
                  <a:lnTo>
                    <a:pt x="74" y="42"/>
                  </a:lnTo>
                  <a:lnTo>
                    <a:pt x="66" y="44"/>
                  </a:lnTo>
                  <a:lnTo>
                    <a:pt x="64" y="36"/>
                  </a:lnTo>
                  <a:lnTo>
                    <a:pt x="58" y="42"/>
                  </a:lnTo>
                  <a:lnTo>
                    <a:pt x="54" y="46"/>
                  </a:lnTo>
                  <a:lnTo>
                    <a:pt x="58" y="5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39" name="Freeform 266">
              <a:extLst>
                <a:ext uri="{FF2B5EF4-FFF2-40B4-BE49-F238E27FC236}">
                  <a16:creationId xmlns:a16="http://schemas.microsoft.com/office/drawing/2014/main" id="{C1D2FC64-EA64-43E3-AEF8-5E9E7FC030BE}"/>
                </a:ext>
              </a:extLst>
            </p:cNvPr>
            <p:cNvSpPr>
              <a:spLocks/>
            </p:cNvSpPr>
            <p:nvPr/>
          </p:nvSpPr>
          <p:spPr bwMode="gray">
            <a:xfrm>
              <a:off x="9634166" y="3843271"/>
              <a:ext cx="35490" cy="43608"/>
            </a:xfrm>
            <a:custGeom>
              <a:avLst/>
              <a:gdLst>
                <a:gd name="T0" fmla="*/ 0 w 18"/>
                <a:gd name="T1" fmla="*/ 4 h 22"/>
                <a:gd name="T2" fmla="*/ 12 w 18"/>
                <a:gd name="T3" fmla="*/ 0 h 22"/>
                <a:gd name="T4" fmla="*/ 18 w 18"/>
                <a:gd name="T5" fmla="*/ 2 h 22"/>
                <a:gd name="T6" fmla="*/ 18 w 18"/>
                <a:gd name="T7" fmla="*/ 16 h 22"/>
                <a:gd name="T8" fmla="*/ 18 w 18"/>
                <a:gd name="T9" fmla="*/ 22 h 22"/>
                <a:gd name="T10" fmla="*/ 10 w 18"/>
                <a:gd name="T11" fmla="*/ 18 h 22"/>
                <a:gd name="T12" fmla="*/ 4 w 18"/>
                <a:gd name="T13" fmla="*/ 12 h 22"/>
                <a:gd name="T14" fmla="*/ 0 w 18"/>
                <a:gd name="T15" fmla="*/ 4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0" y="4"/>
                  </a:moveTo>
                  <a:lnTo>
                    <a:pt x="12" y="0"/>
                  </a:lnTo>
                  <a:lnTo>
                    <a:pt x="18" y="2"/>
                  </a:lnTo>
                  <a:lnTo>
                    <a:pt x="18" y="16"/>
                  </a:lnTo>
                  <a:lnTo>
                    <a:pt x="18" y="22"/>
                  </a:lnTo>
                  <a:lnTo>
                    <a:pt x="10" y="18"/>
                  </a:lnTo>
                  <a:lnTo>
                    <a:pt x="4" y="12"/>
                  </a:lnTo>
                  <a:lnTo>
                    <a:pt x="0" y="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40" name="Freeform 267">
              <a:extLst>
                <a:ext uri="{FF2B5EF4-FFF2-40B4-BE49-F238E27FC236}">
                  <a16:creationId xmlns:a16="http://schemas.microsoft.com/office/drawing/2014/main" id="{0A588117-0CDB-4834-8531-D78ECDA01940}"/>
                </a:ext>
              </a:extLst>
            </p:cNvPr>
            <p:cNvSpPr>
              <a:spLocks/>
            </p:cNvSpPr>
            <p:nvPr/>
          </p:nvSpPr>
          <p:spPr bwMode="gray">
            <a:xfrm>
              <a:off x="9507974" y="3811557"/>
              <a:ext cx="39434" cy="47572"/>
            </a:xfrm>
            <a:custGeom>
              <a:avLst/>
              <a:gdLst>
                <a:gd name="T0" fmla="*/ 0 w 20"/>
                <a:gd name="T1" fmla="*/ 0 h 24"/>
                <a:gd name="T2" fmla="*/ 10 w 20"/>
                <a:gd name="T3" fmla="*/ 2 h 24"/>
                <a:gd name="T4" fmla="*/ 20 w 20"/>
                <a:gd name="T5" fmla="*/ 10 h 24"/>
                <a:gd name="T6" fmla="*/ 18 w 20"/>
                <a:gd name="T7" fmla="*/ 22 h 24"/>
                <a:gd name="T8" fmla="*/ 12 w 20"/>
                <a:gd name="T9" fmla="*/ 24 h 24"/>
                <a:gd name="T10" fmla="*/ 6 w 20"/>
                <a:gd name="T11" fmla="*/ 10 h 24"/>
                <a:gd name="T12" fmla="*/ 2 w 20"/>
                <a:gd name="T13" fmla="*/ 6 h 24"/>
                <a:gd name="T14" fmla="*/ 0 w 20"/>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4">
                  <a:moveTo>
                    <a:pt x="0" y="0"/>
                  </a:moveTo>
                  <a:lnTo>
                    <a:pt x="10" y="2"/>
                  </a:lnTo>
                  <a:lnTo>
                    <a:pt x="20" y="10"/>
                  </a:lnTo>
                  <a:lnTo>
                    <a:pt x="18" y="22"/>
                  </a:lnTo>
                  <a:lnTo>
                    <a:pt x="12" y="24"/>
                  </a:lnTo>
                  <a:lnTo>
                    <a:pt x="6" y="10"/>
                  </a:lnTo>
                  <a:lnTo>
                    <a:pt x="2" y="6"/>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41" name="Freeform 268">
              <a:extLst>
                <a:ext uri="{FF2B5EF4-FFF2-40B4-BE49-F238E27FC236}">
                  <a16:creationId xmlns:a16="http://schemas.microsoft.com/office/drawing/2014/main" id="{E0CD1269-017A-484E-BC38-C26A9D86BAD6}"/>
                </a:ext>
              </a:extLst>
            </p:cNvPr>
            <p:cNvSpPr>
              <a:spLocks/>
            </p:cNvSpPr>
            <p:nvPr/>
          </p:nvSpPr>
          <p:spPr bwMode="gray">
            <a:xfrm>
              <a:off x="9559241" y="3871021"/>
              <a:ext cx="43377" cy="39644"/>
            </a:xfrm>
            <a:custGeom>
              <a:avLst/>
              <a:gdLst>
                <a:gd name="T0" fmla="*/ 0 w 22"/>
                <a:gd name="T1" fmla="*/ 0 h 20"/>
                <a:gd name="T2" fmla="*/ 0 w 22"/>
                <a:gd name="T3" fmla="*/ 10 h 20"/>
                <a:gd name="T4" fmla="*/ 0 w 22"/>
                <a:gd name="T5" fmla="*/ 20 h 20"/>
                <a:gd name="T6" fmla="*/ 6 w 22"/>
                <a:gd name="T7" fmla="*/ 16 h 20"/>
                <a:gd name="T8" fmla="*/ 18 w 22"/>
                <a:gd name="T9" fmla="*/ 8 h 20"/>
                <a:gd name="T10" fmla="*/ 22 w 22"/>
                <a:gd name="T11" fmla="*/ 2 h 20"/>
                <a:gd name="T12" fmla="*/ 14 w 22"/>
                <a:gd name="T13" fmla="*/ 0 h 20"/>
                <a:gd name="T14" fmla="*/ 8 w 22"/>
                <a:gd name="T15" fmla="*/ 2 h 20"/>
                <a:gd name="T16" fmla="*/ 0 w 22"/>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0">
                  <a:moveTo>
                    <a:pt x="0" y="0"/>
                  </a:moveTo>
                  <a:lnTo>
                    <a:pt x="0" y="10"/>
                  </a:lnTo>
                  <a:lnTo>
                    <a:pt x="0" y="20"/>
                  </a:lnTo>
                  <a:lnTo>
                    <a:pt x="6" y="16"/>
                  </a:lnTo>
                  <a:lnTo>
                    <a:pt x="18" y="8"/>
                  </a:lnTo>
                  <a:lnTo>
                    <a:pt x="22" y="2"/>
                  </a:lnTo>
                  <a:lnTo>
                    <a:pt x="14" y="0"/>
                  </a:lnTo>
                  <a:lnTo>
                    <a:pt x="8" y="2"/>
                  </a:lnTo>
                  <a:lnTo>
                    <a:pt x="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42" name="Freeform 269">
              <a:extLst>
                <a:ext uri="{FF2B5EF4-FFF2-40B4-BE49-F238E27FC236}">
                  <a16:creationId xmlns:a16="http://schemas.microsoft.com/office/drawing/2014/main" id="{0F72475A-E74E-46A7-B8E8-43662DDB1050}"/>
                </a:ext>
              </a:extLst>
            </p:cNvPr>
            <p:cNvSpPr>
              <a:spLocks/>
            </p:cNvSpPr>
            <p:nvPr/>
          </p:nvSpPr>
          <p:spPr bwMode="gray">
            <a:xfrm>
              <a:off x="9571070" y="3894807"/>
              <a:ext cx="47321" cy="55500"/>
            </a:xfrm>
            <a:custGeom>
              <a:avLst/>
              <a:gdLst>
                <a:gd name="T0" fmla="*/ 0 w 24"/>
                <a:gd name="T1" fmla="*/ 18 h 28"/>
                <a:gd name="T2" fmla="*/ 6 w 24"/>
                <a:gd name="T3" fmla="*/ 26 h 28"/>
                <a:gd name="T4" fmla="*/ 14 w 24"/>
                <a:gd name="T5" fmla="*/ 28 h 28"/>
                <a:gd name="T6" fmla="*/ 14 w 24"/>
                <a:gd name="T7" fmla="*/ 16 h 28"/>
                <a:gd name="T8" fmla="*/ 18 w 24"/>
                <a:gd name="T9" fmla="*/ 12 h 28"/>
                <a:gd name="T10" fmla="*/ 24 w 24"/>
                <a:gd name="T11" fmla="*/ 8 h 28"/>
                <a:gd name="T12" fmla="*/ 22 w 24"/>
                <a:gd name="T13" fmla="*/ 4 h 28"/>
                <a:gd name="T14" fmla="*/ 16 w 24"/>
                <a:gd name="T15" fmla="*/ 0 h 28"/>
                <a:gd name="T16" fmla="*/ 10 w 24"/>
                <a:gd name="T17" fmla="*/ 2 h 28"/>
                <a:gd name="T18" fmla="*/ 8 w 24"/>
                <a:gd name="T19" fmla="*/ 10 h 28"/>
                <a:gd name="T20" fmla="*/ 4 w 24"/>
                <a:gd name="T21" fmla="*/ 16 h 28"/>
                <a:gd name="T22" fmla="*/ 0 w 24"/>
                <a:gd name="T23"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28">
                  <a:moveTo>
                    <a:pt x="0" y="18"/>
                  </a:moveTo>
                  <a:lnTo>
                    <a:pt x="6" y="26"/>
                  </a:lnTo>
                  <a:lnTo>
                    <a:pt x="14" y="28"/>
                  </a:lnTo>
                  <a:lnTo>
                    <a:pt x="14" y="16"/>
                  </a:lnTo>
                  <a:lnTo>
                    <a:pt x="18" y="12"/>
                  </a:lnTo>
                  <a:lnTo>
                    <a:pt x="24" y="8"/>
                  </a:lnTo>
                  <a:lnTo>
                    <a:pt x="22" y="4"/>
                  </a:lnTo>
                  <a:lnTo>
                    <a:pt x="16" y="0"/>
                  </a:lnTo>
                  <a:lnTo>
                    <a:pt x="10" y="2"/>
                  </a:lnTo>
                  <a:lnTo>
                    <a:pt x="8" y="10"/>
                  </a:lnTo>
                  <a:lnTo>
                    <a:pt x="4" y="16"/>
                  </a:lnTo>
                  <a:lnTo>
                    <a:pt x="0" y="1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43" name="Freeform 270">
              <a:extLst>
                <a:ext uri="{FF2B5EF4-FFF2-40B4-BE49-F238E27FC236}">
                  <a16:creationId xmlns:a16="http://schemas.microsoft.com/office/drawing/2014/main" id="{A13DF191-2B1C-4B11-AC96-1EFEF6B1FAE4}"/>
                </a:ext>
              </a:extLst>
            </p:cNvPr>
            <p:cNvSpPr>
              <a:spLocks/>
            </p:cNvSpPr>
            <p:nvPr/>
          </p:nvSpPr>
          <p:spPr bwMode="gray">
            <a:xfrm>
              <a:off x="9500090" y="3430983"/>
              <a:ext cx="59151" cy="107036"/>
            </a:xfrm>
            <a:custGeom>
              <a:avLst/>
              <a:gdLst>
                <a:gd name="T0" fmla="*/ 30 w 30"/>
                <a:gd name="T1" fmla="*/ 4 h 54"/>
                <a:gd name="T2" fmla="*/ 26 w 30"/>
                <a:gd name="T3" fmla="*/ 18 h 54"/>
                <a:gd name="T4" fmla="*/ 22 w 30"/>
                <a:gd name="T5" fmla="*/ 28 h 54"/>
                <a:gd name="T6" fmla="*/ 20 w 30"/>
                <a:gd name="T7" fmla="*/ 36 h 54"/>
                <a:gd name="T8" fmla="*/ 16 w 30"/>
                <a:gd name="T9" fmla="*/ 48 h 54"/>
                <a:gd name="T10" fmla="*/ 10 w 30"/>
                <a:gd name="T11" fmla="*/ 54 h 54"/>
                <a:gd name="T12" fmla="*/ 4 w 30"/>
                <a:gd name="T13" fmla="*/ 42 h 54"/>
                <a:gd name="T14" fmla="*/ 0 w 30"/>
                <a:gd name="T15" fmla="*/ 26 h 54"/>
                <a:gd name="T16" fmla="*/ 8 w 30"/>
                <a:gd name="T17" fmla="*/ 12 h 54"/>
                <a:gd name="T18" fmla="*/ 18 w 30"/>
                <a:gd name="T19" fmla="*/ 4 h 54"/>
                <a:gd name="T20" fmla="*/ 22 w 30"/>
                <a:gd name="T21" fmla="*/ 0 h 54"/>
                <a:gd name="T22" fmla="*/ 30 w 30"/>
                <a:gd name="T23"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54">
                  <a:moveTo>
                    <a:pt x="30" y="4"/>
                  </a:moveTo>
                  <a:lnTo>
                    <a:pt x="26" y="18"/>
                  </a:lnTo>
                  <a:lnTo>
                    <a:pt x="22" y="28"/>
                  </a:lnTo>
                  <a:lnTo>
                    <a:pt x="20" y="36"/>
                  </a:lnTo>
                  <a:lnTo>
                    <a:pt x="16" y="48"/>
                  </a:lnTo>
                  <a:lnTo>
                    <a:pt x="10" y="54"/>
                  </a:lnTo>
                  <a:lnTo>
                    <a:pt x="4" y="42"/>
                  </a:lnTo>
                  <a:lnTo>
                    <a:pt x="0" y="26"/>
                  </a:lnTo>
                  <a:lnTo>
                    <a:pt x="8" y="12"/>
                  </a:lnTo>
                  <a:lnTo>
                    <a:pt x="18" y="4"/>
                  </a:lnTo>
                  <a:lnTo>
                    <a:pt x="22" y="0"/>
                  </a:lnTo>
                  <a:lnTo>
                    <a:pt x="30" y="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44" name="Freeform 271">
              <a:extLst>
                <a:ext uri="{FF2B5EF4-FFF2-40B4-BE49-F238E27FC236}">
                  <a16:creationId xmlns:a16="http://schemas.microsoft.com/office/drawing/2014/main" id="{7AE0BFDA-024B-4647-BEB0-62A82A7557EA}"/>
                </a:ext>
              </a:extLst>
            </p:cNvPr>
            <p:cNvSpPr>
              <a:spLocks/>
            </p:cNvSpPr>
            <p:nvPr/>
          </p:nvSpPr>
          <p:spPr bwMode="gray">
            <a:xfrm>
              <a:off x="9141238" y="3601449"/>
              <a:ext cx="74924" cy="59464"/>
            </a:xfrm>
            <a:custGeom>
              <a:avLst/>
              <a:gdLst>
                <a:gd name="T0" fmla="*/ 10 w 38"/>
                <a:gd name="T1" fmla="*/ 6 h 30"/>
                <a:gd name="T2" fmla="*/ 20 w 38"/>
                <a:gd name="T3" fmla="*/ 0 h 30"/>
                <a:gd name="T4" fmla="*/ 30 w 38"/>
                <a:gd name="T5" fmla="*/ 0 h 30"/>
                <a:gd name="T6" fmla="*/ 38 w 38"/>
                <a:gd name="T7" fmla="*/ 2 h 30"/>
                <a:gd name="T8" fmla="*/ 34 w 38"/>
                <a:gd name="T9" fmla="*/ 8 h 30"/>
                <a:gd name="T10" fmla="*/ 30 w 38"/>
                <a:gd name="T11" fmla="*/ 14 h 30"/>
                <a:gd name="T12" fmla="*/ 30 w 38"/>
                <a:gd name="T13" fmla="*/ 24 h 30"/>
                <a:gd name="T14" fmla="*/ 22 w 38"/>
                <a:gd name="T15" fmla="*/ 26 h 30"/>
                <a:gd name="T16" fmla="*/ 16 w 38"/>
                <a:gd name="T17" fmla="*/ 30 h 30"/>
                <a:gd name="T18" fmla="*/ 6 w 38"/>
                <a:gd name="T19" fmla="*/ 28 h 30"/>
                <a:gd name="T20" fmla="*/ 0 w 38"/>
                <a:gd name="T21" fmla="*/ 20 h 30"/>
                <a:gd name="T22" fmla="*/ 0 w 38"/>
                <a:gd name="T23" fmla="*/ 10 h 30"/>
                <a:gd name="T24" fmla="*/ 10 w 38"/>
                <a:gd name="T25"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0">
                  <a:moveTo>
                    <a:pt x="10" y="6"/>
                  </a:moveTo>
                  <a:lnTo>
                    <a:pt x="20" y="0"/>
                  </a:lnTo>
                  <a:lnTo>
                    <a:pt x="30" y="0"/>
                  </a:lnTo>
                  <a:lnTo>
                    <a:pt x="38" y="2"/>
                  </a:lnTo>
                  <a:lnTo>
                    <a:pt x="34" y="8"/>
                  </a:lnTo>
                  <a:lnTo>
                    <a:pt x="30" y="14"/>
                  </a:lnTo>
                  <a:lnTo>
                    <a:pt x="30" y="24"/>
                  </a:lnTo>
                  <a:lnTo>
                    <a:pt x="22" y="26"/>
                  </a:lnTo>
                  <a:lnTo>
                    <a:pt x="16" y="30"/>
                  </a:lnTo>
                  <a:lnTo>
                    <a:pt x="6" y="28"/>
                  </a:lnTo>
                  <a:lnTo>
                    <a:pt x="0" y="20"/>
                  </a:lnTo>
                  <a:lnTo>
                    <a:pt x="0" y="10"/>
                  </a:lnTo>
                  <a:lnTo>
                    <a:pt x="10" y="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45" name="Freeform 272">
              <a:extLst>
                <a:ext uri="{FF2B5EF4-FFF2-40B4-BE49-F238E27FC236}">
                  <a16:creationId xmlns:a16="http://schemas.microsoft.com/office/drawing/2014/main" id="{2E930A0B-0E9A-4E72-B9D7-D0EAB6FFAE7D}"/>
                </a:ext>
              </a:extLst>
            </p:cNvPr>
            <p:cNvSpPr>
              <a:spLocks/>
            </p:cNvSpPr>
            <p:nvPr/>
          </p:nvSpPr>
          <p:spPr bwMode="gray">
            <a:xfrm>
              <a:off x="10119204" y="2705513"/>
              <a:ext cx="181397" cy="154607"/>
            </a:xfrm>
            <a:custGeom>
              <a:avLst/>
              <a:gdLst>
                <a:gd name="T0" fmla="*/ 30 w 92"/>
                <a:gd name="T1" fmla="*/ 0 h 78"/>
                <a:gd name="T2" fmla="*/ 38 w 92"/>
                <a:gd name="T3" fmla="*/ 6 h 78"/>
                <a:gd name="T4" fmla="*/ 48 w 92"/>
                <a:gd name="T5" fmla="*/ 16 h 78"/>
                <a:gd name="T6" fmla="*/ 66 w 92"/>
                <a:gd name="T7" fmla="*/ 26 h 78"/>
                <a:gd name="T8" fmla="*/ 76 w 92"/>
                <a:gd name="T9" fmla="*/ 30 h 78"/>
                <a:gd name="T10" fmla="*/ 84 w 92"/>
                <a:gd name="T11" fmla="*/ 24 h 78"/>
                <a:gd name="T12" fmla="*/ 90 w 92"/>
                <a:gd name="T13" fmla="*/ 24 h 78"/>
                <a:gd name="T14" fmla="*/ 84 w 92"/>
                <a:gd name="T15" fmla="*/ 30 h 78"/>
                <a:gd name="T16" fmla="*/ 88 w 92"/>
                <a:gd name="T17" fmla="*/ 36 h 78"/>
                <a:gd name="T18" fmla="*/ 92 w 92"/>
                <a:gd name="T19" fmla="*/ 40 h 78"/>
                <a:gd name="T20" fmla="*/ 84 w 92"/>
                <a:gd name="T21" fmla="*/ 46 h 78"/>
                <a:gd name="T22" fmla="*/ 80 w 92"/>
                <a:gd name="T23" fmla="*/ 48 h 78"/>
                <a:gd name="T24" fmla="*/ 74 w 92"/>
                <a:gd name="T25" fmla="*/ 46 h 78"/>
                <a:gd name="T26" fmla="*/ 68 w 92"/>
                <a:gd name="T27" fmla="*/ 48 h 78"/>
                <a:gd name="T28" fmla="*/ 58 w 92"/>
                <a:gd name="T29" fmla="*/ 52 h 78"/>
                <a:gd name="T30" fmla="*/ 52 w 92"/>
                <a:gd name="T31" fmla="*/ 60 h 78"/>
                <a:gd name="T32" fmla="*/ 52 w 92"/>
                <a:gd name="T33" fmla="*/ 66 h 78"/>
                <a:gd name="T34" fmla="*/ 44 w 92"/>
                <a:gd name="T35" fmla="*/ 62 h 78"/>
                <a:gd name="T36" fmla="*/ 36 w 92"/>
                <a:gd name="T37" fmla="*/ 56 h 78"/>
                <a:gd name="T38" fmla="*/ 28 w 92"/>
                <a:gd name="T39" fmla="*/ 54 h 78"/>
                <a:gd name="T40" fmla="*/ 24 w 92"/>
                <a:gd name="T41" fmla="*/ 56 h 78"/>
                <a:gd name="T42" fmla="*/ 22 w 92"/>
                <a:gd name="T43" fmla="*/ 60 h 78"/>
                <a:gd name="T44" fmla="*/ 16 w 92"/>
                <a:gd name="T45" fmla="*/ 56 h 78"/>
                <a:gd name="T46" fmla="*/ 10 w 92"/>
                <a:gd name="T47" fmla="*/ 54 h 78"/>
                <a:gd name="T48" fmla="*/ 8 w 92"/>
                <a:gd name="T49" fmla="*/ 58 h 78"/>
                <a:gd name="T50" fmla="*/ 10 w 92"/>
                <a:gd name="T51" fmla="*/ 64 h 78"/>
                <a:gd name="T52" fmla="*/ 16 w 92"/>
                <a:gd name="T53" fmla="*/ 66 h 78"/>
                <a:gd name="T54" fmla="*/ 14 w 92"/>
                <a:gd name="T55" fmla="*/ 72 h 78"/>
                <a:gd name="T56" fmla="*/ 8 w 92"/>
                <a:gd name="T57" fmla="*/ 74 h 78"/>
                <a:gd name="T58" fmla="*/ 2 w 92"/>
                <a:gd name="T59" fmla="*/ 78 h 78"/>
                <a:gd name="T60" fmla="*/ 2 w 92"/>
                <a:gd name="T61" fmla="*/ 68 h 78"/>
                <a:gd name="T62" fmla="*/ 0 w 92"/>
                <a:gd name="T63" fmla="*/ 60 h 78"/>
                <a:gd name="T64" fmla="*/ 0 w 92"/>
                <a:gd name="T65" fmla="*/ 52 h 78"/>
                <a:gd name="T66" fmla="*/ 6 w 92"/>
                <a:gd name="T67" fmla="*/ 50 h 78"/>
                <a:gd name="T68" fmla="*/ 10 w 92"/>
                <a:gd name="T69" fmla="*/ 44 h 78"/>
                <a:gd name="T70" fmla="*/ 10 w 92"/>
                <a:gd name="T71" fmla="*/ 38 h 78"/>
                <a:gd name="T72" fmla="*/ 16 w 92"/>
                <a:gd name="T73" fmla="*/ 38 h 78"/>
                <a:gd name="T74" fmla="*/ 22 w 92"/>
                <a:gd name="T75" fmla="*/ 42 h 78"/>
                <a:gd name="T76" fmla="*/ 28 w 92"/>
                <a:gd name="T77" fmla="*/ 40 h 78"/>
                <a:gd name="T78" fmla="*/ 30 w 92"/>
                <a:gd name="T79" fmla="*/ 16 h 78"/>
                <a:gd name="T80" fmla="*/ 30 w 92"/>
                <a:gd name="T8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78">
                  <a:moveTo>
                    <a:pt x="30" y="0"/>
                  </a:moveTo>
                  <a:lnTo>
                    <a:pt x="38" y="6"/>
                  </a:lnTo>
                  <a:lnTo>
                    <a:pt x="48" y="16"/>
                  </a:lnTo>
                  <a:lnTo>
                    <a:pt x="66" y="26"/>
                  </a:lnTo>
                  <a:lnTo>
                    <a:pt x="76" y="30"/>
                  </a:lnTo>
                  <a:lnTo>
                    <a:pt x="84" y="24"/>
                  </a:lnTo>
                  <a:lnTo>
                    <a:pt x="90" y="24"/>
                  </a:lnTo>
                  <a:lnTo>
                    <a:pt x="84" y="30"/>
                  </a:lnTo>
                  <a:lnTo>
                    <a:pt x="88" y="36"/>
                  </a:lnTo>
                  <a:lnTo>
                    <a:pt x="92" y="40"/>
                  </a:lnTo>
                  <a:lnTo>
                    <a:pt x="84" y="46"/>
                  </a:lnTo>
                  <a:lnTo>
                    <a:pt x="80" y="48"/>
                  </a:lnTo>
                  <a:lnTo>
                    <a:pt x="74" y="46"/>
                  </a:lnTo>
                  <a:lnTo>
                    <a:pt x="68" y="48"/>
                  </a:lnTo>
                  <a:lnTo>
                    <a:pt x="58" y="52"/>
                  </a:lnTo>
                  <a:lnTo>
                    <a:pt x="52" y="60"/>
                  </a:lnTo>
                  <a:lnTo>
                    <a:pt x="52" y="66"/>
                  </a:lnTo>
                  <a:lnTo>
                    <a:pt x="44" y="62"/>
                  </a:lnTo>
                  <a:lnTo>
                    <a:pt x="36" y="56"/>
                  </a:lnTo>
                  <a:lnTo>
                    <a:pt x="28" y="54"/>
                  </a:lnTo>
                  <a:lnTo>
                    <a:pt x="24" y="56"/>
                  </a:lnTo>
                  <a:lnTo>
                    <a:pt x="22" y="60"/>
                  </a:lnTo>
                  <a:lnTo>
                    <a:pt x="16" y="56"/>
                  </a:lnTo>
                  <a:lnTo>
                    <a:pt x="10" y="54"/>
                  </a:lnTo>
                  <a:lnTo>
                    <a:pt x="8" y="58"/>
                  </a:lnTo>
                  <a:lnTo>
                    <a:pt x="10" y="64"/>
                  </a:lnTo>
                  <a:lnTo>
                    <a:pt x="16" y="66"/>
                  </a:lnTo>
                  <a:lnTo>
                    <a:pt x="14" y="72"/>
                  </a:lnTo>
                  <a:lnTo>
                    <a:pt x="8" y="74"/>
                  </a:lnTo>
                  <a:lnTo>
                    <a:pt x="2" y="78"/>
                  </a:lnTo>
                  <a:lnTo>
                    <a:pt x="2" y="68"/>
                  </a:lnTo>
                  <a:lnTo>
                    <a:pt x="0" y="60"/>
                  </a:lnTo>
                  <a:lnTo>
                    <a:pt x="0" y="52"/>
                  </a:lnTo>
                  <a:lnTo>
                    <a:pt x="6" y="50"/>
                  </a:lnTo>
                  <a:lnTo>
                    <a:pt x="10" y="44"/>
                  </a:lnTo>
                  <a:lnTo>
                    <a:pt x="10" y="38"/>
                  </a:lnTo>
                  <a:lnTo>
                    <a:pt x="16" y="38"/>
                  </a:lnTo>
                  <a:lnTo>
                    <a:pt x="22" y="42"/>
                  </a:lnTo>
                  <a:lnTo>
                    <a:pt x="28" y="40"/>
                  </a:lnTo>
                  <a:lnTo>
                    <a:pt x="30" y="16"/>
                  </a:lnTo>
                  <a:lnTo>
                    <a:pt x="30"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46" name="Freeform 273">
              <a:extLst>
                <a:ext uri="{FF2B5EF4-FFF2-40B4-BE49-F238E27FC236}">
                  <a16:creationId xmlns:a16="http://schemas.microsoft.com/office/drawing/2014/main" id="{8B47093D-2390-4B40-ABCD-7EBD5213D8FB}"/>
                </a:ext>
              </a:extLst>
            </p:cNvPr>
            <p:cNvSpPr>
              <a:spLocks/>
            </p:cNvSpPr>
            <p:nvPr/>
          </p:nvSpPr>
          <p:spPr bwMode="gray">
            <a:xfrm>
              <a:off x="9878655" y="3117801"/>
              <a:ext cx="78868" cy="51536"/>
            </a:xfrm>
            <a:custGeom>
              <a:avLst/>
              <a:gdLst>
                <a:gd name="T0" fmla="*/ 30 w 40"/>
                <a:gd name="T1" fmla="*/ 16 h 26"/>
                <a:gd name="T2" fmla="*/ 24 w 40"/>
                <a:gd name="T3" fmla="*/ 14 h 26"/>
                <a:gd name="T4" fmla="*/ 18 w 40"/>
                <a:gd name="T5" fmla="*/ 18 h 26"/>
                <a:gd name="T6" fmla="*/ 14 w 40"/>
                <a:gd name="T7" fmla="*/ 26 h 26"/>
                <a:gd name="T8" fmla="*/ 6 w 40"/>
                <a:gd name="T9" fmla="*/ 24 h 26"/>
                <a:gd name="T10" fmla="*/ 6 w 40"/>
                <a:gd name="T11" fmla="*/ 18 h 26"/>
                <a:gd name="T12" fmla="*/ 0 w 40"/>
                <a:gd name="T13" fmla="*/ 14 h 26"/>
                <a:gd name="T14" fmla="*/ 8 w 40"/>
                <a:gd name="T15" fmla="*/ 8 h 26"/>
                <a:gd name="T16" fmla="*/ 16 w 40"/>
                <a:gd name="T17" fmla="*/ 8 h 26"/>
                <a:gd name="T18" fmla="*/ 24 w 40"/>
                <a:gd name="T19" fmla="*/ 6 h 26"/>
                <a:gd name="T20" fmla="*/ 28 w 40"/>
                <a:gd name="T21" fmla="*/ 0 h 26"/>
                <a:gd name="T22" fmla="*/ 36 w 40"/>
                <a:gd name="T23" fmla="*/ 0 h 26"/>
                <a:gd name="T24" fmla="*/ 40 w 40"/>
                <a:gd name="T25" fmla="*/ 6 h 26"/>
                <a:gd name="T26" fmla="*/ 38 w 40"/>
                <a:gd name="T27" fmla="*/ 8 h 26"/>
                <a:gd name="T28" fmla="*/ 34 w 40"/>
                <a:gd name="T29" fmla="*/ 14 h 26"/>
                <a:gd name="T30" fmla="*/ 30 w 40"/>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26">
                  <a:moveTo>
                    <a:pt x="30" y="16"/>
                  </a:moveTo>
                  <a:lnTo>
                    <a:pt x="24" y="14"/>
                  </a:lnTo>
                  <a:lnTo>
                    <a:pt x="18" y="18"/>
                  </a:lnTo>
                  <a:lnTo>
                    <a:pt x="14" y="26"/>
                  </a:lnTo>
                  <a:lnTo>
                    <a:pt x="6" y="24"/>
                  </a:lnTo>
                  <a:lnTo>
                    <a:pt x="6" y="18"/>
                  </a:lnTo>
                  <a:lnTo>
                    <a:pt x="0" y="14"/>
                  </a:lnTo>
                  <a:lnTo>
                    <a:pt x="8" y="8"/>
                  </a:lnTo>
                  <a:lnTo>
                    <a:pt x="16" y="8"/>
                  </a:lnTo>
                  <a:lnTo>
                    <a:pt x="24" y="6"/>
                  </a:lnTo>
                  <a:lnTo>
                    <a:pt x="28" y="0"/>
                  </a:lnTo>
                  <a:lnTo>
                    <a:pt x="36" y="0"/>
                  </a:lnTo>
                  <a:lnTo>
                    <a:pt x="40" y="6"/>
                  </a:lnTo>
                  <a:lnTo>
                    <a:pt x="38" y="8"/>
                  </a:lnTo>
                  <a:lnTo>
                    <a:pt x="34" y="14"/>
                  </a:lnTo>
                  <a:lnTo>
                    <a:pt x="30" y="1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47" name="Freeform 274">
              <a:extLst>
                <a:ext uri="{FF2B5EF4-FFF2-40B4-BE49-F238E27FC236}">
                  <a16:creationId xmlns:a16="http://schemas.microsoft.com/office/drawing/2014/main" id="{D7353205-6210-44DF-8A38-D010C7C37DBE}"/>
                </a:ext>
              </a:extLst>
            </p:cNvPr>
            <p:cNvSpPr>
              <a:spLocks/>
            </p:cNvSpPr>
            <p:nvPr/>
          </p:nvSpPr>
          <p:spPr bwMode="gray">
            <a:xfrm>
              <a:off x="9795843" y="3129694"/>
              <a:ext cx="74924" cy="99108"/>
            </a:xfrm>
            <a:custGeom>
              <a:avLst/>
              <a:gdLst>
                <a:gd name="T0" fmla="*/ 4 w 38"/>
                <a:gd name="T1" fmla="*/ 12 h 50"/>
                <a:gd name="T2" fmla="*/ 10 w 38"/>
                <a:gd name="T3" fmla="*/ 8 h 50"/>
                <a:gd name="T4" fmla="*/ 16 w 38"/>
                <a:gd name="T5" fmla="*/ 0 h 50"/>
                <a:gd name="T6" fmla="*/ 24 w 38"/>
                <a:gd name="T7" fmla="*/ 0 h 50"/>
                <a:gd name="T8" fmla="*/ 28 w 38"/>
                <a:gd name="T9" fmla="*/ 6 h 50"/>
                <a:gd name="T10" fmla="*/ 34 w 38"/>
                <a:gd name="T11" fmla="*/ 10 h 50"/>
                <a:gd name="T12" fmla="*/ 38 w 38"/>
                <a:gd name="T13" fmla="*/ 16 h 50"/>
                <a:gd name="T14" fmla="*/ 36 w 38"/>
                <a:gd name="T15" fmla="*/ 24 h 50"/>
                <a:gd name="T16" fmla="*/ 32 w 38"/>
                <a:gd name="T17" fmla="*/ 26 h 50"/>
                <a:gd name="T18" fmla="*/ 30 w 38"/>
                <a:gd name="T19" fmla="*/ 32 h 50"/>
                <a:gd name="T20" fmla="*/ 30 w 38"/>
                <a:gd name="T21" fmla="*/ 40 h 50"/>
                <a:gd name="T22" fmla="*/ 26 w 38"/>
                <a:gd name="T23" fmla="*/ 50 h 50"/>
                <a:gd name="T24" fmla="*/ 18 w 38"/>
                <a:gd name="T25" fmla="*/ 48 h 50"/>
                <a:gd name="T26" fmla="*/ 18 w 38"/>
                <a:gd name="T27" fmla="*/ 44 h 50"/>
                <a:gd name="T28" fmla="*/ 20 w 38"/>
                <a:gd name="T29" fmla="*/ 36 h 50"/>
                <a:gd name="T30" fmla="*/ 12 w 38"/>
                <a:gd name="T31" fmla="*/ 36 h 50"/>
                <a:gd name="T32" fmla="*/ 14 w 38"/>
                <a:gd name="T33" fmla="*/ 30 h 50"/>
                <a:gd name="T34" fmla="*/ 18 w 38"/>
                <a:gd name="T35" fmla="*/ 24 h 50"/>
                <a:gd name="T36" fmla="*/ 18 w 38"/>
                <a:gd name="T37" fmla="*/ 20 h 50"/>
                <a:gd name="T38" fmla="*/ 16 w 38"/>
                <a:gd name="T39" fmla="*/ 14 h 50"/>
                <a:gd name="T40" fmla="*/ 8 w 38"/>
                <a:gd name="T41" fmla="*/ 16 h 50"/>
                <a:gd name="T42" fmla="*/ 0 w 38"/>
                <a:gd name="T43" fmla="*/ 18 h 50"/>
                <a:gd name="T44" fmla="*/ 4 w 38"/>
                <a:gd name="T45"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0">
                  <a:moveTo>
                    <a:pt x="4" y="12"/>
                  </a:moveTo>
                  <a:lnTo>
                    <a:pt x="10" y="8"/>
                  </a:lnTo>
                  <a:lnTo>
                    <a:pt x="16" y="0"/>
                  </a:lnTo>
                  <a:lnTo>
                    <a:pt x="24" y="0"/>
                  </a:lnTo>
                  <a:lnTo>
                    <a:pt x="28" y="6"/>
                  </a:lnTo>
                  <a:lnTo>
                    <a:pt x="34" y="10"/>
                  </a:lnTo>
                  <a:lnTo>
                    <a:pt x="38" y="16"/>
                  </a:lnTo>
                  <a:lnTo>
                    <a:pt x="36" y="24"/>
                  </a:lnTo>
                  <a:lnTo>
                    <a:pt x="32" y="26"/>
                  </a:lnTo>
                  <a:lnTo>
                    <a:pt x="30" y="32"/>
                  </a:lnTo>
                  <a:lnTo>
                    <a:pt x="30" y="40"/>
                  </a:lnTo>
                  <a:lnTo>
                    <a:pt x="26" y="50"/>
                  </a:lnTo>
                  <a:lnTo>
                    <a:pt x="18" y="48"/>
                  </a:lnTo>
                  <a:lnTo>
                    <a:pt x="18" y="44"/>
                  </a:lnTo>
                  <a:lnTo>
                    <a:pt x="20" y="36"/>
                  </a:lnTo>
                  <a:lnTo>
                    <a:pt x="12" y="36"/>
                  </a:lnTo>
                  <a:lnTo>
                    <a:pt x="14" y="30"/>
                  </a:lnTo>
                  <a:lnTo>
                    <a:pt x="18" y="24"/>
                  </a:lnTo>
                  <a:lnTo>
                    <a:pt x="18" y="20"/>
                  </a:lnTo>
                  <a:lnTo>
                    <a:pt x="16" y="14"/>
                  </a:lnTo>
                  <a:lnTo>
                    <a:pt x="8" y="16"/>
                  </a:lnTo>
                  <a:lnTo>
                    <a:pt x="0" y="18"/>
                  </a:lnTo>
                  <a:lnTo>
                    <a:pt x="4" y="1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48" name="Freeform 275">
              <a:extLst>
                <a:ext uri="{FF2B5EF4-FFF2-40B4-BE49-F238E27FC236}">
                  <a16:creationId xmlns:a16="http://schemas.microsoft.com/office/drawing/2014/main" id="{82AE22F6-C97D-4424-97DE-DCC7BE70563E}"/>
                </a:ext>
              </a:extLst>
            </p:cNvPr>
            <p:cNvSpPr>
              <a:spLocks/>
            </p:cNvSpPr>
            <p:nvPr/>
          </p:nvSpPr>
          <p:spPr bwMode="gray">
            <a:xfrm>
              <a:off x="9843162" y="2852191"/>
              <a:ext cx="343076" cy="293360"/>
            </a:xfrm>
            <a:custGeom>
              <a:avLst/>
              <a:gdLst>
                <a:gd name="T0" fmla="*/ 12 w 174"/>
                <a:gd name="T1" fmla="*/ 128 h 148"/>
                <a:gd name="T2" fmla="*/ 32 w 174"/>
                <a:gd name="T3" fmla="*/ 112 h 148"/>
                <a:gd name="T4" fmla="*/ 60 w 174"/>
                <a:gd name="T5" fmla="*/ 110 h 148"/>
                <a:gd name="T6" fmla="*/ 80 w 174"/>
                <a:gd name="T7" fmla="*/ 100 h 148"/>
                <a:gd name="T8" fmla="*/ 92 w 174"/>
                <a:gd name="T9" fmla="*/ 82 h 148"/>
                <a:gd name="T10" fmla="*/ 100 w 174"/>
                <a:gd name="T11" fmla="*/ 80 h 148"/>
                <a:gd name="T12" fmla="*/ 110 w 174"/>
                <a:gd name="T13" fmla="*/ 82 h 148"/>
                <a:gd name="T14" fmla="*/ 140 w 174"/>
                <a:gd name="T15" fmla="*/ 52 h 148"/>
                <a:gd name="T16" fmla="*/ 144 w 174"/>
                <a:gd name="T17" fmla="*/ 30 h 148"/>
                <a:gd name="T18" fmla="*/ 146 w 174"/>
                <a:gd name="T19" fmla="*/ 10 h 148"/>
                <a:gd name="T20" fmla="*/ 160 w 174"/>
                <a:gd name="T21" fmla="*/ 12 h 148"/>
                <a:gd name="T22" fmla="*/ 158 w 174"/>
                <a:gd name="T23" fmla="*/ 2 h 148"/>
                <a:gd name="T24" fmla="*/ 166 w 174"/>
                <a:gd name="T25" fmla="*/ 10 h 148"/>
                <a:gd name="T26" fmla="*/ 172 w 174"/>
                <a:gd name="T27" fmla="*/ 28 h 148"/>
                <a:gd name="T28" fmla="*/ 168 w 174"/>
                <a:gd name="T29" fmla="*/ 48 h 148"/>
                <a:gd name="T30" fmla="*/ 158 w 174"/>
                <a:gd name="T31" fmla="*/ 66 h 148"/>
                <a:gd name="T32" fmla="*/ 154 w 174"/>
                <a:gd name="T33" fmla="*/ 86 h 148"/>
                <a:gd name="T34" fmla="*/ 152 w 174"/>
                <a:gd name="T35" fmla="*/ 98 h 148"/>
                <a:gd name="T36" fmla="*/ 152 w 174"/>
                <a:gd name="T37" fmla="*/ 108 h 148"/>
                <a:gd name="T38" fmla="*/ 148 w 174"/>
                <a:gd name="T39" fmla="*/ 118 h 148"/>
                <a:gd name="T40" fmla="*/ 138 w 174"/>
                <a:gd name="T41" fmla="*/ 116 h 148"/>
                <a:gd name="T42" fmla="*/ 126 w 174"/>
                <a:gd name="T43" fmla="*/ 116 h 148"/>
                <a:gd name="T44" fmla="*/ 126 w 174"/>
                <a:gd name="T45" fmla="*/ 128 h 148"/>
                <a:gd name="T46" fmla="*/ 116 w 174"/>
                <a:gd name="T47" fmla="*/ 126 h 148"/>
                <a:gd name="T48" fmla="*/ 102 w 174"/>
                <a:gd name="T49" fmla="*/ 126 h 148"/>
                <a:gd name="T50" fmla="*/ 90 w 174"/>
                <a:gd name="T51" fmla="*/ 122 h 148"/>
                <a:gd name="T52" fmla="*/ 92 w 174"/>
                <a:gd name="T53" fmla="*/ 132 h 148"/>
                <a:gd name="T54" fmla="*/ 80 w 174"/>
                <a:gd name="T55" fmla="*/ 144 h 148"/>
                <a:gd name="T56" fmla="*/ 68 w 174"/>
                <a:gd name="T57" fmla="*/ 140 h 148"/>
                <a:gd name="T58" fmla="*/ 70 w 174"/>
                <a:gd name="T59" fmla="*/ 130 h 148"/>
                <a:gd name="T60" fmla="*/ 56 w 174"/>
                <a:gd name="T61" fmla="*/ 124 h 148"/>
                <a:gd name="T62" fmla="*/ 38 w 174"/>
                <a:gd name="T63" fmla="*/ 130 h 148"/>
                <a:gd name="T64" fmla="*/ 18 w 174"/>
                <a:gd name="T65" fmla="*/ 134 h 148"/>
                <a:gd name="T66" fmla="*/ 2 w 174"/>
                <a:gd name="T67" fmla="*/ 13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4" h="148">
                  <a:moveTo>
                    <a:pt x="0" y="134"/>
                  </a:moveTo>
                  <a:lnTo>
                    <a:pt x="12" y="128"/>
                  </a:lnTo>
                  <a:lnTo>
                    <a:pt x="26" y="118"/>
                  </a:lnTo>
                  <a:lnTo>
                    <a:pt x="32" y="112"/>
                  </a:lnTo>
                  <a:lnTo>
                    <a:pt x="44" y="110"/>
                  </a:lnTo>
                  <a:lnTo>
                    <a:pt x="60" y="110"/>
                  </a:lnTo>
                  <a:lnTo>
                    <a:pt x="76" y="110"/>
                  </a:lnTo>
                  <a:lnTo>
                    <a:pt x="80" y="100"/>
                  </a:lnTo>
                  <a:lnTo>
                    <a:pt x="88" y="90"/>
                  </a:lnTo>
                  <a:lnTo>
                    <a:pt x="92" y="82"/>
                  </a:lnTo>
                  <a:lnTo>
                    <a:pt x="98" y="74"/>
                  </a:lnTo>
                  <a:lnTo>
                    <a:pt x="100" y="80"/>
                  </a:lnTo>
                  <a:lnTo>
                    <a:pt x="100" y="86"/>
                  </a:lnTo>
                  <a:lnTo>
                    <a:pt x="110" y="82"/>
                  </a:lnTo>
                  <a:lnTo>
                    <a:pt x="126" y="72"/>
                  </a:lnTo>
                  <a:lnTo>
                    <a:pt x="140" y="52"/>
                  </a:lnTo>
                  <a:lnTo>
                    <a:pt x="146" y="36"/>
                  </a:lnTo>
                  <a:lnTo>
                    <a:pt x="144" y="30"/>
                  </a:lnTo>
                  <a:lnTo>
                    <a:pt x="142" y="18"/>
                  </a:lnTo>
                  <a:lnTo>
                    <a:pt x="146" y="10"/>
                  </a:lnTo>
                  <a:lnTo>
                    <a:pt x="150" y="8"/>
                  </a:lnTo>
                  <a:lnTo>
                    <a:pt x="160" y="12"/>
                  </a:lnTo>
                  <a:lnTo>
                    <a:pt x="162" y="6"/>
                  </a:lnTo>
                  <a:lnTo>
                    <a:pt x="158" y="2"/>
                  </a:lnTo>
                  <a:lnTo>
                    <a:pt x="164" y="0"/>
                  </a:lnTo>
                  <a:lnTo>
                    <a:pt x="166" y="10"/>
                  </a:lnTo>
                  <a:lnTo>
                    <a:pt x="166" y="18"/>
                  </a:lnTo>
                  <a:lnTo>
                    <a:pt x="172" y="28"/>
                  </a:lnTo>
                  <a:lnTo>
                    <a:pt x="174" y="36"/>
                  </a:lnTo>
                  <a:lnTo>
                    <a:pt x="168" y="48"/>
                  </a:lnTo>
                  <a:lnTo>
                    <a:pt x="160" y="58"/>
                  </a:lnTo>
                  <a:lnTo>
                    <a:pt x="158" y="66"/>
                  </a:lnTo>
                  <a:lnTo>
                    <a:pt x="158" y="80"/>
                  </a:lnTo>
                  <a:lnTo>
                    <a:pt x="154" y="86"/>
                  </a:lnTo>
                  <a:lnTo>
                    <a:pt x="152" y="96"/>
                  </a:lnTo>
                  <a:lnTo>
                    <a:pt x="152" y="98"/>
                  </a:lnTo>
                  <a:lnTo>
                    <a:pt x="152" y="102"/>
                  </a:lnTo>
                  <a:lnTo>
                    <a:pt x="152" y="108"/>
                  </a:lnTo>
                  <a:lnTo>
                    <a:pt x="152" y="110"/>
                  </a:lnTo>
                  <a:lnTo>
                    <a:pt x="148" y="118"/>
                  </a:lnTo>
                  <a:lnTo>
                    <a:pt x="142" y="122"/>
                  </a:lnTo>
                  <a:lnTo>
                    <a:pt x="138" y="116"/>
                  </a:lnTo>
                  <a:lnTo>
                    <a:pt x="132" y="114"/>
                  </a:lnTo>
                  <a:lnTo>
                    <a:pt x="126" y="116"/>
                  </a:lnTo>
                  <a:lnTo>
                    <a:pt x="128" y="124"/>
                  </a:lnTo>
                  <a:lnTo>
                    <a:pt x="126" y="128"/>
                  </a:lnTo>
                  <a:lnTo>
                    <a:pt x="118" y="122"/>
                  </a:lnTo>
                  <a:lnTo>
                    <a:pt x="116" y="126"/>
                  </a:lnTo>
                  <a:lnTo>
                    <a:pt x="110" y="126"/>
                  </a:lnTo>
                  <a:lnTo>
                    <a:pt x="102" y="126"/>
                  </a:lnTo>
                  <a:lnTo>
                    <a:pt x="92" y="126"/>
                  </a:lnTo>
                  <a:lnTo>
                    <a:pt x="90" y="122"/>
                  </a:lnTo>
                  <a:lnTo>
                    <a:pt x="88" y="126"/>
                  </a:lnTo>
                  <a:lnTo>
                    <a:pt x="92" y="132"/>
                  </a:lnTo>
                  <a:lnTo>
                    <a:pt x="84" y="136"/>
                  </a:lnTo>
                  <a:lnTo>
                    <a:pt x="80" y="144"/>
                  </a:lnTo>
                  <a:lnTo>
                    <a:pt x="74" y="148"/>
                  </a:lnTo>
                  <a:lnTo>
                    <a:pt x="68" y="140"/>
                  </a:lnTo>
                  <a:lnTo>
                    <a:pt x="62" y="136"/>
                  </a:lnTo>
                  <a:lnTo>
                    <a:pt x="70" y="130"/>
                  </a:lnTo>
                  <a:lnTo>
                    <a:pt x="72" y="124"/>
                  </a:lnTo>
                  <a:lnTo>
                    <a:pt x="56" y="124"/>
                  </a:lnTo>
                  <a:lnTo>
                    <a:pt x="50" y="128"/>
                  </a:lnTo>
                  <a:lnTo>
                    <a:pt x="38" y="130"/>
                  </a:lnTo>
                  <a:lnTo>
                    <a:pt x="28" y="134"/>
                  </a:lnTo>
                  <a:lnTo>
                    <a:pt x="18" y="134"/>
                  </a:lnTo>
                  <a:lnTo>
                    <a:pt x="10" y="140"/>
                  </a:lnTo>
                  <a:lnTo>
                    <a:pt x="2" y="138"/>
                  </a:lnTo>
                  <a:lnTo>
                    <a:pt x="0" y="13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49" name="Freeform 276">
              <a:extLst>
                <a:ext uri="{FF2B5EF4-FFF2-40B4-BE49-F238E27FC236}">
                  <a16:creationId xmlns:a16="http://schemas.microsoft.com/office/drawing/2014/main" id="{804FB9B3-1D60-4789-80E0-803D3207650D}"/>
                </a:ext>
              </a:extLst>
            </p:cNvPr>
            <p:cNvSpPr>
              <a:spLocks/>
            </p:cNvSpPr>
            <p:nvPr/>
          </p:nvSpPr>
          <p:spPr bwMode="gray">
            <a:xfrm>
              <a:off x="9697259" y="2967158"/>
              <a:ext cx="98584" cy="142716"/>
            </a:xfrm>
            <a:custGeom>
              <a:avLst/>
              <a:gdLst>
                <a:gd name="T0" fmla="*/ 2 w 50"/>
                <a:gd name="T1" fmla="*/ 32 h 72"/>
                <a:gd name="T2" fmla="*/ 2 w 50"/>
                <a:gd name="T3" fmla="*/ 28 h 72"/>
                <a:gd name="T4" fmla="*/ 8 w 50"/>
                <a:gd name="T5" fmla="*/ 30 h 72"/>
                <a:gd name="T6" fmla="*/ 12 w 50"/>
                <a:gd name="T7" fmla="*/ 28 h 72"/>
                <a:gd name="T8" fmla="*/ 10 w 50"/>
                <a:gd name="T9" fmla="*/ 22 h 72"/>
                <a:gd name="T10" fmla="*/ 6 w 50"/>
                <a:gd name="T11" fmla="*/ 20 h 72"/>
                <a:gd name="T12" fmla="*/ 10 w 50"/>
                <a:gd name="T13" fmla="*/ 6 h 72"/>
                <a:gd name="T14" fmla="*/ 20 w 50"/>
                <a:gd name="T15" fmla="*/ 2 h 72"/>
                <a:gd name="T16" fmla="*/ 30 w 50"/>
                <a:gd name="T17" fmla="*/ 0 h 72"/>
                <a:gd name="T18" fmla="*/ 38 w 50"/>
                <a:gd name="T19" fmla="*/ 8 h 72"/>
                <a:gd name="T20" fmla="*/ 44 w 50"/>
                <a:gd name="T21" fmla="*/ 18 h 72"/>
                <a:gd name="T22" fmla="*/ 48 w 50"/>
                <a:gd name="T23" fmla="*/ 30 h 72"/>
                <a:gd name="T24" fmla="*/ 50 w 50"/>
                <a:gd name="T25" fmla="*/ 40 h 72"/>
                <a:gd name="T26" fmla="*/ 48 w 50"/>
                <a:gd name="T27" fmla="*/ 54 h 72"/>
                <a:gd name="T28" fmla="*/ 50 w 50"/>
                <a:gd name="T29" fmla="*/ 54 h 72"/>
                <a:gd name="T30" fmla="*/ 50 w 50"/>
                <a:gd name="T31" fmla="*/ 56 h 72"/>
                <a:gd name="T32" fmla="*/ 46 w 50"/>
                <a:gd name="T33" fmla="*/ 58 h 72"/>
                <a:gd name="T34" fmla="*/ 38 w 50"/>
                <a:gd name="T35" fmla="*/ 62 h 72"/>
                <a:gd name="T36" fmla="*/ 34 w 50"/>
                <a:gd name="T37" fmla="*/ 64 h 72"/>
                <a:gd name="T38" fmla="*/ 28 w 50"/>
                <a:gd name="T39" fmla="*/ 60 h 72"/>
                <a:gd name="T40" fmla="*/ 24 w 50"/>
                <a:gd name="T41" fmla="*/ 64 h 72"/>
                <a:gd name="T42" fmla="*/ 16 w 50"/>
                <a:gd name="T43" fmla="*/ 70 h 72"/>
                <a:gd name="T44" fmla="*/ 12 w 50"/>
                <a:gd name="T45" fmla="*/ 68 h 72"/>
                <a:gd name="T46" fmla="*/ 2 w 50"/>
                <a:gd name="T47" fmla="*/ 72 h 72"/>
                <a:gd name="T48" fmla="*/ 0 w 50"/>
                <a:gd name="T49" fmla="*/ 66 h 72"/>
                <a:gd name="T50" fmla="*/ 2 w 50"/>
                <a:gd name="T51" fmla="*/ 58 h 72"/>
                <a:gd name="T52" fmla="*/ 2 w 50"/>
                <a:gd name="T53" fmla="*/ 48 h 72"/>
                <a:gd name="T54" fmla="*/ 6 w 50"/>
                <a:gd name="T55" fmla="*/ 46 h 72"/>
                <a:gd name="T56" fmla="*/ 6 w 50"/>
                <a:gd name="T57" fmla="*/ 38 h 72"/>
                <a:gd name="T58" fmla="*/ 2 w 50"/>
                <a:gd name="T59" fmla="*/ 3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72">
                  <a:moveTo>
                    <a:pt x="2" y="32"/>
                  </a:moveTo>
                  <a:lnTo>
                    <a:pt x="2" y="28"/>
                  </a:lnTo>
                  <a:lnTo>
                    <a:pt x="8" y="30"/>
                  </a:lnTo>
                  <a:lnTo>
                    <a:pt x="12" y="28"/>
                  </a:lnTo>
                  <a:lnTo>
                    <a:pt x="10" y="22"/>
                  </a:lnTo>
                  <a:lnTo>
                    <a:pt x="6" y="20"/>
                  </a:lnTo>
                  <a:lnTo>
                    <a:pt x="10" y="6"/>
                  </a:lnTo>
                  <a:lnTo>
                    <a:pt x="20" y="2"/>
                  </a:lnTo>
                  <a:lnTo>
                    <a:pt x="30" y="0"/>
                  </a:lnTo>
                  <a:lnTo>
                    <a:pt x="38" y="8"/>
                  </a:lnTo>
                  <a:lnTo>
                    <a:pt x="44" y="18"/>
                  </a:lnTo>
                  <a:lnTo>
                    <a:pt x="48" y="30"/>
                  </a:lnTo>
                  <a:lnTo>
                    <a:pt x="50" y="40"/>
                  </a:lnTo>
                  <a:lnTo>
                    <a:pt x="48" y="54"/>
                  </a:lnTo>
                  <a:lnTo>
                    <a:pt x="50" y="54"/>
                  </a:lnTo>
                  <a:lnTo>
                    <a:pt x="50" y="56"/>
                  </a:lnTo>
                  <a:lnTo>
                    <a:pt x="46" y="58"/>
                  </a:lnTo>
                  <a:lnTo>
                    <a:pt x="38" y="62"/>
                  </a:lnTo>
                  <a:lnTo>
                    <a:pt x="34" y="64"/>
                  </a:lnTo>
                  <a:lnTo>
                    <a:pt x="28" y="60"/>
                  </a:lnTo>
                  <a:lnTo>
                    <a:pt x="24" y="64"/>
                  </a:lnTo>
                  <a:lnTo>
                    <a:pt x="16" y="70"/>
                  </a:lnTo>
                  <a:lnTo>
                    <a:pt x="12" y="68"/>
                  </a:lnTo>
                  <a:lnTo>
                    <a:pt x="2" y="72"/>
                  </a:lnTo>
                  <a:lnTo>
                    <a:pt x="0" y="66"/>
                  </a:lnTo>
                  <a:lnTo>
                    <a:pt x="2" y="58"/>
                  </a:lnTo>
                  <a:lnTo>
                    <a:pt x="2" y="48"/>
                  </a:lnTo>
                  <a:lnTo>
                    <a:pt x="6" y="46"/>
                  </a:lnTo>
                  <a:lnTo>
                    <a:pt x="6" y="38"/>
                  </a:lnTo>
                  <a:lnTo>
                    <a:pt x="2" y="3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50" name="Freeform 277">
              <a:extLst>
                <a:ext uri="{FF2B5EF4-FFF2-40B4-BE49-F238E27FC236}">
                  <a16:creationId xmlns:a16="http://schemas.microsoft.com/office/drawing/2014/main" id="{82DA756D-ED37-4B3D-A832-DD681A6E4CC0}"/>
                </a:ext>
              </a:extLst>
            </p:cNvPr>
            <p:cNvSpPr>
              <a:spLocks/>
            </p:cNvSpPr>
            <p:nvPr/>
          </p:nvSpPr>
          <p:spPr bwMode="gray">
            <a:xfrm>
              <a:off x="9638107" y="2800657"/>
              <a:ext cx="193227" cy="190288"/>
            </a:xfrm>
            <a:custGeom>
              <a:avLst/>
              <a:gdLst>
                <a:gd name="T0" fmla="*/ 24 w 98"/>
                <a:gd name="T1" fmla="*/ 92 h 96"/>
                <a:gd name="T2" fmla="*/ 12 w 98"/>
                <a:gd name="T3" fmla="*/ 94 h 96"/>
                <a:gd name="T4" fmla="*/ 8 w 98"/>
                <a:gd name="T5" fmla="*/ 88 h 96"/>
                <a:gd name="T6" fmla="*/ 12 w 98"/>
                <a:gd name="T7" fmla="*/ 80 h 96"/>
                <a:gd name="T8" fmla="*/ 12 w 98"/>
                <a:gd name="T9" fmla="*/ 70 h 96"/>
                <a:gd name="T10" fmla="*/ 16 w 98"/>
                <a:gd name="T11" fmla="*/ 60 h 96"/>
                <a:gd name="T12" fmla="*/ 6 w 98"/>
                <a:gd name="T13" fmla="*/ 60 h 96"/>
                <a:gd name="T14" fmla="*/ 0 w 98"/>
                <a:gd name="T15" fmla="*/ 56 h 96"/>
                <a:gd name="T16" fmla="*/ 6 w 98"/>
                <a:gd name="T17" fmla="*/ 48 h 96"/>
                <a:gd name="T18" fmla="*/ 22 w 98"/>
                <a:gd name="T19" fmla="*/ 38 h 96"/>
                <a:gd name="T20" fmla="*/ 28 w 98"/>
                <a:gd name="T21" fmla="*/ 32 h 96"/>
                <a:gd name="T22" fmla="*/ 36 w 98"/>
                <a:gd name="T23" fmla="*/ 24 h 96"/>
                <a:gd name="T24" fmla="*/ 40 w 98"/>
                <a:gd name="T25" fmla="*/ 22 h 96"/>
                <a:gd name="T26" fmla="*/ 50 w 98"/>
                <a:gd name="T27" fmla="*/ 26 h 96"/>
                <a:gd name="T28" fmla="*/ 60 w 98"/>
                <a:gd name="T29" fmla="*/ 24 h 96"/>
                <a:gd name="T30" fmla="*/ 62 w 98"/>
                <a:gd name="T31" fmla="*/ 16 h 96"/>
                <a:gd name="T32" fmla="*/ 72 w 98"/>
                <a:gd name="T33" fmla="*/ 16 h 96"/>
                <a:gd name="T34" fmla="*/ 80 w 98"/>
                <a:gd name="T35" fmla="*/ 10 h 96"/>
                <a:gd name="T36" fmla="*/ 82 w 98"/>
                <a:gd name="T37" fmla="*/ 4 h 96"/>
                <a:gd name="T38" fmla="*/ 88 w 98"/>
                <a:gd name="T39" fmla="*/ 0 h 96"/>
                <a:gd name="T40" fmla="*/ 98 w 98"/>
                <a:gd name="T41" fmla="*/ 8 h 96"/>
                <a:gd name="T42" fmla="*/ 92 w 98"/>
                <a:gd name="T43" fmla="*/ 12 h 96"/>
                <a:gd name="T44" fmla="*/ 84 w 98"/>
                <a:gd name="T45" fmla="*/ 18 h 96"/>
                <a:gd name="T46" fmla="*/ 80 w 98"/>
                <a:gd name="T47" fmla="*/ 28 h 96"/>
                <a:gd name="T48" fmla="*/ 78 w 98"/>
                <a:gd name="T49" fmla="*/ 38 h 96"/>
                <a:gd name="T50" fmla="*/ 76 w 98"/>
                <a:gd name="T51" fmla="*/ 42 h 96"/>
                <a:gd name="T52" fmla="*/ 68 w 98"/>
                <a:gd name="T53" fmla="*/ 46 h 96"/>
                <a:gd name="T54" fmla="*/ 52 w 98"/>
                <a:gd name="T55" fmla="*/ 52 h 96"/>
                <a:gd name="T56" fmla="*/ 48 w 98"/>
                <a:gd name="T57" fmla="*/ 58 h 96"/>
                <a:gd name="T58" fmla="*/ 48 w 98"/>
                <a:gd name="T59" fmla="*/ 66 h 96"/>
                <a:gd name="T60" fmla="*/ 52 w 98"/>
                <a:gd name="T61" fmla="*/ 76 h 96"/>
                <a:gd name="T62" fmla="*/ 56 w 98"/>
                <a:gd name="T63" fmla="*/ 80 h 96"/>
                <a:gd name="T64" fmla="*/ 60 w 98"/>
                <a:gd name="T65" fmla="*/ 84 h 96"/>
                <a:gd name="T66" fmla="*/ 50 w 98"/>
                <a:gd name="T67" fmla="*/ 86 h 96"/>
                <a:gd name="T68" fmla="*/ 40 w 98"/>
                <a:gd name="T69" fmla="*/ 90 h 96"/>
                <a:gd name="T70" fmla="*/ 36 w 98"/>
                <a:gd name="T71" fmla="*/ 96 h 96"/>
                <a:gd name="T72" fmla="*/ 24 w 98"/>
                <a:gd name="T73" fmla="*/ 9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 h="96">
                  <a:moveTo>
                    <a:pt x="24" y="92"/>
                  </a:moveTo>
                  <a:lnTo>
                    <a:pt x="12" y="94"/>
                  </a:lnTo>
                  <a:lnTo>
                    <a:pt x="8" y="88"/>
                  </a:lnTo>
                  <a:lnTo>
                    <a:pt x="12" y="80"/>
                  </a:lnTo>
                  <a:lnTo>
                    <a:pt x="12" y="70"/>
                  </a:lnTo>
                  <a:lnTo>
                    <a:pt x="16" y="60"/>
                  </a:lnTo>
                  <a:lnTo>
                    <a:pt x="6" y="60"/>
                  </a:lnTo>
                  <a:lnTo>
                    <a:pt x="0" y="56"/>
                  </a:lnTo>
                  <a:lnTo>
                    <a:pt x="6" y="48"/>
                  </a:lnTo>
                  <a:lnTo>
                    <a:pt x="22" y="38"/>
                  </a:lnTo>
                  <a:lnTo>
                    <a:pt x="28" y="32"/>
                  </a:lnTo>
                  <a:lnTo>
                    <a:pt x="36" y="24"/>
                  </a:lnTo>
                  <a:lnTo>
                    <a:pt x="40" y="22"/>
                  </a:lnTo>
                  <a:lnTo>
                    <a:pt x="50" y="26"/>
                  </a:lnTo>
                  <a:lnTo>
                    <a:pt x="60" y="24"/>
                  </a:lnTo>
                  <a:lnTo>
                    <a:pt x="62" y="16"/>
                  </a:lnTo>
                  <a:lnTo>
                    <a:pt x="72" y="16"/>
                  </a:lnTo>
                  <a:lnTo>
                    <a:pt x="80" y="10"/>
                  </a:lnTo>
                  <a:lnTo>
                    <a:pt x="82" y="4"/>
                  </a:lnTo>
                  <a:lnTo>
                    <a:pt x="88" y="0"/>
                  </a:lnTo>
                  <a:lnTo>
                    <a:pt x="98" y="8"/>
                  </a:lnTo>
                  <a:lnTo>
                    <a:pt x="92" y="12"/>
                  </a:lnTo>
                  <a:lnTo>
                    <a:pt x="84" y="18"/>
                  </a:lnTo>
                  <a:lnTo>
                    <a:pt x="80" y="28"/>
                  </a:lnTo>
                  <a:lnTo>
                    <a:pt x="78" y="38"/>
                  </a:lnTo>
                  <a:lnTo>
                    <a:pt x="76" y="42"/>
                  </a:lnTo>
                  <a:lnTo>
                    <a:pt x="68" y="46"/>
                  </a:lnTo>
                  <a:lnTo>
                    <a:pt x="52" y="52"/>
                  </a:lnTo>
                  <a:lnTo>
                    <a:pt x="48" y="58"/>
                  </a:lnTo>
                  <a:lnTo>
                    <a:pt x="48" y="66"/>
                  </a:lnTo>
                  <a:lnTo>
                    <a:pt x="52" y="76"/>
                  </a:lnTo>
                  <a:lnTo>
                    <a:pt x="56" y="80"/>
                  </a:lnTo>
                  <a:lnTo>
                    <a:pt x="60" y="84"/>
                  </a:lnTo>
                  <a:lnTo>
                    <a:pt x="50" y="86"/>
                  </a:lnTo>
                  <a:lnTo>
                    <a:pt x="40" y="90"/>
                  </a:lnTo>
                  <a:lnTo>
                    <a:pt x="36" y="96"/>
                  </a:lnTo>
                  <a:lnTo>
                    <a:pt x="24" y="9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51" name="Freeform 278">
              <a:extLst>
                <a:ext uri="{FF2B5EF4-FFF2-40B4-BE49-F238E27FC236}">
                  <a16:creationId xmlns:a16="http://schemas.microsoft.com/office/drawing/2014/main" id="{C0A8BB3E-D9D1-4B0F-B4B9-0AB646C5FA7D}"/>
                </a:ext>
              </a:extLst>
            </p:cNvPr>
            <p:cNvSpPr>
              <a:spLocks/>
            </p:cNvSpPr>
            <p:nvPr/>
          </p:nvSpPr>
          <p:spPr bwMode="gray">
            <a:xfrm>
              <a:off x="8044976" y="2372510"/>
              <a:ext cx="1916491" cy="1213080"/>
            </a:xfrm>
            <a:custGeom>
              <a:avLst/>
              <a:gdLst>
                <a:gd name="T0" fmla="*/ 108 w 972"/>
                <a:gd name="T1" fmla="*/ 176 h 612"/>
                <a:gd name="T2" fmla="*/ 170 w 972"/>
                <a:gd name="T3" fmla="*/ 134 h 612"/>
                <a:gd name="T4" fmla="*/ 210 w 972"/>
                <a:gd name="T5" fmla="*/ 104 h 612"/>
                <a:gd name="T6" fmla="*/ 258 w 972"/>
                <a:gd name="T7" fmla="*/ 116 h 612"/>
                <a:gd name="T8" fmla="*/ 278 w 972"/>
                <a:gd name="T9" fmla="*/ 170 h 612"/>
                <a:gd name="T10" fmla="*/ 358 w 972"/>
                <a:gd name="T11" fmla="*/ 212 h 612"/>
                <a:gd name="T12" fmla="*/ 506 w 972"/>
                <a:gd name="T13" fmla="*/ 240 h 612"/>
                <a:gd name="T14" fmla="*/ 608 w 972"/>
                <a:gd name="T15" fmla="*/ 200 h 612"/>
                <a:gd name="T16" fmla="*/ 654 w 972"/>
                <a:gd name="T17" fmla="*/ 164 h 612"/>
                <a:gd name="T18" fmla="*/ 736 w 972"/>
                <a:gd name="T19" fmla="*/ 144 h 612"/>
                <a:gd name="T20" fmla="*/ 668 w 972"/>
                <a:gd name="T21" fmla="*/ 116 h 612"/>
                <a:gd name="T22" fmla="*/ 714 w 972"/>
                <a:gd name="T23" fmla="*/ 76 h 612"/>
                <a:gd name="T24" fmla="*/ 750 w 972"/>
                <a:gd name="T25" fmla="*/ 20 h 612"/>
                <a:gd name="T26" fmla="*/ 798 w 972"/>
                <a:gd name="T27" fmla="*/ 0 h 612"/>
                <a:gd name="T28" fmla="*/ 856 w 972"/>
                <a:gd name="T29" fmla="*/ 68 h 612"/>
                <a:gd name="T30" fmla="*/ 908 w 972"/>
                <a:gd name="T31" fmla="*/ 100 h 612"/>
                <a:gd name="T32" fmla="*/ 970 w 972"/>
                <a:gd name="T33" fmla="*/ 110 h 612"/>
                <a:gd name="T34" fmla="*/ 934 w 972"/>
                <a:gd name="T35" fmla="*/ 174 h 612"/>
                <a:gd name="T36" fmla="*/ 896 w 972"/>
                <a:gd name="T37" fmla="*/ 216 h 612"/>
                <a:gd name="T38" fmla="*/ 848 w 972"/>
                <a:gd name="T39" fmla="*/ 238 h 612"/>
                <a:gd name="T40" fmla="*/ 798 w 972"/>
                <a:gd name="T41" fmla="*/ 274 h 612"/>
                <a:gd name="T42" fmla="*/ 772 w 972"/>
                <a:gd name="T43" fmla="*/ 266 h 612"/>
                <a:gd name="T44" fmla="*/ 724 w 972"/>
                <a:gd name="T45" fmla="*/ 286 h 612"/>
                <a:gd name="T46" fmla="*/ 720 w 972"/>
                <a:gd name="T47" fmla="*/ 316 h 612"/>
                <a:gd name="T48" fmla="*/ 758 w 972"/>
                <a:gd name="T49" fmla="*/ 316 h 612"/>
                <a:gd name="T50" fmla="*/ 752 w 972"/>
                <a:gd name="T51" fmla="*/ 334 h 612"/>
                <a:gd name="T52" fmla="*/ 736 w 972"/>
                <a:gd name="T53" fmla="*/ 372 h 612"/>
                <a:gd name="T54" fmla="*/ 766 w 972"/>
                <a:gd name="T55" fmla="*/ 422 h 612"/>
                <a:gd name="T56" fmla="*/ 760 w 972"/>
                <a:gd name="T57" fmla="*/ 438 h 612"/>
                <a:gd name="T58" fmla="*/ 766 w 972"/>
                <a:gd name="T59" fmla="*/ 450 h 612"/>
                <a:gd name="T60" fmla="*/ 714 w 972"/>
                <a:gd name="T61" fmla="*/ 542 h 612"/>
                <a:gd name="T62" fmla="*/ 638 w 972"/>
                <a:gd name="T63" fmla="*/ 568 h 612"/>
                <a:gd name="T64" fmla="*/ 586 w 972"/>
                <a:gd name="T65" fmla="*/ 596 h 612"/>
                <a:gd name="T66" fmla="*/ 576 w 972"/>
                <a:gd name="T67" fmla="*/ 594 h 612"/>
                <a:gd name="T68" fmla="*/ 528 w 972"/>
                <a:gd name="T69" fmla="*/ 590 h 612"/>
                <a:gd name="T70" fmla="*/ 492 w 972"/>
                <a:gd name="T71" fmla="*/ 576 h 612"/>
                <a:gd name="T72" fmla="*/ 450 w 972"/>
                <a:gd name="T73" fmla="*/ 590 h 612"/>
                <a:gd name="T74" fmla="*/ 420 w 972"/>
                <a:gd name="T75" fmla="*/ 594 h 612"/>
                <a:gd name="T76" fmla="*/ 402 w 972"/>
                <a:gd name="T77" fmla="*/ 552 h 612"/>
                <a:gd name="T78" fmla="*/ 392 w 972"/>
                <a:gd name="T79" fmla="*/ 490 h 612"/>
                <a:gd name="T80" fmla="*/ 352 w 972"/>
                <a:gd name="T81" fmla="*/ 464 h 612"/>
                <a:gd name="T82" fmla="*/ 292 w 972"/>
                <a:gd name="T83" fmla="*/ 488 h 612"/>
                <a:gd name="T84" fmla="*/ 230 w 972"/>
                <a:gd name="T85" fmla="*/ 488 h 612"/>
                <a:gd name="T86" fmla="*/ 146 w 972"/>
                <a:gd name="T87" fmla="*/ 456 h 612"/>
                <a:gd name="T88" fmla="*/ 80 w 972"/>
                <a:gd name="T89" fmla="*/ 418 h 612"/>
                <a:gd name="T90" fmla="*/ 84 w 972"/>
                <a:gd name="T91" fmla="*/ 380 h 612"/>
                <a:gd name="T92" fmla="*/ 70 w 972"/>
                <a:gd name="T93" fmla="*/ 352 h 612"/>
                <a:gd name="T94" fmla="*/ 20 w 972"/>
                <a:gd name="T95" fmla="*/ 318 h 612"/>
                <a:gd name="T96" fmla="*/ 2 w 972"/>
                <a:gd name="T97" fmla="*/ 284 h 612"/>
                <a:gd name="T98" fmla="*/ 32 w 972"/>
                <a:gd name="T99" fmla="*/ 266 h 612"/>
                <a:gd name="T100" fmla="*/ 102 w 972"/>
                <a:gd name="T101" fmla="*/ 232 h 612"/>
                <a:gd name="connsiteX0" fmla="*/ 1111 w 10000"/>
                <a:gd name="connsiteY0" fmla="*/ 3725 h 10000"/>
                <a:gd name="connsiteX1" fmla="*/ 1111 w 10000"/>
                <a:gd name="connsiteY1" fmla="*/ 3562 h 10000"/>
                <a:gd name="connsiteX2" fmla="*/ 1193 w 10000"/>
                <a:gd name="connsiteY2" fmla="*/ 3431 h 10000"/>
                <a:gd name="connsiteX3" fmla="*/ 1132 w 10000"/>
                <a:gd name="connsiteY3" fmla="*/ 3170 h 10000"/>
                <a:gd name="connsiteX4" fmla="*/ 1111 w 10000"/>
                <a:gd name="connsiteY4" fmla="*/ 2876 h 10000"/>
                <a:gd name="connsiteX5" fmla="*/ 1235 w 10000"/>
                <a:gd name="connsiteY5" fmla="*/ 2778 h 10000"/>
                <a:gd name="connsiteX6" fmla="*/ 1420 w 10000"/>
                <a:gd name="connsiteY6" fmla="*/ 2778 h 10000"/>
                <a:gd name="connsiteX7" fmla="*/ 1461 w 10000"/>
                <a:gd name="connsiteY7" fmla="*/ 2549 h 10000"/>
                <a:gd name="connsiteX8" fmla="*/ 1564 w 10000"/>
                <a:gd name="connsiteY8" fmla="*/ 2157 h 10000"/>
                <a:gd name="connsiteX9" fmla="*/ 1749 w 10000"/>
                <a:gd name="connsiteY9" fmla="*/ 2190 h 10000"/>
                <a:gd name="connsiteX10" fmla="*/ 1893 w 10000"/>
                <a:gd name="connsiteY10" fmla="*/ 2190 h 10000"/>
                <a:gd name="connsiteX11" fmla="*/ 1996 w 10000"/>
                <a:gd name="connsiteY11" fmla="*/ 2157 h 10000"/>
                <a:gd name="connsiteX12" fmla="*/ 1996 w 10000"/>
                <a:gd name="connsiteY12" fmla="*/ 1928 h 10000"/>
                <a:gd name="connsiteX13" fmla="*/ 2037 w 10000"/>
                <a:gd name="connsiteY13" fmla="*/ 1699 h 10000"/>
                <a:gd name="connsiteX14" fmla="*/ 2160 w 10000"/>
                <a:gd name="connsiteY14" fmla="*/ 1699 h 10000"/>
                <a:gd name="connsiteX15" fmla="*/ 2181 w 10000"/>
                <a:gd name="connsiteY15" fmla="*/ 1536 h 10000"/>
                <a:gd name="connsiteX16" fmla="*/ 2346 w 10000"/>
                <a:gd name="connsiteY16" fmla="*/ 1536 h 10000"/>
                <a:gd name="connsiteX17" fmla="*/ 2387 w 10000"/>
                <a:gd name="connsiteY17" fmla="*/ 1699 h 10000"/>
                <a:gd name="connsiteX18" fmla="*/ 2490 w 10000"/>
                <a:gd name="connsiteY18" fmla="*/ 1863 h 10000"/>
                <a:gd name="connsiteX19" fmla="*/ 2654 w 10000"/>
                <a:gd name="connsiteY19" fmla="*/ 1895 h 10000"/>
                <a:gd name="connsiteX20" fmla="*/ 2798 w 10000"/>
                <a:gd name="connsiteY20" fmla="*/ 2124 h 10000"/>
                <a:gd name="connsiteX21" fmla="*/ 2881 w 10000"/>
                <a:gd name="connsiteY21" fmla="*/ 2320 h 10000"/>
                <a:gd name="connsiteX22" fmla="*/ 2881 w 10000"/>
                <a:gd name="connsiteY22" fmla="*/ 2451 h 10000"/>
                <a:gd name="connsiteX23" fmla="*/ 2819 w 10000"/>
                <a:gd name="connsiteY23" fmla="*/ 2582 h 10000"/>
                <a:gd name="connsiteX24" fmla="*/ 2860 w 10000"/>
                <a:gd name="connsiteY24" fmla="*/ 2778 h 10000"/>
                <a:gd name="connsiteX25" fmla="*/ 2942 w 10000"/>
                <a:gd name="connsiteY25" fmla="*/ 2843 h 10000"/>
                <a:gd name="connsiteX26" fmla="*/ 3292 w 10000"/>
                <a:gd name="connsiteY26" fmla="*/ 2876 h 10000"/>
                <a:gd name="connsiteX27" fmla="*/ 3395 w 10000"/>
                <a:gd name="connsiteY27" fmla="*/ 3039 h 10000"/>
                <a:gd name="connsiteX28" fmla="*/ 3621 w 10000"/>
                <a:gd name="connsiteY28" fmla="*/ 3235 h 10000"/>
                <a:gd name="connsiteX29" fmla="*/ 3683 w 10000"/>
                <a:gd name="connsiteY29" fmla="*/ 3464 h 10000"/>
                <a:gd name="connsiteX30" fmla="*/ 3745 w 10000"/>
                <a:gd name="connsiteY30" fmla="*/ 3595 h 10000"/>
                <a:gd name="connsiteX31" fmla="*/ 4300 w 10000"/>
                <a:gd name="connsiteY31" fmla="*/ 3627 h 10000"/>
                <a:gd name="connsiteX32" fmla="*/ 4588 w 10000"/>
                <a:gd name="connsiteY32" fmla="*/ 3660 h 10000"/>
                <a:gd name="connsiteX33" fmla="*/ 4835 w 10000"/>
                <a:gd name="connsiteY33" fmla="*/ 3856 h 10000"/>
                <a:gd name="connsiteX34" fmla="*/ 5206 w 10000"/>
                <a:gd name="connsiteY34" fmla="*/ 3922 h 10000"/>
                <a:gd name="connsiteX35" fmla="*/ 5432 w 10000"/>
                <a:gd name="connsiteY35" fmla="*/ 3693 h 10000"/>
                <a:gd name="connsiteX36" fmla="*/ 5885 w 10000"/>
                <a:gd name="connsiteY36" fmla="*/ 3693 h 10000"/>
                <a:gd name="connsiteX37" fmla="*/ 6070 w 10000"/>
                <a:gd name="connsiteY37" fmla="*/ 3529 h 10000"/>
                <a:gd name="connsiteX38" fmla="*/ 6070 w 10000"/>
                <a:gd name="connsiteY38" fmla="*/ 3431 h 10000"/>
                <a:gd name="connsiteX39" fmla="*/ 6255 w 10000"/>
                <a:gd name="connsiteY39" fmla="*/ 3268 h 10000"/>
                <a:gd name="connsiteX40" fmla="*/ 6193 w 10000"/>
                <a:gd name="connsiteY40" fmla="*/ 3072 h 10000"/>
                <a:gd name="connsiteX41" fmla="*/ 6255 w 10000"/>
                <a:gd name="connsiteY41" fmla="*/ 2876 h 10000"/>
                <a:gd name="connsiteX42" fmla="*/ 6399 w 10000"/>
                <a:gd name="connsiteY42" fmla="*/ 2876 h 10000"/>
                <a:gd name="connsiteX43" fmla="*/ 6584 w 10000"/>
                <a:gd name="connsiteY43" fmla="*/ 2908 h 10000"/>
                <a:gd name="connsiteX44" fmla="*/ 6728 w 10000"/>
                <a:gd name="connsiteY44" fmla="*/ 2680 h 10000"/>
                <a:gd name="connsiteX45" fmla="*/ 6893 w 10000"/>
                <a:gd name="connsiteY45" fmla="*/ 2680 h 10000"/>
                <a:gd name="connsiteX46" fmla="*/ 7078 w 10000"/>
                <a:gd name="connsiteY46" fmla="*/ 2451 h 10000"/>
                <a:gd name="connsiteX47" fmla="*/ 7284 w 10000"/>
                <a:gd name="connsiteY47" fmla="*/ 2320 h 10000"/>
                <a:gd name="connsiteX48" fmla="*/ 7407 w 10000"/>
                <a:gd name="connsiteY48" fmla="*/ 2320 h 10000"/>
                <a:gd name="connsiteX49" fmla="*/ 7572 w 10000"/>
                <a:gd name="connsiteY49" fmla="*/ 2353 h 10000"/>
                <a:gd name="connsiteX50" fmla="*/ 7551 w 10000"/>
                <a:gd name="connsiteY50" fmla="*/ 2190 h 10000"/>
                <a:gd name="connsiteX51" fmla="*/ 7346 w 10000"/>
                <a:gd name="connsiteY51" fmla="*/ 1863 h 10000"/>
                <a:gd name="connsiteX52" fmla="*/ 7243 w 10000"/>
                <a:gd name="connsiteY52" fmla="*/ 1830 h 10000"/>
                <a:gd name="connsiteX53" fmla="*/ 7160 w 10000"/>
                <a:gd name="connsiteY53" fmla="*/ 1928 h 10000"/>
                <a:gd name="connsiteX54" fmla="*/ 6872 w 10000"/>
                <a:gd name="connsiteY54" fmla="*/ 1895 h 10000"/>
                <a:gd name="connsiteX55" fmla="*/ 6914 w 10000"/>
                <a:gd name="connsiteY55" fmla="*/ 1667 h 10000"/>
                <a:gd name="connsiteX56" fmla="*/ 6996 w 10000"/>
                <a:gd name="connsiteY56" fmla="*/ 1373 h 10000"/>
                <a:gd name="connsiteX57" fmla="*/ 7058 w 10000"/>
                <a:gd name="connsiteY57" fmla="*/ 1242 h 10000"/>
                <a:gd name="connsiteX58" fmla="*/ 7243 w 10000"/>
                <a:gd name="connsiteY58" fmla="*/ 1405 h 10000"/>
                <a:gd name="connsiteX59" fmla="*/ 7346 w 10000"/>
                <a:gd name="connsiteY59" fmla="*/ 1242 h 10000"/>
                <a:gd name="connsiteX60" fmla="*/ 7469 w 10000"/>
                <a:gd name="connsiteY60" fmla="*/ 1209 h 10000"/>
                <a:gd name="connsiteX61" fmla="*/ 7510 w 10000"/>
                <a:gd name="connsiteY61" fmla="*/ 948 h 10000"/>
                <a:gd name="connsiteX62" fmla="*/ 7613 w 10000"/>
                <a:gd name="connsiteY62" fmla="*/ 654 h 10000"/>
                <a:gd name="connsiteX63" fmla="*/ 7716 w 10000"/>
                <a:gd name="connsiteY63" fmla="*/ 556 h 10000"/>
                <a:gd name="connsiteX64" fmla="*/ 7716 w 10000"/>
                <a:gd name="connsiteY64" fmla="*/ 327 h 10000"/>
                <a:gd name="connsiteX65" fmla="*/ 7593 w 10000"/>
                <a:gd name="connsiteY65" fmla="*/ 294 h 10000"/>
                <a:gd name="connsiteX66" fmla="*/ 7613 w 10000"/>
                <a:gd name="connsiteY66" fmla="*/ 163 h 10000"/>
                <a:gd name="connsiteX67" fmla="*/ 7757 w 10000"/>
                <a:gd name="connsiteY67" fmla="*/ 65 h 10000"/>
                <a:gd name="connsiteX68" fmla="*/ 8025 w 10000"/>
                <a:gd name="connsiteY68" fmla="*/ 33 h 10000"/>
                <a:gd name="connsiteX69" fmla="*/ 8210 w 10000"/>
                <a:gd name="connsiteY69" fmla="*/ 0 h 10000"/>
                <a:gd name="connsiteX70" fmla="*/ 8374 w 10000"/>
                <a:gd name="connsiteY70" fmla="*/ 98 h 10000"/>
                <a:gd name="connsiteX71" fmla="*/ 8519 w 10000"/>
                <a:gd name="connsiteY71" fmla="*/ 196 h 10000"/>
                <a:gd name="connsiteX72" fmla="*/ 8642 w 10000"/>
                <a:gd name="connsiteY72" fmla="*/ 523 h 10000"/>
                <a:gd name="connsiteX73" fmla="*/ 8724 w 10000"/>
                <a:gd name="connsiteY73" fmla="*/ 850 h 10000"/>
                <a:gd name="connsiteX74" fmla="*/ 8807 w 10000"/>
                <a:gd name="connsiteY74" fmla="*/ 1111 h 10000"/>
                <a:gd name="connsiteX75" fmla="*/ 8868 w 10000"/>
                <a:gd name="connsiteY75" fmla="*/ 1373 h 10000"/>
                <a:gd name="connsiteX76" fmla="*/ 9033 w 10000"/>
                <a:gd name="connsiteY76" fmla="*/ 1373 h 10000"/>
                <a:gd name="connsiteX77" fmla="*/ 9136 w 10000"/>
                <a:gd name="connsiteY77" fmla="*/ 1471 h 10000"/>
                <a:gd name="connsiteX78" fmla="*/ 9280 w 10000"/>
                <a:gd name="connsiteY78" fmla="*/ 1601 h 10000"/>
                <a:gd name="connsiteX79" fmla="*/ 9342 w 10000"/>
                <a:gd name="connsiteY79" fmla="*/ 1634 h 10000"/>
                <a:gd name="connsiteX80" fmla="*/ 9383 w 10000"/>
                <a:gd name="connsiteY80" fmla="*/ 1961 h 10000"/>
                <a:gd name="connsiteX81" fmla="*/ 9609 w 10000"/>
                <a:gd name="connsiteY81" fmla="*/ 1993 h 10000"/>
                <a:gd name="connsiteX82" fmla="*/ 9671 w 10000"/>
                <a:gd name="connsiteY82" fmla="*/ 1863 h 10000"/>
                <a:gd name="connsiteX83" fmla="*/ 9815 w 10000"/>
                <a:gd name="connsiteY83" fmla="*/ 1830 h 10000"/>
                <a:gd name="connsiteX84" fmla="*/ 9979 w 10000"/>
                <a:gd name="connsiteY84" fmla="*/ 1797 h 10000"/>
                <a:gd name="connsiteX85" fmla="*/ 10000 w 10000"/>
                <a:gd name="connsiteY85" fmla="*/ 2026 h 10000"/>
                <a:gd name="connsiteX86" fmla="*/ 9918 w 10000"/>
                <a:gd name="connsiteY86" fmla="*/ 2092 h 10000"/>
                <a:gd name="connsiteX87" fmla="*/ 9856 w 10000"/>
                <a:gd name="connsiteY87" fmla="*/ 2451 h 10000"/>
                <a:gd name="connsiteX88" fmla="*/ 9733 w 10000"/>
                <a:gd name="connsiteY88" fmla="*/ 2810 h 10000"/>
                <a:gd name="connsiteX89" fmla="*/ 9609 w 10000"/>
                <a:gd name="connsiteY89" fmla="*/ 2843 h 10000"/>
                <a:gd name="connsiteX90" fmla="*/ 9547 w 10000"/>
                <a:gd name="connsiteY90" fmla="*/ 2745 h 10000"/>
                <a:gd name="connsiteX91" fmla="*/ 9403 w 10000"/>
                <a:gd name="connsiteY91" fmla="*/ 2908 h 10000"/>
                <a:gd name="connsiteX92" fmla="*/ 9403 w 10000"/>
                <a:gd name="connsiteY92" fmla="*/ 3497 h 10000"/>
                <a:gd name="connsiteX93" fmla="*/ 9321 w 10000"/>
                <a:gd name="connsiteY93" fmla="*/ 3660 h 10000"/>
                <a:gd name="connsiteX94" fmla="*/ 9218 w 10000"/>
                <a:gd name="connsiteY94" fmla="*/ 3529 h 10000"/>
                <a:gd name="connsiteX95" fmla="*/ 9053 w 10000"/>
                <a:gd name="connsiteY95" fmla="*/ 3791 h 10000"/>
                <a:gd name="connsiteX96" fmla="*/ 8951 w 10000"/>
                <a:gd name="connsiteY96" fmla="*/ 3791 h 10000"/>
                <a:gd name="connsiteX97" fmla="*/ 8930 w 10000"/>
                <a:gd name="connsiteY97" fmla="*/ 3922 h 10000"/>
                <a:gd name="connsiteX98" fmla="*/ 8827 w 10000"/>
                <a:gd name="connsiteY98" fmla="*/ 3954 h 10000"/>
                <a:gd name="connsiteX99" fmla="*/ 8724 w 10000"/>
                <a:gd name="connsiteY99" fmla="*/ 3889 h 10000"/>
                <a:gd name="connsiteX100" fmla="*/ 8683 w 10000"/>
                <a:gd name="connsiteY100" fmla="*/ 3922 h 10000"/>
                <a:gd name="connsiteX101" fmla="*/ 8539 w 10000"/>
                <a:gd name="connsiteY101" fmla="*/ 4150 h 10000"/>
                <a:gd name="connsiteX102" fmla="*/ 8416 w 10000"/>
                <a:gd name="connsiteY102" fmla="*/ 4281 h 10000"/>
                <a:gd name="connsiteX103" fmla="*/ 8313 w 10000"/>
                <a:gd name="connsiteY103" fmla="*/ 4444 h 10000"/>
                <a:gd name="connsiteX104" fmla="*/ 8210 w 10000"/>
                <a:gd name="connsiteY104" fmla="*/ 4477 h 10000"/>
                <a:gd name="connsiteX105" fmla="*/ 8107 w 10000"/>
                <a:gd name="connsiteY105" fmla="*/ 4510 h 10000"/>
                <a:gd name="connsiteX106" fmla="*/ 7819 w 10000"/>
                <a:gd name="connsiteY106" fmla="*/ 4804 h 10000"/>
                <a:gd name="connsiteX107" fmla="*/ 7798 w 10000"/>
                <a:gd name="connsiteY107" fmla="*/ 4608 h 10000"/>
                <a:gd name="connsiteX108" fmla="*/ 7840 w 10000"/>
                <a:gd name="connsiteY108" fmla="*/ 4444 h 10000"/>
                <a:gd name="connsiteX109" fmla="*/ 7942 w 10000"/>
                <a:gd name="connsiteY109" fmla="*/ 4346 h 10000"/>
                <a:gd name="connsiteX110" fmla="*/ 7922 w 10000"/>
                <a:gd name="connsiteY110" fmla="*/ 4183 h 10000"/>
                <a:gd name="connsiteX111" fmla="*/ 7840 w 10000"/>
                <a:gd name="connsiteY111" fmla="*/ 4183 h 10000"/>
                <a:gd name="connsiteX112" fmla="*/ 7716 w 10000"/>
                <a:gd name="connsiteY112" fmla="*/ 4216 h 10000"/>
                <a:gd name="connsiteX113" fmla="*/ 7490 w 10000"/>
                <a:gd name="connsiteY113" fmla="*/ 4510 h 10000"/>
                <a:gd name="connsiteX114" fmla="*/ 7449 w 10000"/>
                <a:gd name="connsiteY114" fmla="*/ 4673 h 10000"/>
                <a:gd name="connsiteX115" fmla="*/ 7243 w 10000"/>
                <a:gd name="connsiteY115" fmla="*/ 4673 h 10000"/>
                <a:gd name="connsiteX116" fmla="*/ 7202 w 10000"/>
                <a:gd name="connsiteY116" fmla="*/ 4804 h 10000"/>
                <a:gd name="connsiteX117" fmla="*/ 7263 w 10000"/>
                <a:gd name="connsiteY117" fmla="*/ 5033 h 10000"/>
                <a:gd name="connsiteX118" fmla="*/ 7407 w 10000"/>
                <a:gd name="connsiteY118" fmla="*/ 5065 h 10000"/>
                <a:gd name="connsiteX119" fmla="*/ 7407 w 10000"/>
                <a:gd name="connsiteY119" fmla="*/ 5163 h 10000"/>
                <a:gd name="connsiteX120" fmla="*/ 7428 w 10000"/>
                <a:gd name="connsiteY120" fmla="*/ 5294 h 10000"/>
                <a:gd name="connsiteX121" fmla="*/ 7551 w 10000"/>
                <a:gd name="connsiteY121" fmla="*/ 5261 h 10000"/>
                <a:gd name="connsiteX122" fmla="*/ 7634 w 10000"/>
                <a:gd name="connsiteY122" fmla="*/ 5131 h 10000"/>
                <a:gd name="connsiteX123" fmla="*/ 7716 w 10000"/>
                <a:gd name="connsiteY123" fmla="*/ 5098 h 10000"/>
                <a:gd name="connsiteX124" fmla="*/ 7798 w 10000"/>
                <a:gd name="connsiteY124" fmla="*/ 5163 h 10000"/>
                <a:gd name="connsiteX125" fmla="*/ 7963 w 10000"/>
                <a:gd name="connsiteY125" fmla="*/ 5229 h 10000"/>
                <a:gd name="connsiteX126" fmla="*/ 8004 w 10000"/>
                <a:gd name="connsiteY126" fmla="*/ 5359 h 10000"/>
                <a:gd name="connsiteX127" fmla="*/ 7942 w 10000"/>
                <a:gd name="connsiteY127" fmla="*/ 5392 h 10000"/>
                <a:gd name="connsiteX128" fmla="*/ 7819 w 10000"/>
                <a:gd name="connsiteY128" fmla="*/ 5392 h 10000"/>
                <a:gd name="connsiteX129" fmla="*/ 7737 w 10000"/>
                <a:gd name="connsiteY129" fmla="*/ 5458 h 10000"/>
                <a:gd name="connsiteX130" fmla="*/ 7716 w 10000"/>
                <a:gd name="connsiteY130" fmla="*/ 5556 h 10000"/>
                <a:gd name="connsiteX131" fmla="*/ 7613 w 10000"/>
                <a:gd name="connsiteY131" fmla="*/ 5621 h 10000"/>
                <a:gd name="connsiteX132" fmla="*/ 7510 w 10000"/>
                <a:gd name="connsiteY132" fmla="*/ 5850 h 10000"/>
                <a:gd name="connsiteX133" fmla="*/ 7469 w 10000"/>
                <a:gd name="connsiteY133" fmla="*/ 6013 h 10000"/>
                <a:gd name="connsiteX134" fmla="*/ 7572 w 10000"/>
                <a:gd name="connsiteY134" fmla="*/ 6078 h 10000"/>
                <a:gd name="connsiteX135" fmla="*/ 7634 w 10000"/>
                <a:gd name="connsiteY135" fmla="*/ 6176 h 10000"/>
                <a:gd name="connsiteX136" fmla="*/ 7716 w 10000"/>
                <a:gd name="connsiteY136" fmla="*/ 6503 h 10000"/>
                <a:gd name="connsiteX137" fmla="*/ 7737 w 10000"/>
                <a:gd name="connsiteY137" fmla="*/ 6634 h 10000"/>
                <a:gd name="connsiteX138" fmla="*/ 7901 w 10000"/>
                <a:gd name="connsiteY138" fmla="*/ 6830 h 10000"/>
                <a:gd name="connsiteX139" fmla="*/ 7881 w 10000"/>
                <a:gd name="connsiteY139" fmla="*/ 6895 h 10000"/>
                <a:gd name="connsiteX140" fmla="*/ 7778 w 10000"/>
                <a:gd name="connsiteY140" fmla="*/ 6830 h 10000"/>
                <a:gd name="connsiteX141" fmla="*/ 7737 w 10000"/>
                <a:gd name="connsiteY141" fmla="*/ 6961 h 10000"/>
                <a:gd name="connsiteX142" fmla="*/ 7860 w 10000"/>
                <a:gd name="connsiteY142" fmla="*/ 7026 h 10000"/>
                <a:gd name="connsiteX143" fmla="*/ 7901 w 10000"/>
                <a:gd name="connsiteY143" fmla="*/ 7124 h 10000"/>
                <a:gd name="connsiteX144" fmla="*/ 7819 w 10000"/>
                <a:gd name="connsiteY144" fmla="*/ 7157 h 10000"/>
                <a:gd name="connsiteX145" fmla="*/ 7716 w 10000"/>
                <a:gd name="connsiteY145" fmla="*/ 7190 h 10000"/>
                <a:gd name="connsiteX146" fmla="*/ 7654 w 10000"/>
                <a:gd name="connsiteY146" fmla="*/ 7255 h 10000"/>
                <a:gd name="connsiteX147" fmla="*/ 7634 w 10000"/>
                <a:gd name="connsiteY147" fmla="*/ 7288 h 10000"/>
                <a:gd name="connsiteX148" fmla="*/ 7778 w 10000"/>
                <a:gd name="connsiteY148" fmla="*/ 7320 h 10000"/>
                <a:gd name="connsiteX149" fmla="*/ 7881 w 10000"/>
                <a:gd name="connsiteY149" fmla="*/ 7353 h 10000"/>
                <a:gd name="connsiteX150" fmla="*/ 7881 w 10000"/>
                <a:gd name="connsiteY150" fmla="*/ 7549 h 10000"/>
                <a:gd name="connsiteX151" fmla="*/ 7798 w 10000"/>
                <a:gd name="connsiteY151" fmla="*/ 7843 h 10000"/>
                <a:gd name="connsiteX152" fmla="*/ 7593 w 10000"/>
                <a:gd name="connsiteY152" fmla="*/ 8235 h 10000"/>
                <a:gd name="connsiteX153" fmla="*/ 7449 w 10000"/>
                <a:gd name="connsiteY153" fmla="*/ 8562 h 10000"/>
                <a:gd name="connsiteX154" fmla="*/ 7346 w 10000"/>
                <a:gd name="connsiteY154" fmla="*/ 8856 h 10000"/>
                <a:gd name="connsiteX155" fmla="*/ 7119 w 10000"/>
                <a:gd name="connsiteY155" fmla="*/ 9150 h 10000"/>
                <a:gd name="connsiteX156" fmla="*/ 6975 w 10000"/>
                <a:gd name="connsiteY156" fmla="*/ 9346 h 10000"/>
                <a:gd name="connsiteX157" fmla="*/ 6749 w 10000"/>
                <a:gd name="connsiteY157" fmla="*/ 9412 h 10000"/>
                <a:gd name="connsiteX158" fmla="*/ 6626 w 10000"/>
                <a:gd name="connsiteY158" fmla="*/ 9412 h 10000"/>
                <a:gd name="connsiteX159" fmla="*/ 6564 w 10000"/>
                <a:gd name="connsiteY159" fmla="*/ 9281 h 10000"/>
                <a:gd name="connsiteX160" fmla="*/ 6502 w 10000"/>
                <a:gd name="connsiteY160" fmla="*/ 9314 h 10000"/>
                <a:gd name="connsiteX161" fmla="*/ 6502 w 10000"/>
                <a:gd name="connsiteY161" fmla="*/ 9542 h 10000"/>
                <a:gd name="connsiteX162" fmla="*/ 6358 w 10000"/>
                <a:gd name="connsiteY162" fmla="*/ 9608 h 10000"/>
                <a:gd name="connsiteX163" fmla="*/ 6152 w 10000"/>
                <a:gd name="connsiteY163" fmla="*/ 9706 h 10000"/>
                <a:gd name="connsiteX164" fmla="*/ 6029 w 10000"/>
                <a:gd name="connsiteY164" fmla="*/ 9739 h 10000"/>
                <a:gd name="connsiteX165" fmla="*/ 5988 w 10000"/>
                <a:gd name="connsiteY165" fmla="*/ 9869 h 10000"/>
                <a:gd name="connsiteX166" fmla="*/ 6008 w 10000"/>
                <a:gd name="connsiteY166" fmla="*/ 10000 h 10000"/>
                <a:gd name="connsiteX167" fmla="*/ 5926 w 10000"/>
                <a:gd name="connsiteY167" fmla="*/ 9935 h 10000"/>
                <a:gd name="connsiteX168" fmla="*/ 5926 w 10000"/>
                <a:gd name="connsiteY168" fmla="*/ 9804 h 10000"/>
                <a:gd name="connsiteX169" fmla="*/ 5926 w 10000"/>
                <a:gd name="connsiteY169" fmla="*/ 9706 h 10000"/>
                <a:gd name="connsiteX170" fmla="*/ 5823 w 10000"/>
                <a:gd name="connsiteY170" fmla="*/ 9706 h 10000"/>
                <a:gd name="connsiteX171" fmla="*/ 5720 w 10000"/>
                <a:gd name="connsiteY171" fmla="*/ 9641 h 10000"/>
                <a:gd name="connsiteX172" fmla="*/ 5617 w 10000"/>
                <a:gd name="connsiteY172" fmla="*/ 9706 h 10000"/>
                <a:gd name="connsiteX173" fmla="*/ 5514 w 10000"/>
                <a:gd name="connsiteY173" fmla="*/ 9706 h 10000"/>
                <a:gd name="connsiteX174" fmla="*/ 5432 w 10000"/>
                <a:gd name="connsiteY174" fmla="*/ 9641 h 10000"/>
                <a:gd name="connsiteX175" fmla="*/ 5412 w 10000"/>
                <a:gd name="connsiteY175" fmla="*/ 9379 h 10000"/>
                <a:gd name="connsiteX176" fmla="*/ 5288 w 10000"/>
                <a:gd name="connsiteY176" fmla="*/ 9346 h 10000"/>
                <a:gd name="connsiteX177" fmla="*/ 5226 w 10000"/>
                <a:gd name="connsiteY177" fmla="*/ 9281 h 10000"/>
                <a:gd name="connsiteX178" fmla="*/ 5144 w 10000"/>
                <a:gd name="connsiteY178" fmla="*/ 9281 h 10000"/>
                <a:gd name="connsiteX179" fmla="*/ 5062 w 10000"/>
                <a:gd name="connsiteY179" fmla="*/ 9412 h 10000"/>
                <a:gd name="connsiteX180" fmla="*/ 4712 w 10000"/>
                <a:gd name="connsiteY180" fmla="*/ 9412 h 10000"/>
                <a:gd name="connsiteX181" fmla="*/ 4691 w 10000"/>
                <a:gd name="connsiteY181" fmla="*/ 9477 h 10000"/>
                <a:gd name="connsiteX182" fmla="*/ 4568 w 10000"/>
                <a:gd name="connsiteY182" fmla="*/ 9477 h 10000"/>
                <a:gd name="connsiteX183" fmla="*/ 4568 w 10000"/>
                <a:gd name="connsiteY183" fmla="*/ 9608 h 10000"/>
                <a:gd name="connsiteX184" fmla="*/ 4630 w 10000"/>
                <a:gd name="connsiteY184" fmla="*/ 9641 h 10000"/>
                <a:gd name="connsiteX185" fmla="*/ 4609 w 10000"/>
                <a:gd name="connsiteY185" fmla="*/ 9771 h 10000"/>
                <a:gd name="connsiteX186" fmla="*/ 4527 w 10000"/>
                <a:gd name="connsiteY186" fmla="*/ 9771 h 10000"/>
                <a:gd name="connsiteX187" fmla="*/ 4486 w 10000"/>
                <a:gd name="connsiteY187" fmla="*/ 9706 h 10000"/>
                <a:gd name="connsiteX188" fmla="*/ 4403 w 10000"/>
                <a:gd name="connsiteY188" fmla="*/ 9706 h 10000"/>
                <a:gd name="connsiteX189" fmla="*/ 4321 w 10000"/>
                <a:gd name="connsiteY189" fmla="*/ 9706 h 10000"/>
                <a:gd name="connsiteX190" fmla="*/ 4321 w 10000"/>
                <a:gd name="connsiteY190" fmla="*/ 9608 h 10000"/>
                <a:gd name="connsiteX191" fmla="*/ 4239 w 10000"/>
                <a:gd name="connsiteY191" fmla="*/ 9575 h 10000"/>
                <a:gd name="connsiteX192" fmla="*/ 4239 w 10000"/>
                <a:gd name="connsiteY192" fmla="*/ 9314 h 10000"/>
                <a:gd name="connsiteX193" fmla="*/ 4136 w 10000"/>
                <a:gd name="connsiteY193" fmla="*/ 9248 h 10000"/>
                <a:gd name="connsiteX194" fmla="*/ 4136 w 10000"/>
                <a:gd name="connsiteY194" fmla="*/ 9020 h 10000"/>
                <a:gd name="connsiteX195" fmla="*/ 3930 w 10000"/>
                <a:gd name="connsiteY195" fmla="*/ 8922 h 10000"/>
                <a:gd name="connsiteX196" fmla="*/ 3930 w 10000"/>
                <a:gd name="connsiteY196" fmla="*/ 8856 h 10000"/>
                <a:gd name="connsiteX197" fmla="*/ 4095 w 10000"/>
                <a:gd name="connsiteY197" fmla="*/ 8497 h 10000"/>
                <a:gd name="connsiteX198" fmla="*/ 4115 w 10000"/>
                <a:gd name="connsiteY198" fmla="*/ 8105 h 10000"/>
                <a:gd name="connsiteX199" fmla="*/ 4033 w 10000"/>
                <a:gd name="connsiteY199" fmla="*/ 8007 h 10000"/>
                <a:gd name="connsiteX200" fmla="*/ 3971 w 10000"/>
                <a:gd name="connsiteY200" fmla="*/ 7843 h 10000"/>
                <a:gd name="connsiteX201" fmla="*/ 3889 w 10000"/>
                <a:gd name="connsiteY201" fmla="*/ 7810 h 10000"/>
                <a:gd name="connsiteX202" fmla="*/ 3724 w 10000"/>
                <a:gd name="connsiteY202" fmla="*/ 7778 h 10000"/>
                <a:gd name="connsiteX203" fmla="*/ 3724 w 10000"/>
                <a:gd name="connsiteY203" fmla="*/ 7549 h 10000"/>
                <a:gd name="connsiteX204" fmla="*/ 3621 w 10000"/>
                <a:gd name="connsiteY204" fmla="*/ 7582 h 10000"/>
                <a:gd name="connsiteX205" fmla="*/ 3395 w 10000"/>
                <a:gd name="connsiteY205" fmla="*/ 7582 h 10000"/>
                <a:gd name="connsiteX206" fmla="*/ 3333 w 10000"/>
                <a:gd name="connsiteY206" fmla="*/ 7712 h 10000"/>
                <a:gd name="connsiteX207" fmla="*/ 3210 w 10000"/>
                <a:gd name="connsiteY207" fmla="*/ 7712 h 10000"/>
                <a:gd name="connsiteX208" fmla="*/ 3107 w 10000"/>
                <a:gd name="connsiteY208" fmla="*/ 7941 h 10000"/>
                <a:gd name="connsiteX209" fmla="*/ 3004 w 10000"/>
                <a:gd name="connsiteY209" fmla="*/ 7974 h 10000"/>
                <a:gd name="connsiteX210" fmla="*/ 2860 w 10000"/>
                <a:gd name="connsiteY210" fmla="*/ 7941 h 10000"/>
                <a:gd name="connsiteX211" fmla="*/ 2737 w 10000"/>
                <a:gd name="connsiteY211" fmla="*/ 7876 h 10000"/>
                <a:gd name="connsiteX212" fmla="*/ 2634 w 10000"/>
                <a:gd name="connsiteY212" fmla="*/ 7876 h 10000"/>
                <a:gd name="connsiteX213" fmla="*/ 2572 w 10000"/>
                <a:gd name="connsiteY213" fmla="*/ 7974 h 10000"/>
                <a:gd name="connsiteX214" fmla="*/ 2366 w 10000"/>
                <a:gd name="connsiteY214" fmla="*/ 7974 h 10000"/>
                <a:gd name="connsiteX215" fmla="*/ 2140 w 10000"/>
                <a:gd name="connsiteY215" fmla="*/ 7941 h 10000"/>
                <a:gd name="connsiteX216" fmla="*/ 1975 w 10000"/>
                <a:gd name="connsiteY216" fmla="*/ 7908 h 10000"/>
                <a:gd name="connsiteX217" fmla="*/ 1790 w 10000"/>
                <a:gd name="connsiteY217" fmla="*/ 7712 h 10000"/>
                <a:gd name="connsiteX218" fmla="*/ 1667 w 10000"/>
                <a:gd name="connsiteY218" fmla="*/ 7582 h 10000"/>
                <a:gd name="connsiteX219" fmla="*/ 1502 w 10000"/>
                <a:gd name="connsiteY219" fmla="*/ 7451 h 10000"/>
                <a:gd name="connsiteX220" fmla="*/ 1358 w 10000"/>
                <a:gd name="connsiteY220" fmla="*/ 7222 h 10000"/>
                <a:gd name="connsiteX221" fmla="*/ 1214 w 10000"/>
                <a:gd name="connsiteY221" fmla="*/ 7320 h 10000"/>
                <a:gd name="connsiteX222" fmla="*/ 1091 w 10000"/>
                <a:gd name="connsiteY222" fmla="*/ 7157 h 10000"/>
                <a:gd name="connsiteX223" fmla="*/ 823 w 10000"/>
                <a:gd name="connsiteY223" fmla="*/ 6961 h 10000"/>
                <a:gd name="connsiteX224" fmla="*/ 823 w 10000"/>
                <a:gd name="connsiteY224" fmla="*/ 6830 h 10000"/>
                <a:gd name="connsiteX225" fmla="*/ 864 w 10000"/>
                <a:gd name="connsiteY225" fmla="*/ 6667 h 10000"/>
                <a:gd name="connsiteX226" fmla="*/ 967 w 10000"/>
                <a:gd name="connsiteY226" fmla="*/ 6634 h 10000"/>
                <a:gd name="connsiteX227" fmla="*/ 988 w 10000"/>
                <a:gd name="connsiteY227" fmla="*/ 6503 h 10000"/>
                <a:gd name="connsiteX228" fmla="*/ 864 w 10000"/>
                <a:gd name="connsiteY228" fmla="*/ 6373 h 10000"/>
                <a:gd name="connsiteX229" fmla="*/ 864 w 10000"/>
                <a:gd name="connsiteY229" fmla="*/ 6209 h 10000"/>
                <a:gd name="connsiteX230" fmla="*/ 1029 w 10000"/>
                <a:gd name="connsiteY230" fmla="*/ 6078 h 10000"/>
                <a:gd name="connsiteX231" fmla="*/ 1111 w 10000"/>
                <a:gd name="connsiteY231" fmla="*/ 5948 h 10000"/>
                <a:gd name="connsiteX232" fmla="*/ 1111 w 10000"/>
                <a:gd name="connsiteY232" fmla="*/ 5817 h 10000"/>
                <a:gd name="connsiteX233" fmla="*/ 926 w 10000"/>
                <a:gd name="connsiteY233" fmla="*/ 5621 h 10000"/>
                <a:gd name="connsiteX234" fmla="*/ 803 w 10000"/>
                <a:gd name="connsiteY234" fmla="*/ 5778 h 10000"/>
                <a:gd name="connsiteX235" fmla="*/ 597 w 10000"/>
                <a:gd name="connsiteY235" fmla="*/ 5719 h 10000"/>
                <a:gd name="connsiteX236" fmla="*/ 391 w 10000"/>
                <a:gd name="connsiteY236" fmla="*/ 5588 h 10000"/>
                <a:gd name="connsiteX237" fmla="*/ 391 w 10000"/>
                <a:gd name="connsiteY237" fmla="*/ 5425 h 10000"/>
                <a:gd name="connsiteX238" fmla="*/ 206 w 10000"/>
                <a:gd name="connsiteY238" fmla="*/ 5327 h 10000"/>
                <a:gd name="connsiteX239" fmla="*/ 206 w 10000"/>
                <a:gd name="connsiteY239" fmla="*/ 5196 h 10000"/>
                <a:gd name="connsiteX240" fmla="*/ 206 w 10000"/>
                <a:gd name="connsiteY240" fmla="*/ 4869 h 10000"/>
                <a:gd name="connsiteX241" fmla="*/ 82 w 10000"/>
                <a:gd name="connsiteY241" fmla="*/ 4902 h 10000"/>
                <a:gd name="connsiteX242" fmla="*/ 21 w 10000"/>
                <a:gd name="connsiteY242" fmla="*/ 4869 h 10000"/>
                <a:gd name="connsiteX243" fmla="*/ 0 w 10000"/>
                <a:gd name="connsiteY243" fmla="*/ 4739 h 10000"/>
                <a:gd name="connsiteX244" fmla="*/ 21 w 10000"/>
                <a:gd name="connsiteY244" fmla="*/ 4641 h 10000"/>
                <a:gd name="connsiteX245" fmla="*/ 41 w 10000"/>
                <a:gd name="connsiteY245" fmla="*/ 4477 h 10000"/>
                <a:gd name="connsiteX246" fmla="*/ 165 w 10000"/>
                <a:gd name="connsiteY246" fmla="*/ 4346 h 10000"/>
                <a:gd name="connsiteX247" fmla="*/ 185 w 10000"/>
                <a:gd name="connsiteY247" fmla="*/ 4248 h 10000"/>
                <a:gd name="connsiteX248" fmla="*/ 329 w 10000"/>
                <a:gd name="connsiteY248" fmla="*/ 4248 h 10000"/>
                <a:gd name="connsiteX249" fmla="*/ 329 w 10000"/>
                <a:gd name="connsiteY249" fmla="*/ 4346 h 10000"/>
                <a:gd name="connsiteX250" fmla="*/ 494 w 10000"/>
                <a:gd name="connsiteY250" fmla="*/ 4281 h 10000"/>
                <a:gd name="connsiteX251" fmla="*/ 535 w 10000"/>
                <a:gd name="connsiteY251" fmla="*/ 4118 h 10000"/>
                <a:gd name="connsiteX252" fmla="*/ 741 w 10000"/>
                <a:gd name="connsiteY252" fmla="*/ 4118 h 10000"/>
                <a:gd name="connsiteX253" fmla="*/ 782 w 10000"/>
                <a:gd name="connsiteY253" fmla="*/ 3987 h 10000"/>
                <a:gd name="connsiteX254" fmla="*/ 1049 w 10000"/>
                <a:gd name="connsiteY254" fmla="*/ 3791 h 10000"/>
                <a:gd name="connsiteX255" fmla="*/ 1111 w 10000"/>
                <a:gd name="connsiteY255" fmla="*/ 3725 h 10000"/>
                <a:gd name="connsiteX0" fmla="*/ 1111 w 10000"/>
                <a:gd name="connsiteY0" fmla="*/ 3725 h 10000"/>
                <a:gd name="connsiteX1" fmla="*/ 1111 w 10000"/>
                <a:gd name="connsiteY1" fmla="*/ 3562 h 10000"/>
                <a:gd name="connsiteX2" fmla="*/ 1193 w 10000"/>
                <a:gd name="connsiteY2" fmla="*/ 3431 h 10000"/>
                <a:gd name="connsiteX3" fmla="*/ 1132 w 10000"/>
                <a:gd name="connsiteY3" fmla="*/ 3170 h 10000"/>
                <a:gd name="connsiteX4" fmla="*/ 1111 w 10000"/>
                <a:gd name="connsiteY4" fmla="*/ 2876 h 10000"/>
                <a:gd name="connsiteX5" fmla="*/ 1235 w 10000"/>
                <a:gd name="connsiteY5" fmla="*/ 2778 h 10000"/>
                <a:gd name="connsiteX6" fmla="*/ 1420 w 10000"/>
                <a:gd name="connsiteY6" fmla="*/ 2778 h 10000"/>
                <a:gd name="connsiteX7" fmla="*/ 1461 w 10000"/>
                <a:gd name="connsiteY7" fmla="*/ 2549 h 10000"/>
                <a:gd name="connsiteX8" fmla="*/ 1564 w 10000"/>
                <a:gd name="connsiteY8" fmla="*/ 2157 h 10000"/>
                <a:gd name="connsiteX9" fmla="*/ 1749 w 10000"/>
                <a:gd name="connsiteY9" fmla="*/ 2190 h 10000"/>
                <a:gd name="connsiteX10" fmla="*/ 1893 w 10000"/>
                <a:gd name="connsiteY10" fmla="*/ 2190 h 10000"/>
                <a:gd name="connsiteX11" fmla="*/ 1996 w 10000"/>
                <a:gd name="connsiteY11" fmla="*/ 2157 h 10000"/>
                <a:gd name="connsiteX12" fmla="*/ 1996 w 10000"/>
                <a:gd name="connsiteY12" fmla="*/ 1928 h 10000"/>
                <a:gd name="connsiteX13" fmla="*/ 2037 w 10000"/>
                <a:gd name="connsiteY13" fmla="*/ 1699 h 10000"/>
                <a:gd name="connsiteX14" fmla="*/ 2160 w 10000"/>
                <a:gd name="connsiteY14" fmla="*/ 1699 h 10000"/>
                <a:gd name="connsiteX15" fmla="*/ 2181 w 10000"/>
                <a:gd name="connsiteY15" fmla="*/ 1536 h 10000"/>
                <a:gd name="connsiteX16" fmla="*/ 2346 w 10000"/>
                <a:gd name="connsiteY16" fmla="*/ 1536 h 10000"/>
                <a:gd name="connsiteX17" fmla="*/ 2387 w 10000"/>
                <a:gd name="connsiteY17" fmla="*/ 1699 h 10000"/>
                <a:gd name="connsiteX18" fmla="*/ 2490 w 10000"/>
                <a:gd name="connsiteY18" fmla="*/ 1863 h 10000"/>
                <a:gd name="connsiteX19" fmla="*/ 2654 w 10000"/>
                <a:gd name="connsiteY19" fmla="*/ 1895 h 10000"/>
                <a:gd name="connsiteX20" fmla="*/ 2798 w 10000"/>
                <a:gd name="connsiteY20" fmla="*/ 2124 h 10000"/>
                <a:gd name="connsiteX21" fmla="*/ 2881 w 10000"/>
                <a:gd name="connsiteY21" fmla="*/ 2320 h 10000"/>
                <a:gd name="connsiteX22" fmla="*/ 2881 w 10000"/>
                <a:gd name="connsiteY22" fmla="*/ 2451 h 10000"/>
                <a:gd name="connsiteX23" fmla="*/ 2819 w 10000"/>
                <a:gd name="connsiteY23" fmla="*/ 2582 h 10000"/>
                <a:gd name="connsiteX24" fmla="*/ 2860 w 10000"/>
                <a:gd name="connsiteY24" fmla="*/ 2778 h 10000"/>
                <a:gd name="connsiteX25" fmla="*/ 2942 w 10000"/>
                <a:gd name="connsiteY25" fmla="*/ 2843 h 10000"/>
                <a:gd name="connsiteX26" fmla="*/ 3292 w 10000"/>
                <a:gd name="connsiteY26" fmla="*/ 2876 h 10000"/>
                <a:gd name="connsiteX27" fmla="*/ 3395 w 10000"/>
                <a:gd name="connsiteY27" fmla="*/ 3039 h 10000"/>
                <a:gd name="connsiteX28" fmla="*/ 3621 w 10000"/>
                <a:gd name="connsiteY28" fmla="*/ 3235 h 10000"/>
                <a:gd name="connsiteX29" fmla="*/ 3683 w 10000"/>
                <a:gd name="connsiteY29" fmla="*/ 3464 h 10000"/>
                <a:gd name="connsiteX30" fmla="*/ 3745 w 10000"/>
                <a:gd name="connsiteY30" fmla="*/ 3595 h 10000"/>
                <a:gd name="connsiteX31" fmla="*/ 4300 w 10000"/>
                <a:gd name="connsiteY31" fmla="*/ 3627 h 10000"/>
                <a:gd name="connsiteX32" fmla="*/ 4588 w 10000"/>
                <a:gd name="connsiteY32" fmla="*/ 3660 h 10000"/>
                <a:gd name="connsiteX33" fmla="*/ 4835 w 10000"/>
                <a:gd name="connsiteY33" fmla="*/ 3856 h 10000"/>
                <a:gd name="connsiteX34" fmla="*/ 5206 w 10000"/>
                <a:gd name="connsiteY34" fmla="*/ 3922 h 10000"/>
                <a:gd name="connsiteX35" fmla="*/ 5432 w 10000"/>
                <a:gd name="connsiteY35" fmla="*/ 3693 h 10000"/>
                <a:gd name="connsiteX36" fmla="*/ 5885 w 10000"/>
                <a:gd name="connsiteY36" fmla="*/ 3693 h 10000"/>
                <a:gd name="connsiteX37" fmla="*/ 6070 w 10000"/>
                <a:gd name="connsiteY37" fmla="*/ 3529 h 10000"/>
                <a:gd name="connsiteX38" fmla="*/ 6070 w 10000"/>
                <a:gd name="connsiteY38" fmla="*/ 3431 h 10000"/>
                <a:gd name="connsiteX39" fmla="*/ 6255 w 10000"/>
                <a:gd name="connsiteY39" fmla="*/ 3268 h 10000"/>
                <a:gd name="connsiteX40" fmla="*/ 6193 w 10000"/>
                <a:gd name="connsiteY40" fmla="*/ 3072 h 10000"/>
                <a:gd name="connsiteX41" fmla="*/ 6255 w 10000"/>
                <a:gd name="connsiteY41" fmla="*/ 2876 h 10000"/>
                <a:gd name="connsiteX42" fmla="*/ 6399 w 10000"/>
                <a:gd name="connsiteY42" fmla="*/ 2876 h 10000"/>
                <a:gd name="connsiteX43" fmla="*/ 6584 w 10000"/>
                <a:gd name="connsiteY43" fmla="*/ 2908 h 10000"/>
                <a:gd name="connsiteX44" fmla="*/ 6728 w 10000"/>
                <a:gd name="connsiteY44" fmla="*/ 2680 h 10000"/>
                <a:gd name="connsiteX45" fmla="*/ 6893 w 10000"/>
                <a:gd name="connsiteY45" fmla="*/ 2680 h 10000"/>
                <a:gd name="connsiteX46" fmla="*/ 7078 w 10000"/>
                <a:gd name="connsiteY46" fmla="*/ 2451 h 10000"/>
                <a:gd name="connsiteX47" fmla="*/ 7284 w 10000"/>
                <a:gd name="connsiteY47" fmla="*/ 2320 h 10000"/>
                <a:gd name="connsiteX48" fmla="*/ 7407 w 10000"/>
                <a:gd name="connsiteY48" fmla="*/ 2320 h 10000"/>
                <a:gd name="connsiteX49" fmla="*/ 7572 w 10000"/>
                <a:gd name="connsiteY49" fmla="*/ 2353 h 10000"/>
                <a:gd name="connsiteX50" fmla="*/ 7551 w 10000"/>
                <a:gd name="connsiteY50" fmla="*/ 2190 h 10000"/>
                <a:gd name="connsiteX51" fmla="*/ 7346 w 10000"/>
                <a:gd name="connsiteY51" fmla="*/ 1863 h 10000"/>
                <a:gd name="connsiteX52" fmla="*/ 7243 w 10000"/>
                <a:gd name="connsiteY52" fmla="*/ 1830 h 10000"/>
                <a:gd name="connsiteX53" fmla="*/ 7160 w 10000"/>
                <a:gd name="connsiteY53" fmla="*/ 1928 h 10000"/>
                <a:gd name="connsiteX54" fmla="*/ 6872 w 10000"/>
                <a:gd name="connsiteY54" fmla="*/ 1895 h 10000"/>
                <a:gd name="connsiteX55" fmla="*/ 6914 w 10000"/>
                <a:gd name="connsiteY55" fmla="*/ 1667 h 10000"/>
                <a:gd name="connsiteX56" fmla="*/ 6996 w 10000"/>
                <a:gd name="connsiteY56" fmla="*/ 1373 h 10000"/>
                <a:gd name="connsiteX57" fmla="*/ 7058 w 10000"/>
                <a:gd name="connsiteY57" fmla="*/ 1242 h 10000"/>
                <a:gd name="connsiteX58" fmla="*/ 7243 w 10000"/>
                <a:gd name="connsiteY58" fmla="*/ 1405 h 10000"/>
                <a:gd name="connsiteX59" fmla="*/ 7346 w 10000"/>
                <a:gd name="connsiteY59" fmla="*/ 1242 h 10000"/>
                <a:gd name="connsiteX60" fmla="*/ 7469 w 10000"/>
                <a:gd name="connsiteY60" fmla="*/ 1209 h 10000"/>
                <a:gd name="connsiteX61" fmla="*/ 7510 w 10000"/>
                <a:gd name="connsiteY61" fmla="*/ 948 h 10000"/>
                <a:gd name="connsiteX62" fmla="*/ 7613 w 10000"/>
                <a:gd name="connsiteY62" fmla="*/ 654 h 10000"/>
                <a:gd name="connsiteX63" fmla="*/ 7716 w 10000"/>
                <a:gd name="connsiteY63" fmla="*/ 556 h 10000"/>
                <a:gd name="connsiteX64" fmla="*/ 7716 w 10000"/>
                <a:gd name="connsiteY64" fmla="*/ 327 h 10000"/>
                <a:gd name="connsiteX65" fmla="*/ 7593 w 10000"/>
                <a:gd name="connsiteY65" fmla="*/ 294 h 10000"/>
                <a:gd name="connsiteX66" fmla="*/ 7613 w 10000"/>
                <a:gd name="connsiteY66" fmla="*/ 163 h 10000"/>
                <a:gd name="connsiteX67" fmla="*/ 7757 w 10000"/>
                <a:gd name="connsiteY67" fmla="*/ 65 h 10000"/>
                <a:gd name="connsiteX68" fmla="*/ 8025 w 10000"/>
                <a:gd name="connsiteY68" fmla="*/ 33 h 10000"/>
                <a:gd name="connsiteX69" fmla="*/ 8210 w 10000"/>
                <a:gd name="connsiteY69" fmla="*/ 0 h 10000"/>
                <a:gd name="connsiteX70" fmla="*/ 8374 w 10000"/>
                <a:gd name="connsiteY70" fmla="*/ 98 h 10000"/>
                <a:gd name="connsiteX71" fmla="*/ 8519 w 10000"/>
                <a:gd name="connsiteY71" fmla="*/ 196 h 10000"/>
                <a:gd name="connsiteX72" fmla="*/ 8642 w 10000"/>
                <a:gd name="connsiteY72" fmla="*/ 523 h 10000"/>
                <a:gd name="connsiteX73" fmla="*/ 8724 w 10000"/>
                <a:gd name="connsiteY73" fmla="*/ 850 h 10000"/>
                <a:gd name="connsiteX74" fmla="*/ 8807 w 10000"/>
                <a:gd name="connsiteY74" fmla="*/ 1111 h 10000"/>
                <a:gd name="connsiteX75" fmla="*/ 8868 w 10000"/>
                <a:gd name="connsiteY75" fmla="*/ 1373 h 10000"/>
                <a:gd name="connsiteX76" fmla="*/ 9033 w 10000"/>
                <a:gd name="connsiteY76" fmla="*/ 1373 h 10000"/>
                <a:gd name="connsiteX77" fmla="*/ 9136 w 10000"/>
                <a:gd name="connsiteY77" fmla="*/ 1471 h 10000"/>
                <a:gd name="connsiteX78" fmla="*/ 9280 w 10000"/>
                <a:gd name="connsiteY78" fmla="*/ 1601 h 10000"/>
                <a:gd name="connsiteX79" fmla="*/ 9342 w 10000"/>
                <a:gd name="connsiteY79" fmla="*/ 1634 h 10000"/>
                <a:gd name="connsiteX80" fmla="*/ 9383 w 10000"/>
                <a:gd name="connsiteY80" fmla="*/ 1961 h 10000"/>
                <a:gd name="connsiteX81" fmla="*/ 9609 w 10000"/>
                <a:gd name="connsiteY81" fmla="*/ 1993 h 10000"/>
                <a:gd name="connsiteX82" fmla="*/ 9671 w 10000"/>
                <a:gd name="connsiteY82" fmla="*/ 1863 h 10000"/>
                <a:gd name="connsiteX83" fmla="*/ 9815 w 10000"/>
                <a:gd name="connsiteY83" fmla="*/ 1830 h 10000"/>
                <a:gd name="connsiteX84" fmla="*/ 9979 w 10000"/>
                <a:gd name="connsiteY84" fmla="*/ 1797 h 10000"/>
                <a:gd name="connsiteX85" fmla="*/ 10000 w 10000"/>
                <a:gd name="connsiteY85" fmla="*/ 2026 h 10000"/>
                <a:gd name="connsiteX86" fmla="*/ 9918 w 10000"/>
                <a:gd name="connsiteY86" fmla="*/ 2092 h 10000"/>
                <a:gd name="connsiteX87" fmla="*/ 9856 w 10000"/>
                <a:gd name="connsiteY87" fmla="*/ 2451 h 10000"/>
                <a:gd name="connsiteX88" fmla="*/ 9733 w 10000"/>
                <a:gd name="connsiteY88" fmla="*/ 2810 h 10000"/>
                <a:gd name="connsiteX89" fmla="*/ 9609 w 10000"/>
                <a:gd name="connsiteY89" fmla="*/ 2843 h 10000"/>
                <a:gd name="connsiteX90" fmla="*/ 9547 w 10000"/>
                <a:gd name="connsiteY90" fmla="*/ 2745 h 10000"/>
                <a:gd name="connsiteX91" fmla="*/ 9403 w 10000"/>
                <a:gd name="connsiteY91" fmla="*/ 2908 h 10000"/>
                <a:gd name="connsiteX92" fmla="*/ 9403 w 10000"/>
                <a:gd name="connsiteY92" fmla="*/ 3497 h 10000"/>
                <a:gd name="connsiteX93" fmla="*/ 9321 w 10000"/>
                <a:gd name="connsiteY93" fmla="*/ 3660 h 10000"/>
                <a:gd name="connsiteX94" fmla="*/ 9218 w 10000"/>
                <a:gd name="connsiteY94" fmla="*/ 3529 h 10000"/>
                <a:gd name="connsiteX95" fmla="*/ 9053 w 10000"/>
                <a:gd name="connsiteY95" fmla="*/ 3791 h 10000"/>
                <a:gd name="connsiteX96" fmla="*/ 8951 w 10000"/>
                <a:gd name="connsiteY96" fmla="*/ 3791 h 10000"/>
                <a:gd name="connsiteX97" fmla="*/ 8930 w 10000"/>
                <a:gd name="connsiteY97" fmla="*/ 3922 h 10000"/>
                <a:gd name="connsiteX98" fmla="*/ 8827 w 10000"/>
                <a:gd name="connsiteY98" fmla="*/ 3954 h 10000"/>
                <a:gd name="connsiteX99" fmla="*/ 8724 w 10000"/>
                <a:gd name="connsiteY99" fmla="*/ 3889 h 10000"/>
                <a:gd name="connsiteX100" fmla="*/ 8683 w 10000"/>
                <a:gd name="connsiteY100" fmla="*/ 3922 h 10000"/>
                <a:gd name="connsiteX101" fmla="*/ 8539 w 10000"/>
                <a:gd name="connsiteY101" fmla="*/ 4150 h 10000"/>
                <a:gd name="connsiteX102" fmla="*/ 8416 w 10000"/>
                <a:gd name="connsiteY102" fmla="*/ 4281 h 10000"/>
                <a:gd name="connsiteX103" fmla="*/ 8313 w 10000"/>
                <a:gd name="connsiteY103" fmla="*/ 4444 h 10000"/>
                <a:gd name="connsiteX104" fmla="*/ 8210 w 10000"/>
                <a:gd name="connsiteY104" fmla="*/ 4477 h 10000"/>
                <a:gd name="connsiteX105" fmla="*/ 8107 w 10000"/>
                <a:gd name="connsiteY105" fmla="*/ 4510 h 10000"/>
                <a:gd name="connsiteX106" fmla="*/ 7819 w 10000"/>
                <a:gd name="connsiteY106" fmla="*/ 4804 h 10000"/>
                <a:gd name="connsiteX107" fmla="*/ 7798 w 10000"/>
                <a:gd name="connsiteY107" fmla="*/ 4608 h 10000"/>
                <a:gd name="connsiteX108" fmla="*/ 7840 w 10000"/>
                <a:gd name="connsiteY108" fmla="*/ 4444 h 10000"/>
                <a:gd name="connsiteX109" fmla="*/ 7942 w 10000"/>
                <a:gd name="connsiteY109" fmla="*/ 4346 h 10000"/>
                <a:gd name="connsiteX110" fmla="*/ 7922 w 10000"/>
                <a:gd name="connsiteY110" fmla="*/ 4183 h 10000"/>
                <a:gd name="connsiteX111" fmla="*/ 7840 w 10000"/>
                <a:gd name="connsiteY111" fmla="*/ 4183 h 10000"/>
                <a:gd name="connsiteX112" fmla="*/ 7716 w 10000"/>
                <a:gd name="connsiteY112" fmla="*/ 4216 h 10000"/>
                <a:gd name="connsiteX113" fmla="*/ 7490 w 10000"/>
                <a:gd name="connsiteY113" fmla="*/ 4510 h 10000"/>
                <a:gd name="connsiteX114" fmla="*/ 7449 w 10000"/>
                <a:gd name="connsiteY114" fmla="*/ 4673 h 10000"/>
                <a:gd name="connsiteX115" fmla="*/ 7243 w 10000"/>
                <a:gd name="connsiteY115" fmla="*/ 4673 h 10000"/>
                <a:gd name="connsiteX116" fmla="*/ 7202 w 10000"/>
                <a:gd name="connsiteY116" fmla="*/ 4804 h 10000"/>
                <a:gd name="connsiteX117" fmla="*/ 7263 w 10000"/>
                <a:gd name="connsiteY117" fmla="*/ 5033 h 10000"/>
                <a:gd name="connsiteX118" fmla="*/ 7407 w 10000"/>
                <a:gd name="connsiteY118" fmla="*/ 5065 h 10000"/>
                <a:gd name="connsiteX119" fmla="*/ 7407 w 10000"/>
                <a:gd name="connsiteY119" fmla="*/ 5163 h 10000"/>
                <a:gd name="connsiteX120" fmla="*/ 7428 w 10000"/>
                <a:gd name="connsiteY120" fmla="*/ 5294 h 10000"/>
                <a:gd name="connsiteX121" fmla="*/ 7551 w 10000"/>
                <a:gd name="connsiteY121" fmla="*/ 5261 h 10000"/>
                <a:gd name="connsiteX122" fmla="*/ 7634 w 10000"/>
                <a:gd name="connsiteY122" fmla="*/ 5131 h 10000"/>
                <a:gd name="connsiteX123" fmla="*/ 7716 w 10000"/>
                <a:gd name="connsiteY123" fmla="*/ 5098 h 10000"/>
                <a:gd name="connsiteX124" fmla="*/ 7798 w 10000"/>
                <a:gd name="connsiteY124" fmla="*/ 5163 h 10000"/>
                <a:gd name="connsiteX125" fmla="*/ 7963 w 10000"/>
                <a:gd name="connsiteY125" fmla="*/ 5229 h 10000"/>
                <a:gd name="connsiteX126" fmla="*/ 8004 w 10000"/>
                <a:gd name="connsiteY126" fmla="*/ 5359 h 10000"/>
                <a:gd name="connsiteX127" fmla="*/ 7942 w 10000"/>
                <a:gd name="connsiteY127" fmla="*/ 5392 h 10000"/>
                <a:gd name="connsiteX128" fmla="*/ 7819 w 10000"/>
                <a:gd name="connsiteY128" fmla="*/ 5392 h 10000"/>
                <a:gd name="connsiteX129" fmla="*/ 7737 w 10000"/>
                <a:gd name="connsiteY129" fmla="*/ 5458 h 10000"/>
                <a:gd name="connsiteX130" fmla="*/ 7716 w 10000"/>
                <a:gd name="connsiteY130" fmla="*/ 5556 h 10000"/>
                <a:gd name="connsiteX131" fmla="*/ 7613 w 10000"/>
                <a:gd name="connsiteY131" fmla="*/ 5621 h 10000"/>
                <a:gd name="connsiteX132" fmla="*/ 7510 w 10000"/>
                <a:gd name="connsiteY132" fmla="*/ 5850 h 10000"/>
                <a:gd name="connsiteX133" fmla="*/ 7469 w 10000"/>
                <a:gd name="connsiteY133" fmla="*/ 6013 h 10000"/>
                <a:gd name="connsiteX134" fmla="*/ 7572 w 10000"/>
                <a:gd name="connsiteY134" fmla="*/ 6078 h 10000"/>
                <a:gd name="connsiteX135" fmla="*/ 7634 w 10000"/>
                <a:gd name="connsiteY135" fmla="*/ 6176 h 10000"/>
                <a:gd name="connsiteX136" fmla="*/ 7716 w 10000"/>
                <a:gd name="connsiteY136" fmla="*/ 6503 h 10000"/>
                <a:gd name="connsiteX137" fmla="*/ 7737 w 10000"/>
                <a:gd name="connsiteY137" fmla="*/ 6634 h 10000"/>
                <a:gd name="connsiteX138" fmla="*/ 7901 w 10000"/>
                <a:gd name="connsiteY138" fmla="*/ 6830 h 10000"/>
                <a:gd name="connsiteX139" fmla="*/ 7881 w 10000"/>
                <a:gd name="connsiteY139" fmla="*/ 6895 h 10000"/>
                <a:gd name="connsiteX140" fmla="*/ 7778 w 10000"/>
                <a:gd name="connsiteY140" fmla="*/ 6830 h 10000"/>
                <a:gd name="connsiteX141" fmla="*/ 7737 w 10000"/>
                <a:gd name="connsiteY141" fmla="*/ 6961 h 10000"/>
                <a:gd name="connsiteX142" fmla="*/ 7860 w 10000"/>
                <a:gd name="connsiteY142" fmla="*/ 7026 h 10000"/>
                <a:gd name="connsiteX143" fmla="*/ 7901 w 10000"/>
                <a:gd name="connsiteY143" fmla="*/ 7124 h 10000"/>
                <a:gd name="connsiteX144" fmla="*/ 7819 w 10000"/>
                <a:gd name="connsiteY144" fmla="*/ 7157 h 10000"/>
                <a:gd name="connsiteX145" fmla="*/ 7716 w 10000"/>
                <a:gd name="connsiteY145" fmla="*/ 7190 h 10000"/>
                <a:gd name="connsiteX146" fmla="*/ 7654 w 10000"/>
                <a:gd name="connsiteY146" fmla="*/ 7255 h 10000"/>
                <a:gd name="connsiteX147" fmla="*/ 7634 w 10000"/>
                <a:gd name="connsiteY147" fmla="*/ 7288 h 10000"/>
                <a:gd name="connsiteX148" fmla="*/ 7778 w 10000"/>
                <a:gd name="connsiteY148" fmla="*/ 7320 h 10000"/>
                <a:gd name="connsiteX149" fmla="*/ 7881 w 10000"/>
                <a:gd name="connsiteY149" fmla="*/ 7353 h 10000"/>
                <a:gd name="connsiteX150" fmla="*/ 7881 w 10000"/>
                <a:gd name="connsiteY150" fmla="*/ 7549 h 10000"/>
                <a:gd name="connsiteX151" fmla="*/ 7798 w 10000"/>
                <a:gd name="connsiteY151" fmla="*/ 7843 h 10000"/>
                <a:gd name="connsiteX152" fmla="*/ 7593 w 10000"/>
                <a:gd name="connsiteY152" fmla="*/ 8235 h 10000"/>
                <a:gd name="connsiteX153" fmla="*/ 7449 w 10000"/>
                <a:gd name="connsiteY153" fmla="*/ 8562 h 10000"/>
                <a:gd name="connsiteX154" fmla="*/ 7346 w 10000"/>
                <a:gd name="connsiteY154" fmla="*/ 8856 h 10000"/>
                <a:gd name="connsiteX155" fmla="*/ 7119 w 10000"/>
                <a:gd name="connsiteY155" fmla="*/ 9150 h 10000"/>
                <a:gd name="connsiteX156" fmla="*/ 6975 w 10000"/>
                <a:gd name="connsiteY156" fmla="*/ 9346 h 10000"/>
                <a:gd name="connsiteX157" fmla="*/ 6749 w 10000"/>
                <a:gd name="connsiteY157" fmla="*/ 9412 h 10000"/>
                <a:gd name="connsiteX158" fmla="*/ 6626 w 10000"/>
                <a:gd name="connsiteY158" fmla="*/ 9412 h 10000"/>
                <a:gd name="connsiteX159" fmla="*/ 6564 w 10000"/>
                <a:gd name="connsiteY159" fmla="*/ 9281 h 10000"/>
                <a:gd name="connsiteX160" fmla="*/ 6502 w 10000"/>
                <a:gd name="connsiteY160" fmla="*/ 9314 h 10000"/>
                <a:gd name="connsiteX161" fmla="*/ 6502 w 10000"/>
                <a:gd name="connsiteY161" fmla="*/ 9542 h 10000"/>
                <a:gd name="connsiteX162" fmla="*/ 6358 w 10000"/>
                <a:gd name="connsiteY162" fmla="*/ 9608 h 10000"/>
                <a:gd name="connsiteX163" fmla="*/ 6152 w 10000"/>
                <a:gd name="connsiteY163" fmla="*/ 9706 h 10000"/>
                <a:gd name="connsiteX164" fmla="*/ 6029 w 10000"/>
                <a:gd name="connsiteY164" fmla="*/ 9739 h 10000"/>
                <a:gd name="connsiteX165" fmla="*/ 5988 w 10000"/>
                <a:gd name="connsiteY165" fmla="*/ 9869 h 10000"/>
                <a:gd name="connsiteX166" fmla="*/ 6008 w 10000"/>
                <a:gd name="connsiteY166" fmla="*/ 10000 h 10000"/>
                <a:gd name="connsiteX167" fmla="*/ 5926 w 10000"/>
                <a:gd name="connsiteY167" fmla="*/ 9935 h 10000"/>
                <a:gd name="connsiteX168" fmla="*/ 5926 w 10000"/>
                <a:gd name="connsiteY168" fmla="*/ 9804 h 10000"/>
                <a:gd name="connsiteX169" fmla="*/ 5926 w 10000"/>
                <a:gd name="connsiteY169" fmla="*/ 9706 h 10000"/>
                <a:gd name="connsiteX170" fmla="*/ 5823 w 10000"/>
                <a:gd name="connsiteY170" fmla="*/ 9706 h 10000"/>
                <a:gd name="connsiteX171" fmla="*/ 5720 w 10000"/>
                <a:gd name="connsiteY171" fmla="*/ 9641 h 10000"/>
                <a:gd name="connsiteX172" fmla="*/ 5617 w 10000"/>
                <a:gd name="connsiteY172" fmla="*/ 9706 h 10000"/>
                <a:gd name="connsiteX173" fmla="*/ 5514 w 10000"/>
                <a:gd name="connsiteY173" fmla="*/ 9706 h 10000"/>
                <a:gd name="connsiteX174" fmla="*/ 5432 w 10000"/>
                <a:gd name="connsiteY174" fmla="*/ 9641 h 10000"/>
                <a:gd name="connsiteX175" fmla="*/ 5412 w 10000"/>
                <a:gd name="connsiteY175" fmla="*/ 9379 h 10000"/>
                <a:gd name="connsiteX176" fmla="*/ 5288 w 10000"/>
                <a:gd name="connsiteY176" fmla="*/ 9346 h 10000"/>
                <a:gd name="connsiteX177" fmla="*/ 5226 w 10000"/>
                <a:gd name="connsiteY177" fmla="*/ 9281 h 10000"/>
                <a:gd name="connsiteX178" fmla="*/ 5144 w 10000"/>
                <a:gd name="connsiteY178" fmla="*/ 9281 h 10000"/>
                <a:gd name="connsiteX179" fmla="*/ 5062 w 10000"/>
                <a:gd name="connsiteY179" fmla="*/ 9412 h 10000"/>
                <a:gd name="connsiteX180" fmla="*/ 4712 w 10000"/>
                <a:gd name="connsiteY180" fmla="*/ 9412 h 10000"/>
                <a:gd name="connsiteX181" fmla="*/ 4691 w 10000"/>
                <a:gd name="connsiteY181" fmla="*/ 9477 h 10000"/>
                <a:gd name="connsiteX182" fmla="*/ 4568 w 10000"/>
                <a:gd name="connsiteY182" fmla="*/ 9477 h 10000"/>
                <a:gd name="connsiteX183" fmla="*/ 4568 w 10000"/>
                <a:gd name="connsiteY183" fmla="*/ 9608 h 10000"/>
                <a:gd name="connsiteX184" fmla="*/ 4630 w 10000"/>
                <a:gd name="connsiteY184" fmla="*/ 9641 h 10000"/>
                <a:gd name="connsiteX185" fmla="*/ 4609 w 10000"/>
                <a:gd name="connsiteY185" fmla="*/ 9771 h 10000"/>
                <a:gd name="connsiteX186" fmla="*/ 4527 w 10000"/>
                <a:gd name="connsiteY186" fmla="*/ 9771 h 10000"/>
                <a:gd name="connsiteX187" fmla="*/ 4486 w 10000"/>
                <a:gd name="connsiteY187" fmla="*/ 9706 h 10000"/>
                <a:gd name="connsiteX188" fmla="*/ 4403 w 10000"/>
                <a:gd name="connsiteY188" fmla="*/ 9706 h 10000"/>
                <a:gd name="connsiteX189" fmla="*/ 4321 w 10000"/>
                <a:gd name="connsiteY189" fmla="*/ 9706 h 10000"/>
                <a:gd name="connsiteX190" fmla="*/ 4321 w 10000"/>
                <a:gd name="connsiteY190" fmla="*/ 9608 h 10000"/>
                <a:gd name="connsiteX191" fmla="*/ 4239 w 10000"/>
                <a:gd name="connsiteY191" fmla="*/ 9575 h 10000"/>
                <a:gd name="connsiteX192" fmla="*/ 4239 w 10000"/>
                <a:gd name="connsiteY192" fmla="*/ 9314 h 10000"/>
                <a:gd name="connsiteX193" fmla="*/ 4136 w 10000"/>
                <a:gd name="connsiteY193" fmla="*/ 9248 h 10000"/>
                <a:gd name="connsiteX194" fmla="*/ 4136 w 10000"/>
                <a:gd name="connsiteY194" fmla="*/ 9020 h 10000"/>
                <a:gd name="connsiteX195" fmla="*/ 3930 w 10000"/>
                <a:gd name="connsiteY195" fmla="*/ 8922 h 10000"/>
                <a:gd name="connsiteX196" fmla="*/ 3930 w 10000"/>
                <a:gd name="connsiteY196" fmla="*/ 8856 h 10000"/>
                <a:gd name="connsiteX197" fmla="*/ 4095 w 10000"/>
                <a:gd name="connsiteY197" fmla="*/ 8497 h 10000"/>
                <a:gd name="connsiteX198" fmla="*/ 4115 w 10000"/>
                <a:gd name="connsiteY198" fmla="*/ 8105 h 10000"/>
                <a:gd name="connsiteX199" fmla="*/ 4033 w 10000"/>
                <a:gd name="connsiteY199" fmla="*/ 8007 h 10000"/>
                <a:gd name="connsiteX200" fmla="*/ 3971 w 10000"/>
                <a:gd name="connsiteY200" fmla="*/ 7843 h 10000"/>
                <a:gd name="connsiteX201" fmla="*/ 3889 w 10000"/>
                <a:gd name="connsiteY201" fmla="*/ 7810 h 10000"/>
                <a:gd name="connsiteX202" fmla="*/ 3724 w 10000"/>
                <a:gd name="connsiteY202" fmla="*/ 7778 h 10000"/>
                <a:gd name="connsiteX203" fmla="*/ 3724 w 10000"/>
                <a:gd name="connsiteY203" fmla="*/ 7549 h 10000"/>
                <a:gd name="connsiteX204" fmla="*/ 3621 w 10000"/>
                <a:gd name="connsiteY204" fmla="*/ 7582 h 10000"/>
                <a:gd name="connsiteX205" fmla="*/ 3395 w 10000"/>
                <a:gd name="connsiteY205" fmla="*/ 7582 h 10000"/>
                <a:gd name="connsiteX206" fmla="*/ 3333 w 10000"/>
                <a:gd name="connsiteY206" fmla="*/ 7712 h 10000"/>
                <a:gd name="connsiteX207" fmla="*/ 3210 w 10000"/>
                <a:gd name="connsiteY207" fmla="*/ 7712 h 10000"/>
                <a:gd name="connsiteX208" fmla="*/ 3107 w 10000"/>
                <a:gd name="connsiteY208" fmla="*/ 7941 h 10000"/>
                <a:gd name="connsiteX209" fmla="*/ 3004 w 10000"/>
                <a:gd name="connsiteY209" fmla="*/ 7974 h 10000"/>
                <a:gd name="connsiteX210" fmla="*/ 2860 w 10000"/>
                <a:gd name="connsiteY210" fmla="*/ 7941 h 10000"/>
                <a:gd name="connsiteX211" fmla="*/ 2737 w 10000"/>
                <a:gd name="connsiteY211" fmla="*/ 7876 h 10000"/>
                <a:gd name="connsiteX212" fmla="*/ 2634 w 10000"/>
                <a:gd name="connsiteY212" fmla="*/ 7876 h 10000"/>
                <a:gd name="connsiteX213" fmla="*/ 2572 w 10000"/>
                <a:gd name="connsiteY213" fmla="*/ 7974 h 10000"/>
                <a:gd name="connsiteX214" fmla="*/ 2366 w 10000"/>
                <a:gd name="connsiteY214" fmla="*/ 7974 h 10000"/>
                <a:gd name="connsiteX215" fmla="*/ 2140 w 10000"/>
                <a:gd name="connsiteY215" fmla="*/ 7941 h 10000"/>
                <a:gd name="connsiteX216" fmla="*/ 1975 w 10000"/>
                <a:gd name="connsiteY216" fmla="*/ 7908 h 10000"/>
                <a:gd name="connsiteX217" fmla="*/ 1790 w 10000"/>
                <a:gd name="connsiteY217" fmla="*/ 7712 h 10000"/>
                <a:gd name="connsiteX218" fmla="*/ 1667 w 10000"/>
                <a:gd name="connsiteY218" fmla="*/ 7582 h 10000"/>
                <a:gd name="connsiteX219" fmla="*/ 1502 w 10000"/>
                <a:gd name="connsiteY219" fmla="*/ 7451 h 10000"/>
                <a:gd name="connsiteX220" fmla="*/ 1358 w 10000"/>
                <a:gd name="connsiteY220" fmla="*/ 7222 h 10000"/>
                <a:gd name="connsiteX221" fmla="*/ 1214 w 10000"/>
                <a:gd name="connsiteY221" fmla="*/ 7320 h 10000"/>
                <a:gd name="connsiteX222" fmla="*/ 1091 w 10000"/>
                <a:gd name="connsiteY222" fmla="*/ 7157 h 10000"/>
                <a:gd name="connsiteX223" fmla="*/ 823 w 10000"/>
                <a:gd name="connsiteY223" fmla="*/ 6961 h 10000"/>
                <a:gd name="connsiteX224" fmla="*/ 823 w 10000"/>
                <a:gd name="connsiteY224" fmla="*/ 6830 h 10000"/>
                <a:gd name="connsiteX225" fmla="*/ 864 w 10000"/>
                <a:gd name="connsiteY225" fmla="*/ 6667 h 10000"/>
                <a:gd name="connsiteX226" fmla="*/ 967 w 10000"/>
                <a:gd name="connsiteY226" fmla="*/ 6634 h 10000"/>
                <a:gd name="connsiteX227" fmla="*/ 988 w 10000"/>
                <a:gd name="connsiteY227" fmla="*/ 6503 h 10000"/>
                <a:gd name="connsiteX228" fmla="*/ 864 w 10000"/>
                <a:gd name="connsiteY228" fmla="*/ 6373 h 10000"/>
                <a:gd name="connsiteX229" fmla="*/ 864 w 10000"/>
                <a:gd name="connsiteY229" fmla="*/ 6209 h 10000"/>
                <a:gd name="connsiteX230" fmla="*/ 1029 w 10000"/>
                <a:gd name="connsiteY230" fmla="*/ 6078 h 10000"/>
                <a:gd name="connsiteX231" fmla="*/ 1111 w 10000"/>
                <a:gd name="connsiteY231" fmla="*/ 5948 h 10000"/>
                <a:gd name="connsiteX232" fmla="*/ 1111 w 10000"/>
                <a:gd name="connsiteY232" fmla="*/ 5817 h 10000"/>
                <a:gd name="connsiteX233" fmla="*/ 976 w 10000"/>
                <a:gd name="connsiteY233" fmla="*/ 5673 h 10000"/>
                <a:gd name="connsiteX234" fmla="*/ 803 w 10000"/>
                <a:gd name="connsiteY234" fmla="*/ 5778 h 10000"/>
                <a:gd name="connsiteX235" fmla="*/ 597 w 10000"/>
                <a:gd name="connsiteY235" fmla="*/ 5719 h 10000"/>
                <a:gd name="connsiteX236" fmla="*/ 391 w 10000"/>
                <a:gd name="connsiteY236" fmla="*/ 5588 h 10000"/>
                <a:gd name="connsiteX237" fmla="*/ 391 w 10000"/>
                <a:gd name="connsiteY237" fmla="*/ 5425 h 10000"/>
                <a:gd name="connsiteX238" fmla="*/ 206 w 10000"/>
                <a:gd name="connsiteY238" fmla="*/ 5327 h 10000"/>
                <a:gd name="connsiteX239" fmla="*/ 206 w 10000"/>
                <a:gd name="connsiteY239" fmla="*/ 5196 h 10000"/>
                <a:gd name="connsiteX240" fmla="*/ 206 w 10000"/>
                <a:gd name="connsiteY240" fmla="*/ 4869 h 10000"/>
                <a:gd name="connsiteX241" fmla="*/ 82 w 10000"/>
                <a:gd name="connsiteY241" fmla="*/ 4902 h 10000"/>
                <a:gd name="connsiteX242" fmla="*/ 21 w 10000"/>
                <a:gd name="connsiteY242" fmla="*/ 4869 h 10000"/>
                <a:gd name="connsiteX243" fmla="*/ 0 w 10000"/>
                <a:gd name="connsiteY243" fmla="*/ 4739 h 10000"/>
                <a:gd name="connsiteX244" fmla="*/ 21 w 10000"/>
                <a:gd name="connsiteY244" fmla="*/ 4641 h 10000"/>
                <a:gd name="connsiteX245" fmla="*/ 41 w 10000"/>
                <a:gd name="connsiteY245" fmla="*/ 4477 h 10000"/>
                <a:gd name="connsiteX246" fmla="*/ 165 w 10000"/>
                <a:gd name="connsiteY246" fmla="*/ 4346 h 10000"/>
                <a:gd name="connsiteX247" fmla="*/ 185 w 10000"/>
                <a:gd name="connsiteY247" fmla="*/ 4248 h 10000"/>
                <a:gd name="connsiteX248" fmla="*/ 329 w 10000"/>
                <a:gd name="connsiteY248" fmla="*/ 4248 h 10000"/>
                <a:gd name="connsiteX249" fmla="*/ 329 w 10000"/>
                <a:gd name="connsiteY249" fmla="*/ 4346 h 10000"/>
                <a:gd name="connsiteX250" fmla="*/ 494 w 10000"/>
                <a:gd name="connsiteY250" fmla="*/ 4281 h 10000"/>
                <a:gd name="connsiteX251" fmla="*/ 535 w 10000"/>
                <a:gd name="connsiteY251" fmla="*/ 4118 h 10000"/>
                <a:gd name="connsiteX252" fmla="*/ 741 w 10000"/>
                <a:gd name="connsiteY252" fmla="*/ 4118 h 10000"/>
                <a:gd name="connsiteX253" fmla="*/ 782 w 10000"/>
                <a:gd name="connsiteY253" fmla="*/ 3987 h 10000"/>
                <a:gd name="connsiteX254" fmla="*/ 1049 w 10000"/>
                <a:gd name="connsiteY254" fmla="*/ 3791 h 10000"/>
                <a:gd name="connsiteX255" fmla="*/ 1111 w 10000"/>
                <a:gd name="connsiteY255" fmla="*/ 3725 h 10000"/>
                <a:gd name="connsiteX0" fmla="*/ 1111 w 10000"/>
                <a:gd name="connsiteY0" fmla="*/ 3725 h 10000"/>
                <a:gd name="connsiteX1" fmla="*/ 1111 w 10000"/>
                <a:gd name="connsiteY1" fmla="*/ 3562 h 10000"/>
                <a:gd name="connsiteX2" fmla="*/ 1193 w 10000"/>
                <a:gd name="connsiteY2" fmla="*/ 3431 h 10000"/>
                <a:gd name="connsiteX3" fmla="*/ 1132 w 10000"/>
                <a:gd name="connsiteY3" fmla="*/ 3170 h 10000"/>
                <a:gd name="connsiteX4" fmla="*/ 1111 w 10000"/>
                <a:gd name="connsiteY4" fmla="*/ 2876 h 10000"/>
                <a:gd name="connsiteX5" fmla="*/ 1235 w 10000"/>
                <a:gd name="connsiteY5" fmla="*/ 2778 h 10000"/>
                <a:gd name="connsiteX6" fmla="*/ 1420 w 10000"/>
                <a:gd name="connsiteY6" fmla="*/ 2778 h 10000"/>
                <a:gd name="connsiteX7" fmla="*/ 1461 w 10000"/>
                <a:gd name="connsiteY7" fmla="*/ 2549 h 10000"/>
                <a:gd name="connsiteX8" fmla="*/ 1564 w 10000"/>
                <a:gd name="connsiteY8" fmla="*/ 2157 h 10000"/>
                <a:gd name="connsiteX9" fmla="*/ 1749 w 10000"/>
                <a:gd name="connsiteY9" fmla="*/ 2190 h 10000"/>
                <a:gd name="connsiteX10" fmla="*/ 1893 w 10000"/>
                <a:gd name="connsiteY10" fmla="*/ 2190 h 10000"/>
                <a:gd name="connsiteX11" fmla="*/ 1996 w 10000"/>
                <a:gd name="connsiteY11" fmla="*/ 2157 h 10000"/>
                <a:gd name="connsiteX12" fmla="*/ 1996 w 10000"/>
                <a:gd name="connsiteY12" fmla="*/ 1928 h 10000"/>
                <a:gd name="connsiteX13" fmla="*/ 2037 w 10000"/>
                <a:gd name="connsiteY13" fmla="*/ 1699 h 10000"/>
                <a:gd name="connsiteX14" fmla="*/ 2160 w 10000"/>
                <a:gd name="connsiteY14" fmla="*/ 1699 h 10000"/>
                <a:gd name="connsiteX15" fmla="*/ 2181 w 10000"/>
                <a:gd name="connsiteY15" fmla="*/ 1536 h 10000"/>
                <a:gd name="connsiteX16" fmla="*/ 2346 w 10000"/>
                <a:gd name="connsiteY16" fmla="*/ 1536 h 10000"/>
                <a:gd name="connsiteX17" fmla="*/ 2387 w 10000"/>
                <a:gd name="connsiteY17" fmla="*/ 1699 h 10000"/>
                <a:gd name="connsiteX18" fmla="*/ 2490 w 10000"/>
                <a:gd name="connsiteY18" fmla="*/ 1863 h 10000"/>
                <a:gd name="connsiteX19" fmla="*/ 2654 w 10000"/>
                <a:gd name="connsiteY19" fmla="*/ 1895 h 10000"/>
                <a:gd name="connsiteX20" fmla="*/ 2798 w 10000"/>
                <a:gd name="connsiteY20" fmla="*/ 2124 h 10000"/>
                <a:gd name="connsiteX21" fmla="*/ 2881 w 10000"/>
                <a:gd name="connsiteY21" fmla="*/ 2320 h 10000"/>
                <a:gd name="connsiteX22" fmla="*/ 2881 w 10000"/>
                <a:gd name="connsiteY22" fmla="*/ 2451 h 10000"/>
                <a:gd name="connsiteX23" fmla="*/ 2819 w 10000"/>
                <a:gd name="connsiteY23" fmla="*/ 2582 h 10000"/>
                <a:gd name="connsiteX24" fmla="*/ 2860 w 10000"/>
                <a:gd name="connsiteY24" fmla="*/ 2778 h 10000"/>
                <a:gd name="connsiteX25" fmla="*/ 2942 w 10000"/>
                <a:gd name="connsiteY25" fmla="*/ 2843 h 10000"/>
                <a:gd name="connsiteX26" fmla="*/ 3292 w 10000"/>
                <a:gd name="connsiteY26" fmla="*/ 2876 h 10000"/>
                <a:gd name="connsiteX27" fmla="*/ 3395 w 10000"/>
                <a:gd name="connsiteY27" fmla="*/ 3039 h 10000"/>
                <a:gd name="connsiteX28" fmla="*/ 3621 w 10000"/>
                <a:gd name="connsiteY28" fmla="*/ 3235 h 10000"/>
                <a:gd name="connsiteX29" fmla="*/ 3683 w 10000"/>
                <a:gd name="connsiteY29" fmla="*/ 3464 h 10000"/>
                <a:gd name="connsiteX30" fmla="*/ 3745 w 10000"/>
                <a:gd name="connsiteY30" fmla="*/ 3595 h 10000"/>
                <a:gd name="connsiteX31" fmla="*/ 4300 w 10000"/>
                <a:gd name="connsiteY31" fmla="*/ 3627 h 10000"/>
                <a:gd name="connsiteX32" fmla="*/ 4588 w 10000"/>
                <a:gd name="connsiteY32" fmla="*/ 3660 h 10000"/>
                <a:gd name="connsiteX33" fmla="*/ 4835 w 10000"/>
                <a:gd name="connsiteY33" fmla="*/ 3856 h 10000"/>
                <a:gd name="connsiteX34" fmla="*/ 5206 w 10000"/>
                <a:gd name="connsiteY34" fmla="*/ 3922 h 10000"/>
                <a:gd name="connsiteX35" fmla="*/ 5432 w 10000"/>
                <a:gd name="connsiteY35" fmla="*/ 3693 h 10000"/>
                <a:gd name="connsiteX36" fmla="*/ 5885 w 10000"/>
                <a:gd name="connsiteY36" fmla="*/ 3693 h 10000"/>
                <a:gd name="connsiteX37" fmla="*/ 6070 w 10000"/>
                <a:gd name="connsiteY37" fmla="*/ 3529 h 10000"/>
                <a:gd name="connsiteX38" fmla="*/ 6070 w 10000"/>
                <a:gd name="connsiteY38" fmla="*/ 3431 h 10000"/>
                <a:gd name="connsiteX39" fmla="*/ 6255 w 10000"/>
                <a:gd name="connsiteY39" fmla="*/ 3268 h 10000"/>
                <a:gd name="connsiteX40" fmla="*/ 6193 w 10000"/>
                <a:gd name="connsiteY40" fmla="*/ 3072 h 10000"/>
                <a:gd name="connsiteX41" fmla="*/ 6255 w 10000"/>
                <a:gd name="connsiteY41" fmla="*/ 2876 h 10000"/>
                <a:gd name="connsiteX42" fmla="*/ 6399 w 10000"/>
                <a:gd name="connsiteY42" fmla="*/ 2876 h 10000"/>
                <a:gd name="connsiteX43" fmla="*/ 6584 w 10000"/>
                <a:gd name="connsiteY43" fmla="*/ 2908 h 10000"/>
                <a:gd name="connsiteX44" fmla="*/ 6728 w 10000"/>
                <a:gd name="connsiteY44" fmla="*/ 2680 h 10000"/>
                <a:gd name="connsiteX45" fmla="*/ 6893 w 10000"/>
                <a:gd name="connsiteY45" fmla="*/ 2680 h 10000"/>
                <a:gd name="connsiteX46" fmla="*/ 7078 w 10000"/>
                <a:gd name="connsiteY46" fmla="*/ 2451 h 10000"/>
                <a:gd name="connsiteX47" fmla="*/ 7284 w 10000"/>
                <a:gd name="connsiteY47" fmla="*/ 2320 h 10000"/>
                <a:gd name="connsiteX48" fmla="*/ 7407 w 10000"/>
                <a:gd name="connsiteY48" fmla="*/ 2320 h 10000"/>
                <a:gd name="connsiteX49" fmla="*/ 7572 w 10000"/>
                <a:gd name="connsiteY49" fmla="*/ 2353 h 10000"/>
                <a:gd name="connsiteX50" fmla="*/ 7551 w 10000"/>
                <a:gd name="connsiteY50" fmla="*/ 2190 h 10000"/>
                <a:gd name="connsiteX51" fmla="*/ 7346 w 10000"/>
                <a:gd name="connsiteY51" fmla="*/ 1863 h 10000"/>
                <a:gd name="connsiteX52" fmla="*/ 7243 w 10000"/>
                <a:gd name="connsiteY52" fmla="*/ 1830 h 10000"/>
                <a:gd name="connsiteX53" fmla="*/ 7160 w 10000"/>
                <a:gd name="connsiteY53" fmla="*/ 1928 h 10000"/>
                <a:gd name="connsiteX54" fmla="*/ 6872 w 10000"/>
                <a:gd name="connsiteY54" fmla="*/ 1895 h 10000"/>
                <a:gd name="connsiteX55" fmla="*/ 6914 w 10000"/>
                <a:gd name="connsiteY55" fmla="*/ 1667 h 10000"/>
                <a:gd name="connsiteX56" fmla="*/ 6996 w 10000"/>
                <a:gd name="connsiteY56" fmla="*/ 1373 h 10000"/>
                <a:gd name="connsiteX57" fmla="*/ 7058 w 10000"/>
                <a:gd name="connsiteY57" fmla="*/ 1242 h 10000"/>
                <a:gd name="connsiteX58" fmla="*/ 7243 w 10000"/>
                <a:gd name="connsiteY58" fmla="*/ 1405 h 10000"/>
                <a:gd name="connsiteX59" fmla="*/ 7346 w 10000"/>
                <a:gd name="connsiteY59" fmla="*/ 1242 h 10000"/>
                <a:gd name="connsiteX60" fmla="*/ 7469 w 10000"/>
                <a:gd name="connsiteY60" fmla="*/ 1209 h 10000"/>
                <a:gd name="connsiteX61" fmla="*/ 7510 w 10000"/>
                <a:gd name="connsiteY61" fmla="*/ 948 h 10000"/>
                <a:gd name="connsiteX62" fmla="*/ 7613 w 10000"/>
                <a:gd name="connsiteY62" fmla="*/ 654 h 10000"/>
                <a:gd name="connsiteX63" fmla="*/ 7716 w 10000"/>
                <a:gd name="connsiteY63" fmla="*/ 556 h 10000"/>
                <a:gd name="connsiteX64" fmla="*/ 7716 w 10000"/>
                <a:gd name="connsiteY64" fmla="*/ 327 h 10000"/>
                <a:gd name="connsiteX65" fmla="*/ 7593 w 10000"/>
                <a:gd name="connsiteY65" fmla="*/ 294 h 10000"/>
                <a:gd name="connsiteX66" fmla="*/ 7613 w 10000"/>
                <a:gd name="connsiteY66" fmla="*/ 163 h 10000"/>
                <a:gd name="connsiteX67" fmla="*/ 7757 w 10000"/>
                <a:gd name="connsiteY67" fmla="*/ 65 h 10000"/>
                <a:gd name="connsiteX68" fmla="*/ 8025 w 10000"/>
                <a:gd name="connsiteY68" fmla="*/ 33 h 10000"/>
                <a:gd name="connsiteX69" fmla="*/ 8210 w 10000"/>
                <a:gd name="connsiteY69" fmla="*/ 0 h 10000"/>
                <a:gd name="connsiteX70" fmla="*/ 8374 w 10000"/>
                <a:gd name="connsiteY70" fmla="*/ 98 h 10000"/>
                <a:gd name="connsiteX71" fmla="*/ 8519 w 10000"/>
                <a:gd name="connsiteY71" fmla="*/ 196 h 10000"/>
                <a:gd name="connsiteX72" fmla="*/ 8642 w 10000"/>
                <a:gd name="connsiteY72" fmla="*/ 523 h 10000"/>
                <a:gd name="connsiteX73" fmla="*/ 8724 w 10000"/>
                <a:gd name="connsiteY73" fmla="*/ 850 h 10000"/>
                <a:gd name="connsiteX74" fmla="*/ 8807 w 10000"/>
                <a:gd name="connsiteY74" fmla="*/ 1111 h 10000"/>
                <a:gd name="connsiteX75" fmla="*/ 8868 w 10000"/>
                <a:gd name="connsiteY75" fmla="*/ 1373 h 10000"/>
                <a:gd name="connsiteX76" fmla="*/ 9033 w 10000"/>
                <a:gd name="connsiteY76" fmla="*/ 1373 h 10000"/>
                <a:gd name="connsiteX77" fmla="*/ 9136 w 10000"/>
                <a:gd name="connsiteY77" fmla="*/ 1471 h 10000"/>
                <a:gd name="connsiteX78" fmla="*/ 9280 w 10000"/>
                <a:gd name="connsiteY78" fmla="*/ 1601 h 10000"/>
                <a:gd name="connsiteX79" fmla="*/ 9342 w 10000"/>
                <a:gd name="connsiteY79" fmla="*/ 1634 h 10000"/>
                <a:gd name="connsiteX80" fmla="*/ 9383 w 10000"/>
                <a:gd name="connsiteY80" fmla="*/ 1961 h 10000"/>
                <a:gd name="connsiteX81" fmla="*/ 9609 w 10000"/>
                <a:gd name="connsiteY81" fmla="*/ 1993 h 10000"/>
                <a:gd name="connsiteX82" fmla="*/ 9671 w 10000"/>
                <a:gd name="connsiteY82" fmla="*/ 1863 h 10000"/>
                <a:gd name="connsiteX83" fmla="*/ 9815 w 10000"/>
                <a:gd name="connsiteY83" fmla="*/ 1830 h 10000"/>
                <a:gd name="connsiteX84" fmla="*/ 9979 w 10000"/>
                <a:gd name="connsiteY84" fmla="*/ 1797 h 10000"/>
                <a:gd name="connsiteX85" fmla="*/ 10000 w 10000"/>
                <a:gd name="connsiteY85" fmla="*/ 2026 h 10000"/>
                <a:gd name="connsiteX86" fmla="*/ 9918 w 10000"/>
                <a:gd name="connsiteY86" fmla="*/ 2092 h 10000"/>
                <a:gd name="connsiteX87" fmla="*/ 9856 w 10000"/>
                <a:gd name="connsiteY87" fmla="*/ 2451 h 10000"/>
                <a:gd name="connsiteX88" fmla="*/ 9733 w 10000"/>
                <a:gd name="connsiteY88" fmla="*/ 2810 h 10000"/>
                <a:gd name="connsiteX89" fmla="*/ 9609 w 10000"/>
                <a:gd name="connsiteY89" fmla="*/ 2843 h 10000"/>
                <a:gd name="connsiteX90" fmla="*/ 9547 w 10000"/>
                <a:gd name="connsiteY90" fmla="*/ 2745 h 10000"/>
                <a:gd name="connsiteX91" fmla="*/ 9403 w 10000"/>
                <a:gd name="connsiteY91" fmla="*/ 2908 h 10000"/>
                <a:gd name="connsiteX92" fmla="*/ 9403 w 10000"/>
                <a:gd name="connsiteY92" fmla="*/ 3497 h 10000"/>
                <a:gd name="connsiteX93" fmla="*/ 9321 w 10000"/>
                <a:gd name="connsiteY93" fmla="*/ 3660 h 10000"/>
                <a:gd name="connsiteX94" fmla="*/ 9218 w 10000"/>
                <a:gd name="connsiteY94" fmla="*/ 3529 h 10000"/>
                <a:gd name="connsiteX95" fmla="*/ 9053 w 10000"/>
                <a:gd name="connsiteY95" fmla="*/ 3791 h 10000"/>
                <a:gd name="connsiteX96" fmla="*/ 8951 w 10000"/>
                <a:gd name="connsiteY96" fmla="*/ 3791 h 10000"/>
                <a:gd name="connsiteX97" fmla="*/ 8930 w 10000"/>
                <a:gd name="connsiteY97" fmla="*/ 3922 h 10000"/>
                <a:gd name="connsiteX98" fmla="*/ 8827 w 10000"/>
                <a:gd name="connsiteY98" fmla="*/ 3954 h 10000"/>
                <a:gd name="connsiteX99" fmla="*/ 8724 w 10000"/>
                <a:gd name="connsiteY99" fmla="*/ 3889 h 10000"/>
                <a:gd name="connsiteX100" fmla="*/ 8683 w 10000"/>
                <a:gd name="connsiteY100" fmla="*/ 3922 h 10000"/>
                <a:gd name="connsiteX101" fmla="*/ 8539 w 10000"/>
                <a:gd name="connsiteY101" fmla="*/ 4150 h 10000"/>
                <a:gd name="connsiteX102" fmla="*/ 8416 w 10000"/>
                <a:gd name="connsiteY102" fmla="*/ 4281 h 10000"/>
                <a:gd name="connsiteX103" fmla="*/ 8313 w 10000"/>
                <a:gd name="connsiteY103" fmla="*/ 4444 h 10000"/>
                <a:gd name="connsiteX104" fmla="*/ 8210 w 10000"/>
                <a:gd name="connsiteY104" fmla="*/ 4477 h 10000"/>
                <a:gd name="connsiteX105" fmla="*/ 8107 w 10000"/>
                <a:gd name="connsiteY105" fmla="*/ 4510 h 10000"/>
                <a:gd name="connsiteX106" fmla="*/ 7819 w 10000"/>
                <a:gd name="connsiteY106" fmla="*/ 4804 h 10000"/>
                <a:gd name="connsiteX107" fmla="*/ 7798 w 10000"/>
                <a:gd name="connsiteY107" fmla="*/ 4608 h 10000"/>
                <a:gd name="connsiteX108" fmla="*/ 7840 w 10000"/>
                <a:gd name="connsiteY108" fmla="*/ 4444 h 10000"/>
                <a:gd name="connsiteX109" fmla="*/ 7942 w 10000"/>
                <a:gd name="connsiteY109" fmla="*/ 4346 h 10000"/>
                <a:gd name="connsiteX110" fmla="*/ 7922 w 10000"/>
                <a:gd name="connsiteY110" fmla="*/ 4183 h 10000"/>
                <a:gd name="connsiteX111" fmla="*/ 7840 w 10000"/>
                <a:gd name="connsiteY111" fmla="*/ 4183 h 10000"/>
                <a:gd name="connsiteX112" fmla="*/ 7716 w 10000"/>
                <a:gd name="connsiteY112" fmla="*/ 4216 h 10000"/>
                <a:gd name="connsiteX113" fmla="*/ 7490 w 10000"/>
                <a:gd name="connsiteY113" fmla="*/ 4510 h 10000"/>
                <a:gd name="connsiteX114" fmla="*/ 7449 w 10000"/>
                <a:gd name="connsiteY114" fmla="*/ 4673 h 10000"/>
                <a:gd name="connsiteX115" fmla="*/ 7243 w 10000"/>
                <a:gd name="connsiteY115" fmla="*/ 4673 h 10000"/>
                <a:gd name="connsiteX116" fmla="*/ 7202 w 10000"/>
                <a:gd name="connsiteY116" fmla="*/ 4804 h 10000"/>
                <a:gd name="connsiteX117" fmla="*/ 7263 w 10000"/>
                <a:gd name="connsiteY117" fmla="*/ 5033 h 10000"/>
                <a:gd name="connsiteX118" fmla="*/ 7407 w 10000"/>
                <a:gd name="connsiteY118" fmla="*/ 5065 h 10000"/>
                <a:gd name="connsiteX119" fmla="*/ 7407 w 10000"/>
                <a:gd name="connsiteY119" fmla="*/ 5163 h 10000"/>
                <a:gd name="connsiteX120" fmla="*/ 7428 w 10000"/>
                <a:gd name="connsiteY120" fmla="*/ 5294 h 10000"/>
                <a:gd name="connsiteX121" fmla="*/ 7551 w 10000"/>
                <a:gd name="connsiteY121" fmla="*/ 5261 h 10000"/>
                <a:gd name="connsiteX122" fmla="*/ 7634 w 10000"/>
                <a:gd name="connsiteY122" fmla="*/ 5131 h 10000"/>
                <a:gd name="connsiteX123" fmla="*/ 7716 w 10000"/>
                <a:gd name="connsiteY123" fmla="*/ 5098 h 10000"/>
                <a:gd name="connsiteX124" fmla="*/ 7798 w 10000"/>
                <a:gd name="connsiteY124" fmla="*/ 5163 h 10000"/>
                <a:gd name="connsiteX125" fmla="*/ 7963 w 10000"/>
                <a:gd name="connsiteY125" fmla="*/ 5229 h 10000"/>
                <a:gd name="connsiteX126" fmla="*/ 8004 w 10000"/>
                <a:gd name="connsiteY126" fmla="*/ 5359 h 10000"/>
                <a:gd name="connsiteX127" fmla="*/ 7942 w 10000"/>
                <a:gd name="connsiteY127" fmla="*/ 5392 h 10000"/>
                <a:gd name="connsiteX128" fmla="*/ 7819 w 10000"/>
                <a:gd name="connsiteY128" fmla="*/ 5392 h 10000"/>
                <a:gd name="connsiteX129" fmla="*/ 7737 w 10000"/>
                <a:gd name="connsiteY129" fmla="*/ 5458 h 10000"/>
                <a:gd name="connsiteX130" fmla="*/ 7716 w 10000"/>
                <a:gd name="connsiteY130" fmla="*/ 5556 h 10000"/>
                <a:gd name="connsiteX131" fmla="*/ 7613 w 10000"/>
                <a:gd name="connsiteY131" fmla="*/ 5621 h 10000"/>
                <a:gd name="connsiteX132" fmla="*/ 7510 w 10000"/>
                <a:gd name="connsiteY132" fmla="*/ 5850 h 10000"/>
                <a:gd name="connsiteX133" fmla="*/ 7469 w 10000"/>
                <a:gd name="connsiteY133" fmla="*/ 6013 h 10000"/>
                <a:gd name="connsiteX134" fmla="*/ 7572 w 10000"/>
                <a:gd name="connsiteY134" fmla="*/ 6078 h 10000"/>
                <a:gd name="connsiteX135" fmla="*/ 7634 w 10000"/>
                <a:gd name="connsiteY135" fmla="*/ 6176 h 10000"/>
                <a:gd name="connsiteX136" fmla="*/ 7716 w 10000"/>
                <a:gd name="connsiteY136" fmla="*/ 6503 h 10000"/>
                <a:gd name="connsiteX137" fmla="*/ 7737 w 10000"/>
                <a:gd name="connsiteY137" fmla="*/ 6634 h 10000"/>
                <a:gd name="connsiteX138" fmla="*/ 7901 w 10000"/>
                <a:gd name="connsiteY138" fmla="*/ 6830 h 10000"/>
                <a:gd name="connsiteX139" fmla="*/ 7881 w 10000"/>
                <a:gd name="connsiteY139" fmla="*/ 6895 h 10000"/>
                <a:gd name="connsiteX140" fmla="*/ 7778 w 10000"/>
                <a:gd name="connsiteY140" fmla="*/ 6830 h 10000"/>
                <a:gd name="connsiteX141" fmla="*/ 7737 w 10000"/>
                <a:gd name="connsiteY141" fmla="*/ 6961 h 10000"/>
                <a:gd name="connsiteX142" fmla="*/ 7860 w 10000"/>
                <a:gd name="connsiteY142" fmla="*/ 7026 h 10000"/>
                <a:gd name="connsiteX143" fmla="*/ 7901 w 10000"/>
                <a:gd name="connsiteY143" fmla="*/ 7124 h 10000"/>
                <a:gd name="connsiteX144" fmla="*/ 7819 w 10000"/>
                <a:gd name="connsiteY144" fmla="*/ 7157 h 10000"/>
                <a:gd name="connsiteX145" fmla="*/ 7716 w 10000"/>
                <a:gd name="connsiteY145" fmla="*/ 7190 h 10000"/>
                <a:gd name="connsiteX146" fmla="*/ 7654 w 10000"/>
                <a:gd name="connsiteY146" fmla="*/ 7255 h 10000"/>
                <a:gd name="connsiteX147" fmla="*/ 7634 w 10000"/>
                <a:gd name="connsiteY147" fmla="*/ 7288 h 10000"/>
                <a:gd name="connsiteX148" fmla="*/ 7778 w 10000"/>
                <a:gd name="connsiteY148" fmla="*/ 7320 h 10000"/>
                <a:gd name="connsiteX149" fmla="*/ 7881 w 10000"/>
                <a:gd name="connsiteY149" fmla="*/ 7353 h 10000"/>
                <a:gd name="connsiteX150" fmla="*/ 7881 w 10000"/>
                <a:gd name="connsiteY150" fmla="*/ 7549 h 10000"/>
                <a:gd name="connsiteX151" fmla="*/ 7798 w 10000"/>
                <a:gd name="connsiteY151" fmla="*/ 7843 h 10000"/>
                <a:gd name="connsiteX152" fmla="*/ 7593 w 10000"/>
                <a:gd name="connsiteY152" fmla="*/ 8235 h 10000"/>
                <a:gd name="connsiteX153" fmla="*/ 7449 w 10000"/>
                <a:gd name="connsiteY153" fmla="*/ 8562 h 10000"/>
                <a:gd name="connsiteX154" fmla="*/ 7346 w 10000"/>
                <a:gd name="connsiteY154" fmla="*/ 8856 h 10000"/>
                <a:gd name="connsiteX155" fmla="*/ 7119 w 10000"/>
                <a:gd name="connsiteY155" fmla="*/ 9150 h 10000"/>
                <a:gd name="connsiteX156" fmla="*/ 6975 w 10000"/>
                <a:gd name="connsiteY156" fmla="*/ 9346 h 10000"/>
                <a:gd name="connsiteX157" fmla="*/ 6749 w 10000"/>
                <a:gd name="connsiteY157" fmla="*/ 9412 h 10000"/>
                <a:gd name="connsiteX158" fmla="*/ 6626 w 10000"/>
                <a:gd name="connsiteY158" fmla="*/ 9412 h 10000"/>
                <a:gd name="connsiteX159" fmla="*/ 6564 w 10000"/>
                <a:gd name="connsiteY159" fmla="*/ 9281 h 10000"/>
                <a:gd name="connsiteX160" fmla="*/ 6502 w 10000"/>
                <a:gd name="connsiteY160" fmla="*/ 9314 h 10000"/>
                <a:gd name="connsiteX161" fmla="*/ 6502 w 10000"/>
                <a:gd name="connsiteY161" fmla="*/ 9542 h 10000"/>
                <a:gd name="connsiteX162" fmla="*/ 6358 w 10000"/>
                <a:gd name="connsiteY162" fmla="*/ 9608 h 10000"/>
                <a:gd name="connsiteX163" fmla="*/ 6152 w 10000"/>
                <a:gd name="connsiteY163" fmla="*/ 9706 h 10000"/>
                <a:gd name="connsiteX164" fmla="*/ 6029 w 10000"/>
                <a:gd name="connsiteY164" fmla="*/ 9739 h 10000"/>
                <a:gd name="connsiteX165" fmla="*/ 5988 w 10000"/>
                <a:gd name="connsiteY165" fmla="*/ 9869 h 10000"/>
                <a:gd name="connsiteX166" fmla="*/ 6008 w 10000"/>
                <a:gd name="connsiteY166" fmla="*/ 10000 h 10000"/>
                <a:gd name="connsiteX167" fmla="*/ 5926 w 10000"/>
                <a:gd name="connsiteY167" fmla="*/ 9935 h 10000"/>
                <a:gd name="connsiteX168" fmla="*/ 5926 w 10000"/>
                <a:gd name="connsiteY168" fmla="*/ 9804 h 10000"/>
                <a:gd name="connsiteX169" fmla="*/ 5926 w 10000"/>
                <a:gd name="connsiteY169" fmla="*/ 9706 h 10000"/>
                <a:gd name="connsiteX170" fmla="*/ 5823 w 10000"/>
                <a:gd name="connsiteY170" fmla="*/ 9706 h 10000"/>
                <a:gd name="connsiteX171" fmla="*/ 5720 w 10000"/>
                <a:gd name="connsiteY171" fmla="*/ 9641 h 10000"/>
                <a:gd name="connsiteX172" fmla="*/ 5617 w 10000"/>
                <a:gd name="connsiteY172" fmla="*/ 9706 h 10000"/>
                <a:gd name="connsiteX173" fmla="*/ 5514 w 10000"/>
                <a:gd name="connsiteY173" fmla="*/ 9706 h 10000"/>
                <a:gd name="connsiteX174" fmla="*/ 5432 w 10000"/>
                <a:gd name="connsiteY174" fmla="*/ 9641 h 10000"/>
                <a:gd name="connsiteX175" fmla="*/ 5412 w 10000"/>
                <a:gd name="connsiteY175" fmla="*/ 9379 h 10000"/>
                <a:gd name="connsiteX176" fmla="*/ 5288 w 10000"/>
                <a:gd name="connsiteY176" fmla="*/ 9346 h 10000"/>
                <a:gd name="connsiteX177" fmla="*/ 5226 w 10000"/>
                <a:gd name="connsiteY177" fmla="*/ 9281 h 10000"/>
                <a:gd name="connsiteX178" fmla="*/ 5144 w 10000"/>
                <a:gd name="connsiteY178" fmla="*/ 9281 h 10000"/>
                <a:gd name="connsiteX179" fmla="*/ 5062 w 10000"/>
                <a:gd name="connsiteY179" fmla="*/ 9412 h 10000"/>
                <a:gd name="connsiteX180" fmla="*/ 4712 w 10000"/>
                <a:gd name="connsiteY180" fmla="*/ 9412 h 10000"/>
                <a:gd name="connsiteX181" fmla="*/ 4691 w 10000"/>
                <a:gd name="connsiteY181" fmla="*/ 9477 h 10000"/>
                <a:gd name="connsiteX182" fmla="*/ 4568 w 10000"/>
                <a:gd name="connsiteY182" fmla="*/ 9477 h 10000"/>
                <a:gd name="connsiteX183" fmla="*/ 4568 w 10000"/>
                <a:gd name="connsiteY183" fmla="*/ 9608 h 10000"/>
                <a:gd name="connsiteX184" fmla="*/ 4630 w 10000"/>
                <a:gd name="connsiteY184" fmla="*/ 9641 h 10000"/>
                <a:gd name="connsiteX185" fmla="*/ 4609 w 10000"/>
                <a:gd name="connsiteY185" fmla="*/ 9771 h 10000"/>
                <a:gd name="connsiteX186" fmla="*/ 4527 w 10000"/>
                <a:gd name="connsiteY186" fmla="*/ 9771 h 10000"/>
                <a:gd name="connsiteX187" fmla="*/ 4486 w 10000"/>
                <a:gd name="connsiteY187" fmla="*/ 9706 h 10000"/>
                <a:gd name="connsiteX188" fmla="*/ 4403 w 10000"/>
                <a:gd name="connsiteY188" fmla="*/ 9706 h 10000"/>
                <a:gd name="connsiteX189" fmla="*/ 4321 w 10000"/>
                <a:gd name="connsiteY189" fmla="*/ 9706 h 10000"/>
                <a:gd name="connsiteX190" fmla="*/ 4321 w 10000"/>
                <a:gd name="connsiteY190" fmla="*/ 9608 h 10000"/>
                <a:gd name="connsiteX191" fmla="*/ 4239 w 10000"/>
                <a:gd name="connsiteY191" fmla="*/ 9575 h 10000"/>
                <a:gd name="connsiteX192" fmla="*/ 4239 w 10000"/>
                <a:gd name="connsiteY192" fmla="*/ 9314 h 10000"/>
                <a:gd name="connsiteX193" fmla="*/ 4136 w 10000"/>
                <a:gd name="connsiteY193" fmla="*/ 9248 h 10000"/>
                <a:gd name="connsiteX194" fmla="*/ 4136 w 10000"/>
                <a:gd name="connsiteY194" fmla="*/ 9020 h 10000"/>
                <a:gd name="connsiteX195" fmla="*/ 3930 w 10000"/>
                <a:gd name="connsiteY195" fmla="*/ 8922 h 10000"/>
                <a:gd name="connsiteX196" fmla="*/ 3930 w 10000"/>
                <a:gd name="connsiteY196" fmla="*/ 8856 h 10000"/>
                <a:gd name="connsiteX197" fmla="*/ 4095 w 10000"/>
                <a:gd name="connsiteY197" fmla="*/ 8497 h 10000"/>
                <a:gd name="connsiteX198" fmla="*/ 4115 w 10000"/>
                <a:gd name="connsiteY198" fmla="*/ 8105 h 10000"/>
                <a:gd name="connsiteX199" fmla="*/ 4033 w 10000"/>
                <a:gd name="connsiteY199" fmla="*/ 8007 h 10000"/>
                <a:gd name="connsiteX200" fmla="*/ 3971 w 10000"/>
                <a:gd name="connsiteY200" fmla="*/ 7843 h 10000"/>
                <a:gd name="connsiteX201" fmla="*/ 3889 w 10000"/>
                <a:gd name="connsiteY201" fmla="*/ 7810 h 10000"/>
                <a:gd name="connsiteX202" fmla="*/ 3724 w 10000"/>
                <a:gd name="connsiteY202" fmla="*/ 7778 h 10000"/>
                <a:gd name="connsiteX203" fmla="*/ 3724 w 10000"/>
                <a:gd name="connsiteY203" fmla="*/ 7549 h 10000"/>
                <a:gd name="connsiteX204" fmla="*/ 3621 w 10000"/>
                <a:gd name="connsiteY204" fmla="*/ 7582 h 10000"/>
                <a:gd name="connsiteX205" fmla="*/ 3395 w 10000"/>
                <a:gd name="connsiteY205" fmla="*/ 7582 h 10000"/>
                <a:gd name="connsiteX206" fmla="*/ 3333 w 10000"/>
                <a:gd name="connsiteY206" fmla="*/ 7712 h 10000"/>
                <a:gd name="connsiteX207" fmla="*/ 3227 w 10000"/>
                <a:gd name="connsiteY207" fmla="*/ 7948 h 10000"/>
                <a:gd name="connsiteX208" fmla="*/ 3107 w 10000"/>
                <a:gd name="connsiteY208" fmla="*/ 7941 h 10000"/>
                <a:gd name="connsiteX209" fmla="*/ 3004 w 10000"/>
                <a:gd name="connsiteY209" fmla="*/ 7974 h 10000"/>
                <a:gd name="connsiteX210" fmla="*/ 2860 w 10000"/>
                <a:gd name="connsiteY210" fmla="*/ 7941 h 10000"/>
                <a:gd name="connsiteX211" fmla="*/ 2737 w 10000"/>
                <a:gd name="connsiteY211" fmla="*/ 7876 h 10000"/>
                <a:gd name="connsiteX212" fmla="*/ 2634 w 10000"/>
                <a:gd name="connsiteY212" fmla="*/ 7876 h 10000"/>
                <a:gd name="connsiteX213" fmla="*/ 2572 w 10000"/>
                <a:gd name="connsiteY213" fmla="*/ 7974 h 10000"/>
                <a:gd name="connsiteX214" fmla="*/ 2366 w 10000"/>
                <a:gd name="connsiteY214" fmla="*/ 7974 h 10000"/>
                <a:gd name="connsiteX215" fmla="*/ 2140 w 10000"/>
                <a:gd name="connsiteY215" fmla="*/ 7941 h 10000"/>
                <a:gd name="connsiteX216" fmla="*/ 1975 w 10000"/>
                <a:gd name="connsiteY216" fmla="*/ 7908 h 10000"/>
                <a:gd name="connsiteX217" fmla="*/ 1790 w 10000"/>
                <a:gd name="connsiteY217" fmla="*/ 7712 h 10000"/>
                <a:gd name="connsiteX218" fmla="*/ 1667 w 10000"/>
                <a:gd name="connsiteY218" fmla="*/ 7582 h 10000"/>
                <a:gd name="connsiteX219" fmla="*/ 1502 w 10000"/>
                <a:gd name="connsiteY219" fmla="*/ 7451 h 10000"/>
                <a:gd name="connsiteX220" fmla="*/ 1358 w 10000"/>
                <a:gd name="connsiteY220" fmla="*/ 7222 h 10000"/>
                <a:gd name="connsiteX221" fmla="*/ 1214 w 10000"/>
                <a:gd name="connsiteY221" fmla="*/ 7320 h 10000"/>
                <a:gd name="connsiteX222" fmla="*/ 1091 w 10000"/>
                <a:gd name="connsiteY222" fmla="*/ 7157 h 10000"/>
                <a:gd name="connsiteX223" fmla="*/ 823 w 10000"/>
                <a:gd name="connsiteY223" fmla="*/ 6961 h 10000"/>
                <a:gd name="connsiteX224" fmla="*/ 823 w 10000"/>
                <a:gd name="connsiteY224" fmla="*/ 6830 h 10000"/>
                <a:gd name="connsiteX225" fmla="*/ 864 w 10000"/>
                <a:gd name="connsiteY225" fmla="*/ 6667 h 10000"/>
                <a:gd name="connsiteX226" fmla="*/ 967 w 10000"/>
                <a:gd name="connsiteY226" fmla="*/ 6634 h 10000"/>
                <a:gd name="connsiteX227" fmla="*/ 988 w 10000"/>
                <a:gd name="connsiteY227" fmla="*/ 6503 h 10000"/>
                <a:gd name="connsiteX228" fmla="*/ 864 w 10000"/>
                <a:gd name="connsiteY228" fmla="*/ 6373 h 10000"/>
                <a:gd name="connsiteX229" fmla="*/ 864 w 10000"/>
                <a:gd name="connsiteY229" fmla="*/ 6209 h 10000"/>
                <a:gd name="connsiteX230" fmla="*/ 1029 w 10000"/>
                <a:gd name="connsiteY230" fmla="*/ 6078 h 10000"/>
                <a:gd name="connsiteX231" fmla="*/ 1111 w 10000"/>
                <a:gd name="connsiteY231" fmla="*/ 5948 h 10000"/>
                <a:gd name="connsiteX232" fmla="*/ 1111 w 10000"/>
                <a:gd name="connsiteY232" fmla="*/ 5817 h 10000"/>
                <a:gd name="connsiteX233" fmla="*/ 976 w 10000"/>
                <a:gd name="connsiteY233" fmla="*/ 5673 h 10000"/>
                <a:gd name="connsiteX234" fmla="*/ 803 w 10000"/>
                <a:gd name="connsiteY234" fmla="*/ 5778 h 10000"/>
                <a:gd name="connsiteX235" fmla="*/ 597 w 10000"/>
                <a:gd name="connsiteY235" fmla="*/ 5719 h 10000"/>
                <a:gd name="connsiteX236" fmla="*/ 391 w 10000"/>
                <a:gd name="connsiteY236" fmla="*/ 5588 h 10000"/>
                <a:gd name="connsiteX237" fmla="*/ 391 w 10000"/>
                <a:gd name="connsiteY237" fmla="*/ 5425 h 10000"/>
                <a:gd name="connsiteX238" fmla="*/ 206 w 10000"/>
                <a:gd name="connsiteY238" fmla="*/ 5327 h 10000"/>
                <a:gd name="connsiteX239" fmla="*/ 206 w 10000"/>
                <a:gd name="connsiteY239" fmla="*/ 5196 h 10000"/>
                <a:gd name="connsiteX240" fmla="*/ 206 w 10000"/>
                <a:gd name="connsiteY240" fmla="*/ 4869 h 10000"/>
                <a:gd name="connsiteX241" fmla="*/ 82 w 10000"/>
                <a:gd name="connsiteY241" fmla="*/ 4902 h 10000"/>
                <a:gd name="connsiteX242" fmla="*/ 21 w 10000"/>
                <a:gd name="connsiteY242" fmla="*/ 4869 h 10000"/>
                <a:gd name="connsiteX243" fmla="*/ 0 w 10000"/>
                <a:gd name="connsiteY243" fmla="*/ 4739 h 10000"/>
                <a:gd name="connsiteX244" fmla="*/ 21 w 10000"/>
                <a:gd name="connsiteY244" fmla="*/ 4641 h 10000"/>
                <a:gd name="connsiteX245" fmla="*/ 41 w 10000"/>
                <a:gd name="connsiteY245" fmla="*/ 4477 h 10000"/>
                <a:gd name="connsiteX246" fmla="*/ 165 w 10000"/>
                <a:gd name="connsiteY246" fmla="*/ 4346 h 10000"/>
                <a:gd name="connsiteX247" fmla="*/ 185 w 10000"/>
                <a:gd name="connsiteY247" fmla="*/ 4248 h 10000"/>
                <a:gd name="connsiteX248" fmla="*/ 329 w 10000"/>
                <a:gd name="connsiteY248" fmla="*/ 4248 h 10000"/>
                <a:gd name="connsiteX249" fmla="*/ 329 w 10000"/>
                <a:gd name="connsiteY249" fmla="*/ 4346 h 10000"/>
                <a:gd name="connsiteX250" fmla="*/ 494 w 10000"/>
                <a:gd name="connsiteY250" fmla="*/ 4281 h 10000"/>
                <a:gd name="connsiteX251" fmla="*/ 535 w 10000"/>
                <a:gd name="connsiteY251" fmla="*/ 4118 h 10000"/>
                <a:gd name="connsiteX252" fmla="*/ 741 w 10000"/>
                <a:gd name="connsiteY252" fmla="*/ 4118 h 10000"/>
                <a:gd name="connsiteX253" fmla="*/ 782 w 10000"/>
                <a:gd name="connsiteY253" fmla="*/ 3987 h 10000"/>
                <a:gd name="connsiteX254" fmla="*/ 1049 w 10000"/>
                <a:gd name="connsiteY254" fmla="*/ 3791 h 10000"/>
                <a:gd name="connsiteX255" fmla="*/ 1111 w 10000"/>
                <a:gd name="connsiteY255" fmla="*/ 372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10000" h="10000">
                  <a:moveTo>
                    <a:pt x="1111" y="3725"/>
                  </a:moveTo>
                  <a:lnTo>
                    <a:pt x="1111" y="3562"/>
                  </a:lnTo>
                  <a:cubicBezTo>
                    <a:pt x="1138" y="3518"/>
                    <a:pt x="1166" y="3475"/>
                    <a:pt x="1193" y="3431"/>
                  </a:cubicBezTo>
                  <a:cubicBezTo>
                    <a:pt x="1173" y="3344"/>
                    <a:pt x="1152" y="3257"/>
                    <a:pt x="1132" y="3170"/>
                  </a:cubicBezTo>
                  <a:lnTo>
                    <a:pt x="1111" y="2876"/>
                  </a:lnTo>
                  <a:cubicBezTo>
                    <a:pt x="1152" y="2843"/>
                    <a:pt x="1194" y="2811"/>
                    <a:pt x="1235" y="2778"/>
                  </a:cubicBezTo>
                  <a:lnTo>
                    <a:pt x="1420" y="2778"/>
                  </a:lnTo>
                  <a:cubicBezTo>
                    <a:pt x="1434" y="2702"/>
                    <a:pt x="1447" y="2625"/>
                    <a:pt x="1461" y="2549"/>
                  </a:cubicBezTo>
                  <a:cubicBezTo>
                    <a:pt x="1495" y="2418"/>
                    <a:pt x="1530" y="2288"/>
                    <a:pt x="1564" y="2157"/>
                  </a:cubicBezTo>
                  <a:lnTo>
                    <a:pt x="1749" y="2190"/>
                  </a:lnTo>
                  <a:lnTo>
                    <a:pt x="1893" y="2190"/>
                  </a:lnTo>
                  <a:lnTo>
                    <a:pt x="1996" y="2157"/>
                  </a:lnTo>
                  <a:lnTo>
                    <a:pt x="1996" y="1928"/>
                  </a:lnTo>
                  <a:cubicBezTo>
                    <a:pt x="2010" y="1852"/>
                    <a:pt x="2023" y="1775"/>
                    <a:pt x="2037" y="1699"/>
                  </a:cubicBezTo>
                  <a:lnTo>
                    <a:pt x="2160" y="1699"/>
                  </a:lnTo>
                  <a:cubicBezTo>
                    <a:pt x="2167" y="1645"/>
                    <a:pt x="2174" y="1590"/>
                    <a:pt x="2181" y="1536"/>
                  </a:cubicBezTo>
                  <a:lnTo>
                    <a:pt x="2346" y="1536"/>
                  </a:lnTo>
                  <a:cubicBezTo>
                    <a:pt x="2360" y="1590"/>
                    <a:pt x="2373" y="1645"/>
                    <a:pt x="2387" y="1699"/>
                  </a:cubicBezTo>
                  <a:cubicBezTo>
                    <a:pt x="2421" y="1754"/>
                    <a:pt x="2456" y="1808"/>
                    <a:pt x="2490" y="1863"/>
                  </a:cubicBezTo>
                  <a:lnTo>
                    <a:pt x="2654" y="1895"/>
                  </a:lnTo>
                  <a:lnTo>
                    <a:pt x="2798" y="2124"/>
                  </a:lnTo>
                  <a:cubicBezTo>
                    <a:pt x="2826" y="2189"/>
                    <a:pt x="2853" y="2255"/>
                    <a:pt x="2881" y="2320"/>
                  </a:cubicBezTo>
                  <a:lnTo>
                    <a:pt x="2881" y="2451"/>
                  </a:lnTo>
                  <a:cubicBezTo>
                    <a:pt x="2860" y="2495"/>
                    <a:pt x="2840" y="2538"/>
                    <a:pt x="2819" y="2582"/>
                  </a:cubicBezTo>
                  <a:cubicBezTo>
                    <a:pt x="2833" y="2647"/>
                    <a:pt x="2846" y="2713"/>
                    <a:pt x="2860" y="2778"/>
                  </a:cubicBezTo>
                  <a:cubicBezTo>
                    <a:pt x="2887" y="2800"/>
                    <a:pt x="2915" y="2821"/>
                    <a:pt x="2942" y="2843"/>
                  </a:cubicBezTo>
                  <a:lnTo>
                    <a:pt x="3292" y="2876"/>
                  </a:lnTo>
                  <a:lnTo>
                    <a:pt x="3395" y="3039"/>
                  </a:lnTo>
                  <a:lnTo>
                    <a:pt x="3621" y="3235"/>
                  </a:lnTo>
                  <a:cubicBezTo>
                    <a:pt x="3642" y="3311"/>
                    <a:pt x="3662" y="3388"/>
                    <a:pt x="3683" y="3464"/>
                  </a:cubicBezTo>
                  <a:cubicBezTo>
                    <a:pt x="3704" y="3508"/>
                    <a:pt x="3724" y="3551"/>
                    <a:pt x="3745" y="3595"/>
                  </a:cubicBezTo>
                  <a:lnTo>
                    <a:pt x="4300" y="3627"/>
                  </a:lnTo>
                  <a:lnTo>
                    <a:pt x="4588" y="3660"/>
                  </a:lnTo>
                  <a:lnTo>
                    <a:pt x="4835" y="3856"/>
                  </a:lnTo>
                  <a:lnTo>
                    <a:pt x="5206" y="3922"/>
                  </a:lnTo>
                  <a:lnTo>
                    <a:pt x="5432" y="3693"/>
                  </a:lnTo>
                  <a:lnTo>
                    <a:pt x="5885" y="3693"/>
                  </a:lnTo>
                  <a:lnTo>
                    <a:pt x="6070" y="3529"/>
                  </a:lnTo>
                  <a:lnTo>
                    <a:pt x="6070" y="3431"/>
                  </a:lnTo>
                  <a:cubicBezTo>
                    <a:pt x="6132" y="3377"/>
                    <a:pt x="6193" y="3322"/>
                    <a:pt x="6255" y="3268"/>
                  </a:cubicBezTo>
                  <a:cubicBezTo>
                    <a:pt x="6234" y="3203"/>
                    <a:pt x="6214" y="3137"/>
                    <a:pt x="6193" y="3072"/>
                  </a:cubicBezTo>
                  <a:cubicBezTo>
                    <a:pt x="6214" y="3007"/>
                    <a:pt x="6234" y="2941"/>
                    <a:pt x="6255" y="2876"/>
                  </a:cubicBezTo>
                  <a:lnTo>
                    <a:pt x="6399" y="2876"/>
                  </a:lnTo>
                  <a:lnTo>
                    <a:pt x="6584" y="2908"/>
                  </a:lnTo>
                  <a:lnTo>
                    <a:pt x="6728" y="2680"/>
                  </a:lnTo>
                  <a:lnTo>
                    <a:pt x="6893" y="2680"/>
                  </a:lnTo>
                  <a:cubicBezTo>
                    <a:pt x="6955" y="2604"/>
                    <a:pt x="7016" y="2527"/>
                    <a:pt x="7078" y="2451"/>
                  </a:cubicBezTo>
                  <a:lnTo>
                    <a:pt x="7284" y="2320"/>
                  </a:lnTo>
                  <a:lnTo>
                    <a:pt x="7407" y="2320"/>
                  </a:lnTo>
                  <a:lnTo>
                    <a:pt x="7572" y="2353"/>
                  </a:lnTo>
                  <a:cubicBezTo>
                    <a:pt x="7565" y="2299"/>
                    <a:pt x="7558" y="2244"/>
                    <a:pt x="7551" y="2190"/>
                  </a:cubicBezTo>
                  <a:lnTo>
                    <a:pt x="7346" y="1863"/>
                  </a:lnTo>
                  <a:lnTo>
                    <a:pt x="7243" y="1830"/>
                  </a:lnTo>
                  <a:lnTo>
                    <a:pt x="7160" y="1928"/>
                  </a:lnTo>
                  <a:lnTo>
                    <a:pt x="6872" y="1895"/>
                  </a:lnTo>
                  <a:lnTo>
                    <a:pt x="6914" y="1667"/>
                  </a:lnTo>
                  <a:cubicBezTo>
                    <a:pt x="6941" y="1569"/>
                    <a:pt x="6969" y="1471"/>
                    <a:pt x="6996" y="1373"/>
                  </a:cubicBezTo>
                  <a:cubicBezTo>
                    <a:pt x="7017" y="1329"/>
                    <a:pt x="7037" y="1286"/>
                    <a:pt x="7058" y="1242"/>
                  </a:cubicBezTo>
                  <a:cubicBezTo>
                    <a:pt x="7120" y="1296"/>
                    <a:pt x="7181" y="1351"/>
                    <a:pt x="7243" y="1405"/>
                  </a:cubicBezTo>
                  <a:lnTo>
                    <a:pt x="7346" y="1242"/>
                  </a:lnTo>
                  <a:lnTo>
                    <a:pt x="7469" y="1209"/>
                  </a:lnTo>
                  <a:cubicBezTo>
                    <a:pt x="7483" y="1122"/>
                    <a:pt x="7496" y="1035"/>
                    <a:pt x="7510" y="948"/>
                  </a:cubicBezTo>
                  <a:cubicBezTo>
                    <a:pt x="7544" y="850"/>
                    <a:pt x="7579" y="752"/>
                    <a:pt x="7613" y="654"/>
                  </a:cubicBezTo>
                  <a:cubicBezTo>
                    <a:pt x="7647" y="621"/>
                    <a:pt x="7682" y="589"/>
                    <a:pt x="7716" y="556"/>
                  </a:cubicBezTo>
                  <a:lnTo>
                    <a:pt x="7716" y="327"/>
                  </a:lnTo>
                  <a:lnTo>
                    <a:pt x="7593" y="294"/>
                  </a:lnTo>
                  <a:cubicBezTo>
                    <a:pt x="7600" y="250"/>
                    <a:pt x="7606" y="207"/>
                    <a:pt x="7613" y="163"/>
                  </a:cubicBezTo>
                  <a:lnTo>
                    <a:pt x="7757" y="65"/>
                  </a:lnTo>
                  <a:lnTo>
                    <a:pt x="8025" y="33"/>
                  </a:lnTo>
                  <a:lnTo>
                    <a:pt x="8210" y="0"/>
                  </a:lnTo>
                  <a:lnTo>
                    <a:pt x="8374" y="98"/>
                  </a:lnTo>
                  <a:cubicBezTo>
                    <a:pt x="8422" y="131"/>
                    <a:pt x="8471" y="163"/>
                    <a:pt x="8519" y="196"/>
                  </a:cubicBezTo>
                  <a:lnTo>
                    <a:pt x="8642" y="523"/>
                  </a:lnTo>
                  <a:cubicBezTo>
                    <a:pt x="8669" y="632"/>
                    <a:pt x="8697" y="741"/>
                    <a:pt x="8724" y="850"/>
                  </a:cubicBezTo>
                  <a:cubicBezTo>
                    <a:pt x="8752" y="937"/>
                    <a:pt x="8779" y="1024"/>
                    <a:pt x="8807" y="1111"/>
                  </a:cubicBezTo>
                  <a:cubicBezTo>
                    <a:pt x="8827" y="1198"/>
                    <a:pt x="8848" y="1286"/>
                    <a:pt x="8868" y="1373"/>
                  </a:cubicBezTo>
                  <a:lnTo>
                    <a:pt x="9033" y="1373"/>
                  </a:lnTo>
                  <a:cubicBezTo>
                    <a:pt x="9067" y="1406"/>
                    <a:pt x="9102" y="1438"/>
                    <a:pt x="9136" y="1471"/>
                  </a:cubicBezTo>
                  <a:lnTo>
                    <a:pt x="9280" y="1601"/>
                  </a:lnTo>
                  <a:lnTo>
                    <a:pt x="9342" y="1634"/>
                  </a:lnTo>
                  <a:cubicBezTo>
                    <a:pt x="9356" y="1743"/>
                    <a:pt x="9369" y="1852"/>
                    <a:pt x="9383" y="1961"/>
                  </a:cubicBezTo>
                  <a:lnTo>
                    <a:pt x="9609" y="1993"/>
                  </a:lnTo>
                  <a:cubicBezTo>
                    <a:pt x="9630" y="1950"/>
                    <a:pt x="9650" y="1906"/>
                    <a:pt x="9671" y="1863"/>
                  </a:cubicBezTo>
                  <a:lnTo>
                    <a:pt x="9815" y="1830"/>
                  </a:lnTo>
                  <a:lnTo>
                    <a:pt x="9979" y="1797"/>
                  </a:lnTo>
                  <a:cubicBezTo>
                    <a:pt x="9986" y="1873"/>
                    <a:pt x="9993" y="1950"/>
                    <a:pt x="10000" y="2026"/>
                  </a:cubicBezTo>
                  <a:lnTo>
                    <a:pt x="9918" y="2092"/>
                  </a:lnTo>
                  <a:cubicBezTo>
                    <a:pt x="9897" y="2212"/>
                    <a:pt x="9877" y="2331"/>
                    <a:pt x="9856" y="2451"/>
                  </a:cubicBezTo>
                  <a:lnTo>
                    <a:pt x="9733" y="2810"/>
                  </a:lnTo>
                  <a:lnTo>
                    <a:pt x="9609" y="2843"/>
                  </a:lnTo>
                  <a:lnTo>
                    <a:pt x="9547" y="2745"/>
                  </a:lnTo>
                  <a:lnTo>
                    <a:pt x="9403" y="2908"/>
                  </a:lnTo>
                  <a:lnTo>
                    <a:pt x="9403" y="3497"/>
                  </a:lnTo>
                  <a:cubicBezTo>
                    <a:pt x="9376" y="3551"/>
                    <a:pt x="9348" y="3606"/>
                    <a:pt x="9321" y="3660"/>
                  </a:cubicBezTo>
                  <a:cubicBezTo>
                    <a:pt x="9287" y="3616"/>
                    <a:pt x="9252" y="3573"/>
                    <a:pt x="9218" y="3529"/>
                  </a:cubicBezTo>
                  <a:lnTo>
                    <a:pt x="9053" y="3791"/>
                  </a:lnTo>
                  <a:lnTo>
                    <a:pt x="8951" y="3791"/>
                  </a:lnTo>
                  <a:cubicBezTo>
                    <a:pt x="8944" y="3835"/>
                    <a:pt x="8937" y="3878"/>
                    <a:pt x="8930" y="3922"/>
                  </a:cubicBezTo>
                  <a:cubicBezTo>
                    <a:pt x="8896" y="3933"/>
                    <a:pt x="8861" y="3943"/>
                    <a:pt x="8827" y="3954"/>
                  </a:cubicBezTo>
                  <a:cubicBezTo>
                    <a:pt x="8793" y="3932"/>
                    <a:pt x="8758" y="3911"/>
                    <a:pt x="8724" y="3889"/>
                  </a:cubicBezTo>
                  <a:cubicBezTo>
                    <a:pt x="8710" y="3900"/>
                    <a:pt x="8697" y="3911"/>
                    <a:pt x="8683" y="3922"/>
                  </a:cubicBezTo>
                  <a:lnTo>
                    <a:pt x="8539" y="4150"/>
                  </a:lnTo>
                  <a:lnTo>
                    <a:pt x="8416" y="4281"/>
                  </a:lnTo>
                  <a:lnTo>
                    <a:pt x="8313" y="4444"/>
                  </a:lnTo>
                  <a:lnTo>
                    <a:pt x="8210" y="4477"/>
                  </a:lnTo>
                  <a:lnTo>
                    <a:pt x="8107" y="4510"/>
                  </a:lnTo>
                  <a:lnTo>
                    <a:pt x="7819" y="4804"/>
                  </a:lnTo>
                  <a:cubicBezTo>
                    <a:pt x="7812" y="4739"/>
                    <a:pt x="7805" y="4673"/>
                    <a:pt x="7798" y="4608"/>
                  </a:cubicBezTo>
                  <a:cubicBezTo>
                    <a:pt x="7812" y="4553"/>
                    <a:pt x="7826" y="4499"/>
                    <a:pt x="7840" y="4444"/>
                  </a:cubicBezTo>
                  <a:lnTo>
                    <a:pt x="7942" y="4346"/>
                  </a:lnTo>
                  <a:cubicBezTo>
                    <a:pt x="7935" y="4292"/>
                    <a:pt x="7929" y="4237"/>
                    <a:pt x="7922" y="4183"/>
                  </a:cubicBezTo>
                  <a:lnTo>
                    <a:pt x="7840" y="4183"/>
                  </a:lnTo>
                  <a:lnTo>
                    <a:pt x="7716" y="4216"/>
                  </a:lnTo>
                  <a:lnTo>
                    <a:pt x="7490" y="4510"/>
                  </a:lnTo>
                  <a:cubicBezTo>
                    <a:pt x="7476" y="4564"/>
                    <a:pt x="7463" y="4619"/>
                    <a:pt x="7449" y="4673"/>
                  </a:cubicBezTo>
                  <a:lnTo>
                    <a:pt x="7243" y="4673"/>
                  </a:lnTo>
                  <a:cubicBezTo>
                    <a:pt x="7229" y="4717"/>
                    <a:pt x="7216" y="4760"/>
                    <a:pt x="7202" y="4804"/>
                  </a:cubicBezTo>
                  <a:cubicBezTo>
                    <a:pt x="7222" y="4880"/>
                    <a:pt x="7243" y="4957"/>
                    <a:pt x="7263" y="5033"/>
                  </a:cubicBezTo>
                  <a:lnTo>
                    <a:pt x="7407" y="5065"/>
                  </a:lnTo>
                  <a:lnTo>
                    <a:pt x="7407" y="5163"/>
                  </a:lnTo>
                  <a:cubicBezTo>
                    <a:pt x="7414" y="5207"/>
                    <a:pt x="7421" y="5250"/>
                    <a:pt x="7428" y="5294"/>
                  </a:cubicBezTo>
                  <a:lnTo>
                    <a:pt x="7551" y="5261"/>
                  </a:lnTo>
                  <a:cubicBezTo>
                    <a:pt x="7579" y="5218"/>
                    <a:pt x="7606" y="5174"/>
                    <a:pt x="7634" y="5131"/>
                  </a:cubicBezTo>
                  <a:lnTo>
                    <a:pt x="7716" y="5098"/>
                  </a:lnTo>
                  <a:cubicBezTo>
                    <a:pt x="7743" y="5120"/>
                    <a:pt x="7771" y="5141"/>
                    <a:pt x="7798" y="5163"/>
                  </a:cubicBezTo>
                  <a:lnTo>
                    <a:pt x="7963" y="5229"/>
                  </a:lnTo>
                  <a:cubicBezTo>
                    <a:pt x="7977" y="5272"/>
                    <a:pt x="7990" y="5316"/>
                    <a:pt x="8004" y="5359"/>
                  </a:cubicBezTo>
                  <a:lnTo>
                    <a:pt x="7942" y="5392"/>
                  </a:lnTo>
                  <a:lnTo>
                    <a:pt x="7819" y="5392"/>
                  </a:lnTo>
                  <a:lnTo>
                    <a:pt x="7737" y="5458"/>
                  </a:lnTo>
                  <a:cubicBezTo>
                    <a:pt x="7730" y="5491"/>
                    <a:pt x="7723" y="5523"/>
                    <a:pt x="7716" y="5556"/>
                  </a:cubicBezTo>
                  <a:cubicBezTo>
                    <a:pt x="7682" y="5578"/>
                    <a:pt x="7647" y="5599"/>
                    <a:pt x="7613" y="5621"/>
                  </a:cubicBezTo>
                  <a:cubicBezTo>
                    <a:pt x="7579" y="5697"/>
                    <a:pt x="7544" y="5774"/>
                    <a:pt x="7510" y="5850"/>
                  </a:cubicBezTo>
                  <a:cubicBezTo>
                    <a:pt x="7496" y="5904"/>
                    <a:pt x="7483" y="5959"/>
                    <a:pt x="7469" y="6013"/>
                  </a:cubicBezTo>
                  <a:cubicBezTo>
                    <a:pt x="7503" y="6035"/>
                    <a:pt x="7538" y="6056"/>
                    <a:pt x="7572" y="6078"/>
                  </a:cubicBezTo>
                  <a:lnTo>
                    <a:pt x="7634" y="6176"/>
                  </a:lnTo>
                  <a:cubicBezTo>
                    <a:pt x="7661" y="6285"/>
                    <a:pt x="7689" y="6394"/>
                    <a:pt x="7716" y="6503"/>
                  </a:cubicBezTo>
                  <a:cubicBezTo>
                    <a:pt x="7723" y="6547"/>
                    <a:pt x="7730" y="6590"/>
                    <a:pt x="7737" y="6634"/>
                  </a:cubicBezTo>
                  <a:cubicBezTo>
                    <a:pt x="7792" y="6699"/>
                    <a:pt x="7846" y="6765"/>
                    <a:pt x="7901" y="6830"/>
                  </a:cubicBezTo>
                  <a:cubicBezTo>
                    <a:pt x="7894" y="6852"/>
                    <a:pt x="7888" y="6873"/>
                    <a:pt x="7881" y="6895"/>
                  </a:cubicBezTo>
                  <a:cubicBezTo>
                    <a:pt x="7847" y="6873"/>
                    <a:pt x="7812" y="6852"/>
                    <a:pt x="7778" y="6830"/>
                  </a:cubicBezTo>
                  <a:cubicBezTo>
                    <a:pt x="7764" y="6874"/>
                    <a:pt x="7751" y="6917"/>
                    <a:pt x="7737" y="6961"/>
                  </a:cubicBezTo>
                  <a:lnTo>
                    <a:pt x="7860" y="7026"/>
                  </a:lnTo>
                  <a:cubicBezTo>
                    <a:pt x="7874" y="7059"/>
                    <a:pt x="7887" y="7091"/>
                    <a:pt x="7901" y="7124"/>
                  </a:cubicBezTo>
                  <a:lnTo>
                    <a:pt x="7819" y="7157"/>
                  </a:lnTo>
                  <a:lnTo>
                    <a:pt x="7716" y="7190"/>
                  </a:lnTo>
                  <a:lnTo>
                    <a:pt x="7654" y="7255"/>
                  </a:lnTo>
                  <a:cubicBezTo>
                    <a:pt x="7647" y="7266"/>
                    <a:pt x="7641" y="7277"/>
                    <a:pt x="7634" y="7288"/>
                  </a:cubicBezTo>
                  <a:lnTo>
                    <a:pt x="7778" y="7320"/>
                  </a:lnTo>
                  <a:lnTo>
                    <a:pt x="7881" y="7353"/>
                  </a:lnTo>
                  <a:lnTo>
                    <a:pt x="7881" y="7549"/>
                  </a:lnTo>
                  <a:cubicBezTo>
                    <a:pt x="7853" y="7647"/>
                    <a:pt x="7826" y="7745"/>
                    <a:pt x="7798" y="7843"/>
                  </a:cubicBezTo>
                  <a:cubicBezTo>
                    <a:pt x="7730" y="7974"/>
                    <a:pt x="7661" y="8104"/>
                    <a:pt x="7593" y="8235"/>
                  </a:cubicBezTo>
                  <a:lnTo>
                    <a:pt x="7449" y="8562"/>
                  </a:lnTo>
                  <a:cubicBezTo>
                    <a:pt x="7415" y="8660"/>
                    <a:pt x="7380" y="8758"/>
                    <a:pt x="7346" y="8856"/>
                  </a:cubicBezTo>
                  <a:lnTo>
                    <a:pt x="7119" y="9150"/>
                  </a:lnTo>
                  <a:lnTo>
                    <a:pt x="6975" y="9346"/>
                  </a:lnTo>
                  <a:lnTo>
                    <a:pt x="6749" y="9412"/>
                  </a:lnTo>
                  <a:lnTo>
                    <a:pt x="6626" y="9412"/>
                  </a:lnTo>
                  <a:cubicBezTo>
                    <a:pt x="6605" y="9368"/>
                    <a:pt x="6585" y="9325"/>
                    <a:pt x="6564" y="9281"/>
                  </a:cubicBezTo>
                  <a:lnTo>
                    <a:pt x="6502" y="9314"/>
                  </a:lnTo>
                  <a:lnTo>
                    <a:pt x="6502" y="9542"/>
                  </a:lnTo>
                  <a:lnTo>
                    <a:pt x="6358" y="9608"/>
                  </a:lnTo>
                  <a:lnTo>
                    <a:pt x="6152" y="9706"/>
                  </a:lnTo>
                  <a:lnTo>
                    <a:pt x="6029" y="9739"/>
                  </a:lnTo>
                  <a:cubicBezTo>
                    <a:pt x="6015" y="9782"/>
                    <a:pt x="6002" y="9826"/>
                    <a:pt x="5988" y="9869"/>
                  </a:cubicBezTo>
                  <a:cubicBezTo>
                    <a:pt x="5995" y="9913"/>
                    <a:pt x="6001" y="9956"/>
                    <a:pt x="6008" y="10000"/>
                  </a:cubicBezTo>
                  <a:cubicBezTo>
                    <a:pt x="5981" y="9978"/>
                    <a:pt x="5953" y="9957"/>
                    <a:pt x="5926" y="9935"/>
                  </a:cubicBezTo>
                  <a:lnTo>
                    <a:pt x="5926" y="9804"/>
                  </a:lnTo>
                  <a:lnTo>
                    <a:pt x="5926" y="9706"/>
                  </a:lnTo>
                  <a:lnTo>
                    <a:pt x="5823" y="9706"/>
                  </a:lnTo>
                  <a:cubicBezTo>
                    <a:pt x="5789" y="9684"/>
                    <a:pt x="5754" y="9663"/>
                    <a:pt x="5720" y="9641"/>
                  </a:cubicBezTo>
                  <a:cubicBezTo>
                    <a:pt x="5686" y="9663"/>
                    <a:pt x="5651" y="9684"/>
                    <a:pt x="5617" y="9706"/>
                  </a:cubicBezTo>
                  <a:lnTo>
                    <a:pt x="5514" y="9706"/>
                  </a:lnTo>
                  <a:cubicBezTo>
                    <a:pt x="5487" y="9684"/>
                    <a:pt x="5459" y="9663"/>
                    <a:pt x="5432" y="9641"/>
                  </a:cubicBezTo>
                  <a:cubicBezTo>
                    <a:pt x="5425" y="9554"/>
                    <a:pt x="5419" y="9466"/>
                    <a:pt x="5412" y="9379"/>
                  </a:cubicBezTo>
                  <a:lnTo>
                    <a:pt x="5288" y="9346"/>
                  </a:lnTo>
                  <a:lnTo>
                    <a:pt x="5226" y="9281"/>
                  </a:lnTo>
                  <a:lnTo>
                    <a:pt x="5144" y="9281"/>
                  </a:lnTo>
                  <a:cubicBezTo>
                    <a:pt x="5117" y="9325"/>
                    <a:pt x="5089" y="9368"/>
                    <a:pt x="5062" y="9412"/>
                  </a:cubicBezTo>
                  <a:lnTo>
                    <a:pt x="4712" y="9412"/>
                  </a:lnTo>
                  <a:cubicBezTo>
                    <a:pt x="4705" y="9434"/>
                    <a:pt x="4698" y="9455"/>
                    <a:pt x="4691" y="9477"/>
                  </a:cubicBezTo>
                  <a:lnTo>
                    <a:pt x="4568" y="9477"/>
                  </a:lnTo>
                  <a:lnTo>
                    <a:pt x="4568" y="9608"/>
                  </a:lnTo>
                  <a:lnTo>
                    <a:pt x="4630" y="9641"/>
                  </a:lnTo>
                  <a:cubicBezTo>
                    <a:pt x="4623" y="9684"/>
                    <a:pt x="4616" y="9728"/>
                    <a:pt x="4609" y="9771"/>
                  </a:cubicBezTo>
                  <a:lnTo>
                    <a:pt x="4527" y="9771"/>
                  </a:lnTo>
                  <a:cubicBezTo>
                    <a:pt x="4513" y="9749"/>
                    <a:pt x="4500" y="9728"/>
                    <a:pt x="4486" y="9706"/>
                  </a:cubicBezTo>
                  <a:lnTo>
                    <a:pt x="4403" y="9706"/>
                  </a:lnTo>
                  <a:lnTo>
                    <a:pt x="4321" y="9706"/>
                  </a:lnTo>
                  <a:lnTo>
                    <a:pt x="4321" y="9608"/>
                  </a:lnTo>
                  <a:lnTo>
                    <a:pt x="4239" y="9575"/>
                  </a:lnTo>
                  <a:lnTo>
                    <a:pt x="4239" y="9314"/>
                  </a:lnTo>
                  <a:lnTo>
                    <a:pt x="4136" y="9248"/>
                  </a:lnTo>
                  <a:lnTo>
                    <a:pt x="4136" y="9020"/>
                  </a:lnTo>
                  <a:lnTo>
                    <a:pt x="3930" y="8922"/>
                  </a:lnTo>
                  <a:lnTo>
                    <a:pt x="3930" y="8856"/>
                  </a:lnTo>
                  <a:lnTo>
                    <a:pt x="4095" y="8497"/>
                  </a:lnTo>
                  <a:cubicBezTo>
                    <a:pt x="4102" y="8366"/>
                    <a:pt x="4108" y="8236"/>
                    <a:pt x="4115" y="8105"/>
                  </a:cubicBezTo>
                  <a:cubicBezTo>
                    <a:pt x="4088" y="8072"/>
                    <a:pt x="4060" y="8040"/>
                    <a:pt x="4033" y="8007"/>
                  </a:cubicBezTo>
                  <a:cubicBezTo>
                    <a:pt x="4012" y="7952"/>
                    <a:pt x="3992" y="7898"/>
                    <a:pt x="3971" y="7843"/>
                  </a:cubicBezTo>
                  <a:lnTo>
                    <a:pt x="3889" y="7810"/>
                  </a:lnTo>
                  <a:lnTo>
                    <a:pt x="3724" y="7778"/>
                  </a:lnTo>
                  <a:lnTo>
                    <a:pt x="3724" y="7549"/>
                  </a:lnTo>
                  <a:lnTo>
                    <a:pt x="3621" y="7582"/>
                  </a:lnTo>
                  <a:lnTo>
                    <a:pt x="3395" y="7582"/>
                  </a:lnTo>
                  <a:cubicBezTo>
                    <a:pt x="3374" y="7625"/>
                    <a:pt x="3354" y="7669"/>
                    <a:pt x="3333" y="7712"/>
                  </a:cubicBezTo>
                  <a:cubicBezTo>
                    <a:pt x="3298" y="7791"/>
                    <a:pt x="3262" y="7869"/>
                    <a:pt x="3227" y="7948"/>
                  </a:cubicBezTo>
                  <a:cubicBezTo>
                    <a:pt x="3193" y="8024"/>
                    <a:pt x="3141" y="7865"/>
                    <a:pt x="3107" y="7941"/>
                  </a:cubicBezTo>
                  <a:lnTo>
                    <a:pt x="3004" y="7974"/>
                  </a:lnTo>
                  <a:lnTo>
                    <a:pt x="2860" y="7941"/>
                  </a:lnTo>
                  <a:lnTo>
                    <a:pt x="2737" y="7876"/>
                  </a:lnTo>
                  <a:lnTo>
                    <a:pt x="2634" y="7876"/>
                  </a:lnTo>
                  <a:lnTo>
                    <a:pt x="2572" y="7974"/>
                  </a:lnTo>
                  <a:lnTo>
                    <a:pt x="2366" y="7974"/>
                  </a:lnTo>
                  <a:lnTo>
                    <a:pt x="2140" y="7941"/>
                  </a:lnTo>
                  <a:lnTo>
                    <a:pt x="1975" y="7908"/>
                  </a:lnTo>
                  <a:cubicBezTo>
                    <a:pt x="1913" y="7843"/>
                    <a:pt x="1852" y="7777"/>
                    <a:pt x="1790" y="7712"/>
                  </a:cubicBezTo>
                  <a:lnTo>
                    <a:pt x="1667" y="7582"/>
                  </a:lnTo>
                  <a:lnTo>
                    <a:pt x="1502" y="7451"/>
                  </a:lnTo>
                  <a:lnTo>
                    <a:pt x="1358" y="7222"/>
                  </a:lnTo>
                  <a:lnTo>
                    <a:pt x="1214" y="7320"/>
                  </a:lnTo>
                  <a:lnTo>
                    <a:pt x="1091" y="7157"/>
                  </a:lnTo>
                  <a:lnTo>
                    <a:pt x="823" y="6961"/>
                  </a:lnTo>
                  <a:lnTo>
                    <a:pt x="823" y="6830"/>
                  </a:lnTo>
                  <a:cubicBezTo>
                    <a:pt x="837" y="6776"/>
                    <a:pt x="850" y="6721"/>
                    <a:pt x="864" y="6667"/>
                  </a:cubicBezTo>
                  <a:lnTo>
                    <a:pt x="967" y="6634"/>
                  </a:lnTo>
                  <a:cubicBezTo>
                    <a:pt x="974" y="6590"/>
                    <a:pt x="981" y="6547"/>
                    <a:pt x="988" y="6503"/>
                  </a:cubicBezTo>
                  <a:lnTo>
                    <a:pt x="864" y="6373"/>
                  </a:lnTo>
                  <a:lnTo>
                    <a:pt x="864" y="6209"/>
                  </a:lnTo>
                  <a:lnTo>
                    <a:pt x="1029" y="6078"/>
                  </a:lnTo>
                  <a:lnTo>
                    <a:pt x="1111" y="5948"/>
                  </a:lnTo>
                  <a:lnTo>
                    <a:pt x="1111" y="5817"/>
                  </a:lnTo>
                  <a:cubicBezTo>
                    <a:pt x="1049" y="5752"/>
                    <a:pt x="1038" y="5738"/>
                    <a:pt x="976" y="5673"/>
                  </a:cubicBezTo>
                  <a:lnTo>
                    <a:pt x="803" y="5778"/>
                  </a:lnTo>
                  <a:lnTo>
                    <a:pt x="597" y="5719"/>
                  </a:lnTo>
                  <a:lnTo>
                    <a:pt x="391" y="5588"/>
                  </a:lnTo>
                  <a:lnTo>
                    <a:pt x="391" y="5425"/>
                  </a:lnTo>
                  <a:lnTo>
                    <a:pt x="206" y="5327"/>
                  </a:lnTo>
                  <a:lnTo>
                    <a:pt x="206" y="5196"/>
                  </a:lnTo>
                  <a:lnTo>
                    <a:pt x="206" y="4869"/>
                  </a:lnTo>
                  <a:lnTo>
                    <a:pt x="82" y="4902"/>
                  </a:lnTo>
                  <a:lnTo>
                    <a:pt x="21" y="4869"/>
                  </a:lnTo>
                  <a:cubicBezTo>
                    <a:pt x="14" y="4826"/>
                    <a:pt x="7" y="4782"/>
                    <a:pt x="0" y="4739"/>
                  </a:cubicBezTo>
                  <a:cubicBezTo>
                    <a:pt x="7" y="4706"/>
                    <a:pt x="14" y="4674"/>
                    <a:pt x="21" y="4641"/>
                  </a:cubicBezTo>
                  <a:cubicBezTo>
                    <a:pt x="28" y="4586"/>
                    <a:pt x="34" y="4532"/>
                    <a:pt x="41" y="4477"/>
                  </a:cubicBezTo>
                  <a:cubicBezTo>
                    <a:pt x="82" y="4433"/>
                    <a:pt x="124" y="4390"/>
                    <a:pt x="165" y="4346"/>
                  </a:cubicBezTo>
                  <a:cubicBezTo>
                    <a:pt x="172" y="4313"/>
                    <a:pt x="178" y="4281"/>
                    <a:pt x="185" y="4248"/>
                  </a:cubicBezTo>
                  <a:lnTo>
                    <a:pt x="329" y="4248"/>
                  </a:lnTo>
                  <a:lnTo>
                    <a:pt x="329" y="4346"/>
                  </a:lnTo>
                  <a:lnTo>
                    <a:pt x="494" y="4281"/>
                  </a:lnTo>
                  <a:cubicBezTo>
                    <a:pt x="508" y="4227"/>
                    <a:pt x="521" y="4172"/>
                    <a:pt x="535" y="4118"/>
                  </a:cubicBezTo>
                  <a:lnTo>
                    <a:pt x="741" y="4118"/>
                  </a:lnTo>
                  <a:cubicBezTo>
                    <a:pt x="755" y="4074"/>
                    <a:pt x="768" y="4031"/>
                    <a:pt x="782" y="3987"/>
                  </a:cubicBezTo>
                  <a:lnTo>
                    <a:pt x="1049" y="3791"/>
                  </a:lnTo>
                  <a:cubicBezTo>
                    <a:pt x="1070" y="3769"/>
                    <a:pt x="1090" y="3747"/>
                    <a:pt x="1111" y="3725"/>
                  </a:cubicBez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52" name="Freeform 279">
              <a:extLst>
                <a:ext uri="{FF2B5EF4-FFF2-40B4-BE49-F238E27FC236}">
                  <a16:creationId xmlns:a16="http://schemas.microsoft.com/office/drawing/2014/main" id="{2AD2475E-957E-4D65-87DF-D1022D00ABA3}"/>
                </a:ext>
              </a:extLst>
            </p:cNvPr>
            <p:cNvSpPr>
              <a:spLocks/>
            </p:cNvSpPr>
            <p:nvPr/>
          </p:nvSpPr>
          <p:spPr bwMode="gray">
            <a:xfrm>
              <a:off x="8865203" y="3522160"/>
              <a:ext cx="244490" cy="269574"/>
            </a:xfrm>
            <a:custGeom>
              <a:avLst/>
              <a:gdLst>
                <a:gd name="T0" fmla="*/ 12 w 124"/>
                <a:gd name="T1" fmla="*/ 14 h 136"/>
                <a:gd name="T2" fmla="*/ 20 w 124"/>
                <a:gd name="T3" fmla="*/ 14 h 136"/>
                <a:gd name="T4" fmla="*/ 24 w 124"/>
                <a:gd name="T5" fmla="*/ 18 h 136"/>
                <a:gd name="T6" fmla="*/ 32 w 124"/>
                <a:gd name="T7" fmla="*/ 18 h 136"/>
                <a:gd name="T8" fmla="*/ 34 w 124"/>
                <a:gd name="T9" fmla="*/ 10 h 136"/>
                <a:gd name="T10" fmla="*/ 28 w 124"/>
                <a:gd name="T11" fmla="*/ 8 h 136"/>
                <a:gd name="T12" fmla="*/ 28 w 124"/>
                <a:gd name="T13" fmla="*/ 0 h 136"/>
                <a:gd name="T14" fmla="*/ 40 w 124"/>
                <a:gd name="T15" fmla="*/ 0 h 136"/>
                <a:gd name="T16" fmla="*/ 40 w 124"/>
                <a:gd name="T17" fmla="*/ 4 h 136"/>
                <a:gd name="T18" fmla="*/ 50 w 124"/>
                <a:gd name="T19" fmla="*/ 14 h 136"/>
                <a:gd name="T20" fmla="*/ 52 w 124"/>
                <a:gd name="T21" fmla="*/ 24 h 136"/>
                <a:gd name="T22" fmla="*/ 52 w 124"/>
                <a:gd name="T23" fmla="*/ 28 h 136"/>
                <a:gd name="T24" fmla="*/ 74 w 124"/>
                <a:gd name="T25" fmla="*/ 26 h 136"/>
                <a:gd name="T26" fmla="*/ 80 w 124"/>
                <a:gd name="T27" fmla="*/ 36 h 136"/>
                <a:gd name="T28" fmla="*/ 82 w 124"/>
                <a:gd name="T29" fmla="*/ 46 h 136"/>
                <a:gd name="T30" fmla="*/ 68 w 124"/>
                <a:gd name="T31" fmla="*/ 46 h 136"/>
                <a:gd name="T32" fmla="*/ 68 w 124"/>
                <a:gd name="T33" fmla="*/ 56 h 136"/>
                <a:gd name="T34" fmla="*/ 76 w 124"/>
                <a:gd name="T35" fmla="*/ 60 h 136"/>
                <a:gd name="T36" fmla="*/ 100 w 124"/>
                <a:gd name="T37" fmla="*/ 84 h 136"/>
                <a:gd name="T38" fmla="*/ 120 w 124"/>
                <a:gd name="T39" fmla="*/ 106 h 136"/>
                <a:gd name="T40" fmla="*/ 124 w 124"/>
                <a:gd name="T41" fmla="*/ 120 h 136"/>
                <a:gd name="T42" fmla="*/ 122 w 124"/>
                <a:gd name="T43" fmla="*/ 134 h 136"/>
                <a:gd name="T44" fmla="*/ 112 w 124"/>
                <a:gd name="T45" fmla="*/ 134 h 136"/>
                <a:gd name="T46" fmla="*/ 110 w 124"/>
                <a:gd name="T47" fmla="*/ 128 h 136"/>
                <a:gd name="T48" fmla="*/ 104 w 124"/>
                <a:gd name="T49" fmla="*/ 128 h 136"/>
                <a:gd name="T50" fmla="*/ 102 w 124"/>
                <a:gd name="T51" fmla="*/ 136 h 136"/>
                <a:gd name="T52" fmla="*/ 90 w 124"/>
                <a:gd name="T53" fmla="*/ 136 h 136"/>
                <a:gd name="T54" fmla="*/ 90 w 124"/>
                <a:gd name="T55" fmla="*/ 130 h 136"/>
                <a:gd name="T56" fmla="*/ 94 w 124"/>
                <a:gd name="T57" fmla="*/ 118 h 136"/>
                <a:gd name="T58" fmla="*/ 94 w 124"/>
                <a:gd name="T59" fmla="*/ 108 h 136"/>
                <a:gd name="T60" fmla="*/ 84 w 124"/>
                <a:gd name="T61" fmla="*/ 98 h 136"/>
                <a:gd name="T62" fmla="*/ 80 w 124"/>
                <a:gd name="T63" fmla="*/ 82 h 136"/>
                <a:gd name="T64" fmla="*/ 64 w 124"/>
                <a:gd name="T65" fmla="*/ 64 h 136"/>
                <a:gd name="T66" fmla="*/ 52 w 124"/>
                <a:gd name="T67" fmla="*/ 72 h 136"/>
                <a:gd name="T68" fmla="*/ 40 w 124"/>
                <a:gd name="T69" fmla="*/ 68 h 136"/>
                <a:gd name="T70" fmla="*/ 20 w 124"/>
                <a:gd name="T71" fmla="*/ 80 h 136"/>
                <a:gd name="T72" fmla="*/ 20 w 124"/>
                <a:gd name="T73" fmla="*/ 66 h 136"/>
                <a:gd name="T74" fmla="*/ 24 w 124"/>
                <a:gd name="T75" fmla="*/ 62 h 136"/>
                <a:gd name="T76" fmla="*/ 20 w 124"/>
                <a:gd name="T77" fmla="*/ 48 h 136"/>
                <a:gd name="T78" fmla="*/ 12 w 124"/>
                <a:gd name="T79" fmla="*/ 46 h 136"/>
                <a:gd name="T80" fmla="*/ 12 w 124"/>
                <a:gd name="T81" fmla="*/ 38 h 136"/>
                <a:gd name="T82" fmla="*/ 0 w 124"/>
                <a:gd name="T83" fmla="*/ 32 h 136"/>
                <a:gd name="T84" fmla="*/ 14 w 124"/>
                <a:gd name="T85" fmla="*/ 24 h 136"/>
                <a:gd name="T86" fmla="*/ 12 w 124"/>
                <a:gd name="T87"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 h="136">
                  <a:moveTo>
                    <a:pt x="12" y="14"/>
                  </a:moveTo>
                  <a:lnTo>
                    <a:pt x="20" y="14"/>
                  </a:lnTo>
                  <a:lnTo>
                    <a:pt x="24" y="18"/>
                  </a:lnTo>
                  <a:lnTo>
                    <a:pt x="32" y="18"/>
                  </a:lnTo>
                  <a:lnTo>
                    <a:pt x="34" y="10"/>
                  </a:lnTo>
                  <a:lnTo>
                    <a:pt x="28" y="8"/>
                  </a:lnTo>
                  <a:lnTo>
                    <a:pt x="28" y="0"/>
                  </a:lnTo>
                  <a:lnTo>
                    <a:pt x="40" y="0"/>
                  </a:lnTo>
                  <a:lnTo>
                    <a:pt x="40" y="4"/>
                  </a:lnTo>
                  <a:lnTo>
                    <a:pt x="50" y="14"/>
                  </a:lnTo>
                  <a:lnTo>
                    <a:pt x="52" y="24"/>
                  </a:lnTo>
                  <a:lnTo>
                    <a:pt x="52" y="28"/>
                  </a:lnTo>
                  <a:lnTo>
                    <a:pt x="74" y="26"/>
                  </a:lnTo>
                  <a:lnTo>
                    <a:pt x="80" y="36"/>
                  </a:lnTo>
                  <a:lnTo>
                    <a:pt x="82" y="46"/>
                  </a:lnTo>
                  <a:lnTo>
                    <a:pt x="68" y="46"/>
                  </a:lnTo>
                  <a:lnTo>
                    <a:pt x="68" y="56"/>
                  </a:lnTo>
                  <a:lnTo>
                    <a:pt x="76" y="60"/>
                  </a:lnTo>
                  <a:lnTo>
                    <a:pt x="100" y="84"/>
                  </a:lnTo>
                  <a:lnTo>
                    <a:pt x="120" y="106"/>
                  </a:lnTo>
                  <a:lnTo>
                    <a:pt x="124" y="120"/>
                  </a:lnTo>
                  <a:lnTo>
                    <a:pt x="122" y="134"/>
                  </a:lnTo>
                  <a:lnTo>
                    <a:pt x="112" y="134"/>
                  </a:lnTo>
                  <a:lnTo>
                    <a:pt x="110" y="128"/>
                  </a:lnTo>
                  <a:lnTo>
                    <a:pt x="104" y="128"/>
                  </a:lnTo>
                  <a:lnTo>
                    <a:pt x="102" y="136"/>
                  </a:lnTo>
                  <a:lnTo>
                    <a:pt x="90" y="136"/>
                  </a:lnTo>
                  <a:lnTo>
                    <a:pt x="90" y="130"/>
                  </a:lnTo>
                  <a:lnTo>
                    <a:pt x="94" y="118"/>
                  </a:lnTo>
                  <a:lnTo>
                    <a:pt x="94" y="108"/>
                  </a:lnTo>
                  <a:lnTo>
                    <a:pt x="84" y="98"/>
                  </a:lnTo>
                  <a:lnTo>
                    <a:pt x="80" y="82"/>
                  </a:lnTo>
                  <a:lnTo>
                    <a:pt x="64" y="64"/>
                  </a:lnTo>
                  <a:lnTo>
                    <a:pt x="52" y="72"/>
                  </a:lnTo>
                  <a:lnTo>
                    <a:pt x="40" y="68"/>
                  </a:lnTo>
                  <a:lnTo>
                    <a:pt x="20" y="80"/>
                  </a:lnTo>
                  <a:lnTo>
                    <a:pt x="20" y="66"/>
                  </a:lnTo>
                  <a:lnTo>
                    <a:pt x="24" y="62"/>
                  </a:lnTo>
                  <a:lnTo>
                    <a:pt x="20" y="48"/>
                  </a:lnTo>
                  <a:lnTo>
                    <a:pt x="12" y="46"/>
                  </a:lnTo>
                  <a:lnTo>
                    <a:pt x="12" y="38"/>
                  </a:lnTo>
                  <a:lnTo>
                    <a:pt x="0" y="32"/>
                  </a:lnTo>
                  <a:lnTo>
                    <a:pt x="14" y="24"/>
                  </a:lnTo>
                  <a:lnTo>
                    <a:pt x="12" y="14"/>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53" name="Freeform 280">
              <a:extLst>
                <a:ext uri="{FF2B5EF4-FFF2-40B4-BE49-F238E27FC236}">
                  <a16:creationId xmlns:a16="http://schemas.microsoft.com/office/drawing/2014/main" id="{66293285-E22D-4379-A909-463381649750}"/>
                </a:ext>
              </a:extLst>
            </p:cNvPr>
            <p:cNvSpPr>
              <a:spLocks/>
            </p:cNvSpPr>
            <p:nvPr/>
          </p:nvSpPr>
          <p:spPr bwMode="gray">
            <a:xfrm>
              <a:off x="8494523" y="2435940"/>
              <a:ext cx="1001623" cy="412288"/>
            </a:xfrm>
            <a:custGeom>
              <a:avLst/>
              <a:gdLst>
                <a:gd name="T0" fmla="*/ 8 w 508"/>
                <a:gd name="T1" fmla="*/ 54 h 208"/>
                <a:gd name="T2" fmla="*/ 30 w 508"/>
                <a:gd name="T3" fmla="*/ 44 h 208"/>
                <a:gd name="T4" fmla="*/ 80 w 508"/>
                <a:gd name="T5" fmla="*/ 28 h 208"/>
                <a:gd name="T6" fmla="*/ 112 w 508"/>
                <a:gd name="T7" fmla="*/ 44 h 208"/>
                <a:gd name="T8" fmla="*/ 152 w 508"/>
                <a:gd name="T9" fmla="*/ 50 h 208"/>
                <a:gd name="T10" fmla="*/ 166 w 508"/>
                <a:gd name="T11" fmla="*/ 32 h 208"/>
                <a:gd name="T12" fmla="*/ 168 w 508"/>
                <a:gd name="T13" fmla="*/ 4 h 208"/>
                <a:gd name="T14" fmla="*/ 186 w 508"/>
                <a:gd name="T15" fmla="*/ 2 h 208"/>
                <a:gd name="T16" fmla="*/ 224 w 508"/>
                <a:gd name="T17" fmla="*/ 14 h 208"/>
                <a:gd name="T18" fmla="*/ 236 w 508"/>
                <a:gd name="T19" fmla="*/ 36 h 208"/>
                <a:gd name="T20" fmla="*/ 276 w 508"/>
                <a:gd name="T21" fmla="*/ 32 h 208"/>
                <a:gd name="T22" fmla="*/ 306 w 508"/>
                <a:gd name="T23" fmla="*/ 42 h 208"/>
                <a:gd name="T24" fmla="*/ 322 w 508"/>
                <a:gd name="T25" fmla="*/ 52 h 208"/>
                <a:gd name="T26" fmla="*/ 350 w 508"/>
                <a:gd name="T27" fmla="*/ 60 h 208"/>
                <a:gd name="T28" fmla="*/ 398 w 508"/>
                <a:gd name="T29" fmla="*/ 52 h 208"/>
                <a:gd name="T30" fmla="*/ 416 w 508"/>
                <a:gd name="T31" fmla="*/ 38 h 208"/>
                <a:gd name="T32" fmla="*/ 434 w 508"/>
                <a:gd name="T33" fmla="*/ 42 h 208"/>
                <a:gd name="T34" fmla="*/ 458 w 508"/>
                <a:gd name="T35" fmla="*/ 44 h 208"/>
                <a:gd name="T36" fmla="*/ 448 w 508"/>
                <a:gd name="T37" fmla="*/ 60 h 208"/>
                <a:gd name="T38" fmla="*/ 468 w 508"/>
                <a:gd name="T39" fmla="*/ 86 h 208"/>
                <a:gd name="T40" fmla="*/ 486 w 508"/>
                <a:gd name="T41" fmla="*/ 82 h 208"/>
                <a:gd name="T42" fmla="*/ 508 w 508"/>
                <a:gd name="T43" fmla="*/ 112 h 208"/>
                <a:gd name="T44" fmla="*/ 480 w 508"/>
                <a:gd name="T45" fmla="*/ 110 h 208"/>
                <a:gd name="T46" fmla="*/ 442 w 508"/>
                <a:gd name="T47" fmla="*/ 132 h 208"/>
                <a:gd name="T48" fmla="*/ 412 w 508"/>
                <a:gd name="T49" fmla="*/ 146 h 208"/>
                <a:gd name="T50" fmla="*/ 380 w 508"/>
                <a:gd name="T51" fmla="*/ 144 h 208"/>
                <a:gd name="T52" fmla="*/ 380 w 508"/>
                <a:gd name="T53" fmla="*/ 168 h 208"/>
                <a:gd name="T54" fmla="*/ 362 w 508"/>
                <a:gd name="T55" fmla="*/ 184 h 208"/>
                <a:gd name="T56" fmla="*/ 300 w 508"/>
                <a:gd name="T57" fmla="*/ 194 h 208"/>
                <a:gd name="T58" fmla="*/ 242 w 508"/>
                <a:gd name="T59" fmla="*/ 204 h 208"/>
                <a:gd name="T60" fmla="*/ 190 w 508"/>
                <a:gd name="T61" fmla="*/ 190 h 208"/>
                <a:gd name="T62" fmla="*/ 130 w 508"/>
                <a:gd name="T63" fmla="*/ 178 h 208"/>
                <a:gd name="T64" fmla="*/ 102 w 508"/>
                <a:gd name="T65" fmla="*/ 154 h 208"/>
                <a:gd name="T66" fmla="*/ 58 w 508"/>
                <a:gd name="T67" fmla="*/ 142 h 208"/>
                <a:gd name="T68" fmla="*/ 46 w 508"/>
                <a:gd name="T69" fmla="*/ 126 h 208"/>
                <a:gd name="T70" fmla="*/ 52 w 508"/>
                <a:gd name="T71" fmla="*/ 110 h 208"/>
                <a:gd name="T72" fmla="*/ 30 w 508"/>
                <a:gd name="T73" fmla="*/ 84 h 208"/>
                <a:gd name="T74" fmla="*/ 4 w 508"/>
                <a:gd name="T75" fmla="*/ 7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8" h="208">
                  <a:moveTo>
                    <a:pt x="0" y="62"/>
                  </a:moveTo>
                  <a:lnTo>
                    <a:pt x="8" y="54"/>
                  </a:lnTo>
                  <a:lnTo>
                    <a:pt x="22" y="52"/>
                  </a:lnTo>
                  <a:lnTo>
                    <a:pt x="30" y="44"/>
                  </a:lnTo>
                  <a:lnTo>
                    <a:pt x="64" y="26"/>
                  </a:lnTo>
                  <a:lnTo>
                    <a:pt x="80" y="28"/>
                  </a:lnTo>
                  <a:lnTo>
                    <a:pt x="102" y="32"/>
                  </a:lnTo>
                  <a:lnTo>
                    <a:pt x="112" y="44"/>
                  </a:lnTo>
                  <a:lnTo>
                    <a:pt x="144" y="44"/>
                  </a:lnTo>
                  <a:lnTo>
                    <a:pt x="152" y="50"/>
                  </a:lnTo>
                  <a:lnTo>
                    <a:pt x="164" y="40"/>
                  </a:lnTo>
                  <a:lnTo>
                    <a:pt x="166" y="32"/>
                  </a:lnTo>
                  <a:lnTo>
                    <a:pt x="154" y="18"/>
                  </a:lnTo>
                  <a:lnTo>
                    <a:pt x="168" y="4"/>
                  </a:lnTo>
                  <a:lnTo>
                    <a:pt x="172" y="0"/>
                  </a:lnTo>
                  <a:lnTo>
                    <a:pt x="186" y="2"/>
                  </a:lnTo>
                  <a:lnTo>
                    <a:pt x="200" y="6"/>
                  </a:lnTo>
                  <a:lnTo>
                    <a:pt x="224" y="14"/>
                  </a:lnTo>
                  <a:lnTo>
                    <a:pt x="226" y="24"/>
                  </a:lnTo>
                  <a:lnTo>
                    <a:pt x="236" y="36"/>
                  </a:lnTo>
                  <a:lnTo>
                    <a:pt x="262" y="40"/>
                  </a:lnTo>
                  <a:lnTo>
                    <a:pt x="276" y="32"/>
                  </a:lnTo>
                  <a:lnTo>
                    <a:pt x="300" y="36"/>
                  </a:lnTo>
                  <a:lnTo>
                    <a:pt x="306" y="42"/>
                  </a:lnTo>
                  <a:lnTo>
                    <a:pt x="316" y="44"/>
                  </a:lnTo>
                  <a:lnTo>
                    <a:pt x="322" y="52"/>
                  </a:lnTo>
                  <a:lnTo>
                    <a:pt x="328" y="58"/>
                  </a:lnTo>
                  <a:lnTo>
                    <a:pt x="350" y="60"/>
                  </a:lnTo>
                  <a:lnTo>
                    <a:pt x="368" y="58"/>
                  </a:lnTo>
                  <a:lnTo>
                    <a:pt x="398" y="52"/>
                  </a:lnTo>
                  <a:lnTo>
                    <a:pt x="408" y="44"/>
                  </a:lnTo>
                  <a:lnTo>
                    <a:pt x="416" y="38"/>
                  </a:lnTo>
                  <a:lnTo>
                    <a:pt x="426" y="36"/>
                  </a:lnTo>
                  <a:lnTo>
                    <a:pt x="434" y="42"/>
                  </a:lnTo>
                  <a:lnTo>
                    <a:pt x="442" y="42"/>
                  </a:lnTo>
                  <a:lnTo>
                    <a:pt x="458" y="44"/>
                  </a:lnTo>
                  <a:lnTo>
                    <a:pt x="452" y="52"/>
                  </a:lnTo>
                  <a:lnTo>
                    <a:pt x="448" y="60"/>
                  </a:lnTo>
                  <a:lnTo>
                    <a:pt x="440" y="84"/>
                  </a:lnTo>
                  <a:lnTo>
                    <a:pt x="468" y="86"/>
                  </a:lnTo>
                  <a:lnTo>
                    <a:pt x="476" y="80"/>
                  </a:lnTo>
                  <a:lnTo>
                    <a:pt x="486" y="82"/>
                  </a:lnTo>
                  <a:lnTo>
                    <a:pt x="506" y="102"/>
                  </a:lnTo>
                  <a:lnTo>
                    <a:pt x="508" y="112"/>
                  </a:lnTo>
                  <a:lnTo>
                    <a:pt x="494" y="110"/>
                  </a:lnTo>
                  <a:lnTo>
                    <a:pt x="480" y="110"/>
                  </a:lnTo>
                  <a:lnTo>
                    <a:pt x="460" y="118"/>
                  </a:lnTo>
                  <a:lnTo>
                    <a:pt x="442" y="132"/>
                  </a:lnTo>
                  <a:lnTo>
                    <a:pt x="426" y="132"/>
                  </a:lnTo>
                  <a:lnTo>
                    <a:pt x="412" y="146"/>
                  </a:lnTo>
                  <a:lnTo>
                    <a:pt x="394" y="144"/>
                  </a:lnTo>
                  <a:lnTo>
                    <a:pt x="380" y="144"/>
                  </a:lnTo>
                  <a:lnTo>
                    <a:pt x="374" y="156"/>
                  </a:lnTo>
                  <a:lnTo>
                    <a:pt x="380" y="168"/>
                  </a:lnTo>
                  <a:lnTo>
                    <a:pt x="362" y="178"/>
                  </a:lnTo>
                  <a:lnTo>
                    <a:pt x="362" y="184"/>
                  </a:lnTo>
                  <a:lnTo>
                    <a:pt x="344" y="194"/>
                  </a:lnTo>
                  <a:lnTo>
                    <a:pt x="300" y="194"/>
                  </a:lnTo>
                  <a:lnTo>
                    <a:pt x="278" y="208"/>
                  </a:lnTo>
                  <a:lnTo>
                    <a:pt x="242" y="204"/>
                  </a:lnTo>
                  <a:lnTo>
                    <a:pt x="218" y="192"/>
                  </a:lnTo>
                  <a:lnTo>
                    <a:pt x="190" y="190"/>
                  </a:lnTo>
                  <a:lnTo>
                    <a:pt x="136" y="188"/>
                  </a:lnTo>
                  <a:lnTo>
                    <a:pt x="130" y="178"/>
                  </a:lnTo>
                  <a:lnTo>
                    <a:pt x="124" y="166"/>
                  </a:lnTo>
                  <a:lnTo>
                    <a:pt x="102" y="154"/>
                  </a:lnTo>
                  <a:lnTo>
                    <a:pt x="92" y="144"/>
                  </a:lnTo>
                  <a:lnTo>
                    <a:pt x="58" y="142"/>
                  </a:lnTo>
                  <a:lnTo>
                    <a:pt x="50" y="138"/>
                  </a:lnTo>
                  <a:lnTo>
                    <a:pt x="46" y="126"/>
                  </a:lnTo>
                  <a:lnTo>
                    <a:pt x="52" y="118"/>
                  </a:lnTo>
                  <a:lnTo>
                    <a:pt x="52" y="110"/>
                  </a:lnTo>
                  <a:lnTo>
                    <a:pt x="44" y="98"/>
                  </a:lnTo>
                  <a:lnTo>
                    <a:pt x="30" y="84"/>
                  </a:lnTo>
                  <a:lnTo>
                    <a:pt x="14" y="82"/>
                  </a:lnTo>
                  <a:lnTo>
                    <a:pt x="4" y="72"/>
                  </a:lnTo>
                  <a:lnTo>
                    <a:pt x="0" y="6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54" name="Freeform 281">
              <a:extLst>
                <a:ext uri="{FF2B5EF4-FFF2-40B4-BE49-F238E27FC236}">
                  <a16:creationId xmlns:a16="http://schemas.microsoft.com/office/drawing/2014/main" id="{F8AD58EC-F553-4032-906D-02DA195C1C64}"/>
                </a:ext>
              </a:extLst>
            </p:cNvPr>
            <p:cNvSpPr>
              <a:spLocks/>
            </p:cNvSpPr>
            <p:nvPr/>
          </p:nvSpPr>
          <p:spPr bwMode="gray">
            <a:xfrm>
              <a:off x="9291088" y="4106897"/>
              <a:ext cx="51264" cy="41626"/>
            </a:xfrm>
            <a:custGeom>
              <a:avLst/>
              <a:gdLst>
                <a:gd name="T0" fmla="*/ 1 w 26"/>
                <a:gd name="T1" fmla="*/ 10 h 21"/>
                <a:gd name="T2" fmla="*/ 11 w 26"/>
                <a:gd name="T3" fmla="*/ 0 h 21"/>
                <a:gd name="T4" fmla="*/ 1 w 26"/>
                <a:gd name="T5" fmla="*/ 10 h 21"/>
              </a:gdLst>
              <a:ahLst/>
              <a:cxnLst>
                <a:cxn ang="0">
                  <a:pos x="T0" y="T1"/>
                </a:cxn>
                <a:cxn ang="0">
                  <a:pos x="T2" y="T3"/>
                </a:cxn>
                <a:cxn ang="0">
                  <a:pos x="T4" y="T5"/>
                </a:cxn>
              </a:cxnLst>
              <a:rect l="0" t="0" r="r" b="b"/>
              <a:pathLst>
                <a:path w="26" h="21">
                  <a:moveTo>
                    <a:pt x="1" y="10"/>
                  </a:moveTo>
                  <a:cubicBezTo>
                    <a:pt x="13" y="18"/>
                    <a:pt x="26" y="10"/>
                    <a:pt x="11" y="0"/>
                  </a:cubicBezTo>
                  <a:cubicBezTo>
                    <a:pt x="0" y="3"/>
                    <a:pt x="1" y="21"/>
                    <a:pt x="1" y="10"/>
                  </a:cubicBezTo>
                  <a:close/>
                </a:path>
              </a:pathLst>
            </a:custGeom>
            <a:solidFill>
              <a:srgbClr val="353B48">
                <a:lumMod val="75000"/>
              </a:srgbClr>
            </a:solidFill>
            <a:ln w="3175" cap="flat">
              <a:solidFill>
                <a:srgbClr val="1A1D24"/>
              </a:solidFill>
              <a:prstDash val="solid"/>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55" name="Freeform 282">
              <a:extLst>
                <a:ext uri="{FF2B5EF4-FFF2-40B4-BE49-F238E27FC236}">
                  <a16:creationId xmlns:a16="http://schemas.microsoft.com/office/drawing/2014/main" id="{3FC5242D-DA55-4B3D-8E78-6A30E737A11B}"/>
                </a:ext>
              </a:extLst>
            </p:cNvPr>
            <p:cNvSpPr>
              <a:spLocks/>
            </p:cNvSpPr>
            <p:nvPr/>
          </p:nvSpPr>
          <p:spPr bwMode="gray">
            <a:xfrm>
              <a:off x="8969706" y="4162401"/>
              <a:ext cx="35490" cy="31714"/>
            </a:xfrm>
            <a:custGeom>
              <a:avLst/>
              <a:gdLst>
                <a:gd name="T0" fmla="*/ 18 w 18"/>
                <a:gd name="T1" fmla="*/ 16 h 16"/>
                <a:gd name="T2" fmla="*/ 10 w 18"/>
                <a:gd name="T3" fmla="*/ 2 h 16"/>
                <a:gd name="T4" fmla="*/ 4 w 18"/>
                <a:gd name="T5" fmla="*/ 14 h 16"/>
                <a:gd name="T6" fmla="*/ 12 w 18"/>
                <a:gd name="T7" fmla="*/ 12 h 16"/>
                <a:gd name="T8" fmla="*/ 18 w 18"/>
                <a:gd name="T9" fmla="*/ 16 h 16"/>
              </a:gdLst>
              <a:ahLst/>
              <a:cxnLst>
                <a:cxn ang="0">
                  <a:pos x="T0" y="T1"/>
                </a:cxn>
                <a:cxn ang="0">
                  <a:pos x="T2" y="T3"/>
                </a:cxn>
                <a:cxn ang="0">
                  <a:pos x="T4" y="T5"/>
                </a:cxn>
                <a:cxn ang="0">
                  <a:pos x="T6" y="T7"/>
                </a:cxn>
                <a:cxn ang="0">
                  <a:pos x="T8" y="T9"/>
                </a:cxn>
              </a:cxnLst>
              <a:rect l="0" t="0" r="r" b="b"/>
              <a:pathLst>
                <a:path w="18" h="16">
                  <a:moveTo>
                    <a:pt x="18" y="16"/>
                  </a:moveTo>
                  <a:cubicBezTo>
                    <a:pt x="17" y="14"/>
                    <a:pt x="17" y="0"/>
                    <a:pt x="10" y="2"/>
                  </a:cubicBezTo>
                  <a:cubicBezTo>
                    <a:pt x="5" y="2"/>
                    <a:pt x="0" y="11"/>
                    <a:pt x="4" y="14"/>
                  </a:cubicBezTo>
                  <a:cubicBezTo>
                    <a:pt x="6" y="15"/>
                    <a:pt x="9" y="11"/>
                    <a:pt x="12" y="12"/>
                  </a:cubicBezTo>
                  <a:cubicBezTo>
                    <a:pt x="14" y="12"/>
                    <a:pt x="16" y="14"/>
                    <a:pt x="18" y="16"/>
                  </a:cubicBezTo>
                  <a:close/>
                </a:path>
              </a:pathLst>
            </a:custGeom>
            <a:solidFill>
              <a:srgbClr val="353B48">
                <a:lumMod val="75000"/>
              </a:srgbClr>
            </a:solidFill>
            <a:ln w="3175" cap="flat">
              <a:solidFill>
                <a:srgbClr val="1A1D24"/>
              </a:solidFill>
              <a:prstDash val="solid"/>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F5F6FA"/>
                </a:solidFill>
                <a:effectLst/>
                <a:uLnTx/>
                <a:uFillTx/>
                <a:latin typeface="Segoe UI Semibold"/>
              </a:endParaRPr>
            </a:p>
          </p:txBody>
        </p:sp>
        <p:sp>
          <p:nvSpPr>
            <p:cNvPr id="556" name="Rectangle 11">
              <a:extLst>
                <a:ext uri="{FF2B5EF4-FFF2-40B4-BE49-F238E27FC236}">
                  <a16:creationId xmlns:a16="http://schemas.microsoft.com/office/drawing/2014/main" id="{C1A28E1B-471A-4F48-869D-26C669FCBB64}"/>
                </a:ext>
              </a:extLst>
            </p:cNvPr>
            <p:cNvSpPr>
              <a:spLocks noChangeArrowheads="1"/>
            </p:cNvSpPr>
            <p:nvPr/>
          </p:nvSpPr>
          <p:spPr bwMode="auto">
            <a:xfrm>
              <a:off x="8503719" y="3386344"/>
              <a:ext cx="1788" cy="1788"/>
            </a:xfrm>
            <a:prstGeom prst="rect">
              <a:avLst/>
            </a:pr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5F6FA"/>
                </a:solidFill>
                <a:effectLst/>
                <a:uLnTx/>
                <a:uFillTx/>
                <a:latin typeface="Segoe UI Semibold"/>
              </a:endParaRPr>
            </a:p>
          </p:txBody>
        </p:sp>
        <p:sp>
          <p:nvSpPr>
            <p:cNvPr id="557" name="Freeform 12">
              <a:extLst>
                <a:ext uri="{FF2B5EF4-FFF2-40B4-BE49-F238E27FC236}">
                  <a16:creationId xmlns:a16="http://schemas.microsoft.com/office/drawing/2014/main" id="{C483BAD4-3119-4191-AC60-B0E528A2BFF7}"/>
                </a:ext>
              </a:extLst>
            </p:cNvPr>
            <p:cNvSpPr>
              <a:spLocks/>
            </p:cNvSpPr>
            <p:nvPr/>
          </p:nvSpPr>
          <p:spPr bwMode="auto">
            <a:xfrm>
              <a:off x="7654581" y="3018085"/>
              <a:ext cx="452278" cy="455852"/>
            </a:xfrm>
            <a:custGeom>
              <a:avLst/>
              <a:gdLst>
                <a:gd name="T0" fmla="*/ 109 w 253"/>
                <a:gd name="T1" fmla="*/ 243 h 255"/>
                <a:gd name="T2" fmla="*/ 116 w 253"/>
                <a:gd name="T3" fmla="*/ 236 h 255"/>
                <a:gd name="T4" fmla="*/ 109 w 253"/>
                <a:gd name="T5" fmla="*/ 239 h 255"/>
                <a:gd name="T6" fmla="*/ 111 w 253"/>
                <a:gd name="T7" fmla="*/ 234 h 255"/>
                <a:gd name="T8" fmla="*/ 116 w 253"/>
                <a:gd name="T9" fmla="*/ 229 h 255"/>
                <a:gd name="T10" fmla="*/ 120 w 253"/>
                <a:gd name="T11" fmla="*/ 229 h 255"/>
                <a:gd name="T12" fmla="*/ 123 w 253"/>
                <a:gd name="T13" fmla="*/ 232 h 255"/>
                <a:gd name="T14" fmla="*/ 139 w 253"/>
                <a:gd name="T15" fmla="*/ 234 h 255"/>
                <a:gd name="T16" fmla="*/ 153 w 253"/>
                <a:gd name="T17" fmla="*/ 232 h 255"/>
                <a:gd name="T18" fmla="*/ 156 w 253"/>
                <a:gd name="T19" fmla="*/ 234 h 255"/>
                <a:gd name="T20" fmla="*/ 158 w 253"/>
                <a:gd name="T21" fmla="*/ 229 h 255"/>
                <a:gd name="T22" fmla="*/ 161 w 253"/>
                <a:gd name="T23" fmla="*/ 227 h 255"/>
                <a:gd name="T24" fmla="*/ 158 w 253"/>
                <a:gd name="T25" fmla="*/ 217 h 255"/>
                <a:gd name="T26" fmla="*/ 153 w 253"/>
                <a:gd name="T27" fmla="*/ 208 h 255"/>
                <a:gd name="T28" fmla="*/ 146 w 253"/>
                <a:gd name="T29" fmla="*/ 203 h 255"/>
                <a:gd name="T30" fmla="*/ 146 w 253"/>
                <a:gd name="T31" fmla="*/ 201 h 255"/>
                <a:gd name="T32" fmla="*/ 149 w 253"/>
                <a:gd name="T33" fmla="*/ 191 h 255"/>
                <a:gd name="T34" fmla="*/ 135 w 253"/>
                <a:gd name="T35" fmla="*/ 184 h 255"/>
                <a:gd name="T36" fmla="*/ 149 w 253"/>
                <a:gd name="T37" fmla="*/ 168 h 255"/>
                <a:gd name="T38" fmla="*/ 156 w 253"/>
                <a:gd name="T39" fmla="*/ 163 h 255"/>
                <a:gd name="T40" fmla="*/ 161 w 253"/>
                <a:gd name="T41" fmla="*/ 165 h 255"/>
                <a:gd name="T42" fmla="*/ 163 w 253"/>
                <a:gd name="T43" fmla="*/ 170 h 255"/>
                <a:gd name="T44" fmla="*/ 184 w 253"/>
                <a:gd name="T45" fmla="*/ 158 h 255"/>
                <a:gd name="T46" fmla="*/ 201 w 253"/>
                <a:gd name="T47" fmla="*/ 149 h 255"/>
                <a:gd name="T48" fmla="*/ 215 w 253"/>
                <a:gd name="T49" fmla="*/ 125 h 255"/>
                <a:gd name="T50" fmla="*/ 227 w 253"/>
                <a:gd name="T51" fmla="*/ 120 h 255"/>
                <a:gd name="T52" fmla="*/ 236 w 253"/>
                <a:gd name="T53" fmla="*/ 109 h 255"/>
                <a:gd name="T54" fmla="*/ 236 w 253"/>
                <a:gd name="T55" fmla="*/ 99 h 255"/>
                <a:gd name="T56" fmla="*/ 248 w 253"/>
                <a:gd name="T57" fmla="*/ 92 h 255"/>
                <a:gd name="T58" fmla="*/ 253 w 253"/>
                <a:gd name="T59" fmla="*/ 90 h 255"/>
                <a:gd name="T60" fmla="*/ 250 w 253"/>
                <a:gd name="T61" fmla="*/ 85 h 255"/>
                <a:gd name="T62" fmla="*/ 243 w 253"/>
                <a:gd name="T63" fmla="*/ 80 h 255"/>
                <a:gd name="T64" fmla="*/ 241 w 253"/>
                <a:gd name="T65" fmla="*/ 78 h 255"/>
                <a:gd name="T66" fmla="*/ 236 w 253"/>
                <a:gd name="T67" fmla="*/ 76 h 255"/>
                <a:gd name="T68" fmla="*/ 231 w 253"/>
                <a:gd name="T69" fmla="*/ 69 h 255"/>
                <a:gd name="T70" fmla="*/ 239 w 253"/>
                <a:gd name="T71" fmla="*/ 38 h 255"/>
                <a:gd name="T72" fmla="*/ 227 w 253"/>
                <a:gd name="T73" fmla="*/ 26 h 255"/>
                <a:gd name="T74" fmla="*/ 215 w 253"/>
                <a:gd name="T75" fmla="*/ 19 h 255"/>
                <a:gd name="T76" fmla="*/ 220 w 253"/>
                <a:gd name="T77" fmla="*/ 12 h 255"/>
                <a:gd name="T78" fmla="*/ 224 w 253"/>
                <a:gd name="T79" fmla="*/ 7 h 255"/>
                <a:gd name="T80" fmla="*/ 231 w 253"/>
                <a:gd name="T81" fmla="*/ 5 h 255"/>
                <a:gd name="T82" fmla="*/ 248 w 253"/>
                <a:gd name="T83" fmla="*/ 5 h 255"/>
                <a:gd name="T84" fmla="*/ 248 w 253"/>
                <a:gd name="T85" fmla="*/ 2 h 255"/>
                <a:gd name="T86" fmla="*/ 227 w 253"/>
                <a:gd name="T87" fmla="*/ 2 h 255"/>
                <a:gd name="T88" fmla="*/ 201 w 253"/>
                <a:gd name="T89" fmla="*/ 2 h 255"/>
                <a:gd name="T90" fmla="*/ 177 w 253"/>
                <a:gd name="T91" fmla="*/ 21 h 255"/>
                <a:gd name="T92" fmla="*/ 177 w 253"/>
                <a:gd name="T93" fmla="*/ 57 h 255"/>
                <a:gd name="T94" fmla="*/ 156 w 253"/>
                <a:gd name="T95" fmla="*/ 76 h 255"/>
                <a:gd name="T96" fmla="*/ 144 w 253"/>
                <a:gd name="T97" fmla="*/ 92 h 255"/>
                <a:gd name="T98" fmla="*/ 118 w 253"/>
                <a:gd name="T99" fmla="*/ 106 h 255"/>
                <a:gd name="T100" fmla="*/ 94 w 253"/>
                <a:gd name="T101" fmla="*/ 116 h 255"/>
                <a:gd name="T102" fmla="*/ 90 w 253"/>
                <a:gd name="T103" fmla="*/ 142 h 255"/>
                <a:gd name="T104" fmla="*/ 61 w 253"/>
                <a:gd name="T105" fmla="*/ 146 h 255"/>
                <a:gd name="T106" fmla="*/ 19 w 253"/>
                <a:gd name="T107" fmla="*/ 149 h 255"/>
                <a:gd name="T108" fmla="*/ 0 w 253"/>
                <a:gd name="T109" fmla="*/ 146 h 255"/>
                <a:gd name="T110" fmla="*/ 31 w 253"/>
                <a:gd name="T111" fmla="*/ 180 h 255"/>
                <a:gd name="T112" fmla="*/ 40 w 253"/>
                <a:gd name="T113" fmla="*/ 194 h 255"/>
                <a:gd name="T114" fmla="*/ 26 w 253"/>
                <a:gd name="T115" fmla="*/ 203 h 255"/>
                <a:gd name="T116" fmla="*/ 9 w 253"/>
                <a:gd name="T117" fmla="*/ 232 h 255"/>
                <a:gd name="T118" fmla="*/ 42 w 253"/>
                <a:gd name="T119" fmla="*/ 227 h 255"/>
                <a:gd name="T120" fmla="*/ 94 w 253"/>
                <a:gd name="T121" fmla="*/ 227 h 255"/>
                <a:gd name="T122" fmla="*/ 118 w 253"/>
                <a:gd name="T123"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255">
                  <a:moveTo>
                    <a:pt x="113" y="250"/>
                  </a:moveTo>
                  <a:lnTo>
                    <a:pt x="109" y="243"/>
                  </a:lnTo>
                  <a:lnTo>
                    <a:pt x="111" y="241"/>
                  </a:lnTo>
                  <a:lnTo>
                    <a:pt x="116" y="236"/>
                  </a:lnTo>
                  <a:lnTo>
                    <a:pt x="113" y="236"/>
                  </a:lnTo>
                  <a:lnTo>
                    <a:pt x="109" y="239"/>
                  </a:lnTo>
                  <a:lnTo>
                    <a:pt x="106" y="239"/>
                  </a:lnTo>
                  <a:lnTo>
                    <a:pt x="111" y="234"/>
                  </a:lnTo>
                  <a:lnTo>
                    <a:pt x="113" y="234"/>
                  </a:lnTo>
                  <a:lnTo>
                    <a:pt x="116" y="229"/>
                  </a:lnTo>
                  <a:lnTo>
                    <a:pt x="118" y="229"/>
                  </a:lnTo>
                  <a:lnTo>
                    <a:pt x="120" y="229"/>
                  </a:lnTo>
                  <a:lnTo>
                    <a:pt x="123" y="229"/>
                  </a:lnTo>
                  <a:lnTo>
                    <a:pt x="123" y="232"/>
                  </a:lnTo>
                  <a:lnTo>
                    <a:pt x="132" y="232"/>
                  </a:lnTo>
                  <a:lnTo>
                    <a:pt x="139" y="234"/>
                  </a:lnTo>
                  <a:lnTo>
                    <a:pt x="151" y="229"/>
                  </a:lnTo>
                  <a:lnTo>
                    <a:pt x="153" y="232"/>
                  </a:lnTo>
                  <a:lnTo>
                    <a:pt x="153" y="234"/>
                  </a:lnTo>
                  <a:lnTo>
                    <a:pt x="156" y="234"/>
                  </a:lnTo>
                  <a:lnTo>
                    <a:pt x="161" y="232"/>
                  </a:lnTo>
                  <a:lnTo>
                    <a:pt x="158" y="229"/>
                  </a:lnTo>
                  <a:lnTo>
                    <a:pt x="161" y="227"/>
                  </a:lnTo>
                  <a:lnTo>
                    <a:pt x="161" y="227"/>
                  </a:lnTo>
                  <a:lnTo>
                    <a:pt x="158" y="224"/>
                  </a:lnTo>
                  <a:lnTo>
                    <a:pt x="158" y="217"/>
                  </a:lnTo>
                  <a:lnTo>
                    <a:pt x="156" y="213"/>
                  </a:lnTo>
                  <a:lnTo>
                    <a:pt x="153" y="208"/>
                  </a:lnTo>
                  <a:lnTo>
                    <a:pt x="149" y="206"/>
                  </a:lnTo>
                  <a:lnTo>
                    <a:pt x="146" y="203"/>
                  </a:lnTo>
                  <a:lnTo>
                    <a:pt x="146" y="203"/>
                  </a:lnTo>
                  <a:lnTo>
                    <a:pt x="146" y="201"/>
                  </a:lnTo>
                  <a:lnTo>
                    <a:pt x="146" y="198"/>
                  </a:lnTo>
                  <a:lnTo>
                    <a:pt x="149" y="191"/>
                  </a:lnTo>
                  <a:lnTo>
                    <a:pt x="142" y="189"/>
                  </a:lnTo>
                  <a:lnTo>
                    <a:pt x="135" y="184"/>
                  </a:lnTo>
                  <a:lnTo>
                    <a:pt x="137" y="180"/>
                  </a:lnTo>
                  <a:lnTo>
                    <a:pt x="149" y="168"/>
                  </a:lnTo>
                  <a:lnTo>
                    <a:pt x="153" y="163"/>
                  </a:lnTo>
                  <a:lnTo>
                    <a:pt x="156" y="163"/>
                  </a:lnTo>
                  <a:lnTo>
                    <a:pt x="158" y="163"/>
                  </a:lnTo>
                  <a:lnTo>
                    <a:pt x="161" y="165"/>
                  </a:lnTo>
                  <a:lnTo>
                    <a:pt x="161" y="168"/>
                  </a:lnTo>
                  <a:lnTo>
                    <a:pt x="163" y="170"/>
                  </a:lnTo>
                  <a:lnTo>
                    <a:pt x="182" y="168"/>
                  </a:lnTo>
                  <a:lnTo>
                    <a:pt x="184" y="158"/>
                  </a:lnTo>
                  <a:lnTo>
                    <a:pt x="194" y="151"/>
                  </a:lnTo>
                  <a:lnTo>
                    <a:pt x="201" y="149"/>
                  </a:lnTo>
                  <a:lnTo>
                    <a:pt x="215" y="130"/>
                  </a:lnTo>
                  <a:lnTo>
                    <a:pt x="215" y="125"/>
                  </a:lnTo>
                  <a:lnTo>
                    <a:pt x="224" y="125"/>
                  </a:lnTo>
                  <a:lnTo>
                    <a:pt x="227" y="120"/>
                  </a:lnTo>
                  <a:lnTo>
                    <a:pt x="236" y="113"/>
                  </a:lnTo>
                  <a:lnTo>
                    <a:pt x="236" y="109"/>
                  </a:lnTo>
                  <a:lnTo>
                    <a:pt x="239" y="102"/>
                  </a:lnTo>
                  <a:lnTo>
                    <a:pt x="236" y="99"/>
                  </a:lnTo>
                  <a:lnTo>
                    <a:pt x="241" y="97"/>
                  </a:lnTo>
                  <a:lnTo>
                    <a:pt x="248" y="92"/>
                  </a:lnTo>
                  <a:lnTo>
                    <a:pt x="253" y="90"/>
                  </a:lnTo>
                  <a:lnTo>
                    <a:pt x="253" y="90"/>
                  </a:lnTo>
                  <a:lnTo>
                    <a:pt x="253" y="90"/>
                  </a:lnTo>
                  <a:lnTo>
                    <a:pt x="250" y="85"/>
                  </a:lnTo>
                  <a:lnTo>
                    <a:pt x="243" y="85"/>
                  </a:lnTo>
                  <a:lnTo>
                    <a:pt x="243" y="80"/>
                  </a:lnTo>
                  <a:lnTo>
                    <a:pt x="243" y="78"/>
                  </a:lnTo>
                  <a:lnTo>
                    <a:pt x="241" y="78"/>
                  </a:lnTo>
                  <a:lnTo>
                    <a:pt x="236" y="78"/>
                  </a:lnTo>
                  <a:lnTo>
                    <a:pt x="236" y="76"/>
                  </a:lnTo>
                  <a:lnTo>
                    <a:pt x="234" y="73"/>
                  </a:lnTo>
                  <a:lnTo>
                    <a:pt x="231" y="69"/>
                  </a:lnTo>
                  <a:lnTo>
                    <a:pt x="229" y="50"/>
                  </a:lnTo>
                  <a:lnTo>
                    <a:pt x="239" y="38"/>
                  </a:lnTo>
                  <a:lnTo>
                    <a:pt x="236" y="33"/>
                  </a:lnTo>
                  <a:lnTo>
                    <a:pt x="227" y="26"/>
                  </a:lnTo>
                  <a:lnTo>
                    <a:pt x="217" y="24"/>
                  </a:lnTo>
                  <a:lnTo>
                    <a:pt x="215" y="19"/>
                  </a:lnTo>
                  <a:lnTo>
                    <a:pt x="215" y="12"/>
                  </a:lnTo>
                  <a:lnTo>
                    <a:pt x="220" y="12"/>
                  </a:lnTo>
                  <a:lnTo>
                    <a:pt x="224" y="12"/>
                  </a:lnTo>
                  <a:lnTo>
                    <a:pt x="224" y="7"/>
                  </a:lnTo>
                  <a:lnTo>
                    <a:pt x="227" y="2"/>
                  </a:lnTo>
                  <a:lnTo>
                    <a:pt x="231" y="5"/>
                  </a:lnTo>
                  <a:lnTo>
                    <a:pt x="236" y="7"/>
                  </a:lnTo>
                  <a:lnTo>
                    <a:pt x="248" y="5"/>
                  </a:lnTo>
                  <a:lnTo>
                    <a:pt x="248" y="5"/>
                  </a:lnTo>
                  <a:lnTo>
                    <a:pt x="248" y="2"/>
                  </a:lnTo>
                  <a:lnTo>
                    <a:pt x="241" y="0"/>
                  </a:lnTo>
                  <a:lnTo>
                    <a:pt x="227" y="2"/>
                  </a:lnTo>
                  <a:lnTo>
                    <a:pt x="210" y="2"/>
                  </a:lnTo>
                  <a:lnTo>
                    <a:pt x="201" y="2"/>
                  </a:lnTo>
                  <a:lnTo>
                    <a:pt x="184" y="14"/>
                  </a:lnTo>
                  <a:lnTo>
                    <a:pt x="177" y="21"/>
                  </a:lnTo>
                  <a:lnTo>
                    <a:pt x="184" y="33"/>
                  </a:lnTo>
                  <a:lnTo>
                    <a:pt x="177" y="57"/>
                  </a:lnTo>
                  <a:lnTo>
                    <a:pt x="158" y="64"/>
                  </a:lnTo>
                  <a:lnTo>
                    <a:pt x="156" y="76"/>
                  </a:lnTo>
                  <a:lnTo>
                    <a:pt x="149" y="80"/>
                  </a:lnTo>
                  <a:lnTo>
                    <a:pt x="144" y="92"/>
                  </a:lnTo>
                  <a:lnTo>
                    <a:pt x="144" y="106"/>
                  </a:lnTo>
                  <a:lnTo>
                    <a:pt x="118" y="106"/>
                  </a:lnTo>
                  <a:lnTo>
                    <a:pt x="113" y="116"/>
                  </a:lnTo>
                  <a:lnTo>
                    <a:pt x="94" y="116"/>
                  </a:lnTo>
                  <a:lnTo>
                    <a:pt x="92" y="123"/>
                  </a:lnTo>
                  <a:lnTo>
                    <a:pt x="90" y="142"/>
                  </a:lnTo>
                  <a:lnTo>
                    <a:pt x="78" y="144"/>
                  </a:lnTo>
                  <a:lnTo>
                    <a:pt x="61" y="146"/>
                  </a:lnTo>
                  <a:lnTo>
                    <a:pt x="38" y="149"/>
                  </a:lnTo>
                  <a:lnTo>
                    <a:pt x="19" y="149"/>
                  </a:lnTo>
                  <a:lnTo>
                    <a:pt x="12" y="142"/>
                  </a:lnTo>
                  <a:lnTo>
                    <a:pt x="0" y="146"/>
                  </a:lnTo>
                  <a:lnTo>
                    <a:pt x="19" y="168"/>
                  </a:lnTo>
                  <a:lnTo>
                    <a:pt x="31" y="180"/>
                  </a:lnTo>
                  <a:lnTo>
                    <a:pt x="31" y="194"/>
                  </a:lnTo>
                  <a:lnTo>
                    <a:pt x="40" y="194"/>
                  </a:lnTo>
                  <a:lnTo>
                    <a:pt x="40" y="203"/>
                  </a:lnTo>
                  <a:lnTo>
                    <a:pt x="26" y="203"/>
                  </a:lnTo>
                  <a:lnTo>
                    <a:pt x="9" y="213"/>
                  </a:lnTo>
                  <a:lnTo>
                    <a:pt x="9" y="232"/>
                  </a:lnTo>
                  <a:lnTo>
                    <a:pt x="38" y="234"/>
                  </a:lnTo>
                  <a:lnTo>
                    <a:pt x="42" y="227"/>
                  </a:lnTo>
                  <a:lnTo>
                    <a:pt x="94" y="222"/>
                  </a:lnTo>
                  <a:lnTo>
                    <a:pt x="94" y="227"/>
                  </a:lnTo>
                  <a:lnTo>
                    <a:pt x="116" y="253"/>
                  </a:lnTo>
                  <a:lnTo>
                    <a:pt x="118" y="255"/>
                  </a:lnTo>
                  <a:lnTo>
                    <a:pt x="113" y="25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5F6FA"/>
                </a:solidFill>
                <a:effectLst/>
                <a:uLnTx/>
                <a:uFillTx/>
                <a:latin typeface="Segoe UI Semibold"/>
              </a:endParaRPr>
            </a:p>
          </p:txBody>
        </p:sp>
        <p:sp>
          <p:nvSpPr>
            <p:cNvPr id="558" name="Freeform 13">
              <a:extLst>
                <a:ext uri="{FF2B5EF4-FFF2-40B4-BE49-F238E27FC236}">
                  <a16:creationId xmlns:a16="http://schemas.microsoft.com/office/drawing/2014/main" id="{0095767D-4802-403A-BEFA-C53CE1CB874F}"/>
                </a:ext>
              </a:extLst>
            </p:cNvPr>
            <p:cNvSpPr>
              <a:spLocks/>
            </p:cNvSpPr>
            <p:nvPr/>
          </p:nvSpPr>
          <p:spPr bwMode="auto">
            <a:xfrm>
              <a:off x="8659245" y="3833256"/>
              <a:ext cx="8939" cy="21451"/>
            </a:xfrm>
            <a:custGeom>
              <a:avLst/>
              <a:gdLst>
                <a:gd name="T0" fmla="*/ 3 w 5"/>
                <a:gd name="T1" fmla="*/ 0 h 12"/>
                <a:gd name="T2" fmla="*/ 0 w 5"/>
                <a:gd name="T3" fmla="*/ 2 h 12"/>
                <a:gd name="T4" fmla="*/ 0 w 5"/>
                <a:gd name="T5" fmla="*/ 12 h 12"/>
                <a:gd name="T6" fmla="*/ 5 w 5"/>
                <a:gd name="T7" fmla="*/ 7 h 12"/>
                <a:gd name="T8" fmla="*/ 3 w 5"/>
                <a:gd name="T9" fmla="*/ 5 h 12"/>
                <a:gd name="T10" fmla="*/ 5 w 5"/>
                <a:gd name="T11" fmla="*/ 2 h 12"/>
                <a:gd name="T12" fmla="*/ 3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3" y="0"/>
                  </a:moveTo>
                  <a:lnTo>
                    <a:pt x="0" y="2"/>
                  </a:lnTo>
                  <a:lnTo>
                    <a:pt x="0" y="12"/>
                  </a:lnTo>
                  <a:lnTo>
                    <a:pt x="5" y="7"/>
                  </a:lnTo>
                  <a:lnTo>
                    <a:pt x="3" y="5"/>
                  </a:lnTo>
                  <a:lnTo>
                    <a:pt x="5" y="2"/>
                  </a:lnTo>
                  <a:lnTo>
                    <a:pt x="3" y="0"/>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5F6FA"/>
                </a:solidFill>
                <a:effectLst/>
                <a:uLnTx/>
                <a:uFillTx/>
                <a:latin typeface="Segoe UI Semibold"/>
              </a:endParaRPr>
            </a:p>
          </p:txBody>
        </p:sp>
        <p:sp>
          <p:nvSpPr>
            <p:cNvPr id="559" name="Freeform 14">
              <a:extLst>
                <a:ext uri="{FF2B5EF4-FFF2-40B4-BE49-F238E27FC236}">
                  <a16:creationId xmlns:a16="http://schemas.microsoft.com/office/drawing/2014/main" id="{278C93E3-29F1-4AF1-8536-704F259CE921}"/>
                </a:ext>
              </a:extLst>
            </p:cNvPr>
            <p:cNvSpPr>
              <a:spLocks/>
            </p:cNvSpPr>
            <p:nvPr/>
          </p:nvSpPr>
          <p:spPr bwMode="auto">
            <a:xfrm>
              <a:off x="8664607" y="3854710"/>
              <a:ext cx="3575" cy="21451"/>
            </a:xfrm>
            <a:custGeom>
              <a:avLst/>
              <a:gdLst>
                <a:gd name="T0" fmla="*/ 0 w 2"/>
                <a:gd name="T1" fmla="*/ 12 h 12"/>
                <a:gd name="T2" fmla="*/ 2 w 2"/>
                <a:gd name="T3" fmla="*/ 12 h 12"/>
                <a:gd name="T4" fmla="*/ 2 w 2"/>
                <a:gd name="T5" fmla="*/ 0 h 12"/>
                <a:gd name="T6" fmla="*/ 0 w 2"/>
                <a:gd name="T7" fmla="*/ 5 h 12"/>
                <a:gd name="T8" fmla="*/ 0 w 2"/>
                <a:gd name="T9" fmla="*/ 12 h 12"/>
              </a:gdLst>
              <a:ahLst/>
              <a:cxnLst>
                <a:cxn ang="0">
                  <a:pos x="T0" y="T1"/>
                </a:cxn>
                <a:cxn ang="0">
                  <a:pos x="T2" y="T3"/>
                </a:cxn>
                <a:cxn ang="0">
                  <a:pos x="T4" y="T5"/>
                </a:cxn>
                <a:cxn ang="0">
                  <a:pos x="T6" y="T7"/>
                </a:cxn>
                <a:cxn ang="0">
                  <a:pos x="T8" y="T9"/>
                </a:cxn>
              </a:cxnLst>
              <a:rect l="0" t="0" r="r" b="b"/>
              <a:pathLst>
                <a:path w="2" h="12">
                  <a:moveTo>
                    <a:pt x="0" y="12"/>
                  </a:moveTo>
                  <a:lnTo>
                    <a:pt x="2" y="12"/>
                  </a:lnTo>
                  <a:lnTo>
                    <a:pt x="2" y="0"/>
                  </a:lnTo>
                  <a:lnTo>
                    <a:pt x="0" y="5"/>
                  </a:lnTo>
                  <a:lnTo>
                    <a:pt x="0" y="1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5F6FA"/>
                </a:solidFill>
                <a:effectLst/>
                <a:uLnTx/>
                <a:uFillTx/>
                <a:latin typeface="Segoe UI Semibold"/>
              </a:endParaRPr>
            </a:p>
          </p:txBody>
        </p:sp>
        <p:sp>
          <p:nvSpPr>
            <p:cNvPr id="560" name="Freeform 15">
              <a:extLst>
                <a:ext uri="{FF2B5EF4-FFF2-40B4-BE49-F238E27FC236}">
                  <a16:creationId xmlns:a16="http://schemas.microsoft.com/office/drawing/2014/main" id="{7042EBFA-E997-47E2-A4E6-676A98764D07}"/>
                </a:ext>
              </a:extLst>
            </p:cNvPr>
            <p:cNvSpPr>
              <a:spLocks/>
            </p:cNvSpPr>
            <p:nvPr/>
          </p:nvSpPr>
          <p:spPr bwMode="auto">
            <a:xfrm>
              <a:off x="8659245" y="3879737"/>
              <a:ext cx="5363" cy="21451"/>
            </a:xfrm>
            <a:custGeom>
              <a:avLst/>
              <a:gdLst>
                <a:gd name="T0" fmla="*/ 0 w 3"/>
                <a:gd name="T1" fmla="*/ 9 h 12"/>
                <a:gd name="T2" fmla="*/ 0 w 3"/>
                <a:gd name="T3" fmla="*/ 12 h 12"/>
                <a:gd name="T4" fmla="*/ 3 w 3"/>
                <a:gd name="T5" fmla="*/ 5 h 12"/>
                <a:gd name="T6" fmla="*/ 3 w 3"/>
                <a:gd name="T7" fmla="*/ 0 h 12"/>
                <a:gd name="T8" fmla="*/ 0 w 3"/>
                <a:gd name="T9" fmla="*/ 9 h 12"/>
              </a:gdLst>
              <a:ahLst/>
              <a:cxnLst>
                <a:cxn ang="0">
                  <a:pos x="T0" y="T1"/>
                </a:cxn>
                <a:cxn ang="0">
                  <a:pos x="T2" y="T3"/>
                </a:cxn>
                <a:cxn ang="0">
                  <a:pos x="T4" y="T5"/>
                </a:cxn>
                <a:cxn ang="0">
                  <a:pos x="T6" y="T7"/>
                </a:cxn>
                <a:cxn ang="0">
                  <a:pos x="T8" y="T9"/>
                </a:cxn>
              </a:cxnLst>
              <a:rect l="0" t="0" r="r" b="b"/>
              <a:pathLst>
                <a:path w="3" h="12">
                  <a:moveTo>
                    <a:pt x="0" y="9"/>
                  </a:moveTo>
                  <a:lnTo>
                    <a:pt x="0" y="12"/>
                  </a:lnTo>
                  <a:lnTo>
                    <a:pt x="3" y="5"/>
                  </a:lnTo>
                  <a:lnTo>
                    <a:pt x="3" y="0"/>
                  </a:lnTo>
                  <a:lnTo>
                    <a:pt x="0" y="9"/>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5F6FA"/>
                </a:solidFill>
                <a:effectLst/>
                <a:uLnTx/>
                <a:uFillTx/>
                <a:latin typeface="Segoe UI Semibold"/>
              </a:endParaRPr>
            </a:p>
          </p:txBody>
        </p:sp>
        <p:sp>
          <p:nvSpPr>
            <p:cNvPr id="561" name="Freeform 16">
              <a:extLst>
                <a:ext uri="{FF2B5EF4-FFF2-40B4-BE49-F238E27FC236}">
                  <a16:creationId xmlns:a16="http://schemas.microsoft.com/office/drawing/2014/main" id="{3D498B73-D22E-4E86-B78B-444DC87F8416}"/>
                </a:ext>
              </a:extLst>
            </p:cNvPr>
            <p:cNvSpPr>
              <a:spLocks noEditPoints="1"/>
            </p:cNvSpPr>
            <p:nvPr/>
          </p:nvSpPr>
          <p:spPr bwMode="auto">
            <a:xfrm>
              <a:off x="7844072" y="3018085"/>
              <a:ext cx="950151" cy="988574"/>
            </a:xfrm>
            <a:custGeom>
              <a:avLst/>
              <a:gdLst>
                <a:gd name="T0" fmla="*/ 219 w 227"/>
                <a:gd name="T1" fmla="*/ 70 h 234"/>
                <a:gd name="T2" fmla="*/ 215 w 227"/>
                <a:gd name="T3" fmla="*/ 64 h 234"/>
                <a:gd name="T4" fmla="*/ 196 w 227"/>
                <a:gd name="T5" fmla="*/ 74 h 234"/>
                <a:gd name="T6" fmla="*/ 187 w 227"/>
                <a:gd name="T7" fmla="*/ 80 h 234"/>
                <a:gd name="T8" fmla="*/ 177 w 227"/>
                <a:gd name="T9" fmla="*/ 86 h 234"/>
                <a:gd name="T10" fmla="*/ 162 w 227"/>
                <a:gd name="T11" fmla="*/ 82 h 234"/>
                <a:gd name="T12" fmla="*/ 156 w 227"/>
                <a:gd name="T13" fmla="*/ 82 h 234"/>
                <a:gd name="T14" fmla="*/ 156 w 227"/>
                <a:gd name="T15" fmla="*/ 87 h 234"/>
                <a:gd name="T16" fmla="*/ 136 w 227"/>
                <a:gd name="T17" fmla="*/ 85 h 234"/>
                <a:gd name="T18" fmla="*/ 97 w 227"/>
                <a:gd name="T19" fmla="*/ 61 h 234"/>
                <a:gd name="T20" fmla="*/ 89 w 227"/>
                <a:gd name="T21" fmla="*/ 46 h 234"/>
                <a:gd name="T22" fmla="*/ 87 w 227"/>
                <a:gd name="T23" fmla="*/ 37 h 234"/>
                <a:gd name="T24" fmla="*/ 94 w 227"/>
                <a:gd name="T25" fmla="*/ 26 h 234"/>
                <a:gd name="T26" fmla="*/ 87 w 227"/>
                <a:gd name="T27" fmla="*/ 13 h 234"/>
                <a:gd name="T28" fmla="*/ 67 w 227"/>
                <a:gd name="T29" fmla="*/ 1 h 234"/>
                <a:gd name="T30" fmla="*/ 46 w 227"/>
                <a:gd name="T31" fmla="*/ 5 h 234"/>
                <a:gd name="T32" fmla="*/ 55 w 227"/>
                <a:gd name="T33" fmla="*/ 32 h 234"/>
                <a:gd name="T34" fmla="*/ 62 w 227"/>
                <a:gd name="T35" fmla="*/ 38 h 234"/>
                <a:gd name="T36" fmla="*/ 46 w 227"/>
                <a:gd name="T37" fmla="*/ 53 h 234"/>
                <a:gd name="T38" fmla="*/ 22 w 227"/>
                <a:gd name="T39" fmla="*/ 69 h 234"/>
                <a:gd name="T40" fmla="*/ 18 w 227"/>
                <a:gd name="T41" fmla="*/ 87 h 234"/>
                <a:gd name="T42" fmla="*/ 21 w 227"/>
                <a:gd name="T43" fmla="*/ 99 h 234"/>
                <a:gd name="T44" fmla="*/ 5 w 227"/>
                <a:gd name="T45" fmla="*/ 97 h 234"/>
                <a:gd name="T46" fmla="*/ 1 w 227"/>
                <a:gd name="T47" fmla="*/ 103 h 234"/>
                <a:gd name="T48" fmla="*/ 13 w 227"/>
                <a:gd name="T49" fmla="*/ 113 h 234"/>
                <a:gd name="T50" fmla="*/ 18 w 227"/>
                <a:gd name="T51" fmla="*/ 128 h 234"/>
                <a:gd name="T52" fmla="*/ 30 w 227"/>
                <a:gd name="T53" fmla="*/ 119 h 234"/>
                <a:gd name="T54" fmla="*/ 33 w 227"/>
                <a:gd name="T55" fmla="*/ 121 h 234"/>
                <a:gd name="T56" fmla="*/ 33 w 227"/>
                <a:gd name="T57" fmla="*/ 134 h 234"/>
                <a:gd name="T58" fmla="*/ 33 w 227"/>
                <a:gd name="T59" fmla="*/ 142 h 234"/>
                <a:gd name="T60" fmla="*/ 34 w 227"/>
                <a:gd name="T61" fmla="*/ 157 h 234"/>
                <a:gd name="T62" fmla="*/ 39 w 227"/>
                <a:gd name="T63" fmla="*/ 177 h 234"/>
                <a:gd name="T64" fmla="*/ 44 w 227"/>
                <a:gd name="T65" fmla="*/ 195 h 234"/>
                <a:gd name="T66" fmla="*/ 56 w 227"/>
                <a:gd name="T67" fmla="*/ 222 h 234"/>
                <a:gd name="T68" fmla="*/ 64 w 227"/>
                <a:gd name="T69" fmla="*/ 234 h 234"/>
                <a:gd name="T70" fmla="*/ 78 w 227"/>
                <a:gd name="T71" fmla="*/ 224 h 234"/>
                <a:gd name="T72" fmla="*/ 85 w 227"/>
                <a:gd name="T73" fmla="*/ 205 h 234"/>
                <a:gd name="T74" fmla="*/ 88 w 227"/>
                <a:gd name="T75" fmla="*/ 190 h 234"/>
                <a:gd name="T76" fmla="*/ 97 w 227"/>
                <a:gd name="T77" fmla="*/ 171 h 234"/>
                <a:gd name="T78" fmla="*/ 109 w 227"/>
                <a:gd name="T79" fmla="*/ 162 h 234"/>
                <a:gd name="T80" fmla="*/ 133 w 227"/>
                <a:gd name="T81" fmla="*/ 143 h 234"/>
                <a:gd name="T82" fmla="*/ 147 w 227"/>
                <a:gd name="T83" fmla="*/ 134 h 234"/>
                <a:gd name="T84" fmla="*/ 153 w 227"/>
                <a:gd name="T85" fmla="*/ 127 h 234"/>
                <a:gd name="T86" fmla="*/ 159 w 227"/>
                <a:gd name="T87" fmla="*/ 125 h 234"/>
                <a:gd name="T88" fmla="*/ 163 w 227"/>
                <a:gd name="T89" fmla="*/ 124 h 234"/>
                <a:gd name="T90" fmla="*/ 161 w 227"/>
                <a:gd name="T91" fmla="*/ 107 h 234"/>
                <a:gd name="T92" fmla="*/ 159 w 227"/>
                <a:gd name="T93" fmla="*/ 99 h 234"/>
                <a:gd name="T94" fmla="*/ 160 w 227"/>
                <a:gd name="T95" fmla="*/ 89 h 234"/>
                <a:gd name="T96" fmla="*/ 169 w 227"/>
                <a:gd name="T97" fmla="*/ 90 h 234"/>
                <a:gd name="T98" fmla="*/ 184 w 227"/>
                <a:gd name="T99" fmla="*/ 99 h 234"/>
                <a:gd name="T100" fmla="*/ 189 w 227"/>
                <a:gd name="T101" fmla="*/ 104 h 234"/>
                <a:gd name="T102" fmla="*/ 186 w 227"/>
                <a:gd name="T103" fmla="*/ 114 h 234"/>
                <a:gd name="T104" fmla="*/ 194 w 227"/>
                <a:gd name="T105" fmla="*/ 123 h 234"/>
                <a:gd name="T106" fmla="*/ 198 w 227"/>
                <a:gd name="T107" fmla="*/ 108 h 234"/>
                <a:gd name="T108" fmla="*/ 208 w 227"/>
                <a:gd name="T109" fmla="*/ 98 h 234"/>
                <a:gd name="T110" fmla="*/ 218 w 227"/>
                <a:gd name="T111" fmla="*/ 81 h 234"/>
                <a:gd name="T112" fmla="*/ 85 w 227"/>
                <a:gd name="T113" fmla="*/ 3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 h="234">
                  <a:moveTo>
                    <a:pt x="224" y="77"/>
                  </a:moveTo>
                  <a:cubicBezTo>
                    <a:pt x="227" y="75"/>
                    <a:pt x="227" y="75"/>
                    <a:pt x="227" y="75"/>
                  </a:cubicBezTo>
                  <a:cubicBezTo>
                    <a:pt x="227" y="72"/>
                    <a:pt x="227" y="72"/>
                    <a:pt x="227" y="72"/>
                  </a:cubicBezTo>
                  <a:cubicBezTo>
                    <a:pt x="226" y="72"/>
                    <a:pt x="226" y="72"/>
                    <a:pt x="226" y="72"/>
                  </a:cubicBezTo>
                  <a:cubicBezTo>
                    <a:pt x="224" y="72"/>
                    <a:pt x="224" y="72"/>
                    <a:pt x="224" y="72"/>
                  </a:cubicBezTo>
                  <a:cubicBezTo>
                    <a:pt x="221" y="71"/>
                    <a:pt x="221" y="71"/>
                    <a:pt x="221" y="71"/>
                  </a:cubicBezTo>
                  <a:cubicBezTo>
                    <a:pt x="220" y="71"/>
                    <a:pt x="220" y="71"/>
                    <a:pt x="220" y="71"/>
                  </a:cubicBezTo>
                  <a:cubicBezTo>
                    <a:pt x="219" y="71"/>
                    <a:pt x="219" y="71"/>
                    <a:pt x="219" y="71"/>
                  </a:cubicBezTo>
                  <a:cubicBezTo>
                    <a:pt x="219" y="70"/>
                    <a:pt x="219" y="70"/>
                    <a:pt x="219" y="70"/>
                  </a:cubicBezTo>
                  <a:cubicBezTo>
                    <a:pt x="221" y="68"/>
                    <a:pt x="221" y="68"/>
                    <a:pt x="221" y="68"/>
                  </a:cubicBezTo>
                  <a:cubicBezTo>
                    <a:pt x="220" y="66"/>
                    <a:pt x="220" y="66"/>
                    <a:pt x="220" y="66"/>
                  </a:cubicBezTo>
                  <a:cubicBezTo>
                    <a:pt x="219" y="66"/>
                    <a:pt x="219" y="66"/>
                    <a:pt x="219" y="66"/>
                  </a:cubicBezTo>
                  <a:cubicBezTo>
                    <a:pt x="219" y="67"/>
                    <a:pt x="219" y="67"/>
                    <a:pt x="219" y="67"/>
                  </a:cubicBezTo>
                  <a:cubicBezTo>
                    <a:pt x="218" y="67"/>
                    <a:pt x="218" y="67"/>
                    <a:pt x="218" y="67"/>
                  </a:cubicBezTo>
                  <a:cubicBezTo>
                    <a:pt x="218" y="66"/>
                    <a:pt x="218" y="66"/>
                    <a:pt x="218" y="66"/>
                  </a:cubicBezTo>
                  <a:cubicBezTo>
                    <a:pt x="219" y="65"/>
                    <a:pt x="219" y="65"/>
                    <a:pt x="219" y="65"/>
                  </a:cubicBezTo>
                  <a:cubicBezTo>
                    <a:pt x="217" y="64"/>
                    <a:pt x="217" y="64"/>
                    <a:pt x="217" y="64"/>
                  </a:cubicBezTo>
                  <a:cubicBezTo>
                    <a:pt x="215" y="64"/>
                    <a:pt x="215" y="64"/>
                    <a:pt x="215" y="64"/>
                  </a:cubicBezTo>
                  <a:cubicBezTo>
                    <a:pt x="212" y="66"/>
                    <a:pt x="212" y="66"/>
                    <a:pt x="212" y="66"/>
                  </a:cubicBezTo>
                  <a:cubicBezTo>
                    <a:pt x="208" y="66"/>
                    <a:pt x="208" y="66"/>
                    <a:pt x="208" y="66"/>
                  </a:cubicBezTo>
                  <a:cubicBezTo>
                    <a:pt x="207" y="65"/>
                    <a:pt x="207" y="65"/>
                    <a:pt x="207" y="65"/>
                  </a:cubicBezTo>
                  <a:cubicBezTo>
                    <a:pt x="203" y="67"/>
                    <a:pt x="203" y="67"/>
                    <a:pt x="203" y="67"/>
                  </a:cubicBezTo>
                  <a:cubicBezTo>
                    <a:pt x="201" y="67"/>
                    <a:pt x="201" y="67"/>
                    <a:pt x="201" y="67"/>
                  </a:cubicBezTo>
                  <a:cubicBezTo>
                    <a:pt x="200" y="70"/>
                    <a:pt x="200" y="70"/>
                    <a:pt x="200" y="70"/>
                  </a:cubicBezTo>
                  <a:cubicBezTo>
                    <a:pt x="198" y="70"/>
                    <a:pt x="198" y="70"/>
                    <a:pt x="198" y="70"/>
                  </a:cubicBezTo>
                  <a:cubicBezTo>
                    <a:pt x="196" y="71"/>
                    <a:pt x="196" y="71"/>
                    <a:pt x="196" y="71"/>
                  </a:cubicBezTo>
                  <a:cubicBezTo>
                    <a:pt x="196" y="74"/>
                    <a:pt x="196" y="74"/>
                    <a:pt x="196" y="74"/>
                  </a:cubicBezTo>
                  <a:cubicBezTo>
                    <a:pt x="192" y="75"/>
                    <a:pt x="192" y="75"/>
                    <a:pt x="192" y="75"/>
                  </a:cubicBezTo>
                  <a:cubicBezTo>
                    <a:pt x="191" y="76"/>
                    <a:pt x="191" y="76"/>
                    <a:pt x="191" y="76"/>
                  </a:cubicBezTo>
                  <a:cubicBezTo>
                    <a:pt x="188" y="77"/>
                    <a:pt x="188" y="77"/>
                    <a:pt x="188" y="77"/>
                  </a:cubicBezTo>
                  <a:cubicBezTo>
                    <a:pt x="186" y="77"/>
                    <a:pt x="186" y="77"/>
                    <a:pt x="186" y="77"/>
                  </a:cubicBezTo>
                  <a:cubicBezTo>
                    <a:pt x="183" y="77"/>
                    <a:pt x="183" y="77"/>
                    <a:pt x="183" y="77"/>
                  </a:cubicBezTo>
                  <a:cubicBezTo>
                    <a:pt x="184" y="79"/>
                    <a:pt x="184" y="79"/>
                    <a:pt x="184" y="79"/>
                  </a:cubicBezTo>
                  <a:cubicBezTo>
                    <a:pt x="184" y="79"/>
                    <a:pt x="184" y="79"/>
                    <a:pt x="184" y="79"/>
                  </a:cubicBezTo>
                  <a:cubicBezTo>
                    <a:pt x="186" y="80"/>
                    <a:pt x="186" y="80"/>
                    <a:pt x="186" y="80"/>
                  </a:cubicBezTo>
                  <a:cubicBezTo>
                    <a:pt x="187" y="80"/>
                    <a:pt x="187" y="80"/>
                    <a:pt x="187" y="80"/>
                  </a:cubicBezTo>
                  <a:cubicBezTo>
                    <a:pt x="187" y="82"/>
                    <a:pt x="187" y="82"/>
                    <a:pt x="187" y="82"/>
                  </a:cubicBezTo>
                  <a:cubicBezTo>
                    <a:pt x="187" y="84"/>
                    <a:pt x="187" y="84"/>
                    <a:pt x="187" y="84"/>
                  </a:cubicBezTo>
                  <a:cubicBezTo>
                    <a:pt x="187" y="84"/>
                    <a:pt x="187" y="84"/>
                    <a:pt x="187" y="84"/>
                  </a:cubicBezTo>
                  <a:cubicBezTo>
                    <a:pt x="186" y="84"/>
                    <a:pt x="186" y="84"/>
                    <a:pt x="186" y="84"/>
                  </a:cubicBezTo>
                  <a:cubicBezTo>
                    <a:pt x="187" y="84"/>
                    <a:pt x="187" y="84"/>
                    <a:pt x="187" y="84"/>
                  </a:cubicBezTo>
                  <a:cubicBezTo>
                    <a:pt x="187" y="84"/>
                    <a:pt x="187" y="84"/>
                    <a:pt x="187" y="84"/>
                  </a:cubicBezTo>
                  <a:cubicBezTo>
                    <a:pt x="187" y="84"/>
                    <a:pt x="187" y="84"/>
                    <a:pt x="187" y="84"/>
                  </a:cubicBezTo>
                  <a:cubicBezTo>
                    <a:pt x="184" y="85"/>
                    <a:pt x="184" y="85"/>
                    <a:pt x="184" y="85"/>
                  </a:cubicBezTo>
                  <a:cubicBezTo>
                    <a:pt x="177" y="86"/>
                    <a:pt x="177" y="86"/>
                    <a:pt x="177" y="86"/>
                  </a:cubicBezTo>
                  <a:cubicBezTo>
                    <a:pt x="174" y="85"/>
                    <a:pt x="174" y="85"/>
                    <a:pt x="174" y="85"/>
                  </a:cubicBezTo>
                  <a:cubicBezTo>
                    <a:pt x="172" y="85"/>
                    <a:pt x="172" y="85"/>
                    <a:pt x="172" y="85"/>
                  </a:cubicBezTo>
                  <a:cubicBezTo>
                    <a:pt x="171" y="85"/>
                    <a:pt x="171" y="85"/>
                    <a:pt x="171" y="85"/>
                  </a:cubicBezTo>
                  <a:cubicBezTo>
                    <a:pt x="171" y="85"/>
                    <a:pt x="171" y="85"/>
                    <a:pt x="171" y="85"/>
                  </a:cubicBezTo>
                  <a:cubicBezTo>
                    <a:pt x="171" y="86"/>
                    <a:pt x="171" y="86"/>
                    <a:pt x="171" y="86"/>
                  </a:cubicBezTo>
                  <a:cubicBezTo>
                    <a:pt x="167" y="85"/>
                    <a:pt x="167" y="85"/>
                    <a:pt x="167" y="85"/>
                  </a:cubicBezTo>
                  <a:cubicBezTo>
                    <a:pt x="163" y="84"/>
                    <a:pt x="163" y="84"/>
                    <a:pt x="163" y="84"/>
                  </a:cubicBezTo>
                  <a:cubicBezTo>
                    <a:pt x="162" y="82"/>
                    <a:pt x="162" y="82"/>
                    <a:pt x="162" y="82"/>
                  </a:cubicBezTo>
                  <a:cubicBezTo>
                    <a:pt x="162" y="82"/>
                    <a:pt x="162" y="82"/>
                    <a:pt x="162" y="82"/>
                  </a:cubicBezTo>
                  <a:cubicBezTo>
                    <a:pt x="162" y="82"/>
                    <a:pt x="162" y="82"/>
                    <a:pt x="162" y="82"/>
                  </a:cubicBezTo>
                  <a:cubicBezTo>
                    <a:pt x="163" y="82"/>
                    <a:pt x="163" y="82"/>
                    <a:pt x="163" y="82"/>
                  </a:cubicBezTo>
                  <a:cubicBezTo>
                    <a:pt x="163" y="81"/>
                    <a:pt x="163" y="81"/>
                    <a:pt x="163" y="81"/>
                  </a:cubicBezTo>
                  <a:cubicBezTo>
                    <a:pt x="162" y="76"/>
                    <a:pt x="162" y="76"/>
                    <a:pt x="162" y="76"/>
                  </a:cubicBezTo>
                  <a:cubicBezTo>
                    <a:pt x="161" y="75"/>
                    <a:pt x="161" y="75"/>
                    <a:pt x="161" y="75"/>
                  </a:cubicBezTo>
                  <a:cubicBezTo>
                    <a:pt x="161" y="75"/>
                    <a:pt x="161" y="75"/>
                    <a:pt x="161" y="75"/>
                  </a:cubicBezTo>
                  <a:cubicBezTo>
                    <a:pt x="157" y="76"/>
                    <a:pt x="157" y="76"/>
                    <a:pt x="157" y="76"/>
                  </a:cubicBezTo>
                  <a:cubicBezTo>
                    <a:pt x="157" y="77"/>
                    <a:pt x="157" y="77"/>
                    <a:pt x="157" y="77"/>
                  </a:cubicBezTo>
                  <a:cubicBezTo>
                    <a:pt x="156" y="82"/>
                    <a:pt x="156" y="82"/>
                    <a:pt x="156" y="82"/>
                  </a:cubicBezTo>
                  <a:cubicBezTo>
                    <a:pt x="156" y="82"/>
                    <a:pt x="156" y="82"/>
                    <a:pt x="156" y="82"/>
                  </a:cubicBezTo>
                  <a:cubicBezTo>
                    <a:pt x="156" y="82"/>
                    <a:pt x="156" y="82"/>
                    <a:pt x="156" y="82"/>
                  </a:cubicBezTo>
                  <a:cubicBezTo>
                    <a:pt x="155" y="82"/>
                    <a:pt x="155" y="82"/>
                    <a:pt x="155" y="82"/>
                  </a:cubicBezTo>
                  <a:cubicBezTo>
                    <a:pt x="156" y="83"/>
                    <a:pt x="156" y="83"/>
                    <a:pt x="156" y="83"/>
                  </a:cubicBezTo>
                  <a:cubicBezTo>
                    <a:pt x="157" y="86"/>
                    <a:pt x="157" y="86"/>
                    <a:pt x="157" y="86"/>
                  </a:cubicBezTo>
                  <a:cubicBezTo>
                    <a:pt x="156" y="86"/>
                    <a:pt x="156" y="86"/>
                    <a:pt x="156" y="86"/>
                  </a:cubicBezTo>
                  <a:cubicBezTo>
                    <a:pt x="156" y="86"/>
                    <a:pt x="156" y="86"/>
                    <a:pt x="156" y="86"/>
                  </a:cubicBezTo>
                  <a:cubicBezTo>
                    <a:pt x="156" y="87"/>
                    <a:pt x="156" y="87"/>
                    <a:pt x="156" y="87"/>
                  </a:cubicBezTo>
                  <a:cubicBezTo>
                    <a:pt x="156" y="87"/>
                    <a:pt x="156" y="87"/>
                    <a:pt x="156" y="87"/>
                  </a:cubicBezTo>
                  <a:cubicBezTo>
                    <a:pt x="156" y="87"/>
                    <a:pt x="156" y="87"/>
                    <a:pt x="156" y="87"/>
                  </a:cubicBezTo>
                  <a:cubicBezTo>
                    <a:pt x="155" y="88"/>
                    <a:pt x="155" y="88"/>
                    <a:pt x="155" y="88"/>
                  </a:cubicBezTo>
                  <a:cubicBezTo>
                    <a:pt x="154" y="88"/>
                    <a:pt x="154" y="88"/>
                    <a:pt x="154" y="88"/>
                  </a:cubicBezTo>
                  <a:cubicBezTo>
                    <a:pt x="152" y="88"/>
                    <a:pt x="152" y="88"/>
                    <a:pt x="152" y="88"/>
                  </a:cubicBezTo>
                  <a:cubicBezTo>
                    <a:pt x="151" y="89"/>
                    <a:pt x="151" y="89"/>
                    <a:pt x="151" y="89"/>
                  </a:cubicBezTo>
                  <a:cubicBezTo>
                    <a:pt x="149" y="88"/>
                    <a:pt x="149" y="88"/>
                    <a:pt x="149" y="88"/>
                  </a:cubicBezTo>
                  <a:cubicBezTo>
                    <a:pt x="149" y="88"/>
                    <a:pt x="149" y="88"/>
                    <a:pt x="149" y="88"/>
                  </a:cubicBezTo>
                  <a:cubicBezTo>
                    <a:pt x="143" y="88"/>
                    <a:pt x="143" y="88"/>
                    <a:pt x="143" y="88"/>
                  </a:cubicBezTo>
                  <a:cubicBezTo>
                    <a:pt x="136" y="85"/>
                    <a:pt x="136" y="85"/>
                    <a:pt x="136" y="85"/>
                  </a:cubicBezTo>
                  <a:cubicBezTo>
                    <a:pt x="129" y="80"/>
                    <a:pt x="129" y="80"/>
                    <a:pt x="129" y="80"/>
                  </a:cubicBezTo>
                  <a:cubicBezTo>
                    <a:pt x="117" y="79"/>
                    <a:pt x="117" y="79"/>
                    <a:pt x="117" y="79"/>
                  </a:cubicBezTo>
                  <a:cubicBezTo>
                    <a:pt x="111" y="76"/>
                    <a:pt x="111" y="76"/>
                    <a:pt x="111" y="76"/>
                  </a:cubicBezTo>
                  <a:cubicBezTo>
                    <a:pt x="104" y="71"/>
                    <a:pt x="104" y="71"/>
                    <a:pt x="104" y="71"/>
                  </a:cubicBezTo>
                  <a:cubicBezTo>
                    <a:pt x="95" y="69"/>
                    <a:pt x="95" y="69"/>
                    <a:pt x="95" y="69"/>
                  </a:cubicBezTo>
                  <a:cubicBezTo>
                    <a:pt x="97" y="62"/>
                    <a:pt x="97" y="62"/>
                    <a:pt x="97" y="62"/>
                  </a:cubicBezTo>
                  <a:cubicBezTo>
                    <a:pt x="97" y="62"/>
                    <a:pt x="97" y="62"/>
                    <a:pt x="97" y="62"/>
                  </a:cubicBezTo>
                  <a:cubicBezTo>
                    <a:pt x="97" y="62"/>
                    <a:pt x="97" y="62"/>
                    <a:pt x="97" y="62"/>
                  </a:cubicBezTo>
                  <a:cubicBezTo>
                    <a:pt x="97" y="61"/>
                    <a:pt x="97" y="61"/>
                    <a:pt x="97" y="61"/>
                  </a:cubicBezTo>
                  <a:cubicBezTo>
                    <a:pt x="103" y="57"/>
                    <a:pt x="103" y="57"/>
                    <a:pt x="103" y="57"/>
                  </a:cubicBezTo>
                  <a:cubicBezTo>
                    <a:pt x="103" y="57"/>
                    <a:pt x="103" y="57"/>
                    <a:pt x="103" y="57"/>
                  </a:cubicBezTo>
                  <a:cubicBezTo>
                    <a:pt x="101" y="55"/>
                    <a:pt x="101" y="55"/>
                    <a:pt x="101" y="55"/>
                  </a:cubicBezTo>
                  <a:cubicBezTo>
                    <a:pt x="96" y="53"/>
                    <a:pt x="96" y="53"/>
                    <a:pt x="96" y="53"/>
                  </a:cubicBezTo>
                  <a:cubicBezTo>
                    <a:pt x="96" y="52"/>
                    <a:pt x="96" y="52"/>
                    <a:pt x="96" y="52"/>
                  </a:cubicBezTo>
                  <a:cubicBezTo>
                    <a:pt x="95" y="50"/>
                    <a:pt x="95" y="50"/>
                    <a:pt x="95" y="50"/>
                  </a:cubicBezTo>
                  <a:cubicBezTo>
                    <a:pt x="92" y="50"/>
                    <a:pt x="92" y="50"/>
                    <a:pt x="92" y="50"/>
                  </a:cubicBezTo>
                  <a:cubicBezTo>
                    <a:pt x="90" y="46"/>
                    <a:pt x="90" y="46"/>
                    <a:pt x="90" y="46"/>
                  </a:cubicBezTo>
                  <a:cubicBezTo>
                    <a:pt x="89" y="46"/>
                    <a:pt x="89" y="46"/>
                    <a:pt x="89" y="46"/>
                  </a:cubicBezTo>
                  <a:cubicBezTo>
                    <a:pt x="88" y="47"/>
                    <a:pt x="88" y="47"/>
                    <a:pt x="88" y="47"/>
                  </a:cubicBezTo>
                  <a:cubicBezTo>
                    <a:pt x="88" y="47"/>
                    <a:pt x="88" y="47"/>
                    <a:pt x="88" y="47"/>
                  </a:cubicBezTo>
                  <a:cubicBezTo>
                    <a:pt x="87" y="47"/>
                    <a:pt x="87" y="47"/>
                    <a:pt x="87" y="47"/>
                  </a:cubicBezTo>
                  <a:cubicBezTo>
                    <a:pt x="88" y="44"/>
                    <a:pt x="88" y="44"/>
                    <a:pt x="88" y="44"/>
                  </a:cubicBezTo>
                  <a:cubicBezTo>
                    <a:pt x="88" y="42"/>
                    <a:pt x="88" y="42"/>
                    <a:pt x="88" y="42"/>
                  </a:cubicBezTo>
                  <a:cubicBezTo>
                    <a:pt x="85" y="39"/>
                    <a:pt x="85" y="39"/>
                    <a:pt x="85" y="39"/>
                  </a:cubicBezTo>
                  <a:cubicBezTo>
                    <a:pt x="86" y="37"/>
                    <a:pt x="86" y="37"/>
                    <a:pt x="86" y="37"/>
                  </a:cubicBezTo>
                  <a:cubicBezTo>
                    <a:pt x="86" y="37"/>
                    <a:pt x="86" y="37"/>
                    <a:pt x="86" y="37"/>
                  </a:cubicBezTo>
                  <a:cubicBezTo>
                    <a:pt x="87" y="37"/>
                    <a:pt x="87" y="37"/>
                    <a:pt x="87" y="37"/>
                  </a:cubicBezTo>
                  <a:cubicBezTo>
                    <a:pt x="88" y="38"/>
                    <a:pt x="88" y="38"/>
                    <a:pt x="88" y="38"/>
                  </a:cubicBezTo>
                  <a:cubicBezTo>
                    <a:pt x="90" y="38"/>
                    <a:pt x="90" y="38"/>
                    <a:pt x="90" y="38"/>
                  </a:cubicBezTo>
                  <a:cubicBezTo>
                    <a:pt x="91" y="38"/>
                    <a:pt x="91" y="38"/>
                    <a:pt x="91" y="38"/>
                  </a:cubicBezTo>
                  <a:cubicBezTo>
                    <a:pt x="93" y="34"/>
                    <a:pt x="93" y="34"/>
                    <a:pt x="93" y="34"/>
                  </a:cubicBezTo>
                  <a:cubicBezTo>
                    <a:pt x="93" y="32"/>
                    <a:pt x="93" y="32"/>
                    <a:pt x="93" y="32"/>
                  </a:cubicBezTo>
                  <a:cubicBezTo>
                    <a:pt x="91" y="32"/>
                    <a:pt x="91" y="32"/>
                    <a:pt x="91" y="32"/>
                  </a:cubicBezTo>
                  <a:cubicBezTo>
                    <a:pt x="90" y="30"/>
                    <a:pt x="90" y="30"/>
                    <a:pt x="90" y="30"/>
                  </a:cubicBezTo>
                  <a:cubicBezTo>
                    <a:pt x="90" y="27"/>
                    <a:pt x="90" y="27"/>
                    <a:pt x="90" y="27"/>
                  </a:cubicBezTo>
                  <a:cubicBezTo>
                    <a:pt x="94" y="26"/>
                    <a:pt x="94" y="26"/>
                    <a:pt x="94" y="26"/>
                  </a:cubicBezTo>
                  <a:cubicBezTo>
                    <a:pt x="95" y="23"/>
                    <a:pt x="95" y="23"/>
                    <a:pt x="95" y="23"/>
                  </a:cubicBezTo>
                  <a:cubicBezTo>
                    <a:pt x="98" y="21"/>
                    <a:pt x="98" y="21"/>
                    <a:pt x="98" y="21"/>
                  </a:cubicBezTo>
                  <a:cubicBezTo>
                    <a:pt x="99" y="16"/>
                    <a:pt x="99" y="16"/>
                    <a:pt x="99" y="16"/>
                  </a:cubicBezTo>
                  <a:cubicBezTo>
                    <a:pt x="101" y="14"/>
                    <a:pt x="101" y="14"/>
                    <a:pt x="101" y="14"/>
                  </a:cubicBezTo>
                  <a:cubicBezTo>
                    <a:pt x="99" y="12"/>
                    <a:pt x="99" y="12"/>
                    <a:pt x="99" y="12"/>
                  </a:cubicBezTo>
                  <a:cubicBezTo>
                    <a:pt x="96" y="12"/>
                    <a:pt x="96" y="12"/>
                    <a:pt x="96" y="12"/>
                  </a:cubicBezTo>
                  <a:cubicBezTo>
                    <a:pt x="92" y="10"/>
                    <a:pt x="92" y="10"/>
                    <a:pt x="92" y="10"/>
                  </a:cubicBezTo>
                  <a:cubicBezTo>
                    <a:pt x="90" y="13"/>
                    <a:pt x="90" y="13"/>
                    <a:pt x="90" y="13"/>
                  </a:cubicBezTo>
                  <a:cubicBezTo>
                    <a:pt x="87" y="13"/>
                    <a:pt x="87" y="13"/>
                    <a:pt x="87" y="13"/>
                  </a:cubicBezTo>
                  <a:cubicBezTo>
                    <a:pt x="85" y="14"/>
                    <a:pt x="85" y="14"/>
                    <a:pt x="85" y="14"/>
                  </a:cubicBezTo>
                  <a:cubicBezTo>
                    <a:pt x="81" y="14"/>
                    <a:pt x="81" y="14"/>
                    <a:pt x="81" y="14"/>
                  </a:cubicBezTo>
                  <a:cubicBezTo>
                    <a:pt x="76" y="12"/>
                    <a:pt x="76" y="12"/>
                    <a:pt x="76" y="12"/>
                  </a:cubicBezTo>
                  <a:cubicBezTo>
                    <a:pt x="75" y="8"/>
                    <a:pt x="75" y="8"/>
                    <a:pt x="75" y="8"/>
                  </a:cubicBezTo>
                  <a:cubicBezTo>
                    <a:pt x="74" y="8"/>
                    <a:pt x="74" y="8"/>
                    <a:pt x="74" y="8"/>
                  </a:cubicBezTo>
                  <a:cubicBezTo>
                    <a:pt x="73" y="6"/>
                    <a:pt x="73" y="6"/>
                    <a:pt x="73" y="6"/>
                  </a:cubicBezTo>
                  <a:cubicBezTo>
                    <a:pt x="70" y="6"/>
                    <a:pt x="70" y="6"/>
                    <a:pt x="70" y="6"/>
                  </a:cubicBezTo>
                  <a:cubicBezTo>
                    <a:pt x="69" y="3"/>
                    <a:pt x="69" y="3"/>
                    <a:pt x="69" y="3"/>
                  </a:cubicBezTo>
                  <a:cubicBezTo>
                    <a:pt x="67" y="1"/>
                    <a:pt x="67" y="1"/>
                    <a:pt x="67" y="1"/>
                  </a:cubicBezTo>
                  <a:cubicBezTo>
                    <a:pt x="65" y="0"/>
                    <a:pt x="65" y="0"/>
                    <a:pt x="65" y="0"/>
                  </a:cubicBezTo>
                  <a:cubicBezTo>
                    <a:pt x="60" y="2"/>
                    <a:pt x="60" y="2"/>
                    <a:pt x="60" y="2"/>
                  </a:cubicBezTo>
                  <a:cubicBezTo>
                    <a:pt x="55" y="3"/>
                    <a:pt x="55" y="3"/>
                    <a:pt x="55" y="3"/>
                  </a:cubicBezTo>
                  <a:cubicBezTo>
                    <a:pt x="53" y="2"/>
                    <a:pt x="53" y="2"/>
                    <a:pt x="53" y="2"/>
                  </a:cubicBezTo>
                  <a:cubicBezTo>
                    <a:pt x="51" y="1"/>
                    <a:pt x="51" y="1"/>
                    <a:pt x="51" y="1"/>
                  </a:cubicBezTo>
                  <a:cubicBezTo>
                    <a:pt x="50" y="3"/>
                    <a:pt x="50" y="3"/>
                    <a:pt x="50" y="3"/>
                  </a:cubicBezTo>
                  <a:cubicBezTo>
                    <a:pt x="50" y="5"/>
                    <a:pt x="50" y="5"/>
                    <a:pt x="50" y="5"/>
                  </a:cubicBezTo>
                  <a:cubicBezTo>
                    <a:pt x="48" y="5"/>
                    <a:pt x="48" y="5"/>
                    <a:pt x="48" y="5"/>
                  </a:cubicBezTo>
                  <a:cubicBezTo>
                    <a:pt x="46" y="5"/>
                    <a:pt x="46" y="5"/>
                    <a:pt x="46" y="5"/>
                  </a:cubicBezTo>
                  <a:cubicBezTo>
                    <a:pt x="46" y="8"/>
                    <a:pt x="46" y="8"/>
                    <a:pt x="46" y="8"/>
                  </a:cubicBezTo>
                  <a:cubicBezTo>
                    <a:pt x="47" y="10"/>
                    <a:pt x="47" y="10"/>
                    <a:pt x="47" y="10"/>
                  </a:cubicBezTo>
                  <a:cubicBezTo>
                    <a:pt x="51" y="11"/>
                    <a:pt x="51" y="11"/>
                    <a:pt x="51" y="11"/>
                  </a:cubicBezTo>
                  <a:cubicBezTo>
                    <a:pt x="55" y="14"/>
                    <a:pt x="55" y="14"/>
                    <a:pt x="55" y="14"/>
                  </a:cubicBezTo>
                  <a:cubicBezTo>
                    <a:pt x="56" y="16"/>
                    <a:pt x="56" y="16"/>
                    <a:pt x="56" y="16"/>
                  </a:cubicBezTo>
                  <a:cubicBezTo>
                    <a:pt x="52" y="21"/>
                    <a:pt x="52" y="21"/>
                    <a:pt x="52" y="21"/>
                  </a:cubicBezTo>
                  <a:cubicBezTo>
                    <a:pt x="53" y="29"/>
                    <a:pt x="53" y="29"/>
                    <a:pt x="53" y="29"/>
                  </a:cubicBezTo>
                  <a:cubicBezTo>
                    <a:pt x="54" y="31"/>
                    <a:pt x="54" y="31"/>
                    <a:pt x="54" y="31"/>
                  </a:cubicBezTo>
                  <a:cubicBezTo>
                    <a:pt x="55" y="32"/>
                    <a:pt x="55" y="32"/>
                    <a:pt x="55" y="32"/>
                  </a:cubicBezTo>
                  <a:cubicBezTo>
                    <a:pt x="55" y="33"/>
                    <a:pt x="55" y="33"/>
                    <a:pt x="55" y="33"/>
                  </a:cubicBezTo>
                  <a:cubicBezTo>
                    <a:pt x="57" y="33"/>
                    <a:pt x="57" y="33"/>
                    <a:pt x="57" y="33"/>
                  </a:cubicBezTo>
                  <a:cubicBezTo>
                    <a:pt x="58" y="33"/>
                    <a:pt x="58" y="33"/>
                    <a:pt x="58" y="33"/>
                  </a:cubicBezTo>
                  <a:cubicBezTo>
                    <a:pt x="58" y="34"/>
                    <a:pt x="58" y="34"/>
                    <a:pt x="58" y="34"/>
                  </a:cubicBezTo>
                  <a:cubicBezTo>
                    <a:pt x="58" y="36"/>
                    <a:pt x="58" y="36"/>
                    <a:pt x="58" y="36"/>
                  </a:cubicBezTo>
                  <a:cubicBezTo>
                    <a:pt x="61" y="36"/>
                    <a:pt x="61" y="36"/>
                    <a:pt x="61" y="36"/>
                  </a:cubicBezTo>
                  <a:cubicBezTo>
                    <a:pt x="62" y="38"/>
                    <a:pt x="62" y="38"/>
                    <a:pt x="62" y="38"/>
                  </a:cubicBezTo>
                  <a:cubicBezTo>
                    <a:pt x="62" y="38"/>
                    <a:pt x="62" y="38"/>
                    <a:pt x="62" y="38"/>
                  </a:cubicBezTo>
                  <a:cubicBezTo>
                    <a:pt x="62" y="38"/>
                    <a:pt x="62" y="38"/>
                    <a:pt x="62" y="38"/>
                  </a:cubicBezTo>
                  <a:cubicBezTo>
                    <a:pt x="60" y="39"/>
                    <a:pt x="60" y="39"/>
                    <a:pt x="60" y="39"/>
                  </a:cubicBezTo>
                  <a:cubicBezTo>
                    <a:pt x="57" y="41"/>
                    <a:pt x="57" y="41"/>
                    <a:pt x="57" y="41"/>
                  </a:cubicBezTo>
                  <a:cubicBezTo>
                    <a:pt x="55" y="42"/>
                    <a:pt x="55" y="42"/>
                    <a:pt x="55" y="42"/>
                  </a:cubicBezTo>
                  <a:cubicBezTo>
                    <a:pt x="56" y="43"/>
                    <a:pt x="56" y="43"/>
                    <a:pt x="56" y="43"/>
                  </a:cubicBezTo>
                  <a:cubicBezTo>
                    <a:pt x="55" y="46"/>
                    <a:pt x="55" y="46"/>
                    <a:pt x="55" y="46"/>
                  </a:cubicBezTo>
                  <a:cubicBezTo>
                    <a:pt x="55" y="48"/>
                    <a:pt x="55" y="48"/>
                    <a:pt x="55" y="48"/>
                  </a:cubicBezTo>
                  <a:cubicBezTo>
                    <a:pt x="51" y="51"/>
                    <a:pt x="51" y="51"/>
                    <a:pt x="51" y="51"/>
                  </a:cubicBezTo>
                  <a:cubicBezTo>
                    <a:pt x="50" y="53"/>
                    <a:pt x="50" y="53"/>
                    <a:pt x="50" y="53"/>
                  </a:cubicBezTo>
                  <a:cubicBezTo>
                    <a:pt x="46" y="53"/>
                    <a:pt x="46" y="53"/>
                    <a:pt x="46" y="53"/>
                  </a:cubicBezTo>
                  <a:cubicBezTo>
                    <a:pt x="46" y="55"/>
                    <a:pt x="46" y="55"/>
                    <a:pt x="46" y="55"/>
                  </a:cubicBezTo>
                  <a:cubicBezTo>
                    <a:pt x="40" y="63"/>
                    <a:pt x="40" y="63"/>
                    <a:pt x="40" y="63"/>
                  </a:cubicBezTo>
                  <a:cubicBezTo>
                    <a:pt x="37" y="64"/>
                    <a:pt x="37" y="64"/>
                    <a:pt x="37" y="64"/>
                  </a:cubicBezTo>
                  <a:cubicBezTo>
                    <a:pt x="33" y="67"/>
                    <a:pt x="33" y="67"/>
                    <a:pt x="33" y="67"/>
                  </a:cubicBezTo>
                  <a:cubicBezTo>
                    <a:pt x="32" y="71"/>
                    <a:pt x="32" y="71"/>
                    <a:pt x="32" y="71"/>
                  </a:cubicBezTo>
                  <a:cubicBezTo>
                    <a:pt x="24" y="72"/>
                    <a:pt x="24" y="72"/>
                    <a:pt x="24" y="72"/>
                  </a:cubicBezTo>
                  <a:cubicBezTo>
                    <a:pt x="23" y="71"/>
                    <a:pt x="23" y="71"/>
                    <a:pt x="23" y="71"/>
                  </a:cubicBezTo>
                  <a:cubicBezTo>
                    <a:pt x="23" y="70"/>
                    <a:pt x="23" y="70"/>
                    <a:pt x="23" y="70"/>
                  </a:cubicBezTo>
                  <a:cubicBezTo>
                    <a:pt x="22" y="69"/>
                    <a:pt x="22" y="69"/>
                    <a:pt x="22" y="69"/>
                  </a:cubicBezTo>
                  <a:cubicBezTo>
                    <a:pt x="21" y="69"/>
                    <a:pt x="21" y="69"/>
                    <a:pt x="21" y="69"/>
                  </a:cubicBezTo>
                  <a:cubicBezTo>
                    <a:pt x="20" y="69"/>
                    <a:pt x="20" y="69"/>
                    <a:pt x="20" y="69"/>
                  </a:cubicBezTo>
                  <a:cubicBezTo>
                    <a:pt x="18" y="71"/>
                    <a:pt x="18" y="71"/>
                    <a:pt x="18" y="71"/>
                  </a:cubicBezTo>
                  <a:cubicBezTo>
                    <a:pt x="13" y="76"/>
                    <a:pt x="13" y="76"/>
                    <a:pt x="13" y="76"/>
                  </a:cubicBezTo>
                  <a:cubicBezTo>
                    <a:pt x="12" y="78"/>
                    <a:pt x="12" y="78"/>
                    <a:pt x="12" y="78"/>
                  </a:cubicBezTo>
                  <a:cubicBezTo>
                    <a:pt x="15" y="80"/>
                    <a:pt x="15" y="80"/>
                    <a:pt x="15" y="80"/>
                  </a:cubicBezTo>
                  <a:cubicBezTo>
                    <a:pt x="18" y="81"/>
                    <a:pt x="18" y="81"/>
                    <a:pt x="18" y="81"/>
                  </a:cubicBezTo>
                  <a:cubicBezTo>
                    <a:pt x="17" y="84"/>
                    <a:pt x="17" y="84"/>
                    <a:pt x="17" y="84"/>
                  </a:cubicBezTo>
                  <a:cubicBezTo>
                    <a:pt x="18" y="87"/>
                    <a:pt x="18" y="87"/>
                    <a:pt x="18" y="87"/>
                  </a:cubicBezTo>
                  <a:cubicBezTo>
                    <a:pt x="20" y="88"/>
                    <a:pt x="20" y="88"/>
                    <a:pt x="20" y="88"/>
                  </a:cubicBezTo>
                  <a:cubicBezTo>
                    <a:pt x="21" y="90"/>
                    <a:pt x="21" y="90"/>
                    <a:pt x="21" y="90"/>
                  </a:cubicBezTo>
                  <a:cubicBezTo>
                    <a:pt x="22" y="92"/>
                    <a:pt x="22" y="92"/>
                    <a:pt x="22" y="92"/>
                  </a:cubicBezTo>
                  <a:cubicBezTo>
                    <a:pt x="22" y="95"/>
                    <a:pt x="22" y="95"/>
                    <a:pt x="22" y="95"/>
                  </a:cubicBezTo>
                  <a:cubicBezTo>
                    <a:pt x="23" y="96"/>
                    <a:pt x="23" y="96"/>
                    <a:pt x="23" y="96"/>
                  </a:cubicBezTo>
                  <a:cubicBezTo>
                    <a:pt x="23" y="96"/>
                    <a:pt x="23" y="96"/>
                    <a:pt x="23" y="96"/>
                  </a:cubicBezTo>
                  <a:cubicBezTo>
                    <a:pt x="22" y="97"/>
                    <a:pt x="22" y="97"/>
                    <a:pt x="22" y="97"/>
                  </a:cubicBezTo>
                  <a:cubicBezTo>
                    <a:pt x="23" y="98"/>
                    <a:pt x="23" y="98"/>
                    <a:pt x="23" y="98"/>
                  </a:cubicBezTo>
                  <a:cubicBezTo>
                    <a:pt x="21" y="99"/>
                    <a:pt x="21" y="99"/>
                    <a:pt x="21" y="99"/>
                  </a:cubicBezTo>
                  <a:cubicBezTo>
                    <a:pt x="20" y="99"/>
                    <a:pt x="20" y="99"/>
                    <a:pt x="20" y="99"/>
                  </a:cubicBezTo>
                  <a:cubicBezTo>
                    <a:pt x="20" y="98"/>
                    <a:pt x="20" y="98"/>
                    <a:pt x="20" y="98"/>
                  </a:cubicBezTo>
                  <a:cubicBezTo>
                    <a:pt x="19" y="97"/>
                    <a:pt x="19" y="97"/>
                    <a:pt x="19" y="97"/>
                  </a:cubicBezTo>
                  <a:cubicBezTo>
                    <a:pt x="14" y="99"/>
                    <a:pt x="14" y="99"/>
                    <a:pt x="14" y="99"/>
                  </a:cubicBezTo>
                  <a:cubicBezTo>
                    <a:pt x="11" y="98"/>
                    <a:pt x="11" y="98"/>
                    <a:pt x="11" y="98"/>
                  </a:cubicBezTo>
                  <a:cubicBezTo>
                    <a:pt x="7" y="98"/>
                    <a:pt x="7" y="98"/>
                    <a:pt x="7" y="98"/>
                  </a:cubicBezTo>
                  <a:cubicBezTo>
                    <a:pt x="7" y="97"/>
                    <a:pt x="7" y="97"/>
                    <a:pt x="7" y="97"/>
                  </a:cubicBezTo>
                  <a:cubicBezTo>
                    <a:pt x="6" y="97"/>
                    <a:pt x="6" y="97"/>
                    <a:pt x="6" y="97"/>
                  </a:cubicBezTo>
                  <a:cubicBezTo>
                    <a:pt x="5" y="97"/>
                    <a:pt x="5" y="97"/>
                    <a:pt x="5" y="97"/>
                  </a:cubicBezTo>
                  <a:cubicBezTo>
                    <a:pt x="4" y="97"/>
                    <a:pt x="4" y="97"/>
                    <a:pt x="4" y="97"/>
                  </a:cubicBezTo>
                  <a:cubicBezTo>
                    <a:pt x="3" y="99"/>
                    <a:pt x="3" y="99"/>
                    <a:pt x="3" y="99"/>
                  </a:cubicBezTo>
                  <a:cubicBezTo>
                    <a:pt x="2" y="99"/>
                    <a:pt x="2" y="99"/>
                    <a:pt x="2" y="99"/>
                  </a:cubicBezTo>
                  <a:cubicBezTo>
                    <a:pt x="0" y="101"/>
                    <a:pt x="0" y="101"/>
                    <a:pt x="0" y="101"/>
                  </a:cubicBezTo>
                  <a:cubicBezTo>
                    <a:pt x="1" y="101"/>
                    <a:pt x="1" y="101"/>
                    <a:pt x="1" y="101"/>
                  </a:cubicBezTo>
                  <a:cubicBezTo>
                    <a:pt x="3" y="100"/>
                    <a:pt x="3" y="100"/>
                    <a:pt x="3" y="100"/>
                  </a:cubicBezTo>
                  <a:cubicBezTo>
                    <a:pt x="4" y="100"/>
                    <a:pt x="4" y="100"/>
                    <a:pt x="4" y="100"/>
                  </a:cubicBezTo>
                  <a:cubicBezTo>
                    <a:pt x="2" y="102"/>
                    <a:pt x="2" y="102"/>
                    <a:pt x="2" y="102"/>
                  </a:cubicBezTo>
                  <a:cubicBezTo>
                    <a:pt x="1" y="103"/>
                    <a:pt x="1" y="103"/>
                    <a:pt x="1" y="103"/>
                  </a:cubicBezTo>
                  <a:cubicBezTo>
                    <a:pt x="3" y="106"/>
                    <a:pt x="3" y="106"/>
                    <a:pt x="3" y="106"/>
                  </a:cubicBezTo>
                  <a:cubicBezTo>
                    <a:pt x="8" y="109"/>
                    <a:pt x="8" y="109"/>
                    <a:pt x="8" y="109"/>
                  </a:cubicBezTo>
                  <a:cubicBezTo>
                    <a:pt x="11" y="110"/>
                    <a:pt x="11" y="110"/>
                    <a:pt x="11" y="110"/>
                  </a:cubicBezTo>
                  <a:cubicBezTo>
                    <a:pt x="12" y="109"/>
                    <a:pt x="12" y="109"/>
                    <a:pt x="12" y="109"/>
                  </a:cubicBezTo>
                  <a:cubicBezTo>
                    <a:pt x="15" y="109"/>
                    <a:pt x="15" y="109"/>
                    <a:pt x="15" y="109"/>
                  </a:cubicBezTo>
                  <a:cubicBezTo>
                    <a:pt x="16" y="108"/>
                    <a:pt x="16" y="108"/>
                    <a:pt x="16" y="108"/>
                  </a:cubicBezTo>
                  <a:cubicBezTo>
                    <a:pt x="17" y="108"/>
                    <a:pt x="17" y="108"/>
                    <a:pt x="17" y="108"/>
                  </a:cubicBezTo>
                  <a:cubicBezTo>
                    <a:pt x="14" y="112"/>
                    <a:pt x="14" y="112"/>
                    <a:pt x="14" y="112"/>
                  </a:cubicBezTo>
                  <a:cubicBezTo>
                    <a:pt x="13" y="113"/>
                    <a:pt x="13" y="113"/>
                    <a:pt x="13" y="113"/>
                  </a:cubicBezTo>
                  <a:cubicBezTo>
                    <a:pt x="10" y="113"/>
                    <a:pt x="10" y="113"/>
                    <a:pt x="10" y="113"/>
                  </a:cubicBezTo>
                  <a:cubicBezTo>
                    <a:pt x="7" y="113"/>
                    <a:pt x="7" y="113"/>
                    <a:pt x="7" y="113"/>
                  </a:cubicBezTo>
                  <a:cubicBezTo>
                    <a:pt x="5" y="113"/>
                    <a:pt x="5" y="113"/>
                    <a:pt x="5" y="113"/>
                  </a:cubicBezTo>
                  <a:cubicBezTo>
                    <a:pt x="5" y="113"/>
                    <a:pt x="5" y="113"/>
                    <a:pt x="5" y="113"/>
                  </a:cubicBezTo>
                  <a:cubicBezTo>
                    <a:pt x="5" y="115"/>
                    <a:pt x="5" y="115"/>
                    <a:pt x="5" y="115"/>
                  </a:cubicBezTo>
                  <a:cubicBezTo>
                    <a:pt x="14" y="127"/>
                    <a:pt x="14" y="127"/>
                    <a:pt x="14" y="127"/>
                  </a:cubicBezTo>
                  <a:cubicBezTo>
                    <a:pt x="17" y="127"/>
                    <a:pt x="17" y="127"/>
                    <a:pt x="17" y="127"/>
                  </a:cubicBezTo>
                  <a:cubicBezTo>
                    <a:pt x="17" y="128"/>
                    <a:pt x="17" y="128"/>
                    <a:pt x="17" y="128"/>
                  </a:cubicBezTo>
                  <a:cubicBezTo>
                    <a:pt x="18" y="128"/>
                    <a:pt x="18" y="128"/>
                    <a:pt x="18" y="128"/>
                  </a:cubicBezTo>
                  <a:cubicBezTo>
                    <a:pt x="19" y="128"/>
                    <a:pt x="19" y="128"/>
                    <a:pt x="19" y="128"/>
                  </a:cubicBezTo>
                  <a:cubicBezTo>
                    <a:pt x="19" y="128"/>
                    <a:pt x="19" y="128"/>
                    <a:pt x="19" y="128"/>
                  </a:cubicBezTo>
                  <a:cubicBezTo>
                    <a:pt x="23" y="127"/>
                    <a:pt x="23" y="127"/>
                    <a:pt x="23" y="127"/>
                  </a:cubicBezTo>
                  <a:cubicBezTo>
                    <a:pt x="25" y="126"/>
                    <a:pt x="25" y="126"/>
                    <a:pt x="25" y="126"/>
                  </a:cubicBezTo>
                  <a:cubicBezTo>
                    <a:pt x="28" y="125"/>
                    <a:pt x="28" y="125"/>
                    <a:pt x="28" y="125"/>
                  </a:cubicBezTo>
                  <a:cubicBezTo>
                    <a:pt x="28" y="124"/>
                    <a:pt x="28" y="124"/>
                    <a:pt x="28" y="124"/>
                  </a:cubicBezTo>
                  <a:cubicBezTo>
                    <a:pt x="29" y="123"/>
                    <a:pt x="29" y="123"/>
                    <a:pt x="29" y="123"/>
                  </a:cubicBezTo>
                  <a:cubicBezTo>
                    <a:pt x="29" y="121"/>
                    <a:pt x="29" y="121"/>
                    <a:pt x="29" y="121"/>
                  </a:cubicBezTo>
                  <a:cubicBezTo>
                    <a:pt x="30" y="119"/>
                    <a:pt x="30" y="119"/>
                    <a:pt x="30" y="119"/>
                  </a:cubicBezTo>
                  <a:cubicBezTo>
                    <a:pt x="31" y="116"/>
                    <a:pt x="31" y="116"/>
                    <a:pt x="31" y="116"/>
                  </a:cubicBezTo>
                  <a:cubicBezTo>
                    <a:pt x="32" y="117"/>
                    <a:pt x="32" y="117"/>
                    <a:pt x="32" y="117"/>
                  </a:cubicBezTo>
                  <a:cubicBezTo>
                    <a:pt x="34" y="116"/>
                    <a:pt x="34" y="116"/>
                    <a:pt x="34" y="116"/>
                  </a:cubicBezTo>
                  <a:cubicBezTo>
                    <a:pt x="34" y="116"/>
                    <a:pt x="34" y="116"/>
                    <a:pt x="34" y="116"/>
                  </a:cubicBezTo>
                  <a:cubicBezTo>
                    <a:pt x="34" y="117"/>
                    <a:pt x="34" y="117"/>
                    <a:pt x="34" y="117"/>
                  </a:cubicBezTo>
                  <a:cubicBezTo>
                    <a:pt x="33" y="118"/>
                    <a:pt x="33" y="118"/>
                    <a:pt x="33" y="118"/>
                  </a:cubicBezTo>
                  <a:cubicBezTo>
                    <a:pt x="33" y="119"/>
                    <a:pt x="33" y="119"/>
                    <a:pt x="33" y="119"/>
                  </a:cubicBezTo>
                  <a:cubicBezTo>
                    <a:pt x="33" y="120"/>
                    <a:pt x="33" y="120"/>
                    <a:pt x="33" y="120"/>
                  </a:cubicBezTo>
                  <a:cubicBezTo>
                    <a:pt x="33" y="121"/>
                    <a:pt x="33" y="121"/>
                    <a:pt x="33" y="121"/>
                  </a:cubicBezTo>
                  <a:cubicBezTo>
                    <a:pt x="36" y="121"/>
                    <a:pt x="36" y="121"/>
                    <a:pt x="36" y="121"/>
                  </a:cubicBezTo>
                  <a:cubicBezTo>
                    <a:pt x="33" y="123"/>
                    <a:pt x="33" y="123"/>
                    <a:pt x="33" y="123"/>
                  </a:cubicBezTo>
                  <a:cubicBezTo>
                    <a:pt x="32" y="125"/>
                    <a:pt x="32" y="125"/>
                    <a:pt x="32" y="125"/>
                  </a:cubicBezTo>
                  <a:cubicBezTo>
                    <a:pt x="33" y="126"/>
                    <a:pt x="33" y="126"/>
                    <a:pt x="33" y="126"/>
                  </a:cubicBezTo>
                  <a:cubicBezTo>
                    <a:pt x="34" y="131"/>
                    <a:pt x="34" y="131"/>
                    <a:pt x="34" y="131"/>
                  </a:cubicBezTo>
                  <a:cubicBezTo>
                    <a:pt x="34" y="131"/>
                    <a:pt x="34" y="131"/>
                    <a:pt x="34" y="131"/>
                  </a:cubicBezTo>
                  <a:cubicBezTo>
                    <a:pt x="34" y="132"/>
                    <a:pt x="34" y="132"/>
                    <a:pt x="34" y="132"/>
                  </a:cubicBezTo>
                  <a:cubicBezTo>
                    <a:pt x="34" y="132"/>
                    <a:pt x="34" y="132"/>
                    <a:pt x="34" y="132"/>
                  </a:cubicBezTo>
                  <a:cubicBezTo>
                    <a:pt x="33" y="134"/>
                    <a:pt x="33" y="134"/>
                    <a:pt x="33" y="134"/>
                  </a:cubicBezTo>
                  <a:cubicBezTo>
                    <a:pt x="33" y="134"/>
                    <a:pt x="33" y="134"/>
                    <a:pt x="33" y="134"/>
                  </a:cubicBezTo>
                  <a:cubicBezTo>
                    <a:pt x="32" y="135"/>
                    <a:pt x="32" y="135"/>
                    <a:pt x="32" y="135"/>
                  </a:cubicBezTo>
                  <a:cubicBezTo>
                    <a:pt x="32" y="138"/>
                    <a:pt x="32" y="138"/>
                    <a:pt x="32" y="138"/>
                  </a:cubicBezTo>
                  <a:cubicBezTo>
                    <a:pt x="32" y="139"/>
                    <a:pt x="32" y="139"/>
                    <a:pt x="32" y="139"/>
                  </a:cubicBezTo>
                  <a:cubicBezTo>
                    <a:pt x="32" y="140"/>
                    <a:pt x="32" y="140"/>
                    <a:pt x="32" y="140"/>
                  </a:cubicBezTo>
                  <a:cubicBezTo>
                    <a:pt x="33" y="141"/>
                    <a:pt x="33" y="141"/>
                    <a:pt x="33" y="141"/>
                  </a:cubicBezTo>
                  <a:cubicBezTo>
                    <a:pt x="32" y="142"/>
                    <a:pt x="32" y="142"/>
                    <a:pt x="32" y="142"/>
                  </a:cubicBezTo>
                  <a:cubicBezTo>
                    <a:pt x="32" y="143"/>
                    <a:pt x="32" y="143"/>
                    <a:pt x="32" y="143"/>
                  </a:cubicBezTo>
                  <a:cubicBezTo>
                    <a:pt x="33" y="142"/>
                    <a:pt x="33" y="142"/>
                    <a:pt x="33" y="142"/>
                  </a:cubicBezTo>
                  <a:cubicBezTo>
                    <a:pt x="34" y="143"/>
                    <a:pt x="34" y="143"/>
                    <a:pt x="34" y="143"/>
                  </a:cubicBezTo>
                  <a:cubicBezTo>
                    <a:pt x="34" y="145"/>
                    <a:pt x="34" y="145"/>
                    <a:pt x="34" y="145"/>
                  </a:cubicBezTo>
                  <a:cubicBezTo>
                    <a:pt x="33" y="146"/>
                    <a:pt x="33" y="146"/>
                    <a:pt x="33" y="146"/>
                  </a:cubicBezTo>
                  <a:cubicBezTo>
                    <a:pt x="33" y="148"/>
                    <a:pt x="33" y="148"/>
                    <a:pt x="33" y="148"/>
                  </a:cubicBezTo>
                  <a:cubicBezTo>
                    <a:pt x="33" y="149"/>
                    <a:pt x="33" y="149"/>
                    <a:pt x="33" y="149"/>
                  </a:cubicBezTo>
                  <a:cubicBezTo>
                    <a:pt x="33" y="150"/>
                    <a:pt x="33" y="150"/>
                    <a:pt x="33" y="150"/>
                  </a:cubicBezTo>
                  <a:cubicBezTo>
                    <a:pt x="33" y="154"/>
                    <a:pt x="33" y="154"/>
                    <a:pt x="33" y="154"/>
                  </a:cubicBezTo>
                  <a:cubicBezTo>
                    <a:pt x="35" y="157"/>
                    <a:pt x="35" y="157"/>
                    <a:pt x="35" y="157"/>
                  </a:cubicBezTo>
                  <a:cubicBezTo>
                    <a:pt x="34" y="157"/>
                    <a:pt x="34" y="157"/>
                    <a:pt x="34" y="157"/>
                  </a:cubicBezTo>
                  <a:cubicBezTo>
                    <a:pt x="34" y="163"/>
                    <a:pt x="34" y="163"/>
                    <a:pt x="34" y="163"/>
                  </a:cubicBezTo>
                  <a:cubicBezTo>
                    <a:pt x="36" y="170"/>
                    <a:pt x="36" y="170"/>
                    <a:pt x="36" y="170"/>
                  </a:cubicBezTo>
                  <a:cubicBezTo>
                    <a:pt x="36" y="170"/>
                    <a:pt x="36" y="170"/>
                    <a:pt x="36" y="170"/>
                  </a:cubicBezTo>
                  <a:cubicBezTo>
                    <a:pt x="36" y="170"/>
                    <a:pt x="36" y="170"/>
                    <a:pt x="36" y="170"/>
                  </a:cubicBezTo>
                  <a:cubicBezTo>
                    <a:pt x="36" y="170"/>
                    <a:pt x="36" y="170"/>
                    <a:pt x="36" y="170"/>
                  </a:cubicBezTo>
                  <a:cubicBezTo>
                    <a:pt x="37" y="173"/>
                    <a:pt x="37" y="173"/>
                    <a:pt x="37" y="173"/>
                  </a:cubicBezTo>
                  <a:cubicBezTo>
                    <a:pt x="37" y="174"/>
                    <a:pt x="37" y="174"/>
                    <a:pt x="37" y="174"/>
                  </a:cubicBezTo>
                  <a:cubicBezTo>
                    <a:pt x="39" y="177"/>
                    <a:pt x="39" y="177"/>
                    <a:pt x="39" y="177"/>
                  </a:cubicBezTo>
                  <a:cubicBezTo>
                    <a:pt x="39" y="177"/>
                    <a:pt x="39" y="177"/>
                    <a:pt x="39" y="177"/>
                  </a:cubicBezTo>
                  <a:cubicBezTo>
                    <a:pt x="40" y="179"/>
                    <a:pt x="40" y="179"/>
                    <a:pt x="40" y="179"/>
                  </a:cubicBezTo>
                  <a:cubicBezTo>
                    <a:pt x="42" y="182"/>
                    <a:pt x="42" y="182"/>
                    <a:pt x="42" y="182"/>
                  </a:cubicBezTo>
                  <a:cubicBezTo>
                    <a:pt x="42" y="183"/>
                    <a:pt x="42" y="183"/>
                    <a:pt x="42" y="183"/>
                  </a:cubicBezTo>
                  <a:cubicBezTo>
                    <a:pt x="42" y="185"/>
                    <a:pt x="42" y="185"/>
                    <a:pt x="42" y="185"/>
                  </a:cubicBezTo>
                  <a:cubicBezTo>
                    <a:pt x="43" y="187"/>
                    <a:pt x="43" y="187"/>
                    <a:pt x="43" y="187"/>
                  </a:cubicBezTo>
                  <a:cubicBezTo>
                    <a:pt x="43" y="188"/>
                    <a:pt x="43" y="188"/>
                    <a:pt x="43" y="188"/>
                  </a:cubicBezTo>
                  <a:cubicBezTo>
                    <a:pt x="43" y="190"/>
                    <a:pt x="43" y="190"/>
                    <a:pt x="43" y="190"/>
                  </a:cubicBezTo>
                  <a:cubicBezTo>
                    <a:pt x="44" y="195"/>
                    <a:pt x="44" y="195"/>
                    <a:pt x="44" y="195"/>
                  </a:cubicBezTo>
                  <a:cubicBezTo>
                    <a:pt x="44" y="195"/>
                    <a:pt x="44" y="195"/>
                    <a:pt x="44" y="195"/>
                  </a:cubicBezTo>
                  <a:cubicBezTo>
                    <a:pt x="44" y="195"/>
                    <a:pt x="44" y="195"/>
                    <a:pt x="44" y="195"/>
                  </a:cubicBezTo>
                  <a:cubicBezTo>
                    <a:pt x="46" y="201"/>
                    <a:pt x="46" y="201"/>
                    <a:pt x="46" y="201"/>
                  </a:cubicBezTo>
                  <a:cubicBezTo>
                    <a:pt x="47" y="203"/>
                    <a:pt x="47" y="203"/>
                    <a:pt x="47" y="203"/>
                  </a:cubicBezTo>
                  <a:cubicBezTo>
                    <a:pt x="48" y="204"/>
                    <a:pt x="48" y="204"/>
                    <a:pt x="48" y="204"/>
                  </a:cubicBezTo>
                  <a:cubicBezTo>
                    <a:pt x="50" y="208"/>
                    <a:pt x="50" y="208"/>
                    <a:pt x="50" y="208"/>
                  </a:cubicBezTo>
                  <a:cubicBezTo>
                    <a:pt x="51" y="210"/>
                    <a:pt x="51" y="210"/>
                    <a:pt x="51" y="210"/>
                  </a:cubicBezTo>
                  <a:cubicBezTo>
                    <a:pt x="53" y="217"/>
                    <a:pt x="53" y="217"/>
                    <a:pt x="53" y="217"/>
                  </a:cubicBezTo>
                  <a:cubicBezTo>
                    <a:pt x="55" y="219"/>
                    <a:pt x="55" y="219"/>
                    <a:pt x="55" y="219"/>
                  </a:cubicBezTo>
                  <a:cubicBezTo>
                    <a:pt x="56" y="222"/>
                    <a:pt x="56" y="222"/>
                    <a:pt x="56" y="222"/>
                  </a:cubicBezTo>
                  <a:cubicBezTo>
                    <a:pt x="55" y="223"/>
                    <a:pt x="55" y="223"/>
                    <a:pt x="55" y="223"/>
                  </a:cubicBezTo>
                  <a:cubicBezTo>
                    <a:pt x="55" y="222"/>
                    <a:pt x="55" y="222"/>
                    <a:pt x="55" y="222"/>
                  </a:cubicBezTo>
                  <a:cubicBezTo>
                    <a:pt x="55" y="221"/>
                    <a:pt x="55" y="221"/>
                    <a:pt x="55" y="221"/>
                  </a:cubicBezTo>
                  <a:cubicBezTo>
                    <a:pt x="54" y="220"/>
                    <a:pt x="54" y="220"/>
                    <a:pt x="54" y="220"/>
                  </a:cubicBezTo>
                  <a:cubicBezTo>
                    <a:pt x="54" y="223"/>
                    <a:pt x="54" y="223"/>
                    <a:pt x="54" y="223"/>
                  </a:cubicBezTo>
                  <a:cubicBezTo>
                    <a:pt x="58" y="230"/>
                    <a:pt x="58" y="230"/>
                    <a:pt x="58" y="230"/>
                  </a:cubicBezTo>
                  <a:cubicBezTo>
                    <a:pt x="60" y="232"/>
                    <a:pt x="60" y="232"/>
                    <a:pt x="60" y="232"/>
                  </a:cubicBezTo>
                  <a:cubicBezTo>
                    <a:pt x="60" y="232"/>
                    <a:pt x="60" y="232"/>
                    <a:pt x="60" y="232"/>
                  </a:cubicBezTo>
                  <a:cubicBezTo>
                    <a:pt x="64" y="234"/>
                    <a:pt x="64" y="234"/>
                    <a:pt x="64" y="234"/>
                  </a:cubicBezTo>
                  <a:cubicBezTo>
                    <a:pt x="64" y="234"/>
                    <a:pt x="64" y="234"/>
                    <a:pt x="64" y="234"/>
                  </a:cubicBezTo>
                  <a:cubicBezTo>
                    <a:pt x="66" y="233"/>
                    <a:pt x="66" y="233"/>
                    <a:pt x="66" y="233"/>
                  </a:cubicBezTo>
                  <a:cubicBezTo>
                    <a:pt x="68" y="231"/>
                    <a:pt x="68" y="231"/>
                    <a:pt x="68" y="231"/>
                  </a:cubicBezTo>
                  <a:cubicBezTo>
                    <a:pt x="69" y="229"/>
                    <a:pt x="69" y="229"/>
                    <a:pt x="69" y="229"/>
                  </a:cubicBezTo>
                  <a:cubicBezTo>
                    <a:pt x="72" y="226"/>
                    <a:pt x="72" y="226"/>
                    <a:pt x="72" y="226"/>
                  </a:cubicBezTo>
                  <a:cubicBezTo>
                    <a:pt x="77" y="225"/>
                    <a:pt x="77" y="225"/>
                    <a:pt x="77" y="225"/>
                  </a:cubicBezTo>
                  <a:cubicBezTo>
                    <a:pt x="80" y="226"/>
                    <a:pt x="80" y="226"/>
                    <a:pt x="80" y="226"/>
                  </a:cubicBezTo>
                  <a:cubicBezTo>
                    <a:pt x="80" y="225"/>
                    <a:pt x="80" y="225"/>
                    <a:pt x="80" y="225"/>
                  </a:cubicBezTo>
                  <a:cubicBezTo>
                    <a:pt x="78" y="224"/>
                    <a:pt x="78" y="224"/>
                    <a:pt x="78" y="224"/>
                  </a:cubicBezTo>
                  <a:cubicBezTo>
                    <a:pt x="77" y="223"/>
                    <a:pt x="77" y="223"/>
                    <a:pt x="77" y="223"/>
                  </a:cubicBezTo>
                  <a:cubicBezTo>
                    <a:pt x="78" y="221"/>
                    <a:pt x="78" y="221"/>
                    <a:pt x="78" y="221"/>
                  </a:cubicBezTo>
                  <a:cubicBezTo>
                    <a:pt x="79" y="218"/>
                    <a:pt x="79" y="218"/>
                    <a:pt x="79" y="218"/>
                  </a:cubicBezTo>
                  <a:cubicBezTo>
                    <a:pt x="81" y="217"/>
                    <a:pt x="81" y="217"/>
                    <a:pt x="81" y="217"/>
                  </a:cubicBezTo>
                  <a:cubicBezTo>
                    <a:pt x="82" y="217"/>
                    <a:pt x="82" y="217"/>
                    <a:pt x="82" y="217"/>
                  </a:cubicBezTo>
                  <a:cubicBezTo>
                    <a:pt x="85" y="217"/>
                    <a:pt x="85" y="217"/>
                    <a:pt x="85" y="217"/>
                  </a:cubicBezTo>
                  <a:cubicBezTo>
                    <a:pt x="85" y="212"/>
                    <a:pt x="85" y="212"/>
                    <a:pt x="85" y="212"/>
                  </a:cubicBezTo>
                  <a:cubicBezTo>
                    <a:pt x="85" y="211"/>
                    <a:pt x="85" y="211"/>
                    <a:pt x="85" y="211"/>
                  </a:cubicBezTo>
                  <a:cubicBezTo>
                    <a:pt x="85" y="205"/>
                    <a:pt x="85" y="205"/>
                    <a:pt x="85" y="205"/>
                  </a:cubicBezTo>
                  <a:cubicBezTo>
                    <a:pt x="85" y="204"/>
                    <a:pt x="85" y="204"/>
                    <a:pt x="85" y="204"/>
                  </a:cubicBezTo>
                  <a:cubicBezTo>
                    <a:pt x="85" y="204"/>
                    <a:pt x="85" y="204"/>
                    <a:pt x="85" y="204"/>
                  </a:cubicBezTo>
                  <a:cubicBezTo>
                    <a:pt x="86" y="202"/>
                    <a:pt x="86" y="202"/>
                    <a:pt x="86" y="202"/>
                  </a:cubicBezTo>
                  <a:cubicBezTo>
                    <a:pt x="86" y="201"/>
                    <a:pt x="86" y="201"/>
                    <a:pt x="86" y="201"/>
                  </a:cubicBezTo>
                  <a:cubicBezTo>
                    <a:pt x="87" y="200"/>
                    <a:pt x="87" y="200"/>
                    <a:pt x="87" y="200"/>
                  </a:cubicBezTo>
                  <a:cubicBezTo>
                    <a:pt x="89" y="198"/>
                    <a:pt x="89" y="198"/>
                    <a:pt x="89" y="198"/>
                  </a:cubicBezTo>
                  <a:cubicBezTo>
                    <a:pt x="90" y="193"/>
                    <a:pt x="90" y="193"/>
                    <a:pt x="90" y="193"/>
                  </a:cubicBezTo>
                  <a:cubicBezTo>
                    <a:pt x="88" y="190"/>
                    <a:pt x="88" y="190"/>
                    <a:pt x="88" y="190"/>
                  </a:cubicBezTo>
                  <a:cubicBezTo>
                    <a:pt x="88" y="190"/>
                    <a:pt x="88" y="190"/>
                    <a:pt x="88" y="190"/>
                  </a:cubicBezTo>
                  <a:cubicBezTo>
                    <a:pt x="88" y="188"/>
                    <a:pt x="89" y="186"/>
                    <a:pt x="89" y="184"/>
                  </a:cubicBezTo>
                  <a:cubicBezTo>
                    <a:pt x="89" y="179"/>
                    <a:pt x="89" y="179"/>
                    <a:pt x="89" y="179"/>
                  </a:cubicBezTo>
                  <a:cubicBezTo>
                    <a:pt x="90" y="175"/>
                    <a:pt x="90" y="175"/>
                    <a:pt x="90" y="175"/>
                  </a:cubicBezTo>
                  <a:cubicBezTo>
                    <a:pt x="93" y="172"/>
                    <a:pt x="93" y="172"/>
                    <a:pt x="93" y="172"/>
                  </a:cubicBezTo>
                  <a:cubicBezTo>
                    <a:pt x="96" y="172"/>
                    <a:pt x="96" y="172"/>
                    <a:pt x="96" y="172"/>
                  </a:cubicBezTo>
                  <a:cubicBezTo>
                    <a:pt x="95" y="169"/>
                    <a:pt x="95" y="169"/>
                    <a:pt x="95" y="169"/>
                  </a:cubicBezTo>
                  <a:cubicBezTo>
                    <a:pt x="95" y="169"/>
                    <a:pt x="95" y="168"/>
                    <a:pt x="95" y="168"/>
                  </a:cubicBezTo>
                  <a:cubicBezTo>
                    <a:pt x="95" y="168"/>
                    <a:pt x="95" y="168"/>
                    <a:pt x="95" y="168"/>
                  </a:cubicBezTo>
                  <a:cubicBezTo>
                    <a:pt x="97" y="171"/>
                    <a:pt x="97" y="171"/>
                    <a:pt x="97" y="171"/>
                  </a:cubicBezTo>
                  <a:cubicBezTo>
                    <a:pt x="97" y="171"/>
                    <a:pt x="97" y="172"/>
                    <a:pt x="97" y="172"/>
                  </a:cubicBezTo>
                  <a:cubicBezTo>
                    <a:pt x="98" y="171"/>
                    <a:pt x="98" y="171"/>
                    <a:pt x="98" y="171"/>
                  </a:cubicBezTo>
                  <a:cubicBezTo>
                    <a:pt x="99" y="170"/>
                    <a:pt x="99" y="170"/>
                    <a:pt x="99" y="170"/>
                  </a:cubicBezTo>
                  <a:cubicBezTo>
                    <a:pt x="99" y="169"/>
                    <a:pt x="100" y="169"/>
                    <a:pt x="100" y="169"/>
                  </a:cubicBezTo>
                  <a:cubicBezTo>
                    <a:pt x="105" y="169"/>
                    <a:pt x="105" y="169"/>
                    <a:pt x="105" y="169"/>
                  </a:cubicBezTo>
                  <a:cubicBezTo>
                    <a:pt x="109" y="167"/>
                    <a:pt x="109" y="167"/>
                    <a:pt x="109" y="167"/>
                  </a:cubicBezTo>
                  <a:cubicBezTo>
                    <a:pt x="109" y="166"/>
                    <a:pt x="109" y="166"/>
                    <a:pt x="109" y="166"/>
                  </a:cubicBezTo>
                  <a:cubicBezTo>
                    <a:pt x="108" y="166"/>
                    <a:pt x="108" y="165"/>
                    <a:pt x="108" y="165"/>
                  </a:cubicBezTo>
                  <a:cubicBezTo>
                    <a:pt x="108" y="164"/>
                    <a:pt x="109" y="163"/>
                    <a:pt x="109" y="162"/>
                  </a:cubicBezTo>
                  <a:cubicBezTo>
                    <a:pt x="117" y="159"/>
                    <a:pt x="117" y="159"/>
                    <a:pt x="117" y="159"/>
                  </a:cubicBezTo>
                  <a:cubicBezTo>
                    <a:pt x="118" y="157"/>
                    <a:pt x="118" y="157"/>
                    <a:pt x="118" y="157"/>
                  </a:cubicBezTo>
                  <a:cubicBezTo>
                    <a:pt x="126" y="151"/>
                    <a:pt x="126" y="151"/>
                    <a:pt x="126" y="151"/>
                  </a:cubicBezTo>
                  <a:cubicBezTo>
                    <a:pt x="129" y="147"/>
                    <a:pt x="129" y="147"/>
                    <a:pt x="129" y="147"/>
                  </a:cubicBezTo>
                  <a:cubicBezTo>
                    <a:pt x="129" y="147"/>
                    <a:pt x="129" y="147"/>
                    <a:pt x="129" y="147"/>
                  </a:cubicBezTo>
                  <a:cubicBezTo>
                    <a:pt x="129" y="147"/>
                    <a:pt x="129" y="147"/>
                    <a:pt x="129" y="147"/>
                  </a:cubicBezTo>
                  <a:cubicBezTo>
                    <a:pt x="129" y="147"/>
                    <a:pt x="129" y="147"/>
                    <a:pt x="129" y="147"/>
                  </a:cubicBezTo>
                  <a:cubicBezTo>
                    <a:pt x="133" y="143"/>
                    <a:pt x="133" y="143"/>
                    <a:pt x="133" y="143"/>
                  </a:cubicBezTo>
                  <a:cubicBezTo>
                    <a:pt x="133" y="143"/>
                    <a:pt x="133" y="143"/>
                    <a:pt x="133" y="143"/>
                  </a:cubicBezTo>
                  <a:cubicBezTo>
                    <a:pt x="133" y="142"/>
                    <a:pt x="133" y="142"/>
                    <a:pt x="133" y="142"/>
                  </a:cubicBezTo>
                  <a:cubicBezTo>
                    <a:pt x="136" y="141"/>
                    <a:pt x="136" y="141"/>
                    <a:pt x="136" y="141"/>
                  </a:cubicBezTo>
                  <a:cubicBezTo>
                    <a:pt x="136" y="141"/>
                    <a:pt x="136" y="141"/>
                    <a:pt x="136" y="141"/>
                  </a:cubicBezTo>
                  <a:cubicBezTo>
                    <a:pt x="137" y="142"/>
                    <a:pt x="137" y="142"/>
                    <a:pt x="137" y="142"/>
                  </a:cubicBezTo>
                  <a:cubicBezTo>
                    <a:pt x="138" y="142"/>
                    <a:pt x="138" y="142"/>
                    <a:pt x="138" y="142"/>
                  </a:cubicBezTo>
                  <a:cubicBezTo>
                    <a:pt x="140" y="142"/>
                    <a:pt x="140" y="142"/>
                    <a:pt x="140" y="142"/>
                  </a:cubicBezTo>
                  <a:cubicBezTo>
                    <a:pt x="145" y="138"/>
                    <a:pt x="145" y="138"/>
                    <a:pt x="145" y="138"/>
                  </a:cubicBezTo>
                  <a:cubicBezTo>
                    <a:pt x="145" y="136"/>
                    <a:pt x="145" y="136"/>
                    <a:pt x="145" y="136"/>
                  </a:cubicBezTo>
                  <a:cubicBezTo>
                    <a:pt x="147" y="134"/>
                    <a:pt x="147" y="134"/>
                    <a:pt x="147" y="134"/>
                  </a:cubicBezTo>
                  <a:cubicBezTo>
                    <a:pt x="146" y="133"/>
                    <a:pt x="146" y="133"/>
                    <a:pt x="146" y="133"/>
                  </a:cubicBezTo>
                  <a:cubicBezTo>
                    <a:pt x="146" y="133"/>
                    <a:pt x="146" y="133"/>
                    <a:pt x="146" y="133"/>
                  </a:cubicBezTo>
                  <a:cubicBezTo>
                    <a:pt x="146" y="129"/>
                    <a:pt x="146" y="129"/>
                    <a:pt x="146" y="129"/>
                  </a:cubicBezTo>
                  <a:cubicBezTo>
                    <a:pt x="149" y="128"/>
                    <a:pt x="149" y="128"/>
                    <a:pt x="149" y="128"/>
                  </a:cubicBezTo>
                  <a:cubicBezTo>
                    <a:pt x="152" y="127"/>
                    <a:pt x="152" y="127"/>
                    <a:pt x="152" y="127"/>
                  </a:cubicBezTo>
                  <a:cubicBezTo>
                    <a:pt x="152" y="127"/>
                    <a:pt x="152" y="127"/>
                    <a:pt x="152" y="127"/>
                  </a:cubicBezTo>
                  <a:cubicBezTo>
                    <a:pt x="152" y="127"/>
                    <a:pt x="152" y="127"/>
                    <a:pt x="152" y="127"/>
                  </a:cubicBezTo>
                  <a:cubicBezTo>
                    <a:pt x="152" y="127"/>
                    <a:pt x="152" y="127"/>
                    <a:pt x="152" y="127"/>
                  </a:cubicBezTo>
                  <a:cubicBezTo>
                    <a:pt x="153" y="127"/>
                    <a:pt x="153" y="127"/>
                    <a:pt x="153" y="127"/>
                  </a:cubicBezTo>
                  <a:cubicBezTo>
                    <a:pt x="153" y="127"/>
                    <a:pt x="154" y="126"/>
                    <a:pt x="154" y="126"/>
                  </a:cubicBezTo>
                  <a:cubicBezTo>
                    <a:pt x="155" y="125"/>
                    <a:pt x="155" y="125"/>
                    <a:pt x="155" y="125"/>
                  </a:cubicBezTo>
                  <a:cubicBezTo>
                    <a:pt x="156" y="124"/>
                    <a:pt x="156" y="124"/>
                    <a:pt x="156" y="124"/>
                  </a:cubicBezTo>
                  <a:cubicBezTo>
                    <a:pt x="156" y="123"/>
                    <a:pt x="156" y="123"/>
                    <a:pt x="156" y="123"/>
                  </a:cubicBezTo>
                  <a:cubicBezTo>
                    <a:pt x="157" y="124"/>
                    <a:pt x="157" y="124"/>
                    <a:pt x="157" y="124"/>
                  </a:cubicBezTo>
                  <a:cubicBezTo>
                    <a:pt x="157" y="127"/>
                    <a:pt x="157" y="127"/>
                    <a:pt x="157" y="127"/>
                  </a:cubicBezTo>
                  <a:cubicBezTo>
                    <a:pt x="158" y="126"/>
                    <a:pt x="158" y="126"/>
                    <a:pt x="158" y="126"/>
                  </a:cubicBezTo>
                  <a:cubicBezTo>
                    <a:pt x="158" y="127"/>
                    <a:pt x="158" y="127"/>
                    <a:pt x="158" y="127"/>
                  </a:cubicBezTo>
                  <a:cubicBezTo>
                    <a:pt x="159" y="125"/>
                    <a:pt x="159" y="125"/>
                    <a:pt x="159" y="125"/>
                  </a:cubicBezTo>
                  <a:cubicBezTo>
                    <a:pt x="161" y="124"/>
                    <a:pt x="161" y="124"/>
                    <a:pt x="161" y="124"/>
                  </a:cubicBezTo>
                  <a:cubicBezTo>
                    <a:pt x="161" y="125"/>
                    <a:pt x="161" y="125"/>
                    <a:pt x="161" y="125"/>
                  </a:cubicBezTo>
                  <a:cubicBezTo>
                    <a:pt x="161" y="126"/>
                    <a:pt x="161" y="126"/>
                    <a:pt x="161" y="126"/>
                  </a:cubicBezTo>
                  <a:cubicBezTo>
                    <a:pt x="162" y="127"/>
                    <a:pt x="162" y="127"/>
                    <a:pt x="162" y="127"/>
                  </a:cubicBezTo>
                  <a:cubicBezTo>
                    <a:pt x="162" y="126"/>
                    <a:pt x="162" y="126"/>
                    <a:pt x="162" y="126"/>
                  </a:cubicBezTo>
                  <a:cubicBezTo>
                    <a:pt x="163" y="127"/>
                    <a:pt x="163" y="127"/>
                    <a:pt x="163" y="127"/>
                  </a:cubicBezTo>
                  <a:cubicBezTo>
                    <a:pt x="163" y="126"/>
                    <a:pt x="163" y="126"/>
                    <a:pt x="163" y="126"/>
                  </a:cubicBezTo>
                  <a:cubicBezTo>
                    <a:pt x="162" y="125"/>
                    <a:pt x="162" y="125"/>
                    <a:pt x="162" y="125"/>
                  </a:cubicBezTo>
                  <a:cubicBezTo>
                    <a:pt x="163" y="124"/>
                    <a:pt x="163" y="124"/>
                    <a:pt x="163" y="124"/>
                  </a:cubicBezTo>
                  <a:cubicBezTo>
                    <a:pt x="164" y="123"/>
                    <a:pt x="164" y="123"/>
                    <a:pt x="164" y="123"/>
                  </a:cubicBezTo>
                  <a:cubicBezTo>
                    <a:pt x="163" y="123"/>
                    <a:pt x="163" y="123"/>
                    <a:pt x="163" y="123"/>
                  </a:cubicBezTo>
                  <a:cubicBezTo>
                    <a:pt x="163" y="118"/>
                    <a:pt x="163" y="118"/>
                    <a:pt x="163" y="118"/>
                  </a:cubicBezTo>
                  <a:cubicBezTo>
                    <a:pt x="162" y="117"/>
                    <a:pt x="162" y="117"/>
                    <a:pt x="162" y="117"/>
                  </a:cubicBezTo>
                  <a:cubicBezTo>
                    <a:pt x="162" y="115"/>
                    <a:pt x="162" y="115"/>
                    <a:pt x="162" y="115"/>
                  </a:cubicBezTo>
                  <a:cubicBezTo>
                    <a:pt x="161" y="114"/>
                    <a:pt x="161" y="114"/>
                    <a:pt x="161" y="114"/>
                  </a:cubicBezTo>
                  <a:cubicBezTo>
                    <a:pt x="161" y="113"/>
                    <a:pt x="161" y="113"/>
                    <a:pt x="161" y="113"/>
                  </a:cubicBezTo>
                  <a:cubicBezTo>
                    <a:pt x="159" y="111"/>
                    <a:pt x="159" y="111"/>
                    <a:pt x="159" y="111"/>
                  </a:cubicBezTo>
                  <a:cubicBezTo>
                    <a:pt x="161" y="107"/>
                    <a:pt x="161" y="107"/>
                    <a:pt x="161" y="107"/>
                  </a:cubicBezTo>
                  <a:cubicBezTo>
                    <a:pt x="160" y="105"/>
                    <a:pt x="160" y="105"/>
                    <a:pt x="160" y="105"/>
                  </a:cubicBezTo>
                  <a:cubicBezTo>
                    <a:pt x="158" y="104"/>
                    <a:pt x="158" y="104"/>
                    <a:pt x="158" y="104"/>
                  </a:cubicBezTo>
                  <a:cubicBezTo>
                    <a:pt x="156" y="103"/>
                    <a:pt x="156" y="103"/>
                    <a:pt x="156" y="103"/>
                  </a:cubicBezTo>
                  <a:cubicBezTo>
                    <a:pt x="156" y="102"/>
                    <a:pt x="156" y="102"/>
                    <a:pt x="156" y="102"/>
                  </a:cubicBezTo>
                  <a:cubicBezTo>
                    <a:pt x="158" y="100"/>
                    <a:pt x="158" y="100"/>
                    <a:pt x="158" y="100"/>
                  </a:cubicBezTo>
                  <a:cubicBezTo>
                    <a:pt x="158" y="101"/>
                    <a:pt x="158" y="101"/>
                    <a:pt x="158" y="101"/>
                  </a:cubicBezTo>
                  <a:cubicBezTo>
                    <a:pt x="159" y="100"/>
                    <a:pt x="159" y="100"/>
                    <a:pt x="159" y="100"/>
                  </a:cubicBezTo>
                  <a:cubicBezTo>
                    <a:pt x="159" y="99"/>
                    <a:pt x="159" y="99"/>
                    <a:pt x="159" y="99"/>
                  </a:cubicBezTo>
                  <a:cubicBezTo>
                    <a:pt x="159" y="99"/>
                    <a:pt x="159" y="99"/>
                    <a:pt x="159" y="99"/>
                  </a:cubicBezTo>
                  <a:cubicBezTo>
                    <a:pt x="163" y="98"/>
                    <a:pt x="163" y="98"/>
                    <a:pt x="163" y="98"/>
                  </a:cubicBezTo>
                  <a:cubicBezTo>
                    <a:pt x="163" y="97"/>
                    <a:pt x="163" y="97"/>
                    <a:pt x="163" y="97"/>
                  </a:cubicBezTo>
                  <a:cubicBezTo>
                    <a:pt x="162" y="97"/>
                    <a:pt x="162" y="97"/>
                    <a:pt x="162" y="97"/>
                  </a:cubicBezTo>
                  <a:cubicBezTo>
                    <a:pt x="162" y="96"/>
                    <a:pt x="162" y="96"/>
                    <a:pt x="162" y="96"/>
                  </a:cubicBezTo>
                  <a:cubicBezTo>
                    <a:pt x="159" y="96"/>
                    <a:pt x="159" y="96"/>
                    <a:pt x="159" y="96"/>
                  </a:cubicBezTo>
                  <a:cubicBezTo>
                    <a:pt x="159" y="94"/>
                    <a:pt x="159" y="94"/>
                    <a:pt x="159" y="94"/>
                  </a:cubicBezTo>
                  <a:cubicBezTo>
                    <a:pt x="157" y="93"/>
                    <a:pt x="157" y="93"/>
                    <a:pt x="157" y="93"/>
                  </a:cubicBezTo>
                  <a:cubicBezTo>
                    <a:pt x="156" y="93"/>
                    <a:pt x="156" y="93"/>
                    <a:pt x="156" y="93"/>
                  </a:cubicBezTo>
                  <a:cubicBezTo>
                    <a:pt x="160" y="89"/>
                    <a:pt x="160" y="89"/>
                    <a:pt x="160" y="89"/>
                  </a:cubicBezTo>
                  <a:cubicBezTo>
                    <a:pt x="159" y="88"/>
                    <a:pt x="159" y="88"/>
                    <a:pt x="159" y="88"/>
                  </a:cubicBezTo>
                  <a:cubicBezTo>
                    <a:pt x="159" y="87"/>
                    <a:pt x="159" y="87"/>
                    <a:pt x="159" y="87"/>
                  </a:cubicBezTo>
                  <a:cubicBezTo>
                    <a:pt x="161" y="88"/>
                    <a:pt x="161" y="88"/>
                    <a:pt x="161" y="88"/>
                  </a:cubicBezTo>
                  <a:cubicBezTo>
                    <a:pt x="163" y="89"/>
                    <a:pt x="163" y="89"/>
                    <a:pt x="163" y="89"/>
                  </a:cubicBezTo>
                  <a:cubicBezTo>
                    <a:pt x="164" y="89"/>
                    <a:pt x="164" y="89"/>
                    <a:pt x="164" y="89"/>
                  </a:cubicBezTo>
                  <a:cubicBezTo>
                    <a:pt x="167" y="91"/>
                    <a:pt x="167" y="91"/>
                    <a:pt x="167" y="91"/>
                  </a:cubicBezTo>
                  <a:cubicBezTo>
                    <a:pt x="168" y="91"/>
                    <a:pt x="168" y="91"/>
                    <a:pt x="168" y="91"/>
                  </a:cubicBezTo>
                  <a:cubicBezTo>
                    <a:pt x="169" y="90"/>
                    <a:pt x="169" y="90"/>
                    <a:pt x="169" y="90"/>
                  </a:cubicBezTo>
                  <a:cubicBezTo>
                    <a:pt x="169" y="90"/>
                    <a:pt x="169" y="90"/>
                    <a:pt x="169" y="90"/>
                  </a:cubicBezTo>
                  <a:cubicBezTo>
                    <a:pt x="170" y="95"/>
                    <a:pt x="170" y="95"/>
                    <a:pt x="170" y="95"/>
                  </a:cubicBezTo>
                  <a:cubicBezTo>
                    <a:pt x="170" y="97"/>
                    <a:pt x="170" y="97"/>
                    <a:pt x="170" y="97"/>
                  </a:cubicBezTo>
                  <a:cubicBezTo>
                    <a:pt x="171" y="96"/>
                    <a:pt x="171" y="96"/>
                    <a:pt x="171" y="96"/>
                  </a:cubicBezTo>
                  <a:cubicBezTo>
                    <a:pt x="171" y="96"/>
                    <a:pt x="171" y="96"/>
                    <a:pt x="171" y="96"/>
                  </a:cubicBezTo>
                  <a:cubicBezTo>
                    <a:pt x="170" y="97"/>
                    <a:pt x="170" y="97"/>
                    <a:pt x="170" y="97"/>
                  </a:cubicBezTo>
                  <a:cubicBezTo>
                    <a:pt x="171" y="97"/>
                    <a:pt x="171" y="97"/>
                    <a:pt x="171" y="97"/>
                  </a:cubicBezTo>
                  <a:cubicBezTo>
                    <a:pt x="173" y="99"/>
                    <a:pt x="173" y="99"/>
                    <a:pt x="173" y="99"/>
                  </a:cubicBezTo>
                  <a:cubicBezTo>
                    <a:pt x="183" y="99"/>
                    <a:pt x="183" y="99"/>
                    <a:pt x="183" y="99"/>
                  </a:cubicBezTo>
                  <a:cubicBezTo>
                    <a:pt x="184" y="99"/>
                    <a:pt x="184" y="99"/>
                    <a:pt x="184" y="99"/>
                  </a:cubicBezTo>
                  <a:cubicBezTo>
                    <a:pt x="185" y="98"/>
                    <a:pt x="185" y="98"/>
                    <a:pt x="185" y="98"/>
                  </a:cubicBezTo>
                  <a:cubicBezTo>
                    <a:pt x="187" y="99"/>
                    <a:pt x="187" y="99"/>
                    <a:pt x="187" y="99"/>
                  </a:cubicBezTo>
                  <a:cubicBezTo>
                    <a:pt x="190" y="100"/>
                    <a:pt x="190" y="100"/>
                    <a:pt x="190" y="100"/>
                  </a:cubicBezTo>
                  <a:cubicBezTo>
                    <a:pt x="190" y="100"/>
                    <a:pt x="190" y="100"/>
                    <a:pt x="190" y="100"/>
                  </a:cubicBezTo>
                  <a:cubicBezTo>
                    <a:pt x="190" y="101"/>
                    <a:pt x="190" y="101"/>
                    <a:pt x="190" y="101"/>
                  </a:cubicBezTo>
                  <a:cubicBezTo>
                    <a:pt x="189" y="102"/>
                    <a:pt x="189" y="102"/>
                    <a:pt x="189" y="102"/>
                  </a:cubicBezTo>
                  <a:cubicBezTo>
                    <a:pt x="189" y="103"/>
                    <a:pt x="189" y="103"/>
                    <a:pt x="189" y="103"/>
                  </a:cubicBezTo>
                  <a:cubicBezTo>
                    <a:pt x="189" y="104"/>
                    <a:pt x="189" y="104"/>
                    <a:pt x="189" y="104"/>
                  </a:cubicBezTo>
                  <a:cubicBezTo>
                    <a:pt x="189" y="104"/>
                    <a:pt x="189" y="104"/>
                    <a:pt x="189" y="104"/>
                  </a:cubicBezTo>
                  <a:cubicBezTo>
                    <a:pt x="188" y="104"/>
                    <a:pt x="188" y="104"/>
                    <a:pt x="188" y="104"/>
                  </a:cubicBezTo>
                  <a:cubicBezTo>
                    <a:pt x="186" y="106"/>
                    <a:pt x="186" y="106"/>
                    <a:pt x="186" y="106"/>
                  </a:cubicBezTo>
                  <a:cubicBezTo>
                    <a:pt x="182" y="109"/>
                    <a:pt x="182" y="109"/>
                    <a:pt x="182" y="109"/>
                  </a:cubicBezTo>
                  <a:cubicBezTo>
                    <a:pt x="181" y="110"/>
                    <a:pt x="181" y="110"/>
                    <a:pt x="181" y="110"/>
                  </a:cubicBezTo>
                  <a:cubicBezTo>
                    <a:pt x="182" y="115"/>
                    <a:pt x="182" y="115"/>
                    <a:pt x="182" y="115"/>
                  </a:cubicBezTo>
                  <a:cubicBezTo>
                    <a:pt x="183" y="116"/>
                    <a:pt x="183" y="116"/>
                    <a:pt x="183" y="116"/>
                  </a:cubicBezTo>
                  <a:cubicBezTo>
                    <a:pt x="185" y="116"/>
                    <a:pt x="185" y="116"/>
                    <a:pt x="185" y="116"/>
                  </a:cubicBezTo>
                  <a:cubicBezTo>
                    <a:pt x="186" y="116"/>
                    <a:pt x="186" y="116"/>
                    <a:pt x="186" y="116"/>
                  </a:cubicBezTo>
                  <a:cubicBezTo>
                    <a:pt x="186" y="114"/>
                    <a:pt x="186" y="114"/>
                    <a:pt x="186" y="114"/>
                  </a:cubicBezTo>
                  <a:cubicBezTo>
                    <a:pt x="186" y="113"/>
                    <a:pt x="186" y="113"/>
                    <a:pt x="186" y="113"/>
                  </a:cubicBezTo>
                  <a:cubicBezTo>
                    <a:pt x="187" y="111"/>
                    <a:pt x="187" y="111"/>
                    <a:pt x="187" y="111"/>
                  </a:cubicBezTo>
                  <a:cubicBezTo>
                    <a:pt x="187" y="110"/>
                    <a:pt x="187" y="110"/>
                    <a:pt x="187" y="110"/>
                  </a:cubicBezTo>
                  <a:cubicBezTo>
                    <a:pt x="190" y="110"/>
                    <a:pt x="190" y="110"/>
                    <a:pt x="190" y="110"/>
                  </a:cubicBezTo>
                  <a:cubicBezTo>
                    <a:pt x="190" y="110"/>
                    <a:pt x="190" y="110"/>
                    <a:pt x="190" y="110"/>
                  </a:cubicBezTo>
                  <a:cubicBezTo>
                    <a:pt x="191" y="117"/>
                    <a:pt x="191" y="117"/>
                    <a:pt x="191" y="117"/>
                  </a:cubicBezTo>
                  <a:cubicBezTo>
                    <a:pt x="192" y="119"/>
                    <a:pt x="192" y="119"/>
                    <a:pt x="192" y="119"/>
                  </a:cubicBezTo>
                  <a:cubicBezTo>
                    <a:pt x="193" y="123"/>
                    <a:pt x="193" y="123"/>
                    <a:pt x="193" y="123"/>
                  </a:cubicBezTo>
                  <a:cubicBezTo>
                    <a:pt x="194" y="123"/>
                    <a:pt x="194" y="123"/>
                    <a:pt x="194" y="123"/>
                  </a:cubicBezTo>
                  <a:cubicBezTo>
                    <a:pt x="195" y="124"/>
                    <a:pt x="195" y="124"/>
                    <a:pt x="195" y="124"/>
                  </a:cubicBezTo>
                  <a:cubicBezTo>
                    <a:pt x="196" y="124"/>
                    <a:pt x="196" y="124"/>
                    <a:pt x="196" y="124"/>
                  </a:cubicBezTo>
                  <a:cubicBezTo>
                    <a:pt x="197" y="121"/>
                    <a:pt x="197" y="121"/>
                    <a:pt x="197" y="121"/>
                  </a:cubicBezTo>
                  <a:cubicBezTo>
                    <a:pt x="196" y="117"/>
                    <a:pt x="196" y="117"/>
                    <a:pt x="196" y="117"/>
                  </a:cubicBezTo>
                  <a:cubicBezTo>
                    <a:pt x="197" y="115"/>
                    <a:pt x="197" y="115"/>
                    <a:pt x="197" y="115"/>
                  </a:cubicBezTo>
                  <a:cubicBezTo>
                    <a:pt x="198" y="113"/>
                    <a:pt x="198" y="113"/>
                    <a:pt x="198" y="113"/>
                  </a:cubicBezTo>
                  <a:cubicBezTo>
                    <a:pt x="198" y="109"/>
                    <a:pt x="198" y="109"/>
                    <a:pt x="198" y="109"/>
                  </a:cubicBezTo>
                  <a:cubicBezTo>
                    <a:pt x="198" y="108"/>
                    <a:pt x="198" y="108"/>
                    <a:pt x="198" y="108"/>
                  </a:cubicBezTo>
                  <a:cubicBezTo>
                    <a:pt x="198" y="108"/>
                    <a:pt x="198" y="108"/>
                    <a:pt x="198" y="108"/>
                  </a:cubicBezTo>
                  <a:cubicBezTo>
                    <a:pt x="198" y="108"/>
                    <a:pt x="198" y="108"/>
                    <a:pt x="198" y="108"/>
                  </a:cubicBezTo>
                  <a:cubicBezTo>
                    <a:pt x="198" y="108"/>
                    <a:pt x="198" y="108"/>
                    <a:pt x="198" y="108"/>
                  </a:cubicBezTo>
                  <a:cubicBezTo>
                    <a:pt x="201" y="107"/>
                    <a:pt x="201" y="107"/>
                    <a:pt x="201" y="107"/>
                  </a:cubicBezTo>
                  <a:cubicBezTo>
                    <a:pt x="202" y="108"/>
                    <a:pt x="202" y="108"/>
                    <a:pt x="202" y="108"/>
                  </a:cubicBezTo>
                  <a:cubicBezTo>
                    <a:pt x="204" y="108"/>
                    <a:pt x="204" y="108"/>
                    <a:pt x="204" y="108"/>
                  </a:cubicBezTo>
                  <a:cubicBezTo>
                    <a:pt x="205" y="107"/>
                    <a:pt x="205" y="107"/>
                    <a:pt x="205" y="107"/>
                  </a:cubicBezTo>
                  <a:cubicBezTo>
                    <a:pt x="207" y="102"/>
                    <a:pt x="207" y="102"/>
                    <a:pt x="207" y="102"/>
                  </a:cubicBezTo>
                  <a:cubicBezTo>
                    <a:pt x="208" y="99"/>
                    <a:pt x="208" y="99"/>
                    <a:pt x="208" y="99"/>
                  </a:cubicBezTo>
                  <a:cubicBezTo>
                    <a:pt x="208" y="98"/>
                    <a:pt x="208" y="98"/>
                    <a:pt x="208" y="98"/>
                  </a:cubicBezTo>
                  <a:cubicBezTo>
                    <a:pt x="208" y="96"/>
                    <a:pt x="208" y="96"/>
                    <a:pt x="208" y="96"/>
                  </a:cubicBezTo>
                  <a:cubicBezTo>
                    <a:pt x="208" y="96"/>
                    <a:pt x="208" y="96"/>
                    <a:pt x="208" y="96"/>
                  </a:cubicBezTo>
                  <a:cubicBezTo>
                    <a:pt x="209" y="95"/>
                    <a:pt x="209" y="95"/>
                    <a:pt x="209" y="95"/>
                  </a:cubicBezTo>
                  <a:cubicBezTo>
                    <a:pt x="210" y="92"/>
                    <a:pt x="210" y="92"/>
                    <a:pt x="210" y="92"/>
                  </a:cubicBezTo>
                  <a:cubicBezTo>
                    <a:pt x="210" y="88"/>
                    <a:pt x="210" y="88"/>
                    <a:pt x="210" y="88"/>
                  </a:cubicBezTo>
                  <a:cubicBezTo>
                    <a:pt x="211" y="86"/>
                    <a:pt x="211" y="86"/>
                    <a:pt x="211" y="86"/>
                  </a:cubicBezTo>
                  <a:cubicBezTo>
                    <a:pt x="211" y="86"/>
                    <a:pt x="211" y="86"/>
                    <a:pt x="211" y="86"/>
                  </a:cubicBezTo>
                  <a:cubicBezTo>
                    <a:pt x="217" y="83"/>
                    <a:pt x="217" y="83"/>
                    <a:pt x="217" y="83"/>
                  </a:cubicBezTo>
                  <a:cubicBezTo>
                    <a:pt x="218" y="81"/>
                    <a:pt x="218" y="81"/>
                    <a:pt x="218" y="81"/>
                  </a:cubicBezTo>
                  <a:cubicBezTo>
                    <a:pt x="221" y="80"/>
                    <a:pt x="221" y="80"/>
                    <a:pt x="221" y="80"/>
                  </a:cubicBezTo>
                  <a:cubicBezTo>
                    <a:pt x="223" y="80"/>
                    <a:pt x="223" y="80"/>
                    <a:pt x="223" y="80"/>
                  </a:cubicBezTo>
                  <a:cubicBezTo>
                    <a:pt x="226" y="82"/>
                    <a:pt x="226" y="82"/>
                    <a:pt x="226" y="82"/>
                  </a:cubicBezTo>
                  <a:cubicBezTo>
                    <a:pt x="226" y="81"/>
                    <a:pt x="226" y="81"/>
                    <a:pt x="226" y="81"/>
                  </a:cubicBezTo>
                  <a:cubicBezTo>
                    <a:pt x="225" y="79"/>
                    <a:pt x="225" y="79"/>
                    <a:pt x="225" y="79"/>
                  </a:cubicBezTo>
                  <a:lnTo>
                    <a:pt x="224" y="77"/>
                  </a:lnTo>
                  <a:close/>
                  <a:moveTo>
                    <a:pt x="85" y="36"/>
                  </a:moveTo>
                  <a:cubicBezTo>
                    <a:pt x="85" y="36"/>
                    <a:pt x="85" y="36"/>
                    <a:pt x="85" y="36"/>
                  </a:cubicBezTo>
                  <a:cubicBezTo>
                    <a:pt x="85" y="36"/>
                    <a:pt x="85" y="36"/>
                    <a:pt x="85" y="36"/>
                  </a:cubicBez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5F6FA"/>
                </a:solidFill>
                <a:effectLst/>
                <a:uLnTx/>
                <a:uFillTx/>
                <a:latin typeface="Segoe UI Semibold"/>
              </a:endParaRPr>
            </a:p>
          </p:txBody>
        </p:sp>
        <p:sp>
          <p:nvSpPr>
            <p:cNvPr id="562" name="Freeform 17">
              <a:extLst>
                <a:ext uri="{FF2B5EF4-FFF2-40B4-BE49-F238E27FC236}">
                  <a16:creationId xmlns:a16="http://schemas.microsoft.com/office/drawing/2014/main" id="{CCB7117C-69EB-4D46-8000-AE453FC96932}"/>
                </a:ext>
              </a:extLst>
            </p:cNvPr>
            <p:cNvSpPr>
              <a:spLocks/>
            </p:cNvSpPr>
            <p:nvPr/>
          </p:nvSpPr>
          <p:spPr bwMode="auto">
            <a:xfrm>
              <a:off x="8246297" y="3250479"/>
              <a:ext cx="260997" cy="143012"/>
            </a:xfrm>
            <a:custGeom>
              <a:avLst/>
              <a:gdLst>
                <a:gd name="T0" fmla="*/ 8 w 62"/>
                <a:gd name="T1" fmla="*/ 2 h 34"/>
                <a:gd name="T2" fmla="*/ 8 w 62"/>
                <a:gd name="T3" fmla="*/ 2 h 34"/>
                <a:gd name="T4" fmla="*/ 2 w 62"/>
                <a:gd name="T5" fmla="*/ 6 h 34"/>
                <a:gd name="T6" fmla="*/ 2 w 62"/>
                <a:gd name="T7" fmla="*/ 7 h 34"/>
                <a:gd name="T8" fmla="*/ 2 w 62"/>
                <a:gd name="T9" fmla="*/ 7 h 34"/>
                <a:gd name="T10" fmla="*/ 0 w 62"/>
                <a:gd name="T11" fmla="*/ 14 h 34"/>
                <a:gd name="T12" fmla="*/ 9 w 62"/>
                <a:gd name="T13" fmla="*/ 16 h 34"/>
                <a:gd name="T14" fmla="*/ 16 w 62"/>
                <a:gd name="T15" fmla="*/ 21 h 34"/>
                <a:gd name="T16" fmla="*/ 22 w 62"/>
                <a:gd name="T17" fmla="*/ 24 h 34"/>
                <a:gd name="T18" fmla="*/ 34 w 62"/>
                <a:gd name="T19" fmla="*/ 25 h 34"/>
                <a:gd name="T20" fmla="*/ 41 w 62"/>
                <a:gd name="T21" fmla="*/ 30 h 34"/>
                <a:gd name="T22" fmla="*/ 48 w 62"/>
                <a:gd name="T23" fmla="*/ 33 h 34"/>
                <a:gd name="T24" fmla="*/ 54 w 62"/>
                <a:gd name="T25" fmla="*/ 33 h 34"/>
                <a:gd name="T26" fmla="*/ 54 w 62"/>
                <a:gd name="T27" fmla="*/ 33 h 34"/>
                <a:gd name="T28" fmla="*/ 56 w 62"/>
                <a:gd name="T29" fmla="*/ 34 h 34"/>
                <a:gd name="T30" fmla="*/ 57 w 62"/>
                <a:gd name="T31" fmla="*/ 33 h 34"/>
                <a:gd name="T32" fmla="*/ 59 w 62"/>
                <a:gd name="T33" fmla="*/ 33 h 34"/>
                <a:gd name="T34" fmla="*/ 60 w 62"/>
                <a:gd name="T35" fmla="*/ 33 h 34"/>
                <a:gd name="T36" fmla="*/ 61 w 62"/>
                <a:gd name="T37" fmla="*/ 32 h 34"/>
                <a:gd name="T38" fmla="*/ 61 w 62"/>
                <a:gd name="T39" fmla="*/ 32 h 34"/>
                <a:gd name="T40" fmla="*/ 61 w 62"/>
                <a:gd name="T41" fmla="*/ 32 h 34"/>
                <a:gd name="T42" fmla="*/ 61 w 62"/>
                <a:gd name="T43" fmla="*/ 31 h 34"/>
                <a:gd name="T44" fmla="*/ 61 w 62"/>
                <a:gd name="T45" fmla="*/ 31 h 34"/>
                <a:gd name="T46" fmla="*/ 62 w 62"/>
                <a:gd name="T47" fmla="*/ 31 h 34"/>
                <a:gd name="T48" fmla="*/ 61 w 62"/>
                <a:gd name="T49" fmla="*/ 28 h 34"/>
                <a:gd name="T50" fmla="*/ 60 w 62"/>
                <a:gd name="T51" fmla="*/ 27 h 34"/>
                <a:gd name="T52" fmla="*/ 61 w 62"/>
                <a:gd name="T53" fmla="*/ 27 h 34"/>
                <a:gd name="T54" fmla="*/ 61 w 62"/>
                <a:gd name="T55" fmla="*/ 27 h 34"/>
                <a:gd name="T56" fmla="*/ 61 w 62"/>
                <a:gd name="T57" fmla="*/ 27 h 34"/>
                <a:gd name="T58" fmla="*/ 62 w 62"/>
                <a:gd name="T59" fmla="*/ 22 h 34"/>
                <a:gd name="T60" fmla="*/ 62 w 62"/>
                <a:gd name="T61" fmla="*/ 21 h 34"/>
                <a:gd name="T62" fmla="*/ 49 w 62"/>
                <a:gd name="T63" fmla="*/ 20 h 34"/>
                <a:gd name="T64" fmla="*/ 41 w 62"/>
                <a:gd name="T65" fmla="*/ 18 h 34"/>
                <a:gd name="T66" fmla="*/ 34 w 62"/>
                <a:gd name="T67" fmla="*/ 14 h 34"/>
                <a:gd name="T68" fmla="*/ 28 w 62"/>
                <a:gd name="T69" fmla="*/ 10 h 34"/>
                <a:gd name="T70" fmla="*/ 21 w 62"/>
                <a:gd name="T71" fmla="*/ 6 h 34"/>
                <a:gd name="T72" fmla="*/ 14 w 62"/>
                <a:gd name="T73" fmla="*/ 0 h 34"/>
                <a:gd name="T74" fmla="*/ 8 w 62"/>
                <a:gd name="T75"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34">
                  <a:moveTo>
                    <a:pt x="8" y="2"/>
                  </a:moveTo>
                  <a:cubicBezTo>
                    <a:pt x="8" y="2"/>
                    <a:pt x="8" y="2"/>
                    <a:pt x="8" y="2"/>
                  </a:cubicBezTo>
                  <a:cubicBezTo>
                    <a:pt x="2" y="6"/>
                    <a:pt x="2" y="6"/>
                    <a:pt x="2" y="6"/>
                  </a:cubicBezTo>
                  <a:cubicBezTo>
                    <a:pt x="2" y="7"/>
                    <a:pt x="2" y="7"/>
                    <a:pt x="2" y="7"/>
                  </a:cubicBezTo>
                  <a:cubicBezTo>
                    <a:pt x="2" y="7"/>
                    <a:pt x="2" y="7"/>
                    <a:pt x="2" y="7"/>
                  </a:cubicBezTo>
                  <a:cubicBezTo>
                    <a:pt x="0" y="14"/>
                    <a:pt x="0" y="14"/>
                    <a:pt x="0" y="14"/>
                  </a:cubicBezTo>
                  <a:cubicBezTo>
                    <a:pt x="9" y="16"/>
                    <a:pt x="9" y="16"/>
                    <a:pt x="9" y="16"/>
                  </a:cubicBezTo>
                  <a:cubicBezTo>
                    <a:pt x="16" y="21"/>
                    <a:pt x="16" y="21"/>
                    <a:pt x="16" y="21"/>
                  </a:cubicBezTo>
                  <a:cubicBezTo>
                    <a:pt x="22" y="24"/>
                    <a:pt x="22" y="24"/>
                    <a:pt x="22" y="24"/>
                  </a:cubicBezTo>
                  <a:cubicBezTo>
                    <a:pt x="34" y="25"/>
                    <a:pt x="34" y="25"/>
                    <a:pt x="34" y="25"/>
                  </a:cubicBezTo>
                  <a:cubicBezTo>
                    <a:pt x="41" y="30"/>
                    <a:pt x="41" y="30"/>
                    <a:pt x="41" y="30"/>
                  </a:cubicBezTo>
                  <a:cubicBezTo>
                    <a:pt x="48" y="33"/>
                    <a:pt x="48" y="33"/>
                    <a:pt x="48" y="33"/>
                  </a:cubicBezTo>
                  <a:cubicBezTo>
                    <a:pt x="54" y="33"/>
                    <a:pt x="54" y="33"/>
                    <a:pt x="54" y="33"/>
                  </a:cubicBezTo>
                  <a:cubicBezTo>
                    <a:pt x="54" y="33"/>
                    <a:pt x="54" y="33"/>
                    <a:pt x="54" y="33"/>
                  </a:cubicBezTo>
                  <a:cubicBezTo>
                    <a:pt x="56" y="34"/>
                    <a:pt x="56" y="34"/>
                    <a:pt x="56" y="34"/>
                  </a:cubicBezTo>
                  <a:cubicBezTo>
                    <a:pt x="57" y="33"/>
                    <a:pt x="57" y="33"/>
                    <a:pt x="57" y="33"/>
                  </a:cubicBezTo>
                  <a:cubicBezTo>
                    <a:pt x="59" y="33"/>
                    <a:pt x="59" y="33"/>
                    <a:pt x="59" y="33"/>
                  </a:cubicBezTo>
                  <a:cubicBezTo>
                    <a:pt x="60" y="33"/>
                    <a:pt x="60" y="33"/>
                    <a:pt x="60" y="33"/>
                  </a:cubicBezTo>
                  <a:cubicBezTo>
                    <a:pt x="61" y="32"/>
                    <a:pt x="61" y="32"/>
                    <a:pt x="61" y="32"/>
                  </a:cubicBezTo>
                  <a:cubicBezTo>
                    <a:pt x="61" y="32"/>
                    <a:pt x="61" y="32"/>
                    <a:pt x="61" y="32"/>
                  </a:cubicBezTo>
                  <a:cubicBezTo>
                    <a:pt x="61" y="32"/>
                    <a:pt x="61" y="32"/>
                    <a:pt x="61" y="32"/>
                  </a:cubicBezTo>
                  <a:cubicBezTo>
                    <a:pt x="61" y="31"/>
                    <a:pt x="61" y="31"/>
                    <a:pt x="61" y="31"/>
                  </a:cubicBezTo>
                  <a:cubicBezTo>
                    <a:pt x="61" y="31"/>
                    <a:pt x="61" y="31"/>
                    <a:pt x="61" y="31"/>
                  </a:cubicBezTo>
                  <a:cubicBezTo>
                    <a:pt x="62" y="31"/>
                    <a:pt x="62" y="31"/>
                    <a:pt x="62" y="31"/>
                  </a:cubicBezTo>
                  <a:cubicBezTo>
                    <a:pt x="61" y="28"/>
                    <a:pt x="61" y="28"/>
                    <a:pt x="61" y="28"/>
                  </a:cubicBezTo>
                  <a:cubicBezTo>
                    <a:pt x="60" y="27"/>
                    <a:pt x="60" y="27"/>
                    <a:pt x="60" y="27"/>
                  </a:cubicBezTo>
                  <a:cubicBezTo>
                    <a:pt x="61" y="27"/>
                    <a:pt x="61" y="27"/>
                    <a:pt x="61" y="27"/>
                  </a:cubicBezTo>
                  <a:cubicBezTo>
                    <a:pt x="61" y="27"/>
                    <a:pt x="61" y="27"/>
                    <a:pt x="61" y="27"/>
                  </a:cubicBezTo>
                  <a:cubicBezTo>
                    <a:pt x="61" y="27"/>
                    <a:pt x="61" y="27"/>
                    <a:pt x="61" y="27"/>
                  </a:cubicBezTo>
                  <a:cubicBezTo>
                    <a:pt x="62" y="22"/>
                    <a:pt x="62" y="22"/>
                    <a:pt x="62" y="22"/>
                  </a:cubicBezTo>
                  <a:cubicBezTo>
                    <a:pt x="62" y="21"/>
                    <a:pt x="62" y="21"/>
                    <a:pt x="62" y="21"/>
                  </a:cubicBezTo>
                  <a:cubicBezTo>
                    <a:pt x="49" y="20"/>
                    <a:pt x="49" y="20"/>
                    <a:pt x="49" y="20"/>
                  </a:cubicBezTo>
                  <a:cubicBezTo>
                    <a:pt x="41" y="18"/>
                    <a:pt x="41" y="18"/>
                    <a:pt x="41" y="18"/>
                  </a:cubicBezTo>
                  <a:cubicBezTo>
                    <a:pt x="34" y="14"/>
                    <a:pt x="34" y="14"/>
                    <a:pt x="34" y="14"/>
                  </a:cubicBezTo>
                  <a:cubicBezTo>
                    <a:pt x="28" y="10"/>
                    <a:pt x="28" y="10"/>
                    <a:pt x="28" y="10"/>
                  </a:cubicBezTo>
                  <a:cubicBezTo>
                    <a:pt x="21" y="6"/>
                    <a:pt x="21" y="6"/>
                    <a:pt x="21" y="6"/>
                  </a:cubicBezTo>
                  <a:cubicBezTo>
                    <a:pt x="14" y="0"/>
                    <a:pt x="14" y="0"/>
                    <a:pt x="14" y="0"/>
                  </a:cubicBezTo>
                  <a:cubicBezTo>
                    <a:pt x="8" y="2"/>
                    <a:pt x="8" y="2"/>
                    <a:pt x="8" y="2"/>
                  </a:cubicBez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5F6FA"/>
                </a:solidFill>
                <a:effectLst/>
                <a:uLnTx/>
                <a:uFillTx/>
                <a:latin typeface="Segoe UI Semibold"/>
              </a:endParaRPr>
            </a:p>
          </p:txBody>
        </p:sp>
        <p:sp>
          <p:nvSpPr>
            <p:cNvPr id="563" name="Moldova">
              <a:extLst>
                <a:ext uri="{FF2B5EF4-FFF2-40B4-BE49-F238E27FC236}">
                  <a16:creationId xmlns:a16="http://schemas.microsoft.com/office/drawing/2014/main" id="{3DD03C47-B2F9-4DD1-B0AA-E296EFDD6BD7}"/>
                </a:ext>
              </a:extLst>
            </p:cNvPr>
            <p:cNvSpPr>
              <a:spLocks/>
            </p:cNvSpPr>
            <p:nvPr/>
          </p:nvSpPr>
          <p:spPr bwMode="auto">
            <a:xfrm>
              <a:off x="6597696" y="2594329"/>
              <a:ext cx="104905" cy="117696"/>
            </a:xfrm>
            <a:custGeom>
              <a:avLst/>
              <a:gdLst>
                <a:gd name="T0" fmla="*/ 48 w 110"/>
                <a:gd name="T1" fmla="*/ 136 h 138"/>
                <a:gd name="T2" fmla="*/ 46 w 110"/>
                <a:gd name="T3" fmla="*/ 131 h 138"/>
                <a:gd name="T4" fmla="*/ 48 w 110"/>
                <a:gd name="T5" fmla="*/ 127 h 138"/>
                <a:gd name="T6" fmla="*/ 47 w 110"/>
                <a:gd name="T7" fmla="*/ 119 h 138"/>
                <a:gd name="T8" fmla="*/ 49 w 110"/>
                <a:gd name="T9" fmla="*/ 98 h 138"/>
                <a:gd name="T10" fmla="*/ 51 w 110"/>
                <a:gd name="T11" fmla="*/ 85 h 138"/>
                <a:gd name="T12" fmla="*/ 45 w 110"/>
                <a:gd name="T13" fmla="*/ 70 h 138"/>
                <a:gd name="T14" fmla="*/ 37 w 110"/>
                <a:gd name="T15" fmla="*/ 61 h 138"/>
                <a:gd name="T16" fmla="*/ 31 w 110"/>
                <a:gd name="T17" fmla="*/ 53 h 138"/>
                <a:gd name="T18" fmla="*/ 26 w 110"/>
                <a:gd name="T19" fmla="*/ 43 h 138"/>
                <a:gd name="T20" fmla="*/ 20 w 110"/>
                <a:gd name="T21" fmla="*/ 33 h 138"/>
                <a:gd name="T22" fmla="*/ 15 w 110"/>
                <a:gd name="T23" fmla="*/ 21 h 138"/>
                <a:gd name="T24" fmla="*/ 9 w 110"/>
                <a:gd name="T25" fmla="*/ 13 h 138"/>
                <a:gd name="T26" fmla="*/ 0 w 110"/>
                <a:gd name="T27" fmla="*/ 11 h 138"/>
                <a:gd name="T28" fmla="*/ 9 w 110"/>
                <a:gd name="T29" fmla="*/ 5 h 138"/>
                <a:gd name="T30" fmla="*/ 23 w 110"/>
                <a:gd name="T31" fmla="*/ 3 h 138"/>
                <a:gd name="T32" fmla="*/ 29 w 110"/>
                <a:gd name="T33" fmla="*/ 0 h 138"/>
                <a:gd name="T34" fmla="*/ 34 w 110"/>
                <a:gd name="T35" fmla="*/ 2 h 138"/>
                <a:gd name="T36" fmla="*/ 42 w 110"/>
                <a:gd name="T37" fmla="*/ 7 h 138"/>
                <a:gd name="T38" fmla="*/ 46 w 110"/>
                <a:gd name="T39" fmla="*/ 11 h 138"/>
                <a:gd name="T40" fmla="*/ 54 w 110"/>
                <a:gd name="T41" fmla="*/ 13 h 138"/>
                <a:gd name="T42" fmla="*/ 55 w 110"/>
                <a:gd name="T43" fmla="*/ 15 h 138"/>
                <a:gd name="T44" fmla="*/ 58 w 110"/>
                <a:gd name="T45" fmla="*/ 19 h 138"/>
                <a:gd name="T46" fmla="*/ 67 w 110"/>
                <a:gd name="T47" fmla="*/ 17 h 138"/>
                <a:gd name="T48" fmla="*/ 74 w 110"/>
                <a:gd name="T49" fmla="*/ 26 h 138"/>
                <a:gd name="T50" fmla="*/ 78 w 110"/>
                <a:gd name="T51" fmla="*/ 24 h 138"/>
                <a:gd name="T52" fmla="*/ 81 w 110"/>
                <a:gd name="T53" fmla="*/ 35 h 138"/>
                <a:gd name="T54" fmla="*/ 78 w 110"/>
                <a:gd name="T55" fmla="*/ 44 h 138"/>
                <a:gd name="T56" fmla="*/ 81 w 110"/>
                <a:gd name="T57" fmla="*/ 48 h 138"/>
                <a:gd name="T58" fmla="*/ 89 w 110"/>
                <a:gd name="T59" fmla="*/ 55 h 138"/>
                <a:gd name="T60" fmla="*/ 92 w 110"/>
                <a:gd name="T61" fmla="*/ 57 h 138"/>
                <a:gd name="T62" fmla="*/ 91 w 110"/>
                <a:gd name="T63" fmla="*/ 65 h 138"/>
                <a:gd name="T64" fmla="*/ 93 w 110"/>
                <a:gd name="T65" fmla="*/ 72 h 138"/>
                <a:gd name="T66" fmla="*/ 103 w 110"/>
                <a:gd name="T67" fmla="*/ 79 h 138"/>
                <a:gd name="T68" fmla="*/ 103 w 110"/>
                <a:gd name="T69" fmla="*/ 90 h 138"/>
                <a:gd name="T70" fmla="*/ 108 w 110"/>
                <a:gd name="T71" fmla="*/ 97 h 138"/>
                <a:gd name="T72" fmla="*/ 98 w 110"/>
                <a:gd name="T73" fmla="*/ 94 h 138"/>
                <a:gd name="T74" fmla="*/ 94 w 110"/>
                <a:gd name="T75" fmla="*/ 96 h 138"/>
                <a:gd name="T76" fmla="*/ 89 w 110"/>
                <a:gd name="T77" fmla="*/ 93 h 138"/>
                <a:gd name="T78" fmla="*/ 85 w 110"/>
                <a:gd name="T79" fmla="*/ 94 h 138"/>
                <a:gd name="T80" fmla="*/ 81 w 110"/>
                <a:gd name="T81" fmla="*/ 97 h 138"/>
                <a:gd name="T82" fmla="*/ 80 w 110"/>
                <a:gd name="T83" fmla="*/ 90 h 138"/>
                <a:gd name="T84" fmla="*/ 73 w 110"/>
                <a:gd name="T85" fmla="*/ 93 h 138"/>
                <a:gd name="T86" fmla="*/ 73 w 110"/>
                <a:gd name="T87" fmla="*/ 101 h 138"/>
                <a:gd name="T88" fmla="*/ 73 w 110"/>
                <a:gd name="T89" fmla="*/ 112 h 138"/>
                <a:gd name="T90" fmla="*/ 66 w 110"/>
                <a:gd name="T91" fmla="*/ 121 h 138"/>
                <a:gd name="T92" fmla="*/ 59 w 110"/>
                <a:gd name="T93" fmla="*/ 129 h 138"/>
                <a:gd name="T94" fmla="*/ 59 w 110"/>
                <a:gd name="T95" fmla="*/ 134 h 138"/>
                <a:gd name="T96" fmla="*/ 53 w 110"/>
                <a:gd name="T97" fmla="*/ 1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0" h="138">
                  <a:moveTo>
                    <a:pt x="50" y="138"/>
                  </a:moveTo>
                  <a:lnTo>
                    <a:pt x="50" y="138"/>
                  </a:lnTo>
                  <a:lnTo>
                    <a:pt x="48" y="136"/>
                  </a:lnTo>
                  <a:lnTo>
                    <a:pt x="47" y="133"/>
                  </a:lnTo>
                  <a:lnTo>
                    <a:pt x="46" y="132"/>
                  </a:lnTo>
                  <a:lnTo>
                    <a:pt x="46" y="131"/>
                  </a:lnTo>
                  <a:lnTo>
                    <a:pt x="47" y="130"/>
                  </a:lnTo>
                  <a:lnTo>
                    <a:pt x="48" y="130"/>
                  </a:lnTo>
                  <a:lnTo>
                    <a:pt x="48" y="127"/>
                  </a:lnTo>
                  <a:lnTo>
                    <a:pt x="47" y="123"/>
                  </a:lnTo>
                  <a:lnTo>
                    <a:pt x="47" y="122"/>
                  </a:lnTo>
                  <a:lnTo>
                    <a:pt x="47" y="119"/>
                  </a:lnTo>
                  <a:lnTo>
                    <a:pt x="46" y="115"/>
                  </a:lnTo>
                  <a:lnTo>
                    <a:pt x="47" y="108"/>
                  </a:lnTo>
                  <a:lnTo>
                    <a:pt x="49" y="98"/>
                  </a:lnTo>
                  <a:lnTo>
                    <a:pt x="51" y="94"/>
                  </a:lnTo>
                  <a:lnTo>
                    <a:pt x="50" y="91"/>
                  </a:lnTo>
                  <a:lnTo>
                    <a:pt x="51" y="85"/>
                  </a:lnTo>
                  <a:lnTo>
                    <a:pt x="50" y="82"/>
                  </a:lnTo>
                  <a:lnTo>
                    <a:pt x="48" y="78"/>
                  </a:lnTo>
                  <a:lnTo>
                    <a:pt x="45" y="70"/>
                  </a:lnTo>
                  <a:lnTo>
                    <a:pt x="42" y="67"/>
                  </a:lnTo>
                  <a:lnTo>
                    <a:pt x="39" y="63"/>
                  </a:lnTo>
                  <a:lnTo>
                    <a:pt x="37" y="61"/>
                  </a:lnTo>
                  <a:lnTo>
                    <a:pt x="36" y="58"/>
                  </a:lnTo>
                  <a:lnTo>
                    <a:pt x="34" y="56"/>
                  </a:lnTo>
                  <a:lnTo>
                    <a:pt x="31" y="53"/>
                  </a:lnTo>
                  <a:lnTo>
                    <a:pt x="28" y="47"/>
                  </a:lnTo>
                  <a:lnTo>
                    <a:pt x="27" y="44"/>
                  </a:lnTo>
                  <a:lnTo>
                    <a:pt x="26" y="43"/>
                  </a:lnTo>
                  <a:lnTo>
                    <a:pt x="23" y="39"/>
                  </a:lnTo>
                  <a:lnTo>
                    <a:pt x="21" y="36"/>
                  </a:lnTo>
                  <a:lnTo>
                    <a:pt x="20" y="33"/>
                  </a:lnTo>
                  <a:lnTo>
                    <a:pt x="19" y="30"/>
                  </a:lnTo>
                  <a:lnTo>
                    <a:pt x="17" y="25"/>
                  </a:lnTo>
                  <a:lnTo>
                    <a:pt x="15" y="21"/>
                  </a:lnTo>
                  <a:lnTo>
                    <a:pt x="12" y="18"/>
                  </a:lnTo>
                  <a:lnTo>
                    <a:pt x="11" y="15"/>
                  </a:lnTo>
                  <a:lnTo>
                    <a:pt x="9" y="13"/>
                  </a:lnTo>
                  <a:lnTo>
                    <a:pt x="5" y="11"/>
                  </a:lnTo>
                  <a:lnTo>
                    <a:pt x="3" y="10"/>
                  </a:lnTo>
                  <a:lnTo>
                    <a:pt x="0" y="11"/>
                  </a:lnTo>
                  <a:lnTo>
                    <a:pt x="1" y="9"/>
                  </a:lnTo>
                  <a:lnTo>
                    <a:pt x="7" y="5"/>
                  </a:lnTo>
                  <a:lnTo>
                    <a:pt x="9" y="5"/>
                  </a:lnTo>
                  <a:lnTo>
                    <a:pt x="12" y="6"/>
                  </a:lnTo>
                  <a:lnTo>
                    <a:pt x="19" y="5"/>
                  </a:lnTo>
                  <a:lnTo>
                    <a:pt x="23" y="3"/>
                  </a:lnTo>
                  <a:lnTo>
                    <a:pt x="25" y="3"/>
                  </a:lnTo>
                  <a:lnTo>
                    <a:pt x="26" y="2"/>
                  </a:lnTo>
                  <a:lnTo>
                    <a:pt x="29" y="0"/>
                  </a:lnTo>
                  <a:lnTo>
                    <a:pt x="30" y="1"/>
                  </a:lnTo>
                  <a:lnTo>
                    <a:pt x="30" y="1"/>
                  </a:lnTo>
                  <a:lnTo>
                    <a:pt x="34" y="2"/>
                  </a:lnTo>
                  <a:lnTo>
                    <a:pt x="38" y="3"/>
                  </a:lnTo>
                  <a:lnTo>
                    <a:pt x="40" y="6"/>
                  </a:lnTo>
                  <a:lnTo>
                    <a:pt x="42" y="7"/>
                  </a:lnTo>
                  <a:lnTo>
                    <a:pt x="44" y="8"/>
                  </a:lnTo>
                  <a:lnTo>
                    <a:pt x="46" y="9"/>
                  </a:lnTo>
                  <a:lnTo>
                    <a:pt x="46" y="11"/>
                  </a:lnTo>
                  <a:lnTo>
                    <a:pt x="48" y="12"/>
                  </a:lnTo>
                  <a:lnTo>
                    <a:pt x="52" y="12"/>
                  </a:lnTo>
                  <a:lnTo>
                    <a:pt x="54" y="13"/>
                  </a:lnTo>
                  <a:lnTo>
                    <a:pt x="53" y="15"/>
                  </a:lnTo>
                  <a:lnTo>
                    <a:pt x="54" y="16"/>
                  </a:lnTo>
                  <a:lnTo>
                    <a:pt x="55" y="15"/>
                  </a:lnTo>
                  <a:lnTo>
                    <a:pt x="56" y="16"/>
                  </a:lnTo>
                  <a:lnTo>
                    <a:pt x="57" y="18"/>
                  </a:lnTo>
                  <a:lnTo>
                    <a:pt x="58" y="19"/>
                  </a:lnTo>
                  <a:lnTo>
                    <a:pt x="60" y="16"/>
                  </a:lnTo>
                  <a:lnTo>
                    <a:pt x="62" y="16"/>
                  </a:lnTo>
                  <a:lnTo>
                    <a:pt x="67" y="17"/>
                  </a:lnTo>
                  <a:lnTo>
                    <a:pt x="70" y="23"/>
                  </a:lnTo>
                  <a:lnTo>
                    <a:pt x="72" y="25"/>
                  </a:lnTo>
                  <a:lnTo>
                    <a:pt x="74" y="26"/>
                  </a:lnTo>
                  <a:lnTo>
                    <a:pt x="76" y="25"/>
                  </a:lnTo>
                  <a:lnTo>
                    <a:pt x="77" y="24"/>
                  </a:lnTo>
                  <a:lnTo>
                    <a:pt x="78" y="24"/>
                  </a:lnTo>
                  <a:lnTo>
                    <a:pt x="81" y="28"/>
                  </a:lnTo>
                  <a:lnTo>
                    <a:pt x="81" y="33"/>
                  </a:lnTo>
                  <a:lnTo>
                    <a:pt x="81" y="35"/>
                  </a:lnTo>
                  <a:lnTo>
                    <a:pt x="80" y="39"/>
                  </a:lnTo>
                  <a:lnTo>
                    <a:pt x="79" y="42"/>
                  </a:lnTo>
                  <a:lnTo>
                    <a:pt x="78" y="44"/>
                  </a:lnTo>
                  <a:lnTo>
                    <a:pt x="79" y="46"/>
                  </a:lnTo>
                  <a:lnTo>
                    <a:pt x="79" y="48"/>
                  </a:lnTo>
                  <a:lnTo>
                    <a:pt x="81" y="48"/>
                  </a:lnTo>
                  <a:lnTo>
                    <a:pt x="85" y="52"/>
                  </a:lnTo>
                  <a:lnTo>
                    <a:pt x="86" y="54"/>
                  </a:lnTo>
                  <a:lnTo>
                    <a:pt x="89" y="55"/>
                  </a:lnTo>
                  <a:lnTo>
                    <a:pt x="90" y="55"/>
                  </a:lnTo>
                  <a:lnTo>
                    <a:pt x="91" y="56"/>
                  </a:lnTo>
                  <a:lnTo>
                    <a:pt x="92" y="57"/>
                  </a:lnTo>
                  <a:lnTo>
                    <a:pt x="91" y="60"/>
                  </a:lnTo>
                  <a:lnTo>
                    <a:pt x="90" y="63"/>
                  </a:lnTo>
                  <a:lnTo>
                    <a:pt x="91" y="65"/>
                  </a:lnTo>
                  <a:lnTo>
                    <a:pt x="92" y="67"/>
                  </a:lnTo>
                  <a:lnTo>
                    <a:pt x="92" y="70"/>
                  </a:lnTo>
                  <a:lnTo>
                    <a:pt x="93" y="72"/>
                  </a:lnTo>
                  <a:lnTo>
                    <a:pt x="97" y="74"/>
                  </a:lnTo>
                  <a:lnTo>
                    <a:pt x="102" y="77"/>
                  </a:lnTo>
                  <a:lnTo>
                    <a:pt x="103" y="79"/>
                  </a:lnTo>
                  <a:lnTo>
                    <a:pt x="104" y="81"/>
                  </a:lnTo>
                  <a:lnTo>
                    <a:pt x="104" y="86"/>
                  </a:lnTo>
                  <a:lnTo>
                    <a:pt x="103" y="90"/>
                  </a:lnTo>
                  <a:lnTo>
                    <a:pt x="110" y="95"/>
                  </a:lnTo>
                  <a:lnTo>
                    <a:pt x="109" y="96"/>
                  </a:lnTo>
                  <a:lnTo>
                    <a:pt x="108" y="97"/>
                  </a:lnTo>
                  <a:lnTo>
                    <a:pt x="102" y="98"/>
                  </a:lnTo>
                  <a:lnTo>
                    <a:pt x="101" y="98"/>
                  </a:lnTo>
                  <a:lnTo>
                    <a:pt x="98" y="94"/>
                  </a:lnTo>
                  <a:lnTo>
                    <a:pt x="96" y="94"/>
                  </a:lnTo>
                  <a:lnTo>
                    <a:pt x="95" y="95"/>
                  </a:lnTo>
                  <a:lnTo>
                    <a:pt x="94" y="96"/>
                  </a:lnTo>
                  <a:lnTo>
                    <a:pt x="92" y="96"/>
                  </a:lnTo>
                  <a:lnTo>
                    <a:pt x="90" y="94"/>
                  </a:lnTo>
                  <a:lnTo>
                    <a:pt x="89" y="93"/>
                  </a:lnTo>
                  <a:lnTo>
                    <a:pt x="88" y="93"/>
                  </a:lnTo>
                  <a:lnTo>
                    <a:pt x="87" y="94"/>
                  </a:lnTo>
                  <a:lnTo>
                    <a:pt x="85" y="94"/>
                  </a:lnTo>
                  <a:lnTo>
                    <a:pt x="84" y="93"/>
                  </a:lnTo>
                  <a:lnTo>
                    <a:pt x="82" y="96"/>
                  </a:lnTo>
                  <a:lnTo>
                    <a:pt x="81" y="97"/>
                  </a:lnTo>
                  <a:lnTo>
                    <a:pt x="81" y="97"/>
                  </a:lnTo>
                  <a:lnTo>
                    <a:pt x="81" y="91"/>
                  </a:lnTo>
                  <a:lnTo>
                    <a:pt x="80" y="90"/>
                  </a:lnTo>
                  <a:lnTo>
                    <a:pt x="79" y="90"/>
                  </a:lnTo>
                  <a:lnTo>
                    <a:pt x="76" y="92"/>
                  </a:lnTo>
                  <a:lnTo>
                    <a:pt x="73" y="93"/>
                  </a:lnTo>
                  <a:lnTo>
                    <a:pt x="72" y="95"/>
                  </a:lnTo>
                  <a:lnTo>
                    <a:pt x="72" y="98"/>
                  </a:lnTo>
                  <a:lnTo>
                    <a:pt x="73" y="101"/>
                  </a:lnTo>
                  <a:lnTo>
                    <a:pt x="75" y="106"/>
                  </a:lnTo>
                  <a:lnTo>
                    <a:pt x="74" y="108"/>
                  </a:lnTo>
                  <a:lnTo>
                    <a:pt x="73" y="112"/>
                  </a:lnTo>
                  <a:lnTo>
                    <a:pt x="70" y="115"/>
                  </a:lnTo>
                  <a:lnTo>
                    <a:pt x="66" y="117"/>
                  </a:lnTo>
                  <a:lnTo>
                    <a:pt x="66" y="121"/>
                  </a:lnTo>
                  <a:lnTo>
                    <a:pt x="64" y="123"/>
                  </a:lnTo>
                  <a:lnTo>
                    <a:pt x="61" y="126"/>
                  </a:lnTo>
                  <a:lnTo>
                    <a:pt x="59" y="129"/>
                  </a:lnTo>
                  <a:lnTo>
                    <a:pt x="59" y="131"/>
                  </a:lnTo>
                  <a:lnTo>
                    <a:pt x="59" y="133"/>
                  </a:lnTo>
                  <a:lnTo>
                    <a:pt x="59" y="134"/>
                  </a:lnTo>
                  <a:lnTo>
                    <a:pt x="59" y="135"/>
                  </a:lnTo>
                  <a:lnTo>
                    <a:pt x="58" y="136"/>
                  </a:lnTo>
                  <a:lnTo>
                    <a:pt x="53" y="136"/>
                  </a:lnTo>
                  <a:lnTo>
                    <a:pt x="51" y="137"/>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grpSp>
      <p:sp>
        <p:nvSpPr>
          <p:cNvPr id="564" name="Montenegro">
            <a:extLst>
              <a:ext uri="{FF2B5EF4-FFF2-40B4-BE49-F238E27FC236}">
                <a16:creationId xmlns:a16="http://schemas.microsoft.com/office/drawing/2014/main" id="{EE1372D9-05FC-43A5-BBCB-4923CC6A2CA1}"/>
              </a:ext>
            </a:extLst>
          </p:cNvPr>
          <p:cNvSpPr>
            <a:spLocks/>
          </p:cNvSpPr>
          <p:nvPr/>
        </p:nvSpPr>
        <p:spPr bwMode="auto">
          <a:xfrm>
            <a:off x="6352175" y="2782643"/>
            <a:ext cx="58032" cy="58849"/>
          </a:xfrm>
          <a:custGeom>
            <a:avLst/>
            <a:gdLst>
              <a:gd name="T0" fmla="*/ 24 w 60"/>
              <a:gd name="T1" fmla="*/ 1 h 71"/>
              <a:gd name="T2" fmla="*/ 24 w 60"/>
              <a:gd name="T3" fmla="*/ 3 h 71"/>
              <a:gd name="T4" fmla="*/ 27 w 60"/>
              <a:gd name="T5" fmla="*/ 6 h 71"/>
              <a:gd name="T6" fmla="*/ 35 w 60"/>
              <a:gd name="T7" fmla="*/ 15 h 71"/>
              <a:gd name="T8" fmla="*/ 39 w 60"/>
              <a:gd name="T9" fmla="*/ 17 h 71"/>
              <a:gd name="T10" fmla="*/ 44 w 60"/>
              <a:gd name="T11" fmla="*/ 20 h 71"/>
              <a:gd name="T12" fmla="*/ 54 w 60"/>
              <a:gd name="T13" fmla="*/ 25 h 71"/>
              <a:gd name="T14" fmla="*/ 59 w 60"/>
              <a:gd name="T15" fmla="*/ 28 h 71"/>
              <a:gd name="T16" fmla="*/ 60 w 60"/>
              <a:gd name="T17" fmla="*/ 31 h 71"/>
              <a:gd name="T18" fmla="*/ 55 w 60"/>
              <a:gd name="T19" fmla="*/ 34 h 71"/>
              <a:gd name="T20" fmla="*/ 50 w 60"/>
              <a:gd name="T21" fmla="*/ 34 h 71"/>
              <a:gd name="T22" fmla="*/ 51 w 60"/>
              <a:gd name="T23" fmla="*/ 37 h 71"/>
              <a:gd name="T24" fmla="*/ 51 w 60"/>
              <a:gd name="T25" fmla="*/ 42 h 71"/>
              <a:gd name="T26" fmla="*/ 50 w 60"/>
              <a:gd name="T27" fmla="*/ 43 h 71"/>
              <a:gd name="T28" fmla="*/ 44 w 60"/>
              <a:gd name="T29" fmla="*/ 45 h 71"/>
              <a:gd name="T30" fmla="*/ 41 w 60"/>
              <a:gd name="T31" fmla="*/ 45 h 71"/>
              <a:gd name="T32" fmla="*/ 41 w 60"/>
              <a:gd name="T33" fmla="*/ 40 h 71"/>
              <a:gd name="T34" fmla="*/ 40 w 60"/>
              <a:gd name="T35" fmla="*/ 39 h 71"/>
              <a:gd name="T36" fmla="*/ 36 w 60"/>
              <a:gd name="T37" fmla="*/ 42 h 71"/>
              <a:gd name="T38" fmla="*/ 32 w 60"/>
              <a:gd name="T39" fmla="*/ 48 h 71"/>
              <a:gd name="T40" fmla="*/ 28 w 60"/>
              <a:gd name="T41" fmla="*/ 55 h 71"/>
              <a:gd name="T42" fmla="*/ 28 w 60"/>
              <a:gd name="T43" fmla="*/ 60 h 71"/>
              <a:gd name="T44" fmla="*/ 29 w 60"/>
              <a:gd name="T45" fmla="*/ 65 h 71"/>
              <a:gd name="T46" fmla="*/ 28 w 60"/>
              <a:gd name="T47" fmla="*/ 69 h 71"/>
              <a:gd name="T48" fmla="*/ 23 w 60"/>
              <a:gd name="T49" fmla="*/ 68 h 71"/>
              <a:gd name="T50" fmla="*/ 14 w 60"/>
              <a:gd name="T51" fmla="*/ 55 h 71"/>
              <a:gd name="T52" fmla="*/ 6 w 60"/>
              <a:gd name="T53" fmla="*/ 49 h 71"/>
              <a:gd name="T54" fmla="*/ 7 w 60"/>
              <a:gd name="T55" fmla="*/ 47 h 71"/>
              <a:gd name="T56" fmla="*/ 4 w 60"/>
              <a:gd name="T57" fmla="*/ 48 h 71"/>
              <a:gd name="T58" fmla="*/ 1 w 60"/>
              <a:gd name="T59" fmla="*/ 46 h 71"/>
              <a:gd name="T60" fmla="*/ 0 w 60"/>
              <a:gd name="T61" fmla="*/ 42 h 71"/>
              <a:gd name="T62" fmla="*/ 1 w 60"/>
              <a:gd name="T63" fmla="*/ 41 h 71"/>
              <a:gd name="T64" fmla="*/ 3 w 60"/>
              <a:gd name="T65" fmla="*/ 39 h 71"/>
              <a:gd name="T66" fmla="*/ 1 w 60"/>
              <a:gd name="T67" fmla="*/ 33 h 71"/>
              <a:gd name="T68" fmla="*/ 0 w 60"/>
              <a:gd name="T69" fmla="*/ 25 h 71"/>
              <a:gd name="T70" fmla="*/ 2 w 60"/>
              <a:gd name="T71" fmla="*/ 23 h 71"/>
              <a:gd name="T72" fmla="*/ 6 w 60"/>
              <a:gd name="T73" fmla="*/ 18 h 71"/>
              <a:gd name="T74" fmla="*/ 7 w 60"/>
              <a:gd name="T75" fmla="*/ 15 h 71"/>
              <a:gd name="T76" fmla="*/ 10 w 60"/>
              <a:gd name="T77" fmla="*/ 12 h 71"/>
              <a:gd name="T78" fmla="*/ 14 w 60"/>
              <a:gd name="T79" fmla="*/ 9 h 71"/>
              <a:gd name="T80" fmla="*/ 17 w 60"/>
              <a:gd name="T81" fmla="*/ 11 h 71"/>
              <a:gd name="T82" fmla="*/ 19 w 60"/>
              <a:gd name="T83" fmla="*/ 8 h 71"/>
              <a:gd name="T84" fmla="*/ 16 w 60"/>
              <a:gd name="T85" fmla="*/ 2 h 71"/>
              <a:gd name="T86" fmla="*/ 17 w 60"/>
              <a:gd name="T87" fmla="*/ 0 h 71"/>
              <a:gd name="T88" fmla="*/ 20 w 60"/>
              <a:gd name="T89" fmla="*/ 2 h 71"/>
              <a:gd name="T90" fmla="*/ 23 w 60"/>
              <a:gd name="T91" fmla="*/ 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 h="71">
                <a:moveTo>
                  <a:pt x="24" y="1"/>
                </a:moveTo>
                <a:lnTo>
                  <a:pt x="24" y="1"/>
                </a:lnTo>
                <a:lnTo>
                  <a:pt x="24" y="1"/>
                </a:lnTo>
                <a:lnTo>
                  <a:pt x="24" y="3"/>
                </a:lnTo>
                <a:lnTo>
                  <a:pt x="24" y="4"/>
                </a:lnTo>
                <a:lnTo>
                  <a:pt x="27" y="6"/>
                </a:lnTo>
                <a:lnTo>
                  <a:pt x="31" y="9"/>
                </a:lnTo>
                <a:lnTo>
                  <a:pt x="35" y="15"/>
                </a:lnTo>
                <a:lnTo>
                  <a:pt x="37" y="16"/>
                </a:lnTo>
                <a:lnTo>
                  <a:pt x="39" y="17"/>
                </a:lnTo>
                <a:lnTo>
                  <a:pt x="42" y="19"/>
                </a:lnTo>
                <a:lnTo>
                  <a:pt x="44" y="20"/>
                </a:lnTo>
                <a:lnTo>
                  <a:pt x="47" y="20"/>
                </a:lnTo>
                <a:lnTo>
                  <a:pt x="54" y="25"/>
                </a:lnTo>
                <a:lnTo>
                  <a:pt x="57" y="26"/>
                </a:lnTo>
                <a:lnTo>
                  <a:pt x="59" y="28"/>
                </a:lnTo>
                <a:lnTo>
                  <a:pt x="60" y="30"/>
                </a:lnTo>
                <a:lnTo>
                  <a:pt x="60" y="31"/>
                </a:lnTo>
                <a:lnTo>
                  <a:pt x="56" y="32"/>
                </a:lnTo>
                <a:lnTo>
                  <a:pt x="55" y="34"/>
                </a:lnTo>
                <a:lnTo>
                  <a:pt x="53" y="34"/>
                </a:lnTo>
                <a:lnTo>
                  <a:pt x="50" y="34"/>
                </a:lnTo>
                <a:lnTo>
                  <a:pt x="50" y="35"/>
                </a:lnTo>
                <a:lnTo>
                  <a:pt x="51" y="37"/>
                </a:lnTo>
                <a:lnTo>
                  <a:pt x="52" y="39"/>
                </a:lnTo>
                <a:lnTo>
                  <a:pt x="51" y="42"/>
                </a:lnTo>
                <a:lnTo>
                  <a:pt x="51" y="43"/>
                </a:lnTo>
                <a:lnTo>
                  <a:pt x="50" y="43"/>
                </a:lnTo>
                <a:lnTo>
                  <a:pt x="47" y="45"/>
                </a:lnTo>
                <a:lnTo>
                  <a:pt x="44" y="45"/>
                </a:lnTo>
                <a:lnTo>
                  <a:pt x="42" y="46"/>
                </a:lnTo>
                <a:lnTo>
                  <a:pt x="41" y="45"/>
                </a:lnTo>
                <a:lnTo>
                  <a:pt x="41" y="44"/>
                </a:lnTo>
                <a:lnTo>
                  <a:pt x="41" y="40"/>
                </a:lnTo>
                <a:lnTo>
                  <a:pt x="40" y="39"/>
                </a:lnTo>
                <a:lnTo>
                  <a:pt x="40" y="39"/>
                </a:lnTo>
                <a:lnTo>
                  <a:pt x="38" y="39"/>
                </a:lnTo>
                <a:lnTo>
                  <a:pt x="36" y="42"/>
                </a:lnTo>
                <a:lnTo>
                  <a:pt x="35" y="45"/>
                </a:lnTo>
                <a:lnTo>
                  <a:pt x="32" y="48"/>
                </a:lnTo>
                <a:lnTo>
                  <a:pt x="30" y="51"/>
                </a:lnTo>
                <a:lnTo>
                  <a:pt x="28" y="55"/>
                </a:lnTo>
                <a:lnTo>
                  <a:pt x="26" y="59"/>
                </a:lnTo>
                <a:lnTo>
                  <a:pt x="28" y="60"/>
                </a:lnTo>
                <a:lnTo>
                  <a:pt x="29" y="63"/>
                </a:lnTo>
                <a:lnTo>
                  <a:pt x="29" y="65"/>
                </a:lnTo>
                <a:lnTo>
                  <a:pt x="29" y="66"/>
                </a:lnTo>
                <a:lnTo>
                  <a:pt x="28" y="69"/>
                </a:lnTo>
                <a:lnTo>
                  <a:pt x="28" y="71"/>
                </a:lnTo>
                <a:lnTo>
                  <a:pt x="23" y="68"/>
                </a:lnTo>
                <a:lnTo>
                  <a:pt x="21" y="63"/>
                </a:lnTo>
                <a:lnTo>
                  <a:pt x="14" y="55"/>
                </a:lnTo>
                <a:lnTo>
                  <a:pt x="6" y="50"/>
                </a:lnTo>
                <a:lnTo>
                  <a:pt x="6" y="49"/>
                </a:lnTo>
                <a:lnTo>
                  <a:pt x="6" y="48"/>
                </a:lnTo>
                <a:lnTo>
                  <a:pt x="7" y="47"/>
                </a:lnTo>
                <a:lnTo>
                  <a:pt x="5" y="47"/>
                </a:lnTo>
                <a:lnTo>
                  <a:pt x="4" y="48"/>
                </a:lnTo>
                <a:lnTo>
                  <a:pt x="3" y="48"/>
                </a:lnTo>
                <a:lnTo>
                  <a:pt x="1" y="46"/>
                </a:lnTo>
                <a:lnTo>
                  <a:pt x="0" y="44"/>
                </a:lnTo>
                <a:lnTo>
                  <a:pt x="0" y="42"/>
                </a:lnTo>
                <a:lnTo>
                  <a:pt x="1" y="42"/>
                </a:lnTo>
                <a:lnTo>
                  <a:pt x="1" y="41"/>
                </a:lnTo>
                <a:lnTo>
                  <a:pt x="3" y="40"/>
                </a:lnTo>
                <a:lnTo>
                  <a:pt x="3" y="39"/>
                </a:lnTo>
                <a:lnTo>
                  <a:pt x="3" y="37"/>
                </a:lnTo>
                <a:lnTo>
                  <a:pt x="1" y="33"/>
                </a:lnTo>
                <a:lnTo>
                  <a:pt x="1" y="30"/>
                </a:lnTo>
                <a:lnTo>
                  <a:pt x="0" y="25"/>
                </a:lnTo>
                <a:lnTo>
                  <a:pt x="1" y="24"/>
                </a:lnTo>
                <a:lnTo>
                  <a:pt x="2" y="23"/>
                </a:lnTo>
                <a:lnTo>
                  <a:pt x="6" y="22"/>
                </a:lnTo>
                <a:lnTo>
                  <a:pt x="6" y="18"/>
                </a:lnTo>
                <a:lnTo>
                  <a:pt x="6" y="17"/>
                </a:lnTo>
                <a:lnTo>
                  <a:pt x="7" y="15"/>
                </a:lnTo>
                <a:lnTo>
                  <a:pt x="7" y="14"/>
                </a:lnTo>
                <a:lnTo>
                  <a:pt x="10" y="12"/>
                </a:lnTo>
                <a:lnTo>
                  <a:pt x="13" y="9"/>
                </a:lnTo>
                <a:lnTo>
                  <a:pt x="14" y="9"/>
                </a:lnTo>
                <a:lnTo>
                  <a:pt x="16" y="9"/>
                </a:lnTo>
                <a:lnTo>
                  <a:pt x="17" y="11"/>
                </a:lnTo>
                <a:lnTo>
                  <a:pt x="18" y="11"/>
                </a:lnTo>
                <a:lnTo>
                  <a:pt x="19" y="8"/>
                </a:lnTo>
                <a:lnTo>
                  <a:pt x="17" y="5"/>
                </a:lnTo>
                <a:lnTo>
                  <a:pt x="16" y="2"/>
                </a:lnTo>
                <a:lnTo>
                  <a:pt x="16" y="1"/>
                </a:lnTo>
                <a:lnTo>
                  <a:pt x="17" y="0"/>
                </a:lnTo>
                <a:lnTo>
                  <a:pt x="19" y="1"/>
                </a:lnTo>
                <a:lnTo>
                  <a:pt x="20" y="2"/>
                </a:lnTo>
                <a:lnTo>
                  <a:pt x="21" y="1"/>
                </a:lnTo>
                <a:lnTo>
                  <a:pt x="23" y="1"/>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65" name="Macedonia">
            <a:extLst>
              <a:ext uri="{FF2B5EF4-FFF2-40B4-BE49-F238E27FC236}">
                <a16:creationId xmlns:a16="http://schemas.microsoft.com/office/drawing/2014/main" id="{33AA092C-A243-4C4B-8387-EE9FAF168715}"/>
              </a:ext>
            </a:extLst>
          </p:cNvPr>
          <p:cNvSpPr>
            <a:spLocks/>
          </p:cNvSpPr>
          <p:nvPr/>
        </p:nvSpPr>
        <p:spPr bwMode="auto">
          <a:xfrm>
            <a:off x="6412440" y="2825797"/>
            <a:ext cx="78121" cy="51002"/>
          </a:xfrm>
          <a:custGeom>
            <a:avLst/>
            <a:gdLst>
              <a:gd name="T0" fmla="*/ 59 w 80"/>
              <a:gd name="T1" fmla="*/ 2 h 62"/>
              <a:gd name="T2" fmla="*/ 66 w 80"/>
              <a:gd name="T3" fmla="*/ 10 h 62"/>
              <a:gd name="T4" fmla="*/ 73 w 80"/>
              <a:gd name="T5" fmla="*/ 14 h 62"/>
              <a:gd name="T6" fmla="*/ 77 w 80"/>
              <a:gd name="T7" fmla="*/ 22 h 62"/>
              <a:gd name="T8" fmla="*/ 79 w 80"/>
              <a:gd name="T9" fmla="*/ 25 h 62"/>
              <a:gd name="T10" fmla="*/ 80 w 80"/>
              <a:gd name="T11" fmla="*/ 27 h 62"/>
              <a:gd name="T12" fmla="*/ 77 w 80"/>
              <a:gd name="T13" fmla="*/ 42 h 62"/>
              <a:gd name="T14" fmla="*/ 75 w 80"/>
              <a:gd name="T15" fmla="*/ 42 h 62"/>
              <a:gd name="T16" fmla="*/ 72 w 80"/>
              <a:gd name="T17" fmla="*/ 43 h 62"/>
              <a:gd name="T18" fmla="*/ 67 w 80"/>
              <a:gd name="T19" fmla="*/ 51 h 62"/>
              <a:gd name="T20" fmla="*/ 61 w 80"/>
              <a:gd name="T21" fmla="*/ 51 h 62"/>
              <a:gd name="T22" fmla="*/ 54 w 80"/>
              <a:gd name="T23" fmla="*/ 50 h 62"/>
              <a:gd name="T24" fmla="*/ 48 w 80"/>
              <a:gd name="T25" fmla="*/ 51 h 62"/>
              <a:gd name="T26" fmla="*/ 41 w 80"/>
              <a:gd name="T27" fmla="*/ 58 h 62"/>
              <a:gd name="T28" fmla="*/ 35 w 80"/>
              <a:gd name="T29" fmla="*/ 62 h 62"/>
              <a:gd name="T30" fmla="*/ 30 w 80"/>
              <a:gd name="T31" fmla="*/ 60 h 62"/>
              <a:gd name="T32" fmla="*/ 22 w 80"/>
              <a:gd name="T33" fmla="*/ 62 h 62"/>
              <a:gd name="T34" fmla="*/ 16 w 80"/>
              <a:gd name="T35" fmla="*/ 62 h 62"/>
              <a:gd name="T36" fmla="*/ 15 w 80"/>
              <a:gd name="T37" fmla="*/ 60 h 62"/>
              <a:gd name="T38" fmla="*/ 9 w 80"/>
              <a:gd name="T39" fmla="*/ 60 h 62"/>
              <a:gd name="T40" fmla="*/ 6 w 80"/>
              <a:gd name="T41" fmla="*/ 54 h 62"/>
              <a:gd name="T42" fmla="*/ 3 w 80"/>
              <a:gd name="T43" fmla="*/ 51 h 62"/>
              <a:gd name="T44" fmla="*/ 1 w 80"/>
              <a:gd name="T45" fmla="*/ 42 h 62"/>
              <a:gd name="T46" fmla="*/ 0 w 80"/>
              <a:gd name="T47" fmla="*/ 35 h 62"/>
              <a:gd name="T48" fmla="*/ 2 w 80"/>
              <a:gd name="T49" fmla="*/ 32 h 62"/>
              <a:gd name="T50" fmla="*/ 2 w 80"/>
              <a:gd name="T51" fmla="*/ 27 h 62"/>
              <a:gd name="T52" fmla="*/ 3 w 80"/>
              <a:gd name="T53" fmla="*/ 20 h 62"/>
              <a:gd name="T54" fmla="*/ 7 w 80"/>
              <a:gd name="T55" fmla="*/ 21 h 62"/>
              <a:gd name="T56" fmla="*/ 9 w 80"/>
              <a:gd name="T57" fmla="*/ 19 h 62"/>
              <a:gd name="T58" fmla="*/ 10 w 80"/>
              <a:gd name="T59" fmla="*/ 12 h 62"/>
              <a:gd name="T60" fmla="*/ 21 w 80"/>
              <a:gd name="T61" fmla="*/ 7 h 62"/>
              <a:gd name="T62" fmla="*/ 25 w 80"/>
              <a:gd name="T63" fmla="*/ 11 h 62"/>
              <a:gd name="T64" fmla="*/ 26 w 80"/>
              <a:gd name="T65" fmla="*/ 9 h 62"/>
              <a:gd name="T66" fmla="*/ 29 w 80"/>
              <a:gd name="T67" fmla="*/ 6 h 62"/>
              <a:gd name="T68" fmla="*/ 35 w 80"/>
              <a:gd name="T69" fmla="*/ 4 h 62"/>
              <a:gd name="T70" fmla="*/ 40 w 80"/>
              <a:gd name="T71" fmla="*/ 4 h 62"/>
              <a:gd name="T72" fmla="*/ 44 w 80"/>
              <a:gd name="T73" fmla="*/ 2 h 62"/>
              <a:gd name="T74" fmla="*/ 47 w 80"/>
              <a:gd name="T75" fmla="*/ 1 h 62"/>
              <a:gd name="T76" fmla="*/ 53 w 80"/>
              <a:gd name="T77" fmla="*/ 1 h 62"/>
              <a:gd name="T78" fmla="*/ 57 w 80"/>
              <a:gd name="T7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62">
                <a:moveTo>
                  <a:pt x="59" y="2"/>
                </a:moveTo>
                <a:lnTo>
                  <a:pt x="59" y="2"/>
                </a:lnTo>
                <a:lnTo>
                  <a:pt x="64" y="8"/>
                </a:lnTo>
                <a:lnTo>
                  <a:pt x="66" y="10"/>
                </a:lnTo>
                <a:lnTo>
                  <a:pt x="69" y="12"/>
                </a:lnTo>
                <a:lnTo>
                  <a:pt x="73" y="14"/>
                </a:lnTo>
                <a:lnTo>
                  <a:pt x="74" y="15"/>
                </a:lnTo>
                <a:lnTo>
                  <a:pt x="77" y="22"/>
                </a:lnTo>
                <a:lnTo>
                  <a:pt x="78" y="24"/>
                </a:lnTo>
                <a:lnTo>
                  <a:pt x="79" y="25"/>
                </a:lnTo>
                <a:lnTo>
                  <a:pt x="79" y="26"/>
                </a:lnTo>
                <a:lnTo>
                  <a:pt x="80" y="27"/>
                </a:lnTo>
                <a:lnTo>
                  <a:pt x="78" y="31"/>
                </a:lnTo>
                <a:lnTo>
                  <a:pt x="77" y="42"/>
                </a:lnTo>
                <a:lnTo>
                  <a:pt x="77" y="42"/>
                </a:lnTo>
                <a:lnTo>
                  <a:pt x="75" y="42"/>
                </a:lnTo>
                <a:lnTo>
                  <a:pt x="73" y="43"/>
                </a:lnTo>
                <a:lnTo>
                  <a:pt x="72" y="43"/>
                </a:lnTo>
                <a:lnTo>
                  <a:pt x="71" y="49"/>
                </a:lnTo>
                <a:lnTo>
                  <a:pt x="67" y="51"/>
                </a:lnTo>
                <a:lnTo>
                  <a:pt x="64" y="51"/>
                </a:lnTo>
                <a:lnTo>
                  <a:pt x="61" y="51"/>
                </a:lnTo>
                <a:lnTo>
                  <a:pt x="56" y="50"/>
                </a:lnTo>
                <a:lnTo>
                  <a:pt x="54" y="50"/>
                </a:lnTo>
                <a:lnTo>
                  <a:pt x="52" y="50"/>
                </a:lnTo>
                <a:lnTo>
                  <a:pt x="48" y="51"/>
                </a:lnTo>
                <a:lnTo>
                  <a:pt x="46" y="52"/>
                </a:lnTo>
                <a:lnTo>
                  <a:pt x="41" y="58"/>
                </a:lnTo>
                <a:lnTo>
                  <a:pt x="37" y="61"/>
                </a:lnTo>
                <a:lnTo>
                  <a:pt x="35" y="62"/>
                </a:lnTo>
                <a:lnTo>
                  <a:pt x="31" y="60"/>
                </a:lnTo>
                <a:lnTo>
                  <a:pt x="30" y="60"/>
                </a:lnTo>
                <a:lnTo>
                  <a:pt x="27" y="62"/>
                </a:lnTo>
                <a:lnTo>
                  <a:pt x="22" y="62"/>
                </a:lnTo>
                <a:lnTo>
                  <a:pt x="20" y="62"/>
                </a:lnTo>
                <a:lnTo>
                  <a:pt x="16" y="62"/>
                </a:lnTo>
                <a:lnTo>
                  <a:pt x="16" y="62"/>
                </a:lnTo>
                <a:lnTo>
                  <a:pt x="15" y="60"/>
                </a:lnTo>
                <a:lnTo>
                  <a:pt x="13" y="60"/>
                </a:lnTo>
                <a:lnTo>
                  <a:pt x="9" y="60"/>
                </a:lnTo>
                <a:lnTo>
                  <a:pt x="8" y="59"/>
                </a:lnTo>
                <a:lnTo>
                  <a:pt x="6" y="54"/>
                </a:lnTo>
                <a:lnTo>
                  <a:pt x="5" y="53"/>
                </a:lnTo>
                <a:lnTo>
                  <a:pt x="3" y="51"/>
                </a:lnTo>
                <a:lnTo>
                  <a:pt x="1" y="45"/>
                </a:lnTo>
                <a:lnTo>
                  <a:pt x="1" y="42"/>
                </a:lnTo>
                <a:lnTo>
                  <a:pt x="1" y="40"/>
                </a:lnTo>
                <a:lnTo>
                  <a:pt x="0" y="35"/>
                </a:lnTo>
                <a:lnTo>
                  <a:pt x="1" y="33"/>
                </a:lnTo>
                <a:lnTo>
                  <a:pt x="2" y="32"/>
                </a:lnTo>
                <a:lnTo>
                  <a:pt x="2" y="30"/>
                </a:lnTo>
                <a:lnTo>
                  <a:pt x="2" y="27"/>
                </a:lnTo>
                <a:lnTo>
                  <a:pt x="3" y="21"/>
                </a:lnTo>
                <a:lnTo>
                  <a:pt x="3" y="20"/>
                </a:lnTo>
                <a:lnTo>
                  <a:pt x="4" y="20"/>
                </a:lnTo>
                <a:lnTo>
                  <a:pt x="7" y="21"/>
                </a:lnTo>
                <a:lnTo>
                  <a:pt x="8" y="20"/>
                </a:lnTo>
                <a:lnTo>
                  <a:pt x="9" y="19"/>
                </a:lnTo>
                <a:lnTo>
                  <a:pt x="9" y="14"/>
                </a:lnTo>
                <a:lnTo>
                  <a:pt x="10" y="12"/>
                </a:lnTo>
                <a:lnTo>
                  <a:pt x="19" y="8"/>
                </a:lnTo>
                <a:lnTo>
                  <a:pt x="21" y="7"/>
                </a:lnTo>
                <a:lnTo>
                  <a:pt x="23" y="9"/>
                </a:lnTo>
                <a:lnTo>
                  <a:pt x="25" y="11"/>
                </a:lnTo>
                <a:lnTo>
                  <a:pt x="26" y="11"/>
                </a:lnTo>
                <a:lnTo>
                  <a:pt x="26" y="9"/>
                </a:lnTo>
                <a:lnTo>
                  <a:pt x="27" y="7"/>
                </a:lnTo>
                <a:lnTo>
                  <a:pt x="29" y="6"/>
                </a:lnTo>
                <a:lnTo>
                  <a:pt x="34" y="4"/>
                </a:lnTo>
                <a:lnTo>
                  <a:pt x="35" y="4"/>
                </a:lnTo>
                <a:lnTo>
                  <a:pt x="36" y="5"/>
                </a:lnTo>
                <a:lnTo>
                  <a:pt x="40" y="4"/>
                </a:lnTo>
                <a:lnTo>
                  <a:pt x="42" y="2"/>
                </a:lnTo>
                <a:lnTo>
                  <a:pt x="44" y="2"/>
                </a:lnTo>
                <a:lnTo>
                  <a:pt x="45" y="1"/>
                </a:lnTo>
                <a:lnTo>
                  <a:pt x="47" y="1"/>
                </a:lnTo>
                <a:lnTo>
                  <a:pt x="50" y="2"/>
                </a:lnTo>
                <a:lnTo>
                  <a:pt x="53" y="1"/>
                </a:lnTo>
                <a:lnTo>
                  <a:pt x="56" y="0"/>
                </a:lnTo>
                <a:lnTo>
                  <a:pt x="57" y="0"/>
                </a:lnTo>
                <a:lnTo>
                  <a:pt x="58" y="1"/>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66" name="Netherlands">
            <a:extLst>
              <a:ext uri="{FF2B5EF4-FFF2-40B4-BE49-F238E27FC236}">
                <a16:creationId xmlns:a16="http://schemas.microsoft.com/office/drawing/2014/main" id="{BF7BE577-A710-4ADB-BDB8-184C7C4605A1}"/>
              </a:ext>
            </a:extLst>
          </p:cNvPr>
          <p:cNvSpPr>
            <a:spLocks noEditPoints="1"/>
          </p:cNvSpPr>
          <p:nvPr/>
        </p:nvSpPr>
        <p:spPr bwMode="auto">
          <a:xfrm>
            <a:off x="5899082" y="2378553"/>
            <a:ext cx="116064" cy="123581"/>
          </a:xfrm>
          <a:custGeom>
            <a:avLst/>
            <a:gdLst>
              <a:gd name="T0" fmla="*/ 64 w 120"/>
              <a:gd name="T1" fmla="*/ 11 h 146"/>
              <a:gd name="T2" fmla="*/ 58 w 120"/>
              <a:gd name="T3" fmla="*/ 13 h 146"/>
              <a:gd name="T4" fmla="*/ 80 w 120"/>
              <a:gd name="T5" fmla="*/ 9 h 146"/>
              <a:gd name="T6" fmla="*/ 72 w 120"/>
              <a:gd name="T7" fmla="*/ 9 h 146"/>
              <a:gd name="T8" fmla="*/ 91 w 120"/>
              <a:gd name="T9" fmla="*/ 6 h 146"/>
              <a:gd name="T10" fmla="*/ 93 w 120"/>
              <a:gd name="T11" fmla="*/ 6 h 146"/>
              <a:gd name="T12" fmla="*/ 48 w 120"/>
              <a:gd name="T13" fmla="*/ 20 h 146"/>
              <a:gd name="T14" fmla="*/ 107 w 120"/>
              <a:gd name="T15" fmla="*/ 0 h 146"/>
              <a:gd name="T16" fmla="*/ 105 w 120"/>
              <a:gd name="T17" fmla="*/ 3 h 146"/>
              <a:gd name="T18" fmla="*/ 16 w 120"/>
              <a:gd name="T19" fmla="*/ 116 h 146"/>
              <a:gd name="T20" fmla="*/ 0 w 120"/>
              <a:gd name="T21" fmla="*/ 115 h 146"/>
              <a:gd name="T22" fmla="*/ 3 w 120"/>
              <a:gd name="T23" fmla="*/ 122 h 146"/>
              <a:gd name="T24" fmla="*/ 12 w 120"/>
              <a:gd name="T25" fmla="*/ 121 h 146"/>
              <a:gd name="T26" fmla="*/ 21 w 120"/>
              <a:gd name="T27" fmla="*/ 122 h 146"/>
              <a:gd name="T28" fmla="*/ 23 w 120"/>
              <a:gd name="T29" fmla="*/ 116 h 146"/>
              <a:gd name="T30" fmla="*/ 115 w 120"/>
              <a:gd name="T31" fmla="*/ 17 h 146"/>
              <a:gd name="T32" fmla="*/ 100 w 120"/>
              <a:gd name="T33" fmla="*/ 10 h 146"/>
              <a:gd name="T34" fmla="*/ 68 w 120"/>
              <a:gd name="T35" fmla="*/ 19 h 146"/>
              <a:gd name="T36" fmla="*/ 48 w 120"/>
              <a:gd name="T37" fmla="*/ 38 h 146"/>
              <a:gd name="T38" fmla="*/ 41 w 120"/>
              <a:gd name="T39" fmla="*/ 43 h 146"/>
              <a:gd name="T40" fmla="*/ 26 w 120"/>
              <a:gd name="T41" fmla="*/ 81 h 146"/>
              <a:gd name="T42" fmla="*/ 19 w 120"/>
              <a:gd name="T43" fmla="*/ 92 h 146"/>
              <a:gd name="T44" fmla="*/ 26 w 120"/>
              <a:gd name="T45" fmla="*/ 104 h 146"/>
              <a:gd name="T46" fmla="*/ 27 w 120"/>
              <a:gd name="T47" fmla="*/ 109 h 146"/>
              <a:gd name="T48" fmla="*/ 16 w 120"/>
              <a:gd name="T49" fmla="*/ 105 h 146"/>
              <a:gd name="T50" fmla="*/ 3 w 120"/>
              <a:gd name="T51" fmla="*/ 107 h 146"/>
              <a:gd name="T52" fmla="*/ 14 w 120"/>
              <a:gd name="T53" fmla="*/ 114 h 146"/>
              <a:gd name="T54" fmla="*/ 29 w 120"/>
              <a:gd name="T55" fmla="*/ 116 h 146"/>
              <a:gd name="T56" fmla="*/ 34 w 120"/>
              <a:gd name="T57" fmla="*/ 111 h 146"/>
              <a:gd name="T58" fmla="*/ 40 w 120"/>
              <a:gd name="T59" fmla="*/ 113 h 146"/>
              <a:gd name="T60" fmla="*/ 45 w 120"/>
              <a:gd name="T61" fmla="*/ 112 h 146"/>
              <a:gd name="T62" fmla="*/ 51 w 120"/>
              <a:gd name="T63" fmla="*/ 112 h 146"/>
              <a:gd name="T64" fmla="*/ 54 w 120"/>
              <a:gd name="T65" fmla="*/ 117 h 146"/>
              <a:gd name="T66" fmla="*/ 66 w 120"/>
              <a:gd name="T67" fmla="*/ 120 h 146"/>
              <a:gd name="T68" fmla="*/ 75 w 120"/>
              <a:gd name="T69" fmla="*/ 126 h 146"/>
              <a:gd name="T70" fmla="*/ 74 w 120"/>
              <a:gd name="T71" fmla="*/ 135 h 146"/>
              <a:gd name="T72" fmla="*/ 71 w 120"/>
              <a:gd name="T73" fmla="*/ 141 h 146"/>
              <a:gd name="T74" fmla="*/ 77 w 120"/>
              <a:gd name="T75" fmla="*/ 143 h 146"/>
              <a:gd name="T76" fmla="*/ 82 w 120"/>
              <a:gd name="T77" fmla="*/ 136 h 146"/>
              <a:gd name="T78" fmla="*/ 78 w 120"/>
              <a:gd name="T79" fmla="*/ 133 h 146"/>
              <a:gd name="T80" fmla="*/ 86 w 120"/>
              <a:gd name="T81" fmla="*/ 127 h 146"/>
              <a:gd name="T82" fmla="*/ 85 w 120"/>
              <a:gd name="T83" fmla="*/ 124 h 146"/>
              <a:gd name="T84" fmla="*/ 88 w 120"/>
              <a:gd name="T85" fmla="*/ 112 h 146"/>
              <a:gd name="T86" fmla="*/ 85 w 120"/>
              <a:gd name="T87" fmla="*/ 102 h 146"/>
              <a:gd name="T88" fmla="*/ 82 w 120"/>
              <a:gd name="T89" fmla="*/ 92 h 146"/>
              <a:gd name="T90" fmla="*/ 92 w 120"/>
              <a:gd name="T91" fmla="*/ 92 h 146"/>
              <a:gd name="T92" fmla="*/ 98 w 120"/>
              <a:gd name="T93" fmla="*/ 91 h 146"/>
              <a:gd name="T94" fmla="*/ 107 w 120"/>
              <a:gd name="T95" fmla="*/ 85 h 146"/>
              <a:gd name="T96" fmla="*/ 106 w 120"/>
              <a:gd name="T97" fmla="*/ 79 h 146"/>
              <a:gd name="T98" fmla="*/ 114 w 120"/>
              <a:gd name="T99" fmla="*/ 71 h 146"/>
              <a:gd name="T100" fmla="*/ 112 w 120"/>
              <a:gd name="T101" fmla="*/ 62 h 146"/>
              <a:gd name="T102" fmla="*/ 104 w 120"/>
              <a:gd name="T103" fmla="*/ 59 h 146"/>
              <a:gd name="T104" fmla="*/ 104 w 120"/>
              <a:gd name="T105" fmla="*/ 54 h 146"/>
              <a:gd name="T106" fmla="*/ 114 w 120"/>
              <a:gd name="T107" fmla="*/ 51 h 146"/>
              <a:gd name="T108" fmla="*/ 119 w 120"/>
              <a:gd name="T109" fmla="*/ 33 h 146"/>
              <a:gd name="T110" fmla="*/ 12 w 120"/>
              <a:gd name="T111" fmla="*/ 100 h 146"/>
              <a:gd name="T112" fmla="*/ 22 w 120"/>
              <a:gd name="T113" fmla="*/ 101 h 146"/>
              <a:gd name="T114" fmla="*/ 10 w 120"/>
              <a:gd name="T115" fmla="*/ 98 h 146"/>
              <a:gd name="T116" fmla="*/ 44 w 120"/>
              <a:gd name="T117" fmla="*/ 33 h 146"/>
              <a:gd name="T118" fmla="*/ 42 w 120"/>
              <a:gd name="T119"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 h="146">
                <a:moveTo>
                  <a:pt x="58" y="13"/>
                </a:moveTo>
                <a:lnTo>
                  <a:pt x="58" y="13"/>
                </a:lnTo>
                <a:lnTo>
                  <a:pt x="57" y="13"/>
                </a:lnTo>
                <a:lnTo>
                  <a:pt x="64" y="11"/>
                </a:lnTo>
                <a:lnTo>
                  <a:pt x="68" y="10"/>
                </a:lnTo>
                <a:lnTo>
                  <a:pt x="69" y="10"/>
                </a:lnTo>
                <a:lnTo>
                  <a:pt x="61" y="13"/>
                </a:lnTo>
                <a:lnTo>
                  <a:pt x="58" y="13"/>
                </a:lnTo>
                <a:close/>
                <a:moveTo>
                  <a:pt x="74" y="10"/>
                </a:moveTo>
                <a:lnTo>
                  <a:pt x="74" y="10"/>
                </a:lnTo>
                <a:lnTo>
                  <a:pt x="80" y="9"/>
                </a:lnTo>
                <a:lnTo>
                  <a:pt x="80" y="9"/>
                </a:lnTo>
                <a:lnTo>
                  <a:pt x="78" y="8"/>
                </a:lnTo>
                <a:lnTo>
                  <a:pt x="73" y="8"/>
                </a:lnTo>
                <a:lnTo>
                  <a:pt x="71" y="9"/>
                </a:lnTo>
                <a:lnTo>
                  <a:pt x="72" y="9"/>
                </a:lnTo>
                <a:lnTo>
                  <a:pt x="74" y="10"/>
                </a:lnTo>
                <a:close/>
                <a:moveTo>
                  <a:pt x="93" y="6"/>
                </a:moveTo>
                <a:lnTo>
                  <a:pt x="93" y="6"/>
                </a:lnTo>
                <a:lnTo>
                  <a:pt x="91" y="6"/>
                </a:lnTo>
                <a:lnTo>
                  <a:pt x="87" y="7"/>
                </a:lnTo>
                <a:lnTo>
                  <a:pt x="87" y="8"/>
                </a:lnTo>
                <a:lnTo>
                  <a:pt x="88" y="8"/>
                </a:lnTo>
                <a:lnTo>
                  <a:pt x="93" y="6"/>
                </a:lnTo>
                <a:close/>
                <a:moveTo>
                  <a:pt x="54" y="17"/>
                </a:moveTo>
                <a:lnTo>
                  <a:pt x="54" y="17"/>
                </a:lnTo>
                <a:lnTo>
                  <a:pt x="52" y="17"/>
                </a:lnTo>
                <a:lnTo>
                  <a:pt x="48" y="20"/>
                </a:lnTo>
                <a:lnTo>
                  <a:pt x="49" y="21"/>
                </a:lnTo>
                <a:lnTo>
                  <a:pt x="54" y="17"/>
                </a:lnTo>
                <a:close/>
                <a:moveTo>
                  <a:pt x="107" y="0"/>
                </a:moveTo>
                <a:lnTo>
                  <a:pt x="107" y="0"/>
                </a:lnTo>
                <a:lnTo>
                  <a:pt x="106" y="0"/>
                </a:lnTo>
                <a:lnTo>
                  <a:pt x="103" y="1"/>
                </a:lnTo>
                <a:lnTo>
                  <a:pt x="102" y="3"/>
                </a:lnTo>
                <a:lnTo>
                  <a:pt x="105" y="3"/>
                </a:lnTo>
                <a:lnTo>
                  <a:pt x="107" y="0"/>
                </a:lnTo>
                <a:close/>
                <a:moveTo>
                  <a:pt x="20" y="114"/>
                </a:moveTo>
                <a:lnTo>
                  <a:pt x="20" y="114"/>
                </a:lnTo>
                <a:lnTo>
                  <a:pt x="16" y="116"/>
                </a:lnTo>
                <a:lnTo>
                  <a:pt x="11" y="116"/>
                </a:lnTo>
                <a:lnTo>
                  <a:pt x="7" y="114"/>
                </a:lnTo>
                <a:lnTo>
                  <a:pt x="2" y="115"/>
                </a:lnTo>
                <a:lnTo>
                  <a:pt x="0" y="115"/>
                </a:lnTo>
                <a:lnTo>
                  <a:pt x="1" y="120"/>
                </a:lnTo>
                <a:lnTo>
                  <a:pt x="1" y="121"/>
                </a:lnTo>
                <a:lnTo>
                  <a:pt x="2" y="122"/>
                </a:lnTo>
                <a:lnTo>
                  <a:pt x="3" y="122"/>
                </a:lnTo>
                <a:lnTo>
                  <a:pt x="5" y="121"/>
                </a:lnTo>
                <a:lnTo>
                  <a:pt x="7" y="120"/>
                </a:lnTo>
                <a:lnTo>
                  <a:pt x="10" y="120"/>
                </a:lnTo>
                <a:lnTo>
                  <a:pt x="12" y="121"/>
                </a:lnTo>
                <a:lnTo>
                  <a:pt x="13" y="122"/>
                </a:lnTo>
                <a:lnTo>
                  <a:pt x="15" y="124"/>
                </a:lnTo>
                <a:lnTo>
                  <a:pt x="17" y="124"/>
                </a:lnTo>
                <a:lnTo>
                  <a:pt x="21" y="122"/>
                </a:lnTo>
                <a:lnTo>
                  <a:pt x="25" y="119"/>
                </a:lnTo>
                <a:lnTo>
                  <a:pt x="26" y="117"/>
                </a:lnTo>
                <a:lnTo>
                  <a:pt x="27" y="115"/>
                </a:lnTo>
                <a:lnTo>
                  <a:pt x="23" y="116"/>
                </a:lnTo>
                <a:lnTo>
                  <a:pt x="20" y="114"/>
                </a:lnTo>
                <a:close/>
                <a:moveTo>
                  <a:pt x="120" y="18"/>
                </a:moveTo>
                <a:lnTo>
                  <a:pt x="120" y="18"/>
                </a:lnTo>
                <a:lnTo>
                  <a:pt x="115" y="17"/>
                </a:lnTo>
                <a:lnTo>
                  <a:pt x="112" y="16"/>
                </a:lnTo>
                <a:lnTo>
                  <a:pt x="111" y="13"/>
                </a:lnTo>
                <a:lnTo>
                  <a:pt x="108" y="10"/>
                </a:lnTo>
                <a:lnTo>
                  <a:pt x="100" y="10"/>
                </a:lnTo>
                <a:lnTo>
                  <a:pt x="93" y="11"/>
                </a:lnTo>
                <a:lnTo>
                  <a:pt x="84" y="12"/>
                </a:lnTo>
                <a:lnTo>
                  <a:pt x="78" y="13"/>
                </a:lnTo>
                <a:lnTo>
                  <a:pt x="68" y="19"/>
                </a:lnTo>
                <a:lnTo>
                  <a:pt x="65" y="22"/>
                </a:lnTo>
                <a:lnTo>
                  <a:pt x="62" y="28"/>
                </a:lnTo>
                <a:lnTo>
                  <a:pt x="53" y="35"/>
                </a:lnTo>
                <a:lnTo>
                  <a:pt x="48" y="38"/>
                </a:lnTo>
                <a:lnTo>
                  <a:pt x="46" y="37"/>
                </a:lnTo>
                <a:lnTo>
                  <a:pt x="44" y="36"/>
                </a:lnTo>
                <a:lnTo>
                  <a:pt x="42" y="40"/>
                </a:lnTo>
                <a:lnTo>
                  <a:pt x="41" y="43"/>
                </a:lnTo>
                <a:lnTo>
                  <a:pt x="37" y="62"/>
                </a:lnTo>
                <a:lnTo>
                  <a:pt x="35" y="68"/>
                </a:lnTo>
                <a:lnTo>
                  <a:pt x="32" y="74"/>
                </a:lnTo>
                <a:lnTo>
                  <a:pt x="26" y="81"/>
                </a:lnTo>
                <a:lnTo>
                  <a:pt x="24" y="83"/>
                </a:lnTo>
                <a:lnTo>
                  <a:pt x="23" y="84"/>
                </a:lnTo>
                <a:lnTo>
                  <a:pt x="21" y="88"/>
                </a:lnTo>
                <a:lnTo>
                  <a:pt x="19" y="92"/>
                </a:lnTo>
                <a:lnTo>
                  <a:pt x="18" y="94"/>
                </a:lnTo>
                <a:lnTo>
                  <a:pt x="24" y="100"/>
                </a:lnTo>
                <a:lnTo>
                  <a:pt x="25" y="102"/>
                </a:lnTo>
                <a:lnTo>
                  <a:pt x="26" y="104"/>
                </a:lnTo>
                <a:lnTo>
                  <a:pt x="20" y="104"/>
                </a:lnTo>
                <a:lnTo>
                  <a:pt x="22" y="107"/>
                </a:lnTo>
                <a:lnTo>
                  <a:pt x="25" y="108"/>
                </a:lnTo>
                <a:lnTo>
                  <a:pt x="27" y="109"/>
                </a:lnTo>
                <a:lnTo>
                  <a:pt x="28" y="111"/>
                </a:lnTo>
                <a:lnTo>
                  <a:pt x="26" y="111"/>
                </a:lnTo>
                <a:lnTo>
                  <a:pt x="24" y="111"/>
                </a:lnTo>
                <a:lnTo>
                  <a:pt x="16" y="105"/>
                </a:lnTo>
                <a:lnTo>
                  <a:pt x="12" y="104"/>
                </a:lnTo>
                <a:lnTo>
                  <a:pt x="6" y="105"/>
                </a:lnTo>
                <a:lnTo>
                  <a:pt x="4" y="105"/>
                </a:lnTo>
                <a:lnTo>
                  <a:pt x="3" y="107"/>
                </a:lnTo>
                <a:lnTo>
                  <a:pt x="5" y="110"/>
                </a:lnTo>
                <a:lnTo>
                  <a:pt x="7" y="111"/>
                </a:lnTo>
                <a:lnTo>
                  <a:pt x="10" y="112"/>
                </a:lnTo>
                <a:lnTo>
                  <a:pt x="14" y="114"/>
                </a:lnTo>
                <a:lnTo>
                  <a:pt x="20" y="112"/>
                </a:lnTo>
                <a:lnTo>
                  <a:pt x="24" y="114"/>
                </a:lnTo>
                <a:lnTo>
                  <a:pt x="27" y="115"/>
                </a:lnTo>
                <a:lnTo>
                  <a:pt x="29" y="116"/>
                </a:lnTo>
                <a:lnTo>
                  <a:pt x="32" y="116"/>
                </a:lnTo>
                <a:lnTo>
                  <a:pt x="33" y="116"/>
                </a:lnTo>
                <a:lnTo>
                  <a:pt x="32" y="113"/>
                </a:lnTo>
                <a:lnTo>
                  <a:pt x="34" y="111"/>
                </a:lnTo>
                <a:lnTo>
                  <a:pt x="36" y="110"/>
                </a:lnTo>
                <a:lnTo>
                  <a:pt x="36" y="112"/>
                </a:lnTo>
                <a:lnTo>
                  <a:pt x="38" y="113"/>
                </a:lnTo>
                <a:lnTo>
                  <a:pt x="40" y="113"/>
                </a:lnTo>
                <a:lnTo>
                  <a:pt x="43" y="110"/>
                </a:lnTo>
                <a:lnTo>
                  <a:pt x="44" y="110"/>
                </a:lnTo>
                <a:lnTo>
                  <a:pt x="45" y="112"/>
                </a:lnTo>
                <a:lnTo>
                  <a:pt x="45" y="112"/>
                </a:lnTo>
                <a:lnTo>
                  <a:pt x="45" y="114"/>
                </a:lnTo>
                <a:lnTo>
                  <a:pt x="46" y="114"/>
                </a:lnTo>
                <a:lnTo>
                  <a:pt x="49" y="114"/>
                </a:lnTo>
                <a:lnTo>
                  <a:pt x="51" y="112"/>
                </a:lnTo>
                <a:lnTo>
                  <a:pt x="52" y="111"/>
                </a:lnTo>
                <a:lnTo>
                  <a:pt x="53" y="112"/>
                </a:lnTo>
                <a:lnTo>
                  <a:pt x="53" y="114"/>
                </a:lnTo>
                <a:lnTo>
                  <a:pt x="54" y="117"/>
                </a:lnTo>
                <a:lnTo>
                  <a:pt x="58" y="120"/>
                </a:lnTo>
                <a:lnTo>
                  <a:pt x="61" y="121"/>
                </a:lnTo>
                <a:lnTo>
                  <a:pt x="64" y="120"/>
                </a:lnTo>
                <a:lnTo>
                  <a:pt x="66" y="120"/>
                </a:lnTo>
                <a:lnTo>
                  <a:pt x="67" y="120"/>
                </a:lnTo>
                <a:lnTo>
                  <a:pt x="68" y="122"/>
                </a:lnTo>
                <a:lnTo>
                  <a:pt x="70" y="124"/>
                </a:lnTo>
                <a:lnTo>
                  <a:pt x="75" y="126"/>
                </a:lnTo>
                <a:lnTo>
                  <a:pt x="76" y="126"/>
                </a:lnTo>
                <a:lnTo>
                  <a:pt x="77" y="128"/>
                </a:lnTo>
                <a:lnTo>
                  <a:pt x="77" y="130"/>
                </a:lnTo>
                <a:lnTo>
                  <a:pt x="74" y="135"/>
                </a:lnTo>
                <a:lnTo>
                  <a:pt x="74" y="136"/>
                </a:lnTo>
                <a:lnTo>
                  <a:pt x="74" y="136"/>
                </a:lnTo>
                <a:lnTo>
                  <a:pt x="74" y="137"/>
                </a:lnTo>
                <a:lnTo>
                  <a:pt x="71" y="141"/>
                </a:lnTo>
                <a:lnTo>
                  <a:pt x="71" y="142"/>
                </a:lnTo>
                <a:lnTo>
                  <a:pt x="72" y="144"/>
                </a:lnTo>
                <a:lnTo>
                  <a:pt x="73" y="145"/>
                </a:lnTo>
                <a:lnTo>
                  <a:pt x="77" y="143"/>
                </a:lnTo>
                <a:lnTo>
                  <a:pt x="79" y="146"/>
                </a:lnTo>
                <a:lnTo>
                  <a:pt x="82" y="146"/>
                </a:lnTo>
                <a:lnTo>
                  <a:pt x="84" y="139"/>
                </a:lnTo>
                <a:lnTo>
                  <a:pt x="82" y="136"/>
                </a:lnTo>
                <a:lnTo>
                  <a:pt x="81" y="135"/>
                </a:lnTo>
                <a:lnTo>
                  <a:pt x="79" y="135"/>
                </a:lnTo>
                <a:lnTo>
                  <a:pt x="78" y="134"/>
                </a:lnTo>
                <a:lnTo>
                  <a:pt x="78" y="133"/>
                </a:lnTo>
                <a:lnTo>
                  <a:pt x="78" y="132"/>
                </a:lnTo>
                <a:lnTo>
                  <a:pt x="80" y="132"/>
                </a:lnTo>
                <a:lnTo>
                  <a:pt x="81" y="131"/>
                </a:lnTo>
                <a:lnTo>
                  <a:pt x="86" y="127"/>
                </a:lnTo>
                <a:lnTo>
                  <a:pt x="87" y="126"/>
                </a:lnTo>
                <a:lnTo>
                  <a:pt x="86" y="125"/>
                </a:lnTo>
                <a:lnTo>
                  <a:pt x="85" y="125"/>
                </a:lnTo>
                <a:lnTo>
                  <a:pt x="85" y="124"/>
                </a:lnTo>
                <a:lnTo>
                  <a:pt x="85" y="123"/>
                </a:lnTo>
                <a:lnTo>
                  <a:pt x="87" y="116"/>
                </a:lnTo>
                <a:lnTo>
                  <a:pt x="88" y="114"/>
                </a:lnTo>
                <a:lnTo>
                  <a:pt x="88" y="112"/>
                </a:lnTo>
                <a:lnTo>
                  <a:pt x="88" y="110"/>
                </a:lnTo>
                <a:lnTo>
                  <a:pt x="87" y="107"/>
                </a:lnTo>
                <a:lnTo>
                  <a:pt x="85" y="104"/>
                </a:lnTo>
                <a:lnTo>
                  <a:pt x="85" y="102"/>
                </a:lnTo>
                <a:lnTo>
                  <a:pt x="84" y="101"/>
                </a:lnTo>
                <a:lnTo>
                  <a:pt x="81" y="96"/>
                </a:lnTo>
                <a:lnTo>
                  <a:pt x="81" y="94"/>
                </a:lnTo>
                <a:lnTo>
                  <a:pt x="82" y="92"/>
                </a:lnTo>
                <a:lnTo>
                  <a:pt x="85" y="91"/>
                </a:lnTo>
                <a:lnTo>
                  <a:pt x="86" y="91"/>
                </a:lnTo>
                <a:lnTo>
                  <a:pt x="87" y="90"/>
                </a:lnTo>
                <a:lnTo>
                  <a:pt x="92" y="92"/>
                </a:lnTo>
                <a:lnTo>
                  <a:pt x="93" y="93"/>
                </a:lnTo>
                <a:lnTo>
                  <a:pt x="94" y="93"/>
                </a:lnTo>
                <a:lnTo>
                  <a:pt x="96" y="91"/>
                </a:lnTo>
                <a:lnTo>
                  <a:pt x="98" y="91"/>
                </a:lnTo>
                <a:lnTo>
                  <a:pt x="105" y="89"/>
                </a:lnTo>
                <a:lnTo>
                  <a:pt x="106" y="87"/>
                </a:lnTo>
                <a:lnTo>
                  <a:pt x="107" y="86"/>
                </a:lnTo>
                <a:lnTo>
                  <a:pt x="107" y="85"/>
                </a:lnTo>
                <a:lnTo>
                  <a:pt x="105" y="82"/>
                </a:lnTo>
                <a:lnTo>
                  <a:pt x="104" y="81"/>
                </a:lnTo>
                <a:lnTo>
                  <a:pt x="105" y="80"/>
                </a:lnTo>
                <a:lnTo>
                  <a:pt x="106" y="79"/>
                </a:lnTo>
                <a:lnTo>
                  <a:pt x="107" y="78"/>
                </a:lnTo>
                <a:lnTo>
                  <a:pt x="109" y="77"/>
                </a:lnTo>
                <a:lnTo>
                  <a:pt x="113" y="74"/>
                </a:lnTo>
                <a:lnTo>
                  <a:pt x="114" y="71"/>
                </a:lnTo>
                <a:lnTo>
                  <a:pt x="114" y="67"/>
                </a:lnTo>
                <a:lnTo>
                  <a:pt x="115" y="65"/>
                </a:lnTo>
                <a:lnTo>
                  <a:pt x="113" y="63"/>
                </a:lnTo>
                <a:lnTo>
                  <a:pt x="112" y="62"/>
                </a:lnTo>
                <a:lnTo>
                  <a:pt x="111" y="62"/>
                </a:lnTo>
                <a:lnTo>
                  <a:pt x="108" y="62"/>
                </a:lnTo>
                <a:lnTo>
                  <a:pt x="106" y="61"/>
                </a:lnTo>
                <a:lnTo>
                  <a:pt x="104" y="59"/>
                </a:lnTo>
                <a:lnTo>
                  <a:pt x="104" y="57"/>
                </a:lnTo>
                <a:lnTo>
                  <a:pt x="104" y="56"/>
                </a:lnTo>
                <a:lnTo>
                  <a:pt x="105" y="55"/>
                </a:lnTo>
                <a:lnTo>
                  <a:pt x="104" y="54"/>
                </a:lnTo>
                <a:lnTo>
                  <a:pt x="104" y="53"/>
                </a:lnTo>
                <a:lnTo>
                  <a:pt x="106" y="52"/>
                </a:lnTo>
                <a:lnTo>
                  <a:pt x="114" y="52"/>
                </a:lnTo>
                <a:lnTo>
                  <a:pt x="114" y="51"/>
                </a:lnTo>
                <a:lnTo>
                  <a:pt x="115" y="46"/>
                </a:lnTo>
                <a:lnTo>
                  <a:pt x="117" y="39"/>
                </a:lnTo>
                <a:lnTo>
                  <a:pt x="119" y="35"/>
                </a:lnTo>
                <a:lnTo>
                  <a:pt x="119" y="33"/>
                </a:lnTo>
                <a:lnTo>
                  <a:pt x="119" y="23"/>
                </a:lnTo>
                <a:lnTo>
                  <a:pt x="120" y="18"/>
                </a:lnTo>
                <a:close/>
                <a:moveTo>
                  <a:pt x="12" y="100"/>
                </a:moveTo>
                <a:lnTo>
                  <a:pt x="12" y="100"/>
                </a:lnTo>
                <a:lnTo>
                  <a:pt x="14" y="99"/>
                </a:lnTo>
                <a:lnTo>
                  <a:pt x="18" y="103"/>
                </a:lnTo>
                <a:lnTo>
                  <a:pt x="22" y="102"/>
                </a:lnTo>
                <a:lnTo>
                  <a:pt x="22" y="101"/>
                </a:lnTo>
                <a:lnTo>
                  <a:pt x="21" y="100"/>
                </a:lnTo>
                <a:lnTo>
                  <a:pt x="18" y="97"/>
                </a:lnTo>
                <a:lnTo>
                  <a:pt x="13" y="97"/>
                </a:lnTo>
                <a:lnTo>
                  <a:pt x="10" y="98"/>
                </a:lnTo>
                <a:lnTo>
                  <a:pt x="10" y="99"/>
                </a:lnTo>
                <a:lnTo>
                  <a:pt x="12" y="100"/>
                </a:lnTo>
                <a:close/>
                <a:moveTo>
                  <a:pt x="44" y="33"/>
                </a:moveTo>
                <a:lnTo>
                  <a:pt x="44" y="33"/>
                </a:lnTo>
                <a:lnTo>
                  <a:pt x="47" y="29"/>
                </a:lnTo>
                <a:lnTo>
                  <a:pt x="47" y="23"/>
                </a:lnTo>
                <a:lnTo>
                  <a:pt x="43" y="28"/>
                </a:lnTo>
                <a:lnTo>
                  <a:pt x="42" y="31"/>
                </a:lnTo>
                <a:lnTo>
                  <a:pt x="42" y="32"/>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67" name="Poland">
            <a:extLst>
              <a:ext uri="{FF2B5EF4-FFF2-40B4-BE49-F238E27FC236}">
                <a16:creationId xmlns:a16="http://schemas.microsoft.com/office/drawing/2014/main" id="{3689AD8D-9BD2-4883-9545-B71E36145B6D}"/>
              </a:ext>
            </a:extLst>
          </p:cNvPr>
          <p:cNvSpPr>
            <a:spLocks/>
          </p:cNvSpPr>
          <p:nvPr/>
        </p:nvSpPr>
        <p:spPr bwMode="auto">
          <a:xfrm>
            <a:off x="6222720" y="2323628"/>
            <a:ext cx="299088" cy="249124"/>
          </a:xfrm>
          <a:custGeom>
            <a:avLst/>
            <a:gdLst>
              <a:gd name="T0" fmla="*/ 189 w 311"/>
              <a:gd name="T1" fmla="*/ 22 h 294"/>
              <a:gd name="T2" fmla="*/ 268 w 311"/>
              <a:gd name="T3" fmla="*/ 26 h 294"/>
              <a:gd name="T4" fmla="*/ 277 w 311"/>
              <a:gd name="T5" fmla="*/ 26 h 294"/>
              <a:gd name="T6" fmla="*/ 285 w 311"/>
              <a:gd name="T7" fmla="*/ 32 h 294"/>
              <a:gd name="T8" fmla="*/ 291 w 311"/>
              <a:gd name="T9" fmla="*/ 47 h 294"/>
              <a:gd name="T10" fmla="*/ 304 w 311"/>
              <a:gd name="T11" fmla="*/ 96 h 294"/>
              <a:gd name="T12" fmla="*/ 303 w 311"/>
              <a:gd name="T13" fmla="*/ 114 h 294"/>
              <a:gd name="T14" fmla="*/ 282 w 311"/>
              <a:gd name="T15" fmla="*/ 132 h 294"/>
              <a:gd name="T16" fmla="*/ 292 w 311"/>
              <a:gd name="T17" fmla="*/ 141 h 294"/>
              <a:gd name="T18" fmla="*/ 295 w 311"/>
              <a:gd name="T19" fmla="*/ 154 h 294"/>
              <a:gd name="T20" fmla="*/ 295 w 311"/>
              <a:gd name="T21" fmla="*/ 172 h 294"/>
              <a:gd name="T22" fmla="*/ 299 w 311"/>
              <a:gd name="T23" fmla="*/ 185 h 294"/>
              <a:gd name="T24" fmla="*/ 311 w 311"/>
              <a:gd name="T25" fmla="*/ 206 h 294"/>
              <a:gd name="T26" fmla="*/ 308 w 311"/>
              <a:gd name="T27" fmla="*/ 210 h 294"/>
              <a:gd name="T28" fmla="*/ 308 w 311"/>
              <a:gd name="T29" fmla="*/ 225 h 294"/>
              <a:gd name="T30" fmla="*/ 289 w 311"/>
              <a:gd name="T31" fmla="*/ 239 h 294"/>
              <a:gd name="T32" fmla="*/ 267 w 311"/>
              <a:gd name="T33" fmla="*/ 266 h 294"/>
              <a:gd name="T34" fmla="*/ 268 w 311"/>
              <a:gd name="T35" fmla="*/ 283 h 294"/>
              <a:gd name="T36" fmla="*/ 272 w 311"/>
              <a:gd name="T37" fmla="*/ 292 h 294"/>
              <a:gd name="T38" fmla="*/ 262 w 311"/>
              <a:gd name="T39" fmla="*/ 291 h 294"/>
              <a:gd name="T40" fmla="*/ 244 w 311"/>
              <a:gd name="T41" fmla="*/ 281 h 294"/>
              <a:gd name="T42" fmla="*/ 221 w 311"/>
              <a:gd name="T43" fmla="*/ 274 h 294"/>
              <a:gd name="T44" fmla="*/ 210 w 311"/>
              <a:gd name="T45" fmla="*/ 280 h 294"/>
              <a:gd name="T46" fmla="*/ 198 w 311"/>
              <a:gd name="T47" fmla="*/ 276 h 294"/>
              <a:gd name="T48" fmla="*/ 190 w 311"/>
              <a:gd name="T49" fmla="*/ 279 h 294"/>
              <a:gd name="T50" fmla="*/ 179 w 311"/>
              <a:gd name="T51" fmla="*/ 285 h 294"/>
              <a:gd name="T52" fmla="*/ 176 w 311"/>
              <a:gd name="T53" fmla="*/ 280 h 294"/>
              <a:gd name="T54" fmla="*/ 171 w 311"/>
              <a:gd name="T55" fmla="*/ 275 h 294"/>
              <a:gd name="T56" fmla="*/ 164 w 311"/>
              <a:gd name="T57" fmla="*/ 268 h 294"/>
              <a:gd name="T58" fmla="*/ 150 w 311"/>
              <a:gd name="T59" fmla="*/ 273 h 294"/>
              <a:gd name="T60" fmla="*/ 139 w 311"/>
              <a:gd name="T61" fmla="*/ 259 h 294"/>
              <a:gd name="T62" fmla="*/ 131 w 311"/>
              <a:gd name="T63" fmla="*/ 250 h 294"/>
              <a:gd name="T64" fmla="*/ 123 w 311"/>
              <a:gd name="T65" fmla="*/ 247 h 294"/>
              <a:gd name="T66" fmla="*/ 116 w 311"/>
              <a:gd name="T67" fmla="*/ 248 h 294"/>
              <a:gd name="T68" fmla="*/ 109 w 311"/>
              <a:gd name="T69" fmla="*/ 241 h 294"/>
              <a:gd name="T70" fmla="*/ 112 w 311"/>
              <a:gd name="T71" fmla="*/ 232 h 294"/>
              <a:gd name="T72" fmla="*/ 102 w 311"/>
              <a:gd name="T73" fmla="*/ 235 h 294"/>
              <a:gd name="T74" fmla="*/ 87 w 311"/>
              <a:gd name="T75" fmla="*/ 230 h 294"/>
              <a:gd name="T76" fmla="*/ 82 w 311"/>
              <a:gd name="T77" fmla="*/ 239 h 294"/>
              <a:gd name="T78" fmla="*/ 73 w 311"/>
              <a:gd name="T79" fmla="*/ 235 h 294"/>
              <a:gd name="T80" fmla="*/ 65 w 311"/>
              <a:gd name="T81" fmla="*/ 226 h 294"/>
              <a:gd name="T82" fmla="*/ 70 w 311"/>
              <a:gd name="T83" fmla="*/ 221 h 294"/>
              <a:gd name="T84" fmla="*/ 60 w 311"/>
              <a:gd name="T85" fmla="*/ 216 h 294"/>
              <a:gd name="T86" fmla="*/ 52 w 311"/>
              <a:gd name="T87" fmla="*/ 212 h 294"/>
              <a:gd name="T88" fmla="*/ 38 w 311"/>
              <a:gd name="T89" fmla="*/ 207 h 294"/>
              <a:gd name="T90" fmla="*/ 27 w 311"/>
              <a:gd name="T91" fmla="*/ 197 h 294"/>
              <a:gd name="T92" fmla="*/ 21 w 311"/>
              <a:gd name="T93" fmla="*/ 205 h 294"/>
              <a:gd name="T94" fmla="*/ 25 w 311"/>
              <a:gd name="T95" fmla="*/ 179 h 294"/>
              <a:gd name="T96" fmla="*/ 19 w 311"/>
              <a:gd name="T97" fmla="*/ 167 h 294"/>
              <a:gd name="T98" fmla="*/ 17 w 311"/>
              <a:gd name="T99" fmla="*/ 153 h 294"/>
              <a:gd name="T100" fmla="*/ 18 w 311"/>
              <a:gd name="T101" fmla="*/ 142 h 294"/>
              <a:gd name="T102" fmla="*/ 14 w 311"/>
              <a:gd name="T103" fmla="*/ 132 h 294"/>
              <a:gd name="T104" fmla="*/ 4 w 311"/>
              <a:gd name="T105" fmla="*/ 108 h 294"/>
              <a:gd name="T106" fmla="*/ 7 w 311"/>
              <a:gd name="T107" fmla="*/ 91 h 294"/>
              <a:gd name="T108" fmla="*/ 4 w 311"/>
              <a:gd name="T109" fmla="*/ 64 h 294"/>
              <a:gd name="T110" fmla="*/ 14 w 311"/>
              <a:gd name="T111" fmla="*/ 62 h 294"/>
              <a:gd name="T112" fmla="*/ 2 w 311"/>
              <a:gd name="T113" fmla="*/ 51 h 294"/>
              <a:gd name="T114" fmla="*/ 18 w 311"/>
              <a:gd name="T115" fmla="*/ 44 h 294"/>
              <a:gd name="T116" fmla="*/ 65 w 311"/>
              <a:gd name="T117" fmla="*/ 27 h 294"/>
              <a:gd name="T118" fmla="*/ 89 w 311"/>
              <a:gd name="T119" fmla="*/ 10 h 294"/>
              <a:gd name="T120" fmla="*/ 137 w 311"/>
              <a:gd name="T121" fmla="*/ 4 h 294"/>
              <a:gd name="T122" fmla="*/ 134 w 311"/>
              <a:gd name="T123" fmla="*/ 5 h 294"/>
              <a:gd name="T124" fmla="*/ 164 w 311"/>
              <a:gd name="T125" fmla="*/ 2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1" h="294">
                <a:moveTo>
                  <a:pt x="170" y="20"/>
                </a:moveTo>
                <a:lnTo>
                  <a:pt x="170" y="20"/>
                </a:lnTo>
                <a:lnTo>
                  <a:pt x="172" y="21"/>
                </a:lnTo>
                <a:lnTo>
                  <a:pt x="180" y="22"/>
                </a:lnTo>
                <a:lnTo>
                  <a:pt x="189" y="22"/>
                </a:lnTo>
                <a:lnTo>
                  <a:pt x="204" y="23"/>
                </a:lnTo>
                <a:lnTo>
                  <a:pt x="218" y="24"/>
                </a:lnTo>
                <a:lnTo>
                  <a:pt x="234" y="25"/>
                </a:lnTo>
                <a:lnTo>
                  <a:pt x="250" y="26"/>
                </a:lnTo>
                <a:lnTo>
                  <a:pt x="268" y="26"/>
                </a:lnTo>
                <a:lnTo>
                  <a:pt x="269" y="26"/>
                </a:lnTo>
                <a:lnTo>
                  <a:pt x="271" y="24"/>
                </a:lnTo>
                <a:lnTo>
                  <a:pt x="273" y="24"/>
                </a:lnTo>
                <a:lnTo>
                  <a:pt x="276" y="25"/>
                </a:lnTo>
                <a:lnTo>
                  <a:pt x="277" y="26"/>
                </a:lnTo>
                <a:lnTo>
                  <a:pt x="277" y="27"/>
                </a:lnTo>
                <a:lnTo>
                  <a:pt x="278" y="28"/>
                </a:lnTo>
                <a:lnTo>
                  <a:pt x="279" y="29"/>
                </a:lnTo>
                <a:lnTo>
                  <a:pt x="282" y="30"/>
                </a:lnTo>
                <a:lnTo>
                  <a:pt x="285" y="32"/>
                </a:lnTo>
                <a:lnTo>
                  <a:pt x="288" y="34"/>
                </a:lnTo>
                <a:lnTo>
                  <a:pt x="290" y="37"/>
                </a:lnTo>
                <a:lnTo>
                  <a:pt x="291" y="40"/>
                </a:lnTo>
                <a:lnTo>
                  <a:pt x="291" y="44"/>
                </a:lnTo>
                <a:lnTo>
                  <a:pt x="291" y="47"/>
                </a:lnTo>
                <a:lnTo>
                  <a:pt x="291" y="48"/>
                </a:lnTo>
                <a:lnTo>
                  <a:pt x="295" y="66"/>
                </a:lnTo>
                <a:lnTo>
                  <a:pt x="301" y="83"/>
                </a:lnTo>
                <a:lnTo>
                  <a:pt x="303" y="91"/>
                </a:lnTo>
                <a:lnTo>
                  <a:pt x="304" y="96"/>
                </a:lnTo>
                <a:lnTo>
                  <a:pt x="305" y="102"/>
                </a:lnTo>
                <a:lnTo>
                  <a:pt x="305" y="106"/>
                </a:lnTo>
                <a:lnTo>
                  <a:pt x="305" y="109"/>
                </a:lnTo>
                <a:lnTo>
                  <a:pt x="304" y="112"/>
                </a:lnTo>
                <a:lnTo>
                  <a:pt x="303" y="114"/>
                </a:lnTo>
                <a:lnTo>
                  <a:pt x="291" y="120"/>
                </a:lnTo>
                <a:lnTo>
                  <a:pt x="289" y="122"/>
                </a:lnTo>
                <a:lnTo>
                  <a:pt x="286" y="126"/>
                </a:lnTo>
                <a:lnTo>
                  <a:pt x="283" y="131"/>
                </a:lnTo>
                <a:lnTo>
                  <a:pt x="282" y="132"/>
                </a:lnTo>
                <a:lnTo>
                  <a:pt x="282" y="134"/>
                </a:lnTo>
                <a:lnTo>
                  <a:pt x="283" y="135"/>
                </a:lnTo>
                <a:lnTo>
                  <a:pt x="287" y="137"/>
                </a:lnTo>
                <a:lnTo>
                  <a:pt x="291" y="139"/>
                </a:lnTo>
                <a:lnTo>
                  <a:pt x="292" y="141"/>
                </a:lnTo>
                <a:lnTo>
                  <a:pt x="295" y="143"/>
                </a:lnTo>
                <a:lnTo>
                  <a:pt x="296" y="145"/>
                </a:lnTo>
                <a:lnTo>
                  <a:pt x="297" y="146"/>
                </a:lnTo>
                <a:lnTo>
                  <a:pt x="297" y="149"/>
                </a:lnTo>
                <a:lnTo>
                  <a:pt x="295" y="154"/>
                </a:lnTo>
                <a:lnTo>
                  <a:pt x="296" y="158"/>
                </a:lnTo>
                <a:lnTo>
                  <a:pt x="294" y="160"/>
                </a:lnTo>
                <a:lnTo>
                  <a:pt x="293" y="163"/>
                </a:lnTo>
                <a:lnTo>
                  <a:pt x="293" y="167"/>
                </a:lnTo>
                <a:lnTo>
                  <a:pt x="295" y="172"/>
                </a:lnTo>
                <a:lnTo>
                  <a:pt x="297" y="176"/>
                </a:lnTo>
                <a:lnTo>
                  <a:pt x="298" y="178"/>
                </a:lnTo>
                <a:lnTo>
                  <a:pt x="297" y="180"/>
                </a:lnTo>
                <a:lnTo>
                  <a:pt x="297" y="183"/>
                </a:lnTo>
                <a:lnTo>
                  <a:pt x="299" y="185"/>
                </a:lnTo>
                <a:lnTo>
                  <a:pt x="303" y="192"/>
                </a:lnTo>
                <a:lnTo>
                  <a:pt x="306" y="198"/>
                </a:lnTo>
                <a:lnTo>
                  <a:pt x="307" y="201"/>
                </a:lnTo>
                <a:lnTo>
                  <a:pt x="311" y="204"/>
                </a:lnTo>
                <a:lnTo>
                  <a:pt x="311" y="206"/>
                </a:lnTo>
                <a:lnTo>
                  <a:pt x="309" y="207"/>
                </a:lnTo>
                <a:lnTo>
                  <a:pt x="308" y="207"/>
                </a:lnTo>
                <a:lnTo>
                  <a:pt x="307" y="207"/>
                </a:lnTo>
                <a:lnTo>
                  <a:pt x="307" y="209"/>
                </a:lnTo>
                <a:lnTo>
                  <a:pt x="308" y="210"/>
                </a:lnTo>
                <a:lnTo>
                  <a:pt x="309" y="212"/>
                </a:lnTo>
                <a:lnTo>
                  <a:pt x="310" y="217"/>
                </a:lnTo>
                <a:lnTo>
                  <a:pt x="310" y="221"/>
                </a:lnTo>
                <a:lnTo>
                  <a:pt x="309" y="222"/>
                </a:lnTo>
                <a:lnTo>
                  <a:pt x="308" y="225"/>
                </a:lnTo>
                <a:lnTo>
                  <a:pt x="307" y="227"/>
                </a:lnTo>
                <a:lnTo>
                  <a:pt x="299" y="229"/>
                </a:lnTo>
                <a:lnTo>
                  <a:pt x="297" y="231"/>
                </a:lnTo>
                <a:lnTo>
                  <a:pt x="292" y="236"/>
                </a:lnTo>
                <a:lnTo>
                  <a:pt x="289" y="239"/>
                </a:lnTo>
                <a:lnTo>
                  <a:pt x="285" y="243"/>
                </a:lnTo>
                <a:lnTo>
                  <a:pt x="277" y="252"/>
                </a:lnTo>
                <a:lnTo>
                  <a:pt x="275" y="255"/>
                </a:lnTo>
                <a:lnTo>
                  <a:pt x="273" y="258"/>
                </a:lnTo>
                <a:lnTo>
                  <a:pt x="267" y="266"/>
                </a:lnTo>
                <a:lnTo>
                  <a:pt x="265" y="269"/>
                </a:lnTo>
                <a:lnTo>
                  <a:pt x="266" y="272"/>
                </a:lnTo>
                <a:lnTo>
                  <a:pt x="268" y="278"/>
                </a:lnTo>
                <a:lnTo>
                  <a:pt x="268" y="281"/>
                </a:lnTo>
                <a:lnTo>
                  <a:pt x="268" y="283"/>
                </a:lnTo>
                <a:lnTo>
                  <a:pt x="267" y="286"/>
                </a:lnTo>
                <a:lnTo>
                  <a:pt x="267" y="287"/>
                </a:lnTo>
                <a:lnTo>
                  <a:pt x="269" y="288"/>
                </a:lnTo>
                <a:lnTo>
                  <a:pt x="272" y="291"/>
                </a:lnTo>
                <a:lnTo>
                  <a:pt x="272" y="292"/>
                </a:lnTo>
                <a:lnTo>
                  <a:pt x="271" y="293"/>
                </a:lnTo>
                <a:lnTo>
                  <a:pt x="270" y="294"/>
                </a:lnTo>
                <a:lnTo>
                  <a:pt x="267" y="293"/>
                </a:lnTo>
                <a:lnTo>
                  <a:pt x="263" y="291"/>
                </a:lnTo>
                <a:lnTo>
                  <a:pt x="262" y="291"/>
                </a:lnTo>
                <a:lnTo>
                  <a:pt x="260" y="291"/>
                </a:lnTo>
                <a:lnTo>
                  <a:pt x="251" y="287"/>
                </a:lnTo>
                <a:lnTo>
                  <a:pt x="246" y="285"/>
                </a:lnTo>
                <a:lnTo>
                  <a:pt x="245" y="283"/>
                </a:lnTo>
                <a:lnTo>
                  <a:pt x="244" y="281"/>
                </a:lnTo>
                <a:lnTo>
                  <a:pt x="242" y="278"/>
                </a:lnTo>
                <a:lnTo>
                  <a:pt x="236" y="277"/>
                </a:lnTo>
                <a:lnTo>
                  <a:pt x="234" y="275"/>
                </a:lnTo>
                <a:lnTo>
                  <a:pt x="225" y="274"/>
                </a:lnTo>
                <a:lnTo>
                  <a:pt x="221" y="274"/>
                </a:lnTo>
                <a:lnTo>
                  <a:pt x="218" y="275"/>
                </a:lnTo>
                <a:lnTo>
                  <a:pt x="216" y="275"/>
                </a:lnTo>
                <a:lnTo>
                  <a:pt x="214" y="279"/>
                </a:lnTo>
                <a:lnTo>
                  <a:pt x="212" y="280"/>
                </a:lnTo>
                <a:lnTo>
                  <a:pt x="210" y="280"/>
                </a:lnTo>
                <a:lnTo>
                  <a:pt x="208" y="279"/>
                </a:lnTo>
                <a:lnTo>
                  <a:pt x="206" y="277"/>
                </a:lnTo>
                <a:lnTo>
                  <a:pt x="202" y="276"/>
                </a:lnTo>
                <a:lnTo>
                  <a:pt x="199" y="277"/>
                </a:lnTo>
                <a:lnTo>
                  <a:pt x="198" y="276"/>
                </a:lnTo>
                <a:lnTo>
                  <a:pt x="196" y="276"/>
                </a:lnTo>
                <a:lnTo>
                  <a:pt x="195" y="277"/>
                </a:lnTo>
                <a:lnTo>
                  <a:pt x="194" y="276"/>
                </a:lnTo>
                <a:lnTo>
                  <a:pt x="192" y="277"/>
                </a:lnTo>
                <a:lnTo>
                  <a:pt x="190" y="279"/>
                </a:lnTo>
                <a:lnTo>
                  <a:pt x="188" y="280"/>
                </a:lnTo>
                <a:lnTo>
                  <a:pt x="186" y="282"/>
                </a:lnTo>
                <a:lnTo>
                  <a:pt x="185" y="286"/>
                </a:lnTo>
                <a:lnTo>
                  <a:pt x="180" y="284"/>
                </a:lnTo>
                <a:lnTo>
                  <a:pt x="179" y="285"/>
                </a:lnTo>
                <a:lnTo>
                  <a:pt x="177" y="286"/>
                </a:lnTo>
                <a:lnTo>
                  <a:pt x="175" y="285"/>
                </a:lnTo>
                <a:lnTo>
                  <a:pt x="176" y="284"/>
                </a:lnTo>
                <a:lnTo>
                  <a:pt x="176" y="282"/>
                </a:lnTo>
                <a:lnTo>
                  <a:pt x="176" y="280"/>
                </a:lnTo>
                <a:lnTo>
                  <a:pt x="176" y="277"/>
                </a:lnTo>
                <a:lnTo>
                  <a:pt x="174" y="276"/>
                </a:lnTo>
                <a:lnTo>
                  <a:pt x="172" y="276"/>
                </a:lnTo>
                <a:lnTo>
                  <a:pt x="171" y="275"/>
                </a:lnTo>
                <a:lnTo>
                  <a:pt x="171" y="275"/>
                </a:lnTo>
                <a:lnTo>
                  <a:pt x="170" y="273"/>
                </a:lnTo>
                <a:lnTo>
                  <a:pt x="168" y="271"/>
                </a:lnTo>
                <a:lnTo>
                  <a:pt x="167" y="267"/>
                </a:lnTo>
                <a:lnTo>
                  <a:pt x="165" y="266"/>
                </a:lnTo>
                <a:lnTo>
                  <a:pt x="164" y="268"/>
                </a:lnTo>
                <a:lnTo>
                  <a:pt x="161" y="270"/>
                </a:lnTo>
                <a:lnTo>
                  <a:pt x="159" y="270"/>
                </a:lnTo>
                <a:lnTo>
                  <a:pt x="156" y="276"/>
                </a:lnTo>
                <a:lnTo>
                  <a:pt x="151" y="276"/>
                </a:lnTo>
                <a:lnTo>
                  <a:pt x="150" y="273"/>
                </a:lnTo>
                <a:lnTo>
                  <a:pt x="150" y="271"/>
                </a:lnTo>
                <a:lnTo>
                  <a:pt x="146" y="270"/>
                </a:lnTo>
                <a:lnTo>
                  <a:pt x="146" y="269"/>
                </a:lnTo>
                <a:lnTo>
                  <a:pt x="146" y="266"/>
                </a:lnTo>
                <a:lnTo>
                  <a:pt x="139" y="259"/>
                </a:lnTo>
                <a:lnTo>
                  <a:pt x="138" y="256"/>
                </a:lnTo>
                <a:lnTo>
                  <a:pt x="138" y="255"/>
                </a:lnTo>
                <a:lnTo>
                  <a:pt x="138" y="253"/>
                </a:lnTo>
                <a:lnTo>
                  <a:pt x="137" y="252"/>
                </a:lnTo>
                <a:lnTo>
                  <a:pt x="131" y="250"/>
                </a:lnTo>
                <a:lnTo>
                  <a:pt x="130" y="251"/>
                </a:lnTo>
                <a:lnTo>
                  <a:pt x="129" y="250"/>
                </a:lnTo>
                <a:lnTo>
                  <a:pt x="127" y="249"/>
                </a:lnTo>
                <a:lnTo>
                  <a:pt x="123" y="247"/>
                </a:lnTo>
                <a:lnTo>
                  <a:pt x="123" y="247"/>
                </a:lnTo>
                <a:lnTo>
                  <a:pt x="122" y="245"/>
                </a:lnTo>
                <a:lnTo>
                  <a:pt x="121" y="245"/>
                </a:lnTo>
                <a:lnTo>
                  <a:pt x="121" y="246"/>
                </a:lnTo>
                <a:lnTo>
                  <a:pt x="120" y="247"/>
                </a:lnTo>
                <a:lnTo>
                  <a:pt x="116" y="248"/>
                </a:lnTo>
                <a:lnTo>
                  <a:pt x="115" y="248"/>
                </a:lnTo>
                <a:lnTo>
                  <a:pt x="114" y="247"/>
                </a:lnTo>
                <a:lnTo>
                  <a:pt x="113" y="244"/>
                </a:lnTo>
                <a:lnTo>
                  <a:pt x="110" y="242"/>
                </a:lnTo>
                <a:lnTo>
                  <a:pt x="109" y="241"/>
                </a:lnTo>
                <a:lnTo>
                  <a:pt x="108" y="240"/>
                </a:lnTo>
                <a:lnTo>
                  <a:pt x="108" y="239"/>
                </a:lnTo>
                <a:lnTo>
                  <a:pt x="111" y="238"/>
                </a:lnTo>
                <a:lnTo>
                  <a:pt x="112" y="236"/>
                </a:lnTo>
                <a:lnTo>
                  <a:pt x="112" y="232"/>
                </a:lnTo>
                <a:lnTo>
                  <a:pt x="111" y="232"/>
                </a:lnTo>
                <a:lnTo>
                  <a:pt x="110" y="233"/>
                </a:lnTo>
                <a:lnTo>
                  <a:pt x="107" y="234"/>
                </a:lnTo>
                <a:lnTo>
                  <a:pt x="104" y="235"/>
                </a:lnTo>
                <a:lnTo>
                  <a:pt x="102" y="235"/>
                </a:lnTo>
                <a:lnTo>
                  <a:pt x="94" y="229"/>
                </a:lnTo>
                <a:lnTo>
                  <a:pt x="89" y="227"/>
                </a:lnTo>
                <a:lnTo>
                  <a:pt x="86" y="226"/>
                </a:lnTo>
                <a:lnTo>
                  <a:pt x="85" y="227"/>
                </a:lnTo>
                <a:lnTo>
                  <a:pt x="87" y="230"/>
                </a:lnTo>
                <a:lnTo>
                  <a:pt x="89" y="234"/>
                </a:lnTo>
                <a:lnTo>
                  <a:pt x="89" y="235"/>
                </a:lnTo>
                <a:lnTo>
                  <a:pt x="86" y="237"/>
                </a:lnTo>
                <a:lnTo>
                  <a:pt x="84" y="238"/>
                </a:lnTo>
                <a:lnTo>
                  <a:pt x="82" y="239"/>
                </a:lnTo>
                <a:lnTo>
                  <a:pt x="81" y="241"/>
                </a:lnTo>
                <a:lnTo>
                  <a:pt x="79" y="242"/>
                </a:lnTo>
                <a:lnTo>
                  <a:pt x="78" y="242"/>
                </a:lnTo>
                <a:lnTo>
                  <a:pt x="77" y="241"/>
                </a:lnTo>
                <a:lnTo>
                  <a:pt x="73" y="235"/>
                </a:lnTo>
                <a:lnTo>
                  <a:pt x="69" y="230"/>
                </a:lnTo>
                <a:lnTo>
                  <a:pt x="68" y="229"/>
                </a:lnTo>
                <a:lnTo>
                  <a:pt x="67" y="229"/>
                </a:lnTo>
                <a:lnTo>
                  <a:pt x="65" y="228"/>
                </a:lnTo>
                <a:lnTo>
                  <a:pt x="65" y="226"/>
                </a:lnTo>
                <a:lnTo>
                  <a:pt x="66" y="225"/>
                </a:lnTo>
                <a:lnTo>
                  <a:pt x="67" y="223"/>
                </a:lnTo>
                <a:lnTo>
                  <a:pt x="69" y="223"/>
                </a:lnTo>
                <a:lnTo>
                  <a:pt x="70" y="222"/>
                </a:lnTo>
                <a:lnTo>
                  <a:pt x="70" y="221"/>
                </a:lnTo>
                <a:lnTo>
                  <a:pt x="71" y="219"/>
                </a:lnTo>
                <a:lnTo>
                  <a:pt x="71" y="218"/>
                </a:lnTo>
                <a:lnTo>
                  <a:pt x="69" y="217"/>
                </a:lnTo>
                <a:lnTo>
                  <a:pt x="67" y="215"/>
                </a:lnTo>
                <a:lnTo>
                  <a:pt x="60" y="216"/>
                </a:lnTo>
                <a:lnTo>
                  <a:pt x="58" y="217"/>
                </a:lnTo>
                <a:lnTo>
                  <a:pt x="57" y="216"/>
                </a:lnTo>
                <a:lnTo>
                  <a:pt x="56" y="214"/>
                </a:lnTo>
                <a:lnTo>
                  <a:pt x="55" y="214"/>
                </a:lnTo>
                <a:lnTo>
                  <a:pt x="52" y="212"/>
                </a:lnTo>
                <a:lnTo>
                  <a:pt x="50" y="211"/>
                </a:lnTo>
                <a:lnTo>
                  <a:pt x="47" y="210"/>
                </a:lnTo>
                <a:lnTo>
                  <a:pt x="41" y="208"/>
                </a:lnTo>
                <a:lnTo>
                  <a:pt x="39" y="208"/>
                </a:lnTo>
                <a:lnTo>
                  <a:pt x="38" y="207"/>
                </a:lnTo>
                <a:lnTo>
                  <a:pt x="37" y="206"/>
                </a:lnTo>
                <a:lnTo>
                  <a:pt x="35" y="204"/>
                </a:lnTo>
                <a:lnTo>
                  <a:pt x="35" y="200"/>
                </a:lnTo>
                <a:lnTo>
                  <a:pt x="31" y="198"/>
                </a:lnTo>
                <a:lnTo>
                  <a:pt x="27" y="197"/>
                </a:lnTo>
                <a:lnTo>
                  <a:pt x="26" y="198"/>
                </a:lnTo>
                <a:lnTo>
                  <a:pt x="27" y="202"/>
                </a:lnTo>
                <a:lnTo>
                  <a:pt x="26" y="204"/>
                </a:lnTo>
                <a:lnTo>
                  <a:pt x="24" y="205"/>
                </a:lnTo>
                <a:lnTo>
                  <a:pt x="21" y="205"/>
                </a:lnTo>
                <a:lnTo>
                  <a:pt x="21" y="204"/>
                </a:lnTo>
                <a:lnTo>
                  <a:pt x="24" y="198"/>
                </a:lnTo>
                <a:lnTo>
                  <a:pt x="26" y="193"/>
                </a:lnTo>
                <a:lnTo>
                  <a:pt x="27" y="186"/>
                </a:lnTo>
                <a:lnTo>
                  <a:pt x="25" y="179"/>
                </a:lnTo>
                <a:lnTo>
                  <a:pt x="25" y="176"/>
                </a:lnTo>
                <a:lnTo>
                  <a:pt x="24" y="175"/>
                </a:lnTo>
                <a:lnTo>
                  <a:pt x="18" y="172"/>
                </a:lnTo>
                <a:lnTo>
                  <a:pt x="18" y="171"/>
                </a:lnTo>
                <a:lnTo>
                  <a:pt x="19" y="167"/>
                </a:lnTo>
                <a:lnTo>
                  <a:pt x="18" y="165"/>
                </a:lnTo>
                <a:lnTo>
                  <a:pt x="17" y="163"/>
                </a:lnTo>
                <a:lnTo>
                  <a:pt x="15" y="160"/>
                </a:lnTo>
                <a:lnTo>
                  <a:pt x="14" y="157"/>
                </a:lnTo>
                <a:lnTo>
                  <a:pt x="17" y="153"/>
                </a:lnTo>
                <a:lnTo>
                  <a:pt x="17" y="150"/>
                </a:lnTo>
                <a:lnTo>
                  <a:pt x="18" y="146"/>
                </a:lnTo>
                <a:lnTo>
                  <a:pt x="19" y="144"/>
                </a:lnTo>
                <a:lnTo>
                  <a:pt x="19" y="144"/>
                </a:lnTo>
                <a:lnTo>
                  <a:pt x="18" y="142"/>
                </a:lnTo>
                <a:lnTo>
                  <a:pt x="17" y="140"/>
                </a:lnTo>
                <a:lnTo>
                  <a:pt x="18" y="138"/>
                </a:lnTo>
                <a:lnTo>
                  <a:pt x="17" y="135"/>
                </a:lnTo>
                <a:lnTo>
                  <a:pt x="15" y="134"/>
                </a:lnTo>
                <a:lnTo>
                  <a:pt x="14" y="132"/>
                </a:lnTo>
                <a:lnTo>
                  <a:pt x="13" y="130"/>
                </a:lnTo>
                <a:lnTo>
                  <a:pt x="13" y="126"/>
                </a:lnTo>
                <a:lnTo>
                  <a:pt x="15" y="121"/>
                </a:lnTo>
                <a:lnTo>
                  <a:pt x="12" y="115"/>
                </a:lnTo>
                <a:lnTo>
                  <a:pt x="4" y="108"/>
                </a:lnTo>
                <a:lnTo>
                  <a:pt x="0" y="103"/>
                </a:lnTo>
                <a:lnTo>
                  <a:pt x="0" y="100"/>
                </a:lnTo>
                <a:lnTo>
                  <a:pt x="2" y="98"/>
                </a:lnTo>
                <a:lnTo>
                  <a:pt x="5" y="96"/>
                </a:lnTo>
                <a:lnTo>
                  <a:pt x="7" y="91"/>
                </a:lnTo>
                <a:lnTo>
                  <a:pt x="9" y="87"/>
                </a:lnTo>
                <a:lnTo>
                  <a:pt x="9" y="86"/>
                </a:lnTo>
                <a:lnTo>
                  <a:pt x="9" y="82"/>
                </a:lnTo>
                <a:lnTo>
                  <a:pt x="5" y="68"/>
                </a:lnTo>
                <a:lnTo>
                  <a:pt x="4" y="64"/>
                </a:lnTo>
                <a:lnTo>
                  <a:pt x="4" y="60"/>
                </a:lnTo>
                <a:lnTo>
                  <a:pt x="4" y="59"/>
                </a:lnTo>
                <a:lnTo>
                  <a:pt x="11" y="62"/>
                </a:lnTo>
                <a:lnTo>
                  <a:pt x="14" y="64"/>
                </a:lnTo>
                <a:lnTo>
                  <a:pt x="14" y="62"/>
                </a:lnTo>
                <a:lnTo>
                  <a:pt x="13" y="60"/>
                </a:lnTo>
                <a:lnTo>
                  <a:pt x="13" y="58"/>
                </a:lnTo>
                <a:lnTo>
                  <a:pt x="13" y="54"/>
                </a:lnTo>
                <a:lnTo>
                  <a:pt x="7" y="52"/>
                </a:lnTo>
                <a:lnTo>
                  <a:pt x="2" y="51"/>
                </a:lnTo>
                <a:lnTo>
                  <a:pt x="2" y="49"/>
                </a:lnTo>
                <a:lnTo>
                  <a:pt x="2" y="47"/>
                </a:lnTo>
                <a:lnTo>
                  <a:pt x="3" y="48"/>
                </a:lnTo>
                <a:lnTo>
                  <a:pt x="8" y="49"/>
                </a:lnTo>
                <a:lnTo>
                  <a:pt x="18" y="44"/>
                </a:lnTo>
                <a:lnTo>
                  <a:pt x="36" y="37"/>
                </a:lnTo>
                <a:lnTo>
                  <a:pt x="55" y="31"/>
                </a:lnTo>
                <a:lnTo>
                  <a:pt x="59" y="30"/>
                </a:lnTo>
                <a:lnTo>
                  <a:pt x="64" y="29"/>
                </a:lnTo>
                <a:lnTo>
                  <a:pt x="65" y="27"/>
                </a:lnTo>
                <a:lnTo>
                  <a:pt x="67" y="25"/>
                </a:lnTo>
                <a:lnTo>
                  <a:pt x="70" y="21"/>
                </a:lnTo>
                <a:lnTo>
                  <a:pt x="76" y="15"/>
                </a:lnTo>
                <a:lnTo>
                  <a:pt x="86" y="13"/>
                </a:lnTo>
                <a:lnTo>
                  <a:pt x="89" y="10"/>
                </a:lnTo>
                <a:lnTo>
                  <a:pt x="97" y="6"/>
                </a:lnTo>
                <a:lnTo>
                  <a:pt x="116" y="1"/>
                </a:lnTo>
                <a:lnTo>
                  <a:pt x="123" y="0"/>
                </a:lnTo>
                <a:lnTo>
                  <a:pt x="130" y="0"/>
                </a:lnTo>
                <a:lnTo>
                  <a:pt x="137" y="4"/>
                </a:lnTo>
                <a:lnTo>
                  <a:pt x="144" y="8"/>
                </a:lnTo>
                <a:lnTo>
                  <a:pt x="145" y="11"/>
                </a:lnTo>
                <a:lnTo>
                  <a:pt x="142" y="9"/>
                </a:lnTo>
                <a:lnTo>
                  <a:pt x="136" y="5"/>
                </a:lnTo>
                <a:lnTo>
                  <a:pt x="134" y="5"/>
                </a:lnTo>
                <a:lnTo>
                  <a:pt x="139" y="17"/>
                </a:lnTo>
                <a:lnTo>
                  <a:pt x="141" y="22"/>
                </a:lnTo>
                <a:lnTo>
                  <a:pt x="146" y="25"/>
                </a:lnTo>
                <a:lnTo>
                  <a:pt x="151" y="26"/>
                </a:lnTo>
                <a:lnTo>
                  <a:pt x="164" y="24"/>
                </a:lnTo>
                <a:lnTo>
                  <a:pt x="169" y="21"/>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68" name="Portugal">
            <a:extLst>
              <a:ext uri="{FF2B5EF4-FFF2-40B4-BE49-F238E27FC236}">
                <a16:creationId xmlns:a16="http://schemas.microsoft.com/office/drawing/2014/main" id="{7ED457E2-7787-4B76-AB16-8B3897899FB9}"/>
              </a:ext>
            </a:extLst>
          </p:cNvPr>
          <p:cNvSpPr>
            <a:spLocks noEditPoints="1"/>
          </p:cNvSpPr>
          <p:nvPr/>
        </p:nvSpPr>
        <p:spPr bwMode="auto">
          <a:xfrm>
            <a:off x="4856738" y="2831682"/>
            <a:ext cx="754415" cy="315819"/>
          </a:xfrm>
          <a:custGeom>
            <a:avLst/>
            <a:gdLst>
              <a:gd name="T0" fmla="*/ 452 w 781"/>
              <a:gd name="T1" fmla="*/ 367 h 372"/>
              <a:gd name="T2" fmla="*/ 440 w 781"/>
              <a:gd name="T3" fmla="*/ 369 h 372"/>
              <a:gd name="T4" fmla="*/ 195 w 781"/>
              <a:gd name="T5" fmla="*/ 209 h 372"/>
              <a:gd name="T6" fmla="*/ 190 w 781"/>
              <a:gd name="T7" fmla="*/ 206 h 372"/>
              <a:gd name="T8" fmla="*/ 175 w 781"/>
              <a:gd name="T9" fmla="*/ 174 h 372"/>
              <a:gd name="T10" fmla="*/ 188 w 781"/>
              <a:gd name="T11" fmla="*/ 178 h 372"/>
              <a:gd name="T12" fmla="*/ 169 w 781"/>
              <a:gd name="T13" fmla="*/ 172 h 372"/>
              <a:gd name="T14" fmla="*/ 100 w 781"/>
              <a:gd name="T15" fmla="*/ 152 h 372"/>
              <a:gd name="T16" fmla="*/ 85 w 781"/>
              <a:gd name="T17" fmla="*/ 150 h 372"/>
              <a:gd name="T18" fmla="*/ 82 w 781"/>
              <a:gd name="T19" fmla="*/ 147 h 372"/>
              <a:gd name="T20" fmla="*/ 82 w 781"/>
              <a:gd name="T21" fmla="*/ 144 h 372"/>
              <a:gd name="T22" fmla="*/ 109 w 781"/>
              <a:gd name="T23" fmla="*/ 146 h 372"/>
              <a:gd name="T24" fmla="*/ 103 w 781"/>
              <a:gd name="T25" fmla="*/ 143 h 372"/>
              <a:gd name="T26" fmla="*/ 124 w 781"/>
              <a:gd name="T27" fmla="*/ 142 h 372"/>
              <a:gd name="T28" fmla="*/ 129 w 781"/>
              <a:gd name="T29" fmla="*/ 137 h 372"/>
              <a:gd name="T30" fmla="*/ 4 w 781"/>
              <a:gd name="T31" fmla="*/ 112 h 372"/>
              <a:gd name="T32" fmla="*/ 2 w 781"/>
              <a:gd name="T33" fmla="*/ 107 h 372"/>
              <a:gd name="T34" fmla="*/ 721 w 781"/>
              <a:gd name="T35" fmla="*/ 14 h 372"/>
              <a:gd name="T36" fmla="*/ 735 w 781"/>
              <a:gd name="T37" fmla="*/ 10 h 372"/>
              <a:gd name="T38" fmla="*/ 748 w 781"/>
              <a:gd name="T39" fmla="*/ 11 h 372"/>
              <a:gd name="T40" fmla="*/ 752 w 781"/>
              <a:gd name="T41" fmla="*/ 7 h 372"/>
              <a:gd name="T42" fmla="*/ 764 w 781"/>
              <a:gd name="T43" fmla="*/ 8 h 372"/>
              <a:gd name="T44" fmla="*/ 771 w 781"/>
              <a:gd name="T45" fmla="*/ 15 h 372"/>
              <a:gd name="T46" fmla="*/ 778 w 781"/>
              <a:gd name="T47" fmla="*/ 21 h 372"/>
              <a:gd name="T48" fmla="*/ 779 w 781"/>
              <a:gd name="T49" fmla="*/ 28 h 372"/>
              <a:gd name="T50" fmla="*/ 761 w 781"/>
              <a:gd name="T51" fmla="*/ 45 h 372"/>
              <a:gd name="T52" fmla="*/ 763 w 781"/>
              <a:gd name="T53" fmla="*/ 61 h 372"/>
              <a:gd name="T54" fmla="*/ 762 w 781"/>
              <a:gd name="T55" fmla="*/ 73 h 372"/>
              <a:gd name="T56" fmla="*/ 756 w 781"/>
              <a:gd name="T57" fmla="*/ 81 h 372"/>
              <a:gd name="T58" fmla="*/ 758 w 781"/>
              <a:gd name="T59" fmla="*/ 96 h 372"/>
              <a:gd name="T60" fmla="*/ 740 w 781"/>
              <a:gd name="T61" fmla="*/ 102 h 372"/>
              <a:gd name="T62" fmla="*/ 747 w 781"/>
              <a:gd name="T63" fmla="*/ 115 h 372"/>
              <a:gd name="T64" fmla="*/ 755 w 781"/>
              <a:gd name="T65" fmla="*/ 132 h 372"/>
              <a:gd name="T66" fmla="*/ 747 w 781"/>
              <a:gd name="T67" fmla="*/ 146 h 372"/>
              <a:gd name="T68" fmla="*/ 758 w 781"/>
              <a:gd name="T69" fmla="*/ 161 h 372"/>
              <a:gd name="T70" fmla="*/ 748 w 781"/>
              <a:gd name="T71" fmla="*/ 172 h 372"/>
              <a:gd name="T72" fmla="*/ 742 w 781"/>
              <a:gd name="T73" fmla="*/ 190 h 372"/>
              <a:gd name="T74" fmla="*/ 721 w 781"/>
              <a:gd name="T75" fmla="*/ 204 h 372"/>
              <a:gd name="T76" fmla="*/ 696 w 781"/>
              <a:gd name="T77" fmla="*/ 206 h 372"/>
              <a:gd name="T78" fmla="*/ 701 w 781"/>
              <a:gd name="T79" fmla="*/ 178 h 372"/>
              <a:gd name="T80" fmla="*/ 698 w 781"/>
              <a:gd name="T81" fmla="*/ 150 h 372"/>
              <a:gd name="T82" fmla="*/ 697 w 781"/>
              <a:gd name="T83" fmla="*/ 148 h 372"/>
              <a:gd name="T84" fmla="*/ 687 w 781"/>
              <a:gd name="T85" fmla="*/ 142 h 372"/>
              <a:gd name="T86" fmla="*/ 694 w 781"/>
              <a:gd name="T87" fmla="*/ 132 h 372"/>
              <a:gd name="T88" fmla="*/ 692 w 781"/>
              <a:gd name="T89" fmla="*/ 135 h 372"/>
              <a:gd name="T90" fmla="*/ 680 w 781"/>
              <a:gd name="T91" fmla="*/ 139 h 372"/>
              <a:gd name="T92" fmla="*/ 683 w 781"/>
              <a:gd name="T93" fmla="*/ 118 h 372"/>
              <a:gd name="T94" fmla="*/ 690 w 781"/>
              <a:gd name="T95" fmla="*/ 107 h 372"/>
              <a:gd name="T96" fmla="*/ 699 w 781"/>
              <a:gd name="T97" fmla="*/ 78 h 372"/>
              <a:gd name="T98" fmla="*/ 705 w 781"/>
              <a:gd name="T99" fmla="*/ 46 h 372"/>
              <a:gd name="T100" fmla="*/ 700 w 781"/>
              <a:gd name="T101" fmla="*/ 20 h 372"/>
              <a:gd name="T102" fmla="*/ 701 w 781"/>
              <a:gd name="T103" fmla="*/ 8 h 372"/>
              <a:gd name="T104" fmla="*/ 717 w 781"/>
              <a:gd name="T105" fmla="*/ 0 h 372"/>
              <a:gd name="T106" fmla="*/ 722 w 781"/>
              <a:gd name="T107" fmla="*/ 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1" h="372">
                <a:moveTo>
                  <a:pt x="439" y="364"/>
                </a:moveTo>
                <a:lnTo>
                  <a:pt x="439" y="364"/>
                </a:lnTo>
                <a:lnTo>
                  <a:pt x="443" y="366"/>
                </a:lnTo>
                <a:lnTo>
                  <a:pt x="447" y="365"/>
                </a:lnTo>
                <a:lnTo>
                  <a:pt x="452" y="367"/>
                </a:lnTo>
                <a:lnTo>
                  <a:pt x="455" y="368"/>
                </a:lnTo>
                <a:lnTo>
                  <a:pt x="452" y="370"/>
                </a:lnTo>
                <a:lnTo>
                  <a:pt x="450" y="372"/>
                </a:lnTo>
                <a:lnTo>
                  <a:pt x="444" y="371"/>
                </a:lnTo>
                <a:lnTo>
                  <a:pt x="440" y="369"/>
                </a:lnTo>
                <a:lnTo>
                  <a:pt x="438" y="367"/>
                </a:lnTo>
                <a:lnTo>
                  <a:pt x="437" y="366"/>
                </a:lnTo>
                <a:lnTo>
                  <a:pt x="439" y="364"/>
                </a:lnTo>
                <a:close/>
                <a:moveTo>
                  <a:pt x="195" y="209"/>
                </a:moveTo>
                <a:lnTo>
                  <a:pt x="195" y="209"/>
                </a:lnTo>
                <a:lnTo>
                  <a:pt x="195" y="209"/>
                </a:lnTo>
                <a:lnTo>
                  <a:pt x="193" y="209"/>
                </a:lnTo>
                <a:lnTo>
                  <a:pt x="191" y="209"/>
                </a:lnTo>
                <a:lnTo>
                  <a:pt x="189" y="207"/>
                </a:lnTo>
                <a:lnTo>
                  <a:pt x="190" y="206"/>
                </a:lnTo>
                <a:lnTo>
                  <a:pt x="193" y="206"/>
                </a:lnTo>
                <a:lnTo>
                  <a:pt x="194" y="207"/>
                </a:lnTo>
                <a:lnTo>
                  <a:pt x="195" y="209"/>
                </a:lnTo>
                <a:close/>
                <a:moveTo>
                  <a:pt x="175" y="174"/>
                </a:moveTo>
                <a:lnTo>
                  <a:pt x="175" y="174"/>
                </a:lnTo>
                <a:lnTo>
                  <a:pt x="177" y="175"/>
                </a:lnTo>
                <a:lnTo>
                  <a:pt x="187" y="174"/>
                </a:lnTo>
                <a:lnTo>
                  <a:pt x="190" y="174"/>
                </a:lnTo>
                <a:lnTo>
                  <a:pt x="190" y="177"/>
                </a:lnTo>
                <a:lnTo>
                  <a:pt x="188" y="178"/>
                </a:lnTo>
                <a:lnTo>
                  <a:pt x="182" y="179"/>
                </a:lnTo>
                <a:lnTo>
                  <a:pt x="173" y="177"/>
                </a:lnTo>
                <a:lnTo>
                  <a:pt x="170" y="175"/>
                </a:lnTo>
                <a:lnTo>
                  <a:pt x="169" y="173"/>
                </a:lnTo>
                <a:lnTo>
                  <a:pt x="169" y="172"/>
                </a:lnTo>
                <a:lnTo>
                  <a:pt x="171" y="172"/>
                </a:lnTo>
                <a:lnTo>
                  <a:pt x="175" y="174"/>
                </a:lnTo>
                <a:close/>
                <a:moveTo>
                  <a:pt x="97" y="150"/>
                </a:moveTo>
                <a:lnTo>
                  <a:pt x="97" y="150"/>
                </a:lnTo>
                <a:lnTo>
                  <a:pt x="100" y="152"/>
                </a:lnTo>
                <a:lnTo>
                  <a:pt x="96" y="152"/>
                </a:lnTo>
                <a:lnTo>
                  <a:pt x="95" y="153"/>
                </a:lnTo>
                <a:lnTo>
                  <a:pt x="92" y="152"/>
                </a:lnTo>
                <a:lnTo>
                  <a:pt x="88" y="152"/>
                </a:lnTo>
                <a:lnTo>
                  <a:pt x="85" y="150"/>
                </a:lnTo>
                <a:lnTo>
                  <a:pt x="85" y="148"/>
                </a:lnTo>
                <a:lnTo>
                  <a:pt x="86" y="146"/>
                </a:lnTo>
                <a:lnTo>
                  <a:pt x="89" y="146"/>
                </a:lnTo>
                <a:lnTo>
                  <a:pt x="97" y="150"/>
                </a:lnTo>
                <a:close/>
                <a:moveTo>
                  <a:pt x="82" y="147"/>
                </a:moveTo>
                <a:lnTo>
                  <a:pt x="82" y="147"/>
                </a:lnTo>
                <a:lnTo>
                  <a:pt x="79" y="147"/>
                </a:lnTo>
                <a:lnTo>
                  <a:pt x="76" y="144"/>
                </a:lnTo>
                <a:lnTo>
                  <a:pt x="80" y="143"/>
                </a:lnTo>
                <a:lnTo>
                  <a:pt x="82" y="144"/>
                </a:lnTo>
                <a:lnTo>
                  <a:pt x="83" y="145"/>
                </a:lnTo>
                <a:lnTo>
                  <a:pt x="83" y="146"/>
                </a:lnTo>
                <a:lnTo>
                  <a:pt x="82" y="147"/>
                </a:lnTo>
                <a:close/>
                <a:moveTo>
                  <a:pt x="109" y="146"/>
                </a:moveTo>
                <a:lnTo>
                  <a:pt x="109" y="146"/>
                </a:lnTo>
                <a:lnTo>
                  <a:pt x="107" y="147"/>
                </a:lnTo>
                <a:lnTo>
                  <a:pt x="99" y="143"/>
                </a:lnTo>
                <a:lnTo>
                  <a:pt x="96" y="142"/>
                </a:lnTo>
                <a:lnTo>
                  <a:pt x="92" y="139"/>
                </a:lnTo>
                <a:lnTo>
                  <a:pt x="103" y="143"/>
                </a:lnTo>
                <a:lnTo>
                  <a:pt x="109" y="146"/>
                </a:lnTo>
                <a:close/>
                <a:moveTo>
                  <a:pt x="131" y="143"/>
                </a:moveTo>
                <a:lnTo>
                  <a:pt x="131" y="143"/>
                </a:lnTo>
                <a:lnTo>
                  <a:pt x="130" y="143"/>
                </a:lnTo>
                <a:lnTo>
                  <a:pt x="124" y="142"/>
                </a:lnTo>
                <a:lnTo>
                  <a:pt x="122" y="140"/>
                </a:lnTo>
                <a:lnTo>
                  <a:pt x="121" y="138"/>
                </a:lnTo>
                <a:lnTo>
                  <a:pt x="122" y="137"/>
                </a:lnTo>
                <a:lnTo>
                  <a:pt x="125" y="136"/>
                </a:lnTo>
                <a:lnTo>
                  <a:pt x="129" y="137"/>
                </a:lnTo>
                <a:lnTo>
                  <a:pt x="132" y="139"/>
                </a:lnTo>
                <a:lnTo>
                  <a:pt x="132" y="141"/>
                </a:lnTo>
                <a:lnTo>
                  <a:pt x="131" y="143"/>
                </a:lnTo>
                <a:close/>
                <a:moveTo>
                  <a:pt x="4" y="112"/>
                </a:moveTo>
                <a:lnTo>
                  <a:pt x="4" y="112"/>
                </a:lnTo>
                <a:lnTo>
                  <a:pt x="3" y="114"/>
                </a:lnTo>
                <a:lnTo>
                  <a:pt x="0" y="113"/>
                </a:lnTo>
                <a:lnTo>
                  <a:pt x="0" y="113"/>
                </a:lnTo>
                <a:lnTo>
                  <a:pt x="0" y="108"/>
                </a:lnTo>
                <a:lnTo>
                  <a:pt x="2" y="107"/>
                </a:lnTo>
                <a:lnTo>
                  <a:pt x="4" y="109"/>
                </a:lnTo>
                <a:lnTo>
                  <a:pt x="4" y="112"/>
                </a:lnTo>
                <a:close/>
                <a:moveTo>
                  <a:pt x="720" y="13"/>
                </a:moveTo>
                <a:lnTo>
                  <a:pt x="720" y="13"/>
                </a:lnTo>
                <a:lnTo>
                  <a:pt x="721" y="14"/>
                </a:lnTo>
                <a:lnTo>
                  <a:pt x="723" y="14"/>
                </a:lnTo>
                <a:lnTo>
                  <a:pt x="726" y="12"/>
                </a:lnTo>
                <a:lnTo>
                  <a:pt x="728" y="11"/>
                </a:lnTo>
                <a:lnTo>
                  <a:pt x="729" y="11"/>
                </a:lnTo>
                <a:lnTo>
                  <a:pt x="735" y="10"/>
                </a:lnTo>
                <a:lnTo>
                  <a:pt x="737" y="11"/>
                </a:lnTo>
                <a:lnTo>
                  <a:pt x="738" y="12"/>
                </a:lnTo>
                <a:lnTo>
                  <a:pt x="741" y="13"/>
                </a:lnTo>
                <a:lnTo>
                  <a:pt x="744" y="13"/>
                </a:lnTo>
                <a:lnTo>
                  <a:pt x="748" y="11"/>
                </a:lnTo>
                <a:lnTo>
                  <a:pt x="750" y="10"/>
                </a:lnTo>
                <a:lnTo>
                  <a:pt x="751" y="9"/>
                </a:lnTo>
                <a:lnTo>
                  <a:pt x="751" y="8"/>
                </a:lnTo>
                <a:lnTo>
                  <a:pt x="751" y="7"/>
                </a:lnTo>
                <a:lnTo>
                  <a:pt x="752" y="7"/>
                </a:lnTo>
                <a:lnTo>
                  <a:pt x="754" y="7"/>
                </a:lnTo>
                <a:lnTo>
                  <a:pt x="756" y="8"/>
                </a:lnTo>
                <a:lnTo>
                  <a:pt x="761" y="8"/>
                </a:lnTo>
                <a:lnTo>
                  <a:pt x="762" y="7"/>
                </a:lnTo>
                <a:lnTo>
                  <a:pt x="764" y="8"/>
                </a:lnTo>
                <a:lnTo>
                  <a:pt x="766" y="9"/>
                </a:lnTo>
                <a:lnTo>
                  <a:pt x="769" y="8"/>
                </a:lnTo>
                <a:lnTo>
                  <a:pt x="770" y="9"/>
                </a:lnTo>
                <a:lnTo>
                  <a:pt x="771" y="11"/>
                </a:lnTo>
                <a:lnTo>
                  <a:pt x="771" y="15"/>
                </a:lnTo>
                <a:lnTo>
                  <a:pt x="771" y="18"/>
                </a:lnTo>
                <a:lnTo>
                  <a:pt x="771" y="19"/>
                </a:lnTo>
                <a:lnTo>
                  <a:pt x="773" y="20"/>
                </a:lnTo>
                <a:lnTo>
                  <a:pt x="776" y="20"/>
                </a:lnTo>
                <a:lnTo>
                  <a:pt x="778" y="21"/>
                </a:lnTo>
                <a:lnTo>
                  <a:pt x="780" y="22"/>
                </a:lnTo>
                <a:lnTo>
                  <a:pt x="781" y="24"/>
                </a:lnTo>
                <a:lnTo>
                  <a:pt x="781" y="25"/>
                </a:lnTo>
                <a:lnTo>
                  <a:pt x="780" y="26"/>
                </a:lnTo>
                <a:lnTo>
                  <a:pt x="779" y="28"/>
                </a:lnTo>
                <a:lnTo>
                  <a:pt x="775" y="32"/>
                </a:lnTo>
                <a:lnTo>
                  <a:pt x="770" y="35"/>
                </a:lnTo>
                <a:lnTo>
                  <a:pt x="767" y="38"/>
                </a:lnTo>
                <a:lnTo>
                  <a:pt x="764" y="43"/>
                </a:lnTo>
                <a:lnTo>
                  <a:pt x="761" y="45"/>
                </a:lnTo>
                <a:lnTo>
                  <a:pt x="759" y="46"/>
                </a:lnTo>
                <a:lnTo>
                  <a:pt x="759" y="47"/>
                </a:lnTo>
                <a:lnTo>
                  <a:pt x="761" y="52"/>
                </a:lnTo>
                <a:lnTo>
                  <a:pt x="762" y="56"/>
                </a:lnTo>
                <a:lnTo>
                  <a:pt x="763" y="61"/>
                </a:lnTo>
                <a:lnTo>
                  <a:pt x="762" y="63"/>
                </a:lnTo>
                <a:lnTo>
                  <a:pt x="762" y="68"/>
                </a:lnTo>
                <a:lnTo>
                  <a:pt x="761" y="70"/>
                </a:lnTo>
                <a:lnTo>
                  <a:pt x="762" y="71"/>
                </a:lnTo>
                <a:lnTo>
                  <a:pt x="762" y="73"/>
                </a:lnTo>
                <a:lnTo>
                  <a:pt x="763" y="74"/>
                </a:lnTo>
                <a:lnTo>
                  <a:pt x="761" y="76"/>
                </a:lnTo>
                <a:lnTo>
                  <a:pt x="758" y="78"/>
                </a:lnTo>
                <a:lnTo>
                  <a:pt x="756" y="80"/>
                </a:lnTo>
                <a:lnTo>
                  <a:pt x="756" y="81"/>
                </a:lnTo>
                <a:lnTo>
                  <a:pt x="756" y="82"/>
                </a:lnTo>
                <a:lnTo>
                  <a:pt x="759" y="86"/>
                </a:lnTo>
                <a:lnTo>
                  <a:pt x="760" y="87"/>
                </a:lnTo>
                <a:lnTo>
                  <a:pt x="760" y="91"/>
                </a:lnTo>
                <a:lnTo>
                  <a:pt x="758" y="96"/>
                </a:lnTo>
                <a:lnTo>
                  <a:pt x="756" y="100"/>
                </a:lnTo>
                <a:lnTo>
                  <a:pt x="755" y="100"/>
                </a:lnTo>
                <a:lnTo>
                  <a:pt x="753" y="101"/>
                </a:lnTo>
                <a:lnTo>
                  <a:pt x="743" y="101"/>
                </a:lnTo>
                <a:lnTo>
                  <a:pt x="740" y="102"/>
                </a:lnTo>
                <a:lnTo>
                  <a:pt x="741" y="102"/>
                </a:lnTo>
                <a:lnTo>
                  <a:pt x="743" y="107"/>
                </a:lnTo>
                <a:lnTo>
                  <a:pt x="746" y="109"/>
                </a:lnTo>
                <a:lnTo>
                  <a:pt x="746" y="110"/>
                </a:lnTo>
                <a:lnTo>
                  <a:pt x="747" y="115"/>
                </a:lnTo>
                <a:lnTo>
                  <a:pt x="752" y="123"/>
                </a:lnTo>
                <a:lnTo>
                  <a:pt x="756" y="124"/>
                </a:lnTo>
                <a:lnTo>
                  <a:pt x="757" y="126"/>
                </a:lnTo>
                <a:lnTo>
                  <a:pt x="757" y="129"/>
                </a:lnTo>
                <a:lnTo>
                  <a:pt x="755" y="132"/>
                </a:lnTo>
                <a:lnTo>
                  <a:pt x="753" y="135"/>
                </a:lnTo>
                <a:lnTo>
                  <a:pt x="750" y="137"/>
                </a:lnTo>
                <a:lnTo>
                  <a:pt x="748" y="140"/>
                </a:lnTo>
                <a:lnTo>
                  <a:pt x="748" y="142"/>
                </a:lnTo>
                <a:lnTo>
                  <a:pt x="747" y="146"/>
                </a:lnTo>
                <a:lnTo>
                  <a:pt x="746" y="148"/>
                </a:lnTo>
                <a:lnTo>
                  <a:pt x="746" y="150"/>
                </a:lnTo>
                <a:lnTo>
                  <a:pt x="754" y="161"/>
                </a:lnTo>
                <a:lnTo>
                  <a:pt x="758" y="160"/>
                </a:lnTo>
                <a:lnTo>
                  <a:pt x="758" y="161"/>
                </a:lnTo>
                <a:lnTo>
                  <a:pt x="757" y="163"/>
                </a:lnTo>
                <a:lnTo>
                  <a:pt x="756" y="166"/>
                </a:lnTo>
                <a:lnTo>
                  <a:pt x="755" y="167"/>
                </a:lnTo>
                <a:lnTo>
                  <a:pt x="751" y="168"/>
                </a:lnTo>
                <a:lnTo>
                  <a:pt x="748" y="172"/>
                </a:lnTo>
                <a:lnTo>
                  <a:pt x="745" y="176"/>
                </a:lnTo>
                <a:lnTo>
                  <a:pt x="743" y="179"/>
                </a:lnTo>
                <a:lnTo>
                  <a:pt x="741" y="184"/>
                </a:lnTo>
                <a:lnTo>
                  <a:pt x="741" y="187"/>
                </a:lnTo>
                <a:lnTo>
                  <a:pt x="742" y="190"/>
                </a:lnTo>
                <a:lnTo>
                  <a:pt x="744" y="200"/>
                </a:lnTo>
                <a:lnTo>
                  <a:pt x="741" y="201"/>
                </a:lnTo>
                <a:lnTo>
                  <a:pt x="731" y="207"/>
                </a:lnTo>
                <a:lnTo>
                  <a:pt x="728" y="207"/>
                </a:lnTo>
                <a:lnTo>
                  <a:pt x="721" y="204"/>
                </a:lnTo>
                <a:lnTo>
                  <a:pt x="711" y="203"/>
                </a:lnTo>
                <a:lnTo>
                  <a:pt x="707" y="202"/>
                </a:lnTo>
                <a:lnTo>
                  <a:pt x="703" y="204"/>
                </a:lnTo>
                <a:lnTo>
                  <a:pt x="699" y="204"/>
                </a:lnTo>
                <a:lnTo>
                  <a:pt x="696" y="206"/>
                </a:lnTo>
                <a:lnTo>
                  <a:pt x="695" y="206"/>
                </a:lnTo>
                <a:lnTo>
                  <a:pt x="697" y="201"/>
                </a:lnTo>
                <a:lnTo>
                  <a:pt x="700" y="190"/>
                </a:lnTo>
                <a:lnTo>
                  <a:pt x="700" y="184"/>
                </a:lnTo>
                <a:lnTo>
                  <a:pt x="701" y="178"/>
                </a:lnTo>
                <a:lnTo>
                  <a:pt x="700" y="173"/>
                </a:lnTo>
                <a:lnTo>
                  <a:pt x="698" y="170"/>
                </a:lnTo>
                <a:lnTo>
                  <a:pt x="701" y="161"/>
                </a:lnTo>
                <a:lnTo>
                  <a:pt x="700" y="156"/>
                </a:lnTo>
                <a:lnTo>
                  <a:pt x="698" y="150"/>
                </a:lnTo>
                <a:lnTo>
                  <a:pt x="705" y="151"/>
                </a:lnTo>
                <a:lnTo>
                  <a:pt x="703" y="149"/>
                </a:lnTo>
                <a:lnTo>
                  <a:pt x="701" y="147"/>
                </a:lnTo>
                <a:lnTo>
                  <a:pt x="699" y="148"/>
                </a:lnTo>
                <a:lnTo>
                  <a:pt x="697" y="148"/>
                </a:lnTo>
                <a:lnTo>
                  <a:pt x="692" y="150"/>
                </a:lnTo>
                <a:lnTo>
                  <a:pt x="689" y="151"/>
                </a:lnTo>
                <a:lnTo>
                  <a:pt x="688" y="150"/>
                </a:lnTo>
                <a:lnTo>
                  <a:pt x="688" y="147"/>
                </a:lnTo>
                <a:lnTo>
                  <a:pt x="687" y="142"/>
                </a:lnTo>
                <a:lnTo>
                  <a:pt x="689" y="141"/>
                </a:lnTo>
                <a:lnTo>
                  <a:pt x="692" y="140"/>
                </a:lnTo>
                <a:lnTo>
                  <a:pt x="694" y="138"/>
                </a:lnTo>
                <a:lnTo>
                  <a:pt x="695" y="136"/>
                </a:lnTo>
                <a:lnTo>
                  <a:pt x="694" y="132"/>
                </a:lnTo>
                <a:lnTo>
                  <a:pt x="696" y="128"/>
                </a:lnTo>
                <a:lnTo>
                  <a:pt x="701" y="125"/>
                </a:lnTo>
                <a:lnTo>
                  <a:pt x="699" y="126"/>
                </a:lnTo>
                <a:lnTo>
                  <a:pt x="696" y="128"/>
                </a:lnTo>
                <a:lnTo>
                  <a:pt x="692" y="135"/>
                </a:lnTo>
                <a:lnTo>
                  <a:pt x="690" y="139"/>
                </a:lnTo>
                <a:lnTo>
                  <a:pt x="687" y="140"/>
                </a:lnTo>
                <a:lnTo>
                  <a:pt x="683" y="140"/>
                </a:lnTo>
                <a:lnTo>
                  <a:pt x="682" y="140"/>
                </a:lnTo>
                <a:lnTo>
                  <a:pt x="680" y="139"/>
                </a:lnTo>
                <a:lnTo>
                  <a:pt x="680" y="136"/>
                </a:lnTo>
                <a:lnTo>
                  <a:pt x="680" y="134"/>
                </a:lnTo>
                <a:lnTo>
                  <a:pt x="681" y="130"/>
                </a:lnTo>
                <a:lnTo>
                  <a:pt x="682" y="124"/>
                </a:lnTo>
                <a:lnTo>
                  <a:pt x="683" y="118"/>
                </a:lnTo>
                <a:lnTo>
                  <a:pt x="683" y="117"/>
                </a:lnTo>
                <a:lnTo>
                  <a:pt x="683" y="115"/>
                </a:lnTo>
                <a:lnTo>
                  <a:pt x="685" y="113"/>
                </a:lnTo>
                <a:lnTo>
                  <a:pt x="687" y="111"/>
                </a:lnTo>
                <a:lnTo>
                  <a:pt x="690" y="107"/>
                </a:lnTo>
                <a:lnTo>
                  <a:pt x="694" y="95"/>
                </a:lnTo>
                <a:lnTo>
                  <a:pt x="700" y="83"/>
                </a:lnTo>
                <a:lnTo>
                  <a:pt x="699" y="82"/>
                </a:lnTo>
                <a:lnTo>
                  <a:pt x="698" y="81"/>
                </a:lnTo>
                <a:lnTo>
                  <a:pt x="699" y="78"/>
                </a:lnTo>
                <a:lnTo>
                  <a:pt x="702" y="63"/>
                </a:lnTo>
                <a:lnTo>
                  <a:pt x="703" y="62"/>
                </a:lnTo>
                <a:lnTo>
                  <a:pt x="704" y="57"/>
                </a:lnTo>
                <a:lnTo>
                  <a:pt x="705" y="51"/>
                </a:lnTo>
                <a:lnTo>
                  <a:pt x="705" y="46"/>
                </a:lnTo>
                <a:lnTo>
                  <a:pt x="705" y="44"/>
                </a:lnTo>
                <a:lnTo>
                  <a:pt x="705" y="41"/>
                </a:lnTo>
                <a:lnTo>
                  <a:pt x="703" y="35"/>
                </a:lnTo>
                <a:lnTo>
                  <a:pt x="701" y="24"/>
                </a:lnTo>
                <a:lnTo>
                  <a:pt x="700" y="20"/>
                </a:lnTo>
                <a:lnTo>
                  <a:pt x="702" y="18"/>
                </a:lnTo>
                <a:lnTo>
                  <a:pt x="699" y="18"/>
                </a:lnTo>
                <a:lnTo>
                  <a:pt x="698" y="16"/>
                </a:lnTo>
                <a:lnTo>
                  <a:pt x="698" y="13"/>
                </a:lnTo>
                <a:lnTo>
                  <a:pt x="701" y="8"/>
                </a:lnTo>
                <a:lnTo>
                  <a:pt x="704" y="5"/>
                </a:lnTo>
                <a:lnTo>
                  <a:pt x="707" y="4"/>
                </a:lnTo>
                <a:lnTo>
                  <a:pt x="709" y="3"/>
                </a:lnTo>
                <a:lnTo>
                  <a:pt x="716" y="1"/>
                </a:lnTo>
                <a:lnTo>
                  <a:pt x="717" y="0"/>
                </a:lnTo>
                <a:lnTo>
                  <a:pt x="719" y="0"/>
                </a:lnTo>
                <a:lnTo>
                  <a:pt x="719" y="1"/>
                </a:lnTo>
                <a:lnTo>
                  <a:pt x="720" y="3"/>
                </a:lnTo>
                <a:lnTo>
                  <a:pt x="721" y="4"/>
                </a:lnTo>
                <a:lnTo>
                  <a:pt x="722" y="5"/>
                </a:lnTo>
                <a:lnTo>
                  <a:pt x="719" y="9"/>
                </a:lnTo>
                <a:lnTo>
                  <a:pt x="719" y="10"/>
                </a:lnTo>
                <a:lnTo>
                  <a:pt x="720" y="13"/>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69" name="Romania">
            <a:extLst>
              <a:ext uri="{FF2B5EF4-FFF2-40B4-BE49-F238E27FC236}">
                <a16:creationId xmlns:a16="http://schemas.microsoft.com/office/drawing/2014/main" id="{6B1F5D7A-6429-4D27-A81A-168B1AB254D2}"/>
              </a:ext>
            </a:extLst>
          </p:cNvPr>
          <p:cNvSpPr>
            <a:spLocks/>
          </p:cNvSpPr>
          <p:nvPr/>
        </p:nvSpPr>
        <p:spPr bwMode="auto">
          <a:xfrm>
            <a:off x="6405743" y="2602176"/>
            <a:ext cx="283465" cy="174583"/>
          </a:xfrm>
          <a:custGeom>
            <a:avLst/>
            <a:gdLst>
              <a:gd name="T0" fmla="*/ 266 w 295"/>
              <a:gd name="T1" fmla="*/ 138 h 206"/>
              <a:gd name="T2" fmla="*/ 267 w 295"/>
              <a:gd name="T3" fmla="*/ 135 h 206"/>
              <a:gd name="T4" fmla="*/ 286 w 295"/>
              <a:gd name="T5" fmla="*/ 130 h 206"/>
              <a:gd name="T6" fmla="*/ 295 w 295"/>
              <a:gd name="T7" fmla="*/ 142 h 206"/>
              <a:gd name="T8" fmla="*/ 276 w 295"/>
              <a:gd name="T9" fmla="*/ 157 h 206"/>
              <a:gd name="T10" fmla="*/ 271 w 295"/>
              <a:gd name="T11" fmla="*/ 150 h 206"/>
              <a:gd name="T12" fmla="*/ 269 w 295"/>
              <a:gd name="T13" fmla="*/ 164 h 206"/>
              <a:gd name="T14" fmla="*/ 264 w 295"/>
              <a:gd name="T15" fmla="*/ 176 h 206"/>
              <a:gd name="T16" fmla="*/ 255 w 295"/>
              <a:gd name="T17" fmla="*/ 203 h 206"/>
              <a:gd name="T18" fmla="*/ 239 w 295"/>
              <a:gd name="T19" fmla="*/ 192 h 206"/>
              <a:gd name="T20" fmla="*/ 224 w 295"/>
              <a:gd name="T21" fmla="*/ 191 h 206"/>
              <a:gd name="T22" fmla="*/ 187 w 295"/>
              <a:gd name="T23" fmla="*/ 192 h 206"/>
              <a:gd name="T24" fmla="*/ 154 w 295"/>
              <a:gd name="T25" fmla="*/ 205 h 206"/>
              <a:gd name="T26" fmla="*/ 103 w 295"/>
              <a:gd name="T27" fmla="*/ 198 h 206"/>
              <a:gd name="T28" fmla="*/ 82 w 295"/>
              <a:gd name="T29" fmla="*/ 194 h 206"/>
              <a:gd name="T30" fmla="*/ 85 w 295"/>
              <a:gd name="T31" fmla="*/ 186 h 206"/>
              <a:gd name="T32" fmla="*/ 75 w 295"/>
              <a:gd name="T33" fmla="*/ 178 h 206"/>
              <a:gd name="T34" fmla="*/ 72 w 295"/>
              <a:gd name="T35" fmla="*/ 168 h 206"/>
              <a:gd name="T36" fmla="*/ 75 w 295"/>
              <a:gd name="T37" fmla="*/ 164 h 206"/>
              <a:gd name="T38" fmla="*/ 56 w 295"/>
              <a:gd name="T39" fmla="*/ 165 h 206"/>
              <a:gd name="T40" fmla="*/ 40 w 295"/>
              <a:gd name="T41" fmla="*/ 157 h 206"/>
              <a:gd name="T42" fmla="*/ 40 w 295"/>
              <a:gd name="T43" fmla="*/ 153 h 206"/>
              <a:gd name="T44" fmla="*/ 36 w 295"/>
              <a:gd name="T45" fmla="*/ 149 h 206"/>
              <a:gd name="T46" fmla="*/ 37 w 295"/>
              <a:gd name="T47" fmla="*/ 147 h 206"/>
              <a:gd name="T48" fmla="*/ 38 w 295"/>
              <a:gd name="T49" fmla="*/ 141 h 206"/>
              <a:gd name="T50" fmla="*/ 27 w 295"/>
              <a:gd name="T51" fmla="*/ 135 h 206"/>
              <a:gd name="T52" fmla="*/ 17 w 295"/>
              <a:gd name="T53" fmla="*/ 127 h 206"/>
              <a:gd name="T54" fmla="*/ 17 w 295"/>
              <a:gd name="T55" fmla="*/ 119 h 206"/>
              <a:gd name="T56" fmla="*/ 15 w 295"/>
              <a:gd name="T57" fmla="*/ 116 h 206"/>
              <a:gd name="T58" fmla="*/ 6 w 295"/>
              <a:gd name="T59" fmla="*/ 107 h 206"/>
              <a:gd name="T60" fmla="*/ 9 w 295"/>
              <a:gd name="T61" fmla="*/ 96 h 206"/>
              <a:gd name="T62" fmla="*/ 16 w 295"/>
              <a:gd name="T63" fmla="*/ 94 h 206"/>
              <a:gd name="T64" fmla="*/ 29 w 295"/>
              <a:gd name="T65" fmla="*/ 90 h 206"/>
              <a:gd name="T66" fmla="*/ 32 w 295"/>
              <a:gd name="T67" fmla="*/ 82 h 206"/>
              <a:gd name="T68" fmla="*/ 39 w 295"/>
              <a:gd name="T69" fmla="*/ 72 h 206"/>
              <a:gd name="T70" fmla="*/ 44 w 295"/>
              <a:gd name="T71" fmla="*/ 58 h 206"/>
              <a:gd name="T72" fmla="*/ 52 w 295"/>
              <a:gd name="T73" fmla="*/ 44 h 206"/>
              <a:gd name="T74" fmla="*/ 59 w 295"/>
              <a:gd name="T75" fmla="*/ 32 h 206"/>
              <a:gd name="T76" fmla="*/ 68 w 295"/>
              <a:gd name="T77" fmla="*/ 24 h 206"/>
              <a:gd name="T78" fmla="*/ 82 w 295"/>
              <a:gd name="T79" fmla="*/ 16 h 206"/>
              <a:gd name="T80" fmla="*/ 91 w 295"/>
              <a:gd name="T81" fmla="*/ 9 h 206"/>
              <a:gd name="T82" fmla="*/ 108 w 295"/>
              <a:gd name="T83" fmla="*/ 13 h 206"/>
              <a:gd name="T84" fmla="*/ 123 w 295"/>
              <a:gd name="T85" fmla="*/ 17 h 206"/>
              <a:gd name="T86" fmla="*/ 138 w 295"/>
              <a:gd name="T87" fmla="*/ 18 h 206"/>
              <a:gd name="T88" fmla="*/ 154 w 295"/>
              <a:gd name="T89" fmla="*/ 21 h 206"/>
              <a:gd name="T90" fmla="*/ 187 w 295"/>
              <a:gd name="T91" fmla="*/ 10 h 206"/>
              <a:gd name="T92" fmla="*/ 199 w 295"/>
              <a:gd name="T93" fmla="*/ 1 h 206"/>
              <a:gd name="T94" fmla="*/ 211 w 295"/>
              <a:gd name="T95" fmla="*/ 8 h 206"/>
              <a:gd name="T96" fmla="*/ 220 w 295"/>
              <a:gd name="T97" fmla="*/ 26 h 206"/>
              <a:gd name="T98" fmla="*/ 230 w 295"/>
              <a:gd name="T99" fmla="*/ 43 h 206"/>
              <a:gd name="T100" fmla="*/ 241 w 295"/>
              <a:gd name="T101" fmla="*/ 57 h 206"/>
              <a:gd name="T102" fmla="*/ 249 w 295"/>
              <a:gd name="T103" fmla="*/ 81 h 206"/>
              <a:gd name="T104" fmla="*/ 246 w 295"/>
              <a:gd name="T105" fmla="*/ 109 h 206"/>
              <a:gd name="T106" fmla="*/ 246 w 295"/>
              <a:gd name="T107" fmla="*/ 12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5" h="206">
                <a:moveTo>
                  <a:pt x="249" y="128"/>
                </a:moveTo>
                <a:lnTo>
                  <a:pt x="249" y="128"/>
                </a:lnTo>
                <a:lnTo>
                  <a:pt x="252" y="133"/>
                </a:lnTo>
                <a:lnTo>
                  <a:pt x="256" y="135"/>
                </a:lnTo>
                <a:lnTo>
                  <a:pt x="266" y="138"/>
                </a:lnTo>
                <a:lnTo>
                  <a:pt x="267" y="138"/>
                </a:lnTo>
                <a:lnTo>
                  <a:pt x="267" y="137"/>
                </a:lnTo>
                <a:lnTo>
                  <a:pt x="266" y="136"/>
                </a:lnTo>
                <a:lnTo>
                  <a:pt x="266" y="136"/>
                </a:lnTo>
                <a:lnTo>
                  <a:pt x="267" y="135"/>
                </a:lnTo>
                <a:lnTo>
                  <a:pt x="268" y="135"/>
                </a:lnTo>
                <a:lnTo>
                  <a:pt x="270" y="135"/>
                </a:lnTo>
                <a:lnTo>
                  <a:pt x="274" y="134"/>
                </a:lnTo>
                <a:lnTo>
                  <a:pt x="280" y="130"/>
                </a:lnTo>
                <a:lnTo>
                  <a:pt x="286" y="130"/>
                </a:lnTo>
                <a:lnTo>
                  <a:pt x="291" y="132"/>
                </a:lnTo>
                <a:lnTo>
                  <a:pt x="294" y="134"/>
                </a:lnTo>
                <a:lnTo>
                  <a:pt x="295" y="137"/>
                </a:lnTo>
                <a:lnTo>
                  <a:pt x="295" y="140"/>
                </a:lnTo>
                <a:lnTo>
                  <a:pt x="295" y="142"/>
                </a:lnTo>
                <a:lnTo>
                  <a:pt x="293" y="149"/>
                </a:lnTo>
                <a:lnTo>
                  <a:pt x="292" y="152"/>
                </a:lnTo>
                <a:lnTo>
                  <a:pt x="291" y="155"/>
                </a:lnTo>
                <a:lnTo>
                  <a:pt x="275" y="159"/>
                </a:lnTo>
                <a:lnTo>
                  <a:pt x="276" y="157"/>
                </a:lnTo>
                <a:lnTo>
                  <a:pt x="276" y="154"/>
                </a:lnTo>
                <a:lnTo>
                  <a:pt x="275" y="151"/>
                </a:lnTo>
                <a:lnTo>
                  <a:pt x="276" y="149"/>
                </a:lnTo>
                <a:lnTo>
                  <a:pt x="273" y="149"/>
                </a:lnTo>
                <a:lnTo>
                  <a:pt x="271" y="150"/>
                </a:lnTo>
                <a:lnTo>
                  <a:pt x="270" y="152"/>
                </a:lnTo>
                <a:lnTo>
                  <a:pt x="271" y="157"/>
                </a:lnTo>
                <a:lnTo>
                  <a:pt x="269" y="159"/>
                </a:lnTo>
                <a:lnTo>
                  <a:pt x="269" y="161"/>
                </a:lnTo>
                <a:lnTo>
                  <a:pt x="269" y="164"/>
                </a:lnTo>
                <a:lnTo>
                  <a:pt x="268" y="166"/>
                </a:lnTo>
                <a:lnTo>
                  <a:pt x="267" y="167"/>
                </a:lnTo>
                <a:lnTo>
                  <a:pt x="270" y="167"/>
                </a:lnTo>
                <a:lnTo>
                  <a:pt x="269" y="170"/>
                </a:lnTo>
                <a:lnTo>
                  <a:pt x="264" y="176"/>
                </a:lnTo>
                <a:lnTo>
                  <a:pt x="262" y="179"/>
                </a:lnTo>
                <a:lnTo>
                  <a:pt x="263" y="192"/>
                </a:lnTo>
                <a:lnTo>
                  <a:pt x="261" y="201"/>
                </a:lnTo>
                <a:lnTo>
                  <a:pt x="261" y="203"/>
                </a:lnTo>
                <a:lnTo>
                  <a:pt x="255" y="203"/>
                </a:lnTo>
                <a:lnTo>
                  <a:pt x="254" y="203"/>
                </a:lnTo>
                <a:lnTo>
                  <a:pt x="249" y="202"/>
                </a:lnTo>
                <a:lnTo>
                  <a:pt x="244" y="199"/>
                </a:lnTo>
                <a:lnTo>
                  <a:pt x="241" y="195"/>
                </a:lnTo>
                <a:lnTo>
                  <a:pt x="239" y="192"/>
                </a:lnTo>
                <a:lnTo>
                  <a:pt x="234" y="194"/>
                </a:lnTo>
                <a:lnTo>
                  <a:pt x="233" y="193"/>
                </a:lnTo>
                <a:lnTo>
                  <a:pt x="232" y="192"/>
                </a:lnTo>
                <a:lnTo>
                  <a:pt x="229" y="191"/>
                </a:lnTo>
                <a:lnTo>
                  <a:pt x="224" y="191"/>
                </a:lnTo>
                <a:lnTo>
                  <a:pt x="215" y="185"/>
                </a:lnTo>
                <a:lnTo>
                  <a:pt x="214" y="185"/>
                </a:lnTo>
                <a:lnTo>
                  <a:pt x="206" y="185"/>
                </a:lnTo>
                <a:lnTo>
                  <a:pt x="195" y="188"/>
                </a:lnTo>
                <a:lnTo>
                  <a:pt x="187" y="192"/>
                </a:lnTo>
                <a:lnTo>
                  <a:pt x="178" y="197"/>
                </a:lnTo>
                <a:lnTo>
                  <a:pt x="174" y="202"/>
                </a:lnTo>
                <a:lnTo>
                  <a:pt x="170" y="204"/>
                </a:lnTo>
                <a:lnTo>
                  <a:pt x="164" y="206"/>
                </a:lnTo>
                <a:lnTo>
                  <a:pt x="154" y="205"/>
                </a:lnTo>
                <a:lnTo>
                  <a:pt x="143" y="203"/>
                </a:lnTo>
                <a:lnTo>
                  <a:pt x="131" y="201"/>
                </a:lnTo>
                <a:lnTo>
                  <a:pt x="125" y="202"/>
                </a:lnTo>
                <a:lnTo>
                  <a:pt x="116" y="201"/>
                </a:lnTo>
                <a:lnTo>
                  <a:pt x="103" y="198"/>
                </a:lnTo>
                <a:lnTo>
                  <a:pt x="93" y="197"/>
                </a:lnTo>
                <a:lnTo>
                  <a:pt x="84" y="199"/>
                </a:lnTo>
                <a:lnTo>
                  <a:pt x="82" y="198"/>
                </a:lnTo>
                <a:lnTo>
                  <a:pt x="82" y="196"/>
                </a:lnTo>
                <a:lnTo>
                  <a:pt x="82" y="194"/>
                </a:lnTo>
                <a:lnTo>
                  <a:pt x="84" y="192"/>
                </a:lnTo>
                <a:lnTo>
                  <a:pt x="86" y="191"/>
                </a:lnTo>
                <a:lnTo>
                  <a:pt x="87" y="190"/>
                </a:lnTo>
                <a:lnTo>
                  <a:pt x="87" y="188"/>
                </a:lnTo>
                <a:lnTo>
                  <a:pt x="85" y="186"/>
                </a:lnTo>
                <a:lnTo>
                  <a:pt x="79" y="183"/>
                </a:lnTo>
                <a:lnTo>
                  <a:pt x="77" y="182"/>
                </a:lnTo>
                <a:lnTo>
                  <a:pt x="77" y="181"/>
                </a:lnTo>
                <a:lnTo>
                  <a:pt x="76" y="179"/>
                </a:lnTo>
                <a:lnTo>
                  <a:pt x="75" y="178"/>
                </a:lnTo>
                <a:lnTo>
                  <a:pt x="73" y="177"/>
                </a:lnTo>
                <a:lnTo>
                  <a:pt x="72" y="175"/>
                </a:lnTo>
                <a:lnTo>
                  <a:pt x="71" y="173"/>
                </a:lnTo>
                <a:lnTo>
                  <a:pt x="71" y="171"/>
                </a:lnTo>
                <a:lnTo>
                  <a:pt x="72" y="168"/>
                </a:lnTo>
                <a:lnTo>
                  <a:pt x="74" y="167"/>
                </a:lnTo>
                <a:lnTo>
                  <a:pt x="77" y="168"/>
                </a:lnTo>
                <a:lnTo>
                  <a:pt x="78" y="167"/>
                </a:lnTo>
                <a:lnTo>
                  <a:pt x="78" y="166"/>
                </a:lnTo>
                <a:lnTo>
                  <a:pt x="75" y="164"/>
                </a:lnTo>
                <a:lnTo>
                  <a:pt x="71" y="161"/>
                </a:lnTo>
                <a:lnTo>
                  <a:pt x="66" y="162"/>
                </a:lnTo>
                <a:lnTo>
                  <a:pt x="61" y="167"/>
                </a:lnTo>
                <a:lnTo>
                  <a:pt x="58" y="168"/>
                </a:lnTo>
                <a:lnTo>
                  <a:pt x="56" y="165"/>
                </a:lnTo>
                <a:lnTo>
                  <a:pt x="52" y="163"/>
                </a:lnTo>
                <a:lnTo>
                  <a:pt x="47" y="162"/>
                </a:lnTo>
                <a:lnTo>
                  <a:pt x="44" y="161"/>
                </a:lnTo>
                <a:lnTo>
                  <a:pt x="43" y="159"/>
                </a:lnTo>
                <a:lnTo>
                  <a:pt x="40" y="157"/>
                </a:lnTo>
                <a:lnTo>
                  <a:pt x="35" y="156"/>
                </a:lnTo>
                <a:lnTo>
                  <a:pt x="35" y="154"/>
                </a:lnTo>
                <a:lnTo>
                  <a:pt x="36" y="154"/>
                </a:lnTo>
                <a:lnTo>
                  <a:pt x="38" y="154"/>
                </a:lnTo>
                <a:lnTo>
                  <a:pt x="40" y="153"/>
                </a:lnTo>
                <a:lnTo>
                  <a:pt x="41" y="153"/>
                </a:lnTo>
                <a:lnTo>
                  <a:pt x="41" y="152"/>
                </a:lnTo>
                <a:lnTo>
                  <a:pt x="39" y="151"/>
                </a:lnTo>
                <a:lnTo>
                  <a:pt x="37" y="150"/>
                </a:lnTo>
                <a:lnTo>
                  <a:pt x="36" y="149"/>
                </a:lnTo>
                <a:lnTo>
                  <a:pt x="35" y="149"/>
                </a:lnTo>
                <a:lnTo>
                  <a:pt x="35" y="148"/>
                </a:lnTo>
                <a:lnTo>
                  <a:pt x="36" y="147"/>
                </a:lnTo>
                <a:lnTo>
                  <a:pt x="36" y="147"/>
                </a:lnTo>
                <a:lnTo>
                  <a:pt x="37" y="147"/>
                </a:lnTo>
                <a:lnTo>
                  <a:pt x="37" y="145"/>
                </a:lnTo>
                <a:lnTo>
                  <a:pt x="39" y="143"/>
                </a:lnTo>
                <a:lnTo>
                  <a:pt x="39" y="143"/>
                </a:lnTo>
                <a:lnTo>
                  <a:pt x="39" y="142"/>
                </a:lnTo>
                <a:lnTo>
                  <a:pt x="38" y="141"/>
                </a:lnTo>
                <a:lnTo>
                  <a:pt x="37" y="140"/>
                </a:lnTo>
                <a:lnTo>
                  <a:pt x="36" y="139"/>
                </a:lnTo>
                <a:lnTo>
                  <a:pt x="31" y="138"/>
                </a:lnTo>
                <a:lnTo>
                  <a:pt x="29" y="135"/>
                </a:lnTo>
                <a:lnTo>
                  <a:pt x="27" y="135"/>
                </a:lnTo>
                <a:lnTo>
                  <a:pt x="25" y="134"/>
                </a:lnTo>
                <a:lnTo>
                  <a:pt x="22" y="132"/>
                </a:lnTo>
                <a:lnTo>
                  <a:pt x="20" y="129"/>
                </a:lnTo>
                <a:lnTo>
                  <a:pt x="18" y="128"/>
                </a:lnTo>
                <a:lnTo>
                  <a:pt x="17" y="127"/>
                </a:lnTo>
                <a:lnTo>
                  <a:pt x="17" y="126"/>
                </a:lnTo>
                <a:lnTo>
                  <a:pt x="17" y="125"/>
                </a:lnTo>
                <a:lnTo>
                  <a:pt x="17" y="125"/>
                </a:lnTo>
                <a:lnTo>
                  <a:pt x="17" y="122"/>
                </a:lnTo>
                <a:lnTo>
                  <a:pt x="17" y="119"/>
                </a:lnTo>
                <a:lnTo>
                  <a:pt x="17" y="116"/>
                </a:lnTo>
                <a:lnTo>
                  <a:pt x="17" y="115"/>
                </a:lnTo>
                <a:lnTo>
                  <a:pt x="16" y="115"/>
                </a:lnTo>
                <a:lnTo>
                  <a:pt x="16" y="115"/>
                </a:lnTo>
                <a:lnTo>
                  <a:pt x="15" y="116"/>
                </a:lnTo>
                <a:lnTo>
                  <a:pt x="15" y="116"/>
                </a:lnTo>
                <a:lnTo>
                  <a:pt x="13" y="114"/>
                </a:lnTo>
                <a:lnTo>
                  <a:pt x="11" y="110"/>
                </a:lnTo>
                <a:lnTo>
                  <a:pt x="9" y="108"/>
                </a:lnTo>
                <a:lnTo>
                  <a:pt x="6" y="107"/>
                </a:lnTo>
                <a:lnTo>
                  <a:pt x="4" y="105"/>
                </a:lnTo>
                <a:lnTo>
                  <a:pt x="2" y="102"/>
                </a:lnTo>
                <a:lnTo>
                  <a:pt x="0" y="99"/>
                </a:lnTo>
                <a:lnTo>
                  <a:pt x="2" y="98"/>
                </a:lnTo>
                <a:lnTo>
                  <a:pt x="9" y="96"/>
                </a:lnTo>
                <a:lnTo>
                  <a:pt x="12" y="98"/>
                </a:lnTo>
                <a:lnTo>
                  <a:pt x="13" y="97"/>
                </a:lnTo>
                <a:lnTo>
                  <a:pt x="15" y="96"/>
                </a:lnTo>
                <a:lnTo>
                  <a:pt x="16" y="95"/>
                </a:lnTo>
                <a:lnTo>
                  <a:pt x="16" y="94"/>
                </a:lnTo>
                <a:lnTo>
                  <a:pt x="16" y="93"/>
                </a:lnTo>
                <a:lnTo>
                  <a:pt x="19" y="92"/>
                </a:lnTo>
                <a:lnTo>
                  <a:pt x="25" y="93"/>
                </a:lnTo>
                <a:lnTo>
                  <a:pt x="28" y="91"/>
                </a:lnTo>
                <a:lnTo>
                  <a:pt x="29" y="90"/>
                </a:lnTo>
                <a:lnTo>
                  <a:pt x="29" y="88"/>
                </a:lnTo>
                <a:lnTo>
                  <a:pt x="30" y="86"/>
                </a:lnTo>
                <a:lnTo>
                  <a:pt x="32" y="85"/>
                </a:lnTo>
                <a:lnTo>
                  <a:pt x="32" y="84"/>
                </a:lnTo>
                <a:lnTo>
                  <a:pt x="32" y="82"/>
                </a:lnTo>
                <a:lnTo>
                  <a:pt x="33" y="78"/>
                </a:lnTo>
                <a:lnTo>
                  <a:pt x="34" y="77"/>
                </a:lnTo>
                <a:lnTo>
                  <a:pt x="35" y="76"/>
                </a:lnTo>
                <a:lnTo>
                  <a:pt x="37" y="75"/>
                </a:lnTo>
                <a:lnTo>
                  <a:pt x="39" y="72"/>
                </a:lnTo>
                <a:lnTo>
                  <a:pt x="39" y="70"/>
                </a:lnTo>
                <a:lnTo>
                  <a:pt x="39" y="68"/>
                </a:lnTo>
                <a:lnTo>
                  <a:pt x="42" y="64"/>
                </a:lnTo>
                <a:lnTo>
                  <a:pt x="44" y="60"/>
                </a:lnTo>
                <a:lnTo>
                  <a:pt x="44" y="58"/>
                </a:lnTo>
                <a:lnTo>
                  <a:pt x="45" y="57"/>
                </a:lnTo>
                <a:lnTo>
                  <a:pt x="47" y="55"/>
                </a:lnTo>
                <a:lnTo>
                  <a:pt x="48" y="52"/>
                </a:lnTo>
                <a:lnTo>
                  <a:pt x="51" y="45"/>
                </a:lnTo>
                <a:lnTo>
                  <a:pt x="52" y="44"/>
                </a:lnTo>
                <a:lnTo>
                  <a:pt x="54" y="42"/>
                </a:lnTo>
                <a:lnTo>
                  <a:pt x="55" y="41"/>
                </a:lnTo>
                <a:lnTo>
                  <a:pt x="55" y="36"/>
                </a:lnTo>
                <a:lnTo>
                  <a:pt x="56" y="34"/>
                </a:lnTo>
                <a:lnTo>
                  <a:pt x="59" y="32"/>
                </a:lnTo>
                <a:lnTo>
                  <a:pt x="61" y="30"/>
                </a:lnTo>
                <a:lnTo>
                  <a:pt x="63" y="27"/>
                </a:lnTo>
                <a:lnTo>
                  <a:pt x="64" y="25"/>
                </a:lnTo>
                <a:lnTo>
                  <a:pt x="66" y="25"/>
                </a:lnTo>
                <a:lnTo>
                  <a:pt x="68" y="24"/>
                </a:lnTo>
                <a:lnTo>
                  <a:pt x="70" y="23"/>
                </a:lnTo>
                <a:lnTo>
                  <a:pt x="73" y="24"/>
                </a:lnTo>
                <a:lnTo>
                  <a:pt x="74" y="24"/>
                </a:lnTo>
                <a:lnTo>
                  <a:pt x="76" y="22"/>
                </a:lnTo>
                <a:lnTo>
                  <a:pt x="82" y="16"/>
                </a:lnTo>
                <a:lnTo>
                  <a:pt x="82" y="15"/>
                </a:lnTo>
                <a:lnTo>
                  <a:pt x="84" y="14"/>
                </a:lnTo>
                <a:lnTo>
                  <a:pt x="88" y="12"/>
                </a:lnTo>
                <a:lnTo>
                  <a:pt x="89" y="10"/>
                </a:lnTo>
                <a:lnTo>
                  <a:pt x="91" y="9"/>
                </a:lnTo>
                <a:lnTo>
                  <a:pt x="93" y="9"/>
                </a:lnTo>
                <a:lnTo>
                  <a:pt x="99" y="13"/>
                </a:lnTo>
                <a:lnTo>
                  <a:pt x="106" y="13"/>
                </a:lnTo>
                <a:lnTo>
                  <a:pt x="107" y="13"/>
                </a:lnTo>
                <a:lnTo>
                  <a:pt x="108" y="13"/>
                </a:lnTo>
                <a:lnTo>
                  <a:pt x="108" y="13"/>
                </a:lnTo>
                <a:lnTo>
                  <a:pt x="118" y="16"/>
                </a:lnTo>
                <a:lnTo>
                  <a:pt x="119" y="15"/>
                </a:lnTo>
                <a:lnTo>
                  <a:pt x="119" y="15"/>
                </a:lnTo>
                <a:lnTo>
                  <a:pt x="123" y="17"/>
                </a:lnTo>
                <a:lnTo>
                  <a:pt x="126" y="17"/>
                </a:lnTo>
                <a:lnTo>
                  <a:pt x="129" y="16"/>
                </a:lnTo>
                <a:lnTo>
                  <a:pt x="133" y="15"/>
                </a:lnTo>
                <a:lnTo>
                  <a:pt x="136" y="16"/>
                </a:lnTo>
                <a:lnTo>
                  <a:pt x="138" y="18"/>
                </a:lnTo>
                <a:lnTo>
                  <a:pt x="144" y="24"/>
                </a:lnTo>
                <a:lnTo>
                  <a:pt x="145" y="26"/>
                </a:lnTo>
                <a:lnTo>
                  <a:pt x="148" y="25"/>
                </a:lnTo>
                <a:lnTo>
                  <a:pt x="151" y="24"/>
                </a:lnTo>
                <a:lnTo>
                  <a:pt x="154" y="21"/>
                </a:lnTo>
                <a:lnTo>
                  <a:pt x="163" y="17"/>
                </a:lnTo>
                <a:lnTo>
                  <a:pt x="170" y="16"/>
                </a:lnTo>
                <a:lnTo>
                  <a:pt x="177" y="14"/>
                </a:lnTo>
                <a:lnTo>
                  <a:pt x="185" y="13"/>
                </a:lnTo>
                <a:lnTo>
                  <a:pt x="187" y="10"/>
                </a:lnTo>
                <a:lnTo>
                  <a:pt x="189" y="7"/>
                </a:lnTo>
                <a:lnTo>
                  <a:pt x="189" y="3"/>
                </a:lnTo>
                <a:lnTo>
                  <a:pt x="194" y="2"/>
                </a:lnTo>
                <a:lnTo>
                  <a:pt x="198" y="1"/>
                </a:lnTo>
                <a:lnTo>
                  <a:pt x="199" y="1"/>
                </a:lnTo>
                <a:lnTo>
                  <a:pt x="202" y="0"/>
                </a:lnTo>
                <a:lnTo>
                  <a:pt x="204" y="1"/>
                </a:lnTo>
                <a:lnTo>
                  <a:pt x="208" y="3"/>
                </a:lnTo>
                <a:lnTo>
                  <a:pt x="210" y="5"/>
                </a:lnTo>
                <a:lnTo>
                  <a:pt x="211" y="8"/>
                </a:lnTo>
                <a:lnTo>
                  <a:pt x="214" y="11"/>
                </a:lnTo>
                <a:lnTo>
                  <a:pt x="216" y="15"/>
                </a:lnTo>
                <a:lnTo>
                  <a:pt x="218" y="20"/>
                </a:lnTo>
                <a:lnTo>
                  <a:pt x="219" y="23"/>
                </a:lnTo>
                <a:lnTo>
                  <a:pt x="220" y="26"/>
                </a:lnTo>
                <a:lnTo>
                  <a:pt x="222" y="29"/>
                </a:lnTo>
                <a:lnTo>
                  <a:pt x="225" y="33"/>
                </a:lnTo>
                <a:lnTo>
                  <a:pt x="226" y="34"/>
                </a:lnTo>
                <a:lnTo>
                  <a:pt x="227" y="37"/>
                </a:lnTo>
                <a:lnTo>
                  <a:pt x="230" y="43"/>
                </a:lnTo>
                <a:lnTo>
                  <a:pt x="233" y="46"/>
                </a:lnTo>
                <a:lnTo>
                  <a:pt x="235" y="48"/>
                </a:lnTo>
                <a:lnTo>
                  <a:pt x="236" y="51"/>
                </a:lnTo>
                <a:lnTo>
                  <a:pt x="238" y="53"/>
                </a:lnTo>
                <a:lnTo>
                  <a:pt x="241" y="57"/>
                </a:lnTo>
                <a:lnTo>
                  <a:pt x="244" y="60"/>
                </a:lnTo>
                <a:lnTo>
                  <a:pt x="247" y="68"/>
                </a:lnTo>
                <a:lnTo>
                  <a:pt x="249" y="72"/>
                </a:lnTo>
                <a:lnTo>
                  <a:pt x="250" y="75"/>
                </a:lnTo>
                <a:lnTo>
                  <a:pt x="249" y="81"/>
                </a:lnTo>
                <a:lnTo>
                  <a:pt x="250" y="84"/>
                </a:lnTo>
                <a:lnTo>
                  <a:pt x="248" y="88"/>
                </a:lnTo>
                <a:lnTo>
                  <a:pt x="246" y="98"/>
                </a:lnTo>
                <a:lnTo>
                  <a:pt x="245" y="105"/>
                </a:lnTo>
                <a:lnTo>
                  <a:pt x="246" y="109"/>
                </a:lnTo>
                <a:lnTo>
                  <a:pt x="246" y="112"/>
                </a:lnTo>
                <a:lnTo>
                  <a:pt x="246" y="113"/>
                </a:lnTo>
                <a:lnTo>
                  <a:pt x="247" y="117"/>
                </a:lnTo>
                <a:lnTo>
                  <a:pt x="247" y="120"/>
                </a:lnTo>
                <a:lnTo>
                  <a:pt x="246" y="120"/>
                </a:lnTo>
                <a:lnTo>
                  <a:pt x="245" y="121"/>
                </a:lnTo>
                <a:lnTo>
                  <a:pt x="245" y="122"/>
                </a:lnTo>
                <a:lnTo>
                  <a:pt x="246" y="123"/>
                </a:lnTo>
                <a:lnTo>
                  <a:pt x="247" y="126"/>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70" name="Serbia">
            <a:extLst>
              <a:ext uri="{FF2B5EF4-FFF2-40B4-BE49-F238E27FC236}">
                <a16:creationId xmlns:a16="http://schemas.microsoft.com/office/drawing/2014/main" id="{2AE27FA4-4D90-4EED-8279-8C1A471E962D}"/>
              </a:ext>
            </a:extLst>
          </p:cNvPr>
          <p:cNvSpPr>
            <a:spLocks/>
          </p:cNvSpPr>
          <p:nvPr/>
        </p:nvSpPr>
        <p:spPr bwMode="auto">
          <a:xfrm>
            <a:off x="6363336" y="2684562"/>
            <a:ext cx="124992" cy="145158"/>
          </a:xfrm>
          <a:custGeom>
            <a:avLst/>
            <a:gdLst>
              <a:gd name="T0" fmla="*/ 41 w 129"/>
              <a:gd name="T1" fmla="*/ 2 h 171"/>
              <a:gd name="T2" fmla="*/ 49 w 129"/>
              <a:gd name="T3" fmla="*/ 11 h 171"/>
              <a:gd name="T4" fmla="*/ 58 w 129"/>
              <a:gd name="T5" fmla="*/ 20 h 171"/>
              <a:gd name="T6" fmla="*/ 60 w 129"/>
              <a:gd name="T7" fmla="*/ 23 h 171"/>
              <a:gd name="T8" fmla="*/ 60 w 129"/>
              <a:gd name="T9" fmla="*/ 31 h 171"/>
              <a:gd name="T10" fmla="*/ 70 w 129"/>
              <a:gd name="T11" fmla="*/ 39 h 171"/>
              <a:gd name="T12" fmla="*/ 81 w 129"/>
              <a:gd name="T13" fmla="*/ 45 h 171"/>
              <a:gd name="T14" fmla="*/ 80 w 129"/>
              <a:gd name="T15" fmla="*/ 51 h 171"/>
              <a:gd name="T16" fmla="*/ 79 w 129"/>
              <a:gd name="T17" fmla="*/ 53 h 171"/>
              <a:gd name="T18" fmla="*/ 83 w 129"/>
              <a:gd name="T19" fmla="*/ 57 h 171"/>
              <a:gd name="T20" fmla="*/ 83 w 129"/>
              <a:gd name="T21" fmla="*/ 61 h 171"/>
              <a:gd name="T22" fmla="*/ 99 w 129"/>
              <a:gd name="T23" fmla="*/ 69 h 171"/>
              <a:gd name="T24" fmla="*/ 118 w 129"/>
              <a:gd name="T25" fmla="*/ 68 h 171"/>
              <a:gd name="T26" fmla="*/ 115 w 129"/>
              <a:gd name="T27" fmla="*/ 72 h 171"/>
              <a:gd name="T28" fmla="*/ 118 w 129"/>
              <a:gd name="T29" fmla="*/ 82 h 171"/>
              <a:gd name="T30" fmla="*/ 118 w 129"/>
              <a:gd name="T31" fmla="*/ 87 h 171"/>
              <a:gd name="T32" fmla="*/ 111 w 129"/>
              <a:gd name="T33" fmla="*/ 97 h 171"/>
              <a:gd name="T34" fmla="*/ 112 w 129"/>
              <a:gd name="T35" fmla="*/ 110 h 171"/>
              <a:gd name="T36" fmla="*/ 122 w 129"/>
              <a:gd name="T37" fmla="*/ 124 h 171"/>
              <a:gd name="T38" fmla="*/ 128 w 129"/>
              <a:gd name="T39" fmla="*/ 135 h 171"/>
              <a:gd name="T40" fmla="*/ 116 w 129"/>
              <a:gd name="T41" fmla="*/ 144 h 171"/>
              <a:gd name="T42" fmla="*/ 113 w 129"/>
              <a:gd name="T43" fmla="*/ 151 h 171"/>
              <a:gd name="T44" fmla="*/ 114 w 129"/>
              <a:gd name="T45" fmla="*/ 162 h 171"/>
              <a:gd name="T46" fmla="*/ 107 w 129"/>
              <a:gd name="T47" fmla="*/ 166 h 171"/>
              <a:gd name="T48" fmla="*/ 95 w 129"/>
              <a:gd name="T49" fmla="*/ 167 h 171"/>
              <a:gd name="T50" fmla="*/ 85 w 129"/>
              <a:gd name="T51" fmla="*/ 170 h 171"/>
              <a:gd name="T52" fmla="*/ 86 w 129"/>
              <a:gd name="T53" fmla="*/ 163 h 171"/>
              <a:gd name="T54" fmla="*/ 88 w 129"/>
              <a:gd name="T55" fmla="*/ 152 h 171"/>
              <a:gd name="T56" fmla="*/ 74 w 129"/>
              <a:gd name="T57" fmla="*/ 140 h 171"/>
              <a:gd name="T58" fmla="*/ 62 w 129"/>
              <a:gd name="T59" fmla="*/ 131 h 171"/>
              <a:gd name="T60" fmla="*/ 58 w 129"/>
              <a:gd name="T61" fmla="*/ 129 h 171"/>
              <a:gd name="T62" fmla="*/ 56 w 129"/>
              <a:gd name="T63" fmla="*/ 136 h 171"/>
              <a:gd name="T64" fmla="*/ 50 w 129"/>
              <a:gd name="T65" fmla="*/ 145 h 171"/>
              <a:gd name="T66" fmla="*/ 41 w 129"/>
              <a:gd name="T67" fmla="*/ 140 h 171"/>
              <a:gd name="T68" fmla="*/ 24 w 129"/>
              <a:gd name="T69" fmla="*/ 131 h 171"/>
              <a:gd name="T70" fmla="*/ 11 w 129"/>
              <a:gd name="T71" fmla="*/ 118 h 171"/>
              <a:gd name="T72" fmla="*/ 16 w 129"/>
              <a:gd name="T73" fmla="*/ 113 h 171"/>
              <a:gd name="T74" fmla="*/ 20 w 129"/>
              <a:gd name="T75" fmla="*/ 109 h 171"/>
              <a:gd name="T76" fmla="*/ 14 w 129"/>
              <a:gd name="T77" fmla="*/ 96 h 171"/>
              <a:gd name="T78" fmla="*/ 23 w 129"/>
              <a:gd name="T79" fmla="*/ 94 h 171"/>
              <a:gd name="T80" fmla="*/ 9 w 129"/>
              <a:gd name="T81" fmla="*/ 83 h 171"/>
              <a:gd name="T82" fmla="*/ 9 w 129"/>
              <a:gd name="T83" fmla="*/ 73 h 171"/>
              <a:gd name="T84" fmla="*/ 15 w 129"/>
              <a:gd name="T85" fmla="*/ 57 h 171"/>
              <a:gd name="T86" fmla="*/ 5 w 129"/>
              <a:gd name="T87" fmla="*/ 58 h 171"/>
              <a:gd name="T88" fmla="*/ 7 w 129"/>
              <a:gd name="T89" fmla="*/ 55 h 171"/>
              <a:gd name="T90" fmla="*/ 9 w 129"/>
              <a:gd name="T91" fmla="*/ 44 h 171"/>
              <a:gd name="T92" fmla="*/ 17 w 129"/>
              <a:gd name="T93" fmla="*/ 43 h 171"/>
              <a:gd name="T94" fmla="*/ 8 w 129"/>
              <a:gd name="T95" fmla="*/ 37 h 171"/>
              <a:gd name="T96" fmla="*/ 6 w 129"/>
              <a:gd name="T97" fmla="*/ 29 h 171"/>
              <a:gd name="T98" fmla="*/ 0 w 129"/>
              <a:gd name="T99" fmla="*/ 15 h 171"/>
              <a:gd name="T100" fmla="*/ 5 w 129"/>
              <a:gd name="T101" fmla="*/ 10 h 171"/>
              <a:gd name="T102" fmla="*/ 11 w 129"/>
              <a:gd name="T103" fmla="*/ 9 h 171"/>
              <a:gd name="T104" fmla="*/ 19 w 129"/>
              <a:gd name="T105" fmla="*/ 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 h="171">
                <a:moveTo>
                  <a:pt x="27" y="1"/>
                </a:moveTo>
                <a:lnTo>
                  <a:pt x="27" y="1"/>
                </a:lnTo>
                <a:lnTo>
                  <a:pt x="31" y="1"/>
                </a:lnTo>
                <a:lnTo>
                  <a:pt x="34" y="1"/>
                </a:lnTo>
                <a:lnTo>
                  <a:pt x="41" y="2"/>
                </a:lnTo>
                <a:lnTo>
                  <a:pt x="42" y="2"/>
                </a:lnTo>
                <a:lnTo>
                  <a:pt x="43" y="3"/>
                </a:lnTo>
                <a:lnTo>
                  <a:pt x="45" y="6"/>
                </a:lnTo>
                <a:lnTo>
                  <a:pt x="47" y="9"/>
                </a:lnTo>
                <a:lnTo>
                  <a:pt x="49" y="11"/>
                </a:lnTo>
                <a:lnTo>
                  <a:pt x="52" y="12"/>
                </a:lnTo>
                <a:lnTo>
                  <a:pt x="54" y="14"/>
                </a:lnTo>
                <a:lnTo>
                  <a:pt x="56" y="18"/>
                </a:lnTo>
                <a:lnTo>
                  <a:pt x="58" y="20"/>
                </a:lnTo>
                <a:lnTo>
                  <a:pt x="58" y="20"/>
                </a:lnTo>
                <a:lnTo>
                  <a:pt x="59" y="19"/>
                </a:lnTo>
                <a:lnTo>
                  <a:pt x="59" y="19"/>
                </a:lnTo>
                <a:lnTo>
                  <a:pt x="60" y="19"/>
                </a:lnTo>
                <a:lnTo>
                  <a:pt x="60" y="20"/>
                </a:lnTo>
                <a:lnTo>
                  <a:pt x="60" y="23"/>
                </a:lnTo>
                <a:lnTo>
                  <a:pt x="60" y="26"/>
                </a:lnTo>
                <a:lnTo>
                  <a:pt x="60" y="29"/>
                </a:lnTo>
                <a:lnTo>
                  <a:pt x="60" y="29"/>
                </a:lnTo>
                <a:lnTo>
                  <a:pt x="60" y="30"/>
                </a:lnTo>
                <a:lnTo>
                  <a:pt x="60" y="31"/>
                </a:lnTo>
                <a:lnTo>
                  <a:pt x="61" y="32"/>
                </a:lnTo>
                <a:lnTo>
                  <a:pt x="63" y="33"/>
                </a:lnTo>
                <a:lnTo>
                  <a:pt x="65" y="36"/>
                </a:lnTo>
                <a:lnTo>
                  <a:pt x="68" y="38"/>
                </a:lnTo>
                <a:lnTo>
                  <a:pt x="70" y="39"/>
                </a:lnTo>
                <a:lnTo>
                  <a:pt x="72" y="39"/>
                </a:lnTo>
                <a:lnTo>
                  <a:pt x="74" y="42"/>
                </a:lnTo>
                <a:lnTo>
                  <a:pt x="79" y="43"/>
                </a:lnTo>
                <a:lnTo>
                  <a:pt x="80" y="44"/>
                </a:lnTo>
                <a:lnTo>
                  <a:pt x="81" y="45"/>
                </a:lnTo>
                <a:lnTo>
                  <a:pt x="82" y="46"/>
                </a:lnTo>
                <a:lnTo>
                  <a:pt x="82" y="47"/>
                </a:lnTo>
                <a:lnTo>
                  <a:pt x="82" y="47"/>
                </a:lnTo>
                <a:lnTo>
                  <a:pt x="80" y="49"/>
                </a:lnTo>
                <a:lnTo>
                  <a:pt x="80" y="51"/>
                </a:lnTo>
                <a:lnTo>
                  <a:pt x="79" y="51"/>
                </a:lnTo>
                <a:lnTo>
                  <a:pt x="79" y="51"/>
                </a:lnTo>
                <a:lnTo>
                  <a:pt x="78" y="52"/>
                </a:lnTo>
                <a:lnTo>
                  <a:pt x="78" y="53"/>
                </a:lnTo>
                <a:lnTo>
                  <a:pt x="79" y="53"/>
                </a:lnTo>
                <a:lnTo>
                  <a:pt x="80" y="54"/>
                </a:lnTo>
                <a:lnTo>
                  <a:pt x="82" y="55"/>
                </a:lnTo>
                <a:lnTo>
                  <a:pt x="84" y="56"/>
                </a:lnTo>
                <a:lnTo>
                  <a:pt x="84" y="57"/>
                </a:lnTo>
                <a:lnTo>
                  <a:pt x="83" y="57"/>
                </a:lnTo>
                <a:lnTo>
                  <a:pt x="81" y="58"/>
                </a:lnTo>
                <a:lnTo>
                  <a:pt x="79" y="58"/>
                </a:lnTo>
                <a:lnTo>
                  <a:pt x="78" y="58"/>
                </a:lnTo>
                <a:lnTo>
                  <a:pt x="78" y="60"/>
                </a:lnTo>
                <a:lnTo>
                  <a:pt x="83" y="61"/>
                </a:lnTo>
                <a:lnTo>
                  <a:pt x="86" y="63"/>
                </a:lnTo>
                <a:lnTo>
                  <a:pt x="87" y="65"/>
                </a:lnTo>
                <a:lnTo>
                  <a:pt x="90" y="66"/>
                </a:lnTo>
                <a:lnTo>
                  <a:pt x="95" y="67"/>
                </a:lnTo>
                <a:lnTo>
                  <a:pt x="99" y="69"/>
                </a:lnTo>
                <a:lnTo>
                  <a:pt x="101" y="72"/>
                </a:lnTo>
                <a:lnTo>
                  <a:pt x="104" y="71"/>
                </a:lnTo>
                <a:lnTo>
                  <a:pt x="109" y="66"/>
                </a:lnTo>
                <a:lnTo>
                  <a:pt x="114" y="65"/>
                </a:lnTo>
                <a:lnTo>
                  <a:pt x="118" y="68"/>
                </a:lnTo>
                <a:lnTo>
                  <a:pt x="121" y="70"/>
                </a:lnTo>
                <a:lnTo>
                  <a:pt x="121" y="71"/>
                </a:lnTo>
                <a:lnTo>
                  <a:pt x="120" y="72"/>
                </a:lnTo>
                <a:lnTo>
                  <a:pt x="117" y="71"/>
                </a:lnTo>
                <a:lnTo>
                  <a:pt x="115" y="72"/>
                </a:lnTo>
                <a:lnTo>
                  <a:pt x="114" y="75"/>
                </a:lnTo>
                <a:lnTo>
                  <a:pt x="114" y="77"/>
                </a:lnTo>
                <a:lnTo>
                  <a:pt x="115" y="79"/>
                </a:lnTo>
                <a:lnTo>
                  <a:pt x="116" y="81"/>
                </a:lnTo>
                <a:lnTo>
                  <a:pt x="118" y="82"/>
                </a:lnTo>
                <a:lnTo>
                  <a:pt x="119" y="83"/>
                </a:lnTo>
                <a:lnTo>
                  <a:pt x="120" y="85"/>
                </a:lnTo>
                <a:lnTo>
                  <a:pt x="120" y="86"/>
                </a:lnTo>
                <a:lnTo>
                  <a:pt x="119" y="86"/>
                </a:lnTo>
                <a:lnTo>
                  <a:pt x="118" y="87"/>
                </a:lnTo>
                <a:lnTo>
                  <a:pt x="117" y="89"/>
                </a:lnTo>
                <a:lnTo>
                  <a:pt x="117" y="93"/>
                </a:lnTo>
                <a:lnTo>
                  <a:pt x="113" y="95"/>
                </a:lnTo>
                <a:lnTo>
                  <a:pt x="111" y="95"/>
                </a:lnTo>
                <a:lnTo>
                  <a:pt x="111" y="97"/>
                </a:lnTo>
                <a:lnTo>
                  <a:pt x="110" y="102"/>
                </a:lnTo>
                <a:lnTo>
                  <a:pt x="110" y="105"/>
                </a:lnTo>
                <a:lnTo>
                  <a:pt x="110" y="107"/>
                </a:lnTo>
                <a:lnTo>
                  <a:pt x="110" y="108"/>
                </a:lnTo>
                <a:lnTo>
                  <a:pt x="112" y="110"/>
                </a:lnTo>
                <a:lnTo>
                  <a:pt x="113" y="113"/>
                </a:lnTo>
                <a:lnTo>
                  <a:pt x="114" y="117"/>
                </a:lnTo>
                <a:lnTo>
                  <a:pt x="115" y="119"/>
                </a:lnTo>
                <a:lnTo>
                  <a:pt x="120" y="122"/>
                </a:lnTo>
                <a:lnTo>
                  <a:pt x="122" y="124"/>
                </a:lnTo>
                <a:lnTo>
                  <a:pt x="124" y="126"/>
                </a:lnTo>
                <a:lnTo>
                  <a:pt x="125" y="128"/>
                </a:lnTo>
                <a:lnTo>
                  <a:pt x="129" y="131"/>
                </a:lnTo>
                <a:lnTo>
                  <a:pt x="128" y="133"/>
                </a:lnTo>
                <a:lnTo>
                  <a:pt x="128" y="135"/>
                </a:lnTo>
                <a:lnTo>
                  <a:pt x="127" y="135"/>
                </a:lnTo>
                <a:lnTo>
                  <a:pt x="125" y="138"/>
                </a:lnTo>
                <a:lnTo>
                  <a:pt x="123" y="139"/>
                </a:lnTo>
                <a:lnTo>
                  <a:pt x="120" y="144"/>
                </a:lnTo>
                <a:lnTo>
                  <a:pt x="116" y="144"/>
                </a:lnTo>
                <a:lnTo>
                  <a:pt x="114" y="144"/>
                </a:lnTo>
                <a:lnTo>
                  <a:pt x="113" y="145"/>
                </a:lnTo>
                <a:lnTo>
                  <a:pt x="112" y="147"/>
                </a:lnTo>
                <a:lnTo>
                  <a:pt x="113" y="149"/>
                </a:lnTo>
                <a:lnTo>
                  <a:pt x="113" y="151"/>
                </a:lnTo>
                <a:lnTo>
                  <a:pt x="112" y="154"/>
                </a:lnTo>
                <a:lnTo>
                  <a:pt x="113" y="158"/>
                </a:lnTo>
                <a:lnTo>
                  <a:pt x="115" y="160"/>
                </a:lnTo>
                <a:lnTo>
                  <a:pt x="115" y="161"/>
                </a:lnTo>
                <a:lnTo>
                  <a:pt x="114" y="162"/>
                </a:lnTo>
                <a:lnTo>
                  <a:pt x="112" y="166"/>
                </a:lnTo>
                <a:lnTo>
                  <a:pt x="111" y="167"/>
                </a:lnTo>
                <a:lnTo>
                  <a:pt x="109" y="168"/>
                </a:lnTo>
                <a:lnTo>
                  <a:pt x="108" y="167"/>
                </a:lnTo>
                <a:lnTo>
                  <a:pt x="107" y="166"/>
                </a:lnTo>
                <a:lnTo>
                  <a:pt x="106" y="166"/>
                </a:lnTo>
                <a:lnTo>
                  <a:pt x="103" y="167"/>
                </a:lnTo>
                <a:lnTo>
                  <a:pt x="100" y="168"/>
                </a:lnTo>
                <a:lnTo>
                  <a:pt x="97" y="167"/>
                </a:lnTo>
                <a:lnTo>
                  <a:pt x="95" y="167"/>
                </a:lnTo>
                <a:lnTo>
                  <a:pt x="94" y="168"/>
                </a:lnTo>
                <a:lnTo>
                  <a:pt x="92" y="168"/>
                </a:lnTo>
                <a:lnTo>
                  <a:pt x="90" y="170"/>
                </a:lnTo>
                <a:lnTo>
                  <a:pt x="86" y="171"/>
                </a:lnTo>
                <a:lnTo>
                  <a:pt x="85" y="170"/>
                </a:lnTo>
                <a:lnTo>
                  <a:pt x="84" y="169"/>
                </a:lnTo>
                <a:lnTo>
                  <a:pt x="83" y="167"/>
                </a:lnTo>
                <a:lnTo>
                  <a:pt x="83" y="166"/>
                </a:lnTo>
                <a:lnTo>
                  <a:pt x="86" y="165"/>
                </a:lnTo>
                <a:lnTo>
                  <a:pt x="86" y="163"/>
                </a:lnTo>
                <a:lnTo>
                  <a:pt x="90" y="156"/>
                </a:lnTo>
                <a:lnTo>
                  <a:pt x="90" y="153"/>
                </a:lnTo>
                <a:lnTo>
                  <a:pt x="90" y="153"/>
                </a:lnTo>
                <a:lnTo>
                  <a:pt x="90" y="152"/>
                </a:lnTo>
                <a:lnTo>
                  <a:pt x="88" y="152"/>
                </a:lnTo>
                <a:lnTo>
                  <a:pt x="79" y="149"/>
                </a:lnTo>
                <a:lnTo>
                  <a:pt x="80" y="146"/>
                </a:lnTo>
                <a:lnTo>
                  <a:pt x="77" y="144"/>
                </a:lnTo>
                <a:lnTo>
                  <a:pt x="74" y="142"/>
                </a:lnTo>
                <a:lnTo>
                  <a:pt x="74" y="140"/>
                </a:lnTo>
                <a:lnTo>
                  <a:pt x="71" y="137"/>
                </a:lnTo>
                <a:lnTo>
                  <a:pt x="69" y="135"/>
                </a:lnTo>
                <a:lnTo>
                  <a:pt x="66" y="134"/>
                </a:lnTo>
                <a:lnTo>
                  <a:pt x="64" y="132"/>
                </a:lnTo>
                <a:lnTo>
                  <a:pt x="62" y="131"/>
                </a:lnTo>
                <a:lnTo>
                  <a:pt x="61" y="130"/>
                </a:lnTo>
                <a:lnTo>
                  <a:pt x="61" y="129"/>
                </a:lnTo>
                <a:lnTo>
                  <a:pt x="61" y="128"/>
                </a:lnTo>
                <a:lnTo>
                  <a:pt x="60" y="128"/>
                </a:lnTo>
                <a:lnTo>
                  <a:pt x="58" y="129"/>
                </a:lnTo>
                <a:lnTo>
                  <a:pt x="55" y="130"/>
                </a:lnTo>
                <a:lnTo>
                  <a:pt x="55" y="131"/>
                </a:lnTo>
                <a:lnTo>
                  <a:pt x="56" y="133"/>
                </a:lnTo>
                <a:lnTo>
                  <a:pt x="56" y="134"/>
                </a:lnTo>
                <a:lnTo>
                  <a:pt x="56" y="136"/>
                </a:lnTo>
                <a:lnTo>
                  <a:pt x="55" y="137"/>
                </a:lnTo>
                <a:lnTo>
                  <a:pt x="51" y="141"/>
                </a:lnTo>
                <a:lnTo>
                  <a:pt x="50" y="142"/>
                </a:lnTo>
                <a:lnTo>
                  <a:pt x="51" y="144"/>
                </a:lnTo>
                <a:lnTo>
                  <a:pt x="50" y="145"/>
                </a:lnTo>
                <a:lnTo>
                  <a:pt x="47" y="146"/>
                </a:lnTo>
                <a:lnTo>
                  <a:pt x="47" y="145"/>
                </a:lnTo>
                <a:lnTo>
                  <a:pt x="46" y="143"/>
                </a:lnTo>
                <a:lnTo>
                  <a:pt x="44" y="141"/>
                </a:lnTo>
                <a:lnTo>
                  <a:pt x="41" y="140"/>
                </a:lnTo>
                <a:lnTo>
                  <a:pt x="34" y="135"/>
                </a:lnTo>
                <a:lnTo>
                  <a:pt x="31" y="135"/>
                </a:lnTo>
                <a:lnTo>
                  <a:pt x="29" y="134"/>
                </a:lnTo>
                <a:lnTo>
                  <a:pt x="26" y="132"/>
                </a:lnTo>
                <a:lnTo>
                  <a:pt x="24" y="131"/>
                </a:lnTo>
                <a:lnTo>
                  <a:pt x="22" y="130"/>
                </a:lnTo>
                <a:lnTo>
                  <a:pt x="18" y="124"/>
                </a:lnTo>
                <a:lnTo>
                  <a:pt x="14" y="121"/>
                </a:lnTo>
                <a:lnTo>
                  <a:pt x="11" y="119"/>
                </a:lnTo>
                <a:lnTo>
                  <a:pt x="11" y="118"/>
                </a:lnTo>
                <a:lnTo>
                  <a:pt x="11" y="116"/>
                </a:lnTo>
                <a:lnTo>
                  <a:pt x="11" y="116"/>
                </a:lnTo>
                <a:lnTo>
                  <a:pt x="13" y="114"/>
                </a:lnTo>
                <a:lnTo>
                  <a:pt x="14" y="113"/>
                </a:lnTo>
                <a:lnTo>
                  <a:pt x="16" y="113"/>
                </a:lnTo>
                <a:lnTo>
                  <a:pt x="17" y="114"/>
                </a:lnTo>
                <a:lnTo>
                  <a:pt x="19" y="115"/>
                </a:lnTo>
                <a:lnTo>
                  <a:pt x="20" y="113"/>
                </a:lnTo>
                <a:lnTo>
                  <a:pt x="20" y="111"/>
                </a:lnTo>
                <a:lnTo>
                  <a:pt x="20" y="109"/>
                </a:lnTo>
                <a:lnTo>
                  <a:pt x="16" y="103"/>
                </a:lnTo>
                <a:lnTo>
                  <a:pt x="13" y="98"/>
                </a:lnTo>
                <a:lnTo>
                  <a:pt x="12" y="97"/>
                </a:lnTo>
                <a:lnTo>
                  <a:pt x="13" y="96"/>
                </a:lnTo>
                <a:lnTo>
                  <a:pt x="14" y="96"/>
                </a:lnTo>
                <a:lnTo>
                  <a:pt x="15" y="96"/>
                </a:lnTo>
                <a:lnTo>
                  <a:pt x="19" y="97"/>
                </a:lnTo>
                <a:lnTo>
                  <a:pt x="22" y="96"/>
                </a:lnTo>
                <a:lnTo>
                  <a:pt x="23" y="95"/>
                </a:lnTo>
                <a:lnTo>
                  <a:pt x="23" y="94"/>
                </a:lnTo>
                <a:lnTo>
                  <a:pt x="22" y="93"/>
                </a:lnTo>
                <a:lnTo>
                  <a:pt x="18" y="89"/>
                </a:lnTo>
                <a:lnTo>
                  <a:pt x="15" y="86"/>
                </a:lnTo>
                <a:lnTo>
                  <a:pt x="12" y="84"/>
                </a:lnTo>
                <a:lnTo>
                  <a:pt x="9" y="83"/>
                </a:lnTo>
                <a:lnTo>
                  <a:pt x="9" y="82"/>
                </a:lnTo>
                <a:lnTo>
                  <a:pt x="8" y="80"/>
                </a:lnTo>
                <a:lnTo>
                  <a:pt x="9" y="78"/>
                </a:lnTo>
                <a:lnTo>
                  <a:pt x="9" y="75"/>
                </a:lnTo>
                <a:lnTo>
                  <a:pt x="9" y="73"/>
                </a:lnTo>
                <a:lnTo>
                  <a:pt x="12" y="69"/>
                </a:lnTo>
                <a:lnTo>
                  <a:pt x="14" y="66"/>
                </a:lnTo>
                <a:lnTo>
                  <a:pt x="15" y="62"/>
                </a:lnTo>
                <a:lnTo>
                  <a:pt x="16" y="58"/>
                </a:lnTo>
                <a:lnTo>
                  <a:pt x="15" y="57"/>
                </a:lnTo>
                <a:lnTo>
                  <a:pt x="14" y="57"/>
                </a:lnTo>
                <a:lnTo>
                  <a:pt x="12" y="56"/>
                </a:lnTo>
                <a:lnTo>
                  <a:pt x="9" y="57"/>
                </a:lnTo>
                <a:lnTo>
                  <a:pt x="6" y="58"/>
                </a:lnTo>
                <a:lnTo>
                  <a:pt x="5" y="58"/>
                </a:lnTo>
                <a:lnTo>
                  <a:pt x="4" y="56"/>
                </a:lnTo>
                <a:lnTo>
                  <a:pt x="5" y="56"/>
                </a:lnTo>
                <a:lnTo>
                  <a:pt x="6" y="56"/>
                </a:lnTo>
                <a:lnTo>
                  <a:pt x="6" y="56"/>
                </a:lnTo>
                <a:lnTo>
                  <a:pt x="7" y="55"/>
                </a:lnTo>
                <a:lnTo>
                  <a:pt x="8" y="53"/>
                </a:lnTo>
                <a:lnTo>
                  <a:pt x="7" y="46"/>
                </a:lnTo>
                <a:lnTo>
                  <a:pt x="9" y="46"/>
                </a:lnTo>
                <a:lnTo>
                  <a:pt x="9" y="45"/>
                </a:lnTo>
                <a:lnTo>
                  <a:pt x="9" y="44"/>
                </a:lnTo>
                <a:lnTo>
                  <a:pt x="11" y="45"/>
                </a:lnTo>
                <a:lnTo>
                  <a:pt x="14" y="45"/>
                </a:lnTo>
                <a:lnTo>
                  <a:pt x="17" y="45"/>
                </a:lnTo>
                <a:lnTo>
                  <a:pt x="17" y="44"/>
                </a:lnTo>
                <a:lnTo>
                  <a:pt x="17" y="43"/>
                </a:lnTo>
                <a:lnTo>
                  <a:pt x="17" y="42"/>
                </a:lnTo>
                <a:lnTo>
                  <a:pt x="16" y="41"/>
                </a:lnTo>
                <a:lnTo>
                  <a:pt x="15" y="40"/>
                </a:lnTo>
                <a:lnTo>
                  <a:pt x="13" y="40"/>
                </a:lnTo>
                <a:lnTo>
                  <a:pt x="8" y="37"/>
                </a:lnTo>
                <a:lnTo>
                  <a:pt x="5" y="35"/>
                </a:lnTo>
                <a:lnTo>
                  <a:pt x="5" y="32"/>
                </a:lnTo>
                <a:lnTo>
                  <a:pt x="6" y="30"/>
                </a:lnTo>
                <a:lnTo>
                  <a:pt x="7" y="29"/>
                </a:lnTo>
                <a:lnTo>
                  <a:pt x="6" y="29"/>
                </a:lnTo>
                <a:lnTo>
                  <a:pt x="3" y="28"/>
                </a:lnTo>
                <a:lnTo>
                  <a:pt x="2" y="26"/>
                </a:lnTo>
                <a:lnTo>
                  <a:pt x="3" y="23"/>
                </a:lnTo>
                <a:lnTo>
                  <a:pt x="1" y="18"/>
                </a:lnTo>
                <a:lnTo>
                  <a:pt x="0" y="15"/>
                </a:lnTo>
                <a:lnTo>
                  <a:pt x="1" y="14"/>
                </a:lnTo>
                <a:lnTo>
                  <a:pt x="2" y="12"/>
                </a:lnTo>
                <a:lnTo>
                  <a:pt x="2" y="11"/>
                </a:lnTo>
                <a:lnTo>
                  <a:pt x="2" y="11"/>
                </a:lnTo>
                <a:lnTo>
                  <a:pt x="5" y="10"/>
                </a:lnTo>
                <a:lnTo>
                  <a:pt x="6" y="9"/>
                </a:lnTo>
                <a:lnTo>
                  <a:pt x="7" y="7"/>
                </a:lnTo>
                <a:lnTo>
                  <a:pt x="7" y="7"/>
                </a:lnTo>
                <a:lnTo>
                  <a:pt x="9" y="8"/>
                </a:lnTo>
                <a:lnTo>
                  <a:pt x="11" y="9"/>
                </a:lnTo>
                <a:lnTo>
                  <a:pt x="13" y="8"/>
                </a:lnTo>
                <a:lnTo>
                  <a:pt x="15" y="7"/>
                </a:lnTo>
                <a:lnTo>
                  <a:pt x="17" y="6"/>
                </a:lnTo>
                <a:lnTo>
                  <a:pt x="18" y="5"/>
                </a:lnTo>
                <a:lnTo>
                  <a:pt x="19" y="4"/>
                </a:lnTo>
                <a:lnTo>
                  <a:pt x="21" y="1"/>
                </a:lnTo>
                <a:lnTo>
                  <a:pt x="24" y="0"/>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71" name="Finland">
            <a:extLst>
              <a:ext uri="{FF2B5EF4-FFF2-40B4-BE49-F238E27FC236}">
                <a16:creationId xmlns:a16="http://schemas.microsoft.com/office/drawing/2014/main" id="{A027962F-4271-4460-8E01-DDD5F75CC284}"/>
              </a:ext>
            </a:extLst>
          </p:cNvPr>
          <p:cNvSpPr>
            <a:spLocks noEditPoints="1"/>
          </p:cNvSpPr>
          <p:nvPr/>
        </p:nvSpPr>
        <p:spPr bwMode="auto">
          <a:xfrm>
            <a:off x="6419135" y="1586205"/>
            <a:ext cx="306375" cy="500036"/>
          </a:xfrm>
          <a:custGeom>
            <a:avLst/>
            <a:gdLst>
              <a:gd name="T0" fmla="*/ 253 w 340"/>
              <a:gd name="T1" fmla="*/ 108 h 764"/>
              <a:gd name="T2" fmla="*/ 272 w 340"/>
              <a:gd name="T3" fmla="*/ 175 h 764"/>
              <a:gd name="T4" fmla="*/ 269 w 340"/>
              <a:gd name="T5" fmla="*/ 254 h 764"/>
              <a:gd name="T6" fmla="*/ 280 w 340"/>
              <a:gd name="T7" fmla="*/ 312 h 764"/>
              <a:gd name="T8" fmla="*/ 294 w 340"/>
              <a:gd name="T9" fmla="*/ 365 h 764"/>
              <a:gd name="T10" fmla="*/ 281 w 340"/>
              <a:gd name="T11" fmla="*/ 397 h 764"/>
              <a:gd name="T12" fmla="*/ 280 w 340"/>
              <a:gd name="T13" fmla="*/ 417 h 764"/>
              <a:gd name="T14" fmla="*/ 292 w 340"/>
              <a:gd name="T15" fmla="*/ 450 h 764"/>
              <a:gd name="T16" fmla="*/ 306 w 340"/>
              <a:gd name="T17" fmla="*/ 491 h 764"/>
              <a:gd name="T18" fmla="*/ 331 w 340"/>
              <a:gd name="T19" fmla="*/ 547 h 764"/>
              <a:gd name="T20" fmla="*/ 330 w 340"/>
              <a:gd name="T21" fmla="*/ 592 h 764"/>
              <a:gd name="T22" fmla="*/ 277 w 340"/>
              <a:gd name="T23" fmla="*/ 661 h 764"/>
              <a:gd name="T24" fmla="*/ 224 w 340"/>
              <a:gd name="T25" fmla="*/ 719 h 764"/>
              <a:gd name="T26" fmla="*/ 190 w 340"/>
              <a:gd name="T27" fmla="*/ 724 h 764"/>
              <a:gd name="T28" fmla="*/ 182 w 340"/>
              <a:gd name="T29" fmla="*/ 724 h 764"/>
              <a:gd name="T30" fmla="*/ 163 w 340"/>
              <a:gd name="T31" fmla="*/ 733 h 764"/>
              <a:gd name="T32" fmla="*/ 132 w 340"/>
              <a:gd name="T33" fmla="*/ 743 h 764"/>
              <a:gd name="T34" fmla="*/ 84 w 340"/>
              <a:gd name="T35" fmla="*/ 758 h 764"/>
              <a:gd name="T36" fmla="*/ 77 w 340"/>
              <a:gd name="T37" fmla="*/ 750 h 764"/>
              <a:gd name="T38" fmla="*/ 63 w 340"/>
              <a:gd name="T39" fmla="*/ 751 h 764"/>
              <a:gd name="T40" fmla="*/ 62 w 340"/>
              <a:gd name="T41" fmla="*/ 739 h 764"/>
              <a:gd name="T42" fmla="*/ 41 w 340"/>
              <a:gd name="T43" fmla="*/ 722 h 764"/>
              <a:gd name="T44" fmla="*/ 25 w 340"/>
              <a:gd name="T45" fmla="*/ 705 h 764"/>
              <a:gd name="T46" fmla="*/ 28 w 340"/>
              <a:gd name="T47" fmla="*/ 658 h 764"/>
              <a:gd name="T48" fmla="*/ 29 w 340"/>
              <a:gd name="T49" fmla="*/ 646 h 764"/>
              <a:gd name="T50" fmla="*/ 17 w 340"/>
              <a:gd name="T51" fmla="*/ 597 h 764"/>
              <a:gd name="T52" fmla="*/ 30 w 340"/>
              <a:gd name="T53" fmla="*/ 549 h 764"/>
              <a:gd name="T54" fmla="*/ 51 w 340"/>
              <a:gd name="T55" fmla="*/ 527 h 764"/>
              <a:gd name="T56" fmla="*/ 75 w 340"/>
              <a:gd name="T57" fmla="*/ 500 h 764"/>
              <a:gd name="T58" fmla="*/ 114 w 340"/>
              <a:gd name="T59" fmla="*/ 450 h 764"/>
              <a:gd name="T60" fmla="*/ 146 w 340"/>
              <a:gd name="T61" fmla="*/ 425 h 764"/>
              <a:gd name="T62" fmla="*/ 146 w 340"/>
              <a:gd name="T63" fmla="*/ 389 h 764"/>
              <a:gd name="T64" fmla="*/ 124 w 340"/>
              <a:gd name="T65" fmla="*/ 351 h 764"/>
              <a:gd name="T66" fmla="*/ 97 w 340"/>
              <a:gd name="T67" fmla="*/ 323 h 764"/>
              <a:gd name="T68" fmla="*/ 102 w 340"/>
              <a:gd name="T69" fmla="*/ 285 h 764"/>
              <a:gd name="T70" fmla="*/ 94 w 340"/>
              <a:gd name="T71" fmla="*/ 247 h 764"/>
              <a:gd name="T72" fmla="*/ 88 w 340"/>
              <a:gd name="T73" fmla="*/ 225 h 764"/>
              <a:gd name="T74" fmla="*/ 94 w 340"/>
              <a:gd name="T75" fmla="*/ 186 h 764"/>
              <a:gd name="T76" fmla="*/ 67 w 340"/>
              <a:gd name="T77" fmla="*/ 147 h 764"/>
              <a:gd name="T78" fmla="*/ 20 w 340"/>
              <a:gd name="T79" fmla="*/ 114 h 764"/>
              <a:gd name="T80" fmla="*/ 14 w 340"/>
              <a:gd name="T81" fmla="*/ 92 h 764"/>
              <a:gd name="T82" fmla="*/ 31 w 340"/>
              <a:gd name="T83" fmla="*/ 72 h 764"/>
              <a:gd name="T84" fmla="*/ 77 w 340"/>
              <a:gd name="T85" fmla="*/ 123 h 764"/>
              <a:gd name="T86" fmla="*/ 116 w 340"/>
              <a:gd name="T87" fmla="*/ 120 h 764"/>
              <a:gd name="T88" fmla="*/ 152 w 340"/>
              <a:gd name="T89" fmla="*/ 106 h 764"/>
              <a:gd name="T90" fmla="*/ 168 w 340"/>
              <a:gd name="T91" fmla="*/ 38 h 764"/>
              <a:gd name="T92" fmla="*/ 203 w 340"/>
              <a:gd name="T93" fmla="*/ 15 h 764"/>
              <a:gd name="T94" fmla="*/ 255 w 340"/>
              <a:gd name="T95" fmla="*/ 31 h 764"/>
              <a:gd name="T96" fmla="*/ 260 w 340"/>
              <a:gd name="T97" fmla="*/ 93 h 764"/>
              <a:gd name="T98" fmla="*/ 137 w 340"/>
              <a:gd name="T99" fmla="*/ 412 h 764"/>
              <a:gd name="T100" fmla="*/ 25 w 340"/>
              <a:gd name="T101" fmla="*/ 543 h 764"/>
              <a:gd name="T102" fmla="*/ 19 w 340"/>
              <a:gd name="T103" fmla="*/ 539 h 764"/>
              <a:gd name="T104" fmla="*/ 19 w 340"/>
              <a:gd name="T105" fmla="*/ 714 h 764"/>
              <a:gd name="T106" fmla="*/ 38 w 340"/>
              <a:gd name="T107" fmla="*/ 727 h 764"/>
              <a:gd name="T108" fmla="*/ 49 w 340"/>
              <a:gd name="T109" fmla="*/ 730 h 764"/>
              <a:gd name="T110" fmla="*/ 50 w 340"/>
              <a:gd name="T111" fmla="*/ 741 h 764"/>
              <a:gd name="T112" fmla="*/ 35 w 340"/>
              <a:gd name="T113" fmla="*/ 746 h 764"/>
              <a:gd name="T114" fmla="*/ 27 w 340"/>
              <a:gd name="T115" fmla="*/ 745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764">
                <a:moveTo>
                  <a:pt x="260" y="93"/>
                </a:moveTo>
                <a:lnTo>
                  <a:pt x="260" y="93"/>
                </a:lnTo>
                <a:lnTo>
                  <a:pt x="258" y="94"/>
                </a:lnTo>
                <a:lnTo>
                  <a:pt x="252" y="99"/>
                </a:lnTo>
                <a:lnTo>
                  <a:pt x="248" y="101"/>
                </a:lnTo>
                <a:lnTo>
                  <a:pt x="243" y="103"/>
                </a:lnTo>
                <a:lnTo>
                  <a:pt x="244" y="106"/>
                </a:lnTo>
                <a:lnTo>
                  <a:pt x="252" y="107"/>
                </a:lnTo>
                <a:lnTo>
                  <a:pt x="253" y="108"/>
                </a:lnTo>
                <a:lnTo>
                  <a:pt x="254" y="109"/>
                </a:lnTo>
                <a:lnTo>
                  <a:pt x="254" y="111"/>
                </a:lnTo>
                <a:lnTo>
                  <a:pt x="254" y="115"/>
                </a:lnTo>
                <a:lnTo>
                  <a:pt x="245" y="135"/>
                </a:lnTo>
                <a:lnTo>
                  <a:pt x="245" y="139"/>
                </a:lnTo>
                <a:lnTo>
                  <a:pt x="248" y="151"/>
                </a:lnTo>
                <a:lnTo>
                  <a:pt x="252" y="164"/>
                </a:lnTo>
                <a:lnTo>
                  <a:pt x="263" y="170"/>
                </a:lnTo>
                <a:lnTo>
                  <a:pt x="272" y="175"/>
                </a:lnTo>
                <a:lnTo>
                  <a:pt x="278" y="186"/>
                </a:lnTo>
                <a:lnTo>
                  <a:pt x="287" y="200"/>
                </a:lnTo>
                <a:lnTo>
                  <a:pt x="292" y="206"/>
                </a:lnTo>
                <a:lnTo>
                  <a:pt x="292" y="208"/>
                </a:lnTo>
                <a:lnTo>
                  <a:pt x="291" y="217"/>
                </a:lnTo>
                <a:lnTo>
                  <a:pt x="285" y="227"/>
                </a:lnTo>
                <a:lnTo>
                  <a:pt x="279" y="236"/>
                </a:lnTo>
                <a:lnTo>
                  <a:pt x="274" y="245"/>
                </a:lnTo>
                <a:lnTo>
                  <a:pt x="269" y="254"/>
                </a:lnTo>
                <a:lnTo>
                  <a:pt x="264" y="264"/>
                </a:lnTo>
                <a:lnTo>
                  <a:pt x="264" y="267"/>
                </a:lnTo>
                <a:lnTo>
                  <a:pt x="264" y="270"/>
                </a:lnTo>
                <a:lnTo>
                  <a:pt x="264" y="274"/>
                </a:lnTo>
                <a:lnTo>
                  <a:pt x="271" y="286"/>
                </a:lnTo>
                <a:lnTo>
                  <a:pt x="273" y="292"/>
                </a:lnTo>
                <a:lnTo>
                  <a:pt x="276" y="299"/>
                </a:lnTo>
                <a:lnTo>
                  <a:pt x="278" y="306"/>
                </a:lnTo>
                <a:lnTo>
                  <a:pt x="280" y="312"/>
                </a:lnTo>
                <a:lnTo>
                  <a:pt x="282" y="318"/>
                </a:lnTo>
                <a:lnTo>
                  <a:pt x="284" y="322"/>
                </a:lnTo>
                <a:lnTo>
                  <a:pt x="287" y="326"/>
                </a:lnTo>
                <a:lnTo>
                  <a:pt x="290" y="333"/>
                </a:lnTo>
                <a:lnTo>
                  <a:pt x="291" y="338"/>
                </a:lnTo>
                <a:lnTo>
                  <a:pt x="295" y="356"/>
                </a:lnTo>
                <a:lnTo>
                  <a:pt x="296" y="361"/>
                </a:lnTo>
                <a:lnTo>
                  <a:pt x="296" y="364"/>
                </a:lnTo>
                <a:lnTo>
                  <a:pt x="294" y="365"/>
                </a:lnTo>
                <a:lnTo>
                  <a:pt x="289" y="365"/>
                </a:lnTo>
                <a:lnTo>
                  <a:pt x="284" y="367"/>
                </a:lnTo>
                <a:lnTo>
                  <a:pt x="284" y="368"/>
                </a:lnTo>
                <a:lnTo>
                  <a:pt x="287" y="372"/>
                </a:lnTo>
                <a:lnTo>
                  <a:pt x="284" y="380"/>
                </a:lnTo>
                <a:lnTo>
                  <a:pt x="284" y="390"/>
                </a:lnTo>
                <a:lnTo>
                  <a:pt x="281" y="395"/>
                </a:lnTo>
                <a:lnTo>
                  <a:pt x="280" y="396"/>
                </a:lnTo>
                <a:lnTo>
                  <a:pt x="281" y="397"/>
                </a:lnTo>
                <a:lnTo>
                  <a:pt x="281" y="398"/>
                </a:lnTo>
                <a:lnTo>
                  <a:pt x="287" y="400"/>
                </a:lnTo>
                <a:lnTo>
                  <a:pt x="287" y="401"/>
                </a:lnTo>
                <a:lnTo>
                  <a:pt x="287" y="404"/>
                </a:lnTo>
                <a:lnTo>
                  <a:pt x="287" y="407"/>
                </a:lnTo>
                <a:lnTo>
                  <a:pt x="284" y="409"/>
                </a:lnTo>
                <a:lnTo>
                  <a:pt x="281" y="412"/>
                </a:lnTo>
                <a:lnTo>
                  <a:pt x="280" y="415"/>
                </a:lnTo>
                <a:lnTo>
                  <a:pt x="280" y="417"/>
                </a:lnTo>
                <a:lnTo>
                  <a:pt x="281" y="421"/>
                </a:lnTo>
                <a:lnTo>
                  <a:pt x="283" y="426"/>
                </a:lnTo>
                <a:lnTo>
                  <a:pt x="286" y="429"/>
                </a:lnTo>
                <a:lnTo>
                  <a:pt x="295" y="432"/>
                </a:lnTo>
                <a:lnTo>
                  <a:pt x="296" y="434"/>
                </a:lnTo>
                <a:lnTo>
                  <a:pt x="297" y="438"/>
                </a:lnTo>
                <a:lnTo>
                  <a:pt x="296" y="441"/>
                </a:lnTo>
                <a:lnTo>
                  <a:pt x="292" y="447"/>
                </a:lnTo>
                <a:lnTo>
                  <a:pt x="292" y="450"/>
                </a:lnTo>
                <a:lnTo>
                  <a:pt x="294" y="455"/>
                </a:lnTo>
                <a:lnTo>
                  <a:pt x="296" y="461"/>
                </a:lnTo>
                <a:lnTo>
                  <a:pt x="305" y="467"/>
                </a:lnTo>
                <a:lnTo>
                  <a:pt x="308" y="470"/>
                </a:lnTo>
                <a:lnTo>
                  <a:pt x="309" y="473"/>
                </a:lnTo>
                <a:lnTo>
                  <a:pt x="309" y="477"/>
                </a:lnTo>
                <a:lnTo>
                  <a:pt x="309" y="482"/>
                </a:lnTo>
                <a:lnTo>
                  <a:pt x="308" y="486"/>
                </a:lnTo>
                <a:lnTo>
                  <a:pt x="306" y="491"/>
                </a:lnTo>
                <a:lnTo>
                  <a:pt x="299" y="501"/>
                </a:lnTo>
                <a:lnTo>
                  <a:pt x="293" y="505"/>
                </a:lnTo>
                <a:lnTo>
                  <a:pt x="292" y="506"/>
                </a:lnTo>
                <a:lnTo>
                  <a:pt x="294" y="509"/>
                </a:lnTo>
                <a:lnTo>
                  <a:pt x="306" y="522"/>
                </a:lnTo>
                <a:lnTo>
                  <a:pt x="313" y="528"/>
                </a:lnTo>
                <a:lnTo>
                  <a:pt x="323" y="536"/>
                </a:lnTo>
                <a:lnTo>
                  <a:pt x="329" y="543"/>
                </a:lnTo>
                <a:lnTo>
                  <a:pt x="331" y="547"/>
                </a:lnTo>
                <a:lnTo>
                  <a:pt x="334" y="552"/>
                </a:lnTo>
                <a:lnTo>
                  <a:pt x="337" y="556"/>
                </a:lnTo>
                <a:lnTo>
                  <a:pt x="340" y="560"/>
                </a:lnTo>
                <a:lnTo>
                  <a:pt x="340" y="562"/>
                </a:lnTo>
                <a:lnTo>
                  <a:pt x="340" y="565"/>
                </a:lnTo>
                <a:lnTo>
                  <a:pt x="337" y="572"/>
                </a:lnTo>
                <a:lnTo>
                  <a:pt x="336" y="578"/>
                </a:lnTo>
                <a:lnTo>
                  <a:pt x="333" y="586"/>
                </a:lnTo>
                <a:lnTo>
                  <a:pt x="330" y="592"/>
                </a:lnTo>
                <a:lnTo>
                  <a:pt x="322" y="603"/>
                </a:lnTo>
                <a:lnTo>
                  <a:pt x="310" y="616"/>
                </a:lnTo>
                <a:lnTo>
                  <a:pt x="308" y="620"/>
                </a:lnTo>
                <a:lnTo>
                  <a:pt x="302" y="627"/>
                </a:lnTo>
                <a:lnTo>
                  <a:pt x="293" y="640"/>
                </a:lnTo>
                <a:lnTo>
                  <a:pt x="291" y="643"/>
                </a:lnTo>
                <a:lnTo>
                  <a:pt x="283" y="654"/>
                </a:lnTo>
                <a:lnTo>
                  <a:pt x="280" y="658"/>
                </a:lnTo>
                <a:lnTo>
                  <a:pt x="277" y="661"/>
                </a:lnTo>
                <a:lnTo>
                  <a:pt x="269" y="671"/>
                </a:lnTo>
                <a:lnTo>
                  <a:pt x="261" y="679"/>
                </a:lnTo>
                <a:lnTo>
                  <a:pt x="253" y="686"/>
                </a:lnTo>
                <a:lnTo>
                  <a:pt x="251" y="690"/>
                </a:lnTo>
                <a:lnTo>
                  <a:pt x="248" y="692"/>
                </a:lnTo>
                <a:lnTo>
                  <a:pt x="244" y="695"/>
                </a:lnTo>
                <a:lnTo>
                  <a:pt x="243" y="696"/>
                </a:lnTo>
                <a:lnTo>
                  <a:pt x="235" y="706"/>
                </a:lnTo>
                <a:lnTo>
                  <a:pt x="224" y="719"/>
                </a:lnTo>
                <a:lnTo>
                  <a:pt x="223" y="719"/>
                </a:lnTo>
                <a:lnTo>
                  <a:pt x="220" y="722"/>
                </a:lnTo>
                <a:lnTo>
                  <a:pt x="215" y="722"/>
                </a:lnTo>
                <a:lnTo>
                  <a:pt x="213" y="724"/>
                </a:lnTo>
                <a:lnTo>
                  <a:pt x="207" y="719"/>
                </a:lnTo>
                <a:lnTo>
                  <a:pt x="205" y="719"/>
                </a:lnTo>
                <a:lnTo>
                  <a:pt x="201" y="720"/>
                </a:lnTo>
                <a:lnTo>
                  <a:pt x="198" y="723"/>
                </a:lnTo>
                <a:lnTo>
                  <a:pt x="190" y="724"/>
                </a:lnTo>
                <a:lnTo>
                  <a:pt x="187" y="726"/>
                </a:lnTo>
                <a:lnTo>
                  <a:pt x="185" y="727"/>
                </a:lnTo>
                <a:lnTo>
                  <a:pt x="184" y="723"/>
                </a:lnTo>
                <a:lnTo>
                  <a:pt x="185" y="719"/>
                </a:lnTo>
                <a:lnTo>
                  <a:pt x="187" y="716"/>
                </a:lnTo>
                <a:lnTo>
                  <a:pt x="187" y="713"/>
                </a:lnTo>
                <a:lnTo>
                  <a:pt x="186" y="714"/>
                </a:lnTo>
                <a:lnTo>
                  <a:pt x="183" y="718"/>
                </a:lnTo>
                <a:lnTo>
                  <a:pt x="182" y="724"/>
                </a:lnTo>
                <a:lnTo>
                  <a:pt x="180" y="726"/>
                </a:lnTo>
                <a:lnTo>
                  <a:pt x="174" y="727"/>
                </a:lnTo>
                <a:lnTo>
                  <a:pt x="169" y="723"/>
                </a:lnTo>
                <a:lnTo>
                  <a:pt x="166" y="723"/>
                </a:lnTo>
                <a:lnTo>
                  <a:pt x="168" y="726"/>
                </a:lnTo>
                <a:lnTo>
                  <a:pt x="169" y="730"/>
                </a:lnTo>
                <a:lnTo>
                  <a:pt x="169" y="732"/>
                </a:lnTo>
                <a:lnTo>
                  <a:pt x="166" y="731"/>
                </a:lnTo>
                <a:lnTo>
                  <a:pt x="163" y="733"/>
                </a:lnTo>
                <a:lnTo>
                  <a:pt x="160" y="736"/>
                </a:lnTo>
                <a:lnTo>
                  <a:pt x="159" y="736"/>
                </a:lnTo>
                <a:lnTo>
                  <a:pt x="157" y="732"/>
                </a:lnTo>
                <a:lnTo>
                  <a:pt x="154" y="734"/>
                </a:lnTo>
                <a:lnTo>
                  <a:pt x="151" y="737"/>
                </a:lnTo>
                <a:lnTo>
                  <a:pt x="145" y="737"/>
                </a:lnTo>
                <a:lnTo>
                  <a:pt x="142" y="741"/>
                </a:lnTo>
                <a:lnTo>
                  <a:pt x="135" y="743"/>
                </a:lnTo>
                <a:lnTo>
                  <a:pt x="132" y="743"/>
                </a:lnTo>
                <a:lnTo>
                  <a:pt x="124" y="746"/>
                </a:lnTo>
                <a:lnTo>
                  <a:pt x="122" y="750"/>
                </a:lnTo>
                <a:lnTo>
                  <a:pt x="119" y="752"/>
                </a:lnTo>
                <a:lnTo>
                  <a:pt x="116" y="750"/>
                </a:lnTo>
                <a:lnTo>
                  <a:pt x="106" y="752"/>
                </a:lnTo>
                <a:lnTo>
                  <a:pt x="97" y="755"/>
                </a:lnTo>
                <a:lnTo>
                  <a:pt x="93" y="755"/>
                </a:lnTo>
                <a:lnTo>
                  <a:pt x="89" y="754"/>
                </a:lnTo>
                <a:lnTo>
                  <a:pt x="84" y="758"/>
                </a:lnTo>
                <a:lnTo>
                  <a:pt x="80" y="763"/>
                </a:lnTo>
                <a:lnTo>
                  <a:pt x="75" y="764"/>
                </a:lnTo>
                <a:lnTo>
                  <a:pt x="73" y="764"/>
                </a:lnTo>
                <a:lnTo>
                  <a:pt x="75" y="761"/>
                </a:lnTo>
                <a:lnTo>
                  <a:pt x="78" y="758"/>
                </a:lnTo>
                <a:lnTo>
                  <a:pt x="80" y="755"/>
                </a:lnTo>
                <a:lnTo>
                  <a:pt x="81" y="752"/>
                </a:lnTo>
                <a:lnTo>
                  <a:pt x="79" y="750"/>
                </a:lnTo>
                <a:lnTo>
                  <a:pt x="77" y="750"/>
                </a:lnTo>
                <a:lnTo>
                  <a:pt x="74" y="747"/>
                </a:lnTo>
                <a:lnTo>
                  <a:pt x="72" y="740"/>
                </a:lnTo>
                <a:lnTo>
                  <a:pt x="70" y="739"/>
                </a:lnTo>
                <a:lnTo>
                  <a:pt x="69" y="741"/>
                </a:lnTo>
                <a:lnTo>
                  <a:pt x="69" y="747"/>
                </a:lnTo>
                <a:lnTo>
                  <a:pt x="68" y="748"/>
                </a:lnTo>
                <a:lnTo>
                  <a:pt x="67" y="749"/>
                </a:lnTo>
                <a:lnTo>
                  <a:pt x="65" y="751"/>
                </a:lnTo>
                <a:lnTo>
                  <a:pt x="63" y="751"/>
                </a:lnTo>
                <a:lnTo>
                  <a:pt x="58" y="751"/>
                </a:lnTo>
                <a:lnTo>
                  <a:pt x="57" y="748"/>
                </a:lnTo>
                <a:lnTo>
                  <a:pt x="57" y="747"/>
                </a:lnTo>
                <a:lnTo>
                  <a:pt x="58" y="744"/>
                </a:lnTo>
                <a:lnTo>
                  <a:pt x="57" y="743"/>
                </a:lnTo>
                <a:lnTo>
                  <a:pt x="58" y="740"/>
                </a:lnTo>
                <a:lnTo>
                  <a:pt x="59" y="740"/>
                </a:lnTo>
                <a:lnTo>
                  <a:pt x="61" y="740"/>
                </a:lnTo>
                <a:lnTo>
                  <a:pt x="62" y="739"/>
                </a:lnTo>
                <a:lnTo>
                  <a:pt x="61" y="737"/>
                </a:lnTo>
                <a:lnTo>
                  <a:pt x="59" y="737"/>
                </a:lnTo>
                <a:lnTo>
                  <a:pt x="59" y="735"/>
                </a:lnTo>
                <a:lnTo>
                  <a:pt x="61" y="730"/>
                </a:lnTo>
                <a:lnTo>
                  <a:pt x="61" y="729"/>
                </a:lnTo>
                <a:lnTo>
                  <a:pt x="61" y="729"/>
                </a:lnTo>
                <a:lnTo>
                  <a:pt x="59" y="729"/>
                </a:lnTo>
                <a:lnTo>
                  <a:pt x="51" y="728"/>
                </a:lnTo>
                <a:lnTo>
                  <a:pt x="41" y="722"/>
                </a:lnTo>
                <a:lnTo>
                  <a:pt x="39" y="721"/>
                </a:lnTo>
                <a:lnTo>
                  <a:pt x="37" y="716"/>
                </a:lnTo>
                <a:lnTo>
                  <a:pt x="35" y="716"/>
                </a:lnTo>
                <a:lnTo>
                  <a:pt x="31" y="720"/>
                </a:lnTo>
                <a:lnTo>
                  <a:pt x="28" y="717"/>
                </a:lnTo>
                <a:lnTo>
                  <a:pt x="26" y="715"/>
                </a:lnTo>
                <a:lnTo>
                  <a:pt x="25" y="713"/>
                </a:lnTo>
                <a:lnTo>
                  <a:pt x="25" y="709"/>
                </a:lnTo>
                <a:lnTo>
                  <a:pt x="25" y="705"/>
                </a:lnTo>
                <a:lnTo>
                  <a:pt x="24" y="699"/>
                </a:lnTo>
                <a:lnTo>
                  <a:pt x="23" y="692"/>
                </a:lnTo>
                <a:lnTo>
                  <a:pt x="24" y="686"/>
                </a:lnTo>
                <a:lnTo>
                  <a:pt x="26" y="682"/>
                </a:lnTo>
                <a:lnTo>
                  <a:pt x="27" y="679"/>
                </a:lnTo>
                <a:lnTo>
                  <a:pt x="28" y="672"/>
                </a:lnTo>
                <a:lnTo>
                  <a:pt x="28" y="663"/>
                </a:lnTo>
                <a:lnTo>
                  <a:pt x="28" y="660"/>
                </a:lnTo>
                <a:lnTo>
                  <a:pt x="28" y="658"/>
                </a:lnTo>
                <a:lnTo>
                  <a:pt x="30" y="658"/>
                </a:lnTo>
                <a:lnTo>
                  <a:pt x="29" y="657"/>
                </a:lnTo>
                <a:lnTo>
                  <a:pt x="28" y="656"/>
                </a:lnTo>
                <a:lnTo>
                  <a:pt x="28" y="654"/>
                </a:lnTo>
                <a:lnTo>
                  <a:pt x="28" y="653"/>
                </a:lnTo>
                <a:lnTo>
                  <a:pt x="30" y="653"/>
                </a:lnTo>
                <a:lnTo>
                  <a:pt x="31" y="652"/>
                </a:lnTo>
                <a:lnTo>
                  <a:pt x="31" y="651"/>
                </a:lnTo>
                <a:lnTo>
                  <a:pt x="29" y="646"/>
                </a:lnTo>
                <a:lnTo>
                  <a:pt x="29" y="644"/>
                </a:lnTo>
                <a:lnTo>
                  <a:pt x="27" y="637"/>
                </a:lnTo>
                <a:lnTo>
                  <a:pt x="24" y="630"/>
                </a:lnTo>
                <a:lnTo>
                  <a:pt x="20" y="625"/>
                </a:lnTo>
                <a:lnTo>
                  <a:pt x="21" y="617"/>
                </a:lnTo>
                <a:lnTo>
                  <a:pt x="23" y="610"/>
                </a:lnTo>
                <a:lnTo>
                  <a:pt x="23" y="606"/>
                </a:lnTo>
                <a:lnTo>
                  <a:pt x="22" y="602"/>
                </a:lnTo>
                <a:lnTo>
                  <a:pt x="17" y="597"/>
                </a:lnTo>
                <a:lnTo>
                  <a:pt x="16" y="590"/>
                </a:lnTo>
                <a:lnTo>
                  <a:pt x="15" y="583"/>
                </a:lnTo>
                <a:lnTo>
                  <a:pt x="16" y="578"/>
                </a:lnTo>
                <a:lnTo>
                  <a:pt x="16" y="575"/>
                </a:lnTo>
                <a:lnTo>
                  <a:pt x="18" y="571"/>
                </a:lnTo>
                <a:lnTo>
                  <a:pt x="26" y="560"/>
                </a:lnTo>
                <a:lnTo>
                  <a:pt x="27" y="555"/>
                </a:lnTo>
                <a:lnTo>
                  <a:pt x="32" y="554"/>
                </a:lnTo>
                <a:lnTo>
                  <a:pt x="30" y="549"/>
                </a:lnTo>
                <a:lnTo>
                  <a:pt x="29" y="546"/>
                </a:lnTo>
                <a:lnTo>
                  <a:pt x="29" y="543"/>
                </a:lnTo>
                <a:lnTo>
                  <a:pt x="37" y="541"/>
                </a:lnTo>
                <a:lnTo>
                  <a:pt x="40" y="543"/>
                </a:lnTo>
                <a:lnTo>
                  <a:pt x="47" y="540"/>
                </a:lnTo>
                <a:lnTo>
                  <a:pt x="53" y="536"/>
                </a:lnTo>
                <a:lnTo>
                  <a:pt x="53" y="533"/>
                </a:lnTo>
                <a:lnTo>
                  <a:pt x="52" y="531"/>
                </a:lnTo>
                <a:lnTo>
                  <a:pt x="51" y="527"/>
                </a:lnTo>
                <a:lnTo>
                  <a:pt x="52" y="526"/>
                </a:lnTo>
                <a:lnTo>
                  <a:pt x="54" y="526"/>
                </a:lnTo>
                <a:lnTo>
                  <a:pt x="53" y="524"/>
                </a:lnTo>
                <a:lnTo>
                  <a:pt x="53" y="522"/>
                </a:lnTo>
                <a:lnTo>
                  <a:pt x="56" y="523"/>
                </a:lnTo>
                <a:lnTo>
                  <a:pt x="60" y="517"/>
                </a:lnTo>
                <a:lnTo>
                  <a:pt x="60" y="512"/>
                </a:lnTo>
                <a:lnTo>
                  <a:pt x="67" y="510"/>
                </a:lnTo>
                <a:lnTo>
                  <a:pt x="75" y="500"/>
                </a:lnTo>
                <a:lnTo>
                  <a:pt x="78" y="497"/>
                </a:lnTo>
                <a:lnTo>
                  <a:pt x="82" y="495"/>
                </a:lnTo>
                <a:lnTo>
                  <a:pt x="90" y="485"/>
                </a:lnTo>
                <a:lnTo>
                  <a:pt x="93" y="484"/>
                </a:lnTo>
                <a:lnTo>
                  <a:pt x="95" y="478"/>
                </a:lnTo>
                <a:lnTo>
                  <a:pt x="101" y="469"/>
                </a:lnTo>
                <a:lnTo>
                  <a:pt x="103" y="468"/>
                </a:lnTo>
                <a:lnTo>
                  <a:pt x="106" y="460"/>
                </a:lnTo>
                <a:lnTo>
                  <a:pt x="114" y="450"/>
                </a:lnTo>
                <a:lnTo>
                  <a:pt x="119" y="438"/>
                </a:lnTo>
                <a:lnTo>
                  <a:pt x="122" y="434"/>
                </a:lnTo>
                <a:lnTo>
                  <a:pt x="123" y="429"/>
                </a:lnTo>
                <a:lnTo>
                  <a:pt x="126" y="429"/>
                </a:lnTo>
                <a:lnTo>
                  <a:pt x="129" y="426"/>
                </a:lnTo>
                <a:lnTo>
                  <a:pt x="135" y="423"/>
                </a:lnTo>
                <a:lnTo>
                  <a:pt x="141" y="424"/>
                </a:lnTo>
                <a:lnTo>
                  <a:pt x="143" y="426"/>
                </a:lnTo>
                <a:lnTo>
                  <a:pt x="146" y="425"/>
                </a:lnTo>
                <a:lnTo>
                  <a:pt x="145" y="421"/>
                </a:lnTo>
                <a:lnTo>
                  <a:pt x="144" y="419"/>
                </a:lnTo>
                <a:lnTo>
                  <a:pt x="145" y="416"/>
                </a:lnTo>
                <a:lnTo>
                  <a:pt x="148" y="414"/>
                </a:lnTo>
                <a:lnTo>
                  <a:pt x="148" y="410"/>
                </a:lnTo>
                <a:lnTo>
                  <a:pt x="147" y="408"/>
                </a:lnTo>
                <a:lnTo>
                  <a:pt x="145" y="404"/>
                </a:lnTo>
                <a:lnTo>
                  <a:pt x="146" y="397"/>
                </a:lnTo>
                <a:lnTo>
                  <a:pt x="146" y="389"/>
                </a:lnTo>
                <a:lnTo>
                  <a:pt x="148" y="379"/>
                </a:lnTo>
                <a:lnTo>
                  <a:pt x="144" y="374"/>
                </a:lnTo>
                <a:lnTo>
                  <a:pt x="132" y="366"/>
                </a:lnTo>
                <a:lnTo>
                  <a:pt x="129" y="366"/>
                </a:lnTo>
                <a:lnTo>
                  <a:pt x="127" y="365"/>
                </a:lnTo>
                <a:lnTo>
                  <a:pt x="124" y="358"/>
                </a:lnTo>
                <a:lnTo>
                  <a:pt x="125" y="353"/>
                </a:lnTo>
                <a:lnTo>
                  <a:pt x="125" y="351"/>
                </a:lnTo>
                <a:lnTo>
                  <a:pt x="124" y="351"/>
                </a:lnTo>
                <a:lnTo>
                  <a:pt x="122" y="353"/>
                </a:lnTo>
                <a:lnTo>
                  <a:pt x="118" y="357"/>
                </a:lnTo>
                <a:lnTo>
                  <a:pt x="113" y="354"/>
                </a:lnTo>
                <a:lnTo>
                  <a:pt x="110" y="355"/>
                </a:lnTo>
                <a:lnTo>
                  <a:pt x="107" y="341"/>
                </a:lnTo>
                <a:lnTo>
                  <a:pt x="105" y="335"/>
                </a:lnTo>
                <a:lnTo>
                  <a:pt x="103" y="328"/>
                </a:lnTo>
                <a:lnTo>
                  <a:pt x="98" y="325"/>
                </a:lnTo>
                <a:lnTo>
                  <a:pt x="97" y="323"/>
                </a:lnTo>
                <a:lnTo>
                  <a:pt x="96" y="320"/>
                </a:lnTo>
                <a:lnTo>
                  <a:pt x="96" y="316"/>
                </a:lnTo>
                <a:lnTo>
                  <a:pt x="95" y="310"/>
                </a:lnTo>
                <a:lnTo>
                  <a:pt x="96" y="306"/>
                </a:lnTo>
                <a:lnTo>
                  <a:pt x="96" y="303"/>
                </a:lnTo>
                <a:lnTo>
                  <a:pt x="98" y="301"/>
                </a:lnTo>
                <a:lnTo>
                  <a:pt x="101" y="295"/>
                </a:lnTo>
                <a:lnTo>
                  <a:pt x="102" y="291"/>
                </a:lnTo>
                <a:lnTo>
                  <a:pt x="102" y="285"/>
                </a:lnTo>
                <a:lnTo>
                  <a:pt x="104" y="279"/>
                </a:lnTo>
                <a:lnTo>
                  <a:pt x="105" y="277"/>
                </a:lnTo>
                <a:lnTo>
                  <a:pt x="105" y="275"/>
                </a:lnTo>
                <a:lnTo>
                  <a:pt x="104" y="271"/>
                </a:lnTo>
                <a:lnTo>
                  <a:pt x="101" y="267"/>
                </a:lnTo>
                <a:lnTo>
                  <a:pt x="98" y="261"/>
                </a:lnTo>
                <a:lnTo>
                  <a:pt x="95" y="256"/>
                </a:lnTo>
                <a:lnTo>
                  <a:pt x="94" y="251"/>
                </a:lnTo>
                <a:lnTo>
                  <a:pt x="94" y="247"/>
                </a:lnTo>
                <a:lnTo>
                  <a:pt x="94" y="243"/>
                </a:lnTo>
                <a:lnTo>
                  <a:pt x="95" y="240"/>
                </a:lnTo>
                <a:lnTo>
                  <a:pt x="98" y="237"/>
                </a:lnTo>
                <a:lnTo>
                  <a:pt x="98" y="235"/>
                </a:lnTo>
                <a:lnTo>
                  <a:pt x="97" y="228"/>
                </a:lnTo>
                <a:lnTo>
                  <a:pt x="95" y="226"/>
                </a:lnTo>
                <a:lnTo>
                  <a:pt x="91" y="226"/>
                </a:lnTo>
                <a:lnTo>
                  <a:pt x="89" y="225"/>
                </a:lnTo>
                <a:lnTo>
                  <a:pt x="88" y="225"/>
                </a:lnTo>
                <a:lnTo>
                  <a:pt x="88" y="223"/>
                </a:lnTo>
                <a:lnTo>
                  <a:pt x="89" y="220"/>
                </a:lnTo>
                <a:lnTo>
                  <a:pt x="90" y="216"/>
                </a:lnTo>
                <a:lnTo>
                  <a:pt x="91" y="214"/>
                </a:lnTo>
                <a:lnTo>
                  <a:pt x="91" y="212"/>
                </a:lnTo>
                <a:lnTo>
                  <a:pt x="90" y="205"/>
                </a:lnTo>
                <a:lnTo>
                  <a:pt x="89" y="197"/>
                </a:lnTo>
                <a:lnTo>
                  <a:pt x="90" y="191"/>
                </a:lnTo>
                <a:lnTo>
                  <a:pt x="94" y="186"/>
                </a:lnTo>
                <a:lnTo>
                  <a:pt x="94" y="184"/>
                </a:lnTo>
                <a:lnTo>
                  <a:pt x="89" y="179"/>
                </a:lnTo>
                <a:lnTo>
                  <a:pt x="85" y="173"/>
                </a:lnTo>
                <a:lnTo>
                  <a:pt x="84" y="169"/>
                </a:lnTo>
                <a:lnTo>
                  <a:pt x="80" y="169"/>
                </a:lnTo>
                <a:lnTo>
                  <a:pt x="77" y="159"/>
                </a:lnTo>
                <a:lnTo>
                  <a:pt x="74" y="154"/>
                </a:lnTo>
                <a:lnTo>
                  <a:pt x="70" y="149"/>
                </a:lnTo>
                <a:lnTo>
                  <a:pt x="67" y="147"/>
                </a:lnTo>
                <a:lnTo>
                  <a:pt x="54" y="141"/>
                </a:lnTo>
                <a:lnTo>
                  <a:pt x="49" y="140"/>
                </a:lnTo>
                <a:lnTo>
                  <a:pt x="43" y="136"/>
                </a:lnTo>
                <a:lnTo>
                  <a:pt x="38" y="132"/>
                </a:lnTo>
                <a:lnTo>
                  <a:pt x="35" y="129"/>
                </a:lnTo>
                <a:lnTo>
                  <a:pt x="31" y="125"/>
                </a:lnTo>
                <a:lnTo>
                  <a:pt x="26" y="122"/>
                </a:lnTo>
                <a:lnTo>
                  <a:pt x="25" y="119"/>
                </a:lnTo>
                <a:lnTo>
                  <a:pt x="20" y="114"/>
                </a:lnTo>
                <a:lnTo>
                  <a:pt x="18" y="110"/>
                </a:lnTo>
                <a:lnTo>
                  <a:pt x="9" y="103"/>
                </a:lnTo>
                <a:lnTo>
                  <a:pt x="9" y="101"/>
                </a:lnTo>
                <a:lnTo>
                  <a:pt x="9" y="98"/>
                </a:lnTo>
                <a:lnTo>
                  <a:pt x="9" y="97"/>
                </a:lnTo>
                <a:lnTo>
                  <a:pt x="0" y="92"/>
                </a:lnTo>
                <a:lnTo>
                  <a:pt x="2" y="89"/>
                </a:lnTo>
                <a:lnTo>
                  <a:pt x="8" y="89"/>
                </a:lnTo>
                <a:lnTo>
                  <a:pt x="14" y="92"/>
                </a:lnTo>
                <a:lnTo>
                  <a:pt x="15" y="90"/>
                </a:lnTo>
                <a:lnTo>
                  <a:pt x="16" y="88"/>
                </a:lnTo>
                <a:lnTo>
                  <a:pt x="14" y="79"/>
                </a:lnTo>
                <a:lnTo>
                  <a:pt x="14" y="77"/>
                </a:lnTo>
                <a:lnTo>
                  <a:pt x="16" y="74"/>
                </a:lnTo>
                <a:lnTo>
                  <a:pt x="20" y="71"/>
                </a:lnTo>
                <a:lnTo>
                  <a:pt x="26" y="71"/>
                </a:lnTo>
                <a:lnTo>
                  <a:pt x="30" y="71"/>
                </a:lnTo>
                <a:lnTo>
                  <a:pt x="31" y="72"/>
                </a:lnTo>
                <a:lnTo>
                  <a:pt x="37" y="82"/>
                </a:lnTo>
                <a:lnTo>
                  <a:pt x="43" y="92"/>
                </a:lnTo>
                <a:lnTo>
                  <a:pt x="46" y="96"/>
                </a:lnTo>
                <a:lnTo>
                  <a:pt x="52" y="108"/>
                </a:lnTo>
                <a:lnTo>
                  <a:pt x="55" y="115"/>
                </a:lnTo>
                <a:lnTo>
                  <a:pt x="56" y="119"/>
                </a:lnTo>
                <a:lnTo>
                  <a:pt x="59" y="119"/>
                </a:lnTo>
                <a:lnTo>
                  <a:pt x="68" y="122"/>
                </a:lnTo>
                <a:lnTo>
                  <a:pt x="77" y="123"/>
                </a:lnTo>
                <a:lnTo>
                  <a:pt x="79" y="126"/>
                </a:lnTo>
                <a:lnTo>
                  <a:pt x="84" y="126"/>
                </a:lnTo>
                <a:lnTo>
                  <a:pt x="89" y="123"/>
                </a:lnTo>
                <a:lnTo>
                  <a:pt x="96" y="120"/>
                </a:lnTo>
                <a:lnTo>
                  <a:pt x="98" y="116"/>
                </a:lnTo>
                <a:lnTo>
                  <a:pt x="101" y="112"/>
                </a:lnTo>
                <a:lnTo>
                  <a:pt x="105" y="113"/>
                </a:lnTo>
                <a:lnTo>
                  <a:pt x="110" y="116"/>
                </a:lnTo>
                <a:lnTo>
                  <a:pt x="116" y="120"/>
                </a:lnTo>
                <a:lnTo>
                  <a:pt x="121" y="122"/>
                </a:lnTo>
                <a:lnTo>
                  <a:pt x="127" y="125"/>
                </a:lnTo>
                <a:lnTo>
                  <a:pt x="131" y="129"/>
                </a:lnTo>
                <a:lnTo>
                  <a:pt x="135" y="130"/>
                </a:lnTo>
                <a:lnTo>
                  <a:pt x="139" y="126"/>
                </a:lnTo>
                <a:lnTo>
                  <a:pt x="142" y="116"/>
                </a:lnTo>
                <a:lnTo>
                  <a:pt x="144" y="111"/>
                </a:lnTo>
                <a:lnTo>
                  <a:pt x="148" y="107"/>
                </a:lnTo>
                <a:lnTo>
                  <a:pt x="152" y="106"/>
                </a:lnTo>
                <a:lnTo>
                  <a:pt x="155" y="105"/>
                </a:lnTo>
                <a:lnTo>
                  <a:pt x="157" y="102"/>
                </a:lnTo>
                <a:lnTo>
                  <a:pt x="160" y="96"/>
                </a:lnTo>
                <a:lnTo>
                  <a:pt x="161" y="89"/>
                </a:lnTo>
                <a:lnTo>
                  <a:pt x="160" y="75"/>
                </a:lnTo>
                <a:lnTo>
                  <a:pt x="161" y="71"/>
                </a:lnTo>
                <a:lnTo>
                  <a:pt x="163" y="63"/>
                </a:lnTo>
                <a:lnTo>
                  <a:pt x="167" y="43"/>
                </a:lnTo>
                <a:lnTo>
                  <a:pt x="168" y="38"/>
                </a:lnTo>
                <a:lnTo>
                  <a:pt x="170" y="34"/>
                </a:lnTo>
                <a:lnTo>
                  <a:pt x="173" y="32"/>
                </a:lnTo>
                <a:lnTo>
                  <a:pt x="177" y="26"/>
                </a:lnTo>
                <a:lnTo>
                  <a:pt x="184" y="14"/>
                </a:lnTo>
                <a:lnTo>
                  <a:pt x="186" y="13"/>
                </a:lnTo>
                <a:lnTo>
                  <a:pt x="191" y="12"/>
                </a:lnTo>
                <a:lnTo>
                  <a:pt x="197" y="13"/>
                </a:lnTo>
                <a:lnTo>
                  <a:pt x="202" y="15"/>
                </a:lnTo>
                <a:lnTo>
                  <a:pt x="203" y="15"/>
                </a:lnTo>
                <a:lnTo>
                  <a:pt x="205" y="14"/>
                </a:lnTo>
                <a:lnTo>
                  <a:pt x="210" y="10"/>
                </a:lnTo>
                <a:lnTo>
                  <a:pt x="217" y="2"/>
                </a:lnTo>
                <a:lnTo>
                  <a:pt x="222" y="0"/>
                </a:lnTo>
                <a:lnTo>
                  <a:pt x="227" y="1"/>
                </a:lnTo>
                <a:lnTo>
                  <a:pt x="232" y="9"/>
                </a:lnTo>
                <a:lnTo>
                  <a:pt x="239" y="18"/>
                </a:lnTo>
                <a:lnTo>
                  <a:pt x="243" y="22"/>
                </a:lnTo>
                <a:lnTo>
                  <a:pt x="255" y="31"/>
                </a:lnTo>
                <a:lnTo>
                  <a:pt x="266" y="36"/>
                </a:lnTo>
                <a:lnTo>
                  <a:pt x="272" y="54"/>
                </a:lnTo>
                <a:lnTo>
                  <a:pt x="269" y="61"/>
                </a:lnTo>
                <a:lnTo>
                  <a:pt x="267" y="63"/>
                </a:lnTo>
                <a:lnTo>
                  <a:pt x="262" y="70"/>
                </a:lnTo>
                <a:lnTo>
                  <a:pt x="257" y="80"/>
                </a:lnTo>
                <a:lnTo>
                  <a:pt x="256" y="85"/>
                </a:lnTo>
                <a:lnTo>
                  <a:pt x="258" y="90"/>
                </a:lnTo>
                <a:lnTo>
                  <a:pt x="260" y="93"/>
                </a:lnTo>
                <a:close/>
                <a:moveTo>
                  <a:pt x="132" y="416"/>
                </a:moveTo>
                <a:lnTo>
                  <a:pt x="132" y="416"/>
                </a:lnTo>
                <a:lnTo>
                  <a:pt x="127" y="418"/>
                </a:lnTo>
                <a:lnTo>
                  <a:pt x="124" y="416"/>
                </a:lnTo>
                <a:lnTo>
                  <a:pt x="124" y="412"/>
                </a:lnTo>
                <a:lnTo>
                  <a:pt x="126" y="409"/>
                </a:lnTo>
                <a:lnTo>
                  <a:pt x="130" y="408"/>
                </a:lnTo>
                <a:lnTo>
                  <a:pt x="136" y="411"/>
                </a:lnTo>
                <a:lnTo>
                  <a:pt x="137" y="412"/>
                </a:lnTo>
                <a:lnTo>
                  <a:pt x="133" y="413"/>
                </a:lnTo>
                <a:lnTo>
                  <a:pt x="132" y="416"/>
                </a:lnTo>
                <a:close/>
                <a:moveTo>
                  <a:pt x="19" y="540"/>
                </a:moveTo>
                <a:lnTo>
                  <a:pt x="19" y="540"/>
                </a:lnTo>
                <a:lnTo>
                  <a:pt x="19" y="542"/>
                </a:lnTo>
                <a:lnTo>
                  <a:pt x="21" y="541"/>
                </a:lnTo>
                <a:lnTo>
                  <a:pt x="23" y="539"/>
                </a:lnTo>
                <a:lnTo>
                  <a:pt x="25" y="540"/>
                </a:lnTo>
                <a:lnTo>
                  <a:pt x="25" y="543"/>
                </a:lnTo>
                <a:lnTo>
                  <a:pt x="24" y="543"/>
                </a:lnTo>
                <a:lnTo>
                  <a:pt x="23" y="543"/>
                </a:lnTo>
                <a:lnTo>
                  <a:pt x="22" y="545"/>
                </a:lnTo>
                <a:lnTo>
                  <a:pt x="22" y="546"/>
                </a:lnTo>
                <a:lnTo>
                  <a:pt x="20" y="546"/>
                </a:lnTo>
                <a:lnTo>
                  <a:pt x="17" y="543"/>
                </a:lnTo>
                <a:lnTo>
                  <a:pt x="15" y="538"/>
                </a:lnTo>
                <a:lnTo>
                  <a:pt x="19" y="538"/>
                </a:lnTo>
                <a:lnTo>
                  <a:pt x="19" y="539"/>
                </a:lnTo>
                <a:lnTo>
                  <a:pt x="19" y="540"/>
                </a:lnTo>
                <a:close/>
                <a:moveTo>
                  <a:pt x="26" y="720"/>
                </a:moveTo>
                <a:lnTo>
                  <a:pt x="26" y="720"/>
                </a:lnTo>
                <a:lnTo>
                  <a:pt x="26" y="723"/>
                </a:lnTo>
                <a:lnTo>
                  <a:pt x="23" y="722"/>
                </a:lnTo>
                <a:lnTo>
                  <a:pt x="21" y="723"/>
                </a:lnTo>
                <a:lnTo>
                  <a:pt x="20" y="720"/>
                </a:lnTo>
                <a:lnTo>
                  <a:pt x="19" y="715"/>
                </a:lnTo>
                <a:lnTo>
                  <a:pt x="19" y="714"/>
                </a:lnTo>
                <a:lnTo>
                  <a:pt x="20" y="713"/>
                </a:lnTo>
                <a:lnTo>
                  <a:pt x="21" y="715"/>
                </a:lnTo>
                <a:lnTo>
                  <a:pt x="26" y="720"/>
                </a:lnTo>
                <a:close/>
                <a:moveTo>
                  <a:pt x="43" y="732"/>
                </a:moveTo>
                <a:lnTo>
                  <a:pt x="43" y="732"/>
                </a:lnTo>
                <a:lnTo>
                  <a:pt x="41" y="732"/>
                </a:lnTo>
                <a:lnTo>
                  <a:pt x="37" y="729"/>
                </a:lnTo>
                <a:lnTo>
                  <a:pt x="37" y="728"/>
                </a:lnTo>
                <a:lnTo>
                  <a:pt x="38" y="727"/>
                </a:lnTo>
                <a:lnTo>
                  <a:pt x="37" y="725"/>
                </a:lnTo>
                <a:lnTo>
                  <a:pt x="38" y="723"/>
                </a:lnTo>
                <a:lnTo>
                  <a:pt x="40" y="725"/>
                </a:lnTo>
                <a:lnTo>
                  <a:pt x="42" y="728"/>
                </a:lnTo>
                <a:lnTo>
                  <a:pt x="40" y="728"/>
                </a:lnTo>
                <a:lnTo>
                  <a:pt x="43" y="731"/>
                </a:lnTo>
                <a:lnTo>
                  <a:pt x="43" y="732"/>
                </a:lnTo>
                <a:close/>
                <a:moveTo>
                  <a:pt x="49" y="730"/>
                </a:moveTo>
                <a:lnTo>
                  <a:pt x="49" y="730"/>
                </a:lnTo>
                <a:lnTo>
                  <a:pt x="53" y="731"/>
                </a:lnTo>
                <a:lnTo>
                  <a:pt x="54" y="731"/>
                </a:lnTo>
                <a:lnTo>
                  <a:pt x="56" y="734"/>
                </a:lnTo>
                <a:lnTo>
                  <a:pt x="53" y="736"/>
                </a:lnTo>
                <a:lnTo>
                  <a:pt x="53" y="739"/>
                </a:lnTo>
                <a:lnTo>
                  <a:pt x="54" y="740"/>
                </a:lnTo>
                <a:lnTo>
                  <a:pt x="54" y="743"/>
                </a:lnTo>
                <a:lnTo>
                  <a:pt x="51" y="743"/>
                </a:lnTo>
                <a:lnTo>
                  <a:pt x="50" y="741"/>
                </a:lnTo>
                <a:lnTo>
                  <a:pt x="49" y="738"/>
                </a:lnTo>
                <a:lnTo>
                  <a:pt x="48" y="736"/>
                </a:lnTo>
                <a:lnTo>
                  <a:pt x="46" y="735"/>
                </a:lnTo>
                <a:lnTo>
                  <a:pt x="46" y="733"/>
                </a:lnTo>
                <a:lnTo>
                  <a:pt x="47" y="731"/>
                </a:lnTo>
                <a:lnTo>
                  <a:pt x="49" y="730"/>
                </a:lnTo>
                <a:close/>
                <a:moveTo>
                  <a:pt x="38" y="744"/>
                </a:moveTo>
                <a:lnTo>
                  <a:pt x="38" y="744"/>
                </a:lnTo>
                <a:lnTo>
                  <a:pt x="35" y="746"/>
                </a:lnTo>
                <a:lnTo>
                  <a:pt x="34" y="746"/>
                </a:lnTo>
                <a:lnTo>
                  <a:pt x="34" y="742"/>
                </a:lnTo>
                <a:lnTo>
                  <a:pt x="36" y="740"/>
                </a:lnTo>
                <a:lnTo>
                  <a:pt x="39" y="740"/>
                </a:lnTo>
                <a:lnTo>
                  <a:pt x="38" y="744"/>
                </a:lnTo>
                <a:close/>
                <a:moveTo>
                  <a:pt x="32" y="746"/>
                </a:moveTo>
                <a:lnTo>
                  <a:pt x="32" y="746"/>
                </a:lnTo>
                <a:lnTo>
                  <a:pt x="29" y="747"/>
                </a:lnTo>
                <a:lnTo>
                  <a:pt x="27" y="745"/>
                </a:lnTo>
                <a:lnTo>
                  <a:pt x="28" y="744"/>
                </a:lnTo>
                <a:lnTo>
                  <a:pt x="30" y="742"/>
                </a:lnTo>
                <a:lnTo>
                  <a:pt x="32" y="742"/>
                </a:lnTo>
                <a:lnTo>
                  <a:pt x="32" y="744"/>
                </a:lnTo>
                <a:lnTo>
                  <a:pt x="32" y="746"/>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72" name="Norway">
            <a:extLst>
              <a:ext uri="{FF2B5EF4-FFF2-40B4-BE49-F238E27FC236}">
                <a16:creationId xmlns:a16="http://schemas.microsoft.com/office/drawing/2014/main" id="{25B9BC50-4449-4B24-B08F-FAFA842E669E}"/>
              </a:ext>
            </a:extLst>
          </p:cNvPr>
          <p:cNvSpPr>
            <a:spLocks noEditPoints="1"/>
          </p:cNvSpPr>
          <p:nvPr/>
        </p:nvSpPr>
        <p:spPr bwMode="auto">
          <a:xfrm>
            <a:off x="5975204" y="1519533"/>
            <a:ext cx="735717" cy="637926"/>
          </a:xfrm>
          <a:custGeom>
            <a:avLst/>
            <a:gdLst>
              <a:gd name="T0" fmla="*/ 810 w 816"/>
              <a:gd name="T1" fmla="*/ 150 h 974"/>
              <a:gd name="T2" fmla="*/ 760 w 816"/>
              <a:gd name="T3" fmla="*/ 164 h 974"/>
              <a:gd name="T4" fmla="*/ 660 w 816"/>
              <a:gd name="T5" fmla="*/ 144 h 974"/>
              <a:gd name="T6" fmla="*/ 582 w 816"/>
              <a:gd name="T7" fmla="*/ 224 h 974"/>
              <a:gd name="T8" fmla="*/ 495 w 816"/>
              <a:gd name="T9" fmla="*/ 190 h 974"/>
              <a:gd name="T10" fmla="*/ 416 w 816"/>
              <a:gd name="T11" fmla="*/ 242 h 974"/>
              <a:gd name="T12" fmla="*/ 335 w 816"/>
              <a:gd name="T13" fmla="*/ 398 h 974"/>
              <a:gd name="T14" fmla="*/ 291 w 816"/>
              <a:gd name="T15" fmla="*/ 576 h 974"/>
              <a:gd name="T16" fmla="*/ 228 w 816"/>
              <a:gd name="T17" fmla="*/ 681 h 974"/>
              <a:gd name="T18" fmla="*/ 242 w 816"/>
              <a:gd name="T19" fmla="*/ 820 h 974"/>
              <a:gd name="T20" fmla="*/ 205 w 816"/>
              <a:gd name="T21" fmla="*/ 913 h 974"/>
              <a:gd name="T22" fmla="*/ 168 w 816"/>
              <a:gd name="T23" fmla="*/ 913 h 974"/>
              <a:gd name="T24" fmla="*/ 101 w 816"/>
              <a:gd name="T25" fmla="*/ 966 h 974"/>
              <a:gd name="T26" fmla="*/ 39 w 816"/>
              <a:gd name="T27" fmla="*/ 953 h 974"/>
              <a:gd name="T28" fmla="*/ 43 w 816"/>
              <a:gd name="T29" fmla="*/ 889 h 974"/>
              <a:gd name="T30" fmla="*/ 33 w 816"/>
              <a:gd name="T31" fmla="*/ 870 h 974"/>
              <a:gd name="T32" fmla="*/ 67 w 816"/>
              <a:gd name="T33" fmla="*/ 824 h 974"/>
              <a:gd name="T34" fmla="*/ 11 w 816"/>
              <a:gd name="T35" fmla="*/ 851 h 974"/>
              <a:gd name="T36" fmla="*/ 9 w 816"/>
              <a:gd name="T37" fmla="*/ 786 h 974"/>
              <a:gd name="T38" fmla="*/ 77 w 816"/>
              <a:gd name="T39" fmla="*/ 772 h 974"/>
              <a:gd name="T40" fmla="*/ 17 w 816"/>
              <a:gd name="T41" fmla="*/ 759 h 974"/>
              <a:gd name="T42" fmla="*/ 11 w 816"/>
              <a:gd name="T43" fmla="*/ 715 h 974"/>
              <a:gd name="T44" fmla="*/ 46 w 816"/>
              <a:gd name="T45" fmla="*/ 686 h 974"/>
              <a:gd name="T46" fmla="*/ 62 w 816"/>
              <a:gd name="T47" fmla="*/ 672 h 974"/>
              <a:gd name="T48" fmla="*/ 115 w 816"/>
              <a:gd name="T49" fmla="*/ 629 h 974"/>
              <a:gd name="T50" fmla="*/ 173 w 816"/>
              <a:gd name="T51" fmla="*/ 625 h 974"/>
              <a:gd name="T52" fmla="*/ 192 w 816"/>
              <a:gd name="T53" fmla="*/ 595 h 974"/>
              <a:gd name="T54" fmla="*/ 203 w 816"/>
              <a:gd name="T55" fmla="*/ 539 h 974"/>
              <a:gd name="T56" fmla="*/ 228 w 816"/>
              <a:gd name="T57" fmla="*/ 495 h 974"/>
              <a:gd name="T58" fmla="*/ 259 w 816"/>
              <a:gd name="T59" fmla="*/ 423 h 974"/>
              <a:gd name="T60" fmla="*/ 311 w 816"/>
              <a:gd name="T61" fmla="*/ 347 h 974"/>
              <a:gd name="T62" fmla="*/ 329 w 816"/>
              <a:gd name="T63" fmla="*/ 319 h 974"/>
              <a:gd name="T64" fmla="*/ 344 w 816"/>
              <a:gd name="T65" fmla="*/ 266 h 974"/>
              <a:gd name="T66" fmla="*/ 398 w 816"/>
              <a:gd name="T67" fmla="*/ 243 h 974"/>
              <a:gd name="T68" fmla="*/ 423 w 816"/>
              <a:gd name="T69" fmla="*/ 157 h 974"/>
              <a:gd name="T70" fmla="*/ 473 w 816"/>
              <a:gd name="T71" fmla="*/ 123 h 974"/>
              <a:gd name="T72" fmla="*/ 504 w 816"/>
              <a:gd name="T73" fmla="*/ 115 h 974"/>
              <a:gd name="T74" fmla="*/ 558 w 816"/>
              <a:gd name="T75" fmla="*/ 73 h 974"/>
              <a:gd name="T76" fmla="*/ 619 w 816"/>
              <a:gd name="T77" fmla="*/ 14 h 974"/>
              <a:gd name="T78" fmla="*/ 643 w 816"/>
              <a:gd name="T79" fmla="*/ 85 h 974"/>
              <a:gd name="T80" fmla="*/ 699 w 816"/>
              <a:gd name="T81" fmla="*/ 19 h 974"/>
              <a:gd name="T82" fmla="*/ 738 w 816"/>
              <a:gd name="T83" fmla="*/ 50 h 974"/>
              <a:gd name="T84" fmla="*/ 794 w 816"/>
              <a:gd name="T85" fmla="*/ 96 h 974"/>
              <a:gd name="T86" fmla="*/ 581 w 816"/>
              <a:gd name="T87" fmla="*/ 31 h 974"/>
              <a:gd name="T88" fmla="*/ 566 w 816"/>
              <a:gd name="T89" fmla="*/ 41 h 974"/>
              <a:gd name="T90" fmla="*/ 578 w 816"/>
              <a:gd name="T91" fmla="*/ 76 h 974"/>
              <a:gd name="T92" fmla="*/ 476 w 816"/>
              <a:gd name="T93" fmla="*/ 95 h 974"/>
              <a:gd name="T94" fmla="*/ 443 w 816"/>
              <a:gd name="T95" fmla="*/ 129 h 974"/>
              <a:gd name="T96" fmla="*/ 437 w 816"/>
              <a:gd name="T97" fmla="*/ 111 h 974"/>
              <a:gd name="T98" fmla="*/ 499 w 816"/>
              <a:gd name="T99" fmla="*/ 88 h 974"/>
              <a:gd name="T100" fmla="*/ 410 w 816"/>
              <a:gd name="T101" fmla="*/ 167 h 974"/>
              <a:gd name="T102" fmla="*/ 387 w 816"/>
              <a:gd name="T103" fmla="*/ 154 h 974"/>
              <a:gd name="T104" fmla="*/ 360 w 816"/>
              <a:gd name="T105" fmla="*/ 233 h 974"/>
              <a:gd name="T106" fmla="*/ 321 w 816"/>
              <a:gd name="T107" fmla="*/ 244 h 974"/>
              <a:gd name="T108" fmla="*/ 324 w 816"/>
              <a:gd name="T109" fmla="*/ 201 h 974"/>
              <a:gd name="T110" fmla="*/ 319 w 816"/>
              <a:gd name="T111" fmla="*/ 205 h 974"/>
              <a:gd name="T112" fmla="*/ 263 w 816"/>
              <a:gd name="T113" fmla="*/ 281 h 974"/>
              <a:gd name="T114" fmla="*/ 235 w 816"/>
              <a:gd name="T115" fmla="*/ 438 h 974"/>
              <a:gd name="T116" fmla="*/ 221 w 816"/>
              <a:gd name="T117" fmla="*/ 471 h 974"/>
              <a:gd name="T118" fmla="*/ 114 w 816"/>
              <a:gd name="T119" fmla="*/ 607 h 974"/>
              <a:gd name="T120" fmla="*/ 1 w 816"/>
              <a:gd name="T121" fmla="*/ 779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6" h="974">
                <a:moveTo>
                  <a:pt x="648" y="0"/>
                </a:moveTo>
                <a:lnTo>
                  <a:pt x="648" y="0"/>
                </a:lnTo>
                <a:lnTo>
                  <a:pt x="656" y="4"/>
                </a:lnTo>
                <a:lnTo>
                  <a:pt x="659" y="4"/>
                </a:lnTo>
                <a:lnTo>
                  <a:pt x="663" y="11"/>
                </a:lnTo>
                <a:lnTo>
                  <a:pt x="665" y="10"/>
                </a:lnTo>
                <a:lnTo>
                  <a:pt x="665" y="14"/>
                </a:lnTo>
                <a:lnTo>
                  <a:pt x="661" y="16"/>
                </a:lnTo>
                <a:lnTo>
                  <a:pt x="654" y="17"/>
                </a:lnTo>
                <a:lnTo>
                  <a:pt x="653" y="18"/>
                </a:lnTo>
                <a:lnTo>
                  <a:pt x="648" y="18"/>
                </a:lnTo>
                <a:lnTo>
                  <a:pt x="645" y="12"/>
                </a:lnTo>
                <a:lnTo>
                  <a:pt x="640" y="11"/>
                </a:lnTo>
                <a:lnTo>
                  <a:pt x="640" y="9"/>
                </a:lnTo>
                <a:lnTo>
                  <a:pt x="643" y="4"/>
                </a:lnTo>
                <a:lnTo>
                  <a:pt x="648" y="0"/>
                </a:lnTo>
                <a:close/>
                <a:moveTo>
                  <a:pt x="813" y="127"/>
                </a:moveTo>
                <a:lnTo>
                  <a:pt x="813" y="127"/>
                </a:lnTo>
                <a:lnTo>
                  <a:pt x="814" y="139"/>
                </a:lnTo>
                <a:lnTo>
                  <a:pt x="814" y="143"/>
                </a:lnTo>
                <a:lnTo>
                  <a:pt x="814" y="147"/>
                </a:lnTo>
                <a:lnTo>
                  <a:pt x="812" y="149"/>
                </a:lnTo>
                <a:lnTo>
                  <a:pt x="810" y="150"/>
                </a:lnTo>
                <a:lnTo>
                  <a:pt x="805" y="149"/>
                </a:lnTo>
                <a:lnTo>
                  <a:pt x="797" y="145"/>
                </a:lnTo>
                <a:lnTo>
                  <a:pt x="793" y="140"/>
                </a:lnTo>
                <a:lnTo>
                  <a:pt x="791" y="140"/>
                </a:lnTo>
                <a:lnTo>
                  <a:pt x="791" y="141"/>
                </a:lnTo>
                <a:lnTo>
                  <a:pt x="792" y="145"/>
                </a:lnTo>
                <a:lnTo>
                  <a:pt x="791" y="148"/>
                </a:lnTo>
                <a:lnTo>
                  <a:pt x="791" y="152"/>
                </a:lnTo>
                <a:lnTo>
                  <a:pt x="790" y="155"/>
                </a:lnTo>
                <a:lnTo>
                  <a:pt x="788" y="158"/>
                </a:lnTo>
                <a:lnTo>
                  <a:pt x="785" y="162"/>
                </a:lnTo>
                <a:lnTo>
                  <a:pt x="780" y="164"/>
                </a:lnTo>
                <a:lnTo>
                  <a:pt x="767" y="170"/>
                </a:lnTo>
                <a:lnTo>
                  <a:pt x="765" y="172"/>
                </a:lnTo>
                <a:lnTo>
                  <a:pt x="761" y="188"/>
                </a:lnTo>
                <a:lnTo>
                  <a:pt x="760" y="190"/>
                </a:lnTo>
                <a:lnTo>
                  <a:pt x="758" y="192"/>
                </a:lnTo>
                <a:lnTo>
                  <a:pt x="753" y="194"/>
                </a:lnTo>
                <a:lnTo>
                  <a:pt x="751" y="191"/>
                </a:lnTo>
                <a:lnTo>
                  <a:pt x="749" y="186"/>
                </a:lnTo>
                <a:lnTo>
                  <a:pt x="750" y="181"/>
                </a:lnTo>
                <a:lnTo>
                  <a:pt x="755" y="171"/>
                </a:lnTo>
                <a:lnTo>
                  <a:pt x="760" y="164"/>
                </a:lnTo>
                <a:lnTo>
                  <a:pt x="762" y="162"/>
                </a:lnTo>
                <a:lnTo>
                  <a:pt x="765" y="155"/>
                </a:lnTo>
                <a:lnTo>
                  <a:pt x="759" y="137"/>
                </a:lnTo>
                <a:lnTo>
                  <a:pt x="748" y="131"/>
                </a:lnTo>
                <a:lnTo>
                  <a:pt x="736" y="123"/>
                </a:lnTo>
                <a:lnTo>
                  <a:pt x="732" y="119"/>
                </a:lnTo>
                <a:lnTo>
                  <a:pt x="725" y="110"/>
                </a:lnTo>
                <a:lnTo>
                  <a:pt x="720" y="102"/>
                </a:lnTo>
                <a:lnTo>
                  <a:pt x="715" y="101"/>
                </a:lnTo>
                <a:lnTo>
                  <a:pt x="711" y="103"/>
                </a:lnTo>
                <a:lnTo>
                  <a:pt x="703" y="111"/>
                </a:lnTo>
                <a:lnTo>
                  <a:pt x="699" y="115"/>
                </a:lnTo>
                <a:lnTo>
                  <a:pt x="696" y="116"/>
                </a:lnTo>
                <a:lnTo>
                  <a:pt x="695" y="116"/>
                </a:lnTo>
                <a:lnTo>
                  <a:pt x="690" y="114"/>
                </a:lnTo>
                <a:lnTo>
                  <a:pt x="684" y="113"/>
                </a:lnTo>
                <a:lnTo>
                  <a:pt x="679" y="114"/>
                </a:lnTo>
                <a:lnTo>
                  <a:pt x="677" y="115"/>
                </a:lnTo>
                <a:lnTo>
                  <a:pt x="671" y="127"/>
                </a:lnTo>
                <a:lnTo>
                  <a:pt x="666" y="133"/>
                </a:lnTo>
                <a:lnTo>
                  <a:pt x="663" y="135"/>
                </a:lnTo>
                <a:lnTo>
                  <a:pt x="661" y="139"/>
                </a:lnTo>
                <a:lnTo>
                  <a:pt x="660" y="144"/>
                </a:lnTo>
                <a:lnTo>
                  <a:pt x="656" y="164"/>
                </a:lnTo>
                <a:lnTo>
                  <a:pt x="654" y="171"/>
                </a:lnTo>
                <a:lnTo>
                  <a:pt x="653" y="176"/>
                </a:lnTo>
                <a:lnTo>
                  <a:pt x="654" y="190"/>
                </a:lnTo>
                <a:lnTo>
                  <a:pt x="653" y="197"/>
                </a:lnTo>
                <a:lnTo>
                  <a:pt x="650" y="203"/>
                </a:lnTo>
                <a:lnTo>
                  <a:pt x="648" y="206"/>
                </a:lnTo>
                <a:lnTo>
                  <a:pt x="645" y="207"/>
                </a:lnTo>
                <a:lnTo>
                  <a:pt x="641" y="208"/>
                </a:lnTo>
                <a:lnTo>
                  <a:pt x="637" y="212"/>
                </a:lnTo>
                <a:lnTo>
                  <a:pt x="635" y="216"/>
                </a:lnTo>
                <a:lnTo>
                  <a:pt x="632" y="227"/>
                </a:lnTo>
                <a:lnTo>
                  <a:pt x="628" y="231"/>
                </a:lnTo>
                <a:lnTo>
                  <a:pt x="624" y="230"/>
                </a:lnTo>
                <a:lnTo>
                  <a:pt x="620" y="226"/>
                </a:lnTo>
                <a:lnTo>
                  <a:pt x="614" y="223"/>
                </a:lnTo>
                <a:lnTo>
                  <a:pt x="609" y="221"/>
                </a:lnTo>
                <a:lnTo>
                  <a:pt x="603" y="217"/>
                </a:lnTo>
                <a:lnTo>
                  <a:pt x="598" y="214"/>
                </a:lnTo>
                <a:lnTo>
                  <a:pt x="594" y="213"/>
                </a:lnTo>
                <a:lnTo>
                  <a:pt x="591" y="217"/>
                </a:lnTo>
                <a:lnTo>
                  <a:pt x="589" y="221"/>
                </a:lnTo>
                <a:lnTo>
                  <a:pt x="582" y="224"/>
                </a:lnTo>
                <a:lnTo>
                  <a:pt x="577" y="226"/>
                </a:lnTo>
                <a:lnTo>
                  <a:pt x="572" y="227"/>
                </a:lnTo>
                <a:lnTo>
                  <a:pt x="570" y="224"/>
                </a:lnTo>
                <a:lnTo>
                  <a:pt x="561" y="222"/>
                </a:lnTo>
                <a:lnTo>
                  <a:pt x="552" y="220"/>
                </a:lnTo>
                <a:lnTo>
                  <a:pt x="549" y="220"/>
                </a:lnTo>
                <a:lnTo>
                  <a:pt x="548" y="215"/>
                </a:lnTo>
                <a:lnTo>
                  <a:pt x="546" y="209"/>
                </a:lnTo>
                <a:lnTo>
                  <a:pt x="539" y="197"/>
                </a:lnTo>
                <a:lnTo>
                  <a:pt x="536" y="193"/>
                </a:lnTo>
                <a:lnTo>
                  <a:pt x="531" y="183"/>
                </a:lnTo>
                <a:lnTo>
                  <a:pt x="524" y="172"/>
                </a:lnTo>
                <a:lnTo>
                  <a:pt x="523" y="172"/>
                </a:lnTo>
                <a:lnTo>
                  <a:pt x="519" y="172"/>
                </a:lnTo>
                <a:lnTo>
                  <a:pt x="513" y="172"/>
                </a:lnTo>
                <a:lnTo>
                  <a:pt x="509" y="174"/>
                </a:lnTo>
                <a:lnTo>
                  <a:pt x="507" y="177"/>
                </a:lnTo>
                <a:lnTo>
                  <a:pt x="507" y="180"/>
                </a:lnTo>
                <a:lnTo>
                  <a:pt x="509" y="189"/>
                </a:lnTo>
                <a:lnTo>
                  <a:pt x="508" y="191"/>
                </a:lnTo>
                <a:lnTo>
                  <a:pt x="507" y="192"/>
                </a:lnTo>
                <a:lnTo>
                  <a:pt x="502" y="190"/>
                </a:lnTo>
                <a:lnTo>
                  <a:pt x="495" y="190"/>
                </a:lnTo>
                <a:lnTo>
                  <a:pt x="493" y="193"/>
                </a:lnTo>
                <a:lnTo>
                  <a:pt x="489" y="193"/>
                </a:lnTo>
                <a:lnTo>
                  <a:pt x="477" y="194"/>
                </a:lnTo>
                <a:lnTo>
                  <a:pt x="483" y="202"/>
                </a:lnTo>
                <a:lnTo>
                  <a:pt x="484" y="205"/>
                </a:lnTo>
                <a:lnTo>
                  <a:pt x="485" y="209"/>
                </a:lnTo>
                <a:lnTo>
                  <a:pt x="484" y="217"/>
                </a:lnTo>
                <a:lnTo>
                  <a:pt x="481" y="224"/>
                </a:lnTo>
                <a:lnTo>
                  <a:pt x="478" y="230"/>
                </a:lnTo>
                <a:lnTo>
                  <a:pt x="473" y="236"/>
                </a:lnTo>
                <a:lnTo>
                  <a:pt x="481" y="241"/>
                </a:lnTo>
                <a:lnTo>
                  <a:pt x="476" y="248"/>
                </a:lnTo>
                <a:lnTo>
                  <a:pt x="473" y="251"/>
                </a:lnTo>
                <a:lnTo>
                  <a:pt x="470" y="251"/>
                </a:lnTo>
                <a:lnTo>
                  <a:pt x="464" y="248"/>
                </a:lnTo>
                <a:lnTo>
                  <a:pt x="451" y="242"/>
                </a:lnTo>
                <a:lnTo>
                  <a:pt x="444" y="240"/>
                </a:lnTo>
                <a:lnTo>
                  <a:pt x="438" y="239"/>
                </a:lnTo>
                <a:lnTo>
                  <a:pt x="435" y="239"/>
                </a:lnTo>
                <a:lnTo>
                  <a:pt x="423" y="234"/>
                </a:lnTo>
                <a:lnTo>
                  <a:pt x="421" y="234"/>
                </a:lnTo>
                <a:lnTo>
                  <a:pt x="416" y="237"/>
                </a:lnTo>
                <a:lnTo>
                  <a:pt x="416" y="242"/>
                </a:lnTo>
                <a:lnTo>
                  <a:pt x="416" y="255"/>
                </a:lnTo>
                <a:lnTo>
                  <a:pt x="417" y="264"/>
                </a:lnTo>
                <a:lnTo>
                  <a:pt x="415" y="270"/>
                </a:lnTo>
                <a:lnTo>
                  <a:pt x="414" y="274"/>
                </a:lnTo>
                <a:lnTo>
                  <a:pt x="409" y="284"/>
                </a:lnTo>
                <a:lnTo>
                  <a:pt x="398" y="277"/>
                </a:lnTo>
                <a:lnTo>
                  <a:pt x="390" y="272"/>
                </a:lnTo>
                <a:lnTo>
                  <a:pt x="386" y="279"/>
                </a:lnTo>
                <a:lnTo>
                  <a:pt x="373" y="290"/>
                </a:lnTo>
                <a:lnTo>
                  <a:pt x="367" y="312"/>
                </a:lnTo>
                <a:lnTo>
                  <a:pt x="367" y="313"/>
                </a:lnTo>
                <a:lnTo>
                  <a:pt x="363" y="318"/>
                </a:lnTo>
                <a:lnTo>
                  <a:pt x="359" y="321"/>
                </a:lnTo>
                <a:lnTo>
                  <a:pt x="355" y="322"/>
                </a:lnTo>
                <a:lnTo>
                  <a:pt x="353" y="328"/>
                </a:lnTo>
                <a:lnTo>
                  <a:pt x="358" y="338"/>
                </a:lnTo>
                <a:lnTo>
                  <a:pt x="360" y="342"/>
                </a:lnTo>
                <a:lnTo>
                  <a:pt x="363" y="350"/>
                </a:lnTo>
                <a:lnTo>
                  <a:pt x="362" y="355"/>
                </a:lnTo>
                <a:lnTo>
                  <a:pt x="362" y="358"/>
                </a:lnTo>
                <a:lnTo>
                  <a:pt x="356" y="364"/>
                </a:lnTo>
                <a:lnTo>
                  <a:pt x="345" y="381"/>
                </a:lnTo>
                <a:lnTo>
                  <a:pt x="335" y="398"/>
                </a:lnTo>
                <a:lnTo>
                  <a:pt x="331" y="403"/>
                </a:lnTo>
                <a:lnTo>
                  <a:pt x="333" y="417"/>
                </a:lnTo>
                <a:lnTo>
                  <a:pt x="330" y="421"/>
                </a:lnTo>
                <a:lnTo>
                  <a:pt x="323" y="426"/>
                </a:lnTo>
                <a:lnTo>
                  <a:pt x="319" y="428"/>
                </a:lnTo>
                <a:lnTo>
                  <a:pt x="315" y="429"/>
                </a:lnTo>
                <a:lnTo>
                  <a:pt x="304" y="431"/>
                </a:lnTo>
                <a:lnTo>
                  <a:pt x="306" y="446"/>
                </a:lnTo>
                <a:lnTo>
                  <a:pt x="307" y="453"/>
                </a:lnTo>
                <a:lnTo>
                  <a:pt x="306" y="457"/>
                </a:lnTo>
                <a:lnTo>
                  <a:pt x="305" y="460"/>
                </a:lnTo>
                <a:lnTo>
                  <a:pt x="304" y="468"/>
                </a:lnTo>
                <a:lnTo>
                  <a:pt x="302" y="494"/>
                </a:lnTo>
                <a:lnTo>
                  <a:pt x="300" y="496"/>
                </a:lnTo>
                <a:lnTo>
                  <a:pt x="298" y="503"/>
                </a:lnTo>
                <a:lnTo>
                  <a:pt x="290" y="520"/>
                </a:lnTo>
                <a:lnTo>
                  <a:pt x="284" y="531"/>
                </a:lnTo>
                <a:lnTo>
                  <a:pt x="276" y="546"/>
                </a:lnTo>
                <a:lnTo>
                  <a:pt x="283" y="551"/>
                </a:lnTo>
                <a:lnTo>
                  <a:pt x="289" y="555"/>
                </a:lnTo>
                <a:lnTo>
                  <a:pt x="290" y="560"/>
                </a:lnTo>
                <a:lnTo>
                  <a:pt x="291" y="570"/>
                </a:lnTo>
                <a:lnTo>
                  <a:pt x="291" y="576"/>
                </a:lnTo>
                <a:lnTo>
                  <a:pt x="289" y="581"/>
                </a:lnTo>
                <a:lnTo>
                  <a:pt x="287" y="585"/>
                </a:lnTo>
                <a:lnTo>
                  <a:pt x="285" y="587"/>
                </a:lnTo>
                <a:lnTo>
                  <a:pt x="276" y="585"/>
                </a:lnTo>
                <a:lnTo>
                  <a:pt x="265" y="583"/>
                </a:lnTo>
                <a:lnTo>
                  <a:pt x="262" y="583"/>
                </a:lnTo>
                <a:lnTo>
                  <a:pt x="255" y="585"/>
                </a:lnTo>
                <a:lnTo>
                  <a:pt x="249" y="588"/>
                </a:lnTo>
                <a:lnTo>
                  <a:pt x="246" y="591"/>
                </a:lnTo>
                <a:lnTo>
                  <a:pt x="245" y="592"/>
                </a:lnTo>
                <a:lnTo>
                  <a:pt x="241" y="599"/>
                </a:lnTo>
                <a:lnTo>
                  <a:pt x="234" y="611"/>
                </a:lnTo>
                <a:lnTo>
                  <a:pt x="230" y="617"/>
                </a:lnTo>
                <a:lnTo>
                  <a:pt x="231" y="624"/>
                </a:lnTo>
                <a:lnTo>
                  <a:pt x="224" y="638"/>
                </a:lnTo>
                <a:lnTo>
                  <a:pt x="229" y="652"/>
                </a:lnTo>
                <a:lnTo>
                  <a:pt x="229" y="652"/>
                </a:lnTo>
                <a:lnTo>
                  <a:pt x="231" y="658"/>
                </a:lnTo>
                <a:lnTo>
                  <a:pt x="229" y="662"/>
                </a:lnTo>
                <a:lnTo>
                  <a:pt x="228" y="664"/>
                </a:lnTo>
                <a:lnTo>
                  <a:pt x="228" y="670"/>
                </a:lnTo>
                <a:lnTo>
                  <a:pt x="229" y="677"/>
                </a:lnTo>
                <a:lnTo>
                  <a:pt x="228" y="681"/>
                </a:lnTo>
                <a:lnTo>
                  <a:pt x="228" y="686"/>
                </a:lnTo>
                <a:lnTo>
                  <a:pt x="234" y="706"/>
                </a:lnTo>
                <a:lnTo>
                  <a:pt x="234" y="711"/>
                </a:lnTo>
                <a:lnTo>
                  <a:pt x="233" y="714"/>
                </a:lnTo>
                <a:lnTo>
                  <a:pt x="232" y="727"/>
                </a:lnTo>
                <a:lnTo>
                  <a:pt x="229" y="744"/>
                </a:lnTo>
                <a:lnTo>
                  <a:pt x="233" y="748"/>
                </a:lnTo>
                <a:lnTo>
                  <a:pt x="240" y="754"/>
                </a:lnTo>
                <a:lnTo>
                  <a:pt x="243" y="756"/>
                </a:lnTo>
                <a:lnTo>
                  <a:pt x="248" y="762"/>
                </a:lnTo>
                <a:lnTo>
                  <a:pt x="252" y="768"/>
                </a:lnTo>
                <a:lnTo>
                  <a:pt x="251" y="772"/>
                </a:lnTo>
                <a:lnTo>
                  <a:pt x="250" y="776"/>
                </a:lnTo>
                <a:lnTo>
                  <a:pt x="249" y="780"/>
                </a:lnTo>
                <a:lnTo>
                  <a:pt x="247" y="784"/>
                </a:lnTo>
                <a:lnTo>
                  <a:pt x="246" y="787"/>
                </a:lnTo>
                <a:lnTo>
                  <a:pt x="246" y="788"/>
                </a:lnTo>
                <a:lnTo>
                  <a:pt x="239" y="788"/>
                </a:lnTo>
                <a:lnTo>
                  <a:pt x="235" y="789"/>
                </a:lnTo>
                <a:lnTo>
                  <a:pt x="234" y="791"/>
                </a:lnTo>
                <a:lnTo>
                  <a:pt x="234" y="798"/>
                </a:lnTo>
                <a:lnTo>
                  <a:pt x="238" y="811"/>
                </a:lnTo>
                <a:lnTo>
                  <a:pt x="242" y="820"/>
                </a:lnTo>
                <a:lnTo>
                  <a:pt x="243" y="826"/>
                </a:lnTo>
                <a:lnTo>
                  <a:pt x="242" y="832"/>
                </a:lnTo>
                <a:lnTo>
                  <a:pt x="240" y="835"/>
                </a:lnTo>
                <a:lnTo>
                  <a:pt x="240" y="839"/>
                </a:lnTo>
                <a:lnTo>
                  <a:pt x="240" y="847"/>
                </a:lnTo>
                <a:lnTo>
                  <a:pt x="237" y="851"/>
                </a:lnTo>
                <a:lnTo>
                  <a:pt x="233" y="856"/>
                </a:lnTo>
                <a:lnTo>
                  <a:pt x="230" y="859"/>
                </a:lnTo>
                <a:lnTo>
                  <a:pt x="227" y="860"/>
                </a:lnTo>
                <a:lnTo>
                  <a:pt x="224" y="861"/>
                </a:lnTo>
                <a:lnTo>
                  <a:pt x="222" y="862"/>
                </a:lnTo>
                <a:lnTo>
                  <a:pt x="221" y="867"/>
                </a:lnTo>
                <a:lnTo>
                  <a:pt x="219" y="873"/>
                </a:lnTo>
                <a:lnTo>
                  <a:pt x="214" y="879"/>
                </a:lnTo>
                <a:lnTo>
                  <a:pt x="215" y="881"/>
                </a:lnTo>
                <a:lnTo>
                  <a:pt x="216" y="889"/>
                </a:lnTo>
                <a:lnTo>
                  <a:pt x="218" y="898"/>
                </a:lnTo>
                <a:lnTo>
                  <a:pt x="217" y="906"/>
                </a:lnTo>
                <a:lnTo>
                  <a:pt x="215" y="914"/>
                </a:lnTo>
                <a:lnTo>
                  <a:pt x="213" y="920"/>
                </a:lnTo>
                <a:lnTo>
                  <a:pt x="210" y="922"/>
                </a:lnTo>
                <a:lnTo>
                  <a:pt x="208" y="921"/>
                </a:lnTo>
                <a:lnTo>
                  <a:pt x="205" y="913"/>
                </a:lnTo>
                <a:lnTo>
                  <a:pt x="205" y="911"/>
                </a:lnTo>
                <a:lnTo>
                  <a:pt x="205" y="909"/>
                </a:lnTo>
                <a:lnTo>
                  <a:pt x="197" y="907"/>
                </a:lnTo>
                <a:lnTo>
                  <a:pt x="196" y="907"/>
                </a:lnTo>
                <a:lnTo>
                  <a:pt x="193" y="905"/>
                </a:lnTo>
                <a:lnTo>
                  <a:pt x="191" y="905"/>
                </a:lnTo>
                <a:lnTo>
                  <a:pt x="188" y="904"/>
                </a:lnTo>
                <a:lnTo>
                  <a:pt x="185" y="897"/>
                </a:lnTo>
                <a:lnTo>
                  <a:pt x="182" y="892"/>
                </a:lnTo>
                <a:lnTo>
                  <a:pt x="182" y="889"/>
                </a:lnTo>
                <a:lnTo>
                  <a:pt x="182" y="878"/>
                </a:lnTo>
                <a:lnTo>
                  <a:pt x="181" y="874"/>
                </a:lnTo>
                <a:lnTo>
                  <a:pt x="181" y="869"/>
                </a:lnTo>
                <a:lnTo>
                  <a:pt x="179" y="873"/>
                </a:lnTo>
                <a:lnTo>
                  <a:pt x="180" y="879"/>
                </a:lnTo>
                <a:lnTo>
                  <a:pt x="177" y="882"/>
                </a:lnTo>
                <a:lnTo>
                  <a:pt x="174" y="884"/>
                </a:lnTo>
                <a:lnTo>
                  <a:pt x="175" y="887"/>
                </a:lnTo>
                <a:lnTo>
                  <a:pt x="176" y="888"/>
                </a:lnTo>
                <a:lnTo>
                  <a:pt x="176" y="892"/>
                </a:lnTo>
                <a:lnTo>
                  <a:pt x="175" y="898"/>
                </a:lnTo>
                <a:lnTo>
                  <a:pt x="170" y="911"/>
                </a:lnTo>
                <a:lnTo>
                  <a:pt x="168" y="913"/>
                </a:lnTo>
                <a:lnTo>
                  <a:pt x="168" y="915"/>
                </a:lnTo>
                <a:lnTo>
                  <a:pt x="165" y="913"/>
                </a:lnTo>
                <a:lnTo>
                  <a:pt x="161" y="917"/>
                </a:lnTo>
                <a:lnTo>
                  <a:pt x="157" y="918"/>
                </a:lnTo>
                <a:lnTo>
                  <a:pt x="156" y="914"/>
                </a:lnTo>
                <a:lnTo>
                  <a:pt x="151" y="908"/>
                </a:lnTo>
                <a:lnTo>
                  <a:pt x="148" y="908"/>
                </a:lnTo>
                <a:lnTo>
                  <a:pt x="150" y="911"/>
                </a:lnTo>
                <a:lnTo>
                  <a:pt x="153" y="915"/>
                </a:lnTo>
                <a:lnTo>
                  <a:pt x="151" y="917"/>
                </a:lnTo>
                <a:lnTo>
                  <a:pt x="150" y="918"/>
                </a:lnTo>
                <a:lnTo>
                  <a:pt x="148" y="919"/>
                </a:lnTo>
                <a:lnTo>
                  <a:pt x="140" y="924"/>
                </a:lnTo>
                <a:lnTo>
                  <a:pt x="143" y="927"/>
                </a:lnTo>
                <a:lnTo>
                  <a:pt x="141" y="930"/>
                </a:lnTo>
                <a:lnTo>
                  <a:pt x="138" y="931"/>
                </a:lnTo>
                <a:lnTo>
                  <a:pt x="137" y="933"/>
                </a:lnTo>
                <a:lnTo>
                  <a:pt x="136" y="935"/>
                </a:lnTo>
                <a:lnTo>
                  <a:pt x="129" y="941"/>
                </a:lnTo>
                <a:lnTo>
                  <a:pt x="116" y="957"/>
                </a:lnTo>
                <a:lnTo>
                  <a:pt x="109" y="962"/>
                </a:lnTo>
                <a:lnTo>
                  <a:pt x="105" y="966"/>
                </a:lnTo>
                <a:lnTo>
                  <a:pt x="101" y="966"/>
                </a:lnTo>
                <a:lnTo>
                  <a:pt x="96" y="970"/>
                </a:lnTo>
                <a:lnTo>
                  <a:pt x="83" y="974"/>
                </a:lnTo>
                <a:lnTo>
                  <a:pt x="74" y="972"/>
                </a:lnTo>
                <a:lnTo>
                  <a:pt x="69" y="973"/>
                </a:lnTo>
                <a:lnTo>
                  <a:pt x="65" y="971"/>
                </a:lnTo>
                <a:lnTo>
                  <a:pt x="65" y="969"/>
                </a:lnTo>
                <a:lnTo>
                  <a:pt x="65" y="968"/>
                </a:lnTo>
                <a:lnTo>
                  <a:pt x="66" y="966"/>
                </a:lnTo>
                <a:lnTo>
                  <a:pt x="65" y="966"/>
                </a:lnTo>
                <a:lnTo>
                  <a:pt x="62" y="966"/>
                </a:lnTo>
                <a:lnTo>
                  <a:pt x="61" y="967"/>
                </a:lnTo>
                <a:lnTo>
                  <a:pt x="61" y="970"/>
                </a:lnTo>
                <a:lnTo>
                  <a:pt x="60" y="971"/>
                </a:lnTo>
                <a:lnTo>
                  <a:pt x="56" y="969"/>
                </a:lnTo>
                <a:lnTo>
                  <a:pt x="55" y="968"/>
                </a:lnTo>
                <a:lnTo>
                  <a:pt x="56" y="964"/>
                </a:lnTo>
                <a:lnTo>
                  <a:pt x="59" y="962"/>
                </a:lnTo>
                <a:lnTo>
                  <a:pt x="58" y="961"/>
                </a:lnTo>
                <a:lnTo>
                  <a:pt x="58" y="959"/>
                </a:lnTo>
                <a:lnTo>
                  <a:pt x="56" y="959"/>
                </a:lnTo>
                <a:lnTo>
                  <a:pt x="53" y="960"/>
                </a:lnTo>
                <a:lnTo>
                  <a:pt x="49" y="959"/>
                </a:lnTo>
                <a:lnTo>
                  <a:pt x="39" y="953"/>
                </a:lnTo>
                <a:lnTo>
                  <a:pt x="37" y="949"/>
                </a:lnTo>
                <a:lnTo>
                  <a:pt x="28" y="944"/>
                </a:lnTo>
                <a:lnTo>
                  <a:pt x="24" y="938"/>
                </a:lnTo>
                <a:lnTo>
                  <a:pt x="22" y="932"/>
                </a:lnTo>
                <a:lnTo>
                  <a:pt x="22" y="926"/>
                </a:lnTo>
                <a:lnTo>
                  <a:pt x="23" y="917"/>
                </a:lnTo>
                <a:lnTo>
                  <a:pt x="25" y="914"/>
                </a:lnTo>
                <a:lnTo>
                  <a:pt x="33" y="918"/>
                </a:lnTo>
                <a:lnTo>
                  <a:pt x="40" y="923"/>
                </a:lnTo>
                <a:lnTo>
                  <a:pt x="41" y="923"/>
                </a:lnTo>
                <a:lnTo>
                  <a:pt x="44" y="919"/>
                </a:lnTo>
                <a:lnTo>
                  <a:pt x="49" y="915"/>
                </a:lnTo>
                <a:lnTo>
                  <a:pt x="47" y="914"/>
                </a:lnTo>
                <a:lnTo>
                  <a:pt x="40" y="918"/>
                </a:lnTo>
                <a:lnTo>
                  <a:pt x="38" y="916"/>
                </a:lnTo>
                <a:lnTo>
                  <a:pt x="34" y="912"/>
                </a:lnTo>
                <a:lnTo>
                  <a:pt x="34" y="909"/>
                </a:lnTo>
                <a:lnTo>
                  <a:pt x="36" y="907"/>
                </a:lnTo>
                <a:lnTo>
                  <a:pt x="36" y="904"/>
                </a:lnTo>
                <a:lnTo>
                  <a:pt x="35" y="901"/>
                </a:lnTo>
                <a:lnTo>
                  <a:pt x="36" y="897"/>
                </a:lnTo>
                <a:lnTo>
                  <a:pt x="39" y="893"/>
                </a:lnTo>
                <a:lnTo>
                  <a:pt x="43" y="889"/>
                </a:lnTo>
                <a:lnTo>
                  <a:pt x="47" y="884"/>
                </a:lnTo>
                <a:lnTo>
                  <a:pt x="50" y="882"/>
                </a:lnTo>
                <a:lnTo>
                  <a:pt x="50" y="881"/>
                </a:lnTo>
                <a:lnTo>
                  <a:pt x="46" y="883"/>
                </a:lnTo>
                <a:lnTo>
                  <a:pt x="42" y="885"/>
                </a:lnTo>
                <a:lnTo>
                  <a:pt x="38" y="890"/>
                </a:lnTo>
                <a:lnTo>
                  <a:pt x="32" y="894"/>
                </a:lnTo>
                <a:lnTo>
                  <a:pt x="28" y="895"/>
                </a:lnTo>
                <a:lnTo>
                  <a:pt x="27" y="896"/>
                </a:lnTo>
                <a:lnTo>
                  <a:pt x="24" y="898"/>
                </a:lnTo>
                <a:lnTo>
                  <a:pt x="21" y="903"/>
                </a:lnTo>
                <a:lnTo>
                  <a:pt x="17" y="905"/>
                </a:lnTo>
                <a:lnTo>
                  <a:pt x="11" y="905"/>
                </a:lnTo>
                <a:lnTo>
                  <a:pt x="10" y="901"/>
                </a:lnTo>
                <a:lnTo>
                  <a:pt x="12" y="888"/>
                </a:lnTo>
                <a:lnTo>
                  <a:pt x="14" y="881"/>
                </a:lnTo>
                <a:lnTo>
                  <a:pt x="16" y="876"/>
                </a:lnTo>
                <a:lnTo>
                  <a:pt x="19" y="875"/>
                </a:lnTo>
                <a:lnTo>
                  <a:pt x="21" y="872"/>
                </a:lnTo>
                <a:lnTo>
                  <a:pt x="23" y="872"/>
                </a:lnTo>
                <a:lnTo>
                  <a:pt x="24" y="873"/>
                </a:lnTo>
                <a:lnTo>
                  <a:pt x="30" y="875"/>
                </a:lnTo>
                <a:lnTo>
                  <a:pt x="33" y="870"/>
                </a:lnTo>
                <a:lnTo>
                  <a:pt x="37" y="870"/>
                </a:lnTo>
                <a:lnTo>
                  <a:pt x="44" y="865"/>
                </a:lnTo>
                <a:lnTo>
                  <a:pt x="44" y="864"/>
                </a:lnTo>
                <a:lnTo>
                  <a:pt x="39" y="865"/>
                </a:lnTo>
                <a:lnTo>
                  <a:pt x="36" y="866"/>
                </a:lnTo>
                <a:lnTo>
                  <a:pt x="32" y="867"/>
                </a:lnTo>
                <a:lnTo>
                  <a:pt x="30" y="866"/>
                </a:lnTo>
                <a:lnTo>
                  <a:pt x="29" y="862"/>
                </a:lnTo>
                <a:lnTo>
                  <a:pt x="30" y="859"/>
                </a:lnTo>
                <a:lnTo>
                  <a:pt x="37" y="852"/>
                </a:lnTo>
                <a:lnTo>
                  <a:pt x="39" y="849"/>
                </a:lnTo>
                <a:lnTo>
                  <a:pt x="41" y="846"/>
                </a:lnTo>
                <a:lnTo>
                  <a:pt x="41" y="844"/>
                </a:lnTo>
                <a:lnTo>
                  <a:pt x="42" y="839"/>
                </a:lnTo>
                <a:lnTo>
                  <a:pt x="48" y="832"/>
                </a:lnTo>
                <a:lnTo>
                  <a:pt x="53" y="828"/>
                </a:lnTo>
                <a:lnTo>
                  <a:pt x="55" y="831"/>
                </a:lnTo>
                <a:lnTo>
                  <a:pt x="54" y="841"/>
                </a:lnTo>
                <a:lnTo>
                  <a:pt x="54" y="844"/>
                </a:lnTo>
                <a:lnTo>
                  <a:pt x="58" y="831"/>
                </a:lnTo>
                <a:lnTo>
                  <a:pt x="60" y="828"/>
                </a:lnTo>
                <a:lnTo>
                  <a:pt x="62" y="825"/>
                </a:lnTo>
                <a:lnTo>
                  <a:pt x="67" y="824"/>
                </a:lnTo>
                <a:lnTo>
                  <a:pt x="68" y="822"/>
                </a:lnTo>
                <a:lnTo>
                  <a:pt x="62" y="822"/>
                </a:lnTo>
                <a:lnTo>
                  <a:pt x="48" y="828"/>
                </a:lnTo>
                <a:lnTo>
                  <a:pt x="42" y="832"/>
                </a:lnTo>
                <a:lnTo>
                  <a:pt x="40" y="836"/>
                </a:lnTo>
                <a:lnTo>
                  <a:pt x="36" y="841"/>
                </a:lnTo>
                <a:lnTo>
                  <a:pt x="34" y="844"/>
                </a:lnTo>
                <a:lnTo>
                  <a:pt x="33" y="850"/>
                </a:lnTo>
                <a:lnTo>
                  <a:pt x="31" y="852"/>
                </a:lnTo>
                <a:lnTo>
                  <a:pt x="28" y="853"/>
                </a:lnTo>
                <a:lnTo>
                  <a:pt x="23" y="860"/>
                </a:lnTo>
                <a:lnTo>
                  <a:pt x="21" y="865"/>
                </a:lnTo>
                <a:lnTo>
                  <a:pt x="17" y="869"/>
                </a:lnTo>
                <a:lnTo>
                  <a:pt x="14" y="872"/>
                </a:lnTo>
                <a:lnTo>
                  <a:pt x="13" y="873"/>
                </a:lnTo>
                <a:lnTo>
                  <a:pt x="12" y="876"/>
                </a:lnTo>
                <a:lnTo>
                  <a:pt x="11" y="876"/>
                </a:lnTo>
                <a:lnTo>
                  <a:pt x="9" y="874"/>
                </a:lnTo>
                <a:lnTo>
                  <a:pt x="9" y="870"/>
                </a:lnTo>
                <a:lnTo>
                  <a:pt x="10" y="864"/>
                </a:lnTo>
                <a:lnTo>
                  <a:pt x="12" y="860"/>
                </a:lnTo>
                <a:lnTo>
                  <a:pt x="13" y="855"/>
                </a:lnTo>
                <a:lnTo>
                  <a:pt x="11" y="851"/>
                </a:lnTo>
                <a:lnTo>
                  <a:pt x="12" y="848"/>
                </a:lnTo>
                <a:lnTo>
                  <a:pt x="14" y="848"/>
                </a:lnTo>
                <a:lnTo>
                  <a:pt x="18" y="850"/>
                </a:lnTo>
                <a:lnTo>
                  <a:pt x="21" y="850"/>
                </a:lnTo>
                <a:lnTo>
                  <a:pt x="28" y="846"/>
                </a:lnTo>
                <a:lnTo>
                  <a:pt x="27" y="844"/>
                </a:lnTo>
                <a:lnTo>
                  <a:pt x="24" y="844"/>
                </a:lnTo>
                <a:lnTo>
                  <a:pt x="19" y="844"/>
                </a:lnTo>
                <a:lnTo>
                  <a:pt x="15" y="841"/>
                </a:lnTo>
                <a:lnTo>
                  <a:pt x="12" y="835"/>
                </a:lnTo>
                <a:lnTo>
                  <a:pt x="10" y="826"/>
                </a:lnTo>
                <a:lnTo>
                  <a:pt x="11" y="823"/>
                </a:lnTo>
                <a:lnTo>
                  <a:pt x="23" y="815"/>
                </a:lnTo>
                <a:lnTo>
                  <a:pt x="26" y="811"/>
                </a:lnTo>
                <a:lnTo>
                  <a:pt x="24" y="810"/>
                </a:lnTo>
                <a:lnTo>
                  <a:pt x="20" y="815"/>
                </a:lnTo>
                <a:lnTo>
                  <a:pt x="14" y="818"/>
                </a:lnTo>
                <a:lnTo>
                  <a:pt x="10" y="814"/>
                </a:lnTo>
                <a:lnTo>
                  <a:pt x="8" y="809"/>
                </a:lnTo>
                <a:lnTo>
                  <a:pt x="6" y="800"/>
                </a:lnTo>
                <a:lnTo>
                  <a:pt x="7" y="795"/>
                </a:lnTo>
                <a:lnTo>
                  <a:pt x="6" y="788"/>
                </a:lnTo>
                <a:lnTo>
                  <a:pt x="9" y="786"/>
                </a:lnTo>
                <a:lnTo>
                  <a:pt x="12" y="787"/>
                </a:lnTo>
                <a:lnTo>
                  <a:pt x="15" y="788"/>
                </a:lnTo>
                <a:lnTo>
                  <a:pt x="22" y="787"/>
                </a:lnTo>
                <a:lnTo>
                  <a:pt x="37" y="783"/>
                </a:lnTo>
                <a:lnTo>
                  <a:pt x="46" y="785"/>
                </a:lnTo>
                <a:lnTo>
                  <a:pt x="50" y="785"/>
                </a:lnTo>
                <a:lnTo>
                  <a:pt x="56" y="782"/>
                </a:lnTo>
                <a:lnTo>
                  <a:pt x="61" y="781"/>
                </a:lnTo>
                <a:lnTo>
                  <a:pt x="65" y="784"/>
                </a:lnTo>
                <a:lnTo>
                  <a:pt x="68" y="787"/>
                </a:lnTo>
                <a:lnTo>
                  <a:pt x="68" y="791"/>
                </a:lnTo>
                <a:lnTo>
                  <a:pt x="70" y="794"/>
                </a:lnTo>
                <a:lnTo>
                  <a:pt x="71" y="793"/>
                </a:lnTo>
                <a:lnTo>
                  <a:pt x="70" y="790"/>
                </a:lnTo>
                <a:lnTo>
                  <a:pt x="70" y="785"/>
                </a:lnTo>
                <a:lnTo>
                  <a:pt x="85" y="779"/>
                </a:lnTo>
                <a:lnTo>
                  <a:pt x="87" y="777"/>
                </a:lnTo>
                <a:lnTo>
                  <a:pt x="81" y="776"/>
                </a:lnTo>
                <a:lnTo>
                  <a:pt x="79" y="771"/>
                </a:lnTo>
                <a:lnTo>
                  <a:pt x="83" y="764"/>
                </a:lnTo>
                <a:lnTo>
                  <a:pt x="82" y="763"/>
                </a:lnTo>
                <a:lnTo>
                  <a:pt x="79" y="767"/>
                </a:lnTo>
                <a:lnTo>
                  <a:pt x="77" y="772"/>
                </a:lnTo>
                <a:lnTo>
                  <a:pt x="78" y="777"/>
                </a:lnTo>
                <a:lnTo>
                  <a:pt x="77" y="779"/>
                </a:lnTo>
                <a:lnTo>
                  <a:pt x="74" y="780"/>
                </a:lnTo>
                <a:lnTo>
                  <a:pt x="67" y="780"/>
                </a:lnTo>
                <a:lnTo>
                  <a:pt x="62" y="778"/>
                </a:lnTo>
                <a:lnTo>
                  <a:pt x="58" y="777"/>
                </a:lnTo>
                <a:lnTo>
                  <a:pt x="56" y="776"/>
                </a:lnTo>
                <a:lnTo>
                  <a:pt x="57" y="773"/>
                </a:lnTo>
                <a:lnTo>
                  <a:pt x="56" y="772"/>
                </a:lnTo>
                <a:lnTo>
                  <a:pt x="54" y="775"/>
                </a:lnTo>
                <a:lnTo>
                  <a:pt x="53" y="781"/>
                </a:lnTo>
                <a:lnTo>
                  <a:pt x="49" y="782"/>
                </a:lnTo>
                <a:lnTo>
                  <a:pt x="40" y="780"/>
                </a:lnTo>
                <a:lnTo>
                  <a:pt x="26" y="781"/>
                </a:lnTo>
                <a:lnTo>
                  <a:pt x="20" y="784"/>
                </a:lnTo>
                <a:lnTo>
                  <a:pt x="16" y="784"/>
                </a:lnTo>
                <a:lnTo>
                  <a:pt x="9" y="779"/>
                </a:lnTo>
                <a:lnTo>
                  <a:pt x="7" y="774"/>
                </a:lnTo>
                <a:lnTo>
                  <a:pt x="6" y="766"/>
                </a:lnTo>
                <a:lnTo>
                  <a:pt x="6" y="763"/>
                </a:lnTo>
                <a:lnTo>
                  <a:pt x="11" y="761"/>
                </a:lnTo>
                <a:lnTo>
                  <a:pt x="14" y="761"/>
                </a:lnTo>
                <a:lnTo>
                  <a:pt x="17" y="759"/>
                </a:lnTo>
                <a:lnTo>
                  <a:pt x="14" y="758"/>
                </a:lnTo>
                <a:lnTo>
                  <a:pt x="11" y="755"/>
                </a:lnTo>
                <a:lnTo>
                  <a:pt x="9" y="750"/>
                </a:lnTo>
                <a:lnTo>
                  <a:pt x="6" y="749"/>
                </a:lnTo>
                <a:lnTo>
                  <a:pt x="4" y="744"/>
                </a:lnTo>
                <a:lnTo>
                  <a:pt x="3" y="738"/>
                </a:lnTo>
                <a:lnTo>
                  <a:pt x="4" y="733"/>
                </a:lnTo>
                <a:lnTo>
                  <a:pt x="6" y="732"/>
                </a:lnTo>
                <a:lnTo>
                  <a:pt x="10" y="733"/>
                </a:lnTo>
                <a:lnTo>
                  <a:pt x="21" y="732"/>
                </a:lnTo>
                <a:lnTo>
                  <a:pt x="31" y="737"/>
                </a:lnTo>
                <a:lnTo>
                  <a:pt x="38" y="739"/>
                </a:lnTo>
                <a:lnTo>
                  <a:pt x="52" y="738"/>
                </a:lnTo>
                <a:lnTo>
                  <a:pt x="60" y="734"/>
                </a:lnTo>
                <a:lnTo>
                  <a:pt x="58" y="733"/>
                </a:lnTo>
                <a:lnTo>
                  <a:pt x="50" y="735"/>
                </a:lnTo>
                <a:lnTo>
                  <a:pt x="41" y="735"/>
                </a:lnTo>
                <a:lnTo>
                  <a:pt x="27" y="730"/>
                </a:lnTo>
                <a:lnTo>
                  <a:pt x="21" y="729"/>
                </a:lnTo>
                <a:lnTo>
                  <a:pt x="14" y="730"/>
                </a:lnTo>
                <a:lnTo>
                  <a:pt x="11" y="728"/>
                </a:lnTo>
                <a:lnTo>
                  <a:pt x="9" y="724"/>
                </a:lnTo>
                <a:lnTo>
                  <a:pt x="11" y="715"/>
                </a:lnTo>
                <a:lnTo>
                  <a:pt x="14" y="713"/>
                </a:lnTo>
                <a:lnTo>
                  <a:pt x="15" y="715"/>
                </a:lnTo>
                <a:lnTo>
                  <a:pt x="17" y="715"/>
                </a:lnTo>
                <a:lnTo>
                  <a:pt x="19" y="712"/>
                </a:lnTo>
                <a:lnTo>
                  <a:pt x="21" y="709"/>
                </a:lnTo>
                <a:lnTo>
                  <a:pt x="23" y="705"/>
                </a:lnTo>
                <a:lnTo>
                  <a:pt x="28" y="700"/>
                </a:lnTo>
                <a:lnTo>
                  <a:pt x="31" y="700"/>
                </a:lnTo>
                <a:lnTo>
                  <a:pt x="34" y="698"/>
                </a:lnTo>
                <a:lnTo>
                  <a:pt x="37" y="698"/>
                </a:lnTo>
                <a:lnTo>
                  <a:pt x="38" y="700"/>
                </a:lnTo>
                <a:lnTo>
                  <a:pt x="40" y="702"/>
                </a:lnTo>
                <a:lnTo>
                  <a:pt x="44" y="702"/>
                </a:lnTo>
                <a:lnTo>
                  <a:pt x="55" y="698"/>
                </a:lnTo>
                <a:lnTo>
                  <a:pt x="57" y="697"/>
                </a:lnTo>
                <a:lnTo>
                  <a:pt x="59" y="694"/>
                </a:lnTo>
                <a:lnTo>
                  <a:pt x="51" y="695"/>
                </a:lnTo>
                <a:lnTo>
                  <a:pt x="45" y="698"/>
                </a:lnTo>
                <a:lnTo>
                  <a:pt x="41" y="698"/>
                </a:lnTo>
                <a:lnTo>
                  <a:pt x="41" y="695"/>
                </a:lnTo>
                <a:lnTo>
                  <a:pt x="42" y="693"/>
                </a:lnTo>
                <a:lnTo>
                  <a:pt x="45" y="691"/>
                </a:lnTo>
                <a:lnTo>
                  <a:pt x="46" y="686"/>
                </a:lnTo>
                <a:lnTo>
                  <a:pt x="48" y="684"/>
                </a:lnTo>
                <a:lnTo>
                  <a:pt x="51" y="685"/>
                </a:lnTo>
                <a:lnTo>
                  <a:pt x="56" y="684"/>
                </a:lnTo>
                <a:lnTo>
                  <a:pt x="60" y="683"/>
                </a:lnTo>
                <a:lnTo>
                  <a:pt x="67" y="683"/>
                </a:lnTo>
                <a:lnTo>
                  <a:pt x="77" y="685"/>
                </a:lnTo>
                <a:lnTo>
                  <a:pt x="84" y="689"/>
                </a:lnTo>
                <a:lnTo>
                  <a:pt x="86" y="689"/>
                </a:lnTo>
                <a:lnTo>
                  <a:pt x="89" y="688"/>
                </a:lnTo>
                <a:lnTo>
                  <a:pt x="90" y="686"/>
                </a:lnTo>
                <a:lnTo>
                  <a:pt x="85" y="684"/>
                </a:lnTo>
                <a:lnTo>
                  <a:pt x="85" y="682"/>
                </a:lnTo>
                <a:lnTo>
                  <a:pt x="85" y="680"/>
                </a:lnTo>
                <a:lnTo>
                  <a:pt x="93" y="677"/>
                </a:lnTo>
                <a:lnTo>
                  <a:pt x="103" y="676"/>
                </a:lnTo>
                <a:lnTo>
                  <a:pt x="101" y="674"/>
                </a:lnTo>
                <a:lnTo>
                  <a:pt x="81" y="678"/>
                </a:lnTo>
                <a:lnTo>
                  <a:pt x="76" y="675"/>
                </a:lnTo>
                <a:lnTo>
                  <a:pt x="72" y="675"/>
                </a:lnTo>
                <a:lnTo>
                  <a:pt x="69" y="676"/>
                </a:lnTo>
                <a:lnTo>
                  <a:pt x="62" y="678"/>
                </a:lnTo>
                <a:lnTo>
                  <a:pt x="60" y="677"/>
                </a:lnTo>
                <a:lnTo>
                  <a:pt x="62" y="672"/>
                </a:lnTo>
                <a:lnTo>
                  <a:pt x="66" y="665"/>
                </a:lnTo>
                <a:lnTo>
                  <a:pt x="67" y="663"/>
                </a:lnTo>
                <a:lnTo>
                  <a:pt x="69" y="661"/>
                </a:lnTo>
                <a:lnTo>
                  <a:pt x="81" y="656"/>
                </a:lnTo>
                <a:lnTo>
                  <a:pt x="86" y="651"/>
                </a:lnTo>
                <a:lnTo>
                  <a:pt x="89" y="650"/>
                </a:lnTo>
                <a:lnTo>
                  <a:pt x="91" y="651"/>
                </a:lnTo>
                <a:lnTo>
                  <a:pt x="95" y="650"/>
                </a:lnTo>
                <a:lnTo>
                  <a:pt x="103" y="652"/>
                </a:lnTo>
                <a:lnTo>
                  <a:pt x="106" y="658"/>
                </a:lnTo>
                <a:lnTo>
                  <a:pt x="109" y="660"/>
                </a:lnTo>
                <a:lnTo>
                  <a:pt x="119" y="668"/>
                </a:lnTo>
                <a:lnTo>
                  <a:pt x="119" y="666"/>
                </a:lnTo>
                <a:lnTo>
                  <a:pt x="110" y="655"/>
                </a:lnTo>
                <a:lnTo>
                  <a:pt x="107" y="652"/>
                </a:lnTo>
                <a:lnTo>
                  <a:pt x="104" y="647"/>
                </a:lnTo>
                <a:lnTo>
                  <a:pt x="105" y="642"/>
                </a:lnTo>
                <a:lnTo>
                  <a:pt x="108" y="638"/>
                </a:lnTo>
                <a:lnTo>
                  <a:pt x="118" y="636"/>
                </a:lnTo>
                <a:lnTo>
                  <a:pt x="119" y="634"/>
                </a:lnTo>
                <a:lnTo>
                  <a:pt x="120" y="631"/>
                </a:lnTo>
                <a:lnTo>
                  <a:pt x="118" y="628"/>
                </a:lnTo>
                <a:lnTo>
                  <a:pt x="115" y="629"/>
                </a:lnTo>
                <a:lnTo>
                  <a:pt x="112" y="627"/>
                </a:lnTo>
                <a:lnTo>
                  <a:pt x="111" y="623"/>
                </a:lnTo>
                <a:lnTo>
                  <a:pt x="112" y="621"/>
                </a:lnTo>
                <a:lnTo>
                  <a:pt x="118" y="616"/>
                </a:lnTo>
                <a:lnTo>
                  <a:pt x="121" y="615"/>
                </a:lnTo>
                <a:lnTo>
                  <a:pt x="126" y="613"/>
                </a:lnTo>
                <a:lnTo>
                  <a:pt x="135" y="617"/>
                </a:lnTo>
                <a:lnTo>
                  <a:pt x="136" y="619"/>
                </a:lnTo>
                <a:lnTo>
                  <a:pt x="133" y="623"/>
                </a:lnTo>
                <a:lnTo>
                  <a:pt x="133" y="626"/>
                </a:lnTo>
                <a:lnTo>
                  <a:pt x="136" y="626"/>
                </a:lnTo>
                <a:lnTo>
                  <a:pt x="141" y="618"/>
                </a:lnTo>
                <a:lnTo>
                  <a:pt x="147" y="617"/>
                </a:lnTo>
                <a:lnTo>
                  <a:pt x="150" y="616"/>
                </a:lnTo>
                <a:lnTo>
                  <a:pt x="153" y="615"/>
                </a:lnTo>
                <a:lnTo>
                  <a:pt x="157" y="622"/>
                </a:lnTo>
                <a:lnTo>
                  <a:pt x="159" y="624"/>
                </a:lnTo>
                <a:lnTo>
                  <a:pt x="160" y="625"/>
                </a:lnTo>
                <a:lnTo>
                  <a:pt x="161" y="631"/>
                </a:lnTo>
                <a:lnTo>
                  <a:pt x="163" y="631"/>
                </a:lnTo>
                <a:lnTo>
                  <a:pt x="164" y="628"/>
                </a:lnTo>
                <a:lnTo>
                  <a:pt x="168" y="626"/>
                </a:lnTo>
                <a:lnTo>
                  <a:pt x="173" y="625"/>
                </a:lnTo>
                <a:lnTo>
                  <a:pt x="180" y="627"/>
                </a:lnTo>
                <a:lnTo>
                  <a:pt x="184" y="626"/>
                </a:lnTo>
                <a:lnTo>
                  <a:pt x="186" y="626"/>
                </a:lnTo>
                <a:lnTo>
                  <a:pt x="184" y="621"/>
                </a:lnTo>
                <a:lnTo>
                  <a:pt x="183" y="619"/>
                </a:lnTo>
                <a:lnTo>
                  <a:pt x="185" y="615"/>
                </a:lnTo>
                <a:lnTo>
                  <a:pt x="186" y="613"/>
                </a:lnTo>
                <a:lnTo>
                  <a:pt x="192" y="609"/>
                </a:lnTo>
                <a:lnTo>
                  <a:pt x="197" y="608"/>
                </a:lnTo>
                <a:lnTo>
                  <a:pt x="200" y="605"/>
                </a:lnTo>
                <a:lnTo>
                  <a:pt x="205" y="602"/>
                </a:lnTo>
                <a:lnTo>
                  <a:pt x="204" y="600"/>
                </a:lnTo>
                <a:lnTo>
                  <a:pt x="203" y="597"/>
                </a:lnTo>
                <a:lnTo>
                  <a:pt x="200" y="597"/>
                </a:lnTo>
                <a:lnTo>
                  <a:pt x="199" y="595"/>
                </a:lnTo>
                <a:lnTo>
                  <a:pt x="202" y="592"/>
                </a:lnTo>
                <a:lnTo>
                  <a:pt x="207" y="588"/>
                </a:lnTo>
                <a:lnTo>
                  <a:pt x="206" y="586"/>
                </a:lnTo>
                <a:lnTo>
                  <a:pt x="203" y="585"/>
                </a:lnTo>
                <a:lnTo>
                  <a:pt x="200" y="586"/>
                </a:lnTo>
                <a:lnTo>
                  <a:pt x="195" y="589"/>
                </a:lnTo>
                <a:lnTo>
                  <a:pt x="190" y="594"/>
                </a:lnTo>
                <a:lnTo>
                  <a:pt x="192" y="595"/>
                </a:lnTo>
                <a:lnTo>
                  <a:pt x="195" y="599"/>
                </a:lnTo>
                <a:lnTo>
                  <a:pt x="191" y="604"/>
                </a:lnTo>
                <a:lnTo>
                  <a:pt x="173" y="618"/>
                </a:lnTo>
                <a:lnTo>
                  <a:pt x="164" y="622"/>
                </a:lnTo>
                <a:lnTo>
                  <a:pt x="160" y="622"/>
                </a:lnTo>
                <a:lnTo>
                  <a:pt x="159" y="618"/>
                </a:lnTo>
                <a:lnTo>
                  <a:pt x="157" y="615"/>
                </a:lnTo>
                <a:lnTo>
                  <a:pt x="155" y="609"/>
                </a:lnTo>
                <a:lnTo>
                  <a:pt x="151" y="609"/>
                </a:lnTo>
                <a:lnTo>
                  <a:pt x="149" y="611"/>
                </a:lnTo>
                <a:lnTo>
                  <a:pt x="148" y="609"/>
                </a:lnTo>
                <a:lnTo>
                  <a:pt x="150" y="603"/>
                </a:lnTo>
                <a:lnTo>
                  <a:pt x="153" y="598"/>
                </a:lnTo>
                <a:lnTo>
                  <a:pt x="158" y="594"/>
                </a:lnTo>
                <a:lnTo>
                  <a:pt x="160" y="589"/>
                </a:lnTo>
                <a:lnTo>
                  <a:pt x="162" y="582"/>
                </a:lnTo>
                <a:lnTo>
                  <a:pt x="169" y="575"/>
                </a:lnTo>
                <a:lnTo>
                  <a:pt x="180" y="558"/>
                </a:lnTo>
                <a:lnTo>
                  <a:pt x="188" y="553"/>
                </a:lnTo>
                <a:lnTo>
                  <a:pt x="191" y="547"/>
                </a:lnTo>
                <a:lnTo>
                  <a:pt x="196" y="544"/>
                </a:lnTo>
                <a:lnTo>
                  <a:pt x="200" y="539"/>
                </a:lnTo>
                <a:lnTo>
                  <a:pt x="203" y="539"/>
                </a:lnTo>
                <a:lnTo>
                  <a:pt x="209" y="535"/>
                </a:lnTo>
                <a:lnTo>
                  <a:pt x="213" y="529"/>
                </a:lnTo>
                <a:lnTo>
                  <a:pt x="211" y="529"/>
                </a:lnTo>
                <a:lnTo>
                  <a:pt x="205" y="532"/>
                </a:lnTo>
                <a:lnTo>
                  <a:pt x="202" y="534"/>
                </a:lnTo>
                <a:lnTo>
                  <a:pt x="203" y="528"/>
                </a:lnTo>
                <a:lnTo>
                  <a:pt x="204" y="523"/>
                </a:lnTo>
                <a:lnTo>
                  <a:pt x="208" y="518"/>
                </a:lnTo>
                <a:lnTo>
                  <a:pt x="229" y="503"/>
                </a:lnTo>
                <a:lnTo>
                  <a:pt x="231" y="505"/>
                </a:lnTo>
                <a:lnTo>
                  <a:pt x="234" y="509"/>
                </a:lnTo>
                <a:lnTo>
                  <a:pt x="240" y="508"/>
                </a:lnTo>
                <a:lnTo>
                  <a:pt x="247" y="500"/>
                </a:lnTo>
                <a:lnTo>
                  <a:pt x="253" y="491"/>
                </a:lnTo>
                <a:lnTo>
                  <a:pt x="250" y="492"/>
                </a:lnTo>
                <a:lnTo>
                  <a:pt x="247" y="496"/>
                </a:lnTo>
                <a:lnTo>
                  <a:pt x="240" y="501"/>
                </a:lnTo>
                <a:lnTo>
                  <a:pt x="237" y="502"/>
                </a:lnTo>
                <a:lnTo>
                  <a:pt x="236" y="501"/>
                </a:lnTo>
                <a:lnTo>
                  <a:pt x="235" y="498"/>
                </a:lnTo>
                <a:lnTo>
                  <a:pt x="232" y="497"/>
                </a:lnTo>
                <a:lnTo>
                  <a:pt x="231" y="498"/>
                </a:lnTo>
                <a:lnTo>
                  <a:pt x="228" y="495"/>
                </a:lnTo>
                <a:lnTo>
                  <a:pt x="228" y="489"/>
                </a:lnTo>
                <a:lnTo>
                  <a:pt x="231" y="480"/>
                </a:lnTo>
                <a:lnTo>
                  <a:pt x="233" y="473"/>
                </a:lnTo>
                <a:lnTo>
                  <a:pt x="235" y="469"/>
                </a:lnTo>
                <a:lnTo>
                  <a:pt x="244" y="455"/>
                </a:lnTo>
                <a:lnTo>
                  <a:pt x="246" y="448"/>
                </a:lnTo>
                <a:lnTo>
                  <a:pt x="250" y="444"/>
                </a:lnTo>
                <a:lnTo>
                  <a:pt x="255" y="445"/>
                </a:lnTo>
                <a:lnTo>
                  <a:pt x="257" y="444"/>
                </a:lnTo>
                <a:lnTo>
                  <a:pt x="255" y="439"/>
                </a:lnTo>
                <a:lnTo>
                  <a:pt x="249" y="435"/>
                </a:lnTo>
                <a:lnTo>
                  <a:pt x="249" y="433"/>
                </a:lnTo>
                <a:lnTo>
                  <a:pt x="268" y="427"/>
                </a:lnTo>
                <a:lnTo>
                  <a:pt x="276" y="427"/>
                </a:lnTo>
                <a:lnTo>
                  <a:pt x="279" y="424"/>
                </a:lnTo>
                <a:lnTo>
                  <a:pt x="284" y="422"/>
                </a:lnTo>
                <a:lnTo>
                  <a:pt x="288" y="418"/>
                </a:lnTo>
                <a:lnTo>
                  <a:pt x="286" y="416"/>
                </a:lnTo>
                <a:lnTo>
                  <a:pt x="277" y="420"/>
                </a:lnTo>
                <a:lnTo>
                  <a:pt x="271" y="421"/>
                </a:lnTo>
                <a:lnTo>
                  <a:pt x="268" y="421"/>
                </a:lnTo>
                <a:lnTo>
                  <a:pt x="266" y="422"/>
                </a:lnTo>
                <a:lnTo>
                  <a:pt x="259" y="423"/>
                </a:lnTo>
                <a:lnTo>
                  <a:pt x="258" y="407"/>
                </a:lnTo>
                <a:lnTo>
                  <a:pt x="259" y="399"/>
                </a:lnTo>
                <a:lnTo>
                  <a:pt x="261" y="399"/>
                </a:lnTo>
                <a:lnTo>
                  <a:pt x="262" y="391"/>
                </a:lnTo>
                <a:lnTo>
                  <a:pt x="265" y="386"/>
                </a:lnTo>
                <a:lnTo>
                  <a:pt x="270" y="385"/>
                </a:lnTo>
                <a:lnTo>
                  <a:pt x="272" y="383"/>
                </a:lnTo>
                <a:lnTo>
                  <a:pt x="275" y="379"/>
                </a:lnTo>
                <a:lnTo>
                  <a:pt x="280" y="380"/>
                </a:lnTo>
                <a:lnTo>
                  <a:pt x="285" y="379"/>
                </a:lnTo>
                <a:lnTo>
                  <a:pt x="284" y="377"/>
                </a:lnTo>
                <a:lnTo>
                  <a:pt x="277" y="374"/>
                </a:lnTo>
                <a:lnTo>
                  <a:pt x="276" y="370"/>
                </a:lnTo>
                <a:lnTo>
                  <a:pt x="278" y="367"/>
                </a:lnTo>
                <a:lnTo>
                  <a:pt x="281" y="366"/>
                </a:lnTo>
                <a:lnTo>
                  <a:pt x="283" y="365"/>
                </a:lnTo>
                <a:lnTo>
                  <a:pt x="287" y="357"/>
                </a:lnTo>
                <a:lnTo>
                  <a:pt x="290" y="353"/>
                </a:lnTo>
                <a:lnTo>
                  <a:pt x="293" y="354"/>
                </a:lnTo>
                <a:lnTo>
                  <a:pt x="297" y="350"/>
                </a:lnTo>
                <a:lnTo>
                  <a:pt x="301" y="351"/>
                </a:lnTo>
                <a:lnTo>
                  <a:pt x="305" y="349"/>
                </a:lnTo>
                <a:lnTo>
                  <a:pt x="311" y="347"/>
                </a:lnTo>
                <a:lnTo>
                  <a:pt x="331" y="346"/>
                </a:lnTo>
                <a:lnTo>
                  <a:pt x="331" y="343"/>
                </a:lnTo>
                <a:lnTo>
                  <a:pt x="327" y="342"/>
                </a:lnTo>
                <a:lnTo>
                  <a:pt x="312" y="341"/>
                </a:lnTo>
                <a:lnTo>
                  <a:pt x="305" y="341"/>
                </a:lnTo>
                <a:lnTo>
                  <a:pt x="302" y="342"/>
                </a:lnTo>
                <a:lnTo>
                  <a:pt x="300" y="341"/>
                </a:lnTo>
                <a:lnTo>
                  <a:pt x="301" y="339"/>
                </a:lnTo>
                <a:lnTo>
                  <a:pt x="303" y="335"/>
                </a:lnTo>
                <a:lnTo>
                  <a:pt x="305" y="331"/>
                </a:lnTo>
                <a:lnTo>
                  <a:pt x="310" y="322"/>
                </a:lnTo>
                <a:lnTo>
                  <a:pt x="317" y="316"/>
                </a:lnTo>
                <a:lnTo>
                  <a:pt x="322" y="318"/>
                </a:lnTo>
                <a:lnTo>
                  <a:pt x="327" y="324"/>
                </a:lnTo>
                <a:lnTo>
                  <a:pt x="331" y="324"/>
                </a:lnTo>
                <a:lnTo>
                  <a:pt x="332" y="326"/>
                </a:lnTo>
                <a:lnTo>
                  <a:pt x="335" y="334"/>
                </a:lnTo>
                <a:lnTo>
                  <a:pt x="336" y="334"/>
                </a:lnTo>
                <a:lnTo>
                  <a:pt x="336" y="327"/>
                </a:lnTo>
                <a:lnTo>
                  <a:pt x="339" y="320"/>
                </a:lnTo>
                <a:lnTo>
                  <a:pt x="338" y="319"/>
                </a:lnTo>
                <a:lnTo>
                  <a:pt x="333" y="321"/>
                </a:lnTo>
                <a:lnTo>
                  <a:pt x="329" y="319"/>
                </a:lnTo>
                <a:lnTo>
                  <a:pt x="326" y="314"/>
                </a:lnTo>
                <a:lnTo>
                  <a:pt x="325" y="310"/>
                </a:lnTo>
                <a:lnTo>
                  <a:pt x="327" y="305"/>
                </a:lnTo>
                <a:lnTo>
                  <a:pt x="329" y="303"/>
                </a:lnTo>
                <a:lnTo>
                  <a:pt x="327" y="300"/>
                </a:lnTo>
                <a:lnTo>
                  <a:pt x="319" y="307"/>
                </a:lnTo>
                <a:lnTo>
                  <a:pt x="313" y="309"/>
                </a:lnTo>
                <a:lnTo>
                  <a:pt x="311" y="308"/>
                </a:lnTo>
                <a:lnTo>
                  <a:pt x="312" y="302"/>
                </a:lnTo>
                <a:lnTo>
                  <a:pt x="312" y="297"/>
                </a:lnTo>
                <a:lnTo>
                  <a:pt x="319" y="285"/>
                </a:lnTo>
                <a:lnTo>
                  <a:pt x="322" y="283"/>
                </a:lnTo>
                <a:lnTo>
                  <a:pt x="326" y="284"/>
                </a:lnTo>
                <a:lnTo>
                  <a:pt x="330" y="288"/>
                </a:lnTo>
                <a:lnTo>
                  <a:pt x="334" y="287"/>
                </a:lnTo>
                <a:lnTo>
                  <a:pt x="337" y="285"/>
                </a:lnTo>
                <a:lnTo>
                  <a:pt x="337" y="282"/>
                </a:lnTo>
                <a:lnTo>
                  <a:pt x="329" y="281"/>
                </a:lnTo>
                <a:lnTo>
                  <a:pt x="327" y="278"/>
                </a:lnTo>
                <a:lnTo>
                  <a:pt x="328" y="275"/>
                </a:lnTo>
                <a:lnTo>
                  <a:pt x="333" y="272"/>
                </a:lnTo>
                <a:lnTo>
                  <a:pt x="338" y="267"/>
                </a:lnTo>
                <a:lnTo>
                  <a:pt x="344" y="266"/>
                </a:lnTo>
                <a:lnTo>
                  <a:pt x="349" y="262"/>
                </a:lnTo>
                <a:lnTo>
                  <a:pt x="350" y="263"/>
                </a:lnTo>
                <a:lnTo>
                  <a:pt x="351" y="264"/>
                </a:lnTo>
                <a:lnTo>
                  <a:pt x="353" y="279"/>
                </a:lnTo>
                <a:lnTo>
                  <a:pt x="357" y="290"/>
                </a:lnTo>
                <a:lnTo>
                  <a:pt x="359" y="291"/>
                </a:lnTo>
                <a:lnTo>
                  <a:pt x="357" y="281"/>
                </a:lnTo>
                <a:lnTo>
                  <a:pt x="359" y="278"/>
                </a:lnTo>
                <a:lnTo>
                  <a:pt x="361" y="276"/>
                </a:lnTo>
                <a:lnTo>
                  <a:pt x="361" y="273"/>
                </a:lnTo>
                <a:lnTo>
                  <a:pt x="359" y="273"/>
                </a:lnTo>
                <a:lnTo>
                  <a:pt x="357" y="269"/>
                </a:lnTo>
                <a:lnTo>
                  <a:pt x="354" y="257"/>
                </a:lnTo>
                <a:lnTo>
                  <a:pt x="355" y="255"/>
                </a:lnTo>
                <a:lnTo>
                  <a:pt x="361" y="248"/>
                </a:lnTo>
                <a:lnTo>
                  <a:pt x="368" y="247"/>
                </a:lnTo>
                <a:lnTo>
                  <a:pt x="376" y="251"/>
                </a:lnTo>
                <a:lnTo>
                  <a:pt x="379" y="251"/>
                </a:lnTo>
                <a:lnTo>
                  <a:pt x="383" y="250"/>
                </a:lnTo>
                <a:lnTo>
                  <a:pt x="391" y="247"/>
                </a:lnTo>
                <a:lnTo>
                  <a:pt x="395" y="245"/>
                </a:lnTo>
                <a:lnTo>
                  <a:pt x="397" y="245"/>
                </a:lnTo>
                <a:lnTo>
                  <a:pt x="398" y="243"/>
                </a:lnTo>
                <a:lnTo>
                  <a:pt x="396" y="242"/>
                </a:lnTo>
                <a:lnTo>
                  <a:pt x="395" y="241"/>
                </a:lnTo>
                <a:lnTo>
                  <a:pt x="393" y="241"/>
                </a:lnTo>
                <a:lnTo>
                  <a:pt x="387" y="242"/>
                </a:lnTo>
                <a:lnTo>
                  <a:pt x="367" y="242"/>
                </a:lnTo>
                <a:lnTo>
                  <a:pt x="365" y="240"/>
                </a:lnTo>
                <a:lnTo>
                  <a:pt x="365" y="236"/>
                </a:lnTo>
                <a:lnTo>
                  <a:pt x="367" y="231"/>
                </a:lnTo>
                <a:lnTo>
                  <a:pt x="369" y="228"/>
                </a:lnTo>
                <a:lnTo>
                  <a:pt x="377" y="223"/>
                </a:lnTo>
                <a:lnTo>
                  <a:pt x="384" y="223"/>
                </a:lnTo>
                <a:lnTo>
                  <a:pt x="392" y="213"/>
                </a:lnTo>
                <a:lnTo>
                  <a:pt x="396" y="207"/>
                </a:lnTo>
                <a:lnTo>
                  <a:pt x="397" y="196"/>
                </a:lnTo>
                <a:lnTo>
                  <a:pt x="402" y="187"/>
                </a:lnTo>
                <a:lnTo>
                  <a:pt x="415" y="182"/>
                </a:lnTo>
                <a:lnTo>
                  <a:pt x="415" y="180"/>
                </a:lnTo>
                <a:lnTo>
                  <a:pt x="414" y="176"/>
                </a:lnTo>
                <a:lnTo>
                  <a:pt x="414" y="168"/>
                </a:lnTo>
                <a:lnTo>
                  <a:pt x="417" y="158"/>
                </a:lnTo>
                <a:lnTo>
                  <a:pt x="420" y="155"/>
                </a:lnTo>
                <a:lnTo>
                  <a:pt x="421" y="154"/>
                </a:lnTo>
                <a:lnTo>
                  <a:pt x="423" y="157"/>
                </a:lnTo>
                <a:lnTo>
                  <a:pt x="426" y="164"/>
                </a:lnTo>
                <a:lnTo>
                  <a:pt x="432" y="168"/>
                </a:lnTo>
                <a:lnTo>
                  <a:pt x="438" y="168"/>
                </a:lnTo>
                <a:lnTo>
                  <a:pt x="440" y="167"/>
                </a:lnTo>
                <a:lnTo>
                  <a:pt x="435" y="163"/>
                </a:lnTo>
                <a:lnTo>
                  <a:pt x="431" y="158"/>
                </a:lnTo>
                <a:lnTo>
                  <a:pt x="431" y="153"/>
                </a:lnTo>
                <a:lnTo>
                  <a:pt x="432" y="150"/>
                </a:lnTo>
                <a:lnTo>
                  <a:pt x="435" y="151"/>
                </a:lnTo>
                <a:lnTo>
                  <a:pt x="439" y="150"/>
                </a:lnTo>
                <a:lnTo>
                  <a:pt x="442" y="147"/>
                </a:lnTo>
                <a:lnTo>
                  <a:pt x="443" y="144"/>
                </a:lnTo>
                <a:lnTo>
                  <a:pt x="443" y="141"/>
                </a:lnTo>
                <a:lnTo>
                  <a:pt x="444" y="138"/>
                </a:lnTo>
                <a:lnTo>
                  <a:pt x="449" y="130"/>
                </a:lnTo>
                <a:lnTo>
                  <a:pt x="464" y="125"/>
                </a:lnTo>
                <a:lnTo>
                  <a:pt x="465" y="127"/>
                </a:lnTo>
                <a:lnTo>
                  <a:pt x="464" y="142"/>
                </a:lnTo>
                <a:lnTo>
                  <a:pt x="463" y="152"/>
                </a:lnTo>
                <a:lnTo>
                  <a:pt x="463" y="159"/>
                </a:lnTo>
                <a:lnTo>
                  <a:pt x="466" y="152"/>
                </a:lnTo>
                <a:lnTo>
                  <a:pt x="470" y="132"/>
                </a:lnTo>
                <a:lnTo>
                  <a:pt x="473" y="123"/>
                </a:lnTo>
                <a:lnTo>
                  <a:pt x="476" y="118"/>
                </a:lnTo>
                <a:lnTo>
                  <a:pt x="478" y="116"/>
                </a:lnTo>
                <a:lnTo>
                  <a:pt x="481" y="114"/>
                </a:lnTo>
                <a:lnTo>
                  <a:pt x="484" y="112"/>
                </a:lnTo>
                <a:lnTo>
                  <a:pt x="485" y="114"/>
                </a:lnTo>
                <a:lnTo>
                  <a:pt x="486" y="119"/>
                </a:lnTo>
                <a:lnTo>
                  <a:pt x="484" y="136"/>
                </a:lnTo>
                <a:lnTo>
                  <a:pt x="484" y="142"/>
                </a:lnTo>
                <a:lnTo>
                  <a:pt x="482" y="149"/>
                </a:lnTo>
                <a:lnTo>
                  <a:pt x="475" y="165"/>
                </a:lnTo>
                <a:lnTo>
                  <a:pt x="475" y="167"/>
                </a:lnTo>
                <a:lnTo>
                  <a:pt x="477" y="166"/>
                </a:lnTo>
                <a:lnTo>
                  <a:pt x="480" y="164"/>
                </a:lnTo>
                <a:lnTo>
                  <a:pt x="489" y="148"/>
                </a:lnTo>
                <a:lnTo>
                  <a:pt x="497" y="150"/>
                </a:lnTo>
                <a:lnTo>
                  <a:pt x="497" y="149"/>
                </a:lnTo>
                <a:lnTo>
                  <a:pt x="494" y="145"/>
                </a:lnTo>
                <a:lnTo>
                  <a:pt x="491" y="140"/>
                </a:lnTo>
                <a:lnTo>
                  <a:pt x="490" y="135"/>
                </a:lnTo>
                <a:lnTo>
                  <a:pt x="491" y="121"/>
                </a:lnTo>
                <a:lnTo>
                  <a:pt x="493" y="115"/>
                </a:lnTo>
                <a:lnTo>
                  <a:pt x="500" y="115"/>
                </a:lnTo>
                <a:lnTo>
                  <a:pt x="504" y="115"/>
                </a:lnTo>
                <a:lnTo>
                  <a:pt x="506" y="117"/>
                </a:lnTo>
                <a:lnTo>
                  <a:pt x="510" y="117"/>
                </a:lnTo>
                <a:lnTo>
                  <a:pt x="513" y="107"/>
                </a:lnTo>
                <a:lnTo>
                  <a:pt x="518" y="106"/>
                </a:lnTo>
                <a:lnTo>
                  <a:pt x="523" y="113"/>
                </a:lnTo>
                <a:lnTo>
                  <a:pt x="529" y="117"/>
                </a:lnTo>
                <a:lnTo>
                  <a:pt x="534" y="124"/>
                </a:lnTo>
                <a:lnTo>
                  <a:pt x="535" y="122"/>
                </a:lnTo>
                <a:lnTo>
                  <a:pt x="533" y="107"/>
                </a:lnTo>
                <a:lnTo>
                  <a:pt x="530" y="101"/>
                </a:lnTo>
                <a:lnTo>
                  <a:pt x="524" y="98"/>
                </a:lnTo>
                <a:lnTo>
                  <a:pt x="517" y="91"/>
                </a:lnTo>
                <a:lnTo>
                  <a:pt x="516" y="88"/>
                </a:lnTo>
                <a:lnTo>
                  <a:pt x="516" y="86"/>
                </a:lnTo>
                <a:lnTo>
                  <a:pt x="522" y="83"/>
                </a:lnTo>
                <a:lnTo>
                  <a:pt x="529" y="86"/>
                </a:lnTo>
                <a:lnTo>
                  <a:pt x="536" y="80"/>
                </a:lnTo>
                <a:lnTo>
                  <a:pt x="538" y="82"/>
                </a:lnTo>
                <a:lnTo>
                  <a:pt x="543" y="79"/>
                </a:lnTo>
                <a:lnTo>
                  <a:pt x="546" y="83"/>
                </a:lnTo>
                <a:lnTo>
                  <a:pt x="548" y="82"/>
                </a:lnTo>
                <a:lnTo>
                  <a:pt x="549" y="76"/>
                </a:lnTo>
                <a:lnTo>
                  <a:pt x="558" y="73"/>
                </a:lnTo>
                <a:lnTo>
                  <a:pt x="563" y="76"/>
                </a:lnTo>
                <a:lnTo>
                  <a:pt x="565" y="79"/>
                </a:lnTo>
                <a:lnTo>
                  <a:pt x="567" y="85"/>
                </a:lnTo>
                <a:lnTo>
                  <a:pt x="569" y="98"/>
                </a:lnTo>
                <a:lnTo>
                  <a:pt x="573" y="104"/>
                </a:lnTo>
                <a:lnTo>
                  <a:pt x="575" y="108"/>
                </a:lnTo>
                <a:lnTo>
                  <a:pt x="578" y="109"/>
                </a:lnTo>
                <a:lnTo>
                  <a:pt x="580" y="105"/>
                </a:lnTo>
                <a:lnTo>
                  <a:pt x="577" y="101"/>
                </a:lnTo>
                <a:lnTo>
                  <a:pt x="576" y="98"/>
                </a:lnTo>
                <a:lnTo>
                  <a:pt x="578" y="88"/>
                </a:lnTo>
                <a:lnTo>
                  <a:pt x="579" y="84"/>
                </a:lnTo>
                <a:lnTo>
                  <a:pt x="588" y="70"/>
                </a:lnTo>
                <a:lnTo>
                  <a:pt x="595" y="63"/>
                </a:lnTo>
                <a:lnTo>
                  <a:pt x="600" y="62"/>
                </a:lnTo>
                <a:lnTo>
                  <a:pt x="607" y="46"/>
                </a:lnTo>
                <a:lnTo>
                  <a:pt x="610" y="43"/>
                </a:lnTo>
                <a:lnTo>
                  <a:pt x="612" y="42"/>
                </a:lnTo>
                <a:lnTo>
                  <a:pt x="611" y="38"/>
                </a:lnTo>
                <a:lnTo>
                  <a:pt x="607" y="35"/>
                </a:lnTo>
                <a:lnTo>
                  <a:pt x="607" y="30"/>
                </a:lnTo>
                <a:lnTo>
                  <a:pt x="612" y="24"/>
                </a:lnTo>
                <a:lnTo>
                  <a:pt x="619" y="14"/>
                </a:lnTo>
                <a:lnTo>
                  <a:pt x="622" y="13"/>
                </a:lnTo>
                <a:lnTo>
                  <a:pt x="624" y="16"/>
                </a:lnTo>
                <a:lnTo>
                  <a:pt x="631" y="20"/>
                </a:lnTo>
                <a:lnTo>
                  <a:pt x="635" y="26"/>
                </a:lnTo>
                <a:lnTo>
                  <a:pt x="638" y="29"/>
                </a:lnTo>
                <a:lnTo>
                  <a:pt x="640" y="28"/>
                </a:lnTo>
                <a:lnTo>
                  <a:pt x="641" y="24"/>
                </a:lnTo>
                <a:lnTo>
                  <a:pt x="643" y="22"/>
                </a:lnTo>
                <a:lnTo>
                  <a:pt x="648" y="23"/>
                </a:lnTo>
                <a:lnTo>
                  <a:pt x="650" y="26"/>
                </a:lnTo>
                <a:lnTo>
                  <a:pt x="652" y="26"/>
                </a:lnTo>
                <a:lnTo>
                  <a:pt x="654" y="28"/>
                </a:lnTo>
                <a:lnTo>
                  <a:pt x="654" y="31"/>
                </a:lnTo>
                <a:lnTo>
                  <a:pt x="650" y="35"/>
                </a:lnTo>
                <a:lnTo>
                  <a:pt x="644" y="45"/>
                </a:lnTo>
                <a:lnTo>
                  <a:pt x="638" y="56"/>
                </a:lnTo>
                <a:lnTo>
                  <a:pt x="636" y="62"/>
                </a:lnTo>
                <a:lnTo>
                  <a:pt x="634" y="77"/>
                </a:lnTo>
                <a:lnTo>
                  <a:pt x="630" y="87"/>
                </a:lnTo>
                <a:lnTo>
                  <a:pt x="629" y="94"/>
                </a:lnTo>
                <a:lnTo>
                  <a:pt x="631" y="97"/>
                </a:lnTo>
                <a:lnTo>
                  <a:pt x="636" y="95"/>
                </a:lnTo>
                <a:lnTo>
                  <a:pt x="643" y="85"/>
                </a:lnTo>
                <a:lnTo>
                  <a:pt x="644" y="76"/>
                </a:lnTo>
                <a:lnTo>
                  <a:pt x="661" y="49"/>
                </a:lnTo>
                <a:lnTo>
                  <a:pt x="668" y="34"/>
                </a:lnTo>
                <a:lnTo>
                  <a:pt x="677" y="22"/>
                </a:lnTo>
                <a:lnTo>
                  <a:pt x="682" y="19"/>
                </a:lnTo>
                <a:lnTo>
                  <a:pt x="684" y="28"/>
                </a:lnTo>
                <a:lnTo>
                  <a:pt x="682" y="38"/>
                </a:lnTo>
                <a:lnTo>
                  <a:pt x="678" y="45"/>
                </a:lnTo>
                <a:lnTo>
                  <a:pt x="681" y="48"/>
                </a:lnTo>
                <a:lnTo>
                  <a:pt x="680" y="56"/>
                </a:lnTo>
                <a:lnTo>
                  <a:pt x="680" y="61"/>
                </a:lnTo>
                <a:lnTo>
                  <a:pt x="679" y="65"/>
                </a:lnTo>
                <a:lnTo>
                  <a:pt x="679" y="69"/>
                </a:lnTo>
                <a:lnTo>
                  <a:pt x="682" y="68"/>
                </a:lnTo>
                <a:lnTo>
                  <a:pt x="692" y="60"/>
                </a:lnTo>
                <a:lnTo>
                  <a:pt x="694" y="51"/>
                </a:lnTo>
                <a:lnTo>
                  <a:pt x="697" y="44"/>
                </a:lnTo>
                <a:lnTo>
                  <a:pt x="698" y="38"/>
                </a:lnTo>
                <a:lnTo>
                  <a:pt x="702" y="32"/>
                </a:lnTo>
                <a:lnTo>
                  <a:pt x="709" y="32"/>
                </a:lnTo>
                <a:lnTo>
                  <a:pt x="709" y="30"/>
                </a:lnTo>
                <a:lnTo>
                  <a:pt x="700" y="22"/>
                </a:lnTo>
                <a:lnTo>
                  <a:pt x="699" y="19"/>
                </a:lnTo>
                <a:lnTo>
                  <a:pt x="702" y="14"/>
                </a:lnTo>
                <a:lnTo>
                  <a:pt x="711" y="5"/>
                </a:lnTo>
                <a:lnTo>
                  <a:pt x="715" y="6"/>
                </a:lnTo>
                <a:lnTo>
                  <a:pt x="717" y="8"/>
                </a:lnTo>
                <a:lnTo>
                  <a:pt x="728" y="10"/>
                </a:lnTo>
                <a:lnTo>
                  <a:pt x="736" y="16"/>
                </a:lnTo>
                <a:lnTo>
                  <a:pt x="735" y="26"/>
                </a:lnTo>
                <a:lnTo>
                  <a:pt x="733" y="30"/>
                </a:lnTo>
                <a:lnTo>
                  <a:pt x="732" y="33"/>
                </a:lnTo>
                <a:lnTo>
                  <a:pt x="722" y="41"/>
                </a:lnTo>
                <a:lnTo>
                  <a:pt x="720" y="44"/>
                </a:lnTo>
                <a:lnTo>
                  <a:pt x="723" y="46"/>
                </a:lnTo>
                <a:lnTo>
                  <a:pt x="730" y="42"/>
                </a:lnTo>
                <a:lnTo>
                  <a:pt x="732" y="45"/>
                </a:lnTo>
                <a:lnTo>
                  <a:pt x="730" y="54"/>
                </a:lnTo>
                <a:lnTo>
                  <a:pt x="729" y="67"/>
                </a:lnTo>
                <a:lnTo>
                  <a:pt x="728" y="74"/>
                </a:lnTo>
                <a:lnTo>
                  <a:pt x="728" y="81"/>
                </a:lnTo>
                <a:lnTo>
                  <a:pt x="729" y="84"/>
                </a:lnTo>
                <a:lnTo>
                  <a:pt x="732" y="70"/>
                </a:lnTo>
                <a:lnTo>
                  <a:pt x="733" y="66"/>
                </a:lnTo>
                <a:lnTo>
                  <a:pt x="737" y="61"/>
                </a:lnTo>
                <a:lnTo>
                  <a:pt x="738" y="50"/>
                </a:lnTo>
                <a:lnTo>
                  <a:pt x="742" y="37"/>
                </a:lnTo>
                <a:lnTo>
                  <a:pt x="747" y="29"/>
                </a:lnTo>
                <a:lnTo>
                  <a:pt x="749" y="27"/>
                </a:lnTo>
                <a:lnTo>
                  <a:pt x="758" y="27"/>
                </a:lnTo>
                <a:lnTo>
                  <a:pt x="761" y="30"/>
                </a:lnTo>
                <a:lnTo>
                  <a:pt x="764" y="36"/>
                </a:lnTo>
                <a:lnTo>
                  <a:pt x="767" y="39"/>
                </a:lnTo>
                <a:lnTo>
                  <a:pt x="774" y="42"/>
                </a:lnTo>
                <a:lnTo>
                  <a:pt x="777" y="45"/>
                </a:lnTo>
                <a:lnTo>
                  <a:pt x="777" y="47"/>
                </a:lnTo>
                <a:lnTo>
                  <a:pt x="779" y="48"/>
                </a:lnTo>
                <a:lnTo>
                  <a:pt x="784" y="43"/>
                </a:lnTo>
                <a:lnTo>
                  <a:pt x="788" y="42"/>
                </a:lnTo>
                <a:lnTo>
                  <a:pt x="793" y="50"/>
                </a:lnTo>
                <a:lnTo>
                  <a:pt x="792" y="55"/>
                </a:lnTo>
                <a:lnTo>
                  <a:pt x="792" y="57"/>
                </a:lnTo>
                <a:lnTo>
                  <a:pt x="799" y="57"/>
                </a:lnTo>
                <a:lnTo>
                  <a:pt x="804" y="59"/>
                </a:lnTo>
                <a:lnTo>
                  <a:pt x="815" y="70"/>
                </a:lnTo>
                <a:lnTo>
                  <a:pt x="816" y="76"/>
                </a:lnTo>
                <a:lnTo>
                  <a:pt x="815" y="82"/>
                </a:lnTo>
                <a:lnTo>
                  <a:pt x="800" y="89"/>
                </a:lnTo>
                <a:lnTo>
                  <a:pt x="794" y="96"/>
                </a:lnTo>
                <a:lnTo>
                  <a:pt x="783" y="98"/>
                </a:lnTo>
                <a:lnTo>
                  <a:pt x="748" y="94"/>
                </a:lnTo>
                <a:lnTo>
                  <a:pt x="748" y="99"/>
                </a:lnTo>
                <a:lnTo>
                  <a:pt x="773" y="109"/>
                </a:lnTo>
                <a:lnTo>
                  <a:pt x="775" y="112"/>
                </a:lnTo>
                <a:lnTo>
                  <a:pt x="774" y="119"/>
                </a:lnTo>
                <a:lnTo>
                  <a:pt x="774" y="124"/>
                </a:lnTo>
                <a:lnTo>
                  <a:pt x="774" y="127"/>
                </a:lnTo>
                <a:lnTo>
                  <a:pt x="776" y="130"/>
                </a:lnTo>
                <a:lnTo>
                  <a:pt x="779" y="132"/>
                </a:lnTo>
                <a:lnTo>
                  <a:pt x="785" y="131"/>
                </a:lnTo>
                <a:lnTo>
                  <a:pt x="788" y="133"/>
                </a:lnTo>
                <a:lnTo>
                  <a:pt x="790" y="130"/>
                </a:lnTo>
                <a:lnTo>
                  <a:pt x="791" y="122"/>
                </a:lnTo>
                <a:lnTo>
                  <a:pt x="793" y="120"/>
                </a:lnTo>
                <a:lnTo>
                  <a:pt x="796" y="122"/>
                </a:lnTo>
                <a:lnTo>
                  <a:pt x="798" y="131"/>
                </a:lnTo>
                <a:lnTo>
                  <a:pt x="799" y="132"/>
                </a:lnTo>
                <a:lnTo>
                  <a:pt x="801" y="126"/>
                </a:lnTo>
                <a:lnTo>
                  <a:pt x="804" y="126"/>
                </a:lnTo>
                <a:lnTo>
                  <a:pt x="808" y="126"/>
                </a:lnTo>
                <a:lnTo>
                  <a:pt x="813" y="127"/>
                </a:lnTo>
                <a:close/>
                <a:moveTo>
                  <a:pt x="581" y="31"/>
                </a:moveTo>
                <a:lnTo>
                  <a:pt x="581" y="31"/>
                </a:lnTo>
                <a:lnTo>
                  <a:pt x="580" y="34"/>
                </a:lnTo>
                <a:lnTo>
                  <a:pt x="579" y="37"/>
                </a:lnTo>
                <a:lnTo>
                  <a:pt x="577" y="40"/>
                </a:lnTo>
                <a:lnTo>
                  <a:pt x="569" y="52"/>
                </a:lnTo>
                <a:lnTo>
                  <a:pt x="565" y="54"/>
                </a:lnTo>
                <a:lnTo>
                  <a:pt x="564" y="56"/>
                </a:lnTo>
                <a:lnTo>
                  <a:pt x="562" y="57"/>
                </a:lnTo>
                <a:lnTo>
                  <a:pt x="557" y="56"/>
                </a:lnTo>
                <a:lnTo>
                  <a:pt x="555" y="58"/>
                </a:lnTo>
                <a:lnTo>
                  <a:pt x="554" y="60"/>
                </a:lnTo>
                <a:lnTo>
                  <a:pt x="550" y="60"/>
                </a:lnTo>
                <a:lnTo>
                  <a:pt x="547" y="60"/>
                </a:lnTo>
                <a:lnTo>
                  <a:pt x="541" y="55"/>
                </a:lnTo>
                <a:lnTo>
                  <a:pt x="538" y="50"/>
                </a:lnTo>
                <a:lnTo>
                  <a:pt x="536" y="46"/>
                </a:lnTo>
                <a:lnTo>
                  <a:pt x="541" y="46"/>
                </a:lnTo>
                <a:lnTo>
                  <a:pt x="543" y="45"/>
                </a:lnTo>
                <a:lnTo>
                  <a:pt x="547" y="46"/>
                </a:lnTo>
                <a:lnTo>
                  <a:pt x="549" y="42"/>
                </a:lnTo>
                <a:lnTo>
                  <a:pt x="554" y="43"/>
                </a:lnTo>
                <a:lnTo>
                  <a:pt x="563" y="40"/>
                </a:lnTo>
                <a:lnTo>
                  <a:pt x="566" y="41"/>
                </a:lnTo>
                <a:lnTo>
                  <a:pt x="574" y="31"/>
                </a:lnTo>
                <a:lnTo>
                  <a:pt x="576" y="32"/>
                </a:lnTo>
                <a:lnTo>
                  <a:pt x="580" y="29"/>
                </a:lnTo>
                <a:lnTo>
                  <a:pt x="581" y="31"/>
                </a:lnTo>
                <a:close/>
                <a:moveTo>
                  <a:pt x="599" y="55"/>
                </a:moveTo>
                <a:lnTo>
                  <a:pt x="599" y="55"/>
                </a:lnTo>
                <a:lnTo>
                  <a:pt x="593" y="58"/>
                </a:lnTo>
                <a:lnTo>
                  <a:pt x="590" y="55"/>
                </a:lnTo>
                <a:lnTo>
                  <a:pt x="588" y="52"/>
                </a:lnTo>
                <a:lnTo>
                  <a:pt x="588" y="45"/>
                </a:lnTo>
                <a:lnTo>
                  <a:pt x="589" y="40"/>
                </a:lnTo>
                <a:lnTo>
                  <a:pt x="592" y="38"/>
                </a:lnTo>
                <a:lnTo>
                  <a:pt x="593" y="39"/>
                </a:lnTo>
                <a:lnTo>
                  <a:pt x="594" y="41"/>
                </a:lnTo>
                <a:lnTo>
                  <a:pt x="597" y="42"/>
                </a:lnTo>
                <a:lnTo>
                  <a:pt x="601" y="47"/>
                </a:lnTo>
                <a:lnTo>
                  <a:pt x="599" y="55"/>
                </a:lnTo>
                <a:close/>
                <a:moveTo>
                  <a:pt x="587" y="56"/>
                </a:moveTo>
                <a:lnTo>
                  <a:pt x="587" y="56"/>
                </a:lnTo>
                <a:lnTo>
                  <a:pt x="587" y="61"/>
                </a:lnTo>
                <a:lnTo>
                  <a:pt x="587" y="64"/>
                </a:lnTo>
                <a:lnTo>
                  <a:pt x="584" y="70"/>
                </a:lnTo>
                <a:lnTo>
                  <a:pt x="578" y="76"/>
                </a:lnTo>
                <a:lnTo>
                  <a:pt x="578" y="78"/>
                </a:lnTo>
                <a:lnTo>
                  <a:pt x="576" y="80"/>
                </a:lnTo>
                <a:lnTo>
                  <a:pt x="572" y="81"/>
                </a:lnTo>
                <a:lnTo>
                  <a:pt x="570" y="80"/>
                </a:lnTo>
                <a:lnTo>
                  <a:pt x="571" y="74"/>
                </a:lnTo>
                <a:lnTo>
                  <a:pt x="570" y="72"/>
                </a:lnTo>
                <a:lnTo>
                  <a:pt x="568" y="75"/>
                </a:lnTo>
                <a:lnTo>
                  <a:pt x="565" y="72"/>
                </a:lnTo>
                <a:lnTo>
                  <a:pt x="565" y="69"/>
                </a:lnTo>
                <a:lnTo>
                  <a:pt x="565" y="66"/>
                </a:lnTo>
                <a:lnTo>
                  <a:pt x="568" y="62"/>
                </a:lnTo>
                <a:lnTo>
                  <a:pt x="572" y="60"/>
                </a:lnTo>
                <a:lnTo>
                  <a:pt x="575" y="61"/>
                </a:lnTo>
                <a:lnTo>
                  <a:pt x="584" y="50"/>
                </a:lnTo>
                <a:lnTo>
                  <a:pt x="585" y="52"/>
                </a:lnTo>
                <a:lnTo>
                  <a:pt x="587" y="56"/>
                </a:lnTo>
                <a:close/>
                <a:moveTo>
                  <a:pt x="467" y="87"/>
                </a:moveTo>
                <a:lnTo>
                  <a:pt x="467" y="87"/>
                </a:lnTo>
                <a:lnTo>
                  <a:pt x="468" y="88"/>
                </a:lnTo>
                <a:lnTo>
                  <a:pt x="470" y="88"/>
                </a:lnTo>
                <a:lnTo>
                  <a:pt x="471" y="89"/>
                </a:lnTo>
                <a:lnTo>
                  <a:pt x="474" y="93"/>
                </a:lnTo>
                <a:lnTo>
                  <a:pt x="476" y="95"/>
                </a:lnTo>
                <a:lnTo>
                  <a:pt x="477" y="98"/>
                </a:lnTo>
                <a:lnTo>
                  <a:pt x="474" y="100"/>
                </a:lnTo>
                <a:lnTo>
                  <a:pt x="471" y="101"/>
                </a:lnTo>
                <a:lnTo>
                  <a:pt x="467" y="100"/>
                </a:lnTo>
                <a:lnTo>
                  <a:pt x="466" y="97"/>
                </a:lnTo>
                <a:lnTo>
                  <a:pt x="465" y="92"/>
                </a:lnTo>
                <a:lnTo>
                  <a:pt x="462" y="87"/>
                </a:lnTo>
                <a:lnTo>
                  <a:pt x="461" y="83"/>
                </a:lnTo>
                <a:lnTo>
                  <a:pt x="464" y="82"/>
                </a:lnTo>
                <a:lnTo>
                  <a:pt x="467" y="87"/>
                </a:lnTo>
                <a:close/>
                <a:moveTo>
                  <a:pt x="451" y="101"/>
                </a:moveTo>
                <a:lnTo>
                  <a:pt x="451" y="101"/>
                </a:lnTo>
                <a:lnTo>
                  <a:pt x="453" y="106"/>
                </a:lnTo>
                <a:lnTo>
                  <a:pt x="456" y="106"/>
                </a:lnTo>
                <a:lnTo>
                  <a:pt x="457" y="104"/>
                </a:lnTo>
                <a:lnTo>
                  <a:pt x="458" y="103"/>
                </a:lnTo>
                <a:lnTo>
                  <a:pt x="462" y="105"/>
                </a:lnTo>
                <a:lnTo>
                  <a:pt x="461" y="110"/>
                </a:lnTo>
                <a:lnTo>
                  <a:pt x="456" y="115"/>
                </a:lnTo>
                <a:lnTo>
                  <a:pt x="453" y="123"/>
                </a:lnTo>
                <a:lnTo>
                  <a:pt x="449" y="125"/>
                </a:lnTo>
                <a:lnTo>
                  <a:pt x="447" y="124"/>
                </a:lnTo>
                <a:lnTo>
                  <a:pt x="443" y="129"/>
                </a:lnTo>
                <a:lnTo>
                  <a:pt x="440" y="134"/>
                </a:lnTo>
                <a:lnTo>
                  <a:pt x="437" y="140"/>
                </a:lnTo>
                <a:lnTo>
                  <a:pt x="436" y="143"/>
                </a:lnTo>
                <a:lnTo>
                  <a:pt x="436" y="145"/>
                </a:lnTo>
                <a:lnTo>
                  <a:pt x="424" y="147"/>
                </a:lnTo>
                <a:lnTo>
                  <a:pt x="420" y="149"/>
                </a:lnTo>
                <a:lnTo>
                  <a:pt x="415" y="147"/>
                </a:lnTo>
                <a:lnTo>
                  <a:pt x="413" y="143"/>
                </a:lnTo>
                <a:lnTo>
                  <a:pt x="414" y="141"/>
                </a:lnTo>
                <a:lnTo>
                  <a:pt x="419" y="140"/>
                </a:lnTo>
                <a:lnTo>
                  <a:pt x="419" y="136"/>
                </a:lnTo>
                <a:lnTo>
                  <a:pt x="420" y="134"/>
                </a:lnTo>
                <a:lnTo>
                  <a:pt x="421" y="133"/>
                </a:lnTo>
                <a:lnTo>
                  <a:pt x="422" y="128"/>
                </a:lnTo>
                <a:lnTo>
                  <a:pt x="424" y="127"/>
                </a:lnTo>
                <a:lnTo>
                  <a:pt x="427" y="128"/>
                </a:lnTo>
                <a:lnTo>
                  <a:pt x="430" y="125"/>
                </a:lnTo>
                <a:lnTo>
                  <a:pt x="431" y="124"/>
                </a:lnTo>
                <a:lnTo>
                  <a:pt x="432" y="127"/>
                </a:lnTo>
                <a:lnTo>
                  <a:pt x="433" y="123"/>
                </a:lnTo>
                <a:lnTo>
                  <a:pt x="432" y="119"/>
                </a:lnTo>
                <a:lnTo>
                  <a:pt x="433" y="117"/>
                </a:lnTo>
                <a:lnTo>
                  <a:pt x="437" y="111"/>
                </a:lnTo>
                <a:lnTo>
                  <a:pt x="439" y="106"/>
                </a:lnTo>
                <a:lnTo>
                  <a:pt x="442" y="103"/>
                </a:lnTo>
                <a:lnTo>
                  <a:pt x="444" y="104"/>
                </a:lnTo>
                <a:lnTo>
                  <a:pt x="445" y="99"/>
                </a:lnTo>
                <a:lnTo>
                  <a:pt x="444" y="95"/>
                </a:lnTo>
                <a:lnTo>
                  <a:pt x="444" y="92"/>
                </a:lnTo>
                <a:lnTo>
                  <a:pt x="447" y="85"/>
                </a:lnTo>
                <a:lnTo>
                  <a:pt x="449" y="84"/>
                </a:lnTo>
                <a:lnTo>
                  <a:pt x="450" y="91"/>
                </a:lnTo>
                <a:lnTo>
                  <a:pt x="451" y="101"/>
                </a:lnTo>
                <a:close/>
                <a:moveTo>
                  <a:pt x="498" y="99"/>
                </a:moveTo>
                <a:lnTo>
                  <a:pt x="498" y="99"/>
                </a:lnTo>
                <a:lnTo>
                  <a:pt x="496" y="101"/>
                </a:lnTo>
                <a:lnTo>
                  <a:pt x="494" y="102"/>
                </a:lnTo>
                <a:lnTo>
                  <a:pt x="492" y="101"/>
                </a:lnTo>
                <a:lnTo>
                  <a:pt x="490" y="100"/>
                </a:lnTo>
                <a:lnTo>
                  <a:pt x="488" y="100"/>
                </a:lnTo>
                <a:lnTo>
                  <a:pt x="486" y="96"/>
                </a:lnTo>
                <a:lnTo>
                  <a:pt x="487" y="93"/>
                </a:lnTo>
                <a:lnTo>
                  <a:pt x="489" y="89"/>
                </a:lnTo>
                <a:lnTo>
                  <a:pt x="494" y="86"/>
                </a:lnTo>
                <a:lnTo>
                  <a:pt x="498" y="87"/>
                </a:lnTo>
                <a:lnTo>
                  <a:pt x="499" y="88"/>
                </a:lnTo>
                <a:lnTo>
                  <a:pt x="498" y="99"/>
                </a:lnTo>
                <a:close/>
                <a:moveTo>
                  <a:pt x="784" y="126"/>
                </a:moveTo>
                <a:lnTo>
                  <a:pt x="784" y="126"/>
                </a:lnTo>
                <a:lnTo>
                  <a:pt x="778" y="128"/>
                </a:lnTo>
                <a:lnTo>
                  <a:pt x="778" y="126"/>
                </a:lnTo>
                <a:lnTo>
                  <a:pt x="779" y="123"/>
                </a:lnTo>
                <a:lnTo>
                  <a:pt x="780" y="116"/>
                </a:lnTo>
                <a:lnTo>
                  <a:pt x="783" y="116"/>
                </a:lnTo>
                <a:lnTo>
                  <a:pt x="785" y="119"/>
                </a:lnTo>
                <a:lnTo>
                  <a:pt x="787" y="122"/>
                </a:lnTo>
                <a:lnTo>
                  <a:pt x="784" y="126"/>
                </a:lnTo>
                <a:close/>
                <a:moveTo>
                  <a:pt x="396" y="144"/>
                </a:moveTo>
                <a:lnTo>
                  <a:pt x="396" y="144"/>
                </a:lnTo>
                <a:lnTo>
                  <a:pt x="400" y="149"/>
                </a:lnTo>
                <a:lnTo>
                  <a:pt x="401" y="147"/>
                </a:lnTo>
                <a:lnTo>
                  <a:pt x="405" y="147"/>
                </a:lnTo>
                <a:lnTo>
                  <a:pt x="407" y="148"/>
                </a:lnTo>
                <a:lnTo>
                  <a:pt x="409" y="152"/>
                </a:lnTo>
                <a:lnTo>
                  <a:pt x="412" y="152"/>
                </a:lnTo>
                <a:lnTo>
                  <a:pt x="413" y="156"/>
                </a:lnTo>
                <a:lnTo>
                  <a:pt x="414" y="161"/>
                </a:lnTo>
                <a:lnTo>
                  <a:pt x="412" y="165"/>
                </a:lnTo>
                <a:lnTo>
                  <a:pt x="410" y="167"/>
                </a:lnTo>
                <a:lnTo>
                  <a:pt x="409" y="172"/>
                </a:lnTo>
                <a:lnTo>
                  <a:pt x="410" y="179"/>
                </a:lnTo>
                <a:lnTo>
                  <a:pt x="404" y="181"/>
                </a:lnTo>
                <a:lnTo>
                  <a:pt x="398" y="182"/>
                </a:lnTo>
                <a:lnTo>
                  <a:pt x="395" y="179"/>
                </a:lnTo>
                <a:lnTo>
                  <a:pt x="390" y="185"/>
                </a:lnTo>
                <a:lnTo>
                  <a:pt x="385" y="194"/>
                </a:lnTo>
                <a:lnTo>
                  <a:pt x="383" y="195"/>
                </a:lnTo>
                <a:lnTo>
                  <a:pt x="383" y="192"/>
                </a:lnTo>
                <a:lnTo>
                  <a:pt x="379" y="190"/>
                </a:lnTo>
                <a:lnTo>
                  <a:pt x="374" y="190"/>
                </a:lnTo>
                <a:lnTo>
                  <a:pt x="374" y="188"/>
                </a:lnTo>
                <a:lnTo>
                  <a:pt x="375" y="186"/>
                </a:lnTo>
                <a:lnTo>
                  <a:pt x="379" y="184"/>
                </a:lnTo>
                <a:lnTo>
                  <a:pt x="380" y="179"/>
                </a:lnTo>
                <a:lnTo>
                  <a:pt x="379" y="171"/>
                </a:lnTo>
                <a:lnTo>
                  <a:pt x="380" y="167"/>
                </a:lnTo>
                <a:lnTo>
                  <a:pt x="380" y="164"/>
                </a:lnTo>
                <a:lnTo>
                  <a:pt x="383" y="161"/>
                </a:lnTo>
                <a:lnTo>
                  <a:pt x="391" y="163"/>
                </a:lnTo>
                <a:lnTo>
                  <a:pt x="393" y="160"/>
                </a:lnTo>
                <a:lnTo>
                  <a:pt x="392" y="158"/>
                </a:lnTo>
                <a:lnTo>
                  <a:pt x="387" y="154"/>
                </a:lnTo>
                <a:lnTo>
                  <a:pt x="388" y="152"/>
                </a:lnTo>
                <a:lnTo>
                  <a:pt x="391" y="150"/>
                </a:lnTo>
                <a:lnTo>
                  <a:pt x="394" y="149"/>
                </a:lnTo>
                <a:lnTo>
                  <a:pt x="395" y="146"/>
                </a:lnTo>
                <a:lnTo>
                  <a:pt x="395" y="144"/>
                </a:lnTo>
                <a:lnTo>
                  <a:pt x="396" y="144"/>
                </a:lnTo>
                <a:close/>
                <a:moveTo>
                  <a:pt x="342" y="234"/>
                </a:moveTo>
                <a:lnTo>
                  <a:pt x="342" y="234"/>
                </a:lnTo>
                <a:lnTo>
                  <a:pt x="342" y="234"/>
                </a:lnTo>
                <a:lnTo>
                  <a:pt x="346" y="226"/>
                </a:lnTo>
                <a:lnTo>
                  <a:pt x="351" y="224"/>
                </a:lnTo>
                <a:lnTo>
                  <a:pt x="351" y="221"/>
                </a:lnTo>
                <a:lnTo>
                  <a:pt x="353" y="218"/>
                </a:lnTo>
                <a:lnTo>
                  <a:pt x="353" y="214"/>
                </a:lnTo>
                <a:lnTo>
                  <a:pt x="354" y="210"/>
                </a:lnTo>
                <a:lnTo>
                  <a:pt x="356" y="209"/>
                </a:lnTo>
                <a:lnTo>
                  <a:pt x="358" y="208"/>
                </a:lnTo>
                <a:lnTo>
                  <a:pt x="359" y="207"/>
                </a:lnTo>
                <a:lnTo>
                  <a:pt x="362" y="210"/>
                </a:lnTo>
                <a:lnTo>
                  <a:pt x="364" y="213"/>
                </a:lnTo>
                <a:lnTo>
                  <a:pt x="366" y="221"/>
                </a:lnTo>
                <a:lnTo>
                  <a:pt x="365" y="228"/>
                </a:lnTo>
                <a:lnTo>
                  <a:pt x="360" y="233"/>
                </a:lnTo>
                <a:lnTo>
                  <a:pt x="355" y="236"/>
                </a:lnTo>
                <a:lnTo>
                  <a:pt x="351" y="242"/>
                </a:lnTo>
                <a:lnTo>
                  <a:pt x="348" y="247"/>
                </a:lnTo>
                <a:lnTo>
                  <a:pt x="346" y="248"/>
                </a:lnTo>
                <a:lnTo>
                  <a:pt x="345" y="248"/>
                </a:lnTo>
                <a:lnTo>
                  <a:pt x="344" y="247"/>
                </a:lnTo>
                <a:lnTo>
                  <a:pt x="342" y="247"/>
                </a:lnTo>
                <a:lnTo>
                  <a:pt x="339" y="251"/>
                </a:lnTo>
                <a:lnTo>
                  <a:pt x="331" y="255"/>
                </a:lnTo>
                <a:lnTo>
                  <a:pt x="328" y="254"/>
                </a:lnTo>
                <a:lnTo>
                  <a:pt x="328" y="249"/>
                </a:lnTo>
                <a:lnTo>
                  <a:pt x="327" y="250"/>
                </a:lnTo>
                <a:lnTo>
                  <a:pt x="324" y="255"/>
                </a:lnTo>
                <a:lnTo>
                  <a:pt x="321" y="257"/>
                </a:lnTo>
                <a:lnTo>
                  <a:pt x="319" y="257"/>
                </a:lnTo>
                <a:lnTo>
                  <a:pt x="316" y="255"/>
                </a:lnTo>
                <a:lnTo>
                  <a:pt x="306" y="265"/>
                </a:lnTo>
                <a:lnTo>
                  <a:pt x="298" y="266"/>
                </a:lnTo>
                <a:lnTo>
                  <a:pt x="295" y="265"/>
                </a:lnTo>
                <a:lnTo>
                  <a:pt x="295" y="260"/>
                </a:lnTo>
                <a:lnTo>
                  <a:pt x="300" y="253"/>
                </a:lnTo>
                <a:lnTo>
                  <a:pt x="305" y="248"/>
                </a:lnTo>
                <a:lnTo>
                  <a:pt x="321" y="244"/>
                </a:lnTo>
                <a:lnTo>
                  <a:pt x="331" y="229"/>
                </a:lnTo>
                <a:lnTo>
                  <a:pt x="333" y="213"/>
                </a:lnTo>
                <a:lnTo>
                  <a:pt x="335" y="207"/>
                </a:lnTo>
                <a:lnTo>
                  <a:pt x="334" y="204"/>
                </a:lnTo>
                <a:lnTo>
                  <a:pt x="332" y="203"/>
                </a:lnTo>
                <a:lnTo>
                  <a:pt x="332" y="198"/>
                </a:lnTo>
                <a:lnTo>
                  <a:pt x="333" y="192"/>
                </a:lnTo>
                <a:lnTo>
                  <a:pt x="338" y="185"/>
                </a:lnTo>
                <a:lnTo>
                  <a:pt x="341" y="181"/>
                </a:lnTo>
                <a:lnTo>
                  <a:pt x="346" y="172"/>
                </a:lnTo>
                <a:lnTo>
                  <a:pt x="348" y="170"/>
                </a:lnTo>
                <a:lnTo>
                  <a:pt x="351" y="170"/>
                </a:lnTo>
                <a:lnTo>
                  <a:pt x="353" y="172"/>
                </a:lnTo>
                <a:lnTo>
                  <a:pt x="353" y="177"/>
                </a:lnTo>
                <a:lnTo>
                  <a:pt x="349" y="186"/>
                </a:lnTo>
                <a:lnTo>
                  <a:pt x="343" y="194"/>
                </a:lnTo>
                <a:lnTo>
                  <a:pt x="344" y="200"/>
                </a:lnTo>
                <a:lnTo>
                  <a:pt x="346" y="204"/>
                </a:lnTo>
                <a:lnTo>
                  <a:pt x="347" y="212"/>
                </a:lnTo>
                <a:lnTo>
                  <a:pt x="347" y="219"/>
                </a:lnTo>
                <a:lnTo>
                  <a:pt x="342" y="229"/>
                </a:lnTo>
                <a:lnTo>
                  <a:pt x="342" y="234"/>
                </a:lnTo>
                <a:close/>
                <a:moveTo>
                  <a:pt x="324" y="201"/>
                </a:moveTo>
                <a:lnTo>
                  <a:pt x="324" y="201"/>
                </a:lnTo>
                <a:lnTo>
                  <a:pt x="328" y="210"/>
                </a:lnTo>
                <a:lnTo>
                  <a:pt x="330" y="215"/>
                </a:lnTo>
                <a:lnTo>
                  <a:pt x="329" y="224"/>
                </a:lnTo>
                <a:lnTo>
                  <a:pt x="325" y="229"/>
                </a:lnTo>
                <a:lnTo>
                  <a:pt x="319" y="230"/>
                </a:lnTo>
                <a:lnTo>
                  <a:pt x="314" y="230"/>
                </a:lnTo>
                <a:lnTo>
                  <a:pt x="312" y="227"/>
                </a:lnTo>
                <a:lnTo>
                  <a:pt x="311" y="225"/>
                </a:lnTo>
                <a:lnTo>
                  <a:pt x="310" y="224"/>
                </a:lnTo>
                <a:lnTo>
                  <a:pt x="306" y="227"/>
                </a:lnTo>
                <a:lnTo>
                  <a:pt x="303" y="228"/>
                </a:lnTo>
                <a:lnTo>
                  <a:pt x="299" y="225"/>
                </a:lnTo>
                <a:lnTo>
                  <a:pt x="298" y="221"/>
                </a:lnTo>
                <a:lnTo>
                  <a:pt x="302" y="216"/>
                </a:lnTo>
                <a:lnTo>
                  <a:pt x="304" y="212"/>
                </a:lnTo>
                <a:lnTo>
                  <a:pt x="308" y="212"/>
                </a:lnTo>
                <a:lnTo>
                  <a:pt x="309" y="213"/>
                </a:lnTo>
                <a:lnTo>
                  <a:pt x="312" y="214"/>
                </a:lnTo>
                <a:lnTo>
                  <a:pt x="313" y="209"/>
                </a:lnTo>
                <a:lnTo>
                  <a:pt x="313" y="206"/>
                </a:lnTo>
                <a:lnTo>
                  <a:pt x="314" y="204"/>
                </a:lnTo>
                <a:lnTo>
                  <a:pt x="319" y="205"/>
                </a:lnTo>
                <a:lnTo>
                  <a:pt x="319" y="196"/>
                </a:lnTo>
                <a:lnTo>
                  <a:pt x="321" y="195"/>
                </a:lnTo>
                <a:lnTo>
                  <a:pt x="322" y="196"/>
                </a:lnTo>
                <a:lnTo>
                  <a:pt x="323" y="198"/>
                </a:lnTo>
                <a:lnTo>
                  <a:pt x="324" y="201"/>
                </a:lnTo>
                <a:close/>
                <a:moveTo>
                  <a:pt x="283" y="259"/>
                </a:moveTo>
                <a:lnTo>
                  <a:pt x="283" y="259"/>
                </a:lnTo>
                <a:lnTo>
                  <a:pt x="285" y="260"/>
                </a:lnTo>
                <a:lnTo>
                  <a:pt x="289" y="260"/>
                </a:lnTo>
                <a:lnTo>
                  <a:pt x="290" y="260"/>
                </a:lnTo>
                <a:lnTo>
                  <a:pt x="290" y="263"/>
                </a:lnTo>
                <a:lnTo>
                  <a:pt x="288" y="265"/>
                </a:lnTo>
                <a:lnTo>
                  <a:pt x="283" y="267"/>
                </a:lnTo>
                <a:lnTo>
                  <a:pt x="281" y="271"/>
                </a:lnTo>
                <a:lnTo>
                  <a:pt x="280" y="272"/>
                </a:lnTo>
                <a:lnTo>
                  <a:pt x="276" y="272"/>
                </a:lnTo>
                <a:lnTo>
                  <a:pt x="274" y="273"/>
                </a:lnTo>
                <a:lnTo>
                  <a:pt x="271" y="277"/>
                </a:lnTo>
                <a:lnTo>
                  <a:pt x="269" y="274"/>
                </a:lnTo>
                <a:lnTo>
                  <a:pt x="268" y="276"/>
                </a:lnTo>
                <a:lnTo>
                  <a:pt x="268" y="279"/>
                </a:lnTo>
                <a:lnTo>
                  <a:pt x="266" y="280"/>
                </a:lnTo>
                <a:lnTo>
                  <a:pt x="263" y="281"/>
                </a:lnTo>
                <a:lnTo>
                  <a:pt x="262" y="274"/>
                </a:lnTo>
                <a:lnTo>
                  <a:pt x="264" y="271"/>
                </a:lnTo>
                <a:lnTo>
                  <a:pt x="265" y="268"/>
                </a:lnTo>
                <a:lnTo>
                  <a:pt x="267" y="267"/>
                </a:lnTo>
                <a:lnTo>
                  <a:pt x="269" y="267"/>
                </a:lnTo>
                <a:lnTo>
                  <a:pt x="272" y="260"/>
                </a:lnTo>
                <a:lnTo>
                  <a:pt x="277" y="258"/>
                </a:lnTo>
                <a:lnTo>
                  <a:pt x="280" y="258"/>
                </a:lnTo>
                <a:lnTo>
                  <a:pt x="283" y="259"/>
                </a:lnTo>
                <a:close/>
                <a:moveTo>
                  <a:pt x="255" y="292"/>
                </a:moveTo>
                <a:lnTo>
                  <a:pt x="255" y="292"/>
                </a:lnTo>
                <a:lnTo>
                  <a:pt x="250" y="296"/>
                </a:lnTo>
                <a:lnTo>
                  <a:pt x="252" y="288"/>
                </a:lnTo>
                <a:lnTo>
                  <a:pt x="254" y="280"/>
                </a:lnTo>
                <a:lnTo>
                  <a:pt x="258" y="275"/>
                </a:lnTo>
                <a:lnTo>
                  <a:pt x="259" y="277"/>
                </a:lnTo>
                <a:lnTo>
                  <a:pt x="259" y="281"/>
                </a:lnTo>
                <a:lnTo>
                  <a:pt x="259" y="285"/>
                </a:lnTo>
                <a:lnTo>
                  <a:pt x="258" y="287"/>
                </a:lnTo>
                <a:lnTo>
                  <a:pt x="255" y="292"/>
                </a:lnTo>
                <a:close/>
                <a:moveTo>
                  <a:pt x="237" y="437"/>
                </a:moveTo>
                <a:lnTo>
                  <a:pt x="237" y="437"/>
                </a:lnTo>
                <a:lnTo>
                  <a:pt x="235" y="438"/>
                </a:lnTo>
                <a:lnTo>
                  <a:pt x="235" y="434"/>
                </a:lnTo>
                <a:lnTo>
                  <a:pt x="237" y="431"/>
                </a:lnTo>
                <a:lnTo>
                  <a:pt x="238" y="429"/>
                </a:lnTo>
                <a:lnTo>
                  <a:pt x="239" y="426"/>
                </a:lnTo>
                <a:lnTo>
                  <a:pt x="241" y="424"/>
                </a:lnTo>
                <a:lnTo>
                  <a:pt x="244" y="427"/>
                </a:lnTo>
                <a:lnTo>
                  <a:pt x="244" y="431"/>
                </a:lnTo>
                <a:lnTo>
                  <a:pt x="242" y="435"/>
                </a:lnTo>
                <a:lnTo>
                  <a:pt x="237" y="437"/>
                </a:lnTo>
                <a:close/>
                <a:moveTo>
                  <a:pt x="240" y="448"/>
                </a:moveTo>
                <a:lnTo>
                  <a:pt x="240" y="448"/>
                </a:lnTo>
                <a:lnTo>
                  <a:pt x="238" y="448"/>
                </a:lnTo>
                <a:lnTo>
                  <a:pt x="238" y="445"/>
                </a:lnTo>
                <a:lnTo>
                  <a:pt x="239" y="442"/>
                </a:lnTo>
                <a:lnTo>
                  <a:pt x="241" y="441"/>
                </a:lnTo>
                <a:lnTo>
                  <a:pt x="244" y="440"/>
                </a:lnTo>
                <a:lnTo>
                  <a:pt x="248" y="440"/>
                </a:lnTo>
                <a:lnTo>
                  <a:pt x="249" y="441"/>
                </a:lnTo>
                <a:lnTo>
                  <a:pt x="247" y="443"/>
                </a:lnTo>
                <a:lnTo>
                  <a:pt x="240" y="448"/>
                </a:lnTo>
                <a:close/>
                <a:moveTo>
                  <a:pt x="223" y="469"/>
                </a:moveTo>
                <a:lnTo>
                  <a:pt x="223" y="469"/>
                </a:lnTo>
                <a:lnTo>
                  <a:pt x="221" y="471"/>
                </a:lnTo>
                <a:lnTo>
                  <a:pt x="217" y="471"/>
                </a:lnTo>
                <a:lnTo>
                  <a:pt x="217" y="469"/>
                </a:lnTo>
                <a:lnTo>
                  <a:pt x="218" y="465"/>
                </a:lnTo>
                <a:lnTo>
                  <a:pt x="220" y="463"/>
                </a:lnTo>
                <a:lnTo>
                  <a:pt x="223" y="463"/>
                </a:lnTo>
                <a:lnTo>
                  <a:pt x="224" y="465"/>
                </a:lnTo>
                <a:lnTo>
                  <a:pt x="223" y="469"/>
                </a:lnTo>
                <a:close/>
                <a:moveTo>
                  <a:pt x="200" y="526"/>
                </a:moveTo>
                <a:lnTo>
                  <a:pt x="200" y="526"/>
                </a:lnTo>
                <a:lnTo>
                  <a:pt x="199" y="528"/>
                </a:lnTo>
                <a:lnTo>
                  <a:pt x="195" y="526"/>
                </a:lnTo>
                <a:lnTo>
                  <a:pt x="188" y="527"/>
                </a:lnTo>
                <a:lnTo>
                  <a:pt x="185" y="525"/>
                </a:lnTo>
                <a:lnTo>
                  <a:pt x="187" y="521"/>
                </a:lnTo>
                <a:lnTo>
                  <a:pt x="194" y="517"/>
                </a:lnTo>
                <a:lnTo>
                  <a:pt x="197" y="518"/>
                </a:lnTo>
                <a:lnTo>
                  <a:pt x="201" y="523"/>
                </a:lnTo>
                <a:lnTo>
                  <a:pt x="200" y="526"/>
                </a:lnTo>
                <a:close/>
                <a:moveTo>
                  <a:pt x="114" y="612"/>
                </a:moveTo>
                <a:lnTo>
                  <a:pt x="114" y="612"/>
                </a:lnTo>
                <a:lnTo>
                  <a:pt x="111" y="612"/>
                </a:lnTo>
                <a:lnTo>
                  <a:pt x="109" y="610"/>
                </a:lnTo>
                <a:lnTo>
                  <a:pt x="114" y="607"/>
                </a:lnTo>
                <a:lnTo>
                  <a:pt x="122" y="604"/>
                </a:lnTo>
                <a:lnTo>
                  <a:pt x="122" y="602"/>
                </a:lnTo>
                <a:lnTo>
                  <a:pt x="123" y="602"/>
                </a:lnTo>
                <a:lnTo>
                  <a:pt x="125" y="604"/>
                </a:lnTo>
                <a:lnTo>
                  <a:pt x="125" y="608"/>
                </a:lnTo>
                <a:lnTo>
                  <a:pt x="124" y="609"/>
                </a:lnTo>
                <a:lnTo>
                  <a:pt x="114" y="612"/>
                </a:lnTo>
                <a:close/>
                <a:moveTo>
                  <a:pt x="103" y="635"/>
                </a:moveTo>
                <a:lnTo>
                  <a:pt x="103" y="635"/>
                </a:lnTo>
                <a:lnTo>
                  <a:pt x="100" y="635"/>
                </a:lnTo>
                <a:lnTo>
                  <a:pt x="96" y="634"/>
                </a:lnTo>
                <a:lnTo>
                  <a:pt x="94" y="631"/>
                </a:lnTo>
                <a:lnTo>
                  <a:pt x="93" y="629"/>
                </a:lnTo>
                <a:lnTo>
                  <a:pt x="98" y="627"/>
                </a:lnTo>
                <a:lnTo>
                  <a:pt x="102" y="625"/>
                </a:lnTo>
                <a:lnTo>
                  <a:pt x="104" y="628"/>
                </a:lnTo>
                <a:lnTo>
                  <a:pt x="104" y="633"/>
                </a:lnTo>
                <a:lnTo>
                  <a:pt x="103" y="635"/>
                </a:lnTo>
                <a:close/>
                <a:moveTo>
                  <a:pt x="5" y="785"/>
                </a:moveTo>
                <a:lnTo>
                  <a:pt x="5" y="785"/>
                </a:lnTo>
                <a:lnTo>
                  <a:pt x="2" y="786"/>
                </a:lnTo>
                <a:lnTo>
                  <a:pt x="0" y="785"/>
                </a:lnTo>
                <a:lnTo>
                  <a:pt x="1" y="779"/>
                </a:lnTo>
                <a:lnTo>
                  <a:pt x="2" y="778"/>
                </a:lnTo>
                <a:lnTo>
                  <a:pt x="3" y="778"/>
                </a:lnTo>
                <a:lnTo>
                  <a:pt x="5" y="781"/>
                </a:lnTo>
                <a:lnTo>
                  <a:pt x="5" y="785"/>
                </a:lnTo>
                <a:close/>
                <a:moveTo>
                  <a:pt x="9" y="835"/>
                </a:moveTo>
                <a:lnTo>
                  <a:pt x="9" y="835"/>
                </a:lnTo>
                <a:lnTo>
                  <a:pt x="9" y="842"/>
                </a:lnTo>
                <a:lnTo>
                  <a:pt x="6" y="842"/>
                </a:lnTo>
                <a:lnTo>
                  <a:pt x="5" y="839"/>
                </a:lnTo>
                <a:lnTo>
                  <a:pt x="4" y="837"/>
                </a:lnTo>
                <a:lnTo>
                  <a:pt x="4" y="833"/>
                </a:lnTo>
                <a:lnTo>
                  <a:pt x="4" y="828"/>
                </a:lnTo>
                <a:lnTo>
                  <a:pt x="5" y="826"/>
                </a:lnTo>
                <a:lnTo>
                  <a:pt x="6" y="826"/>
                </a:lnTo>
                <a:lnTo>
                  <a:pt x="8" y="830"/>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73" name="Sweden">
            <a:extLst>
              <a:ext uri="{FF2B5EF4-FFF2-40B4-BE49-F238E27FC236}">
                <a16:creationId xmlns:a16="http://schemas.microsoft.com/office/drawing/2014/main" id="{5E23AF48-34F7-4E54-8DB4-362F7236A5AA}"/>
              </a:ext>
            </a:extLst>
          </p:cNvPr>
          <p:cNvSpPr>
            <a:spLocks noEditPoints="1"/>
          </p:cNvSpPr>
          <p:nvPr/>
        </p:nvSpPr>
        <p:spPr bwMode="auto">
          <a:xfrm>
            <a:off x="6154443" y="1645300"/>
            <a:ext cx="364732" cy="610652"/>
          </a:xfrm>
          <a:custGeom>
            <a:avLst/>
            <a:gdLst>
              <a:gd name="T0" fmla="*/ 367 w 405"/>
              <a:gd name="T1" fmla="*/ 264 h 932"/>
              <a:gd name="T2" fmla="*/ 346 w 405"/>
              <a:gd name="T3" fmla="*/ 276 h 932"/>
              <a:gd name="T4" fmla="*/ 335 w 405"/>
              <a:gd name="T5" fmla="*/ 290 h 932"/>
              <a:gd name="T6" fmla="*/ 325 w 405"/>
              <a:gd name="T7" fmla="*/ 304 h 932"/>
              <a:gd name="T8" fmla="*/ 313 w 405"/>
              <a:gd name="T9" fmla="*/ 332 h 932"/>
              <a:gd name="T10" fmla="*/ 308 w 405"/>
              <a:gd name="T11" fmla="*/ 382 h 932"/>
              <a:gd name="T12" fmla="*/ 263 w 405"/>
              <a:gd name="T13" fmla="*/ 431 h 932"/>
              <a:gd name="T14" fmla="*/ 240 w 405"/>
              <a:gd name="T15" fmla="*/ 450 h 932"/>
              <a:gd name="T16" fmla="*/ 223 w 405"/>
              <a:gd name="T17" fmla="*/ 465 h 932"/>
              <a:gd name="T18" fmla="*/ 216 w 405"/>
              <a:gd name="T19" fmla="*/ 476 h 932"/>
              <a:gd name="T20" fmla="*/ 214 w 405"/>
              <a:gd name="T21" fmla="*/ 490 h 932"/>
              <a:gd name="T22" fmla="*/ 194 w 405"/>
              <a:gd name="T23" fmla="*/ 504 h 932"/>
              <a:gd name="T24" fmla="*/ 195 w 405"/>
              <a:gd name="T25" fmla="*/ 550 h 932"/>
              <a:gd name="T26" fmla="*/ 188 w 405"/>
              <a:gd name="T27" fmla="*/ 578 h 932"/>
              <a:gd name="T28" fmla="*/ 200 w 405"/>
              <a:gd name="T29" fmla="*/ 621 h 932"/>
              <a:gd name="T30" fmla="*/ 226 w 405"/>
              <a:gd name="T31" fmla="*/ 640 h 932"/>
              <a:gd name="T32" fmla="*/ 241 w 405"/>
              <a:gd name="T33" fmla="*/ 677 h 932"/>
              <a:gd name="T34" fmla="*/ 208 w 405"/>
              <a:gd name="T35" fmla="*/ 699 h 932"/>
              <a:gd name="T36" fmla="*/ 184 w 405"/>
              <a:gd name="T37" fmla="*/ 688 h 932"/>
              <a:gd name="T38" fmla="*/ 170 w 405"/>
              <a:gd name="T39" fmla="*/ 695 h 932"/>
              <a:gd name="T40" fmla="*/ 213 w 405"/>
              <a:gd name="T41" fmla="*/ 702 h 932"/>
              <a:gd name="T42" fmla="*/ 229 w 405"/>
              <a:gd name="T43" fmla="*/ 705 h 932"/>
              <a:gd name="T44" fmla="*/ 196 w 405"/>
              <a:gd name="T45" fmla="*/ 731 h 932"/>
              <a:gd name="T46" fmla="*/ 172 w 405"/>
              <a:gd name="T47" fmla="*/ 746 h 932"/>
              <a:gd name="T48" fmla="*/ 168 w 405"/>
              <a:gd name="T49" fmla="*/ 793 h 932"/>
              <a:gd name="T50" fmla="*/ 165 w 405"/>
              <a:gd name="T51" fmla="*/ 844 h 932"/>
              <a:gd name="T52" fmla="*/ 136 w 405"/>
              <a:gd name="T53" fmla="*/ 886 h 932"/>
              <a:gd name="T54" fmla="*/ 97 w 405"/>
              <a:gd name="T55" fmla="*/ 902 h 932"/>
              <a:gd name="T56" fmla="*/ 56 w 405"/>
              <a:gd name="T57" fmla="*/ 925 h 932"/>
              <a:gd name="T58" fmla="*/ 42 w 405"/>
              <a:gd name="T59" fmla="*/ 880 h 932"/>
              <a:gd name="T60" fmla="*/ 54 w 405"/>
              <a:gd name="T61" fmla="*/ 862 h 932"/>
              <a:gd name="T62" fmla="*/ 22 w 405"/>
              <a:gd name="T63" fmla="*/ 801 h 932"/>
              <a:gd name="T64" fmla="*/ 3 w 405"/>
              <a:gd name="T65" fmla="*/ 754 h 932"/>
              <a:gd name="T66" fmla="*/ 12 w 405"/>
              <a:gd name="T67" fmla="*/ 729 h 932"/>
              <a:gd name="T68" fmla="*/ 24 w 405"/>
              <a:gd name="T69" fmla="*/ 669 h 932"/>
              <a:gd name="T70" fmla="*/ 45 w 405"/>
              <a:gd name="T71" fmla="*/ 633 h 932"/>
              <a:gd name="T72" fmla="*/ 50 w 405"/>
              <a:gd name="T73" fmla="*/ 587 h 932"/>
              <a:gd name="T74" fmla="*/ 35 w 405"/>
              <a:gd name="T75" fmla="*/ 521 h 932"/>
              <a:gd name="T76" fmla="*/ 31 w 405"/>
              <a:gd name="T77" fmla="*/ 459 h 932"/>
              <a:gd name="T78" fmla="*/ 57 w 405"/>
              <a:gd name="T79" fmla="*/ 392 h 932"/>
              <a:gd name="T80" fmla="*/ 91 w 405"/>
              <a:gd name="T81" fmla="*/ 362 h 932"/>
              <a:gd name="T82" fmla="*/ 108 w 405"/>
              <a:gd name="T83" fmla="*/ 264 h 932"/>
              <a:gd name="T84" fmla="*/ 137 w 405"/>
              <a:gd name="T85" fmla="*/ 205 h 932"/>
              <a:gd name="T86" fmla="*/ 160 w 405"/>
              <a:gd name="T87" fmla="*/ 128 h 932"/>
              <a:gd name="T88" fmla="*/ 217 w 405"/>
              <a:gd name="T89" fmla="*/ 77 h 932"/>
              <a:gd name="T90" fmla="*/ 253 w 405"/>
              <a:gd name="T91" fmla="*/ 49 h 932"/>
              <a:gd name="T92" fmla="*/ 286 w 405"/>
              <a:gd name="T93" fmla="*/ 16 h 932"/>
              <a:gd name="T94" fmla="*/ 313 w 405"/>
              <a:gd name="T95" fmla="*/ 18 h 932"/>
              <a:gd name="T96" fmla="*/ 362 w 405"/>
              <a:gd name="T97" fmla="*/ 55 h 932"/>
              <a:gd name="T98" fmla="*/ 385 w 405"/>
              <a:gd name="T99" fmla="*/ 99 h 932"/>
              <a:gd name="T100" fmla="*/ 386 w 405"/>
              <a:gd name="T101" fmla="*/ 133 h 932"/>
              <a:gd name="T102" fmla="*/ 393 w 405"/>
              <a:gd name="T103" fmla="*/ 169 h 932"/>
              <a:gd name="T104" fmla="*/ 391 w 405"/>
              <a:gd name="T105" fmla="*/ 211 h 932"/>
              <a:gd name="T106" fmla="*/ 405 w 405"/>
              <a:gd name="T107" fmla="*/ 263 h 932"/>
              <a:gd name="T108" fmla="*/ 233 w 405"/>
              <a:gd name="T109" fmla="*/ 692 h 932"/>
              <a:gd name="T110" fmla="*/ 226 w 405"/>
              <a:gd name="T111" fmla="*/ 720 h 932"/>
              <a:gd name="T112" fmla="*/ 247 w 405"/>
              <a:gd name="T113" fmla="*/ 791 h 932"/>
              <a:gd name="T114" fmla="*/ 237 w 405"/>
              <a:gd name="T115" fmla="*/ 821 h 932"/>
              <a:gd name="T116" fmla="*/ 220 w 405"/>
              <a:gd name="T117" fmla="*/ 832 h 932"/>
              <a:gd name="T118" fmla="*/ 236 w 405"/>
              <a:gd name="T119" fmla="*/ 790 h 932"/>
              <a:gd name="T120" fmla="*/ 164 w 405"/>
              <a:gd name="T121" fmla="*/ 879 h 932"/>
              <a:gd name="T122" fmla="*/ 185 w 405"/>
              <a:gd name="T123" fmla="*/ 82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932">
                <a:moveTo>
                  <a:pt x="405" y="263"/>
                </a:moveTo>
                <a:lnTo>
                  <a:pt x="405" y="263"/>
                </a:lnTo>
                <a:lnTo>
                  <a:pt x="397" y="264"/>
                </a:lnTo>
                <a:lnTo>
                  <a:pt x="391" y="261"/>
                </a:lnTo>
                <a:lnTo>
                  <a:pt x="388" y="263"/>
                </a:lnTo>
                <a:lnTo>
                  <a:pt x="382" y="263"/>
                </a:lnTo>
                <a:lnTo>
                  <a:pt x="376" y="264"/>
                </a:lnTo>
                <a:lnTo>
                  <a:pt x="374" y="267"/>
                </a:lnTo>
                <a:lnTo>
                  <a:pt x="373" y="268"/>
                </a:lnTo>
                <a:lnTo>
                  <a:pt x="367" y="264"/>
                </a:lnTo>
                <a:lnTo>
                  <a:pt x="361" y="258"/>
                </a:lnTo>
                <a:lnTo>
                  <a:pt x="357" y="262"/>
                </a:lnTo>
                <a:lnTo>
                  <a:pt x="355" y="263"/>
                </a:lnTo>
                <a:lnTo>
                  <a:pt x="353" y="259"/>
                </a:lnTo>
                <a:lnTo>
                  <a:pt x="351" y="258"/>
                </a:lnTo>
                <a:lnTo>
                  <a:pt x="350" y="260"/>
                </a:lnTo>
                <a:lnTo>
                  <a:pt x="349" y="264"/>
                </a:lnTo>
                <a:lnTo>
                  <a:pt x="347" y="267"/>
                </a:lnTo>
                <a:lnTo>
                  <a:pt x="347" y="269"/>
                </a:lnTo>
                <a:lnTo>
                  <a:pt x="346" y="276"/>
                </a:lnTo>
                <a:lnTo>
                  <a:pt x="346" y="278"/>
                </a:lnTo>
                <a:lnTo>
                  <a:pt x="341" y="277"/>
                </a:lnTo>
                <a:lnTo>
                  <a:pt x="341" y="279"/>
                </a:lnTo>
                <a:lnTo>
                  <a:pt x="342" y="280"/>
                </a:lnTo>
                <a:lnTo>
                  <a:pt x="343" y="282"/>
                </a:lnTo>
                <a:lnTo>
                  <a:pt x="341" y="283"/>
                </a:lnTo>
                <a:lnTo>
                  <a:pt x="336" y="283"/>
                </a:lnTo>
                <a:lnTo>
                  <a:pt x="335" y="285"/>
                </a:lnTo>
                <a:lnTo>
                  <a:pt x="337" y="288"/>
                </a:lnTo>
                <a:lnTo>
                  <a:pt x="335" y="290"/>
                </a:lnTo>
                <a:lnTo>
                  <a:pt x="334" y="291"/>
                </a:lnTo>
                <a:lnTo>
                  <a:pt x="328" y="293"/>
                </a:lnTo>
                <a:lnTo>
                  <a:pt x="325" y="293"/>
                </a:lnTo>
                <a:lnTo>
                  <a:pt x="324" y="294"/>
                </a:lnTo>
                <a:lnTo>
                  <a:pt x="323" y="296"/>
                </a:lnTo>
                <a:lnTo>
                  <a:pt x="324" y="298"/>
                </a:lnTo>
                <a:lnTo>
                  <a:pt x="326" y="299"/>
                </a:lnTo>
                <a:lnTo>
                  <a:pt x="326" y="301"/>
                </a:lnTo>
                <a:lnTo>
                  <a:pt x="326" y="303"/>
                </a:lnTo>
                <a:lnTo>
                  <a:pt x="325" y="304"/>
                </a:lnTo>
                <a:lnTo>
                  <a:pt x="321" y="299"/>
                </a:lnTo>
                <a:lnTo>
                  <a:pt x="320" y="299"/>
                </a:lnTo>
                <a:lnTo>
                  <a:pt x="321" y="302"/>
                </a:lnTo>
                <a:lnTo>
                  <a:pt x="323" y="305"/>
                </a:lnTo>
                <a:lnTo>
                  <a:pt x="324" y="308"/>
                </a:lnTo>
                <a:lnTo>
                  <a:pt x="325" y="311"/>
                </a:lnTo>
                <a:lnTo>
                  <a:pt x="325" y="314"/>
                </a:lnTo>
                <a:lnTo>
                  <a:pt x="320" y="322"/>
                </a:lnTo>
                <a:lnTo>
                  <a:pt x="316" y="327"/>
                </a:lnTo>
                <a:lnTo>
                  <a:pt x="313" y="332"/>
                </a:lnTo>
                <a:lnTo>
                  <a:pt x="311" y="337"/>
                </a:lnTo>
                <a:lnTo>
                  <a:pt x="313" y="339"/>
                </a:lnTo>
                <a:lnTo>
                  <a:pt x="316" y="343"/>
                </a:lnTo>
                <a:lnTo>
                  <a:pt x="317" y="350"/>
                </a:lnTo>
                <a:lnTo>
                  <a:pt x="319" y="356"/>
                </a:lnTo>
                <a:lnTo>
                  <a:pt x="323" y="362"/>
                </a:lnTo>
                <a:lnTo>
                  <a:pt x="322" y="365"/>
                </a:lnTo>
                <a:lnTo>
                  <a:pt x="321" y="368"/>
                </a:lnTo>
                <a:lnTo>
                  <a:pt x="315" y="374"/>
                </a:lnTo>
                <a:lnTo>
                  <a:pt x="308" y="382"/>
                </a:lnTo>
                <a:lnTo>
                  <a:pt x="300" y="405"/>
                </a:lnTo>
                <a:lnTo>
                  <a:pt x="297" y="407"/>
                </a:lnTo>
                <a:lnTo>
                  <a:pt x="290" y="411"/>
                </a:lnTo>
                <a:lnTo>
                  <a:pt x="287" y="415"/>
                </a:lnTo>
                <a:lnTo>
                  <a:pt x="282" y="419"/>
                </a:lnTo>
                <a:lnTo>
                  <a:pt x="273" y="423"/>
                </a:lnTo>
                <a:lnTo>
                  <a:pt x="269" y="428"/>
                </a:lnTo>
                <a:lnTo>
                  <a:pt x="267" y="433"/>
                </a:lnTo>
                <a:lnTo>
                  <a:pt x="265" y="433"/>
                </a:lnTo>
                <a:lnTo>
                  <a:pt x="263" y="431"/>
                </a:lnTo>
                <a:lnTo>
                  <a:pt x="260" y="430"/>
                </a:lnTo>
                <a:lnTo>
                  <a:pt x="260" y="433"/>
                </a:lnTo>
                <a:lnTo>
                  <a:pt x="260" y="436"/>
                </a:lnTo>
                <a:lnTo>
                  <a:pt x="256" y="432"/>
                </a:lnTo>
                <a:lnTo>
                  <a:pt x="254" y="435"/>
                </a:lnTo>
                <a:lnTo>
                  <a:pt x="252" y="441"/>
                </a:lnTo>
                <a:lnTo>
                  <a:pt x="246" y="449"/>
                </a:lnTo>
                <a:lnTo>
                  <a:pt x="239" y="447"/>
                </a:lnTo>
                <a:lnTo>
                  <a:pt x="238" y="449"/>
                </a:lnTo>
                <a:lnTo>
                  <a:pt x="240" y="450"/>
                </a:lnTo>
                <a:lnTo>
                  <a:pt x="240" y="451"/>
                </a:lnTo>
                <a:lnTo>
                  <a:pt x="239" y="451"/>
                </a:lnTo>
                <a:lnTo>
                  <a:pt x="237" y="451"/>
                </a:lnTo>
                <a:lnTo>
                  <a:pt x="234" y="453"/>
                </a:lnTo>
                <a:lnTo>
                  <a:pt x="232" y="453"/>
                </a:lnTo>
                <a:lnTo>
                  <a:pt x="231" y="456"/>
                </a:lnTo>
                <a:lnTo>
                  <a:pt x="230" y="461"/>
                </a:lnTo>
                <a:lnTo>
                  <a:pt x="226" y="462"/>
                </a:lnTo>
                <a:lnTo>
                  <a:pt x="224" y="463"/>
                </a:lnTo>
                <a:lnTo>
                  <a:pt x="223" y="465"/>
                </a:lnTo>
                <a:lnTo>
                  <a:pt x="229" y="466"/>
                </a:lnTo>
                <a:lnTo>
                  <a:pt x="229" y="468"/>
                </a:lnTo>
                <a:lnTo>
                  <a:pt x="228" y="470"/>
                </a:lnTo>
                <a:lnTo>
                  <a:pt x="228" y="472"/>
                </a:lnTo>
                <a:lnTo>
                  <a:pt x="221" y="475"/>
                </a:lnTo>
                <a:lnTo>
                  <a:pt x="220" y="478"/>
                </a:lnTo>
                <a:lnTo>
                  <a:pt x="219" y="479"/>
                </a:lnTo>
                <a:lnTo>
                  <a:pt x="216" y="479"/>
                </a:lnTo>
                <a:lnTo>
                  <a:pt x="216" y="478"/>
                </a:lnTo>
                <a:lnTo>
                  <a:pt x="216" y="476"/>
                </a:lnTo>
                <a:lnTo>
                  <a:pt x="212" y="476"/>
                </a:lnTo>
                <a:lnTo>
                  <a:pt x="211" y="473"/>
                </a:lnTo>
                <a:lnTo>
                  <a:pt x="210" y="474"/>
                </a:lnTo>
                <a:lnTo>
                  <a:pt x="210" y="477"/>
                </a:lnTo>
                <a:lnTo>
                  <a:pt x="211" y="480"/>
                </a:lnTo>
                <a:lnTo>
                  <a:pt x="213" y="484"/>
                </a:lnTo>
                <a:lnTo>
                  <a:pt x="212" y="487"/>
                </a:lnTo>
                <a:lnTo>
                  <a:pt x="210" y="488"/>
                </a:lnTo>
                <a:lnTo>
                  <a:pt x="211" y="490"/>
                </a:lnTo>
                <a:lnTo>
                  <a:pt x="214" y="490"/>
                </a:lnTo>
                <a:lnTo>
                  <a:pt x="215" y="492"/>
                </a:lnTo>
                <a:lnTo>
                  <a:pt x="212" y="494"/>
                </a:lnTo>
                <a:lnTo>
                  <a:pt x="208" y="499"/>
                </a:lnTo>
                <a:lnTo>
                  <a:pt x="205" y="499"/>
                </a:lnTo>
                <a:lnTo>
                  <a:pt x="202" y="502"/>
                </a:lnTo>
                <a:lnTo>
                  <a:pt x="200" y="502"/>
                </a:lnTo>
                <a:lnTo>
                  <a:pt x="198" y="500"/>
                </a:lnTo>
                <a:lnTo>
                  <a:pt x="195" y="498"/>
                </a:lnTo>
                <a:lnTo>
                  <a:pt x="194" y="502"/>
                </a:lnTo>
                <a:lnTo>
                  <a:pt x="194" y="504"/>
                </a:lnTo>
                <a:lnTo>
                  <a:pt x="196" y="510"/>
                </a:lnTo>
                <a:lnTo>
                  <a:pt x="199" y="515"/>
                </a:lnTo>
                <a:lnTo>
                  <a:pt x="202" y="517"/>
                </a:lnTo>
                <a:lnTo>
                  <a:pt x="200" y="518"/>
                </a:lnTo>
                <a:lnTo>
                  <a:pt x="198" y="521"/>
                </a:lnTo>
                <a:lnTo>
                  <a:pt x="196" y="531"/>
                </a:lnTo>
                <a:lnTo>
                  <a:pt x="195" y="535"/>
                </a:lnTo>
                <a:lnTo>
                  <a:pt x="194" y="541"/>
                </a:lnTo>
                <a:lnTo>
                  <a:pt x="195" y="547"/>
                </a:lnTo>
                <a:lnTo>
                  <a:pt x="195" y="550"/>
                </a:lnTo>
                <a:lnTo>
                  <a:pt x="197" y="553"/>
                </a:lnTo>
                <a:lnTo>
                  <a:pt x="193" y="553"/>
                </a:lnTo>
                <a:lnTo>
                  <a:pt x="188" y="551"/>
                </a:lnTo>
                <a:lnTo>
                  <a:pt x="189" y="555"/>
                </a:lnTo>
                <a:lnTo>
                  <a:pt x="186" y="560"/>
                </a:lnTo>
                <a:lnTo>
                  <a:pt x="187" y="565"/>
                </a:lnTo>
                <a:lnTo>
                  <a:pt x="187" y="568"/>
                </a:lnTo>
                <a:lnTo>
                  <a:pt x="187" y="573"/>
                </a:lnTo>
                <a:lnTo>
                  <a:pt x="188" y="575"/>
                </a:lnTo>
                <a:lnTo>
                  <a:pt x="188" y="578"/>
                </a:lnTo>
                <a:lnTo>
                  <a:pt x="187" y="580"/>
                </a:lnTo>
                <a:lnTo>
                  <a:pt x="188" y="582"/>
                </a:lnTo>
                <a:lnTo>
                  <a:pt x="188" y="588"/>
                </a:lnTo>
                <a:lnTo>
                  <a:pt x="189" y="599"/>
                </a:lnTo>
                <a:lnTo>
                  <a:pt x="189" y="601"/>
                </a:lnTo>
                <a:lnTo>
                  <a:pt x="191" y="610"/>
                </a:lnTo>
                <a:lnTo>
                  <a:pt x="190" y="613"/>
                </a:lnTo>
                <a:lnTo>
                  <a:pt x="190" y="617"/>
                </a:lnTo>
                <a:lnTo>
                  <a:pt x="193" y="621"/>
                </a:lnTo>
                <a:lnTo>
                  <a:pt x="200" y="621"/>
                </a:lnTo>
                <a:lnTo>
                  <a:pt x="201" y="621"/>
                </a:lnTo>
                <a:lnTo>
                  <a:pt x="202" y="624"/>
                </a:lnTo>
                <a:lnTo>
                  <a:pt x="203" y="627"/>
                </a:lnTo>
                <a:lnTo>
                  <a:pt x="205" y="627"/>
                </a:lnTo>
                <a:lnTo>
                  <a:pt x="209" y="624"/>
                </a:lnTo>
                <a:lnTo>
                  <a:pt x="212" y="624"/>
                </a:lnTo>
                <a:lnTo>
                  <a:pt x="214" y="629"/>
                </a:lnTo>
                <a:lnTo>
                  <a:pt x="218" y="635"/>
                </a:lnTo>
                <a:lnTo>
                  <a:pt x="221" y="638"/>
                </a:lnTo>
                <a:lnTo>
                  <a:pt x="226" y="640"/>
                </a:lnTo>
                <a:lnTo>
                  <a:pt x="231" y="645"/>
                </a:lnTo>
                <a:lnTo>
                  <a:pt x="230" y="651"/>
                </a:lnTo>
                <a:lnTo>
                  <a:pt x="232" y="654"/>
                </a:lnTo>
                <a:lnTo>
                  <a:pt x="238" y="656"/>
                </a:lnTo>
                <a:lnTo>
                  <a:pt x="240" y="659"/>
                </a:lnTo>
                <a:lnTo>
                  <a:pt x="241" y="662"/>
                </a:lnTo>
                <a:lnTo>
                  <a:pt x="242" y="665"/>
                </a:lnTo>
                <a:lnTo>
                  <a:pt x="244" y="672"/>
                </a:lnTo>
                <a:lnTo>
                  <a:pt x="244" y="676"/>
                </a:lnTo>
                <a:lnTo>
                  <a:pt x="241" y="677"/>
                </a:lnTo>
                <a:lnTo>
                  <a:pt x="236" y="682"/>
                </a:lnTo>
                <a:lnTo>
                  <a:pt x="233" y="686"/>
                </a:lnTo>
                <a:lnTo>
                  <a:pt x="231" y="688"/>
                </a:lnTo>
                <a:lnTo>
                  <a:pt x="226" y="692"/>
                </a:lnTo>
                <a:lnTo>
                  <a:pt x="224" y="693"/>
                </a:lnTo>
                <a:lnTo>
                  <a:pt x="222" y="696"/>
                </a:lnTo>
                <a:lnTo>
                  <a:pt x="220" y="697"/>
                </a:lnTo>
                <a:lnTo>
                  <a:pt x="218" y="696"/>
                </a:lnTo>
                <a:lnTo>
                  <a:pt x="212" y="700"/>
                </a:lnTo>
                <a:lnTo>
                  <a:pt x="208" y="699"/>
                </a:lnTo>
                <a:lnTo>
                  <a:pt x="206" y="697"/>
                </a:lnTo>
                <a:lnTo>
                  <a:pt x="207" y="689"/>
                </a:lnTo>
                <a:lnTo>
                  <a:pt x="207" y="686"/>
                </a:lnTo>
                <a:lnTo>
                  <a:pt x="206" y="684"/>
                </a:lnTo>
                <a:lnTo>
                  <a:pt x="203" y="686"/>
                </a:lnTo>
                <a:lnTo>
                  <a:pt x="204" y="689"/>
                </a:lnTo>
                <a:lnTo>
                  <a:pt x="199" y="689"/>
                </a:lnTo>
                <a:lnTo>
                  <a:pt x="194" y="687"/>
                </a:lnTo>
                <a:lnTo>
                  <a:pt x="194" y="692"/>
                </a:lnTo>
                <a:lnTo>
                  <a:pt x="184" y="688"/>
                </a:lnTo>
                <a:lnTo>
                  <a:pt x="181" y="689"/>
                </a:lnTo>
                <a:lnTo>
                  <a:pt x="177" y="686"/>
                </a:lnTo>
                <a:lnTo>
                  <a:pt x="174" y="689"/>
                </a:lnTo>
                <a:lnTo>
                  <a:pt x="171" y="688"/>
                </a:lnTo>
                <a:lnTo>
                  <a:pt x="169" y="685"/>
                </a:lnTo>
                <a:lnTo>
                  <a:pt x="166" y="691"/>
                </a:lnTo>
                <a:lnTo>
                  <a:pt x="159" y="692"/>
                </a:lnTo>
                <a:lnTo>
                  <a:pt x="152" y="693"/>
                </a:lnTo>
                <a:lnTo>
                  <a:pt x="156" y="695"/>
                </a:lnTo>
                <a:lnTo>
                  <a:pt x="170" y="695"/>
                </a:lnTo>
                <a:lnTo>
                  <a:pt x="174" y="696"/>
                </a:lnTo>
                <a:lnTo>
                  <a:pt x="179" y="695"/>
                </a:lnTo>
                <a:lnTo>
                  <a:pt x="184" y="700"/>
                </a:lnTo>
                <a:lnTo>
                  <a:pt x="188" y="701"/>
                </a:lnTo>
                <a:lnTo>
                  <a:pt x="192" y="706"/>
                </a:lnTo>
                <a:lnTo>
                  <a:pt x="194" y="704"/>
                </a:lnTo>
                <a:lnTo>
                  <a:pt x="197" y="705"/>
                </a:lnTo>
                <a:lnTo>
                  <a:pt x="200" y="706"/>
                </a:lnTo>
                <a:lnTo>
                  <a:pt x="209" y="706"/>
                </a:lnTo>
                <a:lnTo>
                  <a:pt x="213" y="702"/>
                </a:lnTo>
                <a:lnTo>
                  <a:pt x="217" y="703"/>
                </a:lnTo>
                <a:lnTo>
                  <a:pt x="220" y="702"/>
                </a:lnTo>
                <a:lnTo>
                  <a:pt x="222" y="700"/>
                </a:lnTo>
                <a:lnTo>
                  <a:pt x="224" y="699"/>
                </a:lnTo>
                <a:lnTo>
                  <a:pt x="226" y="700"/>
                </a:lnTo>
                <a:lnTo>
                  <a:pt x="228" y="698"/>
                </a:lnTo>
                <a:lnTo>
                  <a:pt x="229" y="697"/>
                </a:lnTo>
                <a:lnTo>
                  <a:pt x="231" y="698"/>
                </a:lnTo>
                <a:lnTo>
                  <a:pt x="233" y="702"/>
                </a:lnTo>
                <a:lnTo>
                  <a:pt x="229" y="705"/>
                </a:lnTo>
                <a:lnTo>
                  <a:pt x="226" y="705"/>
                </a:lnTo>
                <a:lnTo>
                  <a:pt x="225" y="711"/>
                </a:lnTo>
                <a:lnTo>
                  <a:pt x="223" y="714"/>
                </a:lnTo>
                <a:lnTo>
                  <a:pt x="222" y="716"/>
                </a:lnTo>
                <a:lnTo>
                  <a:pt x="216" y="719"/>
                </a:lnTo>
                <a:lnTo>
                  <a:pt x="213" y="722"/>
                </a:lnTo>
                <a:lnTo>
                  <a:pt x="208" y="725"/>
                </a:lnTo>
                <a:lnTo>
                  <a:pt x="206" y="724"/>
                </a:lnTo>
                <a:lnTo>
                  <a:pt x="203" y="727"/>
                </a:lnTo>
                <a:lnTo>
                  <a:pt x="196" y="731"/>
                </a:lnTo>
                <a:lnTo>
                  <a:pt x="193" y="736"/>
                </a:lnTo>
                <a:lnTo>
                  <a:pt x="185" y="740"/>
                </a:lnTo>
                <a:lnTo>
                  <a:pt x="181" y="743"/>
                </a:lnTo>
                <a:lnTo>
                  <a:pt x="171" y="743"/>
                </a:lnTo>
                <a:lnTo>
                  <a:pt x="161" y="743"/>
                </a:lnTo>
                <a:lnTo>
                  <a:pt x="158" y="744"/>
                </a:lnTo>
                <a:lnTo>
                  <a:pt x="161" y="745"/>
                </a:lnTo>
                <a:lnTo>
                  <a:pt x="163" y="746"/>
                </a:lnTo>
                <a:lnTo>
                  <a:pt x="166" y="746"/>
                </a:lnTo>
                <a:lnTo>
                  <a:pt x="172" y="746"/>
                </a:lnTo>
                <a:lnTo>
                  <a:pt x="176" y="747"/>
                </a:lnTo>
                <a:lnTo>
                  <a:pt x="180" y="753"/>
                </a:lnTo>
                <a:lnTo>
                  <a:pt x="177" y="755"/>
                </a:lnTo>
                <a:lnTo>
                  <a:pt x="171" y="756"/>
                </a:lnTo>
                <a:lnTo>
                  <a:pt x="173" y="764"/>
                </a:lnTo>
                <a:lnTo>
                  <a:pt x="175" y="769"/>
                </a:lnTo>
                <a:lnTo>
                  <a:pt x="173" y="772"/>
                </a:lnTo>
                <a:lnTo>
                  <a:pt x="173" y="787"/>
                </a:lnTo>
                <a:lnTo>
                  <a:pt x="170" y="787"/>
                </a:lnTo>
                <a:lnTo>
                  <a:pt x="168" y="793"/>
                </a:lnTo>
                <a:lnTo>
                  <a:pt x="169" y="796"/>
                </a:lnTo>
                <a:lnTo>
                  <a:pt x="169" y="803"/>
                </a:lnTo>
                <a:lnTo>
                  <a:pt x="170" y="807"/>
                </a:lnTo>
                <a:lnTo>
                  <a:pt x="171" y="811"/>
                </a:lnTo>
                <a:lnTo>
                  <a:pt x="171" y="815"/>
                </a:lnTo>
                <a:lnTo>
                  <a:pt x="166" y="825"/>
                </a:lnTo>
                <a:lnTo>
                  <a:pt x="166" y="829"/>
                </a:lnTo>
                <a:lnTo>
                  <a:pt x="167" y="832"/>
                </a:lnTo>
                <a:lnTo>
                  <a:pt x="167" y="836"/>
                </a:lnTo>
                <a:lnTo>
                  <a:pt x="165" y="844"/>
                </a:lnTo>
                <a:lnTo>
                  <a:pt x="164" y="851"/>
                </a:lnTo>
                <a:lnTo>
                  <a:pt x="162" y="856"/>
                </a:lnTo>
                <a:lnTo>
                  <a:pt x="158" y="863"/>
                </a:lnTo>
                <a:lnTo>
                  <a:pt x="156" y="868"/>
                </a:lnTo>
                <a:lnTo>
                  <a:pt x="151" y="884"/>
                </a:lnTo>
                <a:lnTo>
                  <a:pt x="149" y="887"/>
                </a:lnTo>
                <a:lnTo>
                  <a:pt x="146" y="889"/>
                </a:lnTo>
                <a:lnTo>
                  <a:pt x="142" y="887"/>
                </a:lnTo>
                <a:lnTo>
                  <a:pt x="139" y="886"/>
                </a:lnTo>
                <a:lnTo>
                  <a:pt x="136" y="886"/>
                </a:lnTo>
                <a:lnTo>
                  <a:pt x="130" y="888"/>
                </a:lnTo>
                <a:lnTo>
                  <a:pt x="121" y="887"/>
                </a:lnTo>
                <a:lnTo>
                  <a:pt x="113" y="887"/>
                </a:lnTo>
                <a:lnTo>
                  <a:pt x="111" y="889"/>
                </a:lnTo>
                <a:lnTo>
                  <a:pt x="112" y="894"/>
                </a:lnTo>
                <a:lnTo>
                  <a:pt x="109" y="895"/>
                </a:lnTo>
                <a:lnTo>
                  <a:pt x="106" y="893"/>
                </a:lnTo>
                <a:lnTo>
                  <a:pt x="103" y="895"/>
                </a:lnTo>
                <a:lnTo>
                  <a:pt x="101" y="898"/>
                </a:lnTo>
                <a:lnTo>
                  <a:pt x="97" y="902"/>
                </a:lnTo>
                <a:lnTo>
                  <a:pt x="95" y="905"/>
                </a:lnTo>
                <a:lnTo>
                  <a:pt x="95" y="911"/>
                </a:lnTo>
                <a:lnTo>
                  <a:pt x="97" y="916"/>
                </a:lnTo>
                <a:lnTo>
                  <a:pt x="99" y="922"/>
                </a:lnTo>
                <a:lnTo>
                  <a:pt x="94" y="930"/>
                </a:lnTo>
                <a:lnTo>
                  <a:pt x="91" y="930"/>
                </a:lnTo>
                <a:lnTo>
                  <a:pt x="83" y="928"/>
                </a:lnTo>
                <a:lnTo>
                  <a:pt x="67" y="932"/>
                </a:lnTo>
                <a:lnTo>
                  <a:pt x="54" y="929"/>
                </a:lnTo>
                <a:lnTo>
                  <a:pt x="56" y="925"/>
                </a:lnTo>
                <a:lnTo>
                  <a:pt x="56" y="922"/>
                </a:lnTo>
                <a:lnTo>
                  <a:pt x="56" y="918"/>
                </a:lnTo>
                <a:lnTo>
                  <a:pt x="57" y="913"/>
                </a:lnTo>
                <a:lnTo>
                  <a:pt x="57" y="910"/>
                </a:lnTo>
                <a:lnTo>
                  <a:pt x="56" y="907"/>
                </a:lnTo>
                <a:lnTo>
                  <a:pt x="52" y="903"/>
                </a:lnTo>
                <a:lnTo>
                  <a:pt x="45" y="889"/>
                </a:lnTo>
                <a:lnTo>
                  <a:pt x="42" y="882"/>
                </a:lnTo>
                <a:lnTo>
                  <a:pt x="41" y="880"/>
                </a:lnTo>
                <a:lnTo>
                  <a:pt x="42" y="880"/>
                </a:lnTo>
                <a:lnTo>
                  <a:pt x="48" y="883"/>
                </a:lnTo>
                <a:lnTo>
                  <a:pt x="50" y="883"/>
                </a:lnTo>
                <a:lnTo>
                  <a:pt x="51" y="881"/>
                </a:lnTo>
                <a:lnTo>
                  <a:pt x="49" y="877"/>
                </a:lnTo>
                <a:lnTo>
                  <a:pt x="48" y="875"/>
                </a:lnTo>
                <a:lnTo>
                  <a:pt x="47" y="872"/>
                </a:lnTo>
                <a:lnTo>
                  <a:pt x="50" y="871"/>
                </a:lnTo>
                <a:lnTo>
                  <a:pt x="53" y="871"/>
                </a:lnTo>
                <a:lnTo>
                  <a:pt x="55" y="867"/>
                </a:lnTo>
                <a:lnTo>
                  <a:pt x="54" y="862"/>
                </a:lnTo>
                <a:lnTo>
                  <a:pt x="51" y="860"/>
                </a:lnTo>
                <a:lnTo>
                  <a:pt x="49" y="859"/>
                </a:lnTo>
                <a:lnTo>
                  <a:pt x="44" y="850"/>
                </a:lnTo>
                <a:lnTo>
                  <a:pt x="39" y="845"/>
                </a:lnTo>
                <a:lnTo>
                  <a:pt x="31" y="827"/>
                </a:lnTo>
                <a:lnTo>
                  <a:pt x="28" y="814"/>
                </a:lnTo>
                <a:lnTo>
                  <a:pt x="25" y="815"/>
                </a:lnTo>
                <a:lnTo>
                  <a:pt x="24" y="810"/>
                </a:lnTo>
                <a:lnTo>
                  <a:pt x="23" y="805"/>
                </a:lnTo>
                <a:lnTo>
                  <a:pt x="22" y="801"/>
                </a:lnTo>
                <a:lnTo>
                  <a:pt x="18" y="798"/>
                </a:lnTo>
                <a:lnTo>
                  <a:pt x="18" y="796"/>
                </a:lnTo>
                <a:lnTo>
                  <a:pt x="17" y="783"/>
                </a:lnTo>
                <a:lnTo>
                  <a:pt x="12" y="782"/>
                </a:lnTo>
                <a:lnTo>
                  <a:pt x="9" y="775"/>
                </a:lnTo>
                <a:lnTo>
                  <a:pt x="8" y="762"/>
                </a:lnTo>
                <a:lnTo>
                  <a:pt x="5" y="759"/>
                </a:lnTo>
                <a:lnTo>
                  <a:pt x="3" y="760"/>
                </a:lnTo>
                <a:lnTo>
                  <a:pt x="3" y="757"/>
                </a:lnTo>
                <a:lnTo>
                  <a:pt x="3" y="754"/>
                </a:lnTo>
                <a:lnTo>
                  <a:pt x="2" y="742"/>
                </a:lnTo>
                <a:lnTo>
                  <a:pt x="2" y="730"/>
                </a:lnTo>
                <a:lnTo>
                  <a:pt x="0" y="727"/>
                </a:lnTo>
                <a:lnTo>
                  <a:pt x="0" y="723"/>
                </a:lnTo>
                <a:lnTo>
                  <a:pt x="0" y="720"/>
                </a:lnTo>
                <a:lnTo>
                  <a:pt x="1" y="718"/>
                </a:lnTo>
                <a:lnTo>
                  <a:pt x="4" y="717"/>
                </a:lnTo>
                <a:lnTo>
                  <a:pt x="7" y="720"/>
                </a:lnTo>
                <a:lnTo>
                  <a:pt x="10" y="728"/>
                </a:lnTo>
                <a:lnTo>
                  <a:pt x="12" y="729"/>
                </a:lnTo>
                <a:lnTo>
                  <a:pt x="15" y="727"/>
                </a:lnTo>
                <a:lnTo>
                  <a:pt x="17" y="721"/>
                </a:lnTo>
                <a:lnTo>
                  <a:pt x="18" y="713"/>
                </a:lnTo>
                <a:lnTo>
                  <a:pt x="20" y="705"/>
                </a:lnTo>
                <a:lnTo>
                  <a:pt x="18" y="696"/>
                </a:lnTo>
                <a:lnTo>
                  <a:pt x="16" y="688"/>
                </a:lnTo>
                <a:lnTo>
                  <a:pt x="16" y="686"/>
                </a:lnTo>
                <a:lnTo>
                  <a:pt x="21" y="680"/>
                </a:lnTo>
                <a:lnTo>
                  <a:pt x="23" y="674"/>
                </a:lnTo>
                <a:lnTo>
                  <a:pt x="24" y="669"/>
                </a:lnTo>
                <a:lnTo>
                  <a:pt x="26" y="668"/>
                </a:lnTo>
                <a:lnTo>
                  <a:pt x="28" y="667"/>
                </a:lnTo>
                <a:lnTo>
                  <a:pt x="31" y="666"/>
                </a:lnTo>
                <a:lnTo>
                  <a:pt x="35" y="663"/>
                </a:lnTo>
                <a:lnTo>
                  <a:pt x="39" y="658"/>
                </a:lnTo>
                <a:lnTo>
                  <a:pt x="41" y="654"/>
                </a:lnTo>
                <a:lnTo>
                  <a:pt x="42" y="646"/>
                </a:lnTo>
                <a:lnTo>
                  <a:pt x="42" y="642"/>
                </a:lnTo>
                <a:lnTo>
                  <a:pt x="43" y="639"/>
                </a:lnTo>
                <a:lnTo>
                  <a:pt x="45" y="633"/>
                </a:lnTo>
                <a:lnTo>
                  <a:pt x="43" y="627"/>
                </a:lnTo>
                <a:lnTo>
                  <a:pt x="40" y="618"/>
                </a:lnTo>
                <a:lnTo>
                  <a:pt x="36" y="605"/>
                </a:lnTo>
                <a:lnTo>
                  <a:pt x="35" y="598"/>
                </a:lnTo>
                <a:lnTo>
                  <a:pt x="37" y="596"/>
                </a:lnTo>
                <a:lnTo>
                  <a:pt x="41" y="595"/>
                </a:lnTo>
                <a:lnTo>
                  <a:pt x="47" y="595"/>
                </a:lnTo>
                <a:lnTo>
                  <a:pt x="48" y="594"/>
                </a:lnTo>
                <a:lnTo>
                  <a:pt x="49" y="591"/>
                </a:lnTo>
                <a:lnTo>
                  <a:pt x="50" y="587"/>
                </a:lnTo>
                <a:lnTo>
                  <a:pt x="52" y="583"/>
                </a:lnTo>
                <a:lnTo>
                  <a:pt x="53" y="579"/>
                </a:lnTo>
                <a:lnTo>
                  <a:pt x="54" y="575"/>
                </a:lnTo>
                <a:lnTo>
                  <a:pt x="50" y="569"/>
                </a:lnTo>
                <a:lnTo>
                  <a:pt x="45" y="563"/>
                </a:lnTo>
                <a:lnTo>
                  <a:pt x="41" y="561"/>
                </a:lnTo>
                <a:lnTo>
                  <a:pt x="35" y="555"/>
                </a:lnTo>
                <a:lnTo>
                  <a:pt x="31" y="551"/>
                </a:lnTo>
                <a:lnTo>
                  <a:pt x="33" y="534"/>
                </a:lnTo>
                <a:lnTo>
                  <a:pt x="35" y="521"/>
                </a:lnTo>
                <a:lnTo>
                  <a:pt x="36" y="518"/>
                </a:lnTo>
                <a:lnTo>
                  <a:pt x="36" y="513"/>
                </a:lnTo>
                <a:lnTo>
                  <a:pt x="30" y="493"/>
                </a:lnTo>
                <a:lnTo>
                  <a:pt x="30" y="488"/>
                </a:lnTo>
                <a:lnTo>
                  <a:pt x="31" y="484"/>
                </a:lnTo>
                <a:lnTo>
                  <a:pt x="30" y="477"/>
                </a:lnTo>
                <a:lnTo>
                  <a:pt x="30" y="471"/>
                </a:lnTo>
                <a:lnTo>
                  <a:pt x="31" y="469"/>
                </a:lnTo>
                <a:lnTo>
                  <a:pt x="33" y="465"/>
                </a:lnTo>
                <a:lnTo>
                  <a:pt x="31" y="459"/>
                </a:lnTo>
                <a:lnTo>
                  <a:pt x="31" y="459"/>
                </a:lnTo>
                <a:lnTo>
                  <a:pt x="26" y="445"/>
                </a:lnTo>
                <a:lnTo>
                  <a:pt x="33" y="431"/>
                </a:lnTo>
                <a:lnTo>
                  <a:pt x="32" y="424"/>
                </a:lnTo>
                <a:lnTo>
                  <a:pt x="36" y="418"/>
                </a:lnTo>
                <a:lnTo>
                  <a:pt x="43" y="406"/>
                </a:lnTo>
                <a:lnTo>
                  <a:pt x="47" y="399"/>
                </a:lnTo>
                <a:lnTo>
                  <a:pt x="48" y="398"/>
                </a:lnTo>
                <a:lnTo>
                  <a:pt x="51" y="395"/>
                </a:lnTo>
                <a:lnTo>
                  <a:pt x="57" y="392"/>
                </a:lnTo>
                <a:lnTo>
                  <a:pt x="64" y="390"/>
                </a:lnTo>
                <a:lnTo>
                  <a:pt x="67" y="390"/>
                </a:lnTo>
                <a:lnTo>
                  <a:pt x="78" y="392"/>
                </a:lnTo>
                <a:lnTo>
                  <a:pt x="87" y="394"/>
                </a:lnTo>
                <a:lnTo>
                  <a:pt x="89" y="392"/>
                </a:lnTo>
                <a:lnTo>
                  <a:pt x="91" y="388"/>
                </a:lnTo>
                <a:lnTo>
                  <a:pt x="93" y="383"/>
                </a:lnTo>
                <a:lnTo>
                  <a:pt x="93" y="377"/>
                </a:lnTo>
                <a:lnTo>
                  <a:pt x="92" y="368"/>
                </a:lnTo>
                <a:lnTo>
                  <a:pt x="91" y="362"/>
                </a:lnTo>
                <a:lnTo>
                  <a:pt x="85" y="358"/>
                </a:lnTo>
                <a:lnTo>
                  <a:pt x="78" y="354"/>
                </a:lnTo>
                <a:lnTo>
                  <a:pt x="86" y="338"/>
                </a:lnTo>
                <a:lnTo>
                  <a:pt x="92" y="327"/>
                </a:lnTo>
                <a:lnTo>
                  <a:pt x="100" y="310"/>
                </a:lnTo>
                <a:lnTo>
                  <a:pt x="102" y="303"/>
                </a:lnTo>
                <a:lnTo>
                  <a:pt x="103" y="301"/>
                </a:lnTo>
                <a:lnTo>
                  <a:pt x="106" y="275"/>
                </a:lnTo>
                <a:lnTo>
                  <a:pt x="107" y="267"/>
                </a:lnTo>
                <a:lnTo>
                  <a:pt x="108" y="264"/>
                </a:lnTo>
                <a:lnTo>
                  <a:pt x="108" y="260"/>
                </a:lnTo>
                <a:lnTo>
                  <a:pt x="108" y="253"/>
                </a:lnTo>
                <a:lnTo>
                  <a:pt x="105" y="238"/>
                </a:lnTo>
                <a:lnTo>
                  <a:pt x="117" y="236"/>
                </a:lnTo>
                <a:lnTo>
                  <a:pt x="121" y="235"/>
                </a:lnTo>
                <a:lnTo>
                  <a:pt x="125" y="233"/>
                </a:lnTo>
                <a:lnTo>
                  <a:pt x="131" y="228"/>
                </a:lnTo>
                <a:lnTo>
                  <a:pt x="135" y="224"/>
                </a:lnTo>
                <a:lnTo>
                  <a:pt x="133" y="210"/>
                </a:lnTo>
                <a:lnTo>
                  <a:pt x="137" y="205"/>
                </a:lnTo>
                <a:lnTo>
                  <a:pt x="147" y="188"/>
                </a:lnTo>
                <a:lnTo>
                  <a:pt x="158" y="171"/>
                </a:lnTo>
                <a:lnTo>
                  <a:pt x="163" y="165"/>
                </a:lnTo>
                <a:lnTo>
                  <a:pt x="164" y="162"/>
                </a:lnTo>
                <a:lnTo>
                  <a:pt x="164" y="157"/>
                </a:lnTo>
                <a:lnTo>
                  <a:pt x="162" y="149"/>
                </a:lnTo>
                <a:lnTo>
                  <a:pt x="160" y="145"/>
                </a:lnTo>
                <a:lnTo>
                  <a:pt x="155" y="135"/>
                </a:lnTo>
                <a:lnTo>
                  <a:pt x="157" y="129"/>
                </a:lnTo>
                <a:lnTo>
                  <a:pt x="160" y="128"/>
                </a:lnTo>
                <a:lnTo>
                  <a:pt x="165" y="125"/>
                </a:lnTo>
                <a:lnTo>
                  <a:pt x="169" y="120"/>
                </a:lnTo>
                <a:lnTo>
                  <a:pt x="169" y="119"/>
                </a:lnTo>
                <a:lnTo>
                  <a:pt x="175" y="97"/>
                </a:lnTo>
                <a:lnTo>
                  <a:pt x="187" y="86"/>
                </a:lnTo>
                <a:lnTo>
                  <a:pt x="192" y="80"/>
                </a:lnTo>
                <a:lnTo>
                  <a:pt x="200" y="84"/>
                </a:lnTo>
                <a:lnTo>
                  <a:pt x="211" y="91"/>
                </a:lnTo>
                <a:lnTo>
                  <a:pt x="216" y="81"/>
                </a:lnTo>
                <a:lnTo>
                  <a:pt x="217" y="77"/>
                </a:lnTo>
                <a:lnTo>
                  <a:pt x="219" y="71"/>
                </a:lnTo>
                <a:lnTo>
                  <a:pt x="218" y="62"/>
                </a:lnTo>
                <a:lnTo>
                  <a:pt x="218" y="49"/>
                </a:lnTo>
                <a:lnTo>
                  <a:pt x="218" y="44"/>
                </a:lnTo>
                <a:lnTo>
                  <a:pt x="223" y="41"/>
                </a:lnTo>
                <a:lnTo>
                  <a:pt x="225" y="41"/>
                </a:lnTo>
                <a:lnTo>
                  <a:pt x="237" y="46"/>
                </a:lnTo>
                <a:lnTo>
                  <a:pt x="240" y="46"/>
                </a:lnTo>
                <a:lnTo>
                  <a:pt x="246" y="47"/>
                </a:lnTo>
                <a:lnTo>
                  <a:pt x="253" y="49"/>
                </a:lnTo>
                <a:lnTo>
                  <a:pt x="266" y="55"/>
                </a:lnTo>
                <a:lnTo>
                  <a:pt x="272" y="58"/>
                </a:lnTo>
                <a:lnTo>
                  <a:pt x="275" y="58"/>
                </a:lnTo>
                <a:lnTo>
                  <a:pt x="277" y="55"/>
                </a:lnTo>
                <a:lnTo>
                  <a:pt x="283" y="48"/>
                </a:lnTo>
                <a:lnTo>
                  <a:pt x="275" y="43"/>
                </a:lnTo>
                <a:lnTo>
                  <a:pt x="280" y="37"/>
                </a:lnTo>
                <a:lnTo>
                  <a:pt x="283" y="31"/>
                </a:lnTo>
                <a:lnTo>
                  <a:pt x="286" y="24"/>
                </a:lnTo>
                <a:lnTo>
                  <a:pt x="286" y="16"/>
                </a:lnTo>
                <a:lnTo>
                  <a:pt x="286" y="12"/>
                </a:lnTo>
                <a:lnTo>
                  <a:pt x="284" y="9"/>
                </a:lnTo>
                <a:lnTo>
                  <a:pt x="279" y="1"/>
                </a:lnTo>
                <a:lnTo>
                  <a:pt x="291" y="0"/>
                </a:lnTo>
                <a:lnTo>
                  <a:pt x="295" y="0"/>
                </a:lnTo>
                <a:lnTo>
                  <a:pt x="304" y="5"/>
                </a:lnTo>
                <a:lnTo>
                  <a:pt x="304" y="6"/>
                </a:lnTo>
                <a:lnTo>
                  <a:pt x="304" y="9"/>
                </a:lnTo>
                <a:lnTo>
                  <a:pt x="304" y="11"/>
                </a:lnTo>
                <a:lnTo>
                  <a:pt x="313" y="18"/>
                </a:lnTo>
                <a:lnTo>
                  <a:pt x="315" y="22"/>
                </a:lnTo>
                <a:lnTo>
                  <a:pt x="320" y="27"/>
                </a:lnTo>
                <a:lnTo>
                  <a:pt x="321" y="30"/>
                </a:lnTo>
                <a:lnTo>
                  <a:pt x="326" y="33"/>
                </a:lnTo>
                <a:lnTo>
                  <a:pt x="329" y="37"/>
                </a:lnTo>
                <a:lnTo>
                  <a:pt x="333" y="40"/>
                </a:lnTo>
                <a:lnTo>
                  <a:pt x="338" y="44"/>
                </a:lnTo>
                <a:lnTo>
                  <a:pt x="344" y="48"/>
                </a:lnTo>
                <a:lnTo>
                  <a:pt x="349" y="49"/>
                </a:lnTo>
                <a:lnTo>
                  <a:pt x="362" y="55"/>
                </a:lnTo>
                <a:lnTo>
                  <a:pt x="365" y="57"/>
                </a:lnTo>
                <a:lnTo>
                  <a:pt x="368" y="62"/>
                </a:lnTo>
                <a:lnTo>
                  <a:pt x="372" y="67"/>
                </a:lnTo>
                <a:lnTo>
                  <a:pt x="375" y="77"/>
                </a:lnTo>
                <a:lnTo>
                  <a:pt x="379" y="77"/>
                </a:lnTo>
                <a:lnTo>
                  <a:pt x="380" y="81"/>
                </a:lnTo>
                <a:lnTo>
                  <a:pt x="384" y="87"/>
                </a:lnTo>
                <a:lnTo>
                  <a:pt x="389" y="92"/>
                </a:lnTo>
                <a:lnTo>
                  <a:pt x="389" y="94"/>
                </a:lnTo>
                <a:lnTo>
                  <a:pt x="385" y="99"/>
                </a:lnTo>
                <a:lnTo>
                  <a:pt x="384" y="105"/>
                </a:lnTo>
                <a:lnTo>
                  <a:pt x="385" y="113"/>
                </a:lnTo>
                <a:lnTo>
                  <a:pt x="386" y="120"/>
                </a:lnTo>
                <a:lnTo>
                  <a:pt x="386" y="122"/>
                </a:lnTo>
                <a:lnTo>
                  <a:pt x="385" y="124"/>
                </a:lnTo>
                <a:lnTo>
                  <a:pt x="384" y="128"/>
                </a:lnTo>
                <a:lnTo>
                  <a:pt x="383" y="131"/>
                </a:lnTo>
                <a:lnTo>
                  <a:pt x="383" y="133"/>
                </a:lnTo>
                <a:lnTo>
                  <a:pt x="384" y="133"/>
                </a:lnTo>
                <a:lnTo>
                  <a:pt x="386" y="133"/>
                </a:lnTo>
                <a:lnTo>
                  <a:pt x="390" y="134"/>
                </a:lnTo>
                <a:lnTo>
                  <a:pt x="392" y="136"/>
                </a:lnTo>
                <a:lnTo>
                  <a:pt x="393" y="143"/>
                </a:lnTo>
                <a:lnTo>
                  <a:pt x="393" y="145"/>
                </a:lnTo>
                <a:lnTo>
                  <a:pt x="390" y="148"/>
                </a:lnTo>
                <a:lnTo>
                  <a:pt x="389" y="151"/>
                </a:lnTo>
                <a:lnTo>
                  <a:pt x="389" y="155"/>
                </a:lnTo>
                <a:lnTo>
                  <a:pt x="389" y="159"/>
                </a:lnTo>
                <a:lnTo>
                  <a:pt x="390" y="164"/>
                </a:lnTo>
                <a:lnTo>
                  <a:pt x="393" y="169"/>
                </a:lnTo>
                <a:lnTo>
                  <a:pt x="396" y="175"/>
                </a:lnTo>
                <a:lnTo>
                  <a:pt x="399" y="179"/>
                </a:lnTo>
                <a:lnTo>
                  <a:pt x="400" y="182"/>
                </a:lnTo>
                <a:lnTo>
                  <a:pt x="400" y="185"/>
                </a:lnTo>
                <a:lnTo>
                  <a:pt x="398" y="187"/>
                </a:lnTo>
                <a:lnTo>
                  <a:pt x="397" y="193"/>
                </a:lnTo>
                <a:lnTo>
                  <a:pt x="397" y="199"/>
                </a:lnTo>
                <a:lnTo>
                  <a:pt x="396" y="203"/>
                </a:lnTo>
                <a:lnTo>
                  <a:pt x="393" y="209"/>
                </a:lnTo>
                <a:lnTo>
                  <a:pt x="391" y="211"/>
                </a:lnTo>
                <a:lnTo>
                  <a:pt x="390" y="213"/>
                </a:lnTo>
                <a:lnTo>
                  <a:pt x="390" y="218"/>
                </a:lnTo>
                <a:lnTo>
                  <a:pt x="391" y="224"/>
                </a:lnTo>
                <a:lnTo>
                  <a:pt x="391" y="228"/>
                </a:lnTo>
                <a:lnTo>
                  <a:pt x="392" y="231"/>
                </a:lnTo>
                <a:lnTo>
                  <a:pt x="393" y="233"/>
                </a:lnTo>
                <a:lnTo>
                  <a:pt x="398" y="236"/>
                </a:lnTo>
                <a:lnTo>
                  <a:pt x="400" y="243"/>
                </a:lnTo>
                <a:lnTo>
                  <a:pt x="402" y="249"/>
                </a:lnTo>
                <a:lnTo>
                  <a:pt x="405" y="263"/>
                </a:lnTo>
                <a:close/>
                <a:moveTo>
                  <a:pt x="232" y="694"/>
                </a:moveTo>
                <a:lnTo>
                  <a:pt x="232" y="694"/>
                </a:lnTo>
                <a:lnTo>
                  <a:pt x="231" y="696"/>
                </a:lnTo>
                <a:lnTo>
                  <a:pt x="230" y="693"/>
                </a:lnTo>
                <a:lnTo>
                  <a:pt x="231" y="693"/>
                </a:lnTo>
                <a:lnTo>
                  <a:pt x="231" y="690"/>
                </a:lnTo>
                <a:lnTo>
                  <a:pt x="233" y="689"/>
                </a:lnTo>
                <a:lnTo>
                  <a:pt x="235" y="690"/>
                </a:lnTo>
                <a:lnTo>
                  <a:pt x="235" y="690"/>
                </a:lnTo>
                <a:lnTo>
                  <a:pt x="233" y="692"/>
                </a:lnTo>
                <a:lnTo>
                  <a:pt x="232" y="694"/>
                </a:lnTo>
                <a:close/>
                <a:moveTo>
                  <a:pt x="226" y="720"/>
                </a:moveTo>
                <a:lnTo>
                  <a:pt x="226" y="720"/>
                </a:lnTo>
                <a:lnTo>
                  <a:pt x="225" y="721"/>
                </a:lnTo>
                <a:lnTo>
                  <a:pt x="224" y="721"/>
                </a:lnTo>
                <a:lnTo>
                  <a:pt x="225" y="718"/>
                </a:lnTo>
                <a:lnTo>
                  <a:pt x="226" y="717"/>
                </a:lnTo>
                <a:lnTo>
                  <a:pt x="228" y="716"/>
                </a:lnTo>
                <a:lnTo>
                  <a:pt x="229" y="716"/>
                </a:lnTo>
                <a:lnTo>
                  <a:pt x="226" y="720"/>
                </a:lnTo>
                <a:close/>
                <a:moveTo>
                  <a:pt x="249" y="786"/>
                </a:moveTo>
                <a:lnTo>
                  <a:pt x="249" y="786"/>
                </a:lnTo>
                <a:lnTo>
                  <a:pt x="249" y="790"/>
                </a:lnTo>
                <a:lnTo>
                  <a:pt x="247" y="790"/>
                </a:lnTo>
                <a:lnTo>
                  <a:pt x="246" y="787"/>
                </a:lnTo>
                <a:lnTo>
                  <a:pt x="249" y="783"/>
                </a:lnTo>
                <a:lnTo>
                  <a:pt x="253" y="783"/>
                </a:lnTo>
                <a:lnTo>
                  <a:pt x="255" y="784"/>
                </a:lnTo>
                <a:lnTo>
                  <a:pt x="249" y="786"/>
                </a:lnTo>
                <a:close/>
                <a:moveTo>
                  <a:pt x="247" y="791"/>
                </a:moveTo>
                <a:lnTo>
                  <a:pt x="247" y="791"/>
                </a:lnTo>
                <a:lnTo>
                  <a:pt x="244" y="793"/>
                </a:lnTo>
                <a:lnTo>
                  <a:pt x="243" y="797"/>
                </a:lnTo>
                <a:lnTo>
                  <a:pt x="241" y="798"/>
                </a:lnTo>
                <a:lnTo>
                  <a:pt x="239" y="799"/>
                </a:lnTo>
                <a:lnTo>
                  <a:pt x="238" y="812"/>
                </a:lnTo>
                <a:lnTo>
                  <a:pt x="242" y="817"/>
                </a:lnTo>
                <a:lnTo>
                  <a:pt x="240" y="818"/>
                </a:lnTo>
                <a:lnTo>
                  <a:pt x="238" y="819"/>
                </a:lnTo>
                <a:lnTo>
                  <a:pt x="237" y="821"/>
                </a:lnTo>
                <a:lnTo>
                  <a:pt x="235" y="826"/>
                </a:lnTo>
                <a:lnTo>
                  <a:pt x="230" y="828"/>
                </a:lnTo>
                <a:lnTo>
                  <a:pt x="228" y="830"/>
                </a:lnTo>
                <a:lnTo>
                  <a:pt x="225" y="835"/>
                </a:lnTo>
                <a:lnTo>
                  <a:pt x="224" y="841"/>
                </a:lnTo>
                <a:lnTo>
                  <a:pt x="221" y="844"/>
                </a:lnTo>
                <a:lnTo>
                  <a:pt x="218" y="844"/>
                </a:lnTo>
                <a:lnTo>
                  <a:pt x="220" y="839"/>
                </a:lnTo>
                <a:lnTo>
                  <a:pt x="222" y="835"/>
                </a:lnTo>
                <a:lnTo>
                  <a:pt x="220" y="832"/>
                </a:lnTo>
                <a:lnTo>
                  <a:pt x="219" y="828"/>
                </a:lnTo>
                <a:lnTo>
                  <a:pt x="217" y="824"/>
                </a:lnTo>
                <a:lnTo>
                  <a:pt x="218" y="820"/>
                </a:lnTo>
                <a:lnTo>
                  <a:pt x="217" y="814"/>
                </a:lnTo>
                <a:lnTo>
                  <a:pt x="218" y="808"/>
                </a:lnTo>
                <a:lnTo>
                  <a:pt x="220" y="805"/>
                </a:lnTo>
                <a:lnTo>
                  <a:pt x="222" y="802"/>
                </a:lnTo>
                <a:lnTo>
                  <a:pt x="226" y="796"/>
                </a:lnTo>
                <a:lnTo>
                  <a:pt x="230" y="792"/>
                </a:lnTo>
                <a:lnTo>
                  <a:pt x="236" y="790"/>
                </a:lnTo>
                <a:lnTo>
                  <a:pt x="239" y="792"/>
                </a:lnTo>
                <a:lnTo>
                  <a:pt x="240" y="788"/>
                </a:lnTo>
                <a:lnTo>
                  <a:pt x="242" y="787"/>
                </a:lnTo>
                <a:lnTo>
                  <a:pt x="243" y="788"/>
                </a:lnTo>
                <a:lnTo>
                  <a:pt x="247" y="791"/>
                </a:lnTo>
                <a:close/>
                <a:moveTo>
                  <a:pt x="168" y="880"/>
                </a:moveTo>
                <a:lnTo>
                  <a:pt x="168" y="880"/>
                </a:lnTo>
                <a:lnTo>
                  <a:pt x="166" y="883"/>
                </a:lnTo>
                <a:lnTo>
                  <a:pt x="165" y="883"/>
                </a:lnTo>
                <a:lnTo>
                  <a:pt x="164" y="879"/>
                </a:lnTo>
                <a:lnTo>
                  <a:pt x="163" y="869"/>
                </a:lnTo>
                <a:lnTo>
                  <a:pt x="164" y="864"/>
                </a:lnTo>
                <a:lnTo>
                  <a:pt x="171" y="847"/>
                </a:lnTo>
                <a:lnTo>
                  <a:pt x="174" y="845"/>
                </a:lnTo>
                <a:lnTo>
                  <a:pt x="178" y="835"/>
                </a:lnTo>
                <a:lnTo>
                  <a:pt x="179" y="830"/>
                </a:lnTo>
                <a:lnTo>
                  <a:pt x="181" y="825"/>
                </a:lnTo>
                <a:lnTo>
                  <a:pt x="182" y="821"/>
                </a:lnTo>
                <a:lnTo>
                  <a:pt x="183" y="820"/>
                </a:lnTo>
                <a:lnTo>
                  <a:pt x="185" y="821"/>
                </a:lnTo>
                <a:lnTo>
                  <a:pt x="186" y="821"/>
                </a:lnTo>
                <a:lnTo>
                  <a:pt x="184" y="824"/>
                </a:lnTo>
                <a:lnTo>
                  <a:pt x="184" y="827"/>
                </a:lnTo>
                <a:lnTo>
                  <a:pt x="184" y="828"/>
                </a:lnTo>
                <a:lnTo>
                  <a:pt x="179" y="841"/>
                </a:lnTo>
                <a:lnTo>
                  <a:pt x="177" y="849"/>
                </a:lnTo>
                <a:lnTo>
                  <a:pt x="175" y="851"/>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74" name="Slovenia">
            <a:extLst>
              <a:ext uri="{FF2B5EF4-FFF2-40B4-BE49-F238E27FC236}">
                <a16:creationId xmlns:a16="http://schemas.microsoft.com/office/drawing/2014/main" id="{3F18F829-8B67-40FF-82A8-2D157B40091E}"/>
              </a:ext>
            </a:extLst>
          </p:cNvPr>
          <p:cNvSpPr>
            <a:spLocks/>
          </p:cNvSpPr>
          <p:nvPr/>
        </p:nvSpPr>
        <p:spPr bwMode="auto">
          <a:xfrm>
            <a:off x="6198167" y="2657099"/>
            <a:ext cx="95976" cy="54925"/>
          </a:xfrm>
          <a:custGeom>
            <a:avLst/>
            <a:gdLst>
              <a:gd name="T0" fmla="*/ 95 w 98"/>
              <a:gd name="T1" fmla="*/ 15 h 64"/>
              <a:gd name="T2" fmla="*/ 90 w 98"/>
              <a:gd name="T3" fmla="*/ 16 h 64"/>
              <a:gd name="T4" fmla="*/ 89 w 98"/>
              <a:gd name="T5" fmla="*/ 22 h 64"/>
              <a:gd name="T6" fmla="*/ 82 w 98"/>
              <a:gd name="T7" fmla="*/ 25 h 64"/>
              <a:gd name="T8" fmla="*/ 75 w 98"/>
              <a:gd name="T9" fmla="*/ 28 h 64"/>
              <a:gd name="T10" fmla="*/ 70 w 98"/>
              <a:gd name="T11" fmla="*/ 31 h 64"/>
              <a:gd name="T12" fmla="*/ 72 w 98"/>
              <a:gd name="T13" fmla="*/ 37 h 64"/>
              <a:gd name="T14" fmla="*/ 71 w 98"/>
              <a:gd name="T15" fmla="*/ 45 h 64"/>
              <a:gd name="T16" fmla="*/ 59 w 98"/>
              <a:gd name="T17" fmla="*/ 51 h 64"/>
              <a:gd name="T18" fmla="*/ 62 w 98"/>
              <a:gd name="T19" fmla="*/ 55 h 64"/>
              <a:gd name="T20" fmla="*/ 60 w 98"/>
              <a:gd name="T21" fmla="*/ 59 h 64"/>
              <a:gd name="T22" fmla="*/ 58 w 98"/>
              <a:gd name="T23" fmla="*/ 64 h 64"/>
              <a:gd name="T24" fmla="*/ 48 w 98"/>
              <a:gd name="T25" fmla="*/ 61 h 64"/>
              <a:gd name="T26" fmla="*/ 43 w 98"/>
              <a:gd name="T27" fmla="*/ 61 h 64"/>
              <a:gd name="T28" fmla="*/ 38 w 98"/>
              <a:gd name="T29" fmla="*/ 54 h 64"/>
              <a:gd name="T30" fmla="*/ 35 w 98"/>
              <a:gd name="T31" fmla="*/ 57 h 64"/>
              <a:gd name="T32" fmla="*/ 29 w 98"/>
              <a:gd name="T33" fmla="*/ 62 h 64"/>
              <a:gd name="T34" fmla="*/ 19 w 98"/>
              <a:gd name="T35" fmla="*/ 61 h 64"/>
              <a:gd name="T36" fmla="*/ 18 w 98"/>
              <a:gd name="T37" fmla="*/ 63 h 64"/>
              <a:gd name="T38" fmla="*/ 7 w 98"/>
              <a:gd name="T39" fmla="*/ 60 h 64"/>
              <a:gd name="T40" fmla="*/ 13 w 98"/>
              <a:gd name="T41" fmla="*/ 58 h 64"/>
              <a:gd name="T42" fmla="*/ 14 w 98"/>
              <a:gd name="T43" fmla="*/ 53 h 64"/>
              <a:gd name="T44" fmla="*/ 7 w 98"/>
              <a:gd name="T45" fmla="*/ 47 h 64"/>
              <a:gd name="T46" fmla="*/ 7 w 98"/>
              <a:gd name="T47" fmla="*/ 40 h 64"/>
              <a:gd name="T48" fmla="*/ 4 w 98"/>
              <a:gd name="T49" fmla="*/ 38 h 64"/>
              <a:gd name="T50" fmla="*/ 8 w 98"/>
              <a:gd name="T51" fmla="*/ 33 h 64"/>
              <a:gd name="T52" fmla="*/ 6 w 98"/>
              <a:gd name="T53" fmla="*/ 30 h 64"/>
              <a:gd name="T54" fmla="*/ 2 w 98"/>
              <a:gd name="T55" fmla="*/ 29 h 64"/>
              <a:gd name="T56" fmla="*/ 1 w 98"/>
              <a:gd name="T57" fmla="*/ 25 h 64"/>
              <a:gd name="T58" fmla="*/ 8 w 98"/>
              <a:gd name="T59" fmla="*/ 19 h 64"/>
              <a:gd name="T60" fmla="*/ 12 w 98"/>
              <a:gd name="T61" fmla="*/ 16 h 64"/>
              <a:gd name="T62" fmla="*/ 20 w 98"/>
              <a:gd name="T63" fmla="*/ 17 h 64"/>
              <a:gd name="T64" fmla="*/ 33 w 98"/>
              <a:gd name="T65" fmla="*/ 20 h 64"/>
              <a:gd name="T66" fmla="*/ 37 w 98"/>
              <a:gd name="T67" fmla="*/ 21 h 64"/>
              <a:gd name="T68" fmla="*/ 41 w 98"/>
              <a:gd name="T69" fmla="*/ 18 h 64"/>
              <a:gd name="T70" fmla="*/ 46 w 98"/>
              <a:gd name="T71" fmla="*/ 13 h 64"/>
              <a:gd name="T72" fmla="*/ 51 w 98"/>
              <a:gd name="T73" fmla="*/ 11 h 64"/>
              <a:gd name="T74" fmla="*/ 68 w 98"/>
              <a:gd name="T75" fmla="*/ 9 h 64"/>
              <a:gd name="T76" fmla="*/ 75 w 98"/>
              <a:gd name="T77" fmla="*/ 7 h 64"/>
              <a:gd name="T78" fmla="*/ 81 w 98"/>
              <a:gd name="T79" fmla="*/ 7 h 64"/>
              <a:gd name="T80" fmla="*/ 85 w 98"/>
              <a:gd name="T81" fmla="*/ 0 h 64"/>
              <a:gd name="T82" fmla="*/ 92 w 98"/>
              <a:gd name="T83" fmla="*/ 4 h 64"/>
              <a:gd name="T84" fmla="*/ 94 w 98"/>
              <a:gd name="T85" fmla="*/ 8 h 64"/>
              <a:gd name="T86" fmla="*/ 98 w 98"/>
              <a:gd name="T87" fmla="*/ 1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 h="64">
                <a:moveTo>
                  <a:pt x="98" y="16"/>
                </a:moveTo>
                <a:lnTo>
                  <a:pt x="98" y="16"/>
                </a:lnTo>
                <a:lnTo>
                  <a:pt x="95" y="15"/>
                </a:lnTo>
                <a:lnTo>
                  <a:pt x="92" y="15"/>
                </a:lnTo>
                <a:lnTo>
                  <a:pt x="91" y="15"/>
                </a:lnTo>
                <a:lnTo>
                  <a:pt x="90" y="16"/>
                </a:lnTo>
                <a:lnTo>
                  <a:pt x="89" y="17"/>
                </a:lnTo>
                <a:lnTo>
                  <a:pt x="90" y="21"/>
                </a:lnTo>
                <a:lnTo>
                  <a:pt x="89" y="22"/>
                </a:lnTo>
                <a:lnTo>
                  <a:pt x="85" y="22"/>
                </a:lnTo>
                <a:lnTo>
                  <a:pt x="84" y="22"/>
                </a:lnTo>
                <a:lnTo>
                  <a:pt x="82" y="25"/>
                </a:lnTo>
                <a:lnTo>
                  <a:pt x="80" y="26"/>
                </a:lnTo>
                <a:lnTo>
                  <a:pt x="77" y="27"/>
                </a:lnTo>
                <a:lnTo>
                  <a:pt x="75" y="28"/>
                </a:lnTo>
                <a:lnTo>
                  <a:pt x="73" y="29"/>
                </a:lnTo>
                <a:lnTo>
                  <a:pt x="71" y="30"/>
                </a:lnTo>
                <a:lnTo>
                  <a:pt x="70" y="31"/>
                </a:lnTo>
                <a:lnTo>
                  <a:pt x="69" y="33"/>
                </a:lnTo>
                <a:lnTo>
                  <a:pt x="69" y="34"/>
                </a:lnTo>
                <a:lnTo>
                  <a:pt x="72" y="37"/>
                </a:lnTo>
                <a:lnTo>
                  <a:pt x="72" y="40"/>
                </a:lnTo>
                <a:lnTo>
                  <a:pt x="72" y="43"/>
                </a:lnTo>
                <a:lnTo>
                  <a:pt x="71" y="45"/>
                </a:lnTo>
                <a:lnTo>
                  <a:pt x="70" y="46"/>
                </a:lnTo>
                <a:lnTo>
                  <a:pt x="65" y="48"/>
                </a:lnTo>
                <a:lnTo>
                  <a:pt x="59" y="51"/>
                </a:lnTo>
                <a:lnTo>
                  <a:pt x="59" y="51"/>
                </a:lnTo>
                <a:lnTo>
                  <a:pt x="62" y="54"/>
                </a:lnTo>
                <a:lnTo>
                  <a:pt x="62" y="55"/>
                </a:lnTo>
                <a:lnTo>
                  <a:pt x="60" y="56"/>
                </a:lnTo>
                <a:lnTo>
                  <a:pt x="60" y="58"/>
                </a:lnTo>
                <a:lnTo>
                  <a:pt x="60" y="59"/>
                </a:lnTo>
                <a:lnTo>
                  <a:pt x="61" y="61"/>
                </a:lnTo>
                <a:lnTo>
                  <a:pt x="61" y="63"/>
                </a:lnTo>
                <a:lnTo>
                  <a:pt x="58" y="64"/>
                </a:lnTo>
                <a:lnTo>
                  <a:pt x="54" y="63"/>
                </a:lnTo>
                <a:lnTo>
                  <a:pt x="49" y="61"/>
                </a:lnTo>
                <a:lnTo>
                  <a:pt x="48" y="61"/>
                </a:lnTo>
                <a:lnTo>
                  <a:pt x="46" y="63"/>
                </a:lnTo>
                <a:lnTo>
                  <a:pt x="44" y="62"/>
                </a:lnTo>
                <a:lnTo>
                  <a:pt x="43" y="61"/>
                </a:lnTo>
                <a:lnTo>
                  <a:pt x="40" y="58"/>
                </a:lnTo>
                <a:lnTo>
                  <a:pt x="39" y="56"/>
                </a:lnTo>
                <a:lnTo>
                  <a:pt x="38" y="54"/>
                </a:lnTo>
                <a:lnTo>
                  <a:pt x="37" y="54"/>
                </a:lnTo>
                <a:lnTo>
                  <a:pt x="36" y="55"/>
                </a:lnTo>
                <a:lnTo>
                  <a:pt x="35" y="57"/>
                </a:lnTo>
                <a:lnTo>
                  <a:pt x="33" y="61"/>
                </a:lnTo>
                <a:lnTo>
                  <a:pt x="31" y="62"/>
                </a:lnTo>
                <a:lnTo>
                  <a:pt x="29" y="62"/>
                </a:lnTo>
                <a:lnTo>
                  <a:pt x="25" y="62"/>
                </a:lnTo>
                <a:lnTo>
                  <a:pt x="22" y="62"/>
                </a:lnTo>
                <a:lnTo>
                  <a:pt x="19" y="61"/>
                </a:lnTo>
                <a:lnTo>
                  <a:pt x="19" y="61"/>
                </a:lnTo>
                <a:lnTo>
                  <a:pt x="19" y="62"/>
                </a:lnTo>
                <a:lnTo>
                  <a:pt x="18" y="63"/>
                </a:lnTo>
                <a:lnTo>
                  <a:pt x="16" y="64"/>
                </a:lnTo>
                <a:lnTo>
                  <a:pt x="8" y="62"/>
                </a:lnTo>
                <a:lnTo>
                  <a:pt x="7" y="60"/>
                </a:lnTo>
                <a:lnTo>
                  <a:pt x="8" y="60"/>
                </a:lnTo>
                <a:lnTo>
                  <a:pt x="11" y="57"/>
                </a:lnTo>
                <a:lnTo>
                  <a:pt x="13" y="58"/>
                </a:lnTo>
                <a:lnTo>
                  <a:pt x="15" y="57"/>
                </a:lnTo>
                <a:lnTo>
                  <a:pt x="16" y="56"/>
                </a:lnTo>
                <a:lnTo>
                  <a:pt x="14" y="53"/>
                </a:lnTo>
                <a:lnTo>
                  <a:pt x="11" y="50"/>
                </a:lnTo>
                <a:lnTo>
                  <a:pt x="9" y="48"/>
                </a:lnTo>
                <a:lnTo>
                  <a:pt x="7" y="47"/>
                </a:lnTo>
                <a:lnTo>
                  <a:pt x="6" y="46"/>
                </a:lnTo>
                <a:lnTo>
                  <a:pt x="8" y="41"/>
                </a:lnTo>
                <a:lnTo>
                  <a:pt x="7" y="40"/>
                </a:lnTo>
                <a:lnTo>
                  <a:pt x="4" y="40"/>
                </a:lnTo>
                <a:lnTo>
                  <a:pt x="4" y="39"/>
                </a:lnTo>
                <a:lnTo>
                  <a:pt x="4" y="38"/>
                </a:lnTo>
                <a:lnTo>
                  <a:pt x="4" y="37"/>
                </a:lnTo>
                <a:lnTo>
                  <a:pt x="6" y="35"/>
                </a:lnTo>
                <a:lnTo>
                  <a:pt x="8" y="33"/>
                </a:lnTo>
                <a:lnTo>
                  <a:pt x="8" y="32"/>
                </a:lnTo>
                <a:lnTo>
                  <a:pt x="8" y="31"/>
                </a:lnTo>
                <a:lnTo>
                  <a:pt x="6" y="30"/>
                </a:lnTo>
                <a:lnTo>
                  <a:pt x="4" y="29"/>
                </a:lnTo>
                <a:lnTo>
                  <a:pt x="3" y="29"/>
                </a:lnTo>
                <a:lnTo>
                  <a:pt x="2" y="29"/>
                </a:lnTo>
                <a:lnTo>
                  <a:pt x="1" y="29"/>
                </a:lnTo>
                <a:lnTo>
                  <a:pt x="0" y="27"/>
                </a:lnTo>
                <a:lnTo>
                  <a:pt x="1" y="25"/>
                </a:lnTo>
                <a:lnTo>
                  <a:pt x="3" y="22"/>
                </a:lnTo>
                <a:lnTo>
                  <a:pt x="6" y="20"/>
                </a:lnTo>
                <a:lnTo>
                  <a:pt x="8" y="19"/>
                </a:lnTo>
                <a:lnTo>
                  <a:pt x="10" y="18"/>
                </a:lnTo>
                <a:lnTo>
                  <a:pt x="10" y="16"/>
                </a:lnTo>
                <a:lnTo>
                  <a:pt x="12" y="16"/>
                </a:lnTo>
                <a:lnTo>
                  <a:pt x="14" y="16"/>
                </a:lnTo>
                <a:lnTo>
                  <a:pt x="17" y="16"/>
                </a:lnTo>
                <a:lnTo>
                  <a:pt x="20" y="17"/>
                </a:lnTo>
                <a:lnTo>
                  <a:pt x="23" y="18"/>
                </a:lnTo>
                <a:lnTo>
                  <a:pt x="28" y="19"/>
                </a:lnTo>
                <a:lnTo>
                  <a:pt x="33" y="20"/>
                </a:lnTo>
                <a:lnTo>
                  <a:pt x="34" y="20"/>
                </a:lnTo>
                <a:lnTo>
                  <a:pt x="35" y="20"/>
                </a:lnTo>
                <a:lnTo>
                  <a:pt x="37" y="21"/>
                </a:lnTo>
                <a:lnTo>
                  <a:pt x="38" y="20"/>
                </a:lnTo>
                <a:lnTo>
                  <a:pt x="38" y="19"/>
                </a:lnTo>
                <a:lnTo>
                  <a:pt x="41" y="18"/>
                </a:lnTo>
                <a:lnTo>
                  <a:pt x="43" y="16"/>
                </a:lnTo>
                <a:lnTo>
                  <a:pt x="45" y="14"/>
                </a:lnTo>
                <a:lnTo>
                  <a:pt x="46" y="13"/>
                </a:lnTo>
                <a:lnTo>
                  <a:pt x="48" y="12"/>
                </a:lnTo>
                <a:lnTo>
                  <a:pt x="49" y="11"/>
                </a:lnTo>
                <a:lnTo>
                  <a:pt x="51" y="11"/>
                </a:lnTo>
                <a:lnTo>
                  <a:pt x="58" y="10"/>
                </a:lnTo>
                <a:lnTo>
                  <a:pt x="65" y="11"/>
                </a:lnTo>
                <a:lnTo>
                  <a:pt x="68" y="9"/>
                </a:lnTo>
                <a:lnTo>
                  <a:pt x="71" y="7"/>
                </a:lnTo>
                <a:lnTo>
                  <a:pt x="75" y="7"/>
                </a:lnTo>
                <a:lnTo>
                  <a:pt x="75" y="7"/>
                </a:lnTo>
                <a:lnTo>
                  <a:pt x="81" y="8"/>
                </a:lnTo>
                <a:lnTo>
                  <a:pt x="81" y="7"/>
                </a:lnTo>
                <a:lnTo>
                  <a:pt x="81" y="7"/>
                </a:lnTo>
                <a:lnTo>
                  <a:pt x="81" y="3"/>
                </a:lnTo>
                <a:lnTo>
                  <a:pt x="83" y="1"/>
                </a:lnTo>
                <a:lnTo>
                  <a:pt x="85" y="0"/>
                </a:lnTo>
                <a:lnTo>
                  <a:pt x="91" y="0"/>
                </a:lnTo>
                <a:lnTo>
                  <a:pt x="92" y="2"/>
                </a:lnTo>
                <a:lnTo>
                  <a:pt x="92" y="4"/>
                </a:lnTo>
                <a:lnTo>
                  <a:pt x="93" y="6"/>
                </a:lnTo>
                <a:lnTo>
                  <a:pt x="94" y="7"/>
                </a:lnTo>
                <a:lnTo>
                  <a:pt x="94" y="8"/>
                </a:lnTo>
                <a:lnTo>
                  <a:pt x="94" y="10"/>
                </a:lnTo>
                <a:lnTo>
                  <a:pt x="95" y="12"/>
                </a:lnTo>
                <a:lnTo>
                  <a:pt x="98" y="15"/>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75" name="Slovakia">
            <a:extLst>
              <a:ext uri="{FF2B5EF4-FFF2-40B4-BE49-F238E27FC236}">
                <a16:creationId xmlns:a16="http://schemas.microsoft.com/office/drawing/2014/main" id="{5A8B2EDE-57EA-43E7-9978-B256CD7A8BEE}"/>
              </a:ext>
            </a:extLst>
          </p:cNvPr>
          <p:cNvSpPr>
            <a:spLocks/>
          </p:cNvSpPr>
          <p:nvPr/>
        </p:nvSpPr>
        <p:spPr bwMode="auto">
          <a:xfrm>
            <a:off x="6305303" y="2549211"/>
            <a:ext cx="169632" cy="74542"/>
          </a:xfrm>
          <a:custGeom>
            <a:avLst/>
            <a:gdLst>
              <a:gd name="T0" fmla="*/ 177 w 177"/>
              <a:gd name="T1" fmla="*/ 27 h 87"/>
              <a:gd name="T2" fmla="*/ 172 w 177"/>
              <a:gd name="T3" fmla="*/ 35 h 87"/>
              <a:gd name="T4" fmla="*/ 165 w 177"/>
              <a:gd name="T5" fmla="*/ 49 h 87"/>
              <a:gd name="T6" fmla="*/ 153 w 177"/>
              <a:gd name="T7" fmla="*/ 60 h 87"/>
              <a:gd name="T8" fmla="*/ 149 w 177"/>
              <a:gd name="T9" fmla="*/ 57 h 87"/>
              <a:gd name="T10" fmla="*/ 147 w 177"/>
              <a:gd name="T11" fmla="*/ 53 h 87"/>
              <a:gd name="T12" fmla="*/ 141 w 177"/>
              <a:gd name="T13" fmla="*/ 50 h 87"/>
              <a:gd name="T14" fmla="*/ 128 w 177"/>
              <a:gd name="T15" fmla="*/ 51 h 87"/>
              <a:gd name="T16" fmla="*/ 113 w 177"/>
              <a:gd name="T17" fmla="*/ 51 h 87"/>
              <a:gd name="T18" fmla="*/ 102 w 177"/>
              <a:gd name="T19" fmla="*/ 65 h 87"/>
              <a:gd name="T20" fmla="*/ 92 w 177"/>
              <a:gd name="T21" fmla="*/ 68 h 87"/>
              <a:gd name="T22" fmla="*/ 84 w 177"/>
              <a:gd name="T23" fmla="*/ 66 h 87"/>
              <a:gd name="T24" fmla="*/ 75 w 177"/>
              <a:gd name="T25" fmla="*/ 72 h 87"/>
              <a:gd name="T26" fmla="*/ 59 w 177"/>
              <a:gd name="T27" fmla="*/ 79 h 87"/>
              <a:gd name="T28" fmla="*/ 59 w 177"/>
              <a:gd name="T29" fmla="*/ 85 h 87"/>
              <a:gd name="T30" fmla="*/ 40 w 177"/>
              <a:gd name="T31" fmla="*/ 87 h 87"/>
              <a:gd name="T32" fmla="*/ 24 w 177"/>
              <a:gd name="T33" fmla="*/ 85 h 87"/>
              <a:gd name="T34" fmla="*/ 14 w 177"/>
              <a:gd name="T35" fmla="*/ 76 h 87"/>
              <a:gd name="T36" fmla="*/ 9 w 177"/>
              <a:gd name="T37" fmla="*/ 75 h 87"/>
              <a:gd name="T38" fmla="*/ 3 w 177"/>
              <a:gd name="T39" fmla="*/ 66 h 87"/>
              <a:gd name="T40" fmla="*/ 1 w 177"/>
              <a:gd name="T41" fmla="*/ 52 h 87"/>
              <a:gd name="T42" fmla="*/ 3 w 177"/>
              <a:gd name="T43" fmla="*/ 48 h 87"/>
              <a:gd name="T44" fmla="*/ 8 w 177"/>
              <a:gd name="T45" fmla="*/ 36 h 87"/>
              <a:gd name="T46" fmla="*/ 19 w 177"/>
              <a:gd name="T47" fmla="*/ 37 h 87"/>
              <a:gd name="T48" fmla="*/ 30 w 177"/>
              <a:gd name="T49" fmla="*/ 32 h 87"/>
              <a:gd name="T50" fmla="*/ 34 w 177"/>
              <a:gd name="T51" fmla="*/ 28 h 87"/>
              <a:gd name="T52" fmla="*/ 39 w 177"/>
              <a:gd name="T53" fmla="*/ 23 h 87"/>
              <a:gd name="T54" fmla="*/ 40 w 177"/>
              <a:gd name="T55" fmla="*/ 17 h 87"/>
              <a:gd name="T56" fmla="*/ 48 w 177"/>
              <a:gd name="T57" fmla="*/ 10 h 87"/>
              <a:gd name="T58" fmla="*/ 54 w 177"/>
              <a:gd name="T59" fmla="*/ 5 h 87"/>
              <a:gd name="T60" fmla="*/ 61 w 177"/>
              <a:gd name="T61" fmla="*/ 5 h 87"/>
              <a:gd name="T62" fmla="*/ 65 w 177"/>
              <a:gd name="T63" fmla="*/ 7 h 87"/>
              <a:gd name="T64" fmla="*/ 74 w 177"/>
              <a:gd name="T65" fmla="*/ 4 h 87"/>
              <a:gd name="T66" fmla="*/ 80 w 177"/>
              <a:gd name="T67" fmla="*/ 0 h 87"/>
              <a:gd name="T68" fmla="*/ 85 w 177"/>
              <a:gd name="T69" fmla="*/ 7 h 87"/>
              <a:gd name="T70" fmla="*/ 87 w 177"/>
              <a:gd name="T71" fmla="*/ 10 h 87"/>
              <a:gd name="T72" fmla="*/ 91 w 177"/>
              <a:gd name="T73" fmla="*/ 14 h 87"/>
              <a:gd name="T74" fmla="*/ 90 w 177"/>
              <a:gd name="T75" fmla="*/ 19 h 87"/>
              <a:gd name="T76" fmla="*/ 95 w 177"/>
              <a:gd name="T77" fmla="*/ 18 h 87"/>
              <a:gd name="T78" fmla="*/ 103 w 177"/>
              <a:gd name="T79" fmla="*/ 14 h 87"/>
              <a:gd name="T80" fmla="*/ 109 w 177"/>
              <a:gd name="T81" fmla="*/ 10 h 87"/>
              <a:gd name="T82" fmla="*/ 113 w 177"/>
              <a:gd name="T83" fmla="*/ 10 h 87"/>
              <a:gd name="T84" fmla="*/ 121 w 177"/>
              <a:gd name="T85" fmla="*/ 11 h 87"/>
              <a:gd name="T86" fmla="*/ 127 w 177"/>
              <a:gd name="T87" fmla="*/ 14 h 87"/>
              <a:gd name="T88" fmla="*/ 133 w 177"/>
              <a:gd name="T89" fmla="*/ 9 h 87"/>
              <a:gd name="T90" fmla="*/ 149 w 177"/>
              <a:gd name="T91" fmla="*/ 9 h 87"/>
              <a:gd name="T92" fmla="*/ 159 w 177"/>
              <a:gd name="T93" fmla="*/ 15 h 87"/>
              <a:gd name="T94" fmla="*/ 166 w 177"/>
              <a:gd name="T95"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7" h="87">
                <a:moveTo>
                  <a:pt x="177" y="25"/>
                </a:moveTo>
                <a:lnTo>
                  <a:pt x="177" y="25"/>
                </a:lnTo>
                <a:lnTo>
                  <a:pt x="177" y="27"/>
                </a:lnTo>
                <a:lnTo>
                  <a:pt x="175" y="30"/>
                </a:lnTo>
                <a:lnTo>
                  <a:pt x="174" y="32"/>
                </a:lnTo>
                <a:lnTo>
                  <a:pt x="172" y="35"/>
                </a:lnTo>
                <a:lnTo>
                  <a:pt x="170" y="41"/>
                </a:lnTo>
                <a:lnTo>
                  <a:pt x="169" y="44"/>
                </a:lnTo>
                <a:lnTo>
                  <a:pt x="165" y="49"/>
                </a:lnTo>
                <a:lnTo>
                  <a:pt x="164" y="57"/>
                </a:lnTo>
                <a:lnTo>
                  <a:pt x="164" y="57"/>
                </a:lnTo>
                <a:lnTo>
                  <a:pt x="153" y="60"/>
                </a:lnTo>
                <a:lnTo>
                  <a:pt x="151" y="60"/>
                </a:lnTo>
                <a:lnTo>
                  <a:pt x="150" y="58"/>
                </a:lnTo>
                <a:lnTo>
                  <a:pt x="149" y="57"/>
                </a:lnTo>
                <a:lnTo>
                  <a:pt x="149" y="56"/>
                </a:lnTo>
                <a:lnTo>
                  <a:pt x="148" y="54"/>
                </a:lnTo>
                <a:lnTo>
                  <a:pt x="147" y="53"/>
                </a:lnTo>
                <a:lnTo>
                  <a:pt x="145" y="51"/>
                </a:lnTo>
                <a:lnTo>
                  <a:pt x="143" y="50"/>
                </a:lnTo>
                <a:lnTo>
                  <a:pt x="141" y="50"/>
                </a:lnTo>
                <a:lnTo>
                  <a:pt x="135" y="52"/>
                </a:lnTo>
                <a:lnTo>
                  <a:pt x="131" y="52"/>
                </a:lnTo>
                <a:lnTo>
                  <a:pt x="128" y="51"/>
                </a:lnTo>
                <a:lnTo>
                  <a:pt x="125" y="50"/>
                </a:lnTo>
                <a:lnTo>
                  <a:pt x="118" y="50"/>
                </a:lnTo>
                <a:lnTo>
                  <a:pt x="113" y="51"/>
                </a:lnTo>
                <a:lnTo>
                  <a:pt x="113" y="53"/>
                </a:lnTo>
                <a:lnTo>
                  <a:pt x="108" y="62"/>
                </a:lnTo>
                <a:lnTo>
                  <a:pt x="102" y="65"/>
                </a:lnTo>
                <a:lnTo>
                  <a:pt x="96" y="69"/>
                </a:lnTo>
                <a:lnTo>
                  <a:pt x="95" y="70"/>
                </a:lnTo>
                <a:lnTo>
                  <a:pt x="92" y="68"/>
                </a:lnTo>
                <a:lnTo>
                  <a:pt x="89" y="66"/>
                </a:lnTo>
                <a:lnTo>
                  <a:pt x="86" y="65"/>
                </a:lnTo>
                <a:lnTo>
                  <a:pt x="84" y="66"/>
                </a:lnTo>
                <a:lnTo>
                  <a:pt x="82" y="68"/>
                </a:lnTo>
                <a:lnTo>
                  <a:pt x="81" y="71"/>
                </a:lnTo>
                <a:lnTo>
                  <a:pt x="75" y="72"/>
                </a:lnTo>
                <a:lnTo>
                  <a:pt x="64" y="73"/>
                </a:lnTo>
                <a:lnTo>
                  <a:pt x="60" y="76"/>
                </a:lnTo>
                <a:lnTo>
                  <a:pt x="59" y="79"/>
                </a:lnTo>
                <a:lnTo>
                  <a:pt x="59" y="81"/>
                </a:lnTo>
                <a:lnTo>
                  <a:pt x="60" y="83"/>
                </a:lnTo>
                <a:lnTo>
                  <a:pt x="59" y="85"/>
                </a:lnTo>
                <a:lnTo>
                  <a:pt x="58" y="86"/>
                </a:lnTo>
                <a:lnTo>
                  <a:pt x="50" y="86"/>
                </a:lnTo>
                <a:lnTo>
                  <a:pt x="40" y="87"/>
                </a:lnTo>
                <a:lnTo>
                  <a:pt x="34" y="86"/>
                </a:lnTo>
                <a:lnTo>
                  <a:pt x="28" y="86"/>
                </a:lnTo>
                <a:lnTo>
                  <a:pt x="24" y="85"/>
                </a:lnTo>
                <a:lnTo>
                  <a:pt x="19" y="81"/>
                </a:lnTo>
                <a:lnTo>
                  <a:pt x="14" y="76"/>
                </a:lnTo>
                <a:lnTo>
                  <a:pt x="14" y="76"/>
                </a:lnTo>
                <a:lnTo>
                  <a:pt x="13" y="76"/>
                </a:lnTo>
                <a:lnTo>
                  <a:pt x="10" y="75"/>
                </a:lnTo>
                <a:lnTo>
                  <a:pt x="9" y="75"/>
                </a:lnTo>
                <a:lnTo>
                  <a:pt x="7" y="74"/>
                </a:lnTo>
                <a:lnTo>
                  <a:pt x="6" y="72"/>
                </a:lnTo>
                <a:lnTo>
                  <a:pt x="3" y="66"/>
                </a:lnTo>
                <a:lnTo>
                  <a:pt x="0" y="58"/>
                </a:lnTo>
                <a:lnTo>
                  <a:pt x="0" y="55"/>
                </a:lnTo>
                <a:lnTo>
                  <a:pt x="1" y="52"/>
                </a:lnTo>
                <a:lnTo>
                  <a:pt x="2" y="50"/>
                </a:lnTo>
                <a:lnTo>
                  <a:pt x="3" y="48"/>
                </a:lnTo>
                <a:lnTo>
                  <a:pt x="3" y="48"/>
                </a:lnTo>
                <a:lnTo>
                  <a:pt x="4" y="44"/>
                </a:lnTo>
                <a:lnTo>
                  <a:pt x="6" y="39"/>
                </a:lnTo>
                <a:lnTo>
                  <a:pt x="8" y="36"/>
                </a:lnTo>
                <a:lnTo>
                  <a:pt x="10" y="35"/>
                </a:lnTo>
                <a:lnTo>
                  <a:pt x="13" y="36"/>
                </a:lnTo>
                <a:lnTo>
                  <a:pt x="19" y="37"/>
                </a:lnTo>
                <a:lnTo>
                  <a:pt x="24" y="36"/>
                </a:lnTo>
                <a:lnTo>
                  <a:pt x="28" y="34"/>
                </a:lnTo>
                <a:lnTo>
                  <a:pt x="30" y="32"/>
                </a:lnTo>
                <a:lnTo>
                  <a:pt x="32" y="30"/>
                </a:lnTo>
                <a:lnTo>
                  <a:pt x="33" y="29"/>
                </a:lnTo>
                <a:lnTo>
                  <a:pt x="34" y="28"/>
                </a:lnTo>
                <a:lnTo>
                  <a:pt x="37" y="27"/>
                </a:lnTo>
                <a:lnTo>
                  <a:pt x="38" y="26"/>
                </a:lnTo>
                <a:lnTo>
                  <a:pt x="39" y="23"/>
                </a:lnTo>
                <a:lnTo>
                  <a:pt x="39" y="20"/>
                </a:lnTo>
                <a:lnTo>
                  <a:pt x="40" y="18"/>
                </a:lnTo>
                <a:lnTo>
                  <a:pt x="40" y="17"/>
                </a:lnTo>
                <a:lnTo>
                  <a:pt x="47" y="13"/>
                </a:lnTo>
                <a:lnTo>
                  <a:pt x="47" y="11"/>
                </a:lnTo>
                <a:lnTo>
                  <a:pt x="48" y="10"/>
                </a:lnTo>
                <a:lnTo>
                  <a:pt x="50" y="9"/>
                </a:lnTo>
                <a:lnTo>
                  <a:pt x="52" y="7"/>
                </a:lnTo>
                <a:lnTo>
                  <a:pt x="54" y="5"/>
                </a:lnTo>
                <a:lnTo>
                  <a:pt x="57" y="6"/>
                </a:lnTo>
                <a:lnTo>
                  <a:pt x="59" y="5"/>
                </a:lnTo>
                <a:lnTo>
                  <a:pt x="61" y="5"/>
                </a:lnTo>
                <a:lnTo>
                  <a:pt x="61" y="4"/>
                </a:lnTo>
                <a:lnTo>
                  <a:pt x="65" y="5"/>
                </a:lnTo>
                <a:lnTo>
                  <a:pt x="65" y="7"/>
                </a:lnTo>
                <a:lnTo>
                  <a:pt x="66" y="10"/>
                </a:lnTo>
                <a:lnTo>
                  <a:pt x="71" y="10"/>
                </a:lnTo>
                <a:lnTo>
                  <a:pt x="74" y="4"/>
                </a:lnTo>
                <a:lnTo>
                  <a:pt x="76" y="4"/>
                </a:lnTo>
                <a:lnTo>
                  <a:pt x="79" y="2"/>
                </a:lnTo>
                <a:lnTo>
                  <a:pt x="80" y="0"/>
                </a:lnTo>
                <a:lnTo>
                  <a:pt x="82" y="1"/>
                </a:lnTo>
                <a:lnTo>
                  <a:pt x="83" y="5"/>
                </a:lnTo>
                <a:lnTo>
                  <a:pt x="85" y="7"/>
                </a:lnTo>
                <a:lnTo>
                  <a:pt x="86" y="9"/>
                </a:lnTo>
                <a:lnTo>
                  <a:pt x="86" y="9"/>
                </a:lnTo>
                <a:lnTo>
                  <a:pt x="87" y="10"/>
                </a:lnTo>
                <a:lnTo>
                  <a:pt x="89" y="10"/>
                </a:lnTo>
                <a:lnTo>
                  <a:pt x="91" y="11"/>
                </a:lnTo>
                <a:lnTo>
                  <a:pt x="91" y="14"/>
                </a:lnTo>
                <a:lnTo>
                  <a:pt x="91" y="16"/>
                </a:lnTo>
                <a:lnTo>
                  <a:pt x="91" y="18"/>
                </a:lnTo>
                <a:lnTo>
                  <a:pt x="90" y="19"/>
                </a:lnTo>
                <a:lnTo>
                  <a:pt x="92" y="20"/>
                </a:lnTo>
                <a:lnTo>
                  <a:pt x="94" y="19"/>
                </a:lnTo>
                <a:lnTo>
                  <a:pt x="95" y="18"/>
                </a:lnTo>
                <a:lnTo>
                  <a:pt x="100" y="20"/>
                </a:lnTo>
                <a:lnTo>
                  <a:pt x="101" y="16"/>
                </a:lnTo>
                <a:lnTo>
                  <a:pt x="103" y="14"/>
                </a:lnTo>
                <a:lnTo>
                  <a:pt x="105" y="13"/>
                </a:lnTo>
                <a:lnTo>
                  <a:pt x="107" y="11"/>
                </a:lnTo>
                <a:lnTo>
                  <a:pt x="109" y="10"/>
                </a:lnTo>
                <a:lnTo>
                  <a:pt x="110" y="11"/>
                </a:lnTo>
                <a:lnTo>
                  <a:pt x="111" y="10"/>
                </a:lnTo>
                <a:lnTo>
                  <a:pt x="113" y="10"/>
                </a:lnTo>
                <a:lnTo>
                  <a:pt x="114" y="11"/>
                </a:lnTo>
                <a:lnTo>
                  <a:pt x="117" y="10"/>
                </a:lnTo>
                <a:lnTo>
                  <a:pt x="121" y="11"/>
                </a:lnTo>
                <a:lnTo>
                  <a:pt x="123" y="13"/>
                </a:lnTo>
                <a:lnTo>
                  <a:pt x="125" y="14"/>
                </a:lnTo>
                <a:lnTo>
                  <a:pt x="127" y="14"/>
                </a:lnTo>
                <a:lnTo>
                  <a:pt x="129" y="13"/>
                </a:lnTo>
                <a:lnTo>
                  <a:pt x="131" y="9"/>
                </a:lnTo>
                <a:lnTo>
                  <a:pt x="133" y="9"/>
                </a:lnTo>
                <a:lnTo>
                  <a:pt x="136" y="8"/>
                </a:lnTo>
                <a:lnTo>
                  <a:pt x="140" y="8"/>
                </a:lnTo>
                <a:lnTo>
                  <a:pt x="149" y="9"/>
                </a:lnTo>
                <a:lnTo>
                  <a:pt x="151" y="11"/>
                </a:lnTo>
                <a:lnTo>
                  <a:pt x="157" y="12"/>
                </a:lnTo>
                <a:lnTo>
                  <a:pt x="159" y="15"/>
                </a:lnTo>
                <a:lnTo>
                  <a:pt x="160" y="17"/>
                </a:lnTo>
                <a:lnTo>
                  <a:pt x="161" y="19"/>
                </a:lnTo>
                <a:lnTo>
                  <a:pt x="166" y="21"/>
                </a:lnTo>
                <a:lnTo>
                  <a:pt x="175" y="25"/>
                </a:lnTo>
                <a:lnTo>
                  <a:pt x="177" y="25"/>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76" name="Ukraine">
            <a:extLst>
              <a:ext uri="{FF2B5EF4-FFF2-40B4-BE49-F238E27FC236}">
                <a16:creationId xmlns:a16="http://schemas.microsoft.com/office/drawing/2014/main" id="{A6FD8BFF-4DAF-426C-8A9D-113B51C1EE0A}"/>
              </a:ext>
            </a:extLst>
          </p:cNvPr>
          <p:cNvSpPr>
            <a:spLocks noEditPoints="1"/>
          </p:cNvSpPr>
          <p:nvPr/>
        </p:nvSpPr>
        <p:spPr bwMode="auto">
          <a:xfrm>
            <a:off x="6461543" y="2433477"/>
            <a:ext cx="542375" cy="317780"/>
          </a:xfrm>
          <a:custGeom>
            <a:avLst/>
            <a:gdLst>
              <a:gd name="T0" fmla="*/ 454 w 561"/>
              <a:gd name="T1" fmla="*/ 268 h 374"/>
              <a:gd name="T2" fmla="*/ 403 w 561"/>
              <a:gd name="T3" fmla="*/ 298 h 374"/>
              <a:gd name="T4" fmla="*/ 397 w 561"/>
              <a:gd name="T5" fmla="*/ 303 h 374"/>
              <a:gd name="T6" fmla="*/ 438 w 561"/>
              <a:gd name="T7" fmla="*/ 327 h 374"/>
              <a:gd name="T8" fmla="*/ 427 w 561"/>
              <a:gd name="T9" fmla="*/ 345 h 374"/>
              <a:gd name="T10" fmla="*/ 379 w 561"/>
              <a:gd name="T11" fmla="*/ 367 h 374"/>
              <a:gd name="T12" fmla="*/ 356 w 561"/>
              <a:gd name="T13" fmla="*/ 343 h 374"/>
              <a:gd name="T14" fmla="*/ 348 w 561"/>
              <a:gd name="T15" fmla="*/ 313 h 374"/>
              <a:gd name="T16" fmla="*/ 323 w 561"/>
              <a:gd name="T17" fmla="*/ 299 h 374"/>
              <a:gd name="T18" fmla="*/ 303 w 561"/>
              <a:gd name="T19" fmla="*/ 282 h 374"/>
              <a:gd name="T20" fmla="*/ 319 w 561"/>
              <a:gd name="T21" fmla="*/ 278 h 374"/>
              <a:gd name="T22" fmla="*/ 304 w 561"/>
              <a:gd name="T23" fmla="*/ 258 h 374"/>
              <a:gd name="T24" fmla="*/ 281 w 561"/>
              <a:gd name="T25" fmla="*/ 275 h 374"/>
              <a:gd name="T26" fmla="*/ 242 w 561"/>
              <a:gd name="T27" fmla="*/ 314 h 374"/>
              <a:gd name="T28" fmla="*/ 227 w 561"/>
              <a:gd name="T29" fmla="*/ 329 h 374"/>
              <a:gd name="T30" fmla="*/ 197 w 561"/>
              <a:gd name="T31" fmla="*/ 334 h 374"/>
              <a:gd name="T32" fmla="*/ 201 w 561"/>
              <a:gd name="T33" fmla="*/ 315 h 374"/>
              <a:gd name="T34" fmla="*/ 213 w 561"/>
              <a:gd name="T35" fmla="*/ 282 h 374"/>
              <a:gd name="T36" fmla="*/ 228 w 561"/>
              <a:gd name="T37" fmla="*/ 282 h 374"/>
              <a:gd name="T38" fmla="*/ 249 w 561"/>
              <a:gd name="T39" fmla="*/ 285 h 374"/>
              <a:gd name="T40" fmla="*/ 232 w 561"/>
              <a:gd name="T41" fmla="*/ 256 h 374"/>
              <a:gd name="T42" fmla="*/ 219 w 561"/>
              <a:gd name="T43" fmla="*/ 237 h 374"/>
              <a:gd name="T44" fmla="*/ 214 w 561"/>
              <a:gd name="T45" fmla="*/ 215 h 374"/>
              <a:gd name="T46" fmla="*/ 193 w 561"/>
              <a:gd name="T47" fmla="*/ 204 h 374"/>
              <a:gd name="T48" fmla="*/ 170 w 561"/>
              <a:gd name="T49" fmla="*/ 190 h 374"/>
              <a:gd name="T50" fmla="*/ 140 w 561"/>
              <a:gd name="T51" fmla="*/ 200 h 374"/>
              <a:gd name="T52" fmla="*/ 92 w 561"/>
              <a:gd name="T53" fmla="*/ 224 h 374"/>
              <a:gd name="T54" fmla="*/ 60 w 561"/>
              <a:gd name="T55" fmla="*/ 214 h 374"/>
              <a:gd name="T56" fmla="*/ 25 w 561"/>
              <a:gd name="T57" fmla="*/ 213 h 374"/>
              <a:gd name="T58" fmla="*/ 14 w 561"/>
              <a:gd name="T59" fmla="*/ 205 h 374"/>
              <a:gd name="T60" fmla="*/ 0 w 561"/>
              <a:gd name="T61" fmla="*/ 193 h 374"/>
              <a:gd name="T62" fmla="*/ 21 w 561"/>
              <a:gd name="T63" fmla="*/ 164 h 374"/>
              <a:gd name="T64" fmla="*/ 16 w 561"/>
              <a:gd name="T65" fmla="*/ 139 h 374"/>
              <a:gd name="T66" fmla="*/ 59 w 561"/>
              <a:gd name="T67" fmla="*/ 95 h 374"/>
              <a:gd name="T68" fmla="*/ 61 w 561"/>
              <a:gd name="T69" fmla="*/ 74 h 374"/>
              <a:gd name="T70" fmla="*/ 46 w 561"/>
              <a:gd name="T71" fmla="*/ 38 h 374"/>
              <a:gd name="T72" fmla="*/ 74 w 561"/>
              <a:gd name="T73" fmla="*/ 24 h 374"/>
              <a:gd name="T74" fmla="*/ 133 w 561"/>
              <a:gd name="T75" fmla="*/ 26 h 374"/>
              <a:gd name="T76" fmla="*/ 171 w 561"/>
              <a:gd name="T77" fmla="*/ 38 h 374"/>
              <a:gd name="T78" fmla="*/ 189 w 561"/>
              <a:gd name="T79" fmla="*/ 38 h 374"/>
              <a:gd name="T80" fmla="*/ 214 w 561"/>
              <a:gd name="T81" fmla="*/ 40 h 374"/>
              <a:gd name="T82" fmla="*/ 236 w 561"/>
              <a:gd name="T83" fmla="*/ 46 h 374"/>
              <a:gd name="T84" fmla="*/ 265 w 561"/>
              <a:gd name="T85" fmla="*/ 48 h 374"/>
              <a:gd name="T86" fmla="*/ 282 w 561"/>
              <a:gd name="T87" fmla="*/ 15 h 374"/>
              <a:gd name="T88" fmla="*/ 317 w 561"/>
              <a:gd name="T89" fmla="*/ 12 h 374"/>
              <a:gd name="T90" fmla="*/ 358 w 561"/>
              <a:gd name="T91" fmla="*/ 1 h 374"/>
              <a:gd name="T92" fmla="*/ 374 w 561"/>
              <a:gd name="T93" fmla="*/ 36 h 374"/>
              <a:gd name="T94" fmla="*/ 386 w 561"/>
              <a:gd name="T95" fmla="*/ 56 h 374"/>
              <a:gd name="T96" fmla="*/ 410 w 561"/>
              <a:gd name="T97" fmla="*/ 66 h 374"/>
              <a:gd name="T98" fmla="*/ 414 w 561"/>
              <a:gd name="T99" fmla="*/ 87 h 374"/>
              <a:gd name="T100" fmla="*/ 440 w 561"/>
              <a:gd name="T101" fmla="*/ 102 h 374"/>
              <a:gd name="T102" fmla="*/ 472 w 561"/>
              <a:gd name="T103" fmla="*/ 98 h 374"/>
              <a:gd name="T104" fmla="*/ 500 w 561"/>
              <a:gd name="T105" fmla="*/ 119 h 374"/>
              <a:gd name="T106" fmla="*/ 532 w 561"/>
              <a:gd name="T107" fmla="*/ 124 h 374"/>
              <a:gd name="T108" fmla="*/ 560 w 561"/>
              <a:gd name="T109" fmla="*/ 137 h 374"/>
              <a:gd name="T110" fmla="*/ 548 w 561"/>
              <a:gd name="T111" fmla="*/ 164 h 374"/>
              <a:gd name="T112" fmla="*/ 547 w 561"/>
              <a:gd name="T113" fmla="*/ 181 h 374"/>
              <a:gd name="T114" fmla="*/ 556 w 561"/>
              <a:gd name="T115" fmla="*/ 199 h 374"/>
              <a:gd name="T116" fmla="*/ 523 w 561"/>
              <a:gd name="T117" fmla="*/ 218 h 374"/>
              <a:gd name="T118" fmla="*/ 501 w 561"/>
              <a:gd name="T119" fmla="*/ 243 h 374"/>
              <a:gd name="T120" fmla="*/ 308 w 561"/>
              <a:gd name="T121" fmla="*/ 29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1" h="374">
                <a:moveTo>
                  <a:pt x="502" y="254"/>
                </a:moveTo>
                <a:lnTo>
                  <a:pt x="502" y="254"/>
                </a:lnTo>
                <a:lnTo>
                  <a:pt x="501" y="254"/>
                </a:lnTo>
                <a:lnTo>
                  <a:pt x="490" y="253"/>
                </a:lnTo>
                <a:lnTo>
                  <a:pt x="481" y="254"/>
                </a:lnTo>
                <a:lnTo>
                  <a:pt x="474" y="262"/>
                </a:lnTo>
                <a:lnTo>
                  <a:pt x="471" y="262"/>
                </a:lnTo>
                <a:lnTo>
                  <a:pt x="465" y="263"/>
                </a:lnTo>
                <a:lnTo>
                  <a:pt x="462" y="266"/>
                </a:lnTo>
                <a:lnTo>
                  <a:pt x="457" y="271"/>
                </a:lnTo>
                <a:lnTo>
                  <a:pt x="454" y="268"/>
                </a:lnTo>
                <a:lnTo>
                  <a:pt x="450" y="268"/>
                </a:lnTo>
                <a:lnTo>
                  <a:pt x="446" y="270"/>
                </a:lnTo>
                <a:lnTo>
                  <a:pt x="441" y="273"/>
                </a:lnTo>
                <a:lnTo>
                  <a:pt x="439" y="274"/>
                </a:lnTo>
                <a:lnTo>
                  <a:pt x="434" y="273"/>
                </a:lnTo>
                <a:lnTo>
                  <a:pt x="427" y="275"/>
                </a:lnTo>
                <a:lnTo>
                  <a:pt x="414" y="286"/>
                </a:lnTo>
                <a:lnTo>
                  <a:pt x="410" y="294"/>
                </a:lnTo>
                <a:lnTo>
                  <a:pt x="408" y="295"/>
                </a:lnTo>
                <a:lnTo>
                  <a:pt x="406" y="297"/>
                </a:lnTo>
                <a:lnTo>
                  <a:pt x="403" y="298"/>
                </a:lnTo>
                <a:lnTo>
                  <a:pt x="402" y="298"/>
                </a:lnTo>
                <a:lnTo>
                  <a:pt x="408" y="292"/>
                </a:lnTo>
                <a:lnTo>
                  <a:pt x="410" y="290"/>
                </a:lnTo>
                <a:lnTo>
                  <a:pt x="411" y="289"/>
                </a:lnTo>
                <a:lnTo>
                  <a:pt x="411" y="286"/>
                </a:lnTo>
                <a:lnTo>
                  <a:pt x="409" y="283"/>
                </a:lnTo>
                <a:lnTo>
                  <a:pt x="404" y="291"/>
                </a:lnTo>
                <a:lnTo>
                  <a:pt x="401" y="292"/>
                </a:lnTo>
                <a:lnTo>
                  <a:pt x="397" y="294"/>
                </a:lnTo>
                <a:lnTo>
                  <a:pt x="397" y="300"/>
                </a:lnTo>
                <a:lnTo>
                  <a:pt x="397" y="303"/>
                </a:lnTo>
                <a:lnTo>
                  <a:pt x="399" y="308"/>
                </a:lnTo>
                <a:lnTo>
                  <a:pt x="402" y="316"/>
                </a:lnTo>
                <a:lnTo>
                  <a:pt x="410" y="328"/>
                </a:lnTo>
                <a:lnTo>
                  <a:pt x="413" y="332"/>
                </a:lnTo>
                <a:lnTo>
                  <a:pt x="416" y="333"/>
                </a:lnTo>
                <a:lnTo>
                  <a:pt x="419" y="333"/>
                </a:lnTo>
                <a:lnTo>
                  <a:pt x="425" y="330"/>
                </a:lnTo>
                <a:lnTo>
                  <a:pt x="427" y="329"/>
                </a:lnTo>
                <a:lnTo>
                  <a:pt x="433" y="331"/>
                </a:lnTo>
                <a:lnTo>
                  <a:pt x="435" y="328"/>
                </a:lnTo>
                <a:lnTo>
                  <a:pt x="438" y="327"/>
                </a:lnTo>
                <a:lnTo>
                  <a:pt x="442" y="327"/>
                </a:lnTo>
                <a:lnTo>
                  <a:pt x="446" y="328"/>
                </a:lnTo>
                <a:lnTo>
                  <a:pt x="451" y="330"/>
                </a:lnTo>
                <a:lnTo>
                  <a:pt x="449" y="334"/>
                </a:lnTo>
                <a:lnTo>
                  <a:pt x="447" y="337"/>
                </a:lnTo>
                <a:lnTo>
                  <a:pt x="446" y="340"/>
                </a:lnTo>
                <a:lnTo>
                  <a:pt x="445" y="344"/>
                </a:lnTo>
                <a:lnTo>
                  <a:pt x="440" y="346"/>
                </a:lnTo>
                <a:lnTo>
                  <a:pt x="434" y="346"/>
                </a:lnTo>
                <a:lnTo>
                  <a:pt x="429" y="347"/>
                </a:lnTo>
                <a:lnTo>
                  <a:pt x="427" y="345"/>
                </a:lnTo>
                <a:lnTo>
                  <a:pt x="425" y="344"/>
                </a:lnTo>
                <a:lnTo>
                  <a:pt x="423" y="343"/>
                </a:lnTo>
                <a:lnTo>
                  <a:pt x="419" y="342"/>
                </a:lnTo>
                <a:lnTo>
                  <a:pt x="416" y="343"/>
                </a:lnTo>
                <a:lnTo>
                  <a:pt x="413" y="348"/>
                </a:lnTo>
                <a:lnTo>
                  <a:pt x="406" y="352"/>
                </a:lnTo>
                <a:lnTo>
                  <a:pt x="404" y="356"/>
                </a:lnTo>
                <a:lnTo>
                  <a:pt x="398" y="355"/>
                </a:lnTo>
                <a:lnTo>
                  <a:pt x="393" y="356"/>
                </a:lnTo>
                <a:lnTo>
                  <a:pt x="385" y="359"/>
                </a:lnTo>
                <a:lnTo>
                  <a:pt x="379" y="367"/>
                </a:lnTo>
                <a:lnTo>
                  <a:pt x="373" y="372"/>
                </a:lnTo>
                <a:lnTo>
                  <a:pt x="368" y="374"/>
                </a:lnTo>
                <a:lnTo>
                  <a:pt x="363" y="373"/>
                </a:lnTo>
                <a:lnTo>
                  <a:pt x="360" y="372"/>
                </a:lnTo>
                <a:lnTo>
                  <a:pt x="353" y="367"/>
                </a:lnTo>
                <a:lnTo>
                  <a:pt x="354" y="365"/>
                </a:lnTo>
                <a:lnTo>
                  <a:pt x="354" y="364"/>
                </a:lnTo>
                <a:lnTo>
                  <a:pt x="356" y="361"/>
                </a:lnTo>
                <a:lnTo>
                  <a:pt x="358" y="351"/>
                </a:lnTo>
                <a:lnTo>
                  <a:pt x="358" y="348"/>
                </a:lnTo>
                <a:lnTo>
                  <a:pt x="356" y="343"/>
                </a:lnTo>
                <a:lnTo>
                  <a:pt x="351" y="339"/>
                </a:lnTo>
                <a:lnTo>
                  <a:pt x="347" y="340"/>
                </a:lnTo>
                <a:lnTo>
                  <a:pt x="345" y="339"/>
                </a:lnTo>
                <a:lnTo>
                  <a:pt x="337" y="332"/>
                </a:lnTo>
                <a:lnTo>
                  <a:pt x="332" y="331"/>
                </a:lnTo>
                <a:lnTo>
                  <a:pt x="327" y="333"/>
                </a:lnTo>
                <a:lnTo>
                  <a:pt x="325" y="332"/>
                </a:lnTo>
                <a:lnTo>
                  <a:pt x="324" y="329"/>
                </a:lnTo>
                <a:lnTo>
                  <a:pt x="334" y="321"/>
                </a:lnTo>
                <a:lnTo>
                  <a:pt x="344" y="314"/>
                </a:lnTo>
                <a:lnTo>
                  <a:pt x="348" y="313"/>
                </a:lnTo>
                <a:lnTo>
                  <a:pt x="354" y="310"/>
                </a:lnTo>
                <a:lnTo>
                  <a:pt x="360" y="305"/>
                </a:lnTo>
                <a:lnTo>
                  <a:pt x="359" y="301"/>
                </a:lnTo>
                <a:lnTo>
                  <a:pt x="358" y="299"/>
                </a:lnTo>
                <a:lnTo>
                  <a:pt x="355" y="299"/>
                </a:lnTo>
                <a:lnTo>
                  <a:pt x="353" y="300"/>
                </a:lnTo>
                <a:lnTo>
                  <a:pt x="347" y="297"/>
                </a:lnTo>
                <a:lnTo>
                  <a:pt x="345" y="295"/>
                </a:lnTo>
                <a:lnTo>
                  <a:pt x="337" y="297"/>
                </a:lnTo>
                <a:lnTo>
                  <a:pt x="333" y="297"/>
                </a:lnTo>
                <a:lnTo>
                  <a:pt x="323" y="299"/>
                </a:lnTo>
                <a:lnTo>
                  <a:pt x="318" y="297"/>
                </a:lnTo>
                <a:lnTo>
                  <a:pt x="309" y="291"/>
                </a:lnTo>
                <a:lnTo>
                  <a:pt x="306" y="290"/>
                </a:lnTo>
                <a:lnTo>
                  <a:pt x="303" y="290"/>
                </a:lnTo>
                <a:lnTo>
                  <a:pt x="301" y="288"/>
                </a:lnTo>
                <a:lnTo>
                  <a:pt x="303" y="287"/>
                </a:lnTo>
                <a:lnTo>
                  <a:pt x="305" y="287"/>
                </a:lnTo>
                <a:lnTo>
                  <a:pt x="308" y="287"/>
                </a:lnTo>
                <a:lnTo>
                  <a:pt x="308" y="286"/>
                </a:lnTo>
                <a:lnTo>
                  <a:pt x="308" y="284"/>
                </a:lnTo>
                <a:lnTo>
                  <a:pt x="303" y="282"/>
                </a:lnTo>
                <a:lnTo>
                  <a:pt x="299" y="282"/>
                </a:lnTo>
                <a:lnTo>
                  <a:pt x="296" y="280"/>
                </a:lnTo>
                <a:lnTo>
                  <a:pt x="294" y="278"/>
                </a:lnTo>
                <a:lnTo>
                  <a:pt x="299" y="278"/>
                </a:lnTo>
                <a:lnTo>
                  <a:pt x="304" y="279"/>
                </a:lnTo>
                <a:lnTo>
                  <a:pt x="312" y="280"/>
                </a:lnTo>
                <a:lnTo>
                  <a:pt x="319" y="282"/>
                </a:lnTo>
                <a:lnTo>
                  <a:pt x="321" y="280"/>
                </a:lnTo>
                <a:lnTo>
                  <a:pt x="325" y="276"/>
                </a:lnTo>
                <a:lnTo>
                  <a:pt x="326" y="275"/>
                </a:lnTo>
                <a:lnTo>
                  <a:pt x="319" y="278"/>
                </a:lnTo>
                <a:lnTo>
                  <a:pt x="312" y="276"/>
                </a:lnTo>
                <a:lnTo>
                  <a:pt x="309" y="274"/>
                </a:lnTo>
                <a:lnTo>
                  <a:pt x="307" y="271"/>
                </a:lnTo>
                <a:lnTo>
                  <a:pt x="306" y="268"/>
                </a:lnTo>
                <a:lnTo>
                  <a:pt x="307" y="264"/>
                </a:lnTo>
                <a:lnTo>
                  <a:pt x="306" y="259"/>
                </a:lnTo>
                <a:lnTo>
                  <a:pt x="304" y="253"/>
                </a:lnTo>
                <a:lnTo>
                  <a:pt x="303" y="251"/>
                </a:lnTo>
                <a:lnTo>
                  <a:pt x="300" y="248"/>
                </a:lnTo>
                <a:lnTo>
                  <a:pt x="303" y="254"/>
                </a:lnTo>
                <a:lnTo>
                  <a:pt x="304" y="258"/>
                </a:lnTo>
                <a:lnTo>
                  <a:pt x="305" y="261"/>
                </a:lnTo>
                <a:lnTo>
                  <a:pt x="305" y="270"/>
                </a:lnTo>
                <a:lnTo>
                  <a:pt x="304" y="274"/>
                </a:lnTo>
                <a:lnTo>
                  <a:pt x="301" y="274"/>
                </a:lnTo>
                <a:lnTo>
                  <a:pt x="297" y="274"/>
                </a:lnTo>
                <a:lnTo>
                  <a:pt x="293" y="273"/>
                </a:lnTo>
                <a:lnTo>
                  <a:pt x="294" y="268"/>
                </a:lnTo>
                <a:lnTo>
                  <a:pt x="292" y="270"/>
                </a:lnTo>
                <a:lnTo>
                  <a:pt x="289" y="275"/>
                </a:lnTo>
                <a:lnTo>
                  <a:pt x="287" y="275"/>
                </a:lnTo>
                <a:lnTo>
                  <a:pt x="281" y="275"/>
                </a:lnTo>
                <a:lnTo>
                  <a:pt x="270" y="278"/>
                </a:lnTo>
                <a:lnTo>
                  <a:pt x="270" y="282"/>
                </a:lnTo>
                <a:lnTo>
                  <a:pt x="268" y="286"/>
                </a:lnTo>
                <a:lnTo>
                  <a:pt x="267" y="289"/>
                </a:lnTo>
                <a:lnTo>
                  <a:pt x="266" y="291"/>
                </a:lnTo>
                <a:lnTo>
                  <a:pt x="262" y="298"/>
                </a:lnTo>
                <a:lnTo>
                  <a:pt x="261" y="299"/>
                </a:lnTo>
                <a:lnTo>
                  <a:pt x="252" y="309"/>
                </a:lnTo>
                <a:lnTo>
                  <a:pt x="251" y="310"/>
                </a:lnTo>
                <a:lnTo>
                  <a:pt x="246" y="312"/>
                </a:lnTo>
                <a:lnTo>
                  <a:pt x="242" y="314"/>
                </a:lnTo>
                <a:lnTo>
                  <a:pt x="240" y="315"/>
                </a:lnTo>
                <a:lnTo>
                  <a:pt x="236" y="314"/>
                </a:lnTo>
                <a:lnTo>
                  <a:pt x="234" y="315"/>
                </a:lnTo>
                <a:lnTo>
                  <a:pt x="233" y="317"/>
                </a:lnTo>
                <a:lnTo>
                  <a:pt x="233" y="321"/>
                </a:lnTo>
                <a:lnTo>
                  <a:pt x="235" y="323"/>
                </a:lnTo>
                <a:lnTo>
                  <a:pt x="237" y="332"/>
                </a:lnTo>
                <a:lnTo>
                  <a:pt x="236" y="336"/>
                </a:lnTo>
                <a:lnTo>
                  <a:pt x="235" y="333"/>
                </a:lnTo>
                <a:lnTo>
                  <a:pt x="232" y="331"/>
                </a:lnTo>
                <a:lnTo>
                  <a:pt x="227" y="329"/>
                </a:lnTo>
                <a:lnTo>
                  <a:pt x="221" y="329"/>
                </a:lnTo>
                <a:lnTo>
                  <a:pt x="215" y="333"/>
                </a:lnTo>
                <a:lnTo>
                  <a:pt x="211" y="334"/>
                </a:lnTo>
                <a:lnTo>
                  <a:pt x="209" y="334"/>
                </a:lnTo>
                <a:lnTo>
                  <a:pt x="208" y="334"/>
                </a:lnTo>
                <a:lnTo>
                  <a:pt x="207" y="335"/>
                </a:lnTo>
                <a:lnTo>
                  <a:pt x="207" y="336"/>
                </a:lnTo>
                <a:lnTo>
                  <a:pt x="208" y="336"/>
                </a:lnTo>
                <a:lnTo>
                  <a:pt x="208" y="337"/>
                </a:lnTo>
                <a:lnTo>
                  <a:pt x="207" y="337"/>
                </a:lnTo>
                <a:lnTo>
                  <a:pt x="197" y="334"/>
                </a:lnTo>
                <a:lnTo>
                  <a:pt x="193" y="332"/>
                </a:lnTo>
                <a:lnTo>
                  <a:pt x="190" y="327"/>
                </a:lnTo>
                <a:lnTo>
                  <a:pt x="191" y="326"/>
                </a:lnTo>
                <a:lnTo>
                  <a:pt x="193" y="325"/>
                </a:lnTo>
                <a:lnTo>
                  <a:pt x="198" y="325"/>
                </a:lnTo>
                <a:lnTo>
                  <a:pt x="199" y="324"/>
                </a:lnTo>
                <a:lnTo>
                  <a:pt x="199" y="323"/>
                </a:lnTo>
                <a:lnTo>
                  <a:pt x="199" y="322"/>
                </a:lnTo>
                <a:lnTo>
                  <a:pt x="199" y="320"/>
                </a:lnTo>
                <a:lnTo>
                  <a:pt x="199" y="318"/>
                </a:lnTo>
                <a:lnTo>
                  <a:pt x="201" y="315"/>
                </a:lnTo>
                <a:lnTo>
                  <a:pt x="204" y="312"/>
                </a:lnTo>
                <a:lnTo>
                  <a:pt x="206" y="310"/>
                </a:lnTo>
                <a:lnTo>
                  <a:pt x="206" y="306"/>
                </a:lnTo>
                <a:lnTo>
                  <a:pt x="210" y="304"/>
                </a:lnTo>
                <a:lnTo>
                  <a:pt x="213" y="301"/>
                </a:lnTo>
                <a:lnTo>
                  <a:pt x="214" y="297"/>
                </a:lnTo>
                <a:lnTo>
                  <a:pt x="215" y="295"/>
                </a:lnTo>
                <a:lnTo>
                  <a:pt x="213" y="290"/>
                </a:lnTo>
                <a:lnTo>
                  <a:pt x="212" y="287"/>
                </a:lnTo>
                <a:lnTo>
                  <a:pt x="212" y="284"/>
                </a:lnTo>
                <a:lnTo>
                  <a:pt x="213" y="282"/>
                </a:lnTo>
                <a:lnTo>
                  <a:pt x="216" y="281"/>
                </a:lnTo>
                <a:lnTo>
                  <a:pt x="219" y="279"/>
                </a:lnTo>
                <a:lnTo>
                  <a:pt x="220" y="279"/>
                </a:lnTo>
                <a:lnTo>
                  <a:pt x="221" y="280"/>
                </a:lnTo>
                <a:lnTo>
                  <a:pt x="221" y="286"/>
                </a:lnTo>
                <a:lnTo>
                  <a:pt x="221" y="286"/>
                </a:lnTo>
                <a:lnTo>
                  <a:pt x="222" y="285"/>
                </a:lnTo>
                <a:lnTo>
                  <a:pt x="224" y="282"/>
                </a:lnTo>
                <a:lnTo>
                  <a:pt x="225" y="283"/>
                </a:lnTo>
                <a:lnTo>
                  <a:pt x="227" y="283"/>
                </a:lnTo>
                <a:lnTo>
                  <a:pt x="228" y="282"/>
                </a:lnTo>
                <a:lnTo>
                  <a:pt x="229" y="283"/>
                </a:lnTo>
                <a:lnTo>
                  <a:pt x="230" y="283"/>
                </a:lnTo>
                <a:lnTo>
                  <a:pt x="232" y="285"/>
                </a:lnTo>
                <a:lnTo>
                  <a:pt x="234" y="285"/>
                </a:lnTo>
                <a:lnTo>
                  <a:pt x="235" y="284"/>
                </a:lnTo>
                <a:lnTo>
                  <a:pt x="236" y="283"/>
                </a:lnTo>
                <a:lnTo>
                  <a:pt x="238" y="283"/>
                </a:lnTo>
                <a:lnTo>
                  <a:pt x="240" y="287"/>
                </a:lnTo>
                <a:lnTo>
                  <a:pt x="242" y="287"/>
                </a:lnTo>
                <a:lnTo>
                  <a:pt x="248" y="286"/>
                </a:lnTo>
                <a:lnTo>
                  <a:pt x="249" y="285"/>
                </a:lnTo>
                <a:lnTo>
                  <a:pt x="250" y="284"/>
                </a:lnTo>
                <a:lnTo>
                  <a:pt x="243" y="279"/>
                </a:lnTo>
                <a:lnTo>
                  <a:pt x="244" y="275"/>
                </a:lnTo>
                <a:lnTo>
                  <a:pt x="244" y="270"/>
                </a:lnTo>
                <a:lnTo>
                  <a:pt x="243" y="268"/>
                </a:lnTo>
                <a:lnTo>
                  <a:pt x="242" y="266"/>
                </a:lnTo>
                <a:lnTo>
                  <a:pt x="237" y="263"/>
                </a:lnTo>
                <a:lnTo>
                  <a:pt x="233" y="261"/>
                </a:lnTo>
                <a:lnTo>
                  <a:pt x="232" y="259"/>
                </a:lnTo>
                <a:lnTo>
                  <a:pt x="232" y="258"/>
                </a:lnTo>
                <a:lnTo>
                  <a:pt x="232" y="256"/>
                </a:lnTo>
                <a:lnTo>
                  <a:pt x="230" y="254"/>
                </a:lnTo>
                <a:lnTo>
                  <a:pt x="230" y="252"/>
                </a:lnTo>
                <a:lnTo>
                  <a:pt x="231" y="249"/>
                </a:lnTo>
                <a:lnTo>
                  <a:pt x="231" y="246"/>
                </a:lnTo>
                <a:lnTo>
                  <a:pt x="231" y="245"/>
                </a:lnTo>
                <a:lnTo>
                  <a:pt x="230" y="244"/>
                </a:lnTo>
                <a:lnTo>
                  <a:pt x="229" y="244"/>
                </a:lnTo>
                <a:lnTo>
                  <a:pt x="226" y="243"/>
                </a:lnTo>
                <a:lnTo>
                  <a:pt x="225" y="241"/>
                </a:lnTo>
                <a:lnTo>
                  <a:pt x="221" y="237"/>
                </a:lnTo>
                <a:lnTo>
                  <a:pt x="219" y="237"/>
                </a:lnTo>
                <a:lnTo>
                  <a:pt x="219" y="235"/>
                </a:lnTo>
                <a:lnTo>
                  <a:pt x="218" y="233"/>
                </a:lnTo>
                <a:lnTo>
                  <a:pt x="219" y="231"/>
                </a:lnTo>
                <a:lnTo>
                  <a:pt x="220" y="228"/>
                </a:lnTo>
                <a:lnTo>
                  <a:pt x="221" y="224"/>
                </a:lnTo>
                <a:lnTo>
                  <a:pt x="221" y="222"/>
                </a:lnTo>
                <a:lnTo>
                  <a:pt x="220" y="217"/>
                </a:lnTo>
                <a:lnTo>
                  <a:pt x="218" y="213"/>
                </a:lnTo>
                <a:lnTo>
                  <a:pt x="217" y="213"/>
                </a:lnTo>
                <a:lnTo>
                  <a:pt x="216" y="214"/>
                </a:lnTo>
                <a:lnTo>
                  <a:pt x="214" y="215"/>
                </a:lnTo>
                <a:lnTo>
                  <a:pt x="212" y="214"/>
                </a:lnTo>
                <a:lnTo>
                  <a:pt x="210" y="212"/>
                </a:lnTo>
                <a:lnTo>
                  <a:pt x="207" y="206"/>
                </a:lnTo>
                <a:lnTo>
                  <a:pt x="202" y="205"/>
                </a:lnTo>
                <a:lnTo>
                  <a:pt x="200" y="205"/>
                </a:lnTo>
                <a:lnTo>
                  <a:pt x="198" y="208"/>
                </a:lnTo>
                <a:lnTo>
                  <a:pt x="197" y="207"/>
                </a:lnTo>
                <a:lnTo>
                  <a:pt x="196" y="205"/>
                </a:lnTo>
                <a:lnTo>
                  <a:pt x="195" y="204"/>
                </a:lnTo>
                <a:lnTo>
                  <a:pt x="194" y="205"/>
                </a:lnTo>
                <a:lnTo>
                  <a:pt x="193" y="204"/>
                </a:lnTo>
                <a:lnTo>
                  <a:pt x="194" y="202"/>
                </a:lnTo>
                <a:lnTo>
                  <a:pt x="192" y="201"/>
                </a:lnTo>
                <a:lnTo>
                  <a:pt x="188" y="201"/>
                </a:lnTo>
                <a:lnTo>
                  <a:pt x="186" y="200"/>
                </a:lnTo>
                <a:lnTo>
                  <a:pt x="186" y="198"/>
                </a:lnTo>
                <a:lnTo>
                  <a:pt x="184" y="197"/>
                </a:lnTo>
                <a:lnTo>
                  <a:pt x="182" y="196"/>
                </a:lnTo>
                <a:lnTo>
                  <a:pt x="180" y="195"/>
                </a:lnTo>
                <a:lnTo>
                  <a:pt x="178" y="192"/>
                </a:lnTo>
                <a:lnTo>
                  <a:pt x="174" y="191"/>
                </a:lnTo>
                <a:lnTo>
                  <a:pt x="170" y="190"/>
                </a:lnTo>
                <a:lnTo>
                  <a:pt x="170" y="190"/>
                </a:lnTo>
                <a:lnTo>
                  <a:pt x="169" y="189"/>
                </a:lnTo>
                <a:lnTo>
                  <a:pt x="166" y="191"/>
                </a:lnTo>
                <a:lnTo>
                  <a:pt x="165" y="192"/>
                </a:lnTo>
                <a:lnTo>
                  <a:pt x="163" y="192"/>
                </a:lnTo>
                <a:lnTo>
                  <a:pt x="159" y="194"/>
                </a:lnTo>
                <a:lnTo>
                  <a:pt x="152" y="195"/>
                </a:lnTo>
                <a:lnTo>
                  <a:pt x="149" y="194"/>
                </a:lnTo>
                <a:lnTo>
                  <a:pt x="147" y="194"/>
                </a:lnTo>
                <a:lnTo>
                  <a:pt x="141" y="198"/>
                </a:lnTo>
                <a:lnTo>
                  <a:pt x="140" y="200"/>
                </a:lnTo>
                <a:lnTo>
                  <a:pt x="139" y="200"/>
                </a:lnTo>
                <a:lnTo>
                  <a:pt x="135" y="201"/>
                </a:lnTo>
                <a:lnTo>
                  <a:pt x="130" y="202"/>
                </a:lnTo>
                <a:lnTo>
                  <a:pt x="129" y="206"/>
                </a:lnTo>
                <a:lnTo>
                  <a:pt x="128" y="209"/>
                </a:lnTo>
                <a:lnTo>
                  <a:pt x="126" y="212"/>
                </a:lnTo>
                <a:lnTo>
                  <a:pt x="118" y="213"/>
                </a:lnTo>
                <a:lnTo>
                  <a:pt x="111" y="215"/>
                </a:lnTo>
                <a:lnTo>
                  <a:pt x="104" y="216"/>
                </a:lnTo>
                <a:lnTo>
                  <a:pt x="95" y="220"/>
                </a:lnTo>
                <a:lnTo>
                  <a:pt x="92" y="224"/>
                </a:lnTo>
                <a:lnTo>
                  <a:pt x="89" y="224"/>
                </a:lnTo>
                <a:lnTo>
                  <a:pt x="86" y="225"/>
                </a:lnTo>
                <a:lnTo>
                  <a:pt x="85" y="223"/>
                </a:lnTo>
                <a:lnTo>
                  <a:pt x="79" y="217"/>
                </a:lnTo>
                <a:lnTo>
                  <a:pt x="76" y="215"/>
                </a:lnTo>
                <a:lnTo>
                  <a:pt x="74" y="214"/>
                </a:lnTo>
                <a:lnTo>
                  <a:pt x="70" y="215"/>
                </a:lnTo>
                <a:lnTo>
                  <a:pt x="67" y="216"/>
                </a:lnTo>
                <a:lnTo>
                  <a:pt x="64" y="216"/>
                </a:lnTo>
                <a:lnTo>
                  <a:pt x="60" y="214"/>
                </a:lnTo>
                <a:lnTo>
                  <a:pt x="60" y="214"/>
                </a:lnTo>
                <a:lnTo>
                  <a:pt x="59" y="215"/>
                </a:lnTo>
                <a:lnTo>
                  <a:pt x="49" y="212"/>
                </a:lnTo>
                <a:lnTo>
                  <a:pt x="49" y="212"/>
                </a:lnTo>
                <a:lnTo>
                  <a:pt x="48" y="212"/>
                </a:lnTo>
                <a:lnTo>
                  <a:pt x="47" y="212"/>
                </a:lnTo>
                <a:lnTo>
                  <a:pt x="40" y="212"/>
                </a:lnTo>
                <a:lnTo>
                  <a:pt x="34" y="208"/>
                </a:lnTo>
                <a:lnTo>
                  <a:pt x="32" y="208"/>
                </a:lnTo>
                <a:lnTo>
                  <a:pt x="30" y="209"/>
                </a:lnTo>
                <a:lnTo>
                  <a:pt x="29" y="211"/>
                </a:lnTo>
                <a:lnTo>
                  <a:pt x="25" y="213"/>
                </a:lnTo>
                <a:lnTo>
                  <a:pt x="23" y="214"/>
                </a:lnTo>
                <a:lnTo>
                  <a:pt x="23" y="214"/>
                </a:lnTo>
                <a:lnTo>
                  <a:pt x="22" y="212"/>
                </a:lnTo>
                <a:lnTo>
                  <a:pt x="23" y="210"/>
                </a:lnTo>
                <a:lnTo>
                  <a:pt x="22" y="209"/>
                </a:lnTo>
                <a:lnTo>
                  <a:pt x="20" y="207"/>
                </a:lnTo>
                <a:lnTo>
                  <a:pt x="20" y="207"/>
                </a:lnTo>
                <a:lnTo>
                  <a:pt x="18" y="207"/>
                </a:lnTo>
                <a:lnTo>
                  <a:pt x="17" y="207"/>
                </a:lnTo>
                <a:lnTo>
                  <a:pt x="17" y="207"/>
                </a:lnTo>
                <a:lnTo>
                  <a:pt x="14" y="205"/>
                </a:lnTo>
                <a:lnTo>
                  <a:pt x="12" y="202"/>
                </a:lnTo>
                <a:lnTo>
                  <a:pt x="9" y="200"/>
                </a:lnTo>
                <a:lnTo>
                  <a:pt x="7" y="200"/>
                </a:lnTo>
                <a:lnTo>
                  <a:pt x="6" y="198"/>
                </a:lnTo>
                <a:lnTo>
                  <a:pt x="5" y="196"/>
                </a:lnTo>
                <a:lnTo>
                  <a:pt x="5" y="195"/>
                </a:lnTo>
                <a:lnTo>
                  <a:pt x="4" y="195"/>
                </a:lnTo>
                <a:lnTo>
                  <a:pt x="4" y="193"/>
                </a:lnTo>
                <a:lnTo>
                  <a:pt x="3" y="192"/>
                </a:lnTo>
                <a:lnTo>
                  <a:pt x="3" y="192"/>
                </a:lnTo>
                <a:lnTo>
                  <a:pt x="0" y="193"/>
                </a:lnTo>
                <a:lnTo>
                  <a:pt x="1" y="185"/>
                </a:lnTo>
                <a:lnTo>
                  <a:pt x="5" y="180"/>
                </a:lnTo>
                <a:lnTo>
                  <a:pt x="6" y="177"/>
                </a:lnTo>
                <a:lnTo>
                  <a:pt x="8" y="171"/>
                </a:lnTo>
                <a:lnTo>
                  <a:pt x="10" y="168"/>
                </a:lnTo>
                <a:lnTo>
                  <a:pt x="11" y="166"/>
                </a:lnTo>
                <a:lnTo>
                  <a:pt x="12" y="163"/>
                </a:lnTo>
                <a:lnTo>
                  <a:pt x="13" y="161"/>
                </a:lnTo>
                <a:lnTo>
                  <a:pt x="14" y="161"/>
                </a:lnTo>
                <a:lnTo>
                  <a:pt x="18" y="163"/>
                </a:lnTo>
                <a:lnTo>
                  <a:pt x="21" y="164"/>
                </a:lnTo>
                <a:lnTo>
                  <a:pt x="22" y="163"/>
                </a:lnTo>
                <a:lnTo>
                  <a:pt x="23" y="162"/>
                </a:lnTo>
                <a:lnTo>
                  <a:pt x="22" y="161"/>
                </a:lnTo>
                <a:lnTo>
                  <a:pt x="20" y="158"/>
                </a:lnTo>
                <a:lnTo>
                  <a:pt x="18" y="157"/>
                </a:lnTo>
                <a:lnTo>
                  <a:pt x="18" y="156"/>
                </a:lnTo>
                <a:lnTo>
                  <a:pt x="19" y="153"/>
                </a:lnTo>
                <a:lnTo>
                  <a:pt x="19" y="151"/>
                </a:lnTo>
                <a:lnTo>
                  <a:pt x="19" y="148"/>
                </a:lnTo>
                <a:lnTo>
                  <a:pt x="17" y="142"/>
                </a:lnTo>
                <a:lnTo>
                  <a:pt x="16" y="139"/>
                </a:lnTo>
                <a:lnTo>
                  <a:pt x="18" y="136"/>
                </a:lnTo>
                <a:lnTo>
                  <a:pt x="24" y="128"/>
                </a:lnTo>
                <a:lnTo>
                  <a:pt x="26" y="125"/>
                </a:lnTo>
                <a:lnTo>
                  <a:pt x="28" y="122"/>
                </a:lnTo>
                <a:lnTo>
                  <a:pt x="36" y="113"/>
                </a:lnTo>
                <a:lnTo>
                  <a:pt x="40" y="108"/>
                </a:lnTo>
                <a:lnTo>
                  <a:pt x="43" y="106"/>
                </a:lnTo>
                <a:lnTo>
                  <a:pt x="48" y="101"/>
                </a:lnTo>
                <a:lnTo>
                  <a:pt x="49" y="99"/>
                </a:lnTo>
                <a:lnTo>
                  <a:pt x="58" y="97"/>
                </a:lnTo>
                <a:lnTo>
                  <a:pt x="59" y="95"/>
                </a:lnTo>
                <a:lnTo>
                  <a:pt x="60" y="92"/>
                </a:lnTo>
                <a:lnTo>
                  <a:pt x="61" y="91"/>
                </a:lnTo>
                <a:lnTo>
                  <a:pt x="61" y="87"/>
                </a:lnTo>
                <a:lnTo>
                  <a:pt x="60" y="82"/>
                </a:lnTo>
                <a:lnTo>
                  <a:pt x="59" y="80"/>
                </a:lnTo>
                <a:lnTo>
                  <a:pt x="58" y="79"/>
                </a:lnTo>
                <a:lnTo>
                  <a:pt x="58" y="77"/>
                </a:lnTo>
                <a:lnTo>
                  <a:pt x="59" y="77"/>
                </a:lnTo>
                <a:lnTo>
                  <a:pt x="60" y="77"/>
                </a:lnTo>
                <a:lnTo>
                  <a:pt x="62" y="76"/>
                </a:lnTo>
                <a:lnTo>
                  <a:pt x="61" y="74"/>
                </a:lnTo>
                <a:lnTo>
                  <a:pt x="58" y="71"/>
                </a:lnTo>
                <a:lnTo>
                  <a:pt x="57" y="68"/>
                </a:lnTo>
                <a:lnTo>
                  <a:pt x="54" y="62"/>
                </a:lnTo>
                <a:lnTo>
                  <a:pt x="50" y="55"/>
                </a:lnTo>
                <a:lnTo>
                  <a:pt x="48" y="53"/>
                </a:lnTo>
                <a:lnTo>
                  <a:pt x="48" y="50"/>
                </a:lnTo>
                <a:lnTo>
                  <a:pt x="48" y="48"/>
                </a:lnTo>
                <a:lnTo>
                  <a:pt x="48" y="46"/>
                </a:lnTo>
                <a:lnTo>
                  <a:pt x="46" y="42"/>
                </a:lnTo>
                <a:lnTo>
                  <a:pt x="46" y="42"/>
                </a:lnTo>
                <a:lnTo>
                  <a:pt x="46" y="38"/>
                </a:lnTo>
                <a:lnTo>
                  <a:pt x="47" y="37"/>
                </a:lnTo>
                <a:lnTo>
                  <a:pt x="49" y="36"/>
                </a:lnTo>
                <a:lnTo>
                  <a:pt x="52" y="36"/>
                </a:lnTo>
                <a:lnTo>
                  <a:pt x="54" y="37"/>
                </a:lnTo>
                <a:lnTo>
                  <a:pt x="57" y="39"/>
                </a:lnTo>
                <a:lnTo>
                  <a:pt x="58" y="39"/>
                </a:lnTo>
                <a:lnTo>
                  <a:pt x="62" y="35"/>
                </a:lnTo>
                <a:lnTo>
                  <a:pt x="67" y="29"/>
                </a:lnTo>
                <a:lnTo>
                  <a:pt x="69" y="26"/>
                </a:lnTo>
                <a:lnTo>
                  <a:pt x="70" y="25"/>
                </a:lnTo>
                <a:lnTo>
                  <a:pt x="74" y="24"/>
                </a:lnTo>
                <a:lnTo>
                  <a:pt x="78" y="24"/>
                </a:lnTo>
                <a:lnTo>
                  <a:pt x="80" y="24"/>
                </a:lnTo>
                <a:lnTo>
                  <a:pt x="86" y="23"/>
                </a:lnTo>
                <a:lnTo>
                  <a:pt x="89" y="23"/>
                </a:lnTo>
                <a:lnTo>
                  <a:pt x="92" y="22"/>
                </a:lnTo>
                <a:lnTo>
                  <a:pt x="98" y="21"/>
                </a:lnTo>
                <a:lnTo>
                  <a:pt x="108" y="22"/>
                </a:lnTo>
                <a:lnTo>
                  <a:pt x="114" y="22"/>
                </a:lnTo>
                <a:lnTo>
                  <a:pt x="119" y="22"/>
                </a:lnTo>
                <a:lnTo>
                  <a:pt x="129" y="25"/>
                </a:lnTo>
                <a:lnTo>
                  <a:pt x="133" y="26"/>
                </a:lnTo>
                <a:lnTo>
                  <a:pt x="135" y="27"/>
                </a:lnTo>
                <a:lnTo>
                  <a:pt x="139" y="28"/>
                </a:lnTo>
                <a:lnTo>
                  <a:pt x="145" y="30"/>
                </a:lnTo>
                <a:lnTo>
                  <a:pt x="151" y="30"/>
                </a:lnTo>
                <a:lnTo>
                  <a:pt x="154" y="30"/>
                </a:lnTo>
                <a:lnTo>
                  <a:pt x="156" y="31"/>
                </a:lnTo>
                <a:lnTo>
                  <a:pt x="160" y="37"/>
                </a:lnTo>
                <a:lnTo>
                  <a:pt x="161" y="38"/>
                </a:lnTo>
                <a:lnTo>
                  <a:pt x="163" y="38"/>
                </a:lnTo>
                <a:lnTo>
                  <a:pt x="166" y="38"/>
                </a:lnTo>
                <a:lnTo>
                  <a:pt x="171" y="38"/>
                </a:lnTo>
                <a:lnTo>
                  <a:pt x="174" y="40"/>
                </a:lnTo>
                <a:lnTo>
                  <a:pt x="173" y="44"/>
                </a:lnTo>
                <a:lnTo>
                  <a:pt x="174" y="44"/>
                </a:lnTo>
                <a:lnTo>
                  <a:pt x="175" y="44"/>
                </a:lnTo>
                <a:lnTo>
                  <a:pt x="177" y="42"/>
                </a:lnTo>
                <a:lnTo>
                  <a:pt x="178" y="39"/>
                </a:lnTo>
                <a:lnTo>
                  <a:pt x="179" y="39"/>
                </a:lnTo>
                <a:lnTo>
                  <a:pt x="184" y="40"/>
                </a:lnTo>
                <a:lnTo>
                  <a:pt x="186" y="40"/>
                </a:lnTo>
                <a:lnTo>
                  <a:pt x="188" y="38"/>
                </a:lnTo>
                <a:lnTo>
                  <a:pt x="189" y="38"/>
                </a:lnTo>
                <a:lnTo>
                  <a:pt x="192" y="39"/>
                </a:lnTo>
                <a:lnTo>
                  <a:pt x="196" y="40"/>
                </a:lnTo>
                <a:lnTo>
                  <a:pt x="200" y="40"/>
                </a:lnTo>
                <a:lnTo>
                  <a:pt x="202" y="41"/>
                </a:lnTo>
                <a:lnTo>
                  <a:pt x="203" y="45"/>
                </a:lnTo>
                <a:lnTo>
                  <a:pt x="205" y="46"/>
                </a:lnTo>
                <a:lnTo>
                  <a:pt x="206" y="46"/>
                </a:lnTo>
                <a:lnTo>
                  <a:pt x="208" y="43"/>
                </a:lnTo>
                <a:lnTo>
                  <a:pt x="210" y="41"/>
                </a:lnTo>
                <a:lnTo>
                  <a:pt x="212" y="40"/>
                </a:lnTo>
                <a:lnTo>
                  <a:pt x="214" y="40"/>
                </a:lnTo>
                <a:lnTo>
                  <a:pt x="215" y="38"/>
                </a:lnTo>
                <a:lnTo>
                  <a:pt x="216" y="37"/>
                </a:lnTo>
                <a:lnTo>
                  <a:pt x="218" y="37"/>
                </a:lnTo>
                <a:lnTo>
                  <a:pt x="219" y="37"/>
                </a:lnTo>
                <a:lnTo>
                  <a:pt x="220" y="39"/>
                </a:lnTo>
                <a:lnTo>
                  <a:pt x="222" y="43"/>
                </a:lnTo>
                <a:lnTo>
                  <a:pt x="224" y="47"/>
                </a:lnTo>
                <a:lnTo>
                  <a:pt x="225" y="49"/>
                </a:lnTo>
                <a:lnTo>
                  <a:pt x="229" y="48"/>
                </a:lnTo>
                <a:lnTo>
                  <a:pt x="232" y="46"/>
                </a:lnTo>
                <a:lnTo>
                  <a:pt x="236" y="46"/>
                </a:lnTo>
                <a:lnTo>
                  <a:pt x="243" y="45"/>
                </a:lnTo>
                <a:lnTo>
                  <a:pt x="248" y="44"/>
                </a:lnTo>
                <a:lnTo>
                  <a:pt x="251" y="44"/>
                </a:lnTo>
                <a:lnTo>
                  <a:pt x="252" y="46"/>
                </a:lnTo>
                <a:lnTo>
                  <a:pt x="255" y="48"/>
                </a:lnTo>
                <a:lnTo>
                  <a:pt x="256" y="52"/>
                </a:lnTo>
                <a:lnTo>
                  <a:pt x="260" y="54"/>
                </a:lnTo>
                <a:lnTo>
                  <a:pt x="263" y="55"/>
                </a:lnTo>
                <a:lnTo>
                  <a:pt x="264" y="52"/>
                </a:lnTo>
                <a:lnTo>
                  <a:pt x="265" y="50"/>
                </a:lnTo>
                <a:lnTo>
                  <a:pt x="265" y="48"/>
                </a:lnTo>
                <a:lnTo>
                  <a:pt x="264" y="45"/>
                </a:lnTo>
                <a:lnTo>
                  <a:pt x="263" y="42"/>
                </a:lnTo>
                <a:lnTo>
                  <a:pt x="262" y="38"/>
                </a:lnTo>
                <a:lnTo>
                  <a:pt x="264" y="34"/>
                </a:lnTo>
                <a:lnTo>
                  <a:pt x="266" y="30"/>
                </a:lnTo>
                <a:lnTo>
                  <a:pt x="266" y="27"/>
                </a:lnTo>
                <a:lnTo>
                  <a:pt x="269" y="23"/>
                </a:lnTo>
                <a:lnTo>
                  <a:pt x="272" y="20"/>
                </a:lnTo>
                <a:lnTo>
                  <a:pt x="276" y="16"/>
                </a:lnTo>
                <a:lnTo>
                  <a:pt x="279" y="14"/>
                </a:lnTo>
                <a:lnTo>
                  <a:pt x="282" y="15"/>
                </a:lnTo>
                <a:lnTo>
                  <a:pt x="284" y="15"/>
                </a:lnTo>
                <a:lnTo>
                  <a:pt x="288" y="13"/>
                </a:lnTo>
                <a:lnTo>
                  <a:pt x="295" y="13"/>
                </a:lnTo>
                <a:lnTo>
                  <a:pt x="301" y="13"/>
                </a:lnTo>
                <a:lnTo>
                  <a:pt x="301" y="13"/>
                </a:lnTo>
                <a:lnTo>
                  <a:pt x="304" y="14"/>
                </a:lnTo>
                <a:lnTo>
                  <a:pt x="307" y="16"/>
                </a:lnTo>
                <a:lnTo>
                  <a:pt x="309" y="16"/>
                </a:lnTo>
                <a:lnTo>
                  <a:pt x="312" y="15"/>
                </a:lnTo>
                <a:lnTo>
                  <a:pt x="315" y="14"/>
                </a:lnTo>
                <a:lnTo>
                  <a:pt x="317" y="12"/>
                </a:lnTo>
                <a:lnTo>
                  <a:pt x="319" y="4"/>
                </a:lnTo>
                <a:lnTo>
                  <a:pt x="320" y="3"/>
                </a:lnTo>
                <a:lnTo>
                  <a:pt x="322" y="2"/>
                </a:lnTo>
                <a:lnTo>
                  <a:pt x="324" y="2"/>
                </a:lnTo>
                <a:lnTo>
                  <a:pt x="328" y="4"/>
                </a:lnTo>
                <a:lnTo>
                  <a:pt x="333" y="5"/>
                </a:lnTo>
                <a:lnTo>
                  <a:pt x="336" y="5"/>
                </a:lnTo>
                <a:lnTo>
                  <a:pt x="344" y="1"/>
                </a:lnTo>
                <a:lnTo>
                  <a:pt x="348" y="0"/>
                </a:lnTo>
                <a:lnTo>
                  <a:pt x="353" y="1"/>
                </a:lnTo>
                <a:lnTo>
                  <a:pt x="358" y="1"/>
                </a:lnTo>
                <a:lnTo>
                  <a:pt x="362" y="0"/>
                </a:lnTo>
                <a:lnTo>
                  <a:pt x="365" y="2"/>
                </a:lnTo>
                <a:lnTo>
                  <a:pt x="368" y="5"/>
                </a:lnTo>
                <a:lnTo>
                  <a:pt x="371" y="10"/>
                </a:lnTo>
                <a:lnTo>
                  <a:pt x="374" y="19"/>
                </a:lnTo>
                <a:lnTo>
                  <a:pt x="383" y="29"/>
                </a:lnTo>
                <a:lnTo>
                  <a:pt x="383" y="31"/>
                </a:lnTo>
                <a:lnTo>
                  <a:pt x="382" y="32"/>
                </a:lnTo>
                <a:lnTo>
                  <a:pt x="378" y="33"/>
                </a:lnTo>
                <a:lnTo>
                  <a:pt x="374" y="34"/>
                </a:lnTo>
                <a:lnTo>
                  <a:pt x="374" y="36"/>
                </a:lnTo>
                <a:lnTo>
                  <a:pt x="375" y="38"/>
                </a:lnTo>
                <a:lnTo>
                  <a:pt x="377" y="40"/>
                </a:lnTo>
                <a:lnTo>
                  <a:pt x="377" y="44"/>
                </a:lnTo>
                <a:lnTo>
                  <a:pt x="377" y="47"/>
                </a:lnTo>
                <a:lnTo>
                  <a:pt x="377" y="50"/>
                </a:lnTo>
                <a:lnTo>
                  <a:pt x="379" y="51"/>
                </a:lnTo>
                <a:lnTo>
                  <a:pt x="379" y="52"/>
                </a:lnTo>
                <a:lnTo>
                  <a:pt x="377" y="54"/>
                </a:lnTo>
                <a:lnTo>
                  <a:pt x="377" y="55"/>
                </a:lnTo>
                <a:lnTo>
                  <a:pt x="378" y="56"/>
                </a:lnTo>
                <a:lnTo>
                  <a:pt x="386" y="56"/>
                </a:lnTo>
                <a:lnTo>
                  <a:pt x="390" y="58"/>
                </a:lnTo>
                <a:lnTo>
                  <a:pt x="393" y="59"/>
                </a:lnTo>
                <a:lnTo>
                  <a:pt x="394" y="60"/>
                </a:lnTo>
                <a:lnTo>
                  <a:pt x="397" y="59"/>
                </a:lnTo>
                <a:lnTo>
                  <a:pt x="401" y="58"/>
                </a:lnTo>
                <a:lnTo>
                  <a:pt x="404" y="58"/>
                </a:lnTo>
                <a:lnTo>
                  <a:pt x="404" y="59"/>
                </a:lnTo>
                <a:lnTo>
                  <a:pt x="405" y="62"/>
                </a:lnTo>
                <a:lnTo>
                  <a:pt x="406" y="65"/>
                </a:lnTo>
                <a:lnTo>
                  <a:pt x="408" y="66"/>
                </a:lnTo>
                <a:lnTo>
                  <a:pt x="410" y="66"/>
                </a:lnTo>
                <a:lnTo>
                  <a:pt x="411" y="66"/>
                </a:lnTo>
                <a:lnTo>
                  <a:pt x="412" y="67"/>
                </a:lnTo>
                <a:lnTo>
                  <a:pt x="411" y="69"/>
                </a:lnTo>
                <a:lnTo>
                  <a:pt x="411" y="70"/>
                </a:lnTo>
                <a:lnTo>
                  <a:pt x="412" y="73"/>
                </a:lnTo>
                <a:lnTo>
                  <a:pt x="413" y="78"/>
                </a:lnTo>
                <a:lnTo>
                  <a:pt x="415" y="79"/>
                </a:lnTo>
                <a:lnTo>
                  <a:pt x="415" y="81"/>
                </a:lnTo>
                <a:lnTo>
                  <a:pt x="415" y="84"/>
                </a:lnTo>
                <a:lnTo>
                  <a:pt x="414" y="86"/>
                </a:lnTo>
                <a:lnTo>
                  <a:pt x="414" y="87"/>
                </a:lnTo>
                <a:lnTo>
                  <a:pt x="414" y="91"/>
                </a:lnTo>
                <a:lnTo>
                  <a:pt x="417" y="94"/>
                </a:lnTo>
                <a:lnTo>
                  <a:pt x="419" y="95"/>
                </a:lnTo>
                <a:lnTo>
                  <a:pt x="420" y="99"/>
                </a:lnTo>
                <a:lnTo>
                  <a:pt x="423" y="100"/>
                </a:lnTo>
                <a:lnTo>
                  <a:pt x="426" y="97"/>
                </a:lnTo>
                <a:lnTo>
                  <a:pt x="429" y="96"/>
                </a:lnTo>
                <a:lnTo>
                  <a:pt x="433" y="96"/>
                </a:lnTo>
                <a:lnTo>
                  <a:pt x="436" y="97"/>
                </a:lnTo>
                <a:lnTo>
                  <a:pt x="439" y="99"/>
                </a:lnTo>
                <a:lnTo>
                  <a:pt x="440" y="102"/>
                </a:lnTo>
                <a:lnTo>
                  <a:pt x="442" y="103"/>
                </a:lnTo>
                <a:lnTo>
                  <a:pt x="444" y="102"/>
                </a:lnTo>
                <a:lnTo>
                  <a:pt x="448" y="103"/>
                </a:lnTo>
                <a:lnTo>
                  <a:pt x="450" y="105"/>
                </a:lnTo>
                <a:lnTo>
                  <a:pt x="452" y="107"/>
                </a:lnTo>
                <a:lnTo>
                  <a:pt x="454" y="105"/>
                </a:lnTo>
                <a:lnTo>
                  <a:pt x="456" y="103"/>
                </a:lnTo>
                <a:lnTo>
                  <a:pt x="464" y="100"/>
                </a:lnTo>
                <a:lnTo>
                  <a:pt x="468" y="100"/>
                </a:lnTo>
                <a:lnTo>
                  <a:pt x="469" y="99"/>
                </a:lnTo>
                <a:lnTo>
                  <a:pt x="472" y="98"/>
                </a:lnTo>
                <a:lnTo>
                  <a:pt x="475" y="97"/>
                </a:lnTo>
                <a:lnTo>
                  <a:pt x="477" y="97"/>
                </a:lnTo>
                <a:lnTo>
                  <a:pt x="480" y="100"/>
                </a:lnTo>
                <a:lnTo>
                  <a:pt x="482" y="103"/>
                </a:lnTo>
                <a:lnTo>
                  <a:pt x="483" y="106"/>
                </a:lnTo>
                <a:lnTo>
                  <a:pt x="486" y="112"/>
                </a:lnTo>
                <a:lnTo>
                  <a:pt x="494" y="119"/>
                </a:lnTo>
                <a:lnTo>
                  <a:pt x="497" y="121"/>
                </a:lnTo>
                <a:lnTo>
                  <a:pt x="499" y="120"/>
                </a:lnTo>
                <a:lnTo>
                  <a:pt x="500" y="120"/>
                </a:lnTo>
                <a:lnTo>
                  <a:pt x="500" y="119"/>
                </a:lnTo>
                <a:lnTo>
                  <a:pt x="501" y="116"/>
                </a:lnTo>
                <a:lnTo>
                  <a:pt x="502" y="114"/>
                </a:lnTo>
                <a:lnTo>
                  <a:pt x="503" y="114"/>
                </a:lnTo>
                <a:lnTo>
                  <a:pt x="509" y="119"/>
                </a:lnTo>
                <a:lnTo>
                  <a:pt x="512" y="119"/>
                </a:lnTo>
                <a:lnTo>
                  <a:pt x="515" y="119"/>
                </a:lnTo>
                <a:lnTo>
                  <a:pt x="519" y="122"/>
                </a:lnTo>
                <a:lnTo>
                  <a:pt x="524" y="125"/>
                </a:lnTo>
                <a:lnTo>
                  <a:pt x="527" y="126"/>
                </a:lnTo>
                <a:lnTo>
                  <a:pt x="530" y="124"/>
                </a:lnTo>
                <a:lnTo>
                  <a:pt x="532" y="124"/>
                </a:lnTo>
                <a:lnTo>
                  <a:pt x="533" y="125"/>
                </a:lnTo>
                <a:lnTo>
                  <a:pt x="534" y="127"/>
                </a:lnTo>
                <a:lnTo>
                  <a:pt x="536" y="129"/>
                </a:lnTo>
                <a:lnTo>
                  <a:pt x="538" y="130"/>
                </a:lnTo>
                <a:lnTo>
                  <a:pt x="541" y="130"/>
                </a:lnTo>
                <a:lnTo>
                  <a:pt x="546" y="134"/>
                </a:lnTo>
                <a:lnTo>
                  <a:pt x="551" y="137"/>
                </a:lnTo>
                <a:lnTo>
                  <a:pt x="554" y="138"/>
                </a:lnTo>
                <a:lnTo>
                  <a:pt x="556" y="137"/>
                </a:lnTo>
                <a:lnTo>
                  <a:pt x="558" y="136"/>
                </a:lnTo>
                <a:lnTo>
                  <a:pt x="560" y="137"/>
                </a:lnTo>
                <a:lnTo>
                  <a:pt x="560" y="139"/>
                </a:lnTo>
                <a:lnTo>
                  <a:pt x="559" y="141"/>
                </a:lnTo>
                <a:lnTo>
                  <a:pt x="559" y="144"/>
                </a:lnTo>
                <a:lnTo>
                  <a:pt x="561" y="147"/>
                </a:lnTo>
                <a:lnTo>
                  <a:pt x="561" y="150"/>
                </a:lnTo>
                <a:lnTo>
                  <a:pt x="561" y="153"/>
                </a:lnTo>
                <a:lnTo>
                  <a:pt x="560" y="155"/>
                </a:lnTo>
                <a:lnTo>
                  <a:pt x="557" y="159"/>
                </a:lnTo>
                <a:lnTo>
                  <a:pt x="554" y="162"/>
                </a:lnTo>
                <a:lnTo>
                  <a:pt x="550" y="163"/>
                </a:lnTo>
                <a:lnTo>
                  <a:pt x="548" y="164"/>
                </a:lnTo>
                <a:lnTo>
                  <a:pt x="548" y="167"/>
                </a:lnTo>
                <a:lnTo>
                  <a:pt x="550" y="169"/>
                </a:lnTo>
                <a:lnTo>
                  <a:pt x="553" y="170"/>
                </a:lnTo>
                <a:lnTo>
                  <a:pt x="557" y="172"/>
                </a:lnTo>
                <a:lnTo>
                  <a:pt x="558" y="173"/>
                </a:lnTo>
                <a:lnTo>
                  <a:pt x="557" y="174"/>
                </a:lnTo>
                <a:lnTo>
                  <a:pt x="554" y="174"/>
                </a:lnTo>
                <a:lnTo>
                  <a:pt x="551" y="174"/>
                </a:lnTo>
                <a:lnTo>
                  <a:pt x="550" y="175"/>
                </a:lnTo>
                <a:lnTo>
                  <a:pt x="548" y="177"/>
                </a:lnTo>
                <a:lnTo>
                  <a:pt x="547" y="181"/>
                </a:lnTo>
                <a:lnTo>
                  <a:pt x="546" y="184"/>
                </a:lnTo>
                <a:lnTo>
                  <a:pt x="550" y="185"/>
                </a:lnTo>
                <a:lnTo>
                  <a:pt x="552" y="186"/>
                </a:lnTo>
                <a:lnTo>
                  <a:pt x="553" y="189"/>
                </a:lnTo>
                <a:lnTo>
                  <a:pt x="554" y="192"/>
                </a:lnTo>
                <a:lnTo>
                  <a:pt x="554" y="195"/>
                </a:lnTo>
                <a:lnTo>
                  <a:pt x="553" y="196"/>
                </a:lnTo>
                <a:lnTo>
                  <a:pt x="553" y="198"/>
                </a:lnTo>
                <a:lnTo>
                  <a:pt x="553" y="198"/>
                </a:lnTo>
                <a:lnTo>
                  <a:pt x="555" y="199"/>
                </a:lnTo>
                <a:lnTo>
                  <a:pt x="556" y="199"/>
                </a:lnTo>
                <a:lnTo>
                  <a:pt x="556" y="201"/>
                </a:lnTo>
                <a:lnTo>
                  <a:pt x="554" y="204"/>
                </a:lnTo>
                <a:lnTo>
                  <a:pt x="552" y="210"/>
                </a:lnTo>
                <a:lnTo>
                  <a:pt x="550" y="213"/>
                </a:lnTo>
                <a:lnTo>
                  <a:pt x="551" y="217"/>
                </a:lnTo>
                <a:lnTo>
                  <a:pt x="549" y="219"/>
                </a:lnTo>
                <a:lnTo>
                  <a:pt x="547" y="219"/>
                </a:lnTo>
                <a:lnTo>
                  <a:pt x="538" y="219"/>
                </a:lnTo>
                <a:lnTo>
                  <a:pt x="531" y="219"/>
                </a:lnTo>
                <a:lnTo>
                  <a:pt x="528" y="219"/>
                </a:lnTo>
                <a:lnTo>
                  <a:pt x="523" y="218"/>
                </a:lnTo>
                <a:lnTo>
                  <a:pt x="521" y="219"/>
                </a:lnTo>
                <a:lnTo>
                  <a:pt x="518" y="225"/>
                </a:lnTo>
                <a:lnTo>
                  <a:pt x="515" y="227"/>
                </a:lnTo>
                <a:lnTo>
                  <a:pt x="511" y="229"/>
                </a:lnTo>
                <a:lnTo>
                  <a:pt x="507" y="230"/>
                </a:lnTo>
                <a:lnTo>
                  <a:pt x="504" y="232"/>
                </a:lnTo>
                <a:lnTo>
                  <a:pt x="503" y="236"/>
                </a:lnTo>
                <a:lnTo>
                  <a:pt x="503" y="239"/>
                </a:lnTo>
                <a:lnTo>
                  <a:pt x="503" y="241"/>
                </a:lnTo>
                <a:lnTo>
                  <a:pt x="502" y="242"/>
                </a:lnTo>
                <a:lnTo>
                  <a:pt x="501" y="243"/>
                </a:lnTo>
                <a:lnTo>
                  <a:pt x="502" y="244"/>
                </a:lnTo>
                <a:lnTo>
                  <a:pt x="503" y="245"/>
                </a:lnTo>
                <a:lnTo>
                  <a:pt x="504" y="245"/>
                </a:lnTo>
                <a:lnTo>
                  <a:pt x="504" y="246"/>
                </a:lnTo>
                <a:lnTo>
                  <a:pt x="503" y="247"/>
                </a:lnTo>
                <a:lnTo>
                  <a:pt x="502" y="248"/>
                </a:lnTo>
                <a:lnTo>
                  <a:pt x="501" y="250"/>
                </a:lnTo>
                <a:lnTo>
                  <a:pt x="501" y="252"/>
                </a:lnTo>
                <a:lnTo>
                  <a:pt x="502" y="254"/>
                </a:lnTo>
                <a:close/>
                <a:moveTo>
                  <a:pt x="308" y="294"/>
                </a:moveTo>
                <a:lnTo>
                  <a:pt x="308" y="294"/>
                </a:lnTo>
                <a:lnTo>
                  <a:pt x="313" y="296"/>
                </a:lnTo>
                <a:lnTo>
                  <a:pt x="308" y="295"/>
                </a:lnTo>
                <a:lnTo>
                  <a:pt x="299" y="293"/>
                </a:lnTo>
                <a:lnTo>
                  <a:pt x="294" y="291"/>
                </a:lnTo>
                <a:lnTo>
                  <a:pt x="293" y="289"/>
                </a:lnTo>
                <a:lnTo>
                  <a:pt x="293" y="286"/>
                </a:lnTo>
                <a:lnTo>
                  <a:pt x="295" y="289"/>
                </a:lnTo>
                <a:lnTo>
                  <a:pt x="297" y="291"/>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77" name="Andorra">
            <a:extLst>
              <a:ext uri="{FF2B5EF4-FFF2-40B4-BE49-F238E27FC236}">
                <a16:creationId xmlns:a16="http://schemas.microsoft.com/office/drawing/2014/main" id="{FB43966F-0922-4142-AB27-093F48C5A62A}"/>
              </a:ext>
            </a:extLst>
          </p:cNvPr>
          <p:cNvSpPr>
            <a:spLocks/>
          </p:cNvSpPr>
          <p:nvPr/>
        </p:nvSpPr>
        <p:spPr bwMode="auto">
          <a:xfrm>
            <a:off x="5837093" y="2815106"/>
            <a:ext cx="11256" cy="7914"/>
          </a:xfrm>
          <a:custGeom>
            <a:avLst/>
            <a:gdLst>
              <a:gd name="T0" fmla="*/ 9 w 10"/>
              <a:gd name="T1" fmla="*/ 6 h 9"/>
              <a:gd name="T2" fmla="*/ 9 w 10"/>
              <a:gd name="T3" fmla="*/ 6 h 9"/>
              <a:gd name="T4" fmla="*/ 8 w 10"/>
              <a:gd name="T5" fmla="*/ 6 h 9"/>
              <a:gd name="T6" fmla="*/ 6 w 10"/>
              <a:gd name="T7" fmla="*/ 8 h 9"/>
              <a:gd name="T8" fmla="*/ 4 w 10"/>
              <a:gd name="T9" fmla="*/ 8 h 9"/>
              <a:gd name="T10" fmla="*/ 2 w 10"/>
              <a:gd name="T11" fmla="*/ 9 h 9"/>
              <a:gd name="T12" fmla="*/ 1 w 10"/>
              <a:gd name="T13" fmla="*/ 8 h 9"/>
              <a:gd name="T14" fmla="*/ 1 w 10"/>
              <a:gd name="T15" fmla="*/ 7 h 9"/>
              <a:gd name="T16" fmla="*/ 1 w 10"/>
              <a:gd name="T17" fmla="*/ 6 h 9"/>
              <a:gd name="T18" fmla="*/ 0 w 10"/>
              <a:gd name="T19" fmla="*/ 4 h 9"/>
              <a:gd name="T20" fmla="*/ 0 w 10"/>
              <a:gd name="T21" fmla="*/ 4 h 9"/>
              <a:gd name="T22" fmla="*/ 1 w 10"/>
              <a:gd name="T23" fmla="*/ 2 h 9"/>
              <a:gd name="T24" fmla="*/ 2 w 10"/>
              <a:gd name="T25" fmla="*/ 1 h 9"/>
              <a:gd name="T26" fmla="*/ 3 w 10"/>
              <a:gd name="T27" fmla="*/ 0 h 9"/>
              <a:gd name="T28" fmla="*/ 5 w 10"/>
              <a:gd name="T29" fmla="*/ 0 h 9"/>
              <a:gd name="T30" fmla="*/ 9 w 10"/>
              <a:gd name="T31" fmla="*/ 1 h 9"/>
              <a:gd name="T32" fmla="*/ 10 w 10"/>
              <a:gd name="T33" fmla="*/ 3 h 9"/>
              <a:gd name="T34" fmla="*/ 10 w 10"/>
              <a:gd name="T35" fmla="*/ 3 h 9"/>
              <a:gd name="T36" fmla="*/ 10 w 10"/>
              <a:gd name="T3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
                <a:moveTo>
                  <a:pt x="9" y="6"/>
                </a:moveTo>
                <a:lnTo>
                  <a:pt x="9" y="6"/>
                </a:lnTo>
                <a:lnTo>
                  <a:pt x="8" y="6"/>
                </a:lnTo>
                <a:lnTo>
                  <a:pt x="6" y="8"/>
                </a:lnTo>
                <a:lnTo>
                  <a:pt x="4" y="8"/>
                </a:lnTo>
                <a:lnTo>
                  <a:pt x="2" y="9"/>
                </a:lnTo>
                <a:lnTo>
                  <a:pt x="1" y="8"/>
                </a:lnTo>
                <a:lnTo>
                  <a:pt x="1" y="7"/>
                </a:lnTo>
                <a:lnTo>
                  <a:pt x="1" y="6"/>
                </a:lnTo>
                <a:lnTo>
                  <a:pt x="0" y="4"/>
                </a:lnTo>
                <a:lnTo>
                  <a:pt x="0" y="4"/>
                </a:lnTo>
                <a:lnTo>
                  <a:pt x="1" y="2"/>
                </a:lnTo>
                <a:lnTo>
                  <a:pt x="2" y="1"/>
                </a:lnTo>
                <a:lnTo>
                  <a:pt x="3" y="0"/>
                </a:lnTo>
                <a:lnTo>
                  <a:pt x="5" y="0"/>
                </a:lnTo>
                <a:lnTo>
                  <a:pt x="9" y="1"/>
                </a:lnTo>
                <a:lnTo>
                  <a:pt x="10" y="3"/>
                </a:lnTo>
                <a:lnTo>
                  <a:pt x="10" y="3"/>
                </a:lnTo>
                <a:lnTo>
                  <a:pt x="10" y="5"/>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78" name="Switzerland">
            <a:extLst>
              <a:ext uri="{FF2B5EF4-FFF2-40B4-BE49-F238E27FC236}">
                <a16:creationId xmlns:a16="http://schemas.microsoft.com/office/drawing/2014/main" id="{CB721B7A-1EAA-4EA5-B847-3AC906D9BE66}"/>
              </a:ext>
            </a:extLst>
          </p:cNvPr>
          <p:cNvSpPr>
            <a:spLocks/>
          </p:cNvSpPr>
          <p:nvPr/>
        </p:nvSpPr>
        <p:spPr bwMode="auto">
          <a:xfrm>
            <a:off x="5976671" y="2621212"/>
            <a:ext cx="135074" cy="75184"/>
          </a:xfrm>
          <a:custGeom>
            <a:avLst/>
            <a:gdLst>
              <a:gd name="T0" fmla="*/ 112 w 140"/>
              <a:gd name="T1" fmla="*/ 12 h 88"/>
              <a:gd name="T2" fmla="*/ 111 w 140"/>
              <a:gd name="T3" fmla="*/ 23 h 88"/>
              <a:gd name="T4" fmla="*/ 110 w 140"/>
              <a:gd name="T5" fmla="*/ 33 h 88"/>
              <a:gd name="T6" fmla="*/ 114 w 140"/>
              <a:gd name="T7" fmla="*/ 33 h 88"/>
              <a:gd name="T8" fmla="*/ 122 w 140"/>
              <a:gd name="T9" fmla="*/ 37 h 88"/>
              <a:gd name="T10" fmla="*/ 130 w 140"/>
              <a:gd name="T11" fmla="*/ 42 h 88"/>
              <a:gd name="T12" fmla="*/ 139 w 140"/>
              <a:gd name="T13" fmla="*/ 37 h 88"/>
              <a:gd name="T14" fmla="*/ 139 w 140"/>
              <a:gd name="T15" fmla="*/ 48 h 88"/>
              <a:gd name="T16" fmla="*/ 140 w 140"/>
              <a:gd name="T17" fmla="*/ 55 h 88"/>
              <a:gd name="T18" fmla="*/ 134 w 140"/>
              <a:gd name="T19" fmla="*/ 56 h 88"/>
              <a:gd name="T20" fmla="*/ 129 w 140"/>
              <a:gd name="T21" fmla="*/ 54 h 88"/>
              <a:gd name="T22" fmla="*/ 127 w 140"/>
              <a:gd name="T23" fmla="*/ 61 h 88"/>
              <a:gd name="T24" fmla="*/ 130 w 140"/>
              <a:gd name="T25" fmla="*/ 68 h 88"/>
              <a:gd name="T26" fmla="*/ 128 w 140"/>
              <a:gd name="T27" fmla="*/ 71 h 88"/>
              <a:gd name="T28" fmla="*/ 124 w 140"/>
              <a:gd name="T29" fmla="*/ 65 h 88"/>
              <a:gd name="T30" fmla="*/ 115 w 140"/>
              <a:gd name="T31" fmla="*/ 68 h 88"/>
              <a:gd name="T32" fmla="*/ 110 w 140"/>
              <a:gd name="T33" fmla="*/ 65 h 88"/>
              <a:gd name="T34" fmla="*/ 107 w 140"/>
              <a:gd name="T35" fmla="*/ 59 h 88"/>
              <a:gd name="T36" fmla="*/ 103 w 140"/>
              <a:gd name="T37" fmla="*/ 63 h 88"/>
              <a:gd name="T38" fmla="*/ 97 w 140"/>
              <a:gd name="T39" fmla="*/ 76 h 88"/>
              <a:gd name="T40" fmla="*/ 95 w 140"/>
              <a:gd name="T41" fmla="*/ 82 h 88"/>
              <a:gd name="T42" fmla="*/ 96 w 140"/>
              <a:gd name="T43" fmla="*/ 88 h 88"/>
              <a:gd name="T44" fmla="*/ 91 w 140"/>
              <a:gd name="T45" fmla="*/ 85 h 88"/>
              <a:gd name="T46" fmla="*/ 89 w 140"/>
              <a:gd name="T47" fmla="*/ 77 h 88"/>
              <a:gd name="T48" fmla="*/ 78 w 140"/>
              <a:gd name="T49" fmla="*/ 70 h 88"/>
              <a:gd name="T50" fmla="*/ 77 w 140"/>
              <a:gd name="T51" fmla="*/ 61 h 88"/>
              <a:gd name="T52" fmla="*/ 73 w 140"/>
              <a:gd name="T53" fmla="*/ 63 h 88"/>
              <a:gd name="T54" fmla="*/ 66 w 140"/>
              <a:gd name="T55" fmla="*/ 69 h 88"/>
              <a:gd name="T56" fmla="*/ 64 w 140"/>
              <a:gd name="T57" fmla="*/ 79 h 88"/>
              <a:gd name="T58" fmla="*/ 57 w 140"/>
              <a:gd name="T59" fmla="*/ 84 h 88"/>
              <a:gd name="T60" fmla="*/ 46 w 140"/>
              <a:gd name="T61" fmla="*/ 83 h 88"/>
              <a:gd name="T62" fmla="*/ 34 w 140"/>
              <a:gd name="T63" fmla="*/ 85 h 88"/>
              <a:gd name="T64" fmla="*/ 31 w 140"/>
              <a:gd name="T65" fmla="*/ 80 h 88"/>
              <a:gd name="T66" fmla="*/ 26 w 140"/>
              <a:gd name="T67" fmla="*/ 75 h 88"/>
              <a:gd name="T68" fmla="*/ 26 w 140"/>
              <a:gd name="T69" fmla="*/ 67 h 88"/>
              <a:gd name="T70" fmla="*/ 25 w 140"/>
              <a:gd name="T71" fmla="*/ 62 h 88"/>
              <a:gd name="T72" fmla="*/ 11 w 140"/>
              <a:gd name="T73" fmla="*/ 63 h 88"/>
              <a:gd name="T74" fmla="*/ 8 w 140"/>
              <a:gd name="T75" fmla="*/ 67 h 88"/>
              <a:gd name="T76" fmla="*/ 4 w 140"/>
              <a:gd name="T77" fmla="*/ 74 h 88"/>
              <a:gd name="T78" fmla="*/ 0 w 140"/>
              <a:gd name="T79" fmla="*/ 71 h 88"/>
              <a:gd name="T80" fmla="*/ 5 w 140"/>
              <a:gd name="T81" fmla="*/ 66 h 88"/>
              <a:gd name="T82" fmla="*/ 3 w 140"/>
              <a:gd name="T83" fmla="*/ 60 h 88"/>
              <a:gd name="T84" fmla="*/ 6 w 140"/>
              <a:gd name="T85" fmla="*/ 53 h 88"/>
              <a:gd name="T86" fmla="*/ 15 w 140"/>
              <a:gd name="T87" fmla="*/ 43 h 88"/>
              <a:gd name="T88" fmla="*/ 21 w 140"/>
              <a:gd name="T89" fmla="*/ 36 h 88"/>
              <a:gd name="T90" fmla="*/ 27 w 140"/>
              <a:gd name="T91" fmla="*/ 28 h 88"/>
              <a:gd name="T92" fmla="*/ 32 w 140"/>
              <a:gd name="T93" fmla="*/ 21 h 88"/>
              <a:gd name="T94" fmla="*/ 30 w 140"/>
              <a:gd name="T95" fmla="*/ 19 h 88"/>
              <a:gd name="T96" fmla="*/ 34 w 140"/>
              <a:gd name="T97" fmla="*/ 13 h 88"/>
              <a:gd name="T98" fmla="*/ 38 w 140"/>
              <a:gd name="T99" fmla="*/ 15 h 88"/>
              <a:gd name="T100" fmla="*/ 43 w 140"/>
              <a:gd name="T101" fmla="*/ 16 h 88"/>
              <a:gd name="T102" fmla="*/ 48 w 140"/>
              <a:gd name="T103" fmla="*/ 11 h 88"/>
              <a:gd name="T104" fmla="*/ 61 w 140"/>
              <a:gd name="T105" fmla="*/ 10 h 88"/>
              <a:gd name="T106" fmla="*/ 74 w 140"/>
              <a:gd name="T107" fmla="*/ 8 h 88"/>
              <a:gd name="T108" fmla="*/ 78 w 140"/>
              <a:gd name="T109" fmla="*/ 8 h 88"/>
              <a:gd name="T110" fmla="*/ 81 w 140"/>
              <a:gd name="T111" fmla="*/ 6 h 88"/>
              <a:gd name="T112" fmla="*/ 78 w 140"/>
              <a:gd name="T113" fmla="*/ 6 h 88"/>
              <a:gd name="T114" fmla="*/ 77 w 140"/>
              <a:gd name="T115" fmla="*/ 2 h 88"/>
              <a:gd name="T116" fmla="*/ 83 w 140"/>
              <a:gd name="T117" fmla="*/ 1 h 88"/>
              <a:gd name="T118" fmla="*/ 88 w 140"/>
              <a:gd name="T119" fmla="*/ 3 h 88"/>
              <a:gd name="T120" fmla="*/ 91 w 140"/>
              <a:gd name="T121" fmla="*/ 5 h 88"/>
              <a:gd name="T122" fmla="*/ 100 w 140"/>
              <a:gd name="T123"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0" h="88">
                <a:moveTo>
                  <a:pt x="111" y="12"/>
                </a:moveTo>
                <a:lnTo>
                  <a:pt x="111" y="12"/>
                </a:lnTo>
                <a:lnTo>
                  <a:pt x="112" y="12"/>
                </a:lnTo>
                <a:lnTo>
                  <a:pt x="114" y="14"/>
                </a:lnTo>
                <a:lnTo>
                  <a:pt x="114" y="18"/>
                </a:lnTo>
                <a:lnTo>
                  <a:pt x="111" y="23"/>
                </a:lnTo>
                <a:lnTo>
                  <a:pt x="110" y="28"/>
                </a:lnTo>
                <a:lnTo>
                  <a:pt x="110" y="31"/>
                </a:lnTo>
                <a:lnTo>
                  <a:pt x="110" y="33"/>
                </a:lnTo>
                <a:lnTo>
                  <a:pt x="110" y="33"/>
                </a:lnTo>
                <a:lnTo>
                  <a:pt x="113" y="33"/>
                </a:lnTo>
                <a:lnTo>
                  <a:pt x="114" y="33"/>
                </a:lnTo>
                <a:lnTo>
                  <a:pt x="118" y="34"/>
                </a:lnTo>
                <a:lnTo>
                  <a:pt x="121" y="35"/>
                </a:lnTo>
                <a:lnTo>
                  <a:pt x="122" y="37"/>
                </a:lnTo>
                <a:lnTo>
                  <a:pt x="122" y="39"/>
                </a:lnTo>
                <a:lnTo>
                  <a:pt x="126" y="41"/>
                </a:lnTo>
                <a:lnTo>
                  <a:pt x="130" y="42"/>
                </a:lnTo>
                <a:lnTo>
                  <a:pt x="132" y="42"/>
                </a:lnTo>
                <a:lnTo>
                  <a:pt x="137" y="36"/>
                </a:lnTo>
                <a:lnTo>
                  <a:pt x="139" y="37"/>
                </a:lnTo>
                <a:lnTo>
                  <a:pt x="140" y="40"/>
                </a:lnTo>
                <a:lnTo>
                  <a:pt x="140" y="42"/>
                </a:lnTo>
                <a:lnTo>
                  <a:pt x="139" y="48"/>
                </a:lnTo>
                <a:lnTo>
                  <a:pt x="138" y="51"/>
                </a:lnTo>
                <a:lnTo>
                  <a:pt x="140" y="53"/>
                </a:lnTo>
                <a:lnTo>
                  <a:pt x="140" y="55"/>
                </a:lnTo>
                <a:lnTo>
                  <a:pt x="139" y="56"/>
                </a:lnTo>
                <a:lnTo>
                  <a:pt x="137" y="56"/>
                </a:lnTo>
                <a:lnTo>
                  <a:pt x="134" y="56"/>
                </a:lnTo>
                <a:lnTo>
                  <a:pt x="132" y="53"/>
                </a:lnTo>
                <a:lnTo>
                  <a:pt x="130" y="53"/>
                </a:lnTo>
                <a:lnTo>
                  <a:pt x="129" y="54"/>
                </a:lnTo>
                <a:lnTo>
                  <a:pt x="128" y="56"/>
                </a:lnTo>
                <a:lnTo>
                  <a:pt x="127" y="59"/>
                </a:lnTo>
                <a:lnTo>
                  <a:pt x="127" y="61"/>
                </a:lnTo>
                <a:lnTo>
                  <a:pt x="128" y="62"/>
                </a:lnTo>
                <a:lnTo>
                  <a:pt x="129" y="65"/>
                </a:lnTo>
                <a:lnTo>
                  <a:pt x="130" y="68"/>
                </a:lnTo>
                <a:lnTo>
                  <a:pt x="130" y="69"/>
                </a:lnTo>
                <a:lnTo>
                  <a:pt x="130" y="70"/>
                </a:lnTo>
                <a:lnTo>
                  <a:pt x="128" y="71"/>
                </a:lnTo>
                <a:lnTo>
                  <a:pt x="127" y="70"/>
                </a:lnTo>
                <a:lnTo>
                  <a:pt x="125" y="66"/>
                </a:lnTo>
                <a:lnTo>
                  <a:pt x="124" y="65"/>
                </a:lnTo>
                <a:lnTo>
                  <a:pt x="122" y="64"/>
                </a:lnTo>
                <a:lnTo>
                  <a:pt x="119" y="65"/>
                </a:lnTo>
                <a:lnTo>
                  <a:pt x="115" y="68"/>
                </a:lnTo>
                <a:lnTo>
                  <a:pt x="113" y="68"/>
                </a:lnTo>
                <a:lnTo>
                  <a:pt x="111" y="67"/>
                </a:lnTo>
                <a:lnTo>
                  <a:pt x="110" y="65"/>
                </a:lnTo>
                <a:lnTo>
                  <a:pt x="109" y="62"/>
                </a:lnTo>
                <a:lnTo>
                  <a:pt x="108" y="59"/>
                </a:lnTo>
                <a:lnTo>
                  <a:pt x="107" y="59"/>
                </a:lnTo>
                <a:lnTo>
                  <a:pt x="104" y="59"/>
                </a:lnTo>
                <a:lnTo>
                  <a:pt x="103" y="60"/>
                </a:lnTo>
                <a:lnTo>
                  <a:pt x="103" y="63"/>
                </a:lnTo>
                <a:lnTo>
                  <a:pt x="103" y="68"/>
                </a:lnTo>
                <a:lnTo>
                  <a:pt x="101" y="71"/>
                </a:lnTo>
                <a:lnTo>
                  <a:pt x="97" y="76"/>
                </a:lnTo>
                <a:lnTo>
                  <a:pt x="95" y="79"/>
                </a:lnTo>
                <a:lnTo>
                  <a:pt x="95" y="80"/>
                </a:lnTo>
                <a:lnTo>
                  <a:pt x="95" y="82"/>
                </a:lnTo>
                <a:lnTo>
                  <a:pt x="95" y="84"/>
                </a:lnTo>
                <a:lnTo>
                  <a:pt x="96" y="86"/>
                </a:lnTo>
                <a:lnTo>
                  <a:pt x="96" y="88"/>
                </a:lnTo>
                <a:lnTo>
                  <a:pt x="93" y="88"/>
                </a:lnTo>
                <a:lnTo>
                  <a:pt x="92" y="87"/>
                </a:lnTo>
                <a:lnTo>
                  <a:pt x="91" y="85"/>
                </a:lnTo>
                <a:lnTo>
                  <a:pt x="88" y="81"/>
                </a:lnTo>
                <a:lnTo>
                  <a:pt x="89" y="78"/>
                </a:lnTo>
                <a:lnTo>
                  <a:pt x="89" y="77"/>
                </a:lnTo>
                <a:lnTo>
                  <a:pt x="84" y="76"/>
                </a:lnTo>
                <a:lnTo>
                  <a:pt x="81" y="74"/>
                </a:lnTo>
                <a:lnTo>
                  <a:pt x="78" y="70"/>
                </a:lnTo>
                <a:lnTo>
                  <a:pt x="77" y="68"/>
                </a:lnTo>
                <a:lnTo>
                  <a:pt x="77" y="63"/>
                </a:lnTo>
                <a:lnTo>
                  <a:pt x="77" y="61"/>
                </a:lnTo>
                <a:lnTo>
                  <a:pt x="77" y="61"/>
                </a:lnTo>
                <a:lnTo>
                  <a:pt x="75" y="61"/>
                </a:lnTo>
                <a:lnTo>
                  <a:pt x="73" y="63"/>
                </a:lnTo>
                <a:lnTo>
                  <a:pt x="71" y="66"/>
                </a:lnTo>
                <a:lnTo>
                  <a:pt x="67" y="69"/>
                </a:lnTo>
                <a:lnTo>
                  <a:pt x="66" y="69"/>
                </a:lnTo>
                <a:lnTo>
                  <a:pt x="68" y="72"/>
                </a:lnTo>
                <a:lnTo>
                  <a:pt x="68" y="74"/>
                </a:lnTo>
                <a:lnTo>
                  <a:pt x="64" y="79"/>
                </a:lnTo>
                <a:lnTo>
                  <a:pt x="63" y="80"/>
                </a:lnTo>
                <a:lnTo>
                  <a:pt x="59" y="83"/>
                </a:lnTo>
                <a:lnTo>
                  <a:pt x="57" y="84"/>
                </a:lnTo>
                <a:lnTo>
                  <a:pt x="51" y="82"/>
                </a:lnTo>
                <a:lnTo>
                  <a:pt x="49" y="82"/>
                </a:lnTo>
                <a:lnTo>
                  <a:pt x="46" y="83"/>
                </a:lnTo>
                <a:lnTo>
                  <a:pt x="43" y="85"/>
                </a:lnTo>
                <a:lnTo>
                  <a:pt x="36" y="86"/>
                </a:lnTo>
                <a:lnTo>
                  <a:pt x="34" y="85"/>
                </a:lnTo>
                <a:lnTo>
                  <a:pt x="33" y="84"/>
                </a:lnTo>
                <a:lnTo>
                  <a:pt x="33" y="83"/>
                </a:lnTo>
                <a:lnTo>
                  <a:pt x="31" y="80"/>
                </a:lnTo>
                <a:lnTo>
                  <a:pt x="29" y="79"/>
                </a:lnTo>
                <a:lnTo>
                  <a:pt x="28" y="77"/>
                </a:lnTo>
                <a:lnTo>
                  <a:pt x="26" y="75"/>
                </a:lnTo>
                <a:lnTo>
                  <a:pt x="25" y="74"/>
                </a:lnTo>
                <a:lnTo>
                  <a:pt x="27" y="69"/>
                </a:lnTo>
                <a:lnTo>
                  <a:pt x="26" y="67"/>
                </a:lnTo>
                <a:lnTo>
                  <a:pt x="25" y="64"/>
                </a:lnTo>
                <a:lnTo>
                  <a:pt x="25" y="63"/>
                </a:lnTo>
                <a:lnTo>
                  <a:pt x="25" y="62"/>
                </a:lnTo>
                <a:lnTo>
                  <a:pt x="19" y="61"/>
                </a:lnTo>
                <a:lnTo>
                  <a:pt x="15" y="62"/>
                </a:lnTo>
                <a:lnTo>
                  <a:pt x="11" y="63"/>
                </a:lnTo>
                <a:lnTo>
                  <a:pt x="9" y="66"/>
                </a:lnTo>
                <a:lnTo>
                  <a:pt x="8" y="67"/>
                </a:lnTo>
                <a:lnTo>
                  <a:pt x="8" y="67"/>
                </a:lnTo>
                <a:lnTo>
                  <a:pt x="10" y="70"/>
                </a:lnTo>
                <a:lnTo>
                  <a:pt x="7" y="72"/>
                </a:lnTo>
                <a:lnTo>
                  <a:pt x="4" y="74"/>
                </a:lnTo>
                <a:lnTo>
                  <a:pt x="1" y="74"/>
                </a:lnTo>
                <a:lnTo>
                  <a:pt x="0" y="74"/>
                </a:lnTo>
                <a:lnTo>
                  <a:pt x="0" y="71"/>
                </a:lnTo>
                <a:lnTo>
                  <a:pt x="2" y="70"/>
                </a:lnTo>
                <a:lnTo>
                  <a:pt x="4" y="68"/>
                </a:lnTo>
                <a:lnTo>
                  <a:pt x="5" y="66"/>
                </a:lnTo>
                <a:lnTo>
                  <a:pt x="5" y="64"/>
                </a:lnTo>
                <a:lnTo>
                  <a:pt x="3" y="62"/>
                </a:lnTo>
                <a:lnTo>
                  <a:pt x="3" y="60"/>
                </a:lnTo>
                <a:lnTo>
                  <a:pt x="5" y="58"/>
                </a:lnTo>
                <a:lnTo>
                  <a:pt x="5" y="55"/>
                </a:lnTo>
                <a:lnTo>
                  <a:pt x="6" y="53"/>
                </a:lnTo>
                <a:lnTo>
                  <a:pt x="10" y="50"/>
                </a:lnTo>
                <a:lnTo>
                  <a:pt x="14" y="47"/>
                </a:lnTo>
                <a:lnTo>
                  <a:pt x="15" y="43"/>
                </a:lnTo>
                <a:lnTo>
                  <a:pt x="15" y="39"/>
                </a:lnTo>
                <a:lnTo>
                  <a:pt x="15" y="38"/>
                </a:lnTo>
                <a:lnTo>
                  <a:pt x="21" y="36"/>
                </a:lnTo>
                <a:lnTo>
                  <a:pt x="22" y="34"/>
                </a:lnTo>
                <a:lnTo>
                  <a:pt x="23" y="33"/>
                </a:lnTo>
                <a:lnTo>
                  <a:pt x="27" y="28"/>
                </a:lnTo>
                <a:lnTo>
                  <a:pt x="31" y="24"/>
                </a:lnTo>
                <a:lnTo>
                  <a:pt x="32" y="22"/>
                </a:lnTo>
                <a:lnTo>
                  <a:pt x="32" y="21"/>
                </a:lnTo>
                <a:lnTo>
                  <a:pt x="32" y="20"/>
                </a:lnTo>
                <a:lnTo>
                  <a:pt x="32" y="20"/>
                </a:lnTo>
                <a:lnTo>
                  <a:pt x="30" y="19"/>
                </a:lnTo>
                <a:lnTo>
                  <a:pt x="29" y="18"/>
                </a:lnTo>
                <a:lnTo>
                  <a:pt x="31" y="15"/>
                </a:lnTo>
                <a:lnTo>
                  <a:pt x="34" y="13"/>
                </a:lnTo>
                <a:lnTo>
                  <a:pt x="37" y="13"/>
                </a:lnTo>
                <a:lnTo>
                  <a:pt x="38" y="14"/>
                </a:lnTo>
                <a:lnTo>
                  <a:pt x="38" y="15"/>
                </a:lnTo>
                <a:lnTo>
                  <a:pt x="39" y="16"/>
                </a:lnTo>
                <a:lnTo>
                  <a:pt x="41" y="16"/>
                </a:lnTo>
                <a:lnTo>
                  <a:pt x="43" y="16"/>
                </a:lnTo>
                <a:lnTo>
                  <a:pt x="45" y="15"/>
                </a:lnTo>
                <a:lnTo>
                  <a:pt x="47" y="12"/>
                </a:lnTo>
                <a:lnTo>
                  <a:pt x="48" y="11"/>
                </a:lnTo>
                <a:lnTo>
                  <a:pt x="52" y="9"/>
                </a:lnTo>
                <a:lnTo>
                  <a:pt x="54" y="10"/>
                </a:lnTo>
                <a:lnTo>
                  <a:pt x="61" y="10"/>
                </a:lnTo>
                <a:lnTo>
                  <a:pt x="67" y="9"/>
                </a:lnTo>
                <a:lnTo>
                  <a:pt x="70" y="8"/>
                </a:lnTo>
                <a:lnTo>
                  <a:pt x="74" y="8"/>
                </a:lnTo>
                <a:lnTo>
                  <a:pt x="77" y="9"/>
                </a:lnTo>
                <a:lnTo>
                  <a:pt x="77" y="9"/>
                </a:lnTo>
                <a:lnTo>
                  <a:pt x="78" y="8"/>
                </a:lnTo>
                <a:lnTo>
                  <a:pt x="78" y="8"/>
                </a:lnTo>
                <a:lnTo>
                  <a:pt x="81" y="7"/>
                </a:lnTo>
                <a:lnTo>
                  <a:pt x="81" y="6"/>
                </a:lnTo>
                <a:lnTo>
                  <a:pt x="81" y="6"/>
                </a:lnTo>
                <a:lnTo>
                  <a:pt x="81" y="5"/>
                </a:lnTo>
                <a:lnTo>
                  <a:pt x="78" y="6"/>
                </a:lnTo>
                <a:lnTo>
                  <a:pt x="76" y="5"/>
                </a:lnTo>
                <a:lnTo>
                  <a:pt x="76" y="4"/>
                </a:lnTo>
                <a:lnTo>
                  <a:pt x="77" y="2"/>
                </a:lnTo>
                <a:lnTo>
                  <a:pt x="79" y="0"/>
                </a:lnTo>
                <a:lnTo>
                  <a:pt x="81" y="0"/>
                </a:lnTo>
                <a:lnTo>
                  <a:pt x="83" y="1"/>
                </a:lnTo>
                <a:lnTo>
                  <a:pt x="86" y="4"/>
                </a:lnTo>
                <a:lnTo>
                  <a:pt x="87" y="4"/>
                </a:lnTo>
                <a:lnTo>
                  <a:pt x="88" y="3"/>
                </a:lnTo>
                <a:lnTo>
                  <a:pt x="88" y="3"/>
                </a:lnTo>
                <a:lnTo>
                  <a:pt x="89" y="3"/>
                </a:lnTo>
                <a:lnTo>
                  <a:pt x="91" y="5"/>
                </a:lnTo>
                <a:lnTo>
                  <a:pt x="91" y="6"/>
                </a:lnTo>
                <a:lnTo>
                  <a:pt x="99" y="5"/>
                </a:lnTo>
                <a:lnTo>
                  <a:pt x="100" y="5"/>
                </a:lnTo>
                <a:lnTo>
                  <a:pt x="106" y="8"/>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79" name="France">
            <a:extLst>
              <a:ext uri="{FF2B5EF4-FFF2-40B4-BE49-F238E27FC236}">
                <a16:creationId xmlns:a16="http://schemas.microsoft.com/office/drawing/2014/main" id="{6D677624-804E-4AAC-BF59-6657C8B8FF5D}"/>
              </a:ext>
            </a:extLst>
          </p:cNvPr>
          <p:cNvSpPr>
            <a:spLocks noEditPoints="1"/>
          </p:cNvSpPr>
          <p:nvPr/>
        </p:nvSpPr>
        <p:spPr bwMode="auto">
          <a:xfrm>
            <a:off x="5650241" y="2486672"/>
            <a:ext cx="434490" cy="373939"/>
          </a:xfrm>
          <a:custGeom>
            <a:avLst/>
            <a:gdLst>
              <a:gd name="T0" fmla="*/ 250 w 446"/>
              <a:gd name="T1" fmla="*/ 28 h 438"/>
              <a:gd name="T2" fmla="*/ 268 w 446"/>
              <a:gd name="T3" fmla="*/ 37 h 438"/>
              <a:gd name="T4" fmla="*/ 278 w 446"/>
              <a:gd name="T5" fmla="*/ 53 h 438"/>
              <a:gd name="T6" fmla="*/ 297 w 446"/>
              <a:gd name="T7" fmla="*/ 47 h 438"/>
              <a:gd name="T8" fmla="*/ 308 w 446"/>
              <a:gd name="T9" fmla="*/ 67 h 438"/>
              <a:gd name="T10" fmla="*/ 329 w 446"/>
              <a:gd name="T11" fmla="*/ 76 h 438"/>
              <a:gd name="T12" fmla="*/ 344 w 446"/>
              <a:gd name="T13" fmla="*/ 79 h 438"/>
              <a:gd name="T14" fmla="*/ 361 w 446"/>
              <a:gd name="T15" fmla="*/ 94 h 438"/>
              <a:gd name="T16" fmla="*/ 376 w 446"/>
              <a:gd name="T17" fmla="*/ 96 h 438"/>
              <a:gd name="T18" fmla="*/ 401 w 446"/>
              <a:gd name="T19" fmla="*/ 108 h 438"/>
              <a:gd name="T20" fmla="*/ 383 w 446"/>
              <a:gd name="T21" fmla="*/ 159 h 438"/>
              <a:gd name="T22" fmla="*/ 372 w 446"/>
              <a:gd name="T23" fmla="*/ 174 h 438"/>
              <a:gd name="T24" fmla="*/ 366 w 446"/>
              <a:gd name="T25" fmla="*/ 181 h 438"/>
              <a:gd name="T26" fmla="*/ 340 w 446"/>
              <a:gd name="T27" fmla="*/ 212 h 438"/>
              <a:gd name="T28" fmla="*/ 334 w 446"/>
              <a:gd name="T29" fmla="*/ 233 h 438"/>
              <a:gd name="T30" fmla="*/ 353 w 446"/>
              <a:gd name="T31" fmla="*/ 220 h 438"/>
              <a:gd name="T32" fmla="*/ 365 w 446"/>
              <a:gd name="T33" fmla="*/ 239 h 438"/>
              <a:gd name="T34" fmla="*/ 367 w 446"/>
              <a:gd name="T35" fmla="*/ 262 h 438"/>
              <a:gd name="T36" fmla="*/ 357 w 446"/>
              <a:gd name="T37" fmla="*/ 278 h 438"/>
              <a:gd name="T38" fmla="*/ 366 w 446"/>
              <a:gd name="T39" fmla="*/ 292 h 438"/>
              <a:gd name="T40" fmla="*/ 363 w 446"/>
              <a:gd name="T41" fmla="*/ 313 h 438"/>
              <a:gd name="T42" fmla="*/ 385 w 446"/>
              <a:gd name="T43" fmla="*/ 329 h 438"/>
              <a:gd name="T44" fmla="*/ 378 w 446"/>
              <a:gd name="T45" fmla="*/ 339 h 438"/>
              <a:gd name="T46" fmla="*/ 339 w 446"/>
              <a:gd name="T47" fmla="*/ 368 h 438"/>
              <a:gd name="T48" fmla="*/ 306 w 446"/>
              <a:gd name="T49" fmla="*/ 352 h 438"/>
              <a:gd name="T50" fmla="*/ 286 w 446"/>
              <a:gd name="T51" fmla="*/ 352 h 438"/>
              <a:gd name="T52" fmla="*/ 250 w 446"/>
              <a:gd name="T53" fmla="*/ 362 h 438"/>
              <a:gd name="T54" fmla="*/ 238 w 446"/>
              <a:gd name="T55" fmla="*/ 394 h 438"/>
              <a:gd name="T56" fmla="*/ 214 w 446"/>
              <a:gd name="T57" fmla="*/ 397 h 438"/>
              <a:gd name="T58" fmla="*/ 201 w 446"/>
              <a:gd name="T59" fmla="*/ 387 h 438"/>
              <a:gd name="T60" fmla="*/ 172 w 446"/>
              <a:gd name="T61" fmla="*/ 378 h 438"/>
              <a:gd name="T62" fmla="*/ 154 w 446"/>
              <a:gd name="T63" fmla="*/ 383 h 438"/>
              <a:gd name="T64" fmla="*/ 131 w 446"/>
              <a:gd name="T65" fmla="*/ 379 h 438"/>
              <a:gd name="T66" fmla="*/ 107 w 446"/>
              <a:gd name="T67" fmla="*/ 367 h 438"/>
              <a:gd name="T68" fmla="*/ 104 w 446"/>
              <a:gd name="T69" fmla="*/ 360 h 438"/>
              <a:gd name="T70" fmla="*/ 106 w 446"/>
              <a:gd name="T71" fmla="*/ 327 h 438"/>
              <a:gd name="T72" fmla="*/ 114 w 446"/>
              <a:gd name="T73" fmla="*/ 261 h 438"/>
              <a:gd name="T74" fmla="*/ 123 w 446"/>
              <a:gd name="T75" fmla="*/ 264 h 438"/>
              <a:gd name="T76" fmla="*/ 113 w 446"/>
              <a:gd name="T77" fmla="*/ 231 h 438"/>
              <a:gd name="T78" fmla="*/ 83 w 446"/>
              <a:gd name="T79" fmla="*/ 198 h 438"/>
              <a:gd name="T80" fmla="*/ 94 w 446"/>
              <a:gd name="T81" fmla="*/ 185 h 438"/>
              <a:gd name="T82" fmla="*/ 65 w 446"/>
              <a:gd name="T83" fmla="*/ 171 h 438"/>
              <a:gd name="T84" fmla="*/ 46 w 446"/>
              <a:gd name="T85" fmla="*/ 163 h 438"/>
              <a:gd name="T86" fmla="*/ 10 w 446"/>
              <a:gd name="T87" fmla="*/ 150 h 438"/>
              <a:gd name="T88" fmla="*/ 7 w 446"/>
              <a:gd name="T89" fmla="*/ 134 h 438"/>
              <a:gd name="T90" fmla="*/ 0 w 446"/>
              <a:gd name="T91" fmla="*/ 130 h 438"/>
              <a:gd name="T92" fmla="*/ 54 w 446"/>
              <a:gd name="T93" fmla="*/ 112 h 438"/>
              <a:gd name="T94" fmla="*/ 103 w 446"/>
              <a:gd name="T95" fmla="*/ 119 h 438"/>
              <a:gd name="T96" fmla="*/ 95 w 446"/>
              <a:gd name="T97" fmla="*/ 69 h 438"/>
              <a:gd name="T98" fmla="*/ 132 w 446"/>
              <a:gd name="T99" fmla="*/ 85 h 438"/>
              <a:gd name="T100" fmla="*/ 154 w 446"/>
              <a:gd name="T101" fmla="*/ 68 h 438"/>
              <a:gd name="T102" fmla="*/ 198 w 446"/>
              <a:gd name="T103" fmla="*/ 14 h 438"/>
              <a:gd name="T104" fmla="*/ 229 w 446"/>
              <a:gd name="T105" fmla="*/ 11 h 438"/>
              <a:gd name="T106" fmla="*/ 105 w 446"/>
              <a:gd name="T107" fmla="*/ 238 h 438"/>
              <a:gd name="T108" fmla="*/ 446 w 446"/>
              <a:gd name="T109" fmla="*/ 406 h 438"/>
              <a:gd name="T110" fmla="*/ 425 w 446"/>
              <a:gd name="T111" fmla="*/ 433 h 438"/>
              <a:gd name="T112" fmla="*/ 419 w 446"/>
              <a:gd name="T113" fmla="*/ 416 h 438"/>
              <a:gd name="T114" fmla="*/ 419 w 446"/>
              <a:gd name="T115" fmla="*/ 401 h 438"/>
              <a:gd name="T116" fmla="*/ 432 w 446"/>
              <a:gd name="T117" fmla="*/ 383 h 438"/>
              <a:gd name="T118" fmla="*/ 442 w 446"/>
              <a:gd name="T119" fmla="*/ 37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6" h="438">
                <a:moveTo>
                  <a:pt x="237" y="19"/>
                </a:moveTo>
                <a:lnTo>
                  <a:pt x="237" y="19"/>
                </a:lnTo>
                <a:lnTo>
                  <a:pt x="239" y="18"/>
                </a:lnTo>
                <a:lnTo>
                  <a:pt x="242" y="16"/>
                </a:lnTo>
                <a:lnTo>
                  <a:pt x="245" y="16"/>
                </a:lnTo>
                <a:lnTo>
                  <a:pt x="247" y="17"/>
                </a:lnTo>
                <a:lnTo>
                  <a:pt x="247" y="18"/>
                </a:lnTo>
                <a:lnTo>
                  <a:pt x="249" y="22"/>
                </a:lnTo>
                <a:lnTo>
                  <a:pt x="249" y="25"/>
                </a:lnTo>
                <a:lnTo>
                  <a:pt x="250" y="28"/>
                </a:lnTo>
                <a:lnTo>
                  <a:pt x="252" y="29"/>
                </a:lnTo>
                <a:lnTo>
                  <a:pt x="257" y="30"/>
                </a:lnTo>
                <a:lnTo>
                  <a:pt x="260" y="31"/>
                </a:lnTo>
                <a:lnTo>
                  <a:pt x="261" y="32"/>
                </a:lnTo>
                <a:lnTo>
                  <a:pt x="262" y="38"/>
                </a:lnTo>
                <a:lnTo>
                  <a:pt x="263" y="39"/>
                </a:lnTo>
                <a:lnTo>
                  <a:pt x="264" y="38"/>
                </a:lnTo>
                <a:lnTo>
                  <a:pt x="265" y="37"/>
                </a:lnTo>
                <a:lnTo>
                  <a:pt x="266" y="37"/>
                </a:lnTo>
                <a:lnTo>
                  <a:pt x="268" y="37"/>
                </a:lnTo>
                <a:lnTo>
                  <a:pt x="271" y="38"/>
                </a:lnTo>
                <a:lnTo>
                  <a:pt x="274" y="38"/>
                </a:lnTo>
                <a:lnTo>
                  <a:pt x="278" y="42"/>
                </a:lnTo>
                <a:lnTo>
                  <a:pt x="278" y="43"/>
                </a:lnTo>
                <a:lnTo>
                  <a:pt x="277" y="45"/>
                </a:lnTo>
                <a:lnTo>
                  <a:pt x="277" y="47"/>
                </a:lnTo>
                <a:lnTo>
                  <a:pt x="278" y="48"/>
                </a:lnTo>
                <a:lnTo>
                  <a:pt x="279" y="49"/>
                </a:lnTo>
                <a:lnTo>
                  <a:pt x="279" y="51"/>
                </a:lnTo>
                <a:lnTo>
                  <a:pt x="278" y="53"/>
                </a:lnTo>
                <a:lnTo>
                  <a:pt x="277" y="54"/>
                </a:lnTo>
                <a:lnTo>
                  <a:pt x="277" y="55"/>
                </a:lnTo>
                <a:lnTo>
                  <a:pt x="278" y="55"/>
                </a:lnTo>
                <a:lnTo>
                  <a:pt x="278" y="56"/>
                </a:lnTo>
                <a:lnTo>
                  <a:pt x="284" y="57"/>
                </a:lnTo>
                <a:lnTo>
                  <a:pt x="290" y="56"/>
                </a:lnTo>
                <a:lnTo>
                  <a:pt x="293" y="54"/>
                </a:lnTo>
                <a:lnTo>
                  <a:pt x="294" y="52"/>
                </a:lnTo>
                <a:lnTo>
                  <a:pt x="295" y="49"/>
                </a:lnTo>
                <a:lnTo>
                  <a:pt x="297" y="47"/>
                </a:lnTo>
                <a:lnTo>
                  <a:pt x="298" y="46"/>
                </a:lnTo>
                <a:lnTo>
                  <a:pt x="300" y="47"/>
                </a:lnTo>
                <a:lnTo>
                  <a:pt x="298" y="56"/>
                </a:lnTo>
                <a:lnTo>
                  <a:pt x="299" y="58"/>
                </a:lnTo>
                <a:lnTo>
                  <a:pt x="299" y="61"/>
                </a:lnTo>
                <a:lnTo>
                  <a:pt x="300" y="64"/>
                </a:lnTo>
                <a:lnTo>
                  <a:pt x="302" y="64"/>
                </a:lnTo>
                <a:lnTo>
                  <a:pt x="304" y="65"/>
                </a:lnTo>
                <a:lnTo>
                  <a:pt x="306" y="66"/>
                </a:lnTo>
                <a:lnTo>
                  <a:pt x="308" y="67"/>
                </a:lnTo>
                <a:lnTo>
                  <a:pt x="311" y="69"/>
                </a:lnTo>
                <a:lnTo>
                  <a:pt x="313" y="69"/>
                </a:lnTo>
                <a:lnTo>
                  <a:pt x="313" y="71"/>
                </a:lnTo>
                <a:lnTo>
                  <a:pt x="315" y="72"/>
                </a:lnTo>
                <a:lnTo>
                  <a:pt x="318" y="75"/>
                </a:lnTo>
                <a:lnTo>
                  <a:pt x="320" y="77"/>
                </a:lnTo>
                <a:lnTo>
                  <a:pt x="321" y="77"/>
                </a:lnTo>
                <a:lnTo>
                  <a:pt x="323" y="77"/>
                </a:lnTo>
                <a:lnTo>
                  <a:pt x="326" y="76"/>
                </a:lnTo>
                <a:lnTo>
                  <a:pt x="329" y="76"/>
                </a:lnTo>
                <a:lnTo>
                  <a:pt x="330" y="78"/>
                </a:lnTo>
                <a:lnTo>
                  <a:pt x="332" y="78"/>
                </a:lnTo>
                <a:lnTo>
                  <a:pt x="333" y="79"/>
                </a:lnTo>
                <a:lnTo>
                  <a:pt x="334" y="80"/>
                </a:lnTo>
                <a:lnTo>
                  <a:pt x="336" y="81"/>
                </a:lnTo>
                <a:lnTo>
                  <a:pt x="338" y="80"/>
                </a:lnTo>
                <a:lnTo>
                  <a:pt x="339" y="79"/>
                </a:lnTo>
                <a:lnTo>
                  <a:pt x="341" y="78"/>
                </a:lnTo>
                <a:lnTo>
                  <a:pt x="343" y="78"/>
                </a:lnTo>
                <a:lnTo>
                  <a:pt x="344" y="79"/>
                </a:lnTo>
                <a:lnTo>
                  <a:pt x="346" y="80"/>
                </a:lnTo>
                <a:lnTo>
                  <a:pt x="347" y="80"/>
                </a:lnTo>
                <a:lnTo>
                  <a:pt x="350" y="81"/>
                </a:lnTo>
                <a:lnTo>
                  <a:pt x="352" y="83"/>
                </a:lnTo>
                <a:lnTo>
                  <a:pt x="353" y="85"/>
                </a:lnTo>
                <a:lnTo>
                  <a:pt x="353" y="87"/>
                </a:lnTo>
                <a:lnTo>
                  <a:pt x="354" y="88"/>
                </a:lnTo>
                <a:lnTo>
                  <a:pt x="358" y="94"/>
                </a:lnTo>
                <a:lnTo>
                  <a:pt x="359" y="94"/>
                </a:lnTo>
                <a:lnTo>
                  <a:pt x="361" y="94"/>
                </a:lnTo>
                <a:lnTo>
                  <a:pt x="362" y="92"/>
                </a:lnTo>
                <a:lnTo>
                  <a:pt x="363" y="92"/>
                </a:lnTo>
                <a:lnTo>
                  <a:pt x="365" y="93"/>
                </a:lnTo>
                <a:lnTo>
                  <a:pt x="366" y="93"/>
                </a:lnTo>
                <a:lnTo>
                  <a:pt x="367" y="96"/>
                </a:lnTo>
                <a:lnTo>
                  <a:pt x="368" y="96"/>
                </a:lnTo>
                <a:lnTo>
                  <a:pt x="368" y="96"/>
                </a:lnTo>
                <a:lnTo>
                  <a:pt x="370" y="96"/>
                </a:lnTo>
                <a:lnTo>
                  <a:pt x="373" y="96"/>
                </a:lnTo>
                <a:lnTo>
                  <a:pt x="376" y="96"/>
                </a:lnTo>
                <a:lnTo>
                  <a:pt x="379" y="94"/>
                </a:lnTo>
                <a:lnTo>
                  <a:pt x="380" y="95"/>
                </a:lnTo>
                <a:lnTo>
                  <a:pt x="383" y="98"/>
                </a:lnTo>
                <a:lnTo>
                  <a:pt x="385" y="99"/>
                </a:lnTo>
                <a:lnTo>
                  <a:pt x="391" y="100"/>
                </a:lnTo>
                <a:lnTo>
                  <a:pt x="398" y="101"/>
                </a:lnTo>
                <a:lnTo>
                  <a:pt x="400" y="102"/>
                </a:lnTo>
                <a:lnTo>
                  <a:pt x="402" y="103"/>
                </a:lnTo>
                <a:lnTo>
                  <a:pt x="402" y="107"/>
                </a:lnTo>
                <a:lnTo>
                  <a:pt x="401" y="108"/>
                </a:lnTo>
                <a:lnTo>
                  <a:pt x="395" y="116"/>
                </a:lnTo>
                <a:lnTo>
                  <a:pt x="393" y="119"/>
                </a:lnTo>
                <a:lnTo>
                  <a:pt x="391" y="123"/>
                </a:lnTo>
                <a:lnTo>
                  <a:pt x="390" y="130"/>
                </a:lnTo>
                <a:lnTo>
                  <a:pt x="388" y="136"/>
                </a:lnTo>
                <a:lnTo>
                  <a:pt x="386" y="141"/>
                </a:lnTo>
                <a:lnTo>
                  <a:pt x="385" y="146"/>
                </a:lnTo>
                <a:lnTo>
                  <a:pt x="385" y="149"/>
                </a:lnTo>
                <a:lnTo>
                  <a:pt x="385" y="153"/>
                </a:lnTo>
                <a:lnTo>
                  <a:pt x="383" y="159"/>
                </a:lnTo>
                <a:lnTo>
                  <a:pt x="383" y="164"/>
                </a:lnTo>
                <a:lnTo>
                  <a:pt x="384" y="167"/>
                </a:lnTo>
                <a:lnTo>
                  <a:pt x="386" y="168"/>
                </a:lnTo>
                <a:lnTo>
                  <a:pt x="382" y="170"/>
                </a:lnTo>
                <a:lnTo>
                  <a:pt x="381" y="171"/>
                </a:lnTo>
                <a:lnTo>
                  <a:pt x="380" y="174"/>
                </a:lnTo>
                <a:lnTo>
                  <a:pt x="377" y="175"/>
                </a:lnTo>
                <a:lnTo>
                  <a:pt x="375" y="175"/>
                </a:lnTo>
                <a:lnTo>
                  <a:pt x="373" y="175"/>
                </a:lnTo>
                <a:lnTo>
                  <a:pt x="372" y="174"/>
                </a:lnTo>
                <a:lnTo>
                  <a:pt x="372" y="173"/>
                </a:lnTo>
                <a:lnTo>
                  <a:pt x="371" y="172"/>
                </a:lnTo>
                <a:lnTo>
                  <a:pt x="368" y="172"/>
                </a:lnTo>
                <a:lnTo>
                  <a:pt x="365" y="174"/>
                </a:lnTo>
                <a:lnTo>
                  <a:pt x="363" y="177"/>
                </a:lnTo>
                <a:lnTo>
                  <a:pt x="364" y="178"/>
                </a:lnTo>
                <a:lnTo>
                  <a:pt x="366" y="179"/>
                </a:lnTo>
                <a:lnTo>
                  <a:pt x="366" y="179"/>
                </a:lnTo>
                <a:lnTo>
                  <a:pt x="366" y="180"/>
                </a:lnTo>
                <a:lnTo>
                  <a:pt x="366" y="181"/>
                </a:lnTo>
                <a:lnTo>
                  <a:pt x="365" y="182"/>
                </a:lnTo>
                <a:lnTo>
                  <a:pt x="357" y="192"/>
                </a:lnTo>
                <a:lnTo>
                  <a:pt x="356" y="193"/>
                </a:lnTo>
                <a:lnTo>
                  <a:pt x="355" y="195"/>
                </a:lnTo>
                <a:lnTo>
                  <a:pt x="349" y="197"/>
                </a:lnTo>
                <a:lnTo>
                  <a:pt x="349" y="198"/>
                </a:lnTo>
                <a:lnTo>
                  <a:pt x="349" y="202"/>
                </a:lnTo>
                <a:lnTo>
                  <a:pt x="348" y="206"/>
                </a:lnTo>
                <a:lnTo>
                  <a:pt x="344" y="209"/>
                </a:lnTo>
                <a:lnTo>
                  <a:pt x="340" y="212"/>
                </a:lnTo>
                <a:lnTo>
                  <a:pt x="339" y="214"/>
                </a:lnTo>
                <a:lnTo>
                  <a:pt x="339" y="217"/>
                </a:lnTo>
                <a:lnTo>
                  <a:pt x="337" y="219"/>
                </a:lnTo>
                <a:lnTo>
                  <a:pt x="337" y="221"/>
                </a:lnTo>
                <a:lnTo>
                  <a:pt x="339" y="223"/>
                </a:lnTo>
                <a:lnTo>
                  <a:pt x="339" y="225"/>
                </a:lnTo>
                <a:lnTo>
                  <a:pt x="338" y="227"/>
                </a:lnTo>
                <a:lnTo>
                  <a:pt x="336" y="229"/>
                </a:lnTo>
                <a:lnTo>
                  <a:pt x="334" y="230"/>
                </a:lnTo>
                <a:lnTo>
                  <a:pt x="334" y="233"/>
                </a:lnTo>
                <a:lnTo>
                  <a:pt x="335" y="233"/>
                </a:lnTo>
                <a:lnTo>
                  <a:pt x="338" y="233"/>
                </a:lnTo>
                <a:lnTo>
                  <a:pt x="342" y="231"/>
                </a:lnTo>
                <a:lnTo>
                  <a:pt x="344" y="229"/>
                </a:lnTo>
                <a:lnTo>
                  <a:pt x="342" y="226"/>
                </a:lnTo>
                <a:lnTo>
                  <a:pt x="342" y="226"/>
                </a:lnTo>
                <a:lnTo>
                  <a:pt x="343" y="225"/>
                </a:lnTo>
                <a:lnTo>
                  <a:pt x="345" y="222"/>
                </a:lnTo>
                <a:lnTo>
                  <a:pt x="349" y="221"/>
                </a:lnTo>
                <a:lnTo>
                  <a:pt x="353" y="220"/>
                </a:lnTo>
                <a:lnTo>
                  <a:pt x="359" y="221"/>
                </a:lnTo>
                <a:lnTo>
                  <a:pt x="359" y="222"/>
                </a:lnTo>
                <a:lnTo>
                  <a:pt x="359" y="223"/>
                </a:lnTo>
                <a:lnTo>
                  <a:pt x="360" y="226"/>
                </a:lnTo>
                <a:lnTo>
                  <a:pt x="361" y="228"/>
                </a:lnTo>
                <a:lnTo>
                  <a:pt x="359" y="232"/>
                </a:lnTo>
                <a:lnTo>
                  <a:pt x="360" y="234"/>
                </a:lnTo>
                <a:lnTo>
                  <a:pt x="362" y="236"/>
                </a:lnTo>
                <a:lnTo>
                  <a:pt x="363" y="238"/>
                </a:lnTo>
                <a:lnTo>
                  <a:pt x="365" y="239"/>
                </a:lnTo>
                <a:lnTo>
                  <a:pt x="367" y="242"/>
                </a:lnTo>
                <a:lnTo>
                  <a:pt x="367" y="243"/>
                </a:lnTo>
                <a:lnTo>
                  <a:pt x="365" y="246"/>
                </a:lnTo>
                <a:lnTo>
                  <a:pt x="360" y="248"/>
                </a:lnTo>
                <a:lnTo>
                  <a:pt x="360" y="250"/>
                </a:lnTo>
                <a:lnTo>
                  <a:pt x="360" y="251"/>
                </a:lnTo>
                <a:lnTo>
                  <a:pt x="360" y="253"/>
                </a:lnTo>
                <a:lnTo>
                  <a:pt x="363" y="255"/>
                </a:lnTo>
                <a:lnTo>
                  <a:pt x="365" y="259"/>
                </a:lnTo>
                <a:lnTo>
                  <a:pt x="367" y="262"/>
                </a:lnTo>
                <a:lnTo>
                  <a:pt x="370" y="265"/>
                </a:lnTo>
                <a:lnTo>
                  <a:pt x="371" y="267"/>
                </a:lnTo>
                <a:lnTo>
                  <a:pt x="371" y="267"/>
                </a:lnTo>
                <a:lnTo>
                  <a:pt x="370" y="269"/>
                </a:lnTo>
                <a:lnTo>
                  <a:pt x="369" y="274"/>
                </a:lnTo>
                <a:lnTo>
                  <a:pt x="367" y="274"/>
                </a:lnTo>
                <a:lnTo>
                  <a:pt x="366" y="275"/>
                </a:lnTo>
                <a:lnTo>
                  <a:pt x="362" y="278"/>
                </a:lnTo>
                <a:lnTo>
                  <a:pt x="360" y="278"/>
                </a:lnTo>
                <a:lnTo>
                  <a:pt x="357" y="278"/>
                </a:lnTo>
                <a:lnTo>
                  <a:pt x="355" y="279"/>
                </a:lnTo>
                <a:lnTo>
                  <a:pt x="355" y="281"/>
                </a:lnTo>
                <a:lnTo>
                  <a:pt x="357" y="283"/>
                </a:lnTo>
                <a:lnTo>
                  <a:pt x="358" y="285"/>
                </a:lnTo>
                <a:lnTo>
                  <a:pt x="358" y="288"/>
                </a:lnTo>
                <a:lnTo>
                  <a:pt x="360" y="289"/>
                </a:lnTo>
                <a:lnTo>
                  <a:pt x="363" y="290"/>
                </a:lnTo>
                <a:lnTo>
                  <a:pt x="365" y="290"/>
                </a:lnTo>
                <a:lnTo>
                  <a:pt x="366" y="291"/>
                </a:lnTo>
                <a:lnTo>
                  <a:pt x="366" y="292"/>
                </a:lnTo>
                <a:lnTo>
                  <a:pt x="367" y="297"/>
                </a:lnTo>
                <a:lnTo>
                  <a:pt x="367" y="298"/>
                </a:lnTo>
                <a:lnTo>
                  <a:pt x="365" y="298"/>
                </a:lnTo>
                <a:lnTo>
                  <a:pt x="364" y="300"/>
                </a:lnTo>
                <a:lnTo>
                  <a:pt x="363" y="303"/>
                </a:lnTo>
                <a:lnTo>
                  <a:pt x="362" y="306"/>
                </a:lnTo>
                <a:lnTo>
                  <a:pt x="363" y="308"/>
                </a:lnTo>
                <a:lnTo>
                  <a:pt x="363" y="309"/>
                </a:lnTo>
                <a:lnTo>
                  <a:pt x="363" y="311"/>
                </a:lnTo>
                <a:lnTo>
                  <a:pt x="363" y="313"/>
                </a:lnTo>
                <a:lnTo>
                  <a:pt x="365" y="316"/>
                </a:lnTo>
                <a:lnTo>
                  <a:pt x="371" y="319"/>
                </a:lnTo>
                <a:lnTo>
                  <a:pt x="376" y="322"/>
                </a:lnTo>
                <a:lnTo>
                  <a:pt x="378" y="322"/>
                </a:lnTo>
                <a:lnTo>
                  <a:pt x="385" y="320"/>
                </a:lnTo>
                <a:lnTo>
                  <a:pt x="386" y="321"/>
                </a:lnTo>
                <a:lnTo>
                  <a:pt x="387" y="323"/>
                </a:lnTo>
                <a:lnTo>
                  <a:pt x="388" y="324"/>
                </a:lnTo>
                <a:lnTo>
                  <a:pt x="387" y="326"/>
                </a:lnTo>
                <a:lnTo>
                  <a:pt x="385" y="329"/>
                </a:lnTo>
                <a:lnTo>
                  <a:pt x="383" y="332"/>
                </a:lnTo>
                <a:lnTo>
                  <a:pt x="381" y="334"/>
                </a:lnTo>
                <a:lnTo>
                  <a:pt x="382" y="335"/>
                </a:lnTo>
                <a:lnTo>
                  <a:pt x="382" y="338"/>
                </a:lnTo>
                <a:lnTo>
                  <a:pt x="380" y="339"/>
                </a:lnTo>
                <a:lnTo>
                  <a:pt x="380" y="338"/>
                </a:lnTo>
                <a:lnTo>
                  <a:pt x="379" y="338"/>
                </a:lnTo>
                <a:lnTo>
                  <a:pt x="379" y="338"/>
                </a:lnTo>
                <a:lnTo>
                  <a:pt x="378" y="338"/>
                </a:lnTo>
                <a:lnTo>
                  <a:pt x="378" y="339"/>
                </a:lnTo>
                <a:lnTo>
                  <a:pt x="375" y="341"/>
                </a:lnTo>
                <a:lnTo>
                  <a:pt x="372" y="342"/>
                </a:lnTo>
                <a:lnTo>
                  <a:pt x="362" y="352"/>
                </a:lnTo>
                <a:lnTo>
                  <a:pt x="358" y="355"/>
                </a:lnTo>
                <a:lnTo>
                  <a:pt x="357" y="356"/>
                </a:lnTo>
                <a:lnTo>
                  <a:pt x="356" y="359"/>
                </a:lnTo>
                <a:lnTo>
                  <a:pt x="353" y="362"/>
                </a:lnTo>
                <a:lnTo>
                  <a:pt x="351" y="363"/>
                </a:lnTo>
                <a:lnTo>
                  <a:pt x="345" y="365"/>
                </a:lnTo>
                <a:lnTo>
                  <a:pt x="339" y="368"/>
                </a:lnTo>
                <a:lnTo>
                  <a:pt x="336" y="366"/>
                </a:lnTo>
                <a:lnTo>
                  <a:pt x="329" y="366"/>
                </a:lnTo>
                <a:lnTo>
                  <a:pt x="325" y="363"/>
                </a:lnTo>
                <a:lnTo>
                  <a:pt x="317" y="361"/>
                </a:lnTo>
                <a:lnTo>
                  <a:pt x="314" y="356"/>
                </a:lnTo>
                <a:lnTo>
                  <a:pt x="310" y="356"/>
                </a:lnTo>
                <a:lnTo>
                  <a:pt x="308" y="356"/>
                </a:lnTo>
                <a:lnTo>
                  <a:pt x="306" y="355"/>
                </a:lnTo>
                <a:lnTo>
                  <a:pt x="306" y="353"/>
                </a:lnTo>
                <a:lnTo>
                  <a:pt x="306" y="352"/>
                </a:lnTo>
                <a:lnTo>
                  <a:pt x="303" y="352"/>
                </a:lnTo>
                <a:lnTo>
                  <a:pt x="301" y="352"/>
                </a:lnTo>
                <a:lnTo>
                  <a:pt x="300" y="353"/>
                </a:lnTo>
                <a:lnTo>
                  <a:pt x="299" y="354"/>
                </a:lnTo>
                <a:lnTo>
                  <a:pt x="298" y="353"/>
                </a:lnTo>
                <a:lnTo>
                  <a:pt x="297" y="354"/>
                </a:lnTo>
                <a:lnTo>
                  <a:pt x="297" y="354"/>
                </a:lnTo>
                <a:lnTo>
                  <a:pt x="295" y="355"/>
                </a:lnTo>
                <a:lnTo>
                  <a:pt x="292" y="354"/>
                </a:lnTo>
                <a:lnTo>
                  <a:pt x="286" y="352"/>
                </a:lnTo>
                <a:lnTo>
                  <a:pt x="285" y="351"/>
                </a:lnTo>
                <a:lnTo>
                  <a:pt x="280" y="350"/>
                </a:lnTo>
                <a:lnTo>
                  <a:pt x="278" y="349"/>
                </a:lnTo>
                <a:lnTo>
                  <a:pt x="276" y="347"/>
                </a:lnTo>
                <a:lnTo>
                  <a:pt x="275" y="346"/>
                </a:lnTo>
                <a:lnTo>
                  <a:pt x="275" y="345"/>
                </a:lnTo>
                <a:lnTo>
                  <a:pt x="270" y="347"/>
                </a:lnTo>
                <a:lnTo>
                  <a:pt x="269" y="349"/>
                </a:lnTo>
                <a:lnTo>
                  <a:pt x="266" y="351"/>
                </a:lnTo>
                <a:lnTo>
                  <a:pt x="250" y="362"/>
                </a:lnTo>
                <a:lnTo>
                  <a:pt x="247" y="367"/>
                </a:lnTo>
                <a:lnTo>
                  <a:pt x="243" y="374"/>
                </a:lnTo>
                <a:lnTo>
                  <a:pt x="243" y="378"/>
                </a:lnTo>
                <a:lnTo>
                  <a:pt x="244" y="388"/>
                </a:lnTo>
                <a:lnTo>
                  <a:pt x="248" y="393"/>
                </a:lnTo>
                <a:lnTo>
                  <a:pt x="248" y="395"/>
                </a:lnTo>
                <a:lnTo>
                  <a:pt x="246" y="395"/>
                </a:lnTo>
                <a:lnTo>
                  <a:pt x="243" y="394"/>
                </a:lnTo>
                <a:lnTo>
                  <a:pt x="241" y="393"/>
                </a:lnTo>
                <a:lnTo>
                  <a:pt x="238" y="394"/>
                </a:lnTo>
                <a:lnTo>
                  <a:pt x="236" y="395"/>
                </a:lnTo>
                <a:lnTo>
                  <a:pt x="234" y="395"/>
                </a:lnTo>
                <a:lnTo>
                  <a:pt x="232" y="396"/>
                </a:lnTo>
                <a:lnTo>
                  <a:pt x="231" y="396"/>
                </a:lnTo>
                <a:lnTo>
                  <a:pt x="231" y="398"/>
                </a:lnTo>
                <a:lnTo>
                  <a:pt x="231" y="399"/>
                </a:lnTo>
                <a:lnTo>
                  <a:pt x="228" y="398"/>
                </a:lnTo>
                <a:lnTo>
                  <a:pt x="222" y="396"/>
                </a:lnTo>
                <a:lnTo>
                  <a:pt x="217" y="395"/>
                </a:lnTo>
                <a:lnTo>
                  <a:pt x="214" y="397"/>
                </a:lnTo>
                <a:lnTo>
                  <a:pt x="212" y="398"/>
                </a:lnTo>
                <a:lnTo>
                  <a:pt x="210" y="398"/>
                </a:lnTo>
                <a:lnTo>
                  <a:pt x="209" y="396"/>
                </a:lnTo>
                <a:lnTo>
                  <a:pt x="208" y="395"/>
                </a:lnTo>
                <a:lnTo>
                  <a:pt x="206" y="394"/>
                </a:lnTo>
                <a:lnTo>
                  <a:pt x="201" y="392"/>
                </a:lnTo>
                <a:lnTo>
                  <a:pt x="202" y="391"/>
                </a:lnTo>
                <a:lnTo>
                  <a:pt x="202" y="389"/>
                </a:lnTo>
                <a:lnTo>
                  <a:pt x="202" y="389"/>
                </a:lnTo>
                <a:lnTo>
                  <a:pt x="201" y="387"/>
                </a:lnTo>
                <a:lnTo>
                  <a:pt x="197" y="386"/>
                </a:lnTo>
                <a:lnTo>
                  <a:pt x="195" y="386"/>
                </a:lnTo>
                <a:lnTo>
                  <a:pt x="194" y="387"/>
                </a:lnTo>
                <a:lnTo>
                  <a:pt x="193" y="388"/>
                </a:lnTo>
                <a:lnTo>
                  <a:pt x="190" y="384"/>
                </a:lnTo>
                <a:lnTo>
                  <a:pt x="188" y="383"/>
                </a:lnTo>
                <a:lnTo>
                  <a:pt x="186" y="383"/>
                </a:lnTo>
                <a:lnTo>
                  <a:pt x="183" y="382"/>
                </a:lnTo>
                <a:lnTo>
                  <a:pt x="180" y="380"/>
                </a:lnTo>
                <a:lnTo>
                  <a:pt x="172" y="378"/>
                </a:lnTo>
                <a:lnTo>
                  <a:pt x="170" y="377"/>
                </a:lnTo>
                <a:lnTo>
                  <a:pt x="169" y="378"/>
                </a:lnTo>
                <a:lnTo>
                  <a:pt x="168" y="379"/>
                </a:lnTo>
                <a:lnTo>
                  <a:pt x="168" y="383"/>
                </a:lnTo>
                <a:lnTo>
                  <a:pt x="168" y="384"/>
                </a:lnTo>
                <a:lnTo>
                  <a:pt x="164" y="384"/>
                </a:lnTo>
                <a:lnTo>
                  <a:pt x="160" y="383"/>
                </a:lnTo>
                <a:lnTo>
                  <a:pt x="158" y="384"/>
                </a:lnTo>
                <a:lnTo>
                  <a:pt x="156" y="384"/>
                </a:lnTo>
                <a:lnTo>
                  <a:pt x="154" y="383"/>
                </a:lnTo>
                <a:lnTo>
                  <a:pt x="147" y="384"/>
                </a:lnTo>
                <a:lnTo>
                  <a:pt x="146" y="383"/>
                </a:lnTo>
                <a:lnTo>
                  <a:pt x="144" y="381"/>
                </a:lnTo>
                <a:lnTo>
                  <a:pt x="142" y="380"/>
                </a:lnTo>
                <a:lnTo>
                  <a:pt x="140" y="379"/>
                </a:lnTo>
                <a:lnTo>
                  <a:pt x="139" y="378"/>
                </a:lnTo>
                <a:lnTo>
                  <a:pt x="138" y="378"/>
                </a:lnTo>
                <a:lnTo>
                  <a:pt x="136" y="379"/>
                </a:lnTo>
                <a:lnTo>
                  <a:pt x="133" y="379"/>
                </a:lnTo>
                <a:lnTo>
                  <a:pt x="131" y="379"/>
                </a:lnTo>
                <a:lnTo>
                  <a:pt x="130" y="379"/>
                </a:lnTo>
                <a:lnTo>
                  <a:pt x="125" y="374"/>
                </a:lnTo>
                <a:lnTo>
                  <a:pt x="124" y="373"/>
                </a:lnTo>
                <a:lnTo>
                  <a:pt x="122" y="373"/>
                </a:lnTo>
                <a:lnTo>
                  <a:pt x="119" y="373"/>
                </a:lnTo>
                <a:lnTo>
                  <a:pt x="111" y="370"/>
                </a:lnTo>
                <a:lnTo>
                  <a:pt x="108" y="368"/>
                </a:lnTo>
                <a:lnTo>
                  <a:pt x="108" y="367"/>
                </a:lnTo>
                <a:lnTo>
                  <a:pt x="108" y="366"/>
                </a:lnTo>
                <a:lnTo>
                  <a:pt x="107" y="367"/>
                </a:lnTo>
                <a:lnTo>
                  <a:pt x="106" y="368"/>
                </a:lnTo>
                <a:lnTo>
                  <a:pt x="105" y="369"/>
                </a:lnTo>
                <a:lnTo>
                  <a:pt x="105" y="369"/>
                </a:lnTo>
                <a:lnTo>
                  <a:pt x="104" y="369"/>
                </a:lnTo>
                <a:lnTo>
                  <a:pt x="103" y="368"/>
                </a:lnTo>
                <a:lnTo>
                  <a:pt x="102" y="368"/>
                </a:lnTo>
                <a:lnTo>
                  <a:pt x="103" y="366"/>
                </a:lnTo>
                <a:lnTo>
                  <a:pt x="104" y="364"/>
                </a:lnTo>
                <a:lnTo>
                  <a:pt x="104" y="362"/>
                </a:lnTo>
                <a:lnTo>
                  <a:pt x="104" y="360"/>
                </a:lnTo>
                <a:lnTo>
                  <a:pt x="102" y="359"/>
                </a:lnTo>
                <a:lnTo>
                  <a:pt x="99" y="359"/>
                </a:lnTo>
                <a:lnTo>
                  <a:pt x="97" y="359"/>
                </a:lnTo>
                <a:lnTo>
                  <a:pt x="95" y="358"/>
                </a:lnTo>
                <a:lnTo>
                  <a:pt x="93" y="357"/>
                </a:lnTo>
                <a:lnTo>
                  <a:pt x="92" y="355"/>
                </a:lnTo>
                <a:lnTo>
                  <a:pt x="92" y="353"/>
                </a:lnTo>
                <a:lnTo>
                  <a:pt x="97" y="352"/>
                </a:lnTo>
                <a:lnTo>
                  <a:pt x="102" y="347"/>
                </a:lnTo>
                <a:lnTo>
                  <a:pt x="106" y="327"/>
                </a:lnTo>
                <a:lnTo>
                  <a:pt x="109" y="304"/>
                </a:lnTo>
                <a:lnTo>
                  <a:pt x="112" y="299"/>
                </a:lnTo>
                <a:lnTo>
                  <a:pt x="115" y="298"/>
                </a:lnTo>
                <a:lnTo>
                  <a:pt x="112" y="295"/>
                </a:lnTo>
                <a:lnTo>
                  <a:pt x="111" y="296"/>
                </a:lnTo>
                <a:lnTo>
                  <a:pt x="110" y="298"/>
                </a:lnTo>
                <a:lnTo>
                  <a:pt x="109" y="299"/>
                </a:lnTo>
                <a:lnTo>
                  <a:pt x="111" y="277"/>
                </a:lnTo>
                <a:lnTo>
                  <a:pt x="112" y="269"/>
                </a:lnTo>
                <a:lnTo>
                  <a:pt x="114" y="261"/>
                </a:lnTo>
                <a:lnTo>
                  <a:pt x="119" y="264"/>
                </a:lnTo>
                <a:lnTo>
                  <a:pt x="122" y="268"/>
                </a:lnTo>
                <a:lnTo>
                  <a:pt x="124" y="270"/>
                </a:lnTo>
                <a:lnTo>
                  <a:pt x="127" y="280"/>
                </a:lnTo>
                <a:lnTo>
                  <a:pt x="128" y="282"/>
                </a:lnTo>
                <a:lnTo>
                  <a:pt x="131" y="284"/>
                </a:lnTo>
                <a:lnTo>
                  <a:pt x="130" y="282"/>
                </a:lnTo>
                <a:lnTo>
                  <a:pt x="128" y="280"/>
                </a:lnTo>
                <a:lnTo>
                  <a:pt x="125" y="267"/>
                </a:lnTo>
                <a:lnTo>
                  <a:pt x="123" y="264"/>
                </a:lnTo>
                <a:lnTo>
                  <a:pt x="121" y="261"/>
                </a:lnTo>
                <a:lnTo>
                  <a:pt x="112" y="254"/>
                </a:lnTo>
                <a:lnTo>
                  <a:pt x="111" y="253"/>
                </a:lnTo>
                <a:lnTo>
                  <a:pt x="110" y="250"/>
                </a:lnTo>
                <a:lnTo>
                  <a:pt x="113" y="250"/>
                </a:lnTo>
                <a:lnTo>
                  <a:pt x="116" y="252"/>
                </a:lnTo>
                <a:lnTo>
                  <a:pt x="116" y="250"/>
                </a:lnTo>
                <a:lnTo>
                  <a:pt x="115" y="249"/>
                </a:lnTo>
                <a:lnTo>
                  <a:pt x="114" y="243"/>
                </a:lnTo>
                <a:lnTo>
                  <a:pt x="113" y="231"/>
                </a:lnTo>
                <a:lnTo>
                  <a:pt x="113" y="229"/>
                </a:lnTo>
                <a:lnTo>
                  <a:pt x="112" y="226"/>
                </a:lnTo>
                <a:lnTo>
                  <a:pt x="109" y="225"/>
                </a:lnTo>
                <a:lnTo>
                  <a:pt x="107" y="225"/>
                </a:lnTo>
                <a:lnTo>
                  <a:pt x="105" y="224"/>
                </a:lnTo>
                <a:lnTo>
                  <a:pt x="92" y="217"/>
                </a:lnTo>
                <a:lnTo>
                  <a:pt x="88" y="209"/>
                </a:lnTo>
                <a:lnTo>
                  <a:pt x="84" y="203"/>
                </a:lnTo>
                <a:lnTo>
                  <a:pt x="83" y="201"/>
                </a:lnTo>
                <a:lnTo>
                  <a:pt x="83" y="198"/>
                </a:lnTo>
                <a:lnTo>
                  <a:pt x="85" y="193"/>
                </a:lnTo>
                <a:lnTo>
                  <a:pt x="83" y="190"/>
                </a:lnTo>
                <a:lnTo>
                  <a:pt x="81" y="189"/>
                </a:lnTo>
                <a:lnTo>
                  <a:pt x="80" y="187"/>
                </a:lnTo>
                <a:lnTo>
                  <a:pt x="81" y="185"/>
                </a:lnTo>
                <a:lnTo>
                  <a:pt x="82" y="183"/>
                </a:lnTo>
                <a:lnTo>
                  <a:pt x="85" y="182"/>
                </a:lnTo>
                <a:lnTo>
                  <a:pt x="88" y="183"/>
                </a:lnTo>
                <a:lnTo>
                  <a:pt x="91" y="184"/>
                </a:lnTo>
                <a:lnTo>
                  <a:pt x="94" y="185"/>
                </a:lnTo>
                <a:lnTo>
                  <a:pt x="87" y="181"/>
                </a:lnTo>
                <a:lnTo>
                  <a:pt x="75" y="182"/>
                </a:lnTo>
                <a:lnTo>
                  <a:pt x="72" y="182"/>
                </a:lnTo>
                <a:lnTo>
                  <a:pt x="70" y="181"/>
                </a:lnTo>
                <a:lnTo>
                  <a:pt x="69" y="177"/>
                </a:lnTo>
                <a:lnTo>
                  <a:pt x="71" y="176"/>
                </a:lnTo>
                <a:lnTo>
                  <a:pt x="72" y="173"/>
                </a:lnTo>
                <a:lnTo>
                  <a:pt x="71" y="171"/>
                </a:lnTo>
                <a:lnTo>
                  <a:pt x="69" y="171"/>
                </a:lnTo>
                <a:lnTo>
                  <a:pt x="65" y="171"/>
                </a:lnTo>
                <a:lnTo>
                  <a:pt x="62" y="171"/>
                </a:lnTo>
                <a:lnTo>
                  <a:pt x="61" y="170"/>
                </a:lnTo>
                <a:lnTo>
                  <a:pt x="63" y="167"/>
                </a:lnTo>
                <a:lnTo>
                  <a:pt x="61" y="166"/>
                </a:lnTo>
                <a:lnTo>
                  <a:pt x="59" y="167"/>
                </a:lnTo>
                <a:lnTo>
                  <a:pt x="56" y="167"/>
                </a:lnTo>
                <a:lnTo>
                  <a:pt x="53" y="166"/>
                </a:lnTo>
                <a:lnTo>
                  <a:pt x="50" y="163"/>
                </a:lnTo>
                <a:lnTo>
                  <a:pt x="48" y="163"/>
                </a:lnTo>
                <a:lnTo>
                  <a:pt x="46" y="163"/>
                </a:lnTo>
                <a:lnTo>
                  <a:pt x="44" y="162"/>
                </a:lnTo>
                <a:lnTo>
                  <a:pt x="42" y="162"/>
                </a:lnTo>
                <a:lnTo>
                  <a:pt x="41" y="162"/>
                </a:lnTo>
                <a:lnTo>
                  <a:pt x="39" y="160"/>
                </a:lnTo>
                <a:lnTo>
                  <a:pt x="26" y="156"/>
                </a:lnTo>
                <a:lnTo>
                  <a:pt x="21" y="156"/>
                </a:lnTo>
                <a:lnTo>
                  <a:pt x="16" y="158"/>
                </a:lnTo>
                <a:lnTo>
                  <a:pt x="14" y="157"/>
                </a:lnTo>
                <a:lnTo>
                  <a:pt x="12" y="154"/>
                </a:lnTo>
                <a:lnTo>
                  <a:pt x="10" y="150"/>
                </a:lnTo>
                <a:lnTo>
                  <a:pt x="2" y="147"/>
                </a:lnTo>
                <a:lnTo>
                  <a:pt x="4" y="145"/>
                </a:lnTo>
                <a:lnTo>
                  <a:pt x="7" y="144"/>
                </a:lnTo>
                <a:lnTo>
                  <a:pt x="12" y="143"/>
                </a:lnTo>
                <a:lnTo>
                  <a:pt x="13" y="141"/>
                </a:lnTo>
                <a:lnTo>
                  <a:pt x="10" y="139"/>
                </a:lnTo>
                <a:lnTo>
                  <a:pt x="7" y="138"/>
                </a:lnTo>
                <a:lnTo>
                  <a:pt x="6" y="137"/>
                </a:lnTo>
                <a:lnTo>
                  <a:pt x="5" y="135"/>
                </a:lnTo>
                <a:lnTo>
                  <a:pt x="7" y="134"/>
                </a:lnTo>
                <a:lnTo>
                  <a:pt x="8" y="135"/>
                </a:lnTo>
                <a:lnTo>
                  <a:pt x="11" y="135"/>
                </a:lnTo>
                <a:lnTo>
                  <a:pt x="16" y="135"/>
                </a:lnTo>
                <a:lnTo>
                  <a:pt x="14" y="133"/>
                </a:lnTo>
                <a:lnTo>
                  <a:pt x="12" y="132"/>
                </a:lnTo>
                <a:lnTo>
                  <a:pt x="11" y="132"/>
                </a:lnTo>
                <a:lnTo>
                  <a:pt x="7" y="131"/>
                </a:lnTo>
                <a:lnTo>
                  <a:pt x="5" y="132"/>
                </a:lnTo>
                <a:lnTo>
                  <a:pt x="1" y="132"/>
                </a:lnTo>
                <a:lnTo>
                  <a:pt x="0" y="130"/>
                </a:lnTo>
                <a:lnTo>
                  <a:pt x="0" y="128"/>
                </a:lnTo>
                <a:lnTo>
                  <a:pt x="1" y="124"/>
                </a:lnTo>
                <a:lnTo>
                  <a:pt x="7" y="120"/>
                </a:lnTo>
                <a:lnTo>
                  <a:pt x="22" y="116"/>
                </a:lnTo>
                <a:lnTo>
                  <a:pt x="28" y="116"/>
                </a:lnTo>
                <a:lnTo>
                  <a:pt x="32" y="116"/>
                </a:lnTo>
                <a:lnTo>
                  <a:pt x="38" y="113"/>
                </a:lnTo>
                <a:lnTo>
                  <a:pt x="40" y="111"/>
                </a:lnTo>
                <a:lnTo>
                  <a:pt x="47" y="109"/>
                </a:lnTo>
                <a:lnTo>
                  <a:pt x="54" y="112"/>
                </a:lnTo>
                <a:lnTo>
                  <a:pt x="61" y="121"/>
                </a:lnTo>
                <a:lnTo>
                  <a:pt x="64" y="124"/>
                </a:lnTo>
                <a:lnTo>
                  <a:pt x="72" y="118"/>
                </a:lnTo>
                <a:lnTo>
                  <a:pt x="83" y="119"/>
                </a:lnTo>
                <a:lnTo>
                  <a:pt x="86" y="122"/>
                </a:lnTo>
                <a:lnTo>
                  <a:pt x="87" y="119"/>
                </a:lnTo>
                <a:lnTo>
                  <a:pt x="89" y="116"/>
                </a:lnTo>
                <a:lnTo>
                  <a:pt x="90" y="118"/>
                </a:lnTo>
                <a:lnTo>
                  <a:pt x="91" y="119"/>
                </a:lnTo>
                <a:lnTo>
                  <a:pt x="103" y="119"/>
                </a:lnTo>
                <a:lnTo>
                  <a:pt x="105" y="118"/>
                </a:lnTo>
                <a:lnTo>
                  <a:pt x="102" y="116"/>
                </a:lnTo>
                <a:lnTo>
                  <a:pt x="99" y="111"/>
                </a:lnTo>
                <a:lnTo>
                  <a:pt x="99" y="92"/>
                </a:lnTo>
                <a:lnTo>
                  <a:pt x="95" y="87"/>
                </a:lnTo>
                <a:lnTo>
                  <a:pt x="92" y="78"/>
                </a:lnTo>
                <a:lnTo>
                  <a:pt x="90" y="74"/>
                </a:lnTo>
                <a:lnTo>
                  <a:pt x="90" y="72"/>
                </a:lnTo>
                <a:lnTo>
                  <a:pt x="90" y="69"/>
                </a:lnTo>
                <a:lnTo>
                  <a:pt x="95" y="69"/>
                </a:lnTo>
                <a:lnTo>
                  <a:pt x="99" y="70"/>
                </a:lnTo>
                <a:lnTo>
                  <a:pt x="106" y="68"/>
                </a:lnTo>
                <a:lnTo>
                  <a:pt x="109" y="69"/>
                </a:lnTo>
                <a:lnTo>
                  <a:pt x="109" y="73"/>
                </a:lnTo>
                <a:lnTo>
                  <a:pt x="110" y="78"/>
                </a:lnTo>
                <a:lnTo>
                  <a:pt x="111" y="81"/>
                </a:lnTo>
                <a:lnTo>
                  <a:pt x="113" y="83"/>
                </a:lnTo>
                <a:lnTo>
                  <a:pt x="118" y="83"/>
                </a:lnTo>
                <a:lnTo>
                  <a:pt x="124" y="85"/>
                </a:lnTo>
                <a:lnTo>
                  <a:pt x="132" y="85"/>
                </a:lnTo>
                <a:lnTo>
                  <a:pt x="143" y="88"/>
                </a:lnTo>
                <a:lnTo>
                  <a:pt x="148" y="86"/>
                </a:lnTo>
                <a:lnTo>
                  <a:pt x="152" y="83"/>
                </a:lnTo>
                <a:lnTo>
                  <a:pt x="161" y="80"/>
                </a:lnTo>
                <a:lnTo>
                  <a:pt x="162" y="79"/>
                </a:lnTo>
                <a:lnTo>
                  <a:pt x="157" y="80"/>
                </a:lnTo>
                <a:lnTo>
                  <a:pt x="152" y="78"/>
                </a:lnTo>
                <a:lnTo>
                  <a:pt x="151" y="75"/>
                </a:lnTo>
                <a:lnTo>
                  <a:pt x="152" y="73"/>
                </a:lnTo>
                <a:lnTo>
                  <a:pt x="154" y="68"/>
                </a:lnTo>
                <a:lnTo>
                  <a:pt x="167" y="61"/>
                </a:lnTo>
                <a:lnTo>
                  <a:pt x="177" y="58"/>
                </a:lnTo>
                <a:lnTo>
                  <a:pt x="187" y="54"/>
                </a:lnTo>
                <a:lnTo>
                  <a:pt x="192" y="50"/>
                </a:lnTo>
                <a:lnTo>
                  <a:pt x="195" y="44"/>
                </a:lnTo>
                <a:lnTo>
                  <a:pt x="196" y="43"/>
                </a:lnTo>
                <a:lnTo>
                  <a:pt x="198" y="42"/>
                </a:lnTo>
                <a:lnTo>
                  <a:pt x="196" y="40"/>
                </a:lnTo>
                <a:lnTo>
                  <a:pt x="197" y="18"/>
                </a:lnTo>
                <a:lnTo>
                  <a:pt x="198" y="14"/>
                </a:lnTo>
                <a:lnTo>
                  <a:pt x="200" y="11"/>
                </a:lnTo>
                <a:lnTo>
                  <a:pt x="203" y="8"/>
                </a:lnTo>
                <a:lnTo>
                  <a:pt x="208" y="6"/>
                </a:lnTo>
                <a:lnTo>
                  <a:pt x="224" y="2"/>
                </a:lnTo>
                <a:lnTo>
                  <a:pt x="227" y="0"/>
                </a:lnTo>
                <a:lnTo>
                  <a:pt x="227" y="3"/>
                </a:lnTo>
                <a:lnTo>
                  <a:pt x="228" y="6"/>
                </a:lnTo>
                <a:lnTo>
                  <a:pt x="229" y="7"/>
                </a:lnTo>
                <a:lnTo>
                  <a:pt x="228" y="9"/>
                </a:lnTo>
                <a:lnTo>
                  <a:pt x="229" y="11"/>
                </a:lnTo>
                <a:lnTo>
                  <a:pt x="231" y="14"/>
                </a:lnTo>
                <a:lnTo>
                  <a:pt x="234" y="17"/>
                </a:lnTo>
                <a:lnTo>
                  <a:pt x="237" y="19"/>
                </a:lnTo>
                <a:lnTo>
                  <a:pt x="237" y="19"/>
                </a:lnTo>
                <a:close/>
                <a:moveTo>
                  <a:pt x="111" y="244"/>
                </a:moveTo>
                <a:lnTo>
                  <a:pt x="111" y="244"/>
                </a:lnTo>
                <a:lnTo>
                  <a:pt x="110" y="248"/>
                </a:lnTo>
                <a:lnTo>
                  <a:pt x="108" y="245"/>
                </a:lnTo>
                <a:lnTo>
                  <a:pt x="105" y="241"/>
                </a:lnTo>
                <a:lnTo>
                  <a:pt x="105" y="238"/>
                </a:lnTo>
                <a:lnTo>
                  <a:pt x="105" y="238"/>
                </a:lnTo>
                <a:lnTo>
                  <a:pt x="108" y="240"/>
                </a:lnTo>
                <a:lnTo>
                  <a:pt x="111" y="244"/>
                </a:lnTo>
                <a:close/>
                <a:moveTo>
                  <a:pt x="444" y="379"/>
                </a:moveTo>
                <a:lnTo>
                  <a:pt x="444" y="379"/>
                </a:lnTo>
                <a:lnTo>
                  <a:pt x="443" y="385"/>
                </a:lnTo>
                <a:lnTo>
                  <a:pt x="444" y="387"/>
                </a:lnTo>
                <a:lnTo>
                  <a:pt x="445" y="388"/>
                </a:lnTo>
                <a:lnTo>
                  <a:pt x="445" y="390"/>
                </a:lnTo>
                <a:lnTo>
                  <a:pt x="446" y="406"/>
                </a:lnTo>
                <a:lnTo>
                  <a:pt x="446" y="407"/>
                </a:lnTo>
                <a:lnTo>
                  <a:pt x="442" y="414"/>
                </a:lnTo>
                <a:lnTo>
                  <a:pt x="441" y="416"/>
                </a:lnTo>
                <a:lnTo>
                  <a:pt x="441" y="424"/>
                </a:lnTo>
                <a:lnTo>
                  <a:pt x="440" y="426"/>
                </a:lnTo>
                <a:lnTo>
                  <a:pt x="439" y="428"/>
                </a:lnTo>
                <a:lnTo>
                  <a:pt x="437" y="435"/>
                </a:lnTo>
                <a:lnTo>
                  <a:pt x="435" y="438"/>
                </a:lnTo>
                <a:lnTo>
                  <a:pt x="429" y="435"/>
                </a:lnTo>
                <a:lnTo>
                  <a:pt x="425" y="433"/>
                </a:lnTo>
                <a:lnTo>
                  <a:pt x="423" y="430"/>
                </a:lnTo>
                <a:lnTo>
                  <a:pt x="423" y="428"/>
                </a:lnTo>
                <a:lnTo>
                  <a:pt x="425" y="427"/>
                </a:lnTo>
                <a:lnTo>
                  <a:pt x="425" y="425"/>
                </a:lnTo>
                <a:lnTo>
                  <a:pt x="422" y="424"/>
                </a:lnTo>
                <a:lnTo>
                  <a:pt x="420" y="423"/>
                </a:lnTo>
                <a:lnTo>
                  <a:pt x="420" y="421"/>
                </a:lnTo>
                <a:lnTo>
                  <a:pt x="421" y="418"/>
                </a:lnTo>
                <a:lnTo>
                  <a:pt x="421" y="416"/>
                </a:lnTo>
                <a:lnTo>
                  <a:pt x="419" y="416"/>
                </a:lnTo>
                <a:lnTo>
                  <a:pt x="417" y="416"/>
                </a:lnTo>
                <a:lnTo>
                  <a:pt x="417" y="414"/>
                </a:lnTo>
                <a:lnTo>
                  <a:pt x="418" y="413"/>
                </a:lnTo>
                <a:lnTo>
                  <a:pt x="420" y="411"/>
                </a:lnTo>
                <a:lnTo>
                  <a:pt x="419" y="409"/>
                </a:lnTo>
                <a:lnTo>
                  <a:pt x="418" y="408"/>
                </a:lnTo>
                <a:lnTo>
                  <a:pt x="416" y="406"/>
                </a:lnTo>
                <a:lnTo>
                  <a:pt x="415" y="404"/>
                </a:lnTo>
                <a:lnTo>
                  <a:pt x="417" y="402"/>
                </a:lnTo>
                <a:lnTo>
                  <a:pt x="419" y="401"/>
                </a:lnTo>
                <a:lnTo>
                  <a:pt x="417" y="398"/>
                </a:lnTo>
                <a:lnTo>
                  <a:pt x="416" y="398"/>
                </a:lnTo>
                <a:lnTo>
                  <a:pt x="415" y="398"/>
                </a:lnTo>
                <a:lnTo>
                  <a:pt x="416" y="397"/>
                </a:lnTo>
                <a:lnTo>
                  <a:pt x="418" y="395"/>
                </a:lnTo>
                <a:lnTo>
                  <a:pt x="420" y="390"/>
                </a:lnTo>
                <a:lnTo>
                  <a:pt x="423" y="387"/>
                </a:lnTo>
                <a:lnTo>
                  <a:pt x="429" y="386"/>
                </a:lnTo>
                <a:lnTo>
                  <a:pt x="430" y="385"/>
                </a:lnTo>
                <a:lnTo>
                  <a:pt x="432" y="383"/>
                </a:lnTo>
                <a:lnTo>
                  <a:pt x="433" y="382"/>
                </a:lnTo>
                <a:lnTo>
                  <a:pt x="435" y="382"/>
                </a:lnTo>
                <a:lnTo>
                  <a:pt x="437" y="383"/>
                </a:lnTo>
                <a:lnTo>
                  <a:pt x="438" y="384"/>
                </a:lnTo>
                <a:lnTo>
                  <a:pt x="439" y="383"/>
                </a:lnTo>
                <a:lnTo>
                  <a:pt x="439" y="380"/>
                </a:lnTo>
                <a:lnTo>
                  <a:pt x="439" y="379"/>
                </a:lnTo>
                <a:lnTo>
                  <a:pt x="439" y="373"/>
                </a:lnTo>
                <a:lnTo>
                  <a:pt x="440" y="370"/>
                </a:lnTo>
                <a:lnTo>
                  <a:pt x="442" y="370"/>
                </a:lnTo>
                <a:lnTo>
                  <a:pt x="443" y="371"/>
                </a:lnTo>
                <a:lnTo>
                  <a:pt x="443" y="373"/>
                </a:lnTo>
                <a:lnTo>
                  <a:pt x="444" y="377"/>
                </a:lnTo>
              </a:path>
            </a:pathLst>
          </a:custGeom>
          <a:solidFill>
            <a:srgbClr val="C00000"/>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algn="ctr">
              <a:defRPr/>
            </a:pPr>
            <a:endParaRPr lang="de-DE" sz="1000" dirty="0">
              <a:solidFill>
                <a:srgbClr val="F5F6FA"/>
              </a:solidFill>
              <a:latin typeface="Segoe UI Semibold"/>
            </a:endParaRPr>
          </a:p>
        </p:txBody>
      </p:sp>
      <p:sp>
        <p:nvSpPr>
          <p:cNvPr id="580" name="Untied Kingdom">
            <a:extLst>
              <a:ext uri="{FF2B5EF4-FFF2-40B4-BE49-F238E27FC236}">
                <a16:creationId xmlns:a16="http://schemas.microsoft.com/office/drawing/2014/main" id="{BFCF77B4-1E24-4B64-A02F-E0826DF9CF2F}"/>
              </a:ext>
            </a:extLst>
          </p:cNvPr>
          <p:cNvSpPr>
            <a:spLocks noEditPoints="1"/>
          </p:cNvSpPr>
          <p:nvPr/>
        </p:nvSpPr>
        <p:spPr bwMode="auto">
          <a:xfrm>
            <a:off x="5548934" y="2019744"/>
            <a:ext cx="299415" cy="512436"/>
          </a:xfrm>
          <a:custGeom>
            <a:avLst/>
            <a:gdLst>
              <a:gd name="T0" fmla="*/ 123 w 309"/>
              <a:gd name="T1" fmla="*/ 432 h 598"/>
              <a:gd name="T2" fmla="*/ 60 w 309"/>
              <a:gd name="T3" fmla="*/ 331 h 598"/>
              <a:gd name="T4" fmla="*/ 83 w 309"/>
              <a:gd name="T5" fmla="*/ 373 h 598"/>
              <a:gd name="T6" fmla="*/ 63 w 309"/>
              <a:gd name="T7" fmla="*/ 394 h 598"/>
              <a:gd name="T8" fmla="*/ 38 w 309"/>
              <a:gd name="T9" fmla="*/ 377 h 598"/>
              <a:gd name="T10" fmla="*/ 8 w 309"/>
              <a:gd name="T11" fmla="*/ 382 h 598"/>
              <a:gd name="T12" fmla="*/ 14 w 309"/>
              <a:gd name="T13" fmla="*/ 358 h 598"/>
              <a:gd name="T14" fmla="*/ 52 w 309"/>
              <a:gd name="T15" fmla="*/ 330 h 598"/>
              <a:gd name="T16" fmla="*/ 95 w 309"/>
              <a:gd name="T17" fmla="*/ 319 h 598"/>
              <a:gd name="T18" fmla="*/ 52 w 309"/>
              <a:gd name="T19" fmla="*/ 305 h 598"/>
              <a:gd name="T20" fmla="*/ 65 w 309"/>
              <a:gd name="T21" fmla="*/ 297 h 598"/>
              <a:gd name="T22" fmla="*/ 57 w 309"/>
              <a:gd name="T23" fmla="*/ 270 h 598"/>
              <a:gd name="T24" fmla="*/ 48 w 309"/>
              <a:gd name="T25" fmla="*/ 255 h 598"/>
              <a:gd name="T26" fmla="*/ 23 w 309"/>
              <a:gd name="T27" fmla="*/ 232 h 598"/>
              <a:gd name="T28" fmla="*/ 27 w 309"/>
              <a:gd name="T29" fmla="*/ 225 h 598"/>
              <a:gd name="T30" fmla="*/ 63 w 309"/>
              <a:gd name="T31" fmla="*/ 214 h 598"/>
              <a:gd name="T32" fmla="*/ 57 w 309"/>
              <a:gd name="T33" fmla="*/ 220 h 598"/>
              <a:gd name="T34" fmla="*/ 57 w 309"/>
              <a:gd name="T35" fmla="*/ 193 h 598"/>
              <a:gd name="T36" fmla="*/ 27 w 309"/>
              <a:gd name="T37" fmla="*/ 194 h 598"/>
              <a:gd name="T38" fmla="*/ 39 w 309"/>
              <a:gd name="T39" fmla="*/ 187 h 598"/>
              <a:gd name="T40" fmla="*/ 33 w 309"/>
              <a:gd name="T41" fmla="*/ 168 h 598"/>
              <a:gd name="T42" fmla="*/ 60 w 309"/>
              <a:gd name="T43" fmla="*/ 144 h 598"/>
              <a:gd name="T44" fmla="*/ 134 w 309"/>
              <a:gd name="T45" fmla="*/ 184 h 598"/>
              <a:gd name="T46" fmla="*/ 196 w 309"/>
              <a:gd name="T47" fmla="*/ 196 h 598"/>
              <a:gd name="T48" fmla="*/ 157 w 309"/>
              <a:gd name="T49" fmla="*/ 264 h 598"/>
              <a:gd name="T50" fmla="*/ 139 w 309"/>
              <a:gd name="T51" fmla="*/ 286 h 598"/>
              <a:gd name="T52" fmla="*/ 218 w 309"/>
              <a:gd name="T53" fmla="*/ 362 h 598"/>
              <a:gd name="T54" fmla="*/ 252 w 309"/>
              <a:gd name="T55" fmla="*/ 415 h 598"/>
              <a:gd name="T56" fmla="*/ 264 w 309"/>
              <a:gd name="T57" fmla="*/ 459 h 598"/>
              <a:gd name="T58" fmla="*/ 306 w 309"/>
              <a:gd name="T59" fmla="*/ 486 h 598"/>
              <a:gd name="T60" fmla="*/ 283 w 309"/>
              <a:gd name="T61" fmla="*/ 518 h 598"/>
              <a:gd name="T62" fmla="*/ 298 w 309"/>
              <a:gd name="T63" fmla="*/ 535 h 598"/>
              <a:gd name="T64" fmla="*/ 223 w 309"/>
              <a:gd name="T65" fmla="*/ 559 h 598"/>
              <a:gd name="T66" fmla="*/ 178 w 309"/>
              <a:gd name="T67" fmla="*/ 570 h 598"/>
              <a:gd name="T68" fmla="*/ 123 w 309"/>
              <a:gd name="T69" fmla="*/ 581 h 598"/>
              <a:gd name="T70" fmla="*/ 80 w 309"/>
              <a:gd name="T71" fmla="*/ 589 h 598"/>
              <a:gd name="T72" fmla="*/ 142 w 309"/>
              <a:gd name="T73" fmla="*/ 539 h 598"/>
              <a:gd name="T74" fmla="*/ 151 w 309"/>
              <a:gd name="T75" fmla="*/ 531 h 598"/>
              <a:gd name="T76" fmla="*/ 101 w 309"/>
              <a:gd name="T77" fmla="*/ 519 h 598"/>
              <a:gd name="T78" fmla="*/ 128 w 309"/>
              <a:gd name="T79" fmla="*/ 472 h 598"/>
              <a:gd name="T80" fmla="*/ 117 w 309"/>
              <a:gd name="T81" fmla="*/ 448 h 598"/>
              <a:gd name="T82" fmla="*/ 168 w 309"/>
              <a:gd name="T83" fmla="*/ 433 h 598"/>
              <a:gd name="T84" fmla="*/ 165 w 309"/>
              <a:gd name="T85" fmla="*/ 387 h 598"/>
              <a:gd name="T86" fmla="*/ 138 w 309"/>
              <a:gd name="T87" fmla="*/ 350 h 598"/>
              <a:gd name="T88" fmla="*/ 102 w 309"/>
              <a:gd name="T89" fmla="*/ 355 h 598"/>
              <a:gd name="T90" fmla="*/ 102 w 309"/>
              <a:gd name="T91" fmla="*/ 295 h 598"/>
              <a:gd name="T92" fmla="*/ 91 w 309"/>
              <a:gd name="T93" fmla="*/ 294 h 598"/>
              <a:gd name="T94" fmla="*/ 80 w 309"/>
              <a:gd name="T95" fmla="*/ 324 h 598"/>
              <a:gd name="T96" fmla="*/ 81 w 309"/>
              <a:gd name="T97" fmla="*/ 281 h 598"/>
              <a:gd name="T98" fmla="*/ 65 w 309"/>
              <a:gd name="T99" fmla="*/ 249 h 598"/>
              <a:gd name="T100" fmla="*/ 75 w 309"/>
              <a:gd name="T101" fmla="*/ 203 h 598"/>
              <a:gd name="T102" fmla="*/ 85 w 309"/>
              <a:gd name="T103" fmla="*/ 170 h 598"/>
              <a:gd name="T104" fmla="*/ 100 w 309"/>
              <a:gd name="T105" fmla="*/ 139 h 598"/>
              <a:gd name="T106" fmla="*/ 157 w 309"/>
              <a:gd name="T107" fmla="*/ 143 h 598"/>
              <a:gd name="T108" fmla="*/ 148 w 309"/>
              <a:gd name="T109" fmla="*/ 120 h 598"/>
              <a:gd name="T110" fmla="*/ 166 w 309"/>
              <a:gd name="T111" fmla="*/ 121 h 598"/>
              <a:gd name="T112" fmla="*/ 156 w 309"/>
              <a:gd name="T113" fmla="*/ 106 h 598"/>
              <a:gd name="T114" fmla="*/ 165 w 309"/>
              <a:gd name="T115" fmla="*/ 103 h 598"/>
              <a:gd name="T116" fmla="*/ 218 w 309"/>
              <a:gd name="T117" fmla="*/ 27 h 598"/>
              <a:gd name="T118" fmla="*/ 213 w 309"/>
              <a:gd name="T119" fmla="*/ 41 h 598"/>
              <a:gd name="T120" fmla="*/ 206 w 309"/>
              <a:gd name="T121" fmla="*/ 20 h 598"/>
              <a:gd name="T122" fmla="*/ 222 w 309"/>
              <a:gd name="T123" fmla="*/ 16 h 598"/>
              <a:gd name="T124" fmla="*/ 229 w 309"/>
              <a:gd name="T125"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9" h="598">
                <a:moveTo>
                  <a:pt x="221" y="565"/>
                </a:moveTo>
                <a:lnTo>
                  <a:pt x="221" y="565"/>
                </a:lnTo>
                <a:lnTo>
                  <a:pt x="218" y="567"/>
                </a:lnTo>
                <a:lnTo>
                  <a:pt x="217" y="569"/>
                </a:lnTo>
                <a:lnTo>
                  <a:pt x="217" y="570"/>
                </a:lnTo>
                <a:lnTo>
                  <a:pt x="215" y="570"/>
                </a:lnTo>
                <a:lnTo>
                  <a:pt x="213" y="570"/>
                </a:lnTo>
                <a:lnTo>
                  <a:pt x="207" y="566"/>
                </a:lnTo>
                <a:lnTo>
                  <a:pt x="205" y="566"/>
                </a:lnTo>
                <a:lnTo>
                  <a:pt x="207" y="565"/>
                </a:lnTo>
                <a:lnTo>
                  <a:pt x="211" y="563"/>
                </a:lnTo>
                <a:lnTo>
                  <a:pt x="213" y="561"/>
                </a:lnTo>
                <a:lnTo>
                  <a:pt x="218" y="563"/>
                </a:lnTo>
                <a:lnTo>
                  <a:pt x="221" y="565"/>
                </a:lnTo>
                <a:close/>
                <a:moveTo>
                  <a:pt x="123" y="432"/>
                </a:moveTo>
                <a:lnTo>
                  <a:pt x="123" y="432"/>
                </a:lnTo>
                <a:lnTo>
                  <a:pt x="125" y="433"/>
                </a:lnTo>
                <a:lnTo>
                  <a:pt x="128" y="433"/>
                </a:lnTo>
                <a:lnTo>
                  <a:pt x="127" y="435"/>
                </a:lnTo>
                <a:lnTo>
                  <a:pt x="123" y="438"/>
                </a:lnTo>
                <a:lnTo>
                  <a:pt x="121" y="440"/>
                </a:lnTo>
                <a:lnTo>
                  <a:pt x="118" y="442"/>
                </a:lnTo>
                <a:lnTo>
                  <a:pt x="116" y="440"/>
                </a:lnTo>
                <a:lnTo>
                  <a:pt x="115" y="440"/>
                </a:lnTo>
                <a:lnTo>
                  <a:pt x="112" y="435"/>
                </a:lnTo>
                <a:lnTo>
                  <a:pt x="112" y="429"/>
                </a:lnTo>
                <a:lnTo>
                  <a:pt x="115" y="427"/>
                </a:lnTo>
                <a:lnTo>
                  <a:pt x="120" y="427"/>
                </a:lnTo>
                <a:lnTo>
                  <a:pt x="123" y="432"/>
                </a:lnTo>
                <a:close/>
                <a:moveTo>
                  <a:pt x="55" y="330"/>
                </a:moveTo>
                <a:lnTo>
                  <a:pt x="55" y="330"/>
                </a:lnTo>
                <a:lnTo>
                  <a:pt x="60" y="331"/>
                </a:lnTo>
                <a:lnTo>
                  <a:pt x="63" y="331"/>
                </a:lnTo>
                <a:lnTo>
                  <a:pt x="66" y="335"/>
                </a:lnTo>
                <a:lnTo>
                  <a:pt x="67" y="341"/>
                </a:lnTo>
                <a:lnTo>
                  <a:pt x="71" y="348"/>
                </a:lnTo>
                <a:lnTo>
                  <a:pt x="76" y="353"/>
                </a:lnTo>
                <a:lnTo>
                  <a:pt x="76" y="356"/>
                </a:lnTo>
                <a:lnTo>
                  <a:pt x="74" y="358"/>
                </a:lnTo>
                <a:lnTo>
                  <a:pt x="71" y="360"/>
                </a:lnTo>
                <a:lnTo>
                  <a:pt x="71" y="362"/>
                </a:lnTo>
                <a:lnTo>
                  <a:pt x="73" y="361"/>
                </a:lnTo>
                <a:lnTo>
                  <a:pt x="75" y="361"/>
                </a:lnTo>
                <a:lnTo>
                  <a:pt x="80" y="361"/>
                </a:lnTo>
                <a:lnTo>
                  <a:pt x="82" y="364"/>
                </a:lnTo>
                <a:lnTo>
                  <a:pt x="83" y="367"/>
                </a:lnTo>
                <a:lnTo>
                  <a:pt x="84" y="370"/>
                </a:lnTo>
                <a:lnTo>
                  <a:pt x="83" y="373"/>
                </a:lnTo>
                <a:lnTo>
                  <a:pt x="82" y="372"/>
                </a:lnTo>
                <a:lnTo>
                  <a:pt x="80" y="369"/>
                </a:lnTo>
                <a:lnTo>
                  <a:pt x="79" y="368"/>
                </a:lnTo>
                <a:lnTo>
                  <a:pt x="77" y="367"/>
                </a:lnTo>
                <a:lnTo>
                  <a:pt x="78" y="371"/>
                </a:lnTo>
                <a:lnTo>
                  <a:pt x="78" y="376"/>
                </a:lnTo>
                <a:lnTo>
                  <a:pt x="78" y="377"/>
                </a:lnTo>
                <a:lnTo>
                  <a:pt x="81" y="377"/>
                </a:lnTo>
                <a:lnTo>
                  <a:pt x="79" y="382"/>
                </a:lnTo>
                <a:lnTo>
                  <a:pt x="76" y="384"/>
                </a:lnTo>
                <a:lnTo>
                  <a:pt x="72" y="384"/>
                </a:lnTo>
                <a:lnTo>
                  <a:pt x="72" y="386"/>
                </a:lnTo>
                <a:lnTo>
                  <a:pt x="71" y="388"/>
                </a:lnTo>
                <a:lnTo>
                  <a:pt x="69" y="392"/>
                </a:lnTo>
                <a:lnTo>
                  <a:pt x="66" y="394"/>
                </a:lnTo>
                <a:lnTo>
                  <a:pt x="63" y="394"/>
                </a:lnTo>
                <a:lnTo>
                  <a:pt x="60" y="392"/>
                </a:lnTo>
                <a:lnTo>
                  <a:pt x="58" y="392"/>
                </a:lnTo>
                <a:lnTo>
                  <a:pt x="56" y="393"/>
                </a:lnTo>
                <a:lnTo>
                  <a:pt x="54" y="393"/>
                </a:lnTo>
                <a:lnTo>
                  <a:pt x="53" y="393"/>
                </a:lnTo>
                <a:lnTo>
                  <a:pt x="50" y="394"/>
                </a:lnTo>
                <a:lnTo>
                  <a:pt x="47" y="394"/>
                </a:lnTo>
                <a:lnTo>
                  <a:pt x="46" y="392"/>
                </a:lnTo>
                <a:lnTo>
                  <a:pt x="47" y="388"/>
                </a:lnTo>
                <a:lnTo>
                  <a:pt x="46" y="387"/>
                </a:lnTo>
                <a:lnTo>
                  <a:pt x="43" y="386"/>
                </a:lnTo>
                <a:lnTo>
                  <a:pt x="42" y="385"/>
                </a:lnTo>
                <a:lnTo>
                  <a:pt x="40" y="382"/>
                </a:lnTo>
                <a:lnTo>
                  <a:pt x="40" y="381"/>
                </a:lnTo>
                <a:lnTo>
                  <a:pt x="40" y="379"/>
                </a:lnTo>
                <a:lnTo>
                  <a:pt x="38" y="377"/>
                </a:lnTo>
                <a:lnTo>
                  <a:pt x="36" y="375"/>
                </a:lnTo>
                <a:lnTo>
                  <a:pt x="34" y="375"/>
                </a:lnTo>
                <a:lnTo>
                  <a:pt x="32" y="378"/>
                </a:lnTo>
                <a:lnTo>
                  <a:pt x="29" y="381"/>
                </a:lnTo>
                <a:lnTo>
                  <a:pt x="30" y="382"/>
                </a:lnTo>
                <a:lnTo>
                  <a:pt x="31" y="384"/>
                </a:lnTo>
                <a:lnTo>
                  <a:pt x="30" y="385"/>
                </a:lnTo>
                <a:lnTo>
                  <a:pt x="26" y="388"/>
                </a:lnTo>
                <a:lnTo>
                  <a:pt x="26" y="390"/>
                </a:lnTo>
                <a:lnTo>
                  <a:pt x="25" y="390"/>
                </a:lnTo>
                <a:lnTo>
                  <a:pt x="23" y="389"/>
                </a:lnTo>
                <a:lnTo>
                  <a:pt x="19" y="390"/>
                </a:lnTo>
                <a:lnTo>
                  <a:pt x="17" y="389"/>
                </a:lnTo>
                <a:lnTo>
                  <a:pt x="15" y="387"/>
                </a:lnTo>
                <a:lnTo>
                  <a:pt x="9" y="385"/>
                </a:lnTo>
                <a:lnTo>
                  <a:pt x="8" y="382"/>
                </a:lnTo>
                <a:lnTo>
                  <a:pt x="7" y="381"/>
                </a:lnTo>
                <a:lnTo>
                  <a:pt x="1" y="375"/>
                </a:lnTo>
                <a:lnTo>
                  <a:pt x="0" y="373"/>
                </a:lnTo>
                <a:lnTo>
                  <a:pt x="1" y="371"/>
                </a:lnTo>
                <a:lnTo>
                  <a:pt x="3" y="369"/>
                </a:lnTo>
                <a:lnTo>
                  <a:pt x="11" y="366"/>
                </a:lnTo>
                <a:lnTo>
                  <a:pt x="12" y="365"/>
                </a:lnTo>
                <a:lnTo>
                  <a:pt x="13" y="364"/>
                </a:lnTo>
                <a:lnTo>
                  <a:pt x="10" y="363"/>
                </a:lnTo>
                <a:lnTo>
                  <a:pt x="8" y="361"/>
                </a:lnTo>
                <a:lnTo>
                  <a:pt x="7" y="360"/>
                </a:lnTo>
                <a:lnTo>
                  <a:pt x="7" y="359"/>
                </a:lnTo>
                <a:lnTo>
                  <a:pt x="9" y="358"/>
                </a:lnTo>
                <a:lnTo>
                  <a:pt x="11" y="358"/>
                </a:lnTo>
                <a:lnTo>
                  <a:pt x="13" y="359"/>
                </a:lnTo>
                <a:lnTo>
                  <a:pt x="14" y="358"/>
                </a:lnTo>
                <a:lnTo>
                  <a:pt x="17" y="357"/>
                </a:lnTo>
                <a:lnTo>
                  <a:pt x="19" y="356"/>
                </a:lnTo>
                <a:lnTo>
                  <a:pt x="20" y="352"/>
                </a:lnTo>
                <a:lnTo>
                  <a:pt x="22" y="350"/>
                </a:lnTo>
                <a:lnTo>
                  <a:pt x="22" y="348"/>
                </a:lnTo>
                <a:lnTo>
                  <a:pt x="23" y="343"/>
                </a:lnTo>
                <a:lnTo>
                  <a:pt x="24" y="342"/>
                </a:lnTo>
                <a:lnTo>
                  <a:pt x="29" y="338"/>
                </a:lnTo>
                <a:lnTo>
                  <a:pt x="30" y="340"/>
                </a:lnTo>
                <a:lnTo>
                  <a:pt x="33" y="340"/>
                </a:lnTo>
                <a:lnTo>
                  <a:pt x="35" y="339"/>
                </a:lnTo>
                <a:lnTo>
                  <a:pt x="37" y="333"/>
                </a:lnTo>
                <a:lnTo>
                  <a:pt x="39" y="333"/>
                </a:lnTo>
                <a:lnTo>
                  <a:pt x="41" y="333"/>
                </a:lnTo>
                <a:lnTo>
                  <a:pt x="45" y="333"/>
                </a:lnTo>
                <a:lnTo>
                  <a:pt x="52" y="330"/>
                </a:lnTo>
                <a:lnTo>
                  <a:pt x="55" y="330"/>
                </a:lnTo>
                <a:close/>
                <a:moveTo>
                  <a:pt x="95" y="319"/>
                </a:moveTo>
                <a:lnTo>
                  <a:pt x="95" y="319"/>
                </a:lnTo>
                <a:lnTo>
                  <a:pt x="91" y="319"/>
                </a:lnTo>
                <a:lnTo>
                  <a:pt x="90" y="318"/>
                </a:lnTo>
                <a:lnTo>
                  <a:pt x="88" y="317"/>
                </a:lnTo>
                <a:lnTo>
                  <a:pt x="86" y="309"/>
                </a:lnTo>
                <a:lnTo>
                  <a:pt x="87" y="307"/>
                </a:lnTo>
                <a:lnTo>
                  <a:pt x="87" y="305"/>
                </a:lnTo>
                <a:lnTo>
                  <a:pt x="88" y="304"/>
                </a:lnTo>
                <a:lnTo>
                  <a:pt x="90" y="304"/>
                </a:lnTo>
                <a:lnTo>
                  <a:pt x="92" y="305"/>
                </a:lnTo>
                <a:lnTo>
                  <a:pt x="93" y="307"/>
                </a:lnTo>
                <a:lnTo>
                  <a:pt x="95" y="312"/>
                </a:lnTo>
                <a:lnTo>
                  <a:pt x="95" y="316"/>
                </a:lnTo>
                <a:lnTo>
                  <a:pt x="95" y="319"/>
                </a:lnTo>
                <a:close/>
                <a:moveTo>
                  <a:pt x="63" y="292"/>
                </a:moveTo>
                <a:lnTo>
                  <a:pt x="63" y="292"/>
                </a:lnTo>
                <a:lnTo>
                  <a:pt x="64" y="299"/>
                </a:lnTo>
                <a:lnTo>
                  <a:pt x="65" y="304"/>
                </a:lnTo>
                <a:lnTo>
                  <a:pt x="65" y="305"/>
                </a:lnTo>
                <a:lnTo>
                  <a:pt x="64" y="307"/>
                </a:lnTo>
                <a:lnTo>
                  <a:pt x="59" y="310"/>
                </a:lnTo>
                <a:lnTo>
                  <a:pt x="58" y="310"/>
                </a:lnTo>
                <a:lnTo>
                  <a:pt x="57" y="309"/>
                </a:lnTo>
                <a:lnTo>
                  <a:pt x="59" y="306"/>
                </a:lnTo>
                <a:lnTo>
                  <a:pt x="58" y="303"/>
                </a:lnTo>
                <a:lnTo>
                  <a:pt x="58" y="301"/>
                </a:lnTo>
                <a:lnTo>
                  <a:pt x="58" y="300"/>
                </a:lnTo>
                <a:lnTo>
                  <a:pt x="57" y="301"/>
                </a:lnTo>
                <a:lnTo>
                  <a:pt x="53" y="304"/>
                </a:lnTo>
                <a:lnTo>
                  <a:pt x="52" y="305"/>
                </a:lnTo>
                <a:lnTo>
                  <a:pt x="52" y="304"/>
                </a:lnTo>
                <a:lnTo>
                  <a:pt x="52" y="301"/>
                </a:lnTo>
                <a:lnTo>
                  <a:pt x="53" y="299"/>
                </a:lnTo>
                <a:lnTo>
                  <a:pt x="53" y="297"/>
                </a:lnTo>
                <a:lnTo>
                  <a:pt x="54" y="296"/>
                </a:lnTo>
                <a:lnTo>
                  <a:pt x="55" y="295"/>
                </a:lnTo>
                <a:lnTo>
                  <a:pt x="56" y="295"/>
                </a:lnTo>
                <a:lnTo>
                  <a:pt x="57" y="296"/>
                </a:lnTo>
                <a:lnTo>
                  <a:pt x="60" y="293"/>
                </a:lnTo>
                <a:lnTo>
                  <a:pt x="63" y="292"/>
                </a:lnTo>
                <a:close/>
                <a:moveTo>
                  <a:pt x="68" y="298"/>
                </a:moveTo>
                <a:lnTo>
                  <a:pt x="68" y="298"/>
                </a:lnTo>
                <a:lnTo>
                  <a:pt x="67" y="299"/>
                </a:lnTo>
                <a:lnTo>
                  <a:pt x="66" y="299"/>
                </a:lnTo>
                <a:lnTo>
                  <a:pt x="65" y="298"/>
                </a:lnTo>
                <a:lnTo>
                  <a:pt x="65" y="297"/>
                </a:lnTo>
                <a:lnTo>
                  <a:pt x="65" y="294"/>
                </a:lnTo>
                <a:lnTo>
                  <a:pt x="66" y="292"/>
                </a:lnTo>
                <a:lnTo>
                  <a:pt x="70" y="290"/>
                </a:lnTo>
                <a:lnTo>
                  <a:pt x="68" y="289"/>
                </a:lnTo>
                <a:lnTo>
                  <a:pt x="68" y="288"/>
                </a:lnTo>
                <a:lnTo>
                  <a:pt x="69" y="286"/>
                </a:lnTo>
                <a:lnTo>
                  <a:pt x="73" y="282"/>
                </a:lnTo>
                <a:lnTo>
                  <a:pt x="74" y="281"/>
                </a:lnTo>
                <a:lnTo>
                  <a:pt x="76" y="281"/>
                </a:lnTo>
                <a:lnTo>
                  <a:pt x="73" y="288"/>
                </a:lnTo>
                <a:lnTo>
                  <a:pt x="68" y="298"/>
                </a:lnTo>
                <a:close/>
                <a:moveTo>
                  <a:pt x="74" y="269"/>
                </a:moveTo>
                <a:lnTo>
                  <a:pt x="74" y="269"/>
                </a:lnTo>
                <a:lnTo>
                  <a:pt x="62" y="272"/>
                </a:lnTo>
                <a:lnTo>
                  <a:pt x="57" y="272"/>
                </a:lnTo>
                <a:lnTo>
                  <a:pt x="57" y="270"/>
                </a:lnTo>
                <a:lnTo>
                  <a:pt x="58" y="269"/>
                </a:lnTo>
                <a:lnTo>
                  <a:pt x="61" y="268"/>
                </a:lnTo>
                <a:lnTo>
                  <a:pt x="63" y="261"/>
                </a:lnTo>
                <a:lnTo>
                  <a:pt x="57" y="257"/>
                </a:lnTo>
                <a:lnTo>
                  <a:pt x="57" y="256"/>
                </a:lnTo>
                <a:lnTo>
                  <a:pt x="57" y="255"/>
                </a:lnTo>
                <a:lnTo>
                  <a:pt x="58" y="254"/>
                </a:lnTo>
                <a:lnTo>
                  <a:pt x="61" y="252"/>
                </a:lnTo>
                <a:lnTo>
                  <a:pt x="63" y="252"/>
                </a:lnTo>
                <a:lnTo>
                  <a:pt x="64" y="252"/>
                </a:lnTo>
                <a:lnTo>
                  <a:pt x="66" y="254"/>
                </a:lnTo>
                <a:lnTo>
                  <a:pt x="69" y="258"/>
                </a:lnTo>
                <a:lnTo>
                  <a:pt x="72" y="259"/>
                </a:lnTo>
                <a:lnTo>
                  <a:pt x="75" y="261"/>
                </a:lnTo>
                <a:lnTo>
                  <a:pt x="74" y="269"/>
                </a:lnTo>
                <a:close/>
                <a:moveTo>
                  <a:pt x="48" y="255"/>
                </a:moveTo>
                <a:lnTo>
                  <a:pt x="48" y="255"/>
                </a:lnTo>
                <a:lnTo>
                  <a:pt x="46" y="256"/>
                </a:lnTo>
                <a:lnTo>
                  <a:pt x="46" y="255"/>
                </a:lnTo>
                <a:lnTo>
                  <a:pt x="49" y="251"/>
                </a:lnTo>
                <a:lnTo>
                  <a:pt x="51" y="250"/>
                </a:lnTo>
                <a:lnTo>
                  <a:pt x="52" y="251"/>
                </a:lnTo>
                <a:lnTo>
                  <a:pt x="50" y="253"/>
                </a:lnTo>
                <a:lnTo>
                  <a:pt x="48" y="255"/>
                </a:lnTo>
                <a:close/>
                <a:moveTo>
                  <a:pt x="23" y="234"/>
                </a:moveTo>
                <a:lnTo>
                  <a:pt x="23" y="234"/>
                </a:lnTo>
                <a:lnTo>
                  <a:pt x="20" y="234"/>
                </a:lnTo>
                <a:lnTo>
                  <a:pt x="19" y="234"/>
                </a:lnTo>
                <a:lnTo>
                  <a:pt x="19" y="233"/>
                </a:lnTo>
                <a:lnTo>
                  <a:pt x="20" y="231"/>
                </a:lnTo>
                <a:lnTo>
                  <a:pt x="22" y="231"/>
                </a:lnTo>
                <a:lnTo>
                  <a:pt x="23" y="232"/>
                </a:lnTo>
                <a:lnTo>
                  <a:pt x="23" y="233"/>
                </a:lnTo>
                <a:lnTo>
                  <a:pt x="23" y="234"/>
                </a:lnTo>
                <a:close/>
                <a:moveTo>
                  <a:pt x="58" y="234"/>
                </a:moveTo>
                <a:lnTo>
                  <a:pt x="58" y="234"/>
                </a:lnTo>
                <a:lnTo>
                  <a:pt x="57" y="234"/>
                </a:lnTo>
                <a:lnTo>
                  <a:pt x="56" y="234"/>
                </a:lnTo>
                <a:lnTo>
                  <a:pt x="55" y="233"/>
                </a:lnTo>
                <a:lnTo>
                  <a:pt x="54" y="231"/>
                </a:lnTo>
                <a:lnTo>
                  <a:pt x="57" y="229"/>
                </a:lnTo>
                <a:lnTo>
                  <a:pt x="58" y="230"/>
                </a:lnTo>
                <a:lnTo>
                  <a:pt x="59" y="231"/>
                </a:lnTo>
                <a:lnTo>
                  <a:pt x="59" y="233"/>
                </a:lnTo>
                <a:lnTo>
                  <a:pt x="58" y="234"/>
                </a:lnTo>
                <a:close/>
                <a:moveTo>
                  <a:pt x="28" y="225"/>
                </a:moveTo>
                <a:lnTo>
                  <a:pt x="28" y="225"/>
                </a:lnTo>
                <a:lnTo>
                  <a:pt x="27" y="225"/>
                </a:lnTo>
                <a:lnTo>
                  <a:pt x="25" y="225"/>
                </a:lnTo>
                <a:lnTo>
                  <a:pt x="24" y="224"/>
                </a:lnTo>
                <a:lnTo>
                  <a:pt x="23" y="221"/>
                </a:lnTo>
                <a:lnTo>
                  <a:pt x="23" y="219"/>
                </a:lnTo>
                <a:lnTo>
                  <a:pt x="23" y="215"/>
                </a:lnTo>
                <a:lnTo>
                  <a:pt x="23" y="210"/>
                </a:lnTo>
                <a:lnTo>
                  <a:pt x="27" y="210"/>
                </a:lnTo>
                <a:lnTo>
                  <a:pt x="28" y="210"/>
                </a:lnTo>
                <a:lnTo>
                  <a:pt x="28" y="225"/>
                </a:lnTo>
                <a:lnTo>
                  <a:pt x="28" y="225"/>
                </a:lnTo>
                <a:close/>
                <a:moveTo>
                  <a:pt x="63" y="203"/>
                </a:moveTo>
                <a:lnTo>
                  <a:pt x="63" y="203"/>
                </a:lnTo>
                <a:lnTo>
                  <a:pt x="62" y="205"/>
                </a:lnTo>
                <a:lnTo>
                  <a:pt x="62" y="208"/>
                </a:lnTo>
                <a:lnTo>
                  <a:pt x="63" y="211"/>
                </a:lnTo>
                <a:lnTo>
                  <a:pt x="63" y="214"/>
                </a:lnTo>
                <a:lnTo>
                  <a:pt x="64" y="214"/>
                </a:lnTo>
                <a:lnTo>
                  <a:pt x="65" y="216"/>
                </a:lnTo>
                <a:lnTo>
                  <a:pt x="71" y="217"/>
                </a:lnTo>
                <a:lnTo>
                  <a:pt x="76" y="216"/>
                </a:lnTo>
                <a:lnTo>
                  <a:pt x="77" y="217"/>
                </a:lnTo>
                <a:lnTo>
                  <a:pt x="77" y="219"/>
                </a:lnTo>
                <a:lnTo>
                  <a:pt x="77" y="220"/>
                </a:lnTo>
                <a:lnTo>
                  <a:pt x="73" y="223"/>
                </a:lnTo>
                <a:lnTo>
                  <a:pt x="70" y="228"/>
                </a:lnTo>
                <a:lnTo>
                  <a:pt x="69" y="229"/>
                </a:lnTo>
                <a:lnTo>
                  <a:pt x="67" y="229"/>
                </a:lnTo>
                <a:lnTo>
                  <a:pt x="67" y="229"/>
                </a:lnTo>
                <a:lnTo>
                  <a:pt x="66" y="220"/>
                </a:lnTo>
                <a:lnTo>
                  <a:pt x="62" y="221"/>
                </a:lnTo>
                <a:lnTo>
                  <a:pt x="59" y="221"/>
                </a:lnTo>
                <a:lnTo>
                  <a:pt x="57" y="220"/>
                </a:lnTo>
                <a:lnTo>
                  <a:pt x="56" y="218"/>
                </a:lnTo>
                <a:lnTo>
                  <a:pt x="53" y="213"/>
                </a:lnTo>
                <a:lnTo>
                  <a:pt x="46" y="211"/>
                </a:lnTo>
                <a:lnTo>
                  <a:pt x="44" y="208"/>
                </a:lnTo>
                <a:lnTo>
                  <a:pt x="43" y="206"/>
                </a:lnTo>
                <a:lnTo>
                  <a:pt x="44" y="205"/>
                </a:lnTo>
                <a:lnTo>
                  <a:pt x="45" y="203"/>
                </a:lnTo>
                <a:lnTo>
                  <a:pt x="47" y="204"/>
                </a:lnTo>
                <a:lnTo>
                  <a:pt x="48" y="204"/>
                </a:lnTo>
                <a:lnTo>
                  <a:pt x="49" y="203"/>
                </a:lnTo>
                <a:lnTo>
                  <a:pt x="49" y="202"/>
                </a:lnTo>
                <a:lnTo>
                  <a:pt x="48" y="200"/>
                </a:lnTo>
                <a:lnTo>
                  <a:pt x="48" y="199"/>
                </a:lnTo>
                <a:lnTo>
                  <a:pt x="55" y="197"/>
                </a:lnTo>
                <a:lnTo>
                  <a:pt x="56" y="193"/>
                </a:lnTo>
                <a:lnTo>
                  <a:pt x="57" y="193"/>
                </a:lnTo>
                <a:lnTo>
                  <a:pt x="59" y="194"/>
                </a:lnTo>
                <a:lnTo>
                  <a:pt x="62" y="198"/>
                </a:lnTo>
                <a:lnTo>
                  <a:pt x="63" y="203"/>
                </a:lnTo>
                <a:close/>
                <a:moveTo>
                  <a:pt x="29" y="192"/>
                </a:moveTo>
                <a:lnTo>
                  <a:pt x="29" y="192"/>
                </a:lnTo>
                <a:lnTo>
                  <a:pt x="33" y="196"/>
                </a:lnTo>
                <a:lnTo>
                  <a:pt x="30" y="201"/>
                </a:lnTo>
                <a:lnTo>
                  <a:pt x="26" y="201"/>
                </a:lnTo>
                <a:lnTo>
                  <a:pt x="20" y="197"/>
                </a:lnTo>
                <a:lnTo>
                  <a:pt x="20" y="196"/>
                </a:lnTo>
                <a:lnTo>
                  <a:pt x="20" y="195"/>
                </a:lnTo>
                <a:lnTo>
                  <a:pt x="21" y="194"/>
                </a:lnTo>
                <a:lnTo>
                  <a:pt x="22" y="194"/>
                </a:lnTo>
                <a:lnTo>
                  <a:pt x="24" y="195"/>
                </a:lnTo>
                <a:lnTo>
                  <a:pt x="26" y="193"/>
                </a:lnTo>
                <a:lnTo>
                  <a:pt x="27" y="194"/>
                </a:lnTo>
                <a:lnTo>
                  <a:pt x="29" y="192"/>
                </a:lnTo>
                <a:close/>
                <a:moveTo>
                  <a:pt x="61" y="152"/>
                </a:moveTo>
                <a:lnTo>
                  <a:pt x="61" y="152"/>
                </a:lnTo>
                <a:lnTo>
                  <a:pt x="57" y="163"/>
                </a:lnTo>
                <a:lnTo>
                  <a:pt x="55" y="163"/>
                </a:lnTo>
                <a:lnTo>
                  <a:pt x="54" y="166"/>
                </a:lnTo>
                <a:lnTo>
                  <a:pt x="50" y="168"/>
                </a:lnTo>
                <a:lnTo>
                  <a:pt x="53" y="168"/>
                </a:lnTo>
                <a:lnTo>
                  <a:pt x="54" y="169"/>
                </a:lnTo>
                <a:lnTo>
                  <a:pt x="54" y="171"/>
                </a:lnTo>
                <a:lnTo>
                  <a:pt x="54" y="173"/>
                </a:lnTo>
                <a:lnTo>
                  <a:pt x="49" y="177"/>
                </a:lnTo>
                <a:lnTo>
                  <a:pt x="46" y="179"/>
                </a:lnTo>
                <a:lnTo>
                  <a:pt x="42" y="184"/>
                </a:lnTo>
                <a:lnTo>
                  <a:pt x="40" y="184"/>
                </a:lnTo>
                <a:lnTo>
                  <a:pt x="39" y="187"/>
                </a:lnTo>
                <a:lnTo>
                  <a:pt x="37" y="188"/>
                </a:lnTo>
                <a:lnTo>
                  <a:pt x="36" y="188"/>
                </a:lnTo>
                <a:lnTo>
                  <a:pt x="35" y="188"/>
                </a:lnTo>
                <a:lnTo>
                  <a:pt x="33" y="185"/>
                </a:lnTo>
                <a:lnTo>
                  <a:pt x="37" y="182"/>
                </a:lnTo>
                <a:lnTo>
                  <a:pt x="38" y="180"/>
                </a:lnTo>
                <a:lnTo>
                  <a:pt x="40" y="178"/>
                </a:lnTo>
                <a:lnTo>
                  <a:pt x="40" y="178"/>
                </a:lnTo>
                <a:lnTo>
                  <a:pt x="36" y="175"/>
                </a:lnTo>
                <a:lnTo>
                  <a:pt x="34" y="174"/>
                </a:lnTo>
                <a:lnTo>
                  <a:pt x="34" y="173"/>
                </a:lnTo>
                <a:lnTo>
                  <a:pt x="36" y="171"/>
                </a:lnTo>
                <a:lnTo>
                  <a:pt x="35" y="171"/>
                </a:lnTo>
                <a:lnTo>
                  <a:pt x="35" y="170"/>
                </a:lnTo>
                <a:lnTo>
                  <a:pt x="33" y="169"/>
                </a:lnTo>
                <a:lnTo>
                  <a:pt x="33" y="168"/>
                </a:lnTo>
                <a:lnTo>
                  <a:pt x="33" y="166"/>
                </a:lnTo>
                <a:lnTo>
                  <a:pt x="33" y="163"/>
                </a:lnTo>
                <a:lnTo>
                  <a:pt x="34" y="162"/>
                </a:lnTo>
                <a:lnTo>
                  <a:pt x="35" y="161"/>
                </a:lnTo>
                <a:lnTo>
                  <a:pt x="35" y="160"/>
                </a:lnTo>
                <a:lnTo>
                  <a:pt x="37" y="161"/>
                </a:lnTo>
                <a:lnTo>
                  <a:pt x="39" y="163"/>
                </a:lnTo>
                <a:lnTo>
                  <a:pt x="42" y="162"/>
                </a:lnTo>
                <a:lnTo>
                  <a:pt x="44" y="163"/>
                </a:lnTo>
                <a:lnTo>
                  <a:pt x="44" y="162"/>
                </a:lnTo>
                <a:lnTo>
                  <a:pt x="42" y="157"/>
                </a:lnTo>
                <a:lnTo>
                  <a:pt x="43" y="156"/>
                </a:lnTo>
                <a:lnTo>
                  <a:pt x="44" y="155"/>
                </a:lnTo>
                <a:lnTo>
                  <a:pt x="50" y="151"/>
                </a:lnTo>
                <a:lnTo>
                  <a:pt x="58" y="145"/>
                </a:lnTo>
                <a:lnTo>
                  <a:pt x="60" y="144"/>
                </a:lnTo>
                <a:lnTo>
                  <a:pt x="60" y="145"/>
                </a:lnTo>
                <a:lnTo>
                  <a:pt x="61" y="148"/>
                </a:lnTo>
                <a:lnTo>
                  <a:pt x="61" y="152"/>
                </a:lnTo>
                <a:close/>
                <a:moveTo>
                  <a:pt x="157" y="143"/>
                </a:moveTo>
                <a:lnTo>
                  <a:pt x="157" y="143"/>
                </a:lnTo>
                <a:lnTo>
                  <a:pt x="157" y="148"/>
                </a:lnTo>
                <a:lnTo>
                  <a:pt x="157" y="150"/>
                </a:lnTo>
                <a:lnTo>
                  <a:pt x="156" y="151"/>
                </a:lnTo>
                <a:lnTo>
                  <a:pt x="154" y="155"/>
                </a:lnTo>
                <a:lnTo>
                  <a:pt x="148" y="160"/>
                </a:lnTo>
                <a:lnTo>
                  <a:pt x="136" y="171"/>
                </a:lnTo>
                <a:lnTo>
                  <a:pt x="130" y="176"/>
                </a:lnTo>
                <a:lnTo>
                  <a:pt x="129" y="179"/>
                </a:lnTo>
                <a:lnTo>
                  <a:pt x="128" y="183"/>
                </a:lnTo>
                <a:lnTo>
                  <a:pt x="132" y="183"/>
                </a:lnTo>
                <a:lnTo>
                  <a:pt x="134" y="184"/>
                </a:lnTo>
                <a:lnTo>
                  <a:pt x="133" y="186"/>
                </a:lnTo>
                <a:lnTo>
                  <a:pt x="127" y="193"/>
                </a:lnTo>
                <a:lnTo>
                  <a:pt x="125" y="198"/>
                </a:lnTo>
                <a:lnTo>
                  <a:pt x="130" y="198"/>
                </a:lnTo>
                <a:lnTo>
                  <a:pt x="133" y="197"/>
                </a:lnTo>
                <a:lnTo>
                  <a:pt x="141" y="194"/>
                </a:lnTo>
                <a:lnTo>
                  <a:pt x="148" y="191"/>
                </a:lnTo>
                <a:lnTo>
                  <a:pt x="151" y="191"/>
                </a:lnTo>
                <a:lnTo>
                  <a:pt x="158" y="193"/>
                </a:lnTo>
                <a:lnTo>
                  <a:pt x="159" y="193"/>
                </a:lnTo>
                <a:lnTo>
                  <a:pt x="162" y="192"/>
                </a:lnTo>
                <a:lnTo>
                  <a:pt x="165" y="192"/>
                </a:lnTo>
                <a:lnTo>
                  <a:pt x="184" y="193"/>
                </a:lnTo>
                <a:lnTo>
                  <a:pt x="189" y="191"/>
                </a:lnTo>
                <a:lnTo>
                  <a:pt x="193" y="193"/>
                </a:lnTo>
                <a:lnTo>
                  <a:pt x="196" y="196"/>
                </a:lnTo>
                <a:lnTo>
                  <a:pt x="199" y="203"/>
                </a:lnTo>
                <a:lnTo>
                  <a:pt x="199" y="204"/>
                </a:lnTo>
                <a:lnTo>
                  <a:pt x="197" y="208"/>
                </a:lnTo>
                <a:lnTo>
                  <a:pt x="194" y="211"/>
                </a:lnTo>
                <a:lnTo>
                  <a:pt x="191" y="217"/>
                </a:lnTo>
                <a:lnTo>
                  <a:pt x="190" y="220"/>
                </a:lnTo>
                <a:lnTo>
                  <a:pt x="190" y="223"/>
                </a:lnTo>
                <a:lnTo>
                  <a:pt x="189" y="226"/>
                </a:lnTo>
                <a:lnTo>
                  <a:pt x="184" y="240"/>
                </a:lnTo>
                <a:lnTo>
                  <a:pt x="178" y="247"/>
                </a:lnTo>
                <a:lnTo>
                  <a:pt x="176" y="252"/>
                </a:lnTo>
                <a:lnTo>
                  <a:pt x="173" y="257"/>
                </a:lnTo>
                <a:lnTo>
                  <a:pt x="171" y="259"/>
                </a:lnTo>
                <a:lnTo>
                  <a:pt x="168" y="261"/>
                </a:lnTo>
                <a:lnTo>
                  <a:pt x="159" y="263"/>
                </a:lnTo>
                <a:lnTo>
                  <a:pt x="157" y="264"/>
                </a:lnTo>
                <a:lnTo>
                  <a:pt x="154" y="267"/>
                </a:lnTo>
                <a:lnTo>
                  <a:pt x="151" y="268"/>
                </a:lnTo>
                <a:lnTo>
                  <a:pt x="154" y="268"/>
                </a:lnTo>
                <a:lnTo>
                  <a:pt x="158" y="266"/>
                </a:lnTo>
                <a:lnTo>
                  <a:pt x="164" y="266"/>
                </a:lnTo>
                <a:lnTo>
                  <a:pt x="171" y="270"/>
                </a:lnTo>
                <a:lnTo>
                  <a:pt x="171" y="274"/>
                </a:lnTo>
                <a:lnTo>
                  <a:pt x="168" y="277"/>
                </a:lnTo>
                <a:lnTo>
                  <a:pt x="161" y="277"/>
                </a:lnTo>
                <a:lnTo>
                  <a:pt x="155" y="284"/>
                </a:lnTo>
                <a:lnTo>
                  <a:pt x="152" y="286"/>
                </a:lnTo>
                <a:lnTo>
                  <a:pt x="149" y="287"/>
                </a:lnTo>
                <a:lnTo>
                  <a:pt x="146" y="286"/>
                </a:lnTo>
                <a:lnTo>
                  <a:pt x="139" y="285"/>
                </a:lnTo>
                <a:lnTo>
                  <a:pt x="136" y="283"/>
                </a:lnTo>
                <a:lnTo>
                  <a:pt x="139" y="286"/>
                </a:lnTo>
                <a:lnTo>
                  <a:pt x="142" y="287"/>
                </a:lnTo>
                <a:lnTo>
                  <a:pt x="159" y="291"/>
                </a:lnTo>
                <a:lnTo>
                  <a:pt x="160" y="290"/>
                </a:lnTo>
                <a:lnTo>
                  <a:pt x="166" y="287"/>
                </a:lnTo>
                <a:lnTo>
                  <a:pt x="173" y="287"/>
                </a:lnTo>
                <a:lnTo>
                  <a:pt x="187" y="294"/>
                </a:lnTo>
                <a:lnTo>
                  <a:pt x="191" y="299"/>
                </a:lnTo>
                <a:lnTo>
                  <a:pt x="197" y="306"/>
                </a:lnTo>
                <a:lnTo>
                  <a:pt x="200" y="309"/>
                </a:lnTo>
                <a:lnTo>
                  <a:pt x="202" y="312"/>
                </a:lnTo>
                <a:lnTo>
                  <a:pt x="204" y="316"/>
                </a:lnTo>
                <a:lnTo>
                  <a:pt x="207" y="329"/>
                </a:lnTo>
                <a:lnTo>
                  <a:pt x="210" y="342"/>
                </a:lnTo>
                <a:lnTo>
                  <a:pt x="214" y="355"/>
                </a:lnTo>
                <a:lnTo>
                  <a:pt x="216" y="359"/>
                </a:lnTo>
                <a:lnTo>
                  <a:pt x="218" y="362"/>
                </a:lnTo>
                <a:lnTo>
                  <a:pt x="230" y="368"/>
                </a:lnTo>
                <a:lnTo>
                  <a:pt x="233" y="370"/>
                </a:lnTo>
                <a:lnTo>
                  <a:pt x="238" y="376"/>
                </a:lnTo>
                <a:lnTo>
                  <a:pt x="243" y="382"/>
                </a:lnTo>
                <a:lnTo>
                  <a:pt x="247" y="387"/>
                </a:lnTo>
                <a:lnTo>
                  <a:pt x="251" y="390"/>
                </a:lnTo>
                <a:lnTo>
                  <a:pt x="249" y="392"/>
                </a:lnTo>
                <a:lnTo>
                  <a:pt x="248" y="396"/>
                </a:lnTo>
                <a:lnTo>
                  <a:pt x="249" y="400"/>
                </a:lnTo>
                <a:lnTo>
                  <a:pt x="251" y="404"/>
                </a:lnTo>
                <a:lnTo>
                  <a:pt x="254" y="410"/>
                </a:lnTo>
                <a:lnTo>
                  <a:pt x="258" y="417"/>
                </a:lnTo>
                <a:lnTo>
                  <a:pt x="257" y="416"/>
                </a:lnTo>
                <a:lnTo>
                  <a:pt x="255" y="416"/>
                </a:lnTo>
                <a:lnTo>
                  <a:pt x="254" y="416"/>
                </a:lnTo>
                <a:lnTo>
                  <a:pt x="252" y="415"/>
                </a:lnTo>
                <a:lnTo>
                  <a:pt x="249" y="413"/>
                </a:lnTo>
                <a:lnTo>
                  <a:pt x="246" y="411"/>
                </a:lnTo>
                <a:lnTo>
                  <a:pt x="240" y="412"/>
                </a:lnTo>
                <a:lnTo>
                  <a:pt x="236" y="411"/>
                </a:lnTo>
                <a:lnTo>
                  <a:pt x="234" y="411"/>
                </a:lnTo>
                <a:lnTo>
                  <a:pt x="239" y="413"/>
                </a:lnTo>
                <a:lnTo>
                  <a:pt x="245" y="413"/>
                </a:lnTo>
                <a:lnTo>
                  <a:pt x="258" y="425"/>
                </a:lnTo>
                <a:lnTo>
                  <a:pt x="263" y="432"/>
                </a:lnTo>
                <a:lnTo>
                  <a:pt x="265" y="441"/>
                </a:lnTo>
                <a:lnTo>
                  <a:pt x="263" y="445"/>
                </a:lnTo>
                <a:lnTo>
                  <a:pt x="261" y="447"/>
                </a:lnTo>
                <a:lnTo>
                  <a:pt x="258" y="450"/>
                </a:lnTo>
                <a:lnTo>
                  <a:pt x="256" y="454"/>
                </a:lnTo>
                <a:lnTo>
                  <a:pt x="263" y="459"/>
                </a:lnTo>
                <a:lnTo>
                  <a:pt x="264" y="459"/>
                </a:lnTo>
                <a:lnTo>
                  <a:pt x="266" y="458"/>
                </a:lnTo>
                <a:lnTo>
                  <a:pt x="268" y="456"/>
                </a:lnTo>
                <a:lnTo>
                  <a:pt x="270" y="452"/>
                </a:lnTo>
                <a:lnTo>
                  <a:pt x="272" y="451"/>
                </a:lnTo>
                <a:lnTo>
                  <a:pt x="276" y="450"/>
                </a:lnTo>
                <a:lnTo>
                  <a:pt x="280" y="450"/>
                </a:lnTo>
                <a:lnTo>
                  <a:pt x="284" y="451"/>
                </a:lnTo>
                <a:lnTo>
                  <a:pt x="287" y="451"/>
                </a:lnTo>
                <a:lnTo>
                  <a:pt x="294" y="453"/>
                </a:lnTo>
                <a:lnTo>
                  <a:pt x="297" y="454"/>
                </a:lnTo>
                <a:lnTo>
                  <a:pt x="306" y="462"/>
                </a:lnTo>
                <a:lnTo>
                  <a:pt x="308" y="466"/>
                </a:lnTo>
                <a:lnTo>
                  <a:pt x="309" y="471"/>
                </a:lnTo>
                <a:lnTo>
                  <a:pt x="309" y="476"/>
                </a:lnTo>
                <a:lnTo>
                  <a:pt x="307" y="481"/>
                </a:lnTo>
                <a:lnTo>
                  <a:pt x="306" y="486"/>
                </a:lnTo>
                <a:lnTo>
                  <a:pt x="304" y="492"/>
                </a:lnTo>
                <a:lnTo>
                  <a:pt x="304" y="494"/>
                </a:lnTo>
                <a:lnTo>
                  <a:pt x="303" y="496"/>
                </a:lnTo>
                <a:lnTo>
                  <a:pt x="298" y="500"/>
                </a:lnTo>
                <a:lnTo>
                  <a:pt x="295" y="502"/>
                </a:lnTo>
                <a:lnTo>
                  <a:pt x="294" y="501"/>
                </a:lnTo>
                <a:lnTo>
                  <a:pt x="293" y="502"/>
                </a:lnTo>
                <a:lnTo>
                  <a:pt x="292" y="503"/>
                </a:lnTo>
                <a:lnTo>
                  <a:pt x="294" y="505"/>
                </a:lnTo>
                <a:lnTo>
                  <a:pt x="294" y="508"/>
                </a:lnTo>
                <a:lnTo>
                  <a:pt x="291" y="510"/>
                </a:lnTo>
                <a:lnTo>
                  <a:pt x="288" y="511"/>
                </a:lnTo>
                <a:lnTo>
                  <a:pt x="284" y="510"/>
                </a:lnTo>
                <a:lnTo>
                  <a:pt x="278" y="514"/>
                </a:lnTo>
                <a:lnTo>
                  <a:pt x="282" y="516"/>
                </a:lnTo>
                <a:lnTo>
                  <a:pt x="283" y="518"/>
                </a:lnTo>
                <a:lnTo>
                  <a:pt x="282" y="522"/>
                </a:lnTo>
                <a:lnTo>
                  <a:pt x="279" y="523"/>
                </a:lnTo>
                <a:lnTo>
                  <a:pt x="276" y="524"/>
                </a:lnTo>
                <a:lnTo>
                  <a:pt x="273" y="524"/>
                </a:lnTo>
                <a:lnTo>
                  <a:pt x="270" y="525"/>
                </a:lnTo>
                <a:lnTo>
                  <a:pt x="267" y="527"/>
                </a:lnTo>
                <a:lnTo>
                  <a:pt x="271" y="526"/>
                </a:lnTo>
                <a:lnTo>
                  <a:pt x="273" y="527"/>
                </a:lnTo>
                <a:lnTo>
                  <a:pt x="274" y="530"/>
                </a:lnTo>
                <a:lnTo>
                  <a:pt x="276" y="531"/>
                </a:lnTo>
                <a:lnTo>
                  <a:pt x="282" y="532"/>
                </a:lnTo>
                <a:lnTo>
                  <a:pt x="286" y="532"/>
                </a:lnTo>
                <a:lnTo>
                  <a:pt x="293" y="531"/>
                </a:lnTo>
                <a:lnTo>
                  <a:pt x="297" y="531"/>
                </a:lnTo>
                <a:lnTo>
                  <a:pt x="298" y="532"/>
                </a:lnTo>
                <a:lnTo>
                  <a:pt x="298" y="535"/>
                </a:lnTo>
                <a:lnTo>
                  <a:pt x="298" y="541"/>
                </a:lnTo>
                <a:lnTo>
                  <a:pt x="297" y="542"/>
                </a:lnTo>
                <a:lnTo>
                  <a:pt x="287" y="548"/>
                </a:lnTo>
                <a:lnTo>
                  <a:pt x="285" y="551"/>
                </a:lnTo>
                <a:lnTo>
                  <a:pt x="284" y="554"/>
                </a:lnTo>
                <a:lnTo>
                  <a:pt x="278" y="553"/>
                </a:lnTo>
                <a:lnTo>
                  <a:pt x="276" y="556"/>
                </a:lnTo>
                <a:lnTo>
                  <a:pt x="271" y="557"/>
                </a:lnTo>
                <a:lnTo>
                  <a:pt x="267" y="559"/>
                </a:lnTo>
                <a:lnTo>
                  <a:pt x="264" y="561"/>
                </a:lnTo>
                <a:lnTo>
                  <a:pt x="261" y="562"/>
                </a:lnTo>
                <a:lnTo>
                  <a:pt x="248" y="559"/>
                </a:lnTo>
                <a:lnTo>
                  <a:pt x="240" y="559"/>
                </a:lnTo>
                <a:lnTo>
                  <a:pt x="230" y="562"/>
                </a:lnTo>
                <a:lnTo>
                  <a:pt x="227" y="561"/>
                </a:lnTo>
                <a:lnTo>
                  <a:pt x="223" y="559"/>
                </a:lnTo>
                <a:lnTo>
                  <a:pt x="219" y="558"/>
                </a:lnTo>
                <a:lnTo>
                  <a:pt x="214" y="557"/>
                </a:lnTo>
                <a:lnTo>
                  <a:pt x="210" y="555"/>
                </a:lnTo>
                <a:lnTo>
                  <a:pt x="213" y="559"/>
                </a:lnTo>
                <a:lnTo>
                  <a:pt x="207" y="563"/>
                </a:lnTo>
                <a:lnTo>
                  <a:pt x="204" y="563"/>
                </a:lnTo>
                <a:lnTo>
                  <a:pt x="202" y="563"/>
                </a:lnTo>
                <a:lnTo>
                  <a:pt x="196" y="564"/>
                </a:lnTo>
                <a:lnTo>
                  <a:pt x="191" y="564"/>
                </a:lnTo>
                <a:lnTo>
                  <a:pt x="192" y="566"/>
                </a:lnTo>
                <a:lnTo>
                  <a:pt x="193" y="568"/>
                </a:lnTo>
                <a:lnTo>
                  <a:pt x="192" y="569"/>
                </a:lnTo>
                <a:lnTo>
                  <a:pt x="191" y="570"/>
                </a:lnTo>
                <a:lnTo>
                  <a:pt x="181" y="568"/>
                </a:lnTo>
                <a:lnTo>
                  <a:pt x="179" y="568"/>
                </a:lnTo>
                <a:lnTo>
                  <a:pt x="178" y="570"/>
                </a:lnTo>
                <a:lnTo>
                  <a:pt x="175" y="569"/>
                </a:lnTo>
                <a:lnTo>
                  <a:pt x="171" y="566"/>
                </a:lnTo>
                <a:lnTo>
                  <a:pt x="168" y="565"/>
                </a:lnTo>
                <a:lnTo>
                  <a:pt x="164" y="564"/>
                </a:lnTo>
                <a:lnTo>
                  <a:pt x="161" y="564"/>
                </a:lnTo>
                <a:lnTo>
                  <a:pt x="148" y="568"/>
                </a:lnTo>
                <a:lnTo>
                  <a:pt x="145" y="572"/>
                </a:lnTo>
                <a:lnTo>
                  <a:pt x="144" y="578"/>
                </a:lnTo>
                <a:lnTo>
                  <a:pt x="142" y="583"/>
                </a:lnTo>
                <a:lnTo>
                  <a:pt x="139" y="587"/>
                </a:lnTo>
                <a:lnTo>
                  <a:pt x="136" y="588"/>
                </a:lnTo>
                <a:lnTo>
                  <a:pt x="133" y="585"/>
                </a:lnTo>
                <a:lnTo>
                  <a:pt x="126" y="582"/>
                </a:lnTo>
                <a:lnTo>
                  <a:pt x="124" y="580"/>
                </a:lnTo>
                <a:lnTo>
                  <a:pt x="123" y="580"/>
                </a:lnTo>
                <a:lnTo>
                  <a:pt x="123" y="581"/>
                </a:lnTo>
                <a:lnTo>
                  <a:pt x="120" y="581"/>
                </a:lnTo>
                <a:lnTo>
                  <a:pt x="118" y="581"/>
                </a:lnTo>
                <a:lnTo>
                  <a:pt x="114" y="582"/>
                </a:lnTo>
                <a:lnTo>
                  <a:pt x="107" y="585"/>
                </a:lnTo>
                <a:lnTo>
                  <a:pt x="104" y="586"/>
                </a:lnTo>
                <a:lnTo>
                  <a:pt x="98" y="591"/>
                </a:lnTo>
                <a:lnTo>
                  <a:pt x="97" y="592"/>
                </a:lnTo>
                <a:lnTo>
                  <a:pt x="95" y="597"/>
                </a:lnTo>
                <a:lnTo>
                  <a:pt x="91" y="598"/>
                </a:lnTo>
                <a:lnTo>
                  <a:pt x="88" y="595"/>
                </a:lnTo>
                <a:lnTo>
                  <a:pt x="85" y="594"/>
                </a:lnTo>
                <a:lnTo>
                  <a:pt x="81" y="595"/>
                </a:lnTo>
                <a:lnTo>
                  <a:pt x="79" y="596"/>
                </a:lnTo>
                <a:lnTo>
                  <a:pt x="78" y="595"/>
                </a:lnTo>
                <a:lnTo>
                  <a:pt x="78" y="593"/>
                </a:lnTo>
                <a:lnTo>
                  <a:pt x="80" y="589"/>
                </a:lnTo>
                <a:lnTo>
                  <a:pt x="88" y="587"/>
                </a:lnTo>
                <a:lnTo>
                  <a:pt x="94" y="581"/>
                </a:lnTo>
                <a:lnTo>
                  <a:pt x="97" y="577"/>
                </a:lnTo>
                <a:lnTo>
                  <a:pt x="98" y="575"/>
                </a:lnTo>
                <a:lnTo>
                  <a:pt x="100" y="573"/>
                </a:lnTo>
                <a:lnTo>
                  <a:pt x="102" y="573"/>
                </a:lnTo>
                <a:lnTo>
                  <a:pt x="103" y="571"/>
                </a:lnTo>
                <a:lnTo>
                  <a:pt x="111" y="561"/>
                </a:lnTo>
                <a:lnTo>
                  <a:pt x="112" y="559"/>
                </a:lnTo>
                <a:lnTo>
                  <a:pt x="112" y="555"/>
                </a:lnTo>
                <a:lnTo>
                  <a:pt x="113" y="551"/>
                </a:lnTo>
                <a:lnTo>
                  <a:pt x="120" y="549"/>
                </a:lnTo>
                <a:lnTo>
                  <a:pt x="124" y="541"/>
                </a:lnTo>
                <a:lnTo>
                  <a:pt x="124" y="540"/>
                </a:lnTo>
                <a:lnTo>
                  <a:pt x="134" y="539"/>
                </a:lnTo>
                <a:lnTo>
                  <a:pt x="142" y="539"/>
                </a:lnTo>
                <a:lnTo>
                  <a:pt x="149" y="540"/>
                </a:lnTo>
                <a:lnTo>
                  <a:pt x="153" y="540"/>
                </a:lnTo>
                <a:lnTo>
                  <a:pt x="156" y="540"/>
                </a:lnTo>
                <a:lnTo>
                  <a:pt x="159" y="538"/>
                </a:lnTo>
                <a:lnTo>
                  <a:pt x="164" y="530"/>
                </a:lnTo>
                <a:lnTo>
                  <a:pt x="167" y="526"/>
                </a:lnTo>
                <a:lnTo>
                  <a:pt x="170" y="523"/>
                </a:lnTo>
                <a:lnTo>
                  <a:pt x="173" y="520"/>
                </a:lnTo>
                <a:lnTo>
                  <a:pt x="178" y="513"/>
                </a:lnTo>
                <a:lnTo>
                  <a:pt x="175" y="515"/>
                </a:lnTo>
                <a:lnTo>
                  <a:pt x="171" y="519"/>
                </a:lnTo>
                <a:lnTo>
                  <a:pt x="169" y="521"/>
                </a:lnTo>
                <a:lnTo>
                  <a:pt x="161" y="523"/>
                </a:lnTo>
                <a:lnTo>
                  <a:pt x="158" y="525"/>
                </a:lnTo>
                <a:lnTo>
                  <a:pt x="153" y="530"/>
                </a:lnTo>
                <a:lnTo>
                  <a:pt x="151" y="531"/>
                </a:lnTo>
                <a:lnTo>
                  <a:pt x="143" y="530"/>
                </a:lnTo>
                <a:lnTo>
                  <a:pt x="137" y="523"/>
                </a:lnTo>
                <a:lnTo>
                  <a:pt x="133" y="521"/>
                </a:lnTo>
                <a:lnTo>
                  <a:pt x="131" y="520"/>
                </a:lnTo>
                <a:lnTo>
                  <a:pt x="129" y="521"/>
                </a:lnTo>
                <a:lnTo>
                  <a:pt x="126" y="522"/>
                </a:lnTo>
                <a:lnTo>
                  <a:pt x="122" y="522"/>
                </a:lnTo>
                <a:lnTo>
                  <a:pt x="124" y="519"/>
                </a:lnTo>
                <a:lnTo>
                  <a:pt x="127" y="517"/>
                </a:lnTo>
                <a:lnTo>
                  <a:pt x="121" y="516"/>
                </a:lnTo>
                <a:lnTo>
                  <a:pt x="119" y="515"/>
                </a:lnTo>
                <a:lnTo>
                  <a:pt x="117" y="513"/>
                </a:lnTo>
                <a:lnTo>
                  <a:pt x="113" y="513"/>
                </a:lnTo>
                <a:lnTo>
                  <a:pt x="111" y="513"/>
                </a:lnTo>
                <a:lnTo>
                  <a:pt x="107" y="516"/>
                </a:lnTo>
                <a:lnTo>
                  <a:pt x="101" y="519"/>
                </a:lnTo>
                <a:lnTo>
                  <a:pt x="94" y="515"/>
                </a:lnTo>
                <a:lnTo>
                  <a:pt x="93" y="513"/>
                </a:lnTo>
                <a:lnTo>
                  <a:pt x="93" y="510"/>
                </a:lnTo>
                <a:lnTo>
                  <a:pt x="92" y="507"/>
                </a:lnTo>
                <a:lnTo>
                  <a:pt x="90" y="506"/>
                </a:lnTo>
                <a:lnTo>
                  <a:pt x="92" y="503"/>
                </a:lnTo>
                <a:lnTo>
                  <a:pt x="95" y="500"/>
                </a:lnTo>
                <a:lnTo>
                  <a:pt x="102" y="498"/>
                </a:lnTo>
                <a:lnTo>
                  <a:pt x="112" y="492"/>
                </a:lnTo>
                <a:lnTo>
                  <a:pt x="117" y="490"/>
                </a:lnTo>
                <a:lnTo>
                  <a:pt x="123" y="486"/>
                </a:lnTo>
                <a:lnTo>
                  <a:pt x="125" y="484"/>
                </a:lnTo>
                <a:lnTo>
                  <a:pt x="126" y="480"/>
                </a:lnTo>
                <a:lnTo>
                  <a:pt x="128" y="476"/>
                </a:lnTo>
                <a:lnTo>
                  <a:pt x="130" y="473"/>
                </a:lnTo>
                <a:lnTo>
                  <a:pt x="128" y="472"/>
                </a:lnTo>
                <a:lnTo>
                  <a:pt x="127" y="469"/>
                </a:lnTo>
                <a:lnTo>
                  <a:pt x="127" y="467"/>
                </a:lnTo>
                <a:lnTo>
                  <a:pt x="128" y="464"/>
                </a:lnTo>
                <a:lnTo>
                  <a:pt x="127" y="461"/>
                </a:lnTo>
                <a:lnTo>
                  <a:pt x="126" y="458"/>
                </a:lnTo>
                <a:lnTo>
                  <a:pt x="126" y="456"/>
                </a:lnTo>
                <a:lnTo>
                  <a:pt x="126" y="453"/>
                </a:lnTo>
                <a:lnTo>
                  <a:pt x="122" y="453"/>
                </a:lnTo>
                <a:lnTo>
                  <a:pt x="118" y="454"/>
                </a:lnTo>
                <a:lnTo>
                  <a:pt x="115" y="456"/>
                </a:lnTo>
                <a:lnTo>
                  <a:pt x="111" y="459"/>
                </a:lnTo>
                <a:lnTo>
                  <a:pt x="108" y="459"/>
                </a:lnTo>
                <a:lnTo>
                  <a:pt x="108" y="457"/>
                </a:lnTo>
                <a:lnTo>
                  <a:pt x="110" y="455"/>
                </a:lnTo>
                <a:lnTo>
                  <a:pt x="113" y="451"/>
                </a:lnTo>
                <a:lnTo>
                  <a:pt x="117" y="448"/>
                </a:lnTo>
                <a:lnTo>
                  <a:pt x="118" y="446"/>
                </a:lnTo>
                <a:lnTo>
                  <a:pt x="119" y="444"/>
                </a:lnTo>
                <a:lnTo>
                  <a:pt x="121" y="441"/>
                </a:lnTo>
                <a:lnTo>
                  <a:pt x="126" y="438"/>
                </a:lnTo>
                <a:lnTo>
                  <a:pt x="135" y="433"/>
                </a:lnTo>
                <a:lnTo>
                  <a:pt x="137" y="433"/>
                </a:lnTo>
                <a:lnTo>
                  <a:pt x="140" y="433"/>
                </a:lnTo>
                <a:lnTo>
                  <a:pt x="144" y="433"/>
                </a:lnTo>
                <a:lnTo>
                  <a:pt x="147" y="431"/>
                </a:lnTo>
                <a:lnTo>
                  <a:pt x="150" y="431"/>
                </a:lnTo>
                <a:lnTo>
                  <a:pt x="158" y="435"/>
                </a:lnTo>
                <a:lnTo>
                  <a:pt x="155" y="428"/>
                </a:lnTo>
                <a:lnTo>
                  <a:pt x="159" y="427"/>
                </a:lnTo>
                <a:lnTo>
                  <a:pt x="163" y="433"/>
                </a:lnTo>
                <a:lnTo>
                  <a:pt x="165" y="434"/>
                </a:lnTo>
                <a:lnTo>
                  <a:pt x="168" y="433"/>
                </a:lnTo>
                <a:lnTo>
                  <a:pt x="167" y="432"/>
                </a:lnTo>
                <a:lnTo>
                  <a:pt x="165" y="432"/>
                </a:lnTo>
                <a:lnTo>
                  <a:pt x="163" y="431"/>
                </a:lnTo>
                <a:lnTo>
                  <a:pt x="161" y="429"/>
                </a:lnTo>
                <a:lnTo>
                  <a:pt x="159" y="422"/>
                </a:lnTo>
                <a:lnTo>
                  <a:pt x="159" y="418"/>
                </a:lnTo>
                <a:lnTo>
                  <a:pt x="161" y="414"/>
                </a:lnTo>
                <a:lnTo>
                  <a:pt x="163" y="411"/>
                </a:lnTo>
                <a:lnTo>
                  <a:pt x="161" y="410"/>
                </a:lnTo>
                <a:lnTo>
                  <a:pt x="160" y="409"/>
                </a:lnTo>
                <a:lnTo>
                  <a:pt x="159" y="405"/>
                </a:lnTo>
                <a:lnTo>
                  <a:pt x="160" y="402"/>
                </a:lnTo>
                <a:lnTo>
                  <a:pt x="164" y="399"/>
                </a:lnTo>
                <a:lnTo>
                  <a:pt x="165" y="394"/>
                </a:lnTo>
                <a:lnTo>
                  <a:pt x="165" y="389"/>
                </a:lnTo>
                <a:lnTo>
                  <a:pt x="165" y="387"/>
                </a:lnTo>
                <a:lnTo>
                  <a:pt x="161" y="388"/>
                </a:lnTo>
                <a:lnTo>
                  <a:pt x="159" y="389"/>
                </a:lnTo>
                <a:lnTo>
                  <a:pt x="157" y="390"/>
                </a:lnTo>
                <a:lnTo>
                  <a:pt x="155" y="390"/>
                </a:lnTo>
                <a:lnTo>
                  <a:pt x="151" y="385"/>
                </a:lnTo>
                <a:lnTo>
                  <a:pt x="148" y="380"/>
                </a:lnTo>
                <a:lnTo>
                  <a:pt x="143" y="372"/>
                </a:lnTo>
                <a:lnTo>
                  <a:pt x="142" y="367"/>
                </a:lnTo>
                <a:lnTo>
                  <a:pt x="146" y="355"/>
                </a:lnTo>
                <a:lnTo>
                  <a:pt x="152" y="348"/>
                </a:lnTo>
                <a:lnTo>
                  <a:pt x="159" y="346"/>
                </a:lnTo>
                <a:lnTo>
                  <a:pt x="158" y="345"/>
                </a:lnTo>
                <a:lnTo>
                  <a:pt x="147" y="345"/>
                </a:lnTo>
                <a:lnTo>
                  <a:pt x="143" y="346"/>
                </a:lnTo>
                <a:lnTo>
                  <a:pt x="140" y="349"/>
                </a:lnTo>
                <a:lnTo>
                  <a:pt x="138" y="350"/>
                </a:lnTo>
                <a:lnTo>
                  <a:pt x="136" y="350"/>
                </a:lnTo>
                <a:lnTo>
                  <a:pt x="134" y="352"/>
                </a:lnTo>
                <a:lnTo>
                  <a:pt x="133" y="354"/>
                </a:lnTo>
                <a:lnTo>
                  <a:pt x="131" y="355"/>
                </a:lnTo>
                <a:lnTo>
                  <a:pt x="127" y="355"/>
                </a:lnTo>
                <a:lnTo>
                  <a:pt x="125" y="355"/>
                </a:lnTo>
                <a:lnTo>
                  <a:pt x="124" y="354"/>
                </a:lnTo>
                <a:lnTo>
                  <a:pt x="123" y="352"/>
                </a:lnTo>
                <a:lnTo>
                  <a:pt x="121" y="351"/>
                </a:lnTo>
                <a:lnTo>
                  <a:pt x="120" y="352"/>
                </a:lnTo>
                <a:lnTo>
                  <a:pt x="117" y="355"/>
                </a:lnTo>
                <a:lnTo>
                  <a:pt x="113" y="356"/>
                </a:lnTo>
                <a:lnTo>
                  <a:pt x="109" y="354"/>
                </a:lnTo>
                <a:lnTo>
                  <a:pt x="104" y="351"/>
                </a:lnTo>
                <a:lnTo>
                  <a:pt x="103" y="353"/>
                </a:lnTo>
                <a:lnTo>
                  <a:pt x="102" y="355"/>
                </a:lnTo>
                <a:lnTo>
                  <a:pt x="101" y="360"/>
                </a:lnTo>
                <a:lnTo>
                  <a:pt x="97" y="356"/>
                </a:lnTo>
                <a:lnTo>
                  <a:pt x="94" y="351"/>
                </a:lnTo>
                <a:lnTo>
                  <a:pt x="93" y="347"/>
                </a:lnTo>
                <a:lnTo>
                  <a:pt x="93" y="344"/>
                </a:lnTo>
                <a:lnTo>
                  <a:pt x="95" y="342"/>
                </a:lnTo>
                <a:lnTo>
                  <a:pt x="96" y="344"/>
                </a:lnTo>
                <a:lnTo>
                  <a:pt x="99" y="335"/>
                </a:lnTo>
                <a:lnTo>
                  <a:pt x="105" y="323"/>
                </a:lnTo>
                <a:lnTo>
                  <a:pt x="107" y="320"/>
                </a:lnTo>
                <a:lnTo>
                  <a:pt x="108" y="316"/>
                </a:lnTo>
                <a:lnTo>
                  <a:pt x="108" y="313"/>
                </a:lnTo>
                <a:lnTo>
                  <a:pt x="107" y="310"/>
                </a:lnTo>
                <a:lnTo>
                  <a:pt x="102" y="305"/>
                </a:lnTo>
                <a:lnTo>
                  <a:pt x="102" y="300"/>
                </a:lnTo>
                <a:lnTo>
                  <a:pt x="102" y="295"/>
                </a:lnTo>
                <a:lnTo>
                  <a:pt x="104" y="292"/>
                </a:lnTo>
                <a:lnTo>
                  <a:pt x="104" y="291"/>
                </a:lnTo>
                <a:lnTo>
                  <a:pt x="111" y="292"/>
                </a:lnTo>
                <a:lnTo>
                  <a:pt x="108" y="290"/>
                </a:lnTo>
                <a:lnTo>
                  <a:pt x="103" y="285"/>
                </a:lnTo>
                <a:lnTo>
                  <a:pt x="103" y="284"/>
                </a:lnTo>
                <a:lnTo>
                  <a:pt x="104" y="279"/>
                </a:lnTo>
                <a:lnTo>
                  <a:pt x="104" y="280"/>
                </a:lnTo>
                <a:lnTo>
                  <a:pt x="103" y="282"/>
                </a:lnTo>
                <a:lnTo>
                  <a:pt x="100" y="287"/>
                </a:lnTo>
                <a:lnTo>
                  <a:pt x="99" y="288"/>
                </a:lnTo>
                <a:lnTo>
                  <a:pt x="95" y="289"/>
                </a:lnTo>
                <a:lnTo>
                  <a:pt x="95" y="291"/>
                </a:lnTo>
                <a:lnTo>
                  <a:pt x="94" y="292"/>
                </a:lnTo>
                <a:lnTo>
                  <a:pt x="92" y="292"/>
                </a:lnTo>
                <a:lnTo>
                  <a:pt x="91" y="294"/>
                </a:lnTo>
                <a:lnTo>
                  <a:pt x="91" y="294"/>
                </a:lnTo>
                <a:lnTo>
                  <a:pt x="91" y="292"/>
                </a:lnTo>
                <a:lnTo>
                  <a:pt x="90" y="288"/>
                </a:lnTo>
                <a:lnTo>
                  <a:pt x="91" y="284"/>
                </a:lnTo>
                <a:lnTo>
                  <a:pt x="93" y="282"/>
                </a:lnTo>
                <a:lnTo>
                  <a:pt x="98" y="275"/>
                </a:lnTo>
                <a:lnTo>
                  <a:pt x="96" y="277"/>
                </a:lnTo>
                <a:lnTo>
                  <a:pt x="89" y="283"/>
                </a:lnTo>
                <a:lnTo>
                  <a:pt x="86" y="287"/>
                </a:lnTo>
                <a:lnTo>
                  <a:pt x="85" y="288"/>
                </a:lnTo>
                <a:lnTo>
                  <a:pt x="85" y="290"/>
                </a:lnTo>
                <a:lnTo>
                  <a:pt x="85" y="291"/>
                </a:lnTo>
                <a:lnTo>
                  <a:pt x="87" y="298"/>
                </a:lnTo>
                <a:lnTo>
                  <a:pt x="86" y="301"/>
                </a:lnTo>
                <a:lnTo>
                  <a:pt x="81" y="322"/>
                </a:lnTo>
                <a:lnTo>
                  <a:pt x="80" y="324"/>
                </a:lnTo>
                <a:lnTo>
                  <a:pt x="79" y="325"/>
                </a:lnTo>
                <a:lnTo>
                  <a:pt x="78" y="325"/>
                </a:lnTo>
                <a:lnTo>
                  <a:pt x="75" y="325"/>
                </a:lnTo>
                <a:lnTo>
                  <a:pt x="74" y="323"/>
                </a:lnTo>
                <a:lnTo>
                  <a:pt x="74" y="322"/>
                </a:lnTo>
                <a:lnTo>
                  <a:pt x="75" y="319"/>
                </a:lnTo>
                <a:lnTo>
                  <a:pt x="77" y="309"/>
                </a:lnTo>
                <a:lnTo>
                  <a:pt x="78" y="306"/>
                </a:lnTo>
                <a:lnTo>
                  <a:pt x="79" y="304"/>
                </a:lnTo>
                <a:lnTo>
                  <a:pt x="82" y="299"/>
                </a:lnTo>
                <a:lnTo>
                  <a:pt x="82" y="299"/>
                </a:lnTo>
                <a:lnTo>
                  <a:pt x="80" y="300"/>
                </a:lnTo>
                <a:lnTo>
                  <a:pt x="79" y="299"/>
                </a:lnTo>
                <a:lnTo>
                  <a:pt x="79" y="299"/>
                </a:lnTo>
                <a:lnTo>
                  <a:pt x="79" y="285"/>
                </a:lnTo>
                <a:lnTo>
                  <a:pt x="81" y="281"/>
                </a:lnTo>
                <a:lnTo>
                  <a:pt x="81" y="274"/>
                </a:lnTo>
                <a:lnTo>
                  <a:pt x="83" y="269"/>
                </a:lnTo>
                <a:lnTo>
                  <a:pt x="85" y="264"/>
                </a:lnTo>
                <a:lnTo>
                  <a:pt x="86" y="259"/>
                </a:lnTo>
                <a:lnTo>
                  <a:pt x="88" y="257"/>
                </a:lnTo>
                <a:lnTo>
                  <a:pt x="88" y="253"/>
                </a:lnTo>
                <a:lnTo>
                  <a:pt x="91" y="250"/>
                </a:lnTo>
                <a:lnTo>
                  <a:pt x="92" y="246"/>
                </a:lnTo>
                <a:lnTo>
                  <a:pt x="91" y="246"/>
                </a:lnTo>
                <a:lnTo>
                  <a:pt x="81" y="256"/>
                </a:lnTo>
                <a:lnTo>
                  <a:pt x="78" y="258"/>
                </a:lnTo>
                <a:lnTo>
                  <a:pt x="74" y="258"/>
                </a:lnTo>
                <a:lnTo>
                  <a:pt x="71" y="257"/>
                </a:lnTo>
                <a:lnTo>
                  <a:pt x="69" y="254"/>
                </a:lnTo>
                <a:lnTo>
                  <a:pt x="68" y="249"/>
                </a:lnTo>
                <a:lnTo>
                  <a:pt x="65" y="249"/>
                </a:lnTo>
                <a:lnTo>
                  <a:pt x="63" y="248"/>
                </a:lnTo>
                <a:lnTo>
                  <a:pt x="63" y="248"/>
                </a:lnTo>
                <a:lnTo>
                  <a:pt x="66" y="245"/>
                </a:lnTo>
                <a:lnTo>
                  <a:pt x="71" y="244"/>
                </a:lnTo>
                <a:lnTo>
                  <a:pt x="75" y="240"/>
                </a:lnTo>
                <a:lnTo>
                  <a:pt x="71" y="237"/>
                </a:lnTo>
                <a:lnTo>
                  <a:pt x="72" y="236"/>
                </a:lnTo>
                <a:lnTo>
                  <a:pt x="75" y="234"/>
                </a:lnTo>
                <a:lnTo>
                  <a:pt x="80" y="226"/>
                </a:lnTo>
                <a:lnTo>
                  <a:pt x="81" y="218"/>
                </a:lnTo>
                <a:lnTo>
                  <a:pt x="78" y="215"/>
                </a:lnTo>
                <a:lnTo>
                  <a:pt x="78" y="213"/>
                </a:lnTo>
                <a:lnTo>
                  <a:pt x="73" y="210"/>
                </a:lnTo>
                <a:lnTo>
                  <a:pt x="73" y="207"/>
                </a:lnTo>
                <a:lnTo>
                  <a:pt x="73" y="205"/>
                </a:lnTo>
                <a:lnTo>
                  <a:pt x="75" y="203"/>
                </a:lnTo>
                <a:lnTo>
                  <a:pt x="77" y="202"/>
                </a:lnTo>
                <a:lnTo>
                  <a:pt x="80" y="200"/>
                </a:lnTo>
                <a:lnTo>
                  <a:pt x="77" y="199"/>
                </a:lnTo>
                <a:lnTo>
                  <a:pt x="76" y="197"/>
                </a:lnTo>
                <a:lnTo>
                  <a:pt x="75" y="195"/>
                </a:lnTo>
                <a:lnTo>
                  <a:pt x="75" y="193"/>
                </a:lnTo>
                <a:lnTo>
                  <a:pt x="76" y="187"/>
                </a:lnTo>
                <a:lnTo>
                  <a:pt x="77" y="184"/>
                </a:lnTo>
                <a:lnTo>
                  <a:pt x="79" y="181"/>
                </a:lnTo>
                <a:lnTo>
                  <a:pt x="87" y="181"/>
                </a:lnTo>
                <a:lnTo>
                  <a:pt x="88" y="179"/>
                </a:lnTo>
                <a:lnTo>
                  <a:pt x="89" y="179"/>
                </a:lnTo>
                <a:lnTo>
                  <a:pt x="93" y="181"/>
                </a:lnTo>
                <a:lnTo>
                  <a:pt x="93" y="179"/>
                </a:lnTo>
                <a:lnTo>
                  <a:pt x="86" y="171"/>
                </a:lnTo>
                <a:lnTo>
                  <a:pt x="85" y="170"/>
                </a:lnTo>
                <a:lnTo>
                  <a:pt x="87" y="165"/>
                </a:lnTo>
                <a:lnTo>
                  <a:pt x="87" y="163"/>
                </a:lnTo>
                <a:lnTo>
                  <a:pt x="87" y="161"/>
                </a:lnTo>
                <a:lnTo>
                  <a:pt x="88" y="160"/>
                </a:lnTo>
                <a:lnTo>
                  <a:pt x="90" y="159"/>
                </a:lnTo>
                <a:lnTo>
                  <a:pt x="96" y="159"/>
                </a:lnTo>
                <a:lnTo>
                  <a:pt x="98" y="158"/>
                </a:lnTo>
                <a:lnTo>
                  <a:pt x="97" y="156"/>
                </a:lnTo>
                <a:lnTo>
                  <a:pt x="96" y="153"/>
                </a:lnTo>
                <a:lnTo>
                  <a:pt x="95" y="151"/>
                </a:lnTo>
                <a:lnTo>
                  <a:pt x="96" y="149"/>
                </a:lnTo>
                <a:lnTo>
                  <a:pt x="96" y="145"/>
                </a:lnTo>
                <a:lnTo>
                  <a:pt x="96" y="143"/>
                </a:lnTo>
                <a:lnTo>
                  <a:pt x="98" y="140"/>
                </a:lnTo>
                <a:lnTo>
                  <a:pt x="99" y="139"/>
                </a:lnTo>
                <a:lnTo>
                  <a:pt x="100" y="139"/>
                </a:lnTo>
                <a:lnTo>
                  <a:pt x="104" y="140"/>
                </a:lnTo>
                <a:lnTo>
                  <a:pt x="105" y="141"/>
                </a:lnTo>
                <a:lnTo>
                  <a:pt x="107" y="144"/>
                </a:lnTo>
                <a:lnTo>
                  <a:pt x="108" y="143"/>
                </a:lnTo>
                <a:lnTo>
                  <a:pt x="113" y="141"/>
                </a:lnTo>
                <a:lnTo>
                  <a:pt x="114" y="140"/>
                </a:lnTo>
                <a:lnTo>
                  <a:pt x="116" y="144"/>
                </a:lnTo>
                <a:lnTo>
                  <a:pt x="123" y="141"/>
                </a:lnTo>
                <a:lnTo>
                  <a:pt x="134" y="140"/>
                </a:lnTo>
                <a:lnTo>
                  <a:pt x="140" y="138"/>
                </a:lnTo>
                <a:lnTo>
                  <a:pt x="146" y="137"/>
                </a:lnTo>
                <a:lnTo>
                  <a:pt x="152" y="135"/>
                </a:lnTo>
                <a:lnTo>
                  <a:pt x="159" y="136"/>
                </a:lnTo>
                <a:lnTo>
                  <a:pt x="159" y="137"/>
                </a:lnTo>
                <a:lnTo>
                  <a:pt x="159" y="139"/>
                </a:lnTo>
                <a:lnTo>
                  <a:pt x="157" y="143"/>
                </a:lnTo>
                <a:close/>
                <a:moveTo>
                  <a:pt x="163" y="130"/>
                </a:moveTo>
                <a:lnTo>
                  <a:pt x="163" y="130"/>
                </a:lnTo>
                <a:lnTo>
                  <a:pt x="162" y="130"/>
                </a:lnTo>
                <a:lnTo>
                  <a:pt x="161" y="129"/>
                </a:lnTo>
                <a:lnTo>
                  <a:pt x="159" y="125"/>
                </a:lnTo>
                <a:lnTo>
                  <a:pt x="162" y="124"/>
                </a:lnTo>
                <a:lnTo>
                  <a:pt x="164" y="125"/>
                </a:lnTo>
                <a:lnTo>
                  <a:pt x="163" y="126"/>
                </a:lnTo>
                <a:lnTo>
                  <a:pt x="163" y="130"/>
                </a:lnTo>
                <a:close/>
                <a:moveTo>
                  <a:pt x="155" y="127"/>
                </a:moveTo>
                <a:lnTo>
                  <a:pt x="155" y="127"/>
                </a:lnTo>
                <a:lnTo>
                  <a:pt x="154" y="127"/>
                </a:lnTo>
                <a:lnTo>
                  <a:pt x="152" y="127"/>
                </a:lnTo>
                <a:lnTo>
                  <a:pt x="149" y="124"/>
                </a:lnTo>
                <a:lnTo>
                  <a:pt x="148" y="121"/>
                </a:lnTo>
                <a:lnTo>
                  <a:pt x="148" y="120"/>
                </a:lnTo>
                <a:lnTo>
                  <a:pt x="149" y="119"/>
                </a:lnTo>
                <a:lnTo>
                  <a:pt x="152" y="120"/>
                </a:lnTo>
                <a:lnTo>
                  <a:pt x="153" y="123"/>
                </a:lnTo>
                <a:lnTo>
                  <a:pt x="154" y="125"/>
                </a:lnTo>
                <a:lnTo>
                  <a:pt x="154" y="125"/>
                </a:lnTo>
                <a:lnTo>
                  <a:pt x="156" y="126"/>
                </a:lnTo>
                <a:lnTo>
                  <a:pt x="155" y="127"/>
                </a:lnTo>
                <a:close/>
                <a:moveTo>
                  <a:pt x="159" y="112"/>
                </a:moveTo>
                <a:lnTo>
                  <a:pt x="159" y="112"/>
                </a:lnTo>
                <a:lnTo>
                  <a:pt x="158" y="114"/>
                </a:lnTo>
                <a:lnTo>
                  <a:pt x="161" y="114"/>
                </a:lnTo>
                <a:lnTo>
                  <a:pt x="164" y="115"/>
                </a:lnTo>
                <a:lnTo>
                  <a:pt x="166" y="115"/>
                </a:lnTo>
                <a:lnTo>
                  <a:pt x="168" y="117"/>
                </a:lnTo>
                <a:lnTo>
                  <a:pt x="167" y="120"/>
                </a:lnTo>
                <a:lnTo>
                  <a:pt x="166" y="121"/>
                </a:lnTo>
                <a:lnTo>
                  <a:pt x="165" y="121"/>
                </a:lnTo>
                <a:lnTo>
                  <a:pt x="161" y="118"/>
                </a:lnTo>
                <a:lnTo>
                  <a:pt x="155" y="119"/>
                </a:lnTo>
                <a:lnTo>
                  <a:pt x="154" y="119"/>
                </a:lnTo>
                <a:lnTo>
                  <a:pt x="154" y="118"/>
                </a:lnTo>
                <a:lnTo>
                  <a:pt x="153" y="117"/>
                </a:lnTo>
                <a:lnTo>
                  <a:pt x="153" y="115"/>
                </a:lnTo>
                <a:lnTo>
                  <a:pt x="153" y="114"/>
                </a:lnTo>
                <a:lnTo>
                  <a:pt x="151" y="116"/>
                </a:lnTo>
                <a:lnTo>
                  <a:pt x="150" y="116"/>
                </a:lnTo>
                <a:lnTo>
                  <a:pt x="150" y="115"/>
                </a:lnTo>
                <a:lnTo>
                  <a:pt x="150" y="113"/>
                </a:lnTo>
                <a:lnTo>
                  <a:pt x="150" y="110"/>
                </a:lnTo>
                <a:lnTo>
                  <a:pt x="151" y="106"/>
                </a:lnTo>
                <a:lnTo>
                  <a:pt x="153" y="106"/>
                </a:lnTo>
                <a:lnTo>
                  <a:pt x="156" y="106"/>
                </a:lnTo>
                <a:lnTo>
                  <a:pt x="159" y="108"/>
                </a:lnTo>
                <a:lnTo>
                  <a:pt x="160" y="110"/>
                </a:lnTo>
                <a:lnTo>
                  <a:pt x="160" y="111"/>
                </a:lnTo>
                <a:lnTo>
                  <a:pt x="159" y="112"/>
                </a:lnTo>
                <a:close/>
                <a:moveTo>
                  <a:pt x="175" y="100"/>
                </a:moveTo>
                <a:lnTo>
                  <a:pt x="175" y="100"/>
                </a:lnTo>
                <a:lnTo>
                  <a:pt x="171" y="100"/>
                </a:lnTo>
                <a:lnTo>
                  <a:pt x="173" y="97"/>
                </a:lnTo>
                <a:lnTo>
                  <a:pt x="175" y="96"/>
                </a:lnTo>
                <a:lnTo>
                  <a:pt x="179" y="96"/>
                </a:lnTo>
                <a:lnTo>
                  <a:pt x="178" y="98"/>
                </a:lnTo>
                <a:lnTo>
                  <a:pt x="175" y="100"/>
                </a:lnTo>
                <a:close/>
                <a:moveTo>
                  <a:pt x="169" y="103"/>
                </a:moveTo>
                <a:lnTo>
                  <a:pt x="169" y="103"/>
                </a:lnTo>
                <a:lnTo>
                  <a:pt x="166" y="104"/>
                </a:lnTo>
                <a:lnTo>
                  <a:pt x="165" y="103"/>
                </a:lnTo>
                <a:lnTo>
                  <a:pt x="165" y="99"/>
                </a:lnTo>
                <a:lnTo>
                  <a:pt x="162" y="98"/>
                </a:lnTo>
                <a:lnTo>
                  <a:pt x="160" y="97"/>
                </a:lnTo>
                <a:lnTo>
                  <a:pt x="159" y="95"/>
                </a:lnTo>
                <a:lnTo>
                  <a:pt x="159" y="94"/>
                </a:lnTo>
                <a:lnTo>
                  <a:pt x="161" y="93"/>
                </a:lnTo>
                <a:lnTo>
                  <a:pt x="165" y="97"/>
                </a:lnTo>
                <a:lnTo>
                  <a:pt x="166" y="100"/>
                </a:lnTo>
                <a:lnTo>
                  <a:pt x="169" y="100"/>
                </a:lnTo>
                <a:lnTo>
                  <a:pt x="169" y="101"/>
                </a:lnTo>
                <a:lnTo>
                  <a:pt x="169" y="103"/>
                </a:lnTo>
                <a:close/>
                <a:moveTo>
                  <a:pt x="213" y="19"/>
                </a:moveTo>
                <a:lnTo>
                  <a:pt x="213" y="19"/>
                </a:lnTo>
                <a:lnTo>
                  <a:pt x="214" y="24"/>
                </a:lnTo>
                <a:lnTo>
                  <a:pt x="216" y="22"/>
                </a:lnTo>
                <a:lnTo>
                  <a:pt x="218" y="27"/>
                </a:lnTo>
                <a:lnTo>
                  <a:pt x="219" y="27"/>
                </a:lnTo>
                <a:lnTo>
                  <a:pt x="221" y="25"/>
                </a:lnTo>
                <a:lnTo>
                  <a:pt x="221" y="29"/>
                </a:lnTo>
                <a:lnTo>
                  <a:pt x="219" y="40"/>
                </a:lnTo>
                <a:lnTo>
                  <a:pt x="218" y="42"/>
                </a:lnTo>
                <a:lnTo>
                  <a:pt x="218" y="45"/>
                </a:lnTo>
                <a:lnTo>
                  <a:pt x="217" y="46"/>
                </a:lnTo>
                <a:lnTo>
                  <a:pt x="217" y="53"/>
                </a:lnTo>
                <a:lnTo>
                  <a:pt x="215" y="55"/>
                </a:lnTo>
                <a:lnTo>
                  <a:pt x="214" y="60"/>
                </a:lnTo>
                <a:lnTo>
                  <a:pt x="214" y="60"/>
                </a:lnTo>
                <a:lnTo>
                  <a:pt x="212" y="58"/>
                </a:lnTo>
                <a:lnTo>
                  <a:pt x="214" y="50"/>
                </a:lnTo>
                <a:lnTo>
                  <a:pt x="214" y="46"/>
                </a:lnTo>
                <a:lnTo>
                  <a:pt x="214" y="43"/>
                </a:lnTo>
                <a:lnTo>
                  <a:pt x="213" y="41"/>
                </a:lnTo>
                <a:lnTo>
                  <a:pt x="210" y="41"/>
                </a:lnTo>
                <a:lnTo>
                  <a:pt x="208" y="42"/>
                </a:lnTo>
                <a:lnTo>
                  <a:pt x="207" y="41"/>
                </a:lnTo>
                <a:lnTo>
                  <a:pt x="207" y="39"/>
                </a:lnTo>
                <a:lnTo>
                  <a:pt x="207" y="38"/>
                </a:lnTo>
                <a:lnTo>
                  <a:pt x="204" y="39"/>
                </a:lnTo>
                <a:lnTo>
                  <a:pt x="203" y="38"/>
                </a:lnTo>
                <a:lnTo>
                  <a:pt x="202" y="37"/>
                </a:lnTo>
                <a:lnTo>
                  <a:pt x="202" y="35"/>
                </a:lnTo>
                <a:lnTo>
                  <a:pt x="205" y="34"/>
                </a:lnTo>
                <a:lnTo>
                  <a:pt x="207" y="35"/>
                </a:lnTo>
                <a:lnTo>
                  <a:pt x="211" y="32"/>
                </a:lnTo>
                <a:lnTo>
                  <a:pt x="209" y="24"/>
                </a:lnTo>
                <a:lnTo>
                  <a:pt x="206" y="23"/>
                </a:lnTo>
                <a:lnTo>
                  <a:pt x="205" y="22"/>
                </a:lnTo>
                <a:lnTo>
                  <a:pt x="206" y="20"/>
                </a:lnTo>
                <a:lnTo>
                  <a:pt x="207" y="20"/>
                </a:lnTo>
                <a:lnTo>
                  <a:pt x="210" y="15"/>
                </a:lnTo>
                <a:lnTo>
                  <a:pt x="212" y="15"/>
                </a:lnTo>
                <a:lnTo>
                  <a:pt x="214" y="15"/>
                </a:lnTo>
                <a:lnTo>
                  <a:pt x="213" y="19"/>
                </a:lnTo>
                <a:close/>
                <a:moveTo>
                  <a:pt x="222" y="21"/>
                </a:moveTo>
                <a:lnTo>
                  <a:pt x="222" y="21"/>
                </a:lnTo>
                <a:lnTo>
                  <a:pt x="221" y="21"/>
                </a:lnTo>
                <a:lnTo>
                  <a:pt x="218" y="15"/>
                </a:lnTo>
                <a:lnTo>
                  <a:pt x="220" y="8"/>
                </a:lnTo>
                <a:lnTo>
                  <a:pt x="223" y="8"/>
                </a:lnTo>
                <a:lnTo>
                  <a:pt x="223" y="10"/>
                </a:lnTo>
                <a:lnTo>
                  <a:pt x="223" y="12"/>
                </a:lnTo>
                <a:lnTo>
                  <a:pt x="222" y="12"/>
                </a:lnTo>
                <a:lnTo>
                  <a:pt x="221" y="12"/>
                </a:lnTo>
                <a:lnTo>
                  <a:pt x="222" y="16"/>
                </a:lnTo>
                <a:lnTo>
                  <a:pt x="222" y="20"/>
                </a:lnTo>
                <a:lnTo>
                  <a:pt x="222" y="21"/>
                </a:lnTo>
                <a:close/>
                <a:moveTo>
                  <a:pt x="230" y="2"/>
                </a:moveTo>
                <a:lnTo>
                  <a:pt x="230" y="2"/>
                </a:lnTo>
                <a:lnTo>
                  <a:pt x="230" y="2"/>
                </a:lnTo>
                <a:lnTo>
                  <a:pt x="228" y="8"/>
                </a:lnTo>
                <a:lnTo>
                  <a:pt x="228" y="10"/>
                </a:lnTo>
                <a:lnTo>
                  <a:pt x="226" y="10"/>
                </a:lnTo>
                <a:lnTo>
                  <a:pt x="225" y="9"/>
                </a:lnTo>
                <a:lnTo>
                  <a:pt x="225" y="6"/>
                </a:lnTo>
                <a:lnTo>
                  <a:pt x="225" y="3"/>
                </a:lnTo>
                <a:lnTo>
                  <a:pt x="226" y="2"/>
                </a:lnTo>
                <a:lnTo>
                  <a:pt x="226" y="1"/>
                </a:lnTo>
                <a:lnTo>
                  <a:pt x="227" y="2"/>
                </a:lnTo>
                <a:lnTo>
                  <a:pt x="228" y="0"/>
                </a:lnTo>
                <a:lnTo>
                  <a:pt x="229" y="0"/>
                </a:lnTo>
                <a:lnTo>
                  <a:pt x="230"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81" name="Ireland">
            <a:extLst>
              <a:ext uri="{FF2B5EF4-FFF2-40B4-BE49-F238E27FC236}">
                <a16:creationId xmlns:a16="http://schemas.microsoft.com/office/drawing/2014/main" id="{F774CC40-44C7-4B7B-8E94-93D11BE189CA}"/>
              </a:ext>
            </a:extLst>
          </p:cNvPr>
          <p:cNvSpPr>
            <a:spLocks noEditPoints="1"/>
          </p:cNvSpPr>
          <p:nvPr/>
        </p:nvSpPr>
        <p:spPr bwMode="auto">
          <a:xfrm>
            <a:off x="5479147" y="2296736"/>
            <a:ext cx="132824" cy="172131"/>
          </a:xfrm>
          <a:custGeom>
            <a:avLst/>
            <a:gdLst>
              <a:gd name="T0" fmla="*/ 92 w 136"/>
              <a:gd name="T1" fmla="*/ 25 h 203"/>
              <a:gd name="T2" fmla="*/ 84 w 136"/>
              <a:gd name="T3" fmla="*/ 35 h 203"/>
              <a:gd name="T4" fmla="*/ 78 w 136"/>
              <a:gd name="T5" fmla="*/ 37 h 203"/>
              <a:gd name="T6" fmla="*/ 81 w 136"/>
              <a:gd name="T7" fmla="*/ 43 h 203"/>
              <a:gd name="T8" fmla="*/ 77 w 136"/>
              <a:gd name="T9" fmla="*/ 58 h 203"/>
              <a:gd name="T10" fmla="*/ 89 w 136"/>
              <a:gd name="T11" fmla="*/ 67 h 203"/>
              <a:gd name="T12" fmla="*/ 100 w 136"/>
              <a:gd name="T13" fmla="*/ 62 h 203"/>
              <a:gd name="T14" fmla="*/ 104 w 136"/>
              <a:gd name="T15" fmla="*/ 52 h 203"/>
              <a:gd name="T16" fmla="*/ 110 w 136"/>
              <a:gd name="T17" fmla="*/ 59 h 203"/>
              <a:gd name="T18" fmla="*/ 116 w 136"/>
              <a:gd name="T19" fmla="*/ 69 h 203"/>
              <a:gd name="T20" fmla="*/ 126 w 136"/>
              <a:gd name="T21" fmla="*/ 70 h 203"/>
              <a:gd name="T22" fmla="*/ 130 w 136"/>
              <a:gd name="T23" fmla="*/ 73 h 203"/>
              <a:gd name="T24" fmla="*/ 129 w 136"/>
              <a:gd name="T25" fmla="*/ 82 h 203"/>
              <a:gd name="T26" fmla="*/ 133 w 136"/>
              <a:gd name="T27" fmla="*/ 102 h 203"/>
              <a:gd name="T28" fmla="*/ 136 w 136"/>
              <a:gd name="T29" fmla="*/ 121 h 203"/>
              <a:gd name="T30" fmla="*/ 131 w 136"/>
              <a:gd name="T31" fmla="*/ 143 h 203"/>
              <a:gd name="T32" fmla="*/ 127 w 136"/>
              <a:gd name="T33" fmla="*/ 165 h 203"/>
              <a:gd name="T34" fmla="*/ 110 w 136"/>
              <a:gd name="T35" fmla="*/ 168 h 203"/>
              <a:gd name="T36" fmla="*/ 103 w 136"/>
              <a:gd name="T37" fmla="*/ 170 h 203"/>
              <a:gd name="T38" fmla="*/ 87 w 136"/>
              <a:gd name="T39" fmla="*/ 176 h 203"/>
              <a:gd name="T40" fmla="*/ 76 w 136"/>
              <a:gd name="T41" fmla="*/ 184 h 203"/>
              <a:gd name="T42" fmla="*/ 66 w 136"/>
              <a:gd name="T43" fmla="*/ 183 h 203"/>
              <a:gd name="T44" fmla="*/ 64 w 136"/>
              <a:gd name="T45" fmla="*/ 190 h 203"/>
              <a:gd name="T46" fmla="*/ 49 w 136"/>
              <a:gd name="T47" fmla="*/ 198 h 203"/>
              <a:gd name="T48" fmla="*/ 27 w 136"/>
              <a:gd name="T49" fmla="*/ 201 h 203"/>
              <a:gd name="T50" fmla="*/ 27 w 136"/>
              <a:gd name="T51" fmla="*/ 193 h 203"/>
              <a:gd name="T52" fmla="*/ 10 w 136"/>
              <a:gd name="T53" fmla="*/ 194 h 203"/>
              <a:gd name="T54" fmla="*/ 25 w 136"/>
              <a:gd name="T55" fmla="*/ 183 h 203"/>
              <a:gd name="T56" fmla="*/ 1 w 136"/>
              <a:gd name="T57" fmla="*/ 184 h 203"/>
              <a:gd name="T58" fmla="*/ 15 w 136"/>
              <a:gd name="T59" fmla="*/ 171 h 203"/>
              <a:gd name="T60" fmla="*/ 1 w 136"/>
              <a:gd name="T61" fmla="*/ 167 h 203"/>
              <a:gd name="T62" fmla="*/ 14 w 136"/>
              <a:gd name="T63" fmla="*/ 165 h 203"/>
              <a:gd name="T64" fmla="*/ 17 w 136"/>
              <a:gd name="T65" fmla="*/ 155 h 203"/>
              <a:gd name="T66" fmla="*/ 42 w 136"/>
              <a:gd name="T67" fmla="*/ 145 h 203"/>
              <a:gd name="T68" fmla="*/ 38 w 136"/>
              <a:gd name="T69" fmla="*/ 145 h 203"/>
              <a:gd name="T70" fmla="*/ 24 w 136"/>
              <a:gd name="T71" fmla="*/ 145 h 203"/>
              <a:gd name="T72" fmla="*/ 29 w 136"/>
              <a:gd name="T73" fmla="*/ 135 h 203"/>
              <a:gd name="T74" fmla="*/ 36 w 136"/>
              <a:gd name="T75" fmla="*/ 120 h 203"/>
              <a:gd name="T76" fmla="*/ 46 w 136"/>
              <a:gd name="T77" fmla="*/ 115 h 203"/>
              <a:gd name="T78" fmla="*/ 26 w 136"/>
              <a:gd name="T79" fmla="*/ 113 h 203"/>
              <a:gd name="T80" fmla="*/ 19 w 136"/>
              <a:gd name="T81" fmla="*/ 109 h 203"/>
              <a:gd name="T82" fmla="*/ 12 w 136"/>
              <a:gd name="T83" fmla="*/ 105 h 203"/>
              <a:gd name="T84" fmla="*/ 9 w 136"/>
              <a:gd name="T85" fmla="*/ 97 h 203"/>
              <a:gd name="T86" fmla="*/ 17 w 136"/>
              <a:gd name="T87" fmla="*/ 93 h 203"/>
              <a:gd name="T88" fmla="*/ 25 w 136"/>
              <a:gd name="T89" fmla="*/ 84 h 203"/>
              <a:gd name="T90" fmla="*/ 16 w 136"/>
              <a:gd name="T91" fmla="*/ 77 h 203"/>
              <a:gd name="T92" fmla="*/ 14 w 136"/>
              <a:gd name="T93" fmla="*/ 66 h 203"/>
              <a:gd name="T94" fmla="*/ 12 w 136"/>
              <a:gd name="T95" fmla="*/ 59 h 203"/>
              <a:gd name="T96" fmla="*/ 34 w 136"/>
              <a:gd name="T97" fmla="*/ 58 h 203"/>
              <a:gd name="T98" fmla="*/ 51 w 136"/>
              <a:gd name="T99" fmla="*/ 60 h 203"/>
              <a:gd name="T100" fmla="*/ 57 w 136"/>
              <a:gd name="T101" fmla="*/ 52 h 203"/>
              <a:gd name="T102" fmla="*/ 69 w 136"/>
              <a:gd name="T103" fmla="*/ 43 h 203"/>
              <a:gd name="T104" fmla="*/ 54 w 136"/>
              <a:gd name="T105" fmla="*/ 33 h 203"/>
              <a:gd name="T106" fmla="*/ 62 w 136"/>
              <a:gd name="T107" fmla="*/ 22 h 203"/>
              <a:gd name="T108" fmla="*/ 70 w 136"/>
              <a:gd name="T109" fmla="*/ 11 h 203"/>
              <a:gd name="T110" fmla="*/ 82 w 136"/>
              <a:gd name="T111" fmla="*/ 7 h 203"/>
              <a:gd name="T112" fmla="*/ 88 w 136"/>
              <a:gd name="T113" fmla="*/ 13 h 203"/>
              <a:gd name="T114" fmla="*/ 88 w 136"/>
              <a:gd name="T115" fmla="*/ 20 h 203"/>
              <a:gd name="T116" fmla="*/ 90 w 136"/>
              <a:gd name="T117" fmla="*/ 7 h 203"/>
              <a:gd name="T118" fmla="*/ 98 w 136"/>
              <a:gd name="T119" fmla="*/ 1 h 203"/>
              <a:gd name="T120" fmla="*/ 100 w 136"/>
              <a:gd name="T121" fmla="*/ 13 h 203"/>
              <a:gd name="T122" fmla="*/ 11 w 136"/>
              <a:gd name="T123" fmla="*/ 78 h 203"/>
              <a:gd name="T124" fmla="*/ 12 w 136"/>
              <a:gd name="T125" fmla="*/ 7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203">
                <a:moveTo>
                  <a:pt x="99" y="15"/>
                </a:moveTo>
                <a:lnTo>
                  <a:pt x="99" y="15"/>
                </a:lnTo>
                <a:lnTo>
                  <a:pt x="94" y="19"/>
                </a:lnTo>
                <a:lnTo>
                  <a:pt x="93" y="20"/>
                </a:lnTo>
                <a:lnTo>
                  <a:pt x="92" y="25"/>
                </a:lnTo>
                <a:lnTo>
                  <a:pt x="92" y="27"/>
                </a:lnTo>
                <a:lnTo>
                  <a:pt x="90" y="29"/>
                </a:lnTo>
                <a:lnTo>
                  <a:pt x="89" y="33"/>
                </a:lnTo>
                <a:lnTo>
                  <a:pt x="87" y="34"/>
                </a:lnTo>
                <a:lnTo>
                  <a:pt x="84" y="35"/>
                </a:lnTo>
                <a:lnTo>
                  <a:pt x="83" y="36"/>
                </a:lnTo>
                <a:lnTo>
                  <a:pt x="81" y="35"/>
                </a:lnTo>
                <a:lnTo>
                  <a:pt x="79" y="35"/>
                </a:lnTo>
                <a:lnTo>
                  <a:pt x="77" y="36"/>
                </a:lnTo>
                <a:lnTo>
                  <a:pt x="78" y="37"/>
                </a:lnTo>
                <a:lnTo>
                  <a:pt x="78" y="38"/>
                </a:lnTo>
                <a:lnTo>
                  <a:pt x="80" y="40"/>
                </a:lnTo>
                <a:lnTo>
                  <a:pt x="83" y="41"/>
                </a:lnTo>
                <a:lnTo>
                  <a:pt x="82" y="42"/>
                </a:lnTo>
                <a:lnTo>
                  <a:pt x="81" y="43"/>
                </a:lnTo>
                <a:lnTo>
                  <a:pt x="73" y="46"/>
                </a:lnTo>
                <a:lnTo>
                  <a:pt x="71" y="48"/>
                </a:lnTo>
                <a:lnTo>
                  <a:pt x="70" y="50"/>
                </a:lnTo>
                <a:lnTo>
                  <a:pt x="71" y="52"/>
                </a:lnTo>
                <a:lnTo>
                  <a:pt x="77" y="58"/>
                </a:lnTo>
                <a:lnTo>
                  <a:pt x="78" y="59"/>
                </a:lnTo>
                <a:lnTo>
                  <a:pt x="79" y="62"/>
                </a:lnTo>
                <a:lnTo>
                  <a:pt x="85" y="64"/>
                </a:lnTo>
                <a:lnTo>
                  <a:pt x="87" y="66"/>
                </a:lnTo>
                <a:lnTo>
                  <a:pt x="89" y="67"/>
                </a:lnTo>
                <a:lnTo>
                  <a:pt x="93" y="66"/>
                </a:lnTo>
                <a:lnTo>
                  <a:pt x="95" y="67"/>
                </a:lnTo>
                <a:lnTo>
                  <a:pt x="96" y="67"/>
                </a:lnTo>
                <a:lnTo>
                  <a:pt x="96" y="65"/>
                </a:lnTo>
                <a:lnTo>
                  <a:pt x="100" y="62"/>
                </a:lnTo>
                <a:lnTo>
                  <a:pt x="101" y="61"/>
                </a:lnTo>
                <a:lnTo>
                  <a:pt x="100" y="59"/>
                </a:lnTo>
                <a:lnTo>
                  <a:pt x="100" y="58"/>
                </a:lnTo>
                <a:lnTo>
                  <a:pt x="102" y="55"/>
                </a:lnTo>
                <a:lnTo>
                  <a:pt x="104" y="52"/>
                </a:lnTo>
                <a:lnTo>
                  <a:pt x="106" y="52"/>
                </a:lnTo>
                <a:lnTo>
                  <a:pt x="108" y="54"/>
                </a:lnTo>
                <a:lnTo>
                  <a:pt x="110" y="56"/>
                </a:lnTo>
                <a:lnTo>
                  <a:pt x="110" y="58"/>
                </a:lnTo>
                <a:lnTo>
                  <a:pt x="110" y="59"/>
                </a:lnTo>
                <a:lnTo>
                  <a:pt x="112" y="62"/>
                </a:lnTo>
                <a:lnTo>
                  <a:pt x="113" y="63"/>
                </a:lnTo>
                <a:lnTo>
                  <a:pt x="116" y="64"/>
                </a:lnTo>
                <a:lnTo>
                  <a:pt x="117" y="65"/>
                </a:lnTo>
                <a:lnTo>
                  <a:pt x="116" y="69"/>
                </a:lnTo>
                <a:lnTo>
                  <a:pt x="117" y="71"/>
                </a:lnTo>
                <a:lnTo>
                  <a:pt x="120" y="71"/>
                </a:lnTo>
                <a:lnTo>
                  <a:pt x="123" y="70"/>
                </a:lnTo>
                <a:lnTo>
                  <a:pt x="124" y="70"/>
                </a:lnTo>
                <a:lnTo>
                  <a:pt x="126" y="70"/>
                </a:lnTo>
                <a:lnTo>
                  <a:pt x="128" y="69"/>
                </a:lnTo>
                <a:lnTo>
                  <a:pt x="130" y="69"/>
                </a:lnTo>
                <a:lnTo>
                  <a:pt x="132" y="71"/>
                </a:lnTo>
                <a:lnTo>
                  <a:pt x="132" y="73"/>
                </a:lnTo>
                <a:lnTo>
                  <a:pt x="130" y="73"/>
                </a:lnTo>
                <a:lnTo>
                  <a:pt x="127" y="73"/>
                </a:lnTo>
                <a:lnTo>
                  <a:pt x="126" y="74"/>
                </a:lnTo>
                <a:lnTo>
                  <a:pt x="126" y="77"/>
                </a:lnTo>
                <a:lnTo>
                  <a:pt x="127" y="80"/>
                </a:lnTo>
                <a:lnTo>
                  <a:pt x="129" y="82"/>
                </a:lnTo>
                <a:lnTo>
                  <a:pt x="130" y="87"/>
                </a:lnTo>
                <a:lnTo>
                  <a:pt x="131" y="93"/>
                </a:lnTo>
                <a:lnTo>
                  <a:pt x="133" y="96"/>
                </a:lnTo>
                <a:lnTo>
                  <a:pt x="133" y="100"/>
                </a:lnTo>
                <a:lnTo>
                  <a:pt x="133" y="102"/>
                </a:lnTo>
                <a:lnTo>
                  <a:pt x="133" y="106"/>
                </a:lnTo>
                <a:lnTo>
                  <a:pt x="132" y="107"/>
                </a:lnTo>
                <a:lnTo>
                  <a:pt x="133" y="110"/>
                </a:lnTo>
                <a:lnTo>
                  <a:pt x="135" y="117"/>
                </a:lnTo>
                <a:lnTo>
                  <a:pt x="136" y="121"/>
                </a:lnTo>
                <a:lnTo>
                  <a:pt x="136" y="130"/>
                </a:lnTo>
                <a:lnTo>
                  <a:pt x="135" y="133"/>
                </a:lnTo>
                <a:lnTo>
                  <a:pt x="133" y="136"/>
                </a:lnTo>
                <a:lnTo>
                  <a:pt x="132" y="139"/>
                </a:lnTo>
                <a:lnTo>
                  <a:pt x="131" y="143"/>
                </a:lnTo>
                <a:lnTo>
                  <a:pt x="130" y="149"/>
                </a:lnTo>
                <a:lnTo>
                  <a:pt x="126" y="157"/>
                </a:lnTo>
                <a:lnTo>
                  <a:pt x="125" y="158"/>
                </a:lnTo>
                <a:lnTo>
                  <a:pt x="123" y="160"/>
                </a:lnTo>
                <a:lnTo>
                  <a:pt x="127" y="165"/>
                </a:lnTo>
                <a:lnTo>
                  <a:pt x="123" y="167"/>
                </a:lnTo>
                <a:lnTo>
                  <a:pt x="120" y="168"/>
                </a:lnTo>
                <a:lnTo>
                  <a:pt x="115" y="166"/>
                </a:lnTo>
                <a:lnTo>
                  <a:pt x="113" y="166"/>
                </a:lnTo>
                <a:lnTo>
                  <a:pt x="110" y="168"/>
                </a:lnTo>
                <a:lnTo>
                  <a:pt x="109" y="169"/>
                </a:lnTo>
                <a:lnTo>
                  <a:pt x="109" y="169"/>
                </a:lnTo>
                <a:lnTo>
                  <a:pt x="107" y="164"/>
                </a:lnTo>
                <a:lnTo>
                  <a:pt x="106" y="169"/>
                </a:lnTo>
                <a:lnTo>
                  <a:pt x="103" y="170"/>
                </a:lnTo>
                <a:lnTo>
                  <a:pt x="99" y="170"/>
                </a:lnTo>
                <a:lnTo>
                  <a:pt x="92" y="171"/>
                </a:lnTo>
                <a:lnTo>
                  <a:pt x="89" y="172"/>
                </a:lnTo>
                <a:lnTo>
                  <a:pt x="88" y="174"/>
                </a:lnTo>
                <a:lnTo>
                  <a:pt x="87" y="176"/>
                </a:lnTo>
                <a:lnTo>
                  <a:pt x="86" y="177"/>
                </a:lnTo>
                <a:lnTo>
                  <a:pt x="85" y="178"/>
                </a:lnTo>
                <a:lnTo>
                  <a:pt x="80" y="180"/>
                </a:lnTo>
                <a:lnTo>
                  <a:pt x="79" y="180"/>
                </a:lnTo>
                <a:lnTo>
                  <a:pt x="76" y="184"/>
                </a:lnTo>
                <a:lnTo>
                  <a:pt x="73" y="186"/>
                </a:lnTo>
                <a:lnTo>
                  <a:pt x="70" y="186"/>
                </a:lnTo>
                <a:lnTo>
                  <a:pt x="68" y="184"/>
                </a:lnTo>
                <a:lnTo>
                  <a:pt x="67" y="183"/>
                </a:lnTo>
                <a:lnTo>
                  <a:pt x="66" y="183"/>
                </a:lnTo>
                <a:lnTo>
                  <a:pt x="62" y="183"/>
                </a:lnTo>
                <a:lnTo>
                  <a:pt x="63" y="183"/>
                </a:lnTo>
                <a:lnTo>
                  <a:pt x="64" y="185"/>
                </a:lnTo>
                <a:lnTo>
                  <a:pt x="64" y="188"/>
                </a:lnTo>
                <a:lnTo>
                  <a:pt x="64" y="190"/>
                </a:lnTo>
                <a:lnTo>
                  <a:pt x="62" y="192"/>
                </a:lnTo>
                <a:lnTo>
                  <a:pt x="60" y="192"/>
                </a:lnTo>
                <a:lnTo>
                  <a:pt x="56" y="195"/>
                </a:lnTo>
                <a:lnTo>
                  <a:pt x="52" y="195"/>
                </a:lnTo>
                <a:lnTo>
                  <a:pt x="49" y="198"/>
                </a:lnTo>
                <a:lnTo>
                  <a:pt x="34" y="202"/>
                </a:lnTo>
                <a:lnTo>
                  <a:pt x="33" y="202"/>
                </a:lnTo>
                <a:lnTo>
                  <a:pt x="31" y="201"/>
                </a:lnTo>
                <a:lnTo>
                  <a:pt x="29" y="201"/>
                </a:lnTo>
                <a:lnTo>
                  <a:pt x="27" y="201"/>
                </a:lnTo>
                <a:lnTo>
                  <a:pt x="20" y="203"/>
                </a:lnTo>
                <a:lnTo>
                  <a:pt x="17" y="203"/>
                </a:lnTo>
                <a:lnTo>
                  <a:pt x="21" y="197"/>
                </a:lnTo>
                <a:lnTo>
                  <a:pt x="27" y="194"/>
                </a:lnTo>
                <a:lnTo>
                  <a:pt x="27" y="193"/>
                </a:lnTo>
                <a:lnTo>
                  <a:pt x="25" y="193"/>
                </a:lnTo>
                <a:lnTo>
                  <a:pt x="15" y="195"/>
                </a:lnTo>
                <a:lnTo>
                  <a:pt x="12" y="197"/>
                </a:lnTo>
                <a:lnTo>
                  <a:pt x="9" y="197"/>
                </a:lnTo>
                <a:lnTo>
                  <a:pt x="10" y="194"/>
                </a:lnTo>
                <a:lnTo>
                  <a:pt x="15" y="191"/>
                </a:lnTo>
                <a:lnTo>
                  <a:pt x="17" y="189"/>
                </a:lnTo>
                <a:lnTo>
                  <a:pt x="18" y="188"/>
                </a:lnTo>
                <a:lnTo>
                  <a:pt x="20" y="186"/>
                </a:lnTo>
                <a:lnTo>
                  <a:pt x="25" y="183"/>
                </a:lnTo>
                <a:lnTo>
                  <a:pt x="10" y="189"/>
                </a:lnTo>
                <a:lnTo>
                  <a:pt x="6" y="188"/>
                </a:lnTo>
                <a:lnTo>
                  <a:pt x="5" y="187"/>
                </a:lnTo>
                <a:lnTo>
                  <a:pt x="2" y="187"/>
                </a:lnTo>
                <a:lnTo>
                  <a:pt x="1" y="184"/>
                </a:lnTo>
                <a:lnTo>
                  <a:pt x="5" y="178"/>
                </a:lnTo>
                <a:lnTo>
                  <a:pt x="8" y="176"/>
                </a:lnTo>
                <a:lnTo>
                  <a:pt x="11" y="175"/>
                </a:lnTo>
                <a:lnTo>
                  <a:pt x="14" y="173"/>
                </a:lnTo>
                <a:lnTo>
                  <a:pt x="15" y="171"/>
                </a:lnTo>
                <a:lnTo>
                  <a:pt x="14" y="170"/>
                </a:lnTo>
                <a:lnTo>
                  <a:pt x="5" y="171"/>
                </a:lnTo>
                <a:lnTo>
                  <a:pt x="0" y="170"/>
                </a:lnTo>
                <a:lnTo>
                  <a:pt x="0" y="168"/>
                </a:lnTo>
                <a:lnTo>
                  <a:pt x="1" y="167"/>
                </a:lnTo>
                <a:lnTo>
                  <a:pt x="6" y="163"/>
                </a:lnTo>
                <a:lnTo>
                  <a:pt x="8" y="163"/>
                </a:lnTo>
                <a:lnTo>
                  <a:pt x="10" y="163"/>
                </a:lnTo>
                <a:lnTo>
                  <a:pt x="13" y="164"/>
                </a:lnTo>
                <a:lnTo>
                  <a:pt x="14" y="165"/>
                </a:lnTo>
                <a:lnTo>
                  <a:pt x="19" y="164"/>
                </a:lnTo>
                <a:lnTo>
                  <a:pt x="17" y="162"/>
                </a:lnTo>
                <a:lnTo>
                  <a:pt x="17" y="158"/>
                </a:lnTo>
                <a:lnTo>
                  <a:pt x="15" y="157"/>
                </a:lnTo>
                <a:lnTo>
                  <a:pt x="17" y="155"/>
                </a:lnTo>
                <a:lnTo>
                  <a:pt x="20" y="153"/>
                </a:lnTo>
                <a:lnTo>
                  <a:pt x="24" y="149"/>
                </a:lnTo>
                <a:lnTo>
                  <a:pt x="25" y="149"/>
                </a:lnTo>
                <a:lnTo>
                  <a:pt x="33" y="148"/>
                </a:lnTo>
                <a:lnTo>
                  <a:pt x="42" y="145"/>
                </a:lnTo>
                <a:lnTo>
                  <a:pt x="50" y="142"/>
                </a:lnTo>
                <a:lnTo>
                  <a:pt x="46" y="141"/>
                </a:lnTo>
                <a:lnTo>
                  <a:pt x="44" y="139"/>
                </a:lnTo>
                <a:lnTo>
                  <a:pt x="40" y="143"/>
                </a:lnTo>
                <a:lnTo>
                  <a:pt x="38" y="145"/>
                </a:lnTo>
                <a:lnTo>
                  <a:pt x="31" y="146"/>
                </a:lnTo>
                <a:lnTo>
                  <a:pt x="29" y="145"/>
                </a:lnTo>
                <a:lnTo>
                  <a:pt x="26" y="144"/>
                </a:lnTo>
                <a:lnTo>
                  <a:pt x="25" y="144"/>
                </a:lnTo>
                <a:lnTo>
                  <a:pt x="24" y="145"/>
                </a:lnTo>
                <a:lnTo>
                  <a:pt x="20" y="148"/>
                </a:lnTo>
                <a:lnTo>
                  <a:pt x="15" y="148"/>
                </a:lnTo>
                <a:lnTo>
                  <a:pt x="20" y="144"/>
                </a:lnTo>
                <a:lnTo>
                  <a:pt x="27" y="137"/>
                </a:lnTo>
                <a:lnTo>
                  <a:pt x="29" y="135"/>
                </a:lnTo>
                <a:lnTo>
                  <a:pt x="31" y="131"/>
                </a:lnTo>
                <a:lnTo>
                  <a:pt x="31" y="130"/>
                </a:lnTo>
                <a:lnTo>
                  <a:pt x="29" y="129"/>
                </a:lnTo>
                <a:lnTo>
                  <a:pt x="34" y="121"/>
                </a:lnTo>
                <a:lnTo>
                  <a:pt x="36" y="120"/>
                </a:lnTo>
                <a:lnTo>
                  <a:pt x="39" y="119"/>
                </a:lnTo>
                <a:lnTo>
                  <a:pt x="42" y="118"/>
                </a:lnTo>
                <a:lnTo>
                  <a:pt x="43" y="118"/>
                </a:lnTo>
                <a:lnTo>
                  <a:pt x="44" y="118"/>
                </a:lnTo>
                <a:lnTo>
                  <a:pt x="46" y="115"/>
                </a:lnTo>
                <a:lnTo>
                  <a:pt x="42" y="114"/>
                </a:lnTo>
                <a:lnTo>
                  <a:pt x="39" y="113"/>
                </a:lnTo>
                <a:lnTo>
                  <a:pt x="29" y="114"/>
                </a:lnTo>
                <a:lnTo>
                  <a:pt x="27" y="114"/>
                </a:lnTo>
                <a:lnTo>
                  <a:pt x="26" y="113"/>
                </a:lnTo>
                <a:lnTo>
                  <a:pt x="25" y="112"/>
                </a:lnTo>
                <a:lnTo>
                  <a:pt x="25" y="109"/>
                </a:lnTo>
                <a:lnTo>
                  <a:pt x="24" y="109"/>
                </a:lnTo>
                <a:lnTo>
                  <a:pt x="22" y="109"/>
                </a:lnTo>
                <a:lnTo>
                  <a:pt x="19" y="109"/>
                </a:lnTo>
                <a:lnTo>
                  <a:pt x="18" y="109"/>
                </a:lnTo>
                <a:lnTo>
                  <a:pt x="16" y="108"/>
                </a:lnTo>
                <a:lnTo>
                  <a:pt x="19" y="105"/>
                </a:lnTo>
                <a:lnTo>
                  <a:pt x="15" y="105"/>
                </a:lnTo>
                <a:lnTo>
                  <a:pt x="12" y="105"/>
                </a:lnTo>
                <a:lnTo>
                  <a:pt x="9" y="104"/>
                </a:lnTo>
                <a:lnTo>
                  <a:pt x="9" y="103"/>
                </a:lnTo>
                <a:lnTo>
                  <a:pt x="11" y="101"/>
                </a:lnTo>
                <a:lnTo>
                  <a:pt x="9" y="99"/>
                </a:lnTo>
                <a:lnTo>
                  <a:pt x="9" y="97"/>
                </a:lnTo>
                <a:lnTo>
                  <a:pt x="10" y="96"/>
                </a:lnTo>
                <a:lnTo>
                  <a:pt x="12" y="97"/>
                </a:lnTo>
                <a:lnTo>
                  <a:pt x="16" y="95"/>
                </a:lnTo>
                <a:lnTo>
                  <a:pt x="21" y="94"/>
                </a:lnTo>
                <a:lnTo>
                  <a:pt x="17" y="93"/>
                </a:lnTo>
                <a:lnTo>
                  <a:pt x="15" y="92"/>
                </a:lnTo>
                <a:lnTo>
                  <a:pt x="15" y="90"/>
                </a:lnTo>
                <a:lnTo>
                  <a:pt x="15" y="88"/>
                </a:lnTo>
                <a:lnTo>
                  <a:pt x="20" y="85"/>
                </a:lnTo>
                <a:lnTo>
                  <a:pt x="25" y="84"/>
                </a:lnTo>
                <a:lnTo>
                  <a:pt x="25" y="82"/>
                </a:lnTo>
                <a:lnTo>
                  <a:pt x="25" y="80"/>
                </a:lnTo>
                <a:lnTo>
                  <a:pt x="20" y="79"/>
                </a:lnTo>
                <a:lnTo>
                  <a:pt x="15" y="81"/>
                </a:lnTo>
                <a:lnTo>
                  <a:pt x="16" y="77"/>
                </a:lnTo>
                <a:lnTo>
                  <a:pt x="17" y="73"/>
                </a:lnTo>
                <a:lnTo>
                  <a:pt x="17" y="71"/>
                </a:lnTo>
                <a:lnTo>
                  <a:pt x="17" y="69"/>
                </a:lnTo>
                <a:lnTo>
                  <a:pt x="14" y="70"/>
                </a:lnTo>
                <a:lnTo>
                  <a:pt x="14" y="66"/>
                </a:lnTo>
                <a:lnTo>
                  <a:pt x="13" y="64"/>
                </a:lnTo>
                <a:lnTo>
                  <a:pt x="9" y="65"/>
                </a:lnTo>
                <a:lnTo>
                  <a:pt x="10" y="62"/>
                </a:lnTo>
                <a:lnTo>
                  <a:pt x="11" y="60"/>
                </a:lnTo>
                <a:lnTo>
                  <a:pt x="12" y="59"/>
                </a:lnTo>
                <a:lnTo>
                  <a:pt x="14" y="59"/>
                </a:lnTo>
                <a:lnTo>
                  <a:pt x="18" y="59"/>
                </a:lnTo>
                <a:lnTo>
                  <a:pt x="21" y="58"/>
                </a:lnTo>
                <a:lnTo>
                  <a:pt x="26" y="57"/>
                </a:lnTo>
                <a:lnTo>
                  <a:pt x="34" y="58"/>
                </a:lnTo>
                <a:lnTo>
                  <a:pt x="39" y="62"/>
                </a:lnTo>
                <a:lnTo>
                  <a:pt x="40" y="62"/>
                </a:lnTo>
                <a:lnTo>
                  <a:pt x="42" y="59"/>
                </a:lnTo>
                <a:lnTo>
                  <a:pt x="43" y="58"/>
                </a:lnTo>
                <a:lnTo>
                  <a:pt x="51" y="60"/>
                </a:lnTo>
                <a:lnTo>
                  <a:pt x="56" y="61"/>
                </a:lnTo>
                <a:lnTo>
                  <a:pt x="58" y="61"/>
                </a:lnTo>
                <a:lnTo>
                  <a:pt x="57" y="57"/>
                </a:lnTo>
                <a:lnTo>
                  <a:pt x="55" y="55"/>
                </a:lnTo>
                <a:lnTo>
                  <a:pt x="57" y="52"/>
                </a:lnTo>
                <a:lnTo>
                  <a:pt x="60" y="50"/>
                </a:lnTo>
                <a:lnTo>
                  <a:pt x="62" y="49"/>
                </a:lnTo>
                <a:lnTo>
                  <a:pt x="66" y="48"/>
                </a:lnTo>
                <a:lnTo>
                  <a:pt x="68" y="47"/>
                </a:lnTo>
                <a:lnTo>
                  <a:pt x="69" y="43"/>
                </a:lnTo>
                <a:lnTo>
                  <a:pt x="71" y="39"/>
                </a:lnTo>
                <a:lnTo>
                  <a:pt x="60" y="41"/>
                </a:lnTo>
                <a:lnTo>
                  <a:pt x="51" y="37"/>
                </a:lnTo>
                <a:lnTo>
                  <a:pt x="52" y="35"/>
                </a:lnTo>
                <a:lnTo>
                  <a:pt x="54" y="33"/>
                </a:lnTo>
                <a:lnTo>
                  <a:pt x="58" y="32"/>
                </a:lnTo>
                <a:lnTo>
                  <a:pt x="58" y="30"/>
                </a:lnTo>
                <a:lnTo>
                  <a:pt x="60" y="29"/>
                </a:lnTo>
                <a:lnTo>
                  <a:pt x="63" y="26"/>
                </a:lnTo>
                <a:lnTo>
                  <a:pt x="62" y="22"/>
                </a:lnTo>
                <a:lnTo>
                  <a:pt x="62" y="19"/>
                </a:lnTo>
                <a:lnTo>
                  <a:pt x="64" y="17"/>
                </a:lnTo>
                <a:lnTo>
                  <a:pt x="65" y="14"/>
                </a:lnTo>
                <a:lnTo>
                  <a:pt x="66" y="12"/>
                </a:lnTo>
                <a:lnTo>
                  <a:pt x="70" y="11"/>
                </a:lnTo>
                <a:lnTo>
                  <a:pt x="74" y="9"/>
                </a:lnTo>
                <a:lnTo>
                  <a:pt x="76" y="10"/>
                </a:lnTo>
                <a:lnTo>
                  <a:pt x="81" y="9"/>
                </a:lnTo>
                <a:lnTo>
                  <a:pt x="82" y="10"/>
                </a:lnTo>
                <a:lnTo>
                  <a:pt x="82" y="7"/>
                </a:lnTo>
                <a:lnTo>
                  <a:pt x="85" y="6"/>
                </a:lnTo>
                <a:lnTo>
                  <a:pt x="86" y="7"/>
                </a:lnTo>
                <a:lnTo>
                  <a:pt x="87" y="9"/>
                </a:lnTo>
                <a:lnTo>
                  <a:pt x="88" y="11"/>
                </a:lnTo>
                <a:lnTo>
                  <a:pt x="88" y="13"/>
                </a:lnTo>
                <a:lnTo>
                  <a:pt x="88" y="15"/>
                </a:lnTo>
                <a:lnTo>
                  <a:pt x="86" y="17"/>
                </a:lnTo>
                <a:lnTo>
                  <a:pt x="87" y="19"/>
                </a:lnTo>
                <a:lnTo>
                  <a:pt x="85" y="22"/>
                </a:lnTo>
                <a:lnTo>
                  <a:pt x="88" y="20"/>
                </a:lnTo>
                <a:lnTo>
                  <a:pt x="91" y="18"/>
                </a:lnTo>
                <a:lnTo>
                  <a:pt x="91" y="15"/>
                </a:lnTo>
                <a:lnTo>
                  <a:pt x="90" y="12"/>
                </a:lnTo>
                <a:lnTo>
                  <a:pt x="89" y="10"/>
                </a:lnTo>
                <a:lnTo>
                  <a:pt x="90" y="7"/>
                </a:lnTo>
                <a:lnTo>
                  <a:pt x="92" y="5"/>
                </a:lnTo>
                <a:lnTo>
                  <a:pt x="96" y="4"/>
                </a:lnTo>
                <a:lnTo>
                  <a:pt x="94" y="0"/>
                </a:lnTo>
                <a:lnTo>
                  <a:pt x="96" y="0"/>
                </a:lnTo>
                <a:lnTo>
                  <a:pt x="98" y="1"/>
                </a:lnTo>
                <a:lnTo>
                  <a:pt x="101" y="3"/>
                </a:lnTo>
                <a:lnTo>
                  <a:pt x="104" y="6"/>
                </a:lnTo>
                <a:lnTo>
                  <a:pt x="107" y="7"/>
                </a:lnTo>
                <a:lnTo>
                  <a:pt x="104" y="10"/>
                </a:lnTo>
                <a:lnTo>
                  <a:pt x="100" y="13"/>
                </a:lnTo>
                <a:lnTo>
                  <a:pt x="99" y="15"/>
                </a:lnTo>
                <a:close/>
                <a:moveTo>
                  <a:pt x="14" y="78"/>
                </a:moveTo>
                <a:lnTo>
                  <a:pt x="14" y="78"/>
                </a:lnTo>
                <a:lnTo>
                  <a:pt x="14" y="80"/>
                </a:lnTo>
                <a:lnTo>
                  <a:pt x="11" y="78"/>
                </a:lnTo>
                <a:lnTo>
                  <a:pt x="10" y="76"/>
                </a:lnTo>
                <a:lnTo>
                  <a:pt x="4" y="75"/>
                </a:lnTo>
                <a:lnTo>
                  <a:pt x="7" y="73"/>
                </a:lnTo>
                <a:lnTo>
                  <a:pt x="8" y="73"/>
                </a:lnTo>
                <a:lnTo>
                  <a:pt x="12" y="73"/>
                </a:lnTo>
                <a:lnTo>
                  <a:pt x="14" y="74"/>
                </a:lnTo>
                <a:lnTo>
                  <a:pt x="14" y="78"/>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82" name="Italy">
            <a:extLst>
              <a:ext uri="{FF2B5EF4-FFF2-40B4-BE49-F238E27FC236}">
                <a16:creationId xmlns:a16="http://schemas.microsoft.com/office/drawing/2014/main" id="{8D874232-AC66-4711-B22F-C45BD6FEA03A}"/>
              </a:ext>
            </a:extLst>
          </p:cNvPr>
          <p:cNvSpPr>
            <a:spLocks noEditPoints="1"/>
          </p:cNvSpPr>
          <p:nvPr/>
        </p:nvSpPr>
        <p:spPr bwMode="auto">
          <a:xfrm>
            <a:off x="5996933" y="2648911"/>
            <a:ext cx="360198" cy="371960"/>
          </a:xfrm>
          <a:custGeom>
            <a:avLst/>
            <a:gdLst>
              <a:gd name="T0" fmla="*/ 212 w 370"/>
              <a:gd name="T1" fmla="*/ 39 h 435"/>
              <a:gd name="T2" fmla="*/ 214 w 370"/>
              <a:gd name="T3" fmla="*/ 49 h 435"/>
              <a:gd name="T4" fmla="*/ 225 w 370"/>
              <a:gd name="T5" fmla="*/ 67 h 435"/>
              <a:gd name="T6" fmla="*/ 199 w 370"/>
              <a:gd name="T7" fmla="*/ 65 h 435"/>
              <a:gd name="T8" fmla="*/ 175 w 370"/>
              <a:gd name="T9" fmla="*/ 77 h 435"/>
              <a:gd name="T10" fmla="*/ 175 w 370"/>
              <a:gd name="T11" fmla="*/ 105 h 435"/>
              <a:gd name="T12" fmla="*/ 224 w 370"/>
              <a:gd name="T13" fmla="*/ 172 h 435"/>
              <a:gd name="T14" fmla="*/ 297 w 370"/>
              <a:gd name="T15" fmla="*/ 226 h 435"/>
              <a:gd name="T16" fmla="*/ 338 w 370"/>
              <a:gd name="T17" fmla="*/ 270 h 435"/>
              <a:gd name="T18" fmla="*/ 357 w 370"/>
              <a:gd name="T19" fmla="*/ 307 h 435"/>
              <a:gd name="T20" fmla="*/ 317 w 370"/>
              <a:gd name="T21" fmla="*/ 291 h 435"/>
              <a:gd name="T22" fmla="*/ 326 w 370"/>
              <a:gd name="T23" fmla="*/ 348 h 435"/>
              <a:gd name="T24" fmla="*/ 294 w 370"/>
              <a:gd name="T25" fmla="*/ 386 h 435"/>
              <a:gd name="T26" fmla="*/ 294 w 370"/>
              <a:gd name="T27" fmla="*/ 355 h 435"/>
              <a:gd name="T28" fmla="*/ 273 w 370"/>
              <a:gd name="T29" fmla="*/ 302 h 435"/>
              <a:gd name="T30" fmla="*/ 249 w 370"/>
              <a:gd name="T31" fmla="*/ 278 h 435"/>
              <a:gd name="T32" fmla="*/ 232 w 370"/>
              <a:gd name="T33" fmla="*/ 272 h 435"/>
              <a:gd name="T34" fmla="*/ 201 w 370"/>
              <a:gd name="T35" fmla="*/ 253 h 435"/>
              <a:gd name="T36" fmla="*/ 145 w 370"/>
              <a:gd name="T37" fmla="*/ 204 h 435"/>
              <a:gd name="T38" fmla="*/ 129 w 370"/>
              <a:gd name="T39" fmla="*/ 186 h 435"/>
              <a:gd name="T40" fmla="*/ 115 w 370"/>
              <a:gd name="T41" fmla="*/ 158 h 435"/>
              <a:gd name="T42" fmla="*/ 52 w 370"/>
              <a:gd name="T43" fmla="*/ 131 h 435"/>
              <a:gd name="T44" fmla="*/ 33 w 370"/>
              <a:gd name="T45" fmla="*/ 133 h 435"/>
              <a:gd name="T46" fmla="*/ 8 w 370"/>
              <a:gd name="T47" fmla="*/ 118 h 435"/>
              <a:gd name="T48" fmla="*/ 10 w 370"/>
              <a:gd name="T49" fmla="*/ 100 h 435"/>
              <a:gd name="T50" fmla="*/ 7 w 370"/>
              <a:gd name="T51" fmla="*/ 87 h 435"/>
              <a:gd name="T52" fmla="*/ 8 w 370"/>
              <a:gd name="T53" fmla="*/ 64 h 435"/>
              <a:gd name="T54" fmla="*/ 26 w 370"/>
              <a:gd name="T55" fmla="*/ 52 h 435"/>
              <a:gd name="T56" fmla="*/ 46 w 370"/>
              <a:gd name="T57" fmla="*/ 37 h 435"/>
              <a:gd name="T58" fmla="*/ 63 w 370"/>
              <a:gd name="T59" fmla="*/ 44 h 435"/>
              <a:gd name="T60" fmla="*/ 74 w 370"/>
              <a:gd name="T61" fmla="*/ 50 h 435"/>
              <a:gd name="T62" fmla="*/ 87 w 370"/>
              <a:gd name="T63" fmla="*/ 27 h 435"/>
              <a:gd name="T64" fmla="*/ 106 w 370"/>
              <a:gd name="T65" fmla="*/ 38 h 435"/>
              <a:gd name="T66" fmla="*/ 108 w 370"/>
              <a:gd name="T67" fmla="*/ 22 h 435"/>
              <a:gd name="T68" fmla="*/ 119 w 370"/>
              <a:gd name="T69" fmla="*/ 10 h 435"/>
              <a:gd name="T70" fmla="*/ 140 w 370"/>
              <a:gd name="T71" fmla="*/ 7 h 435"/>
              <a:gd name="T72" fmla="*/ 174 w 370"/>
              <a:gd name="T73" fmla="*/ 1 h 435"/>
              <a:gd name="T74" fmla="*/ 193 w 370"/>
              <a:gd name="T75" fmla="*/ 21 h 435"/>
              <a:gd name="T76" fmla="*/ 180 w 370"/>
              <a:gd name="T77" fmla="*/ 140 h 435"/>
              <a:gd name="T78" fmla="*/ 117 w 370"/>
              <a:gd name="T79" fmla="*/ 186 h 435"/>
              <a:gd name="T80" fmla="*/ 109 w 370"/>
              <a:gd name="T81" fmla="*/ 188 h 435"/>
              <a:gd name="T82" fmla="*/ 98 w 370"/>
              <a:gd name="T83" fmla="*/ 286 h 435"/>
              <a:gd name="T84" fmla="*/ 89 w 370"/>
              <a:gd name="T85" fmla="*/ 339 h 435"/>
              <a:gd name="T86" fmla="*/ 68 w 370"/>
              <a:gd name="T87" fmla="*/ 348 h 435"/>
              <a:gd name="T88" fmla="*/ 56 w 370"/>
              <a:gd name="T89" fmla="*/ 322 h 435"/>
              <a:gd name="T90" fmla="*/ 55 w 370"/>
              <a:gd name="T91" fmla="*/ 305 h 435"/>
              <a:gd name="T92" fmla="*/ 48 w 370"/>
              <a:gd name="T93" fmla="*/ 278 h 435"/>
              <a:gd name="T94" fmla="*/ 68 w 370"/>
              <a:gd name="T95" fmla="*/ 265 h 435"/>
              <a:gd name="T96" fmla="*/ 91 w 370"/>
              <a:gd name="T97" fmla="*/ 261 h 435"/>
              <a:gd name="T98" fmla="*/ 50 w 370"/>
              <a:gd name="T99" fmla="*/ 264 h 435"/>
              <a:gd name="T100" fmla="*/ 226 w 370"/>
              <a:gd name="T101" fmla="*/ 276 h 435"/>
              <a:gd name="T102" fmla="*/ 54 w 370"/>
              <a:gd name="T103" fmla="*/ 343 h 435"/>
              <a:gd name="T104" fmla="*/ 267 w 370"/>
              <a:gd name="T105" fmla="*/ 395 h 435"/>
              <a:gd name="T106" fmla="*/ 266 w 370"/>
              <a:gd name="T107" fmla="*/ 415 h 435"/>
              <a:gd name="T108" fmla="*/ 264 w 370"/>
              <a:gd name="T109" fmla="*/ 435 h 435"/>
              <a:gd name="T110" fmla="*/ 230 w 370"/>
              <a:gd name="T111" fmla="*/ 419 h 435"/>
              <a:gd name="T112" fmla="*/ 195 w 370"/>
              <a:gd name="T113" fmla="*/ 401 h 435"/>
              <a:gd name="T114" fmla="*/ 188 w 370"/>
              <a:gd name="T115" fmla="*/ 380 h 435"/>
              <a:gd name="T116" fmla="*/ 209 w 370"/>
              <a:gd name="T117" fmla="*/ 377 h 435"/>
              <a:gd name="T118" fmla="*/ 243 w 370"/>
              <a:gd name="T119" fmla="*/ 382 h 435"/>
              <a:gd name="T120" fmla="*/ 270 w 370"/>
              <a:gd name="T121" fmla="*/ 375 h 435"/>
              <a:gd name="T122" fmla="*/ 165 w 370"/>
              <a:gd name="T123" fmla="*/ 43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0" h="435">
                <a:moveTo>
                  <a:pt x="220" y="26"/>
                </a:moveTo>
                <a:lnTo>
                  <a:pt x="220" y="26"/>
                </a:lnTo>
                <a:lnTo>
                  <a:pt x="220" y="28"/>
                </a:lnTo>
                <a:lnTo>
                  <a:pt x="218" y="29"/>
                </a:lnTo>
                <a:lnTo>
                  <a:pt x="216" y="30"/>
                </a:lnTo>
                <a:lnTo>
                  <a:pt x="213" y="32"/>
                </a:lnTo>
                <a:lnTo>
                  <a:pt x="211" y="35"/>
                </a:lnTo>
                <a:lnTo>
                  <a:pt x="210" y="37"/>
                </a:lnTo>
                <a:lnTo>
                  <a:pt x="211" y="39"/>
                </a:lnTo>
                <a:lnTo>
                  <a:pt x="212" y="39"/>
                </a:lnTo>
                <a:lnTo>
                  <a:pt x="213" y="39"/>
                </a:lnTo>
                <a:lnTo>
                  <a:pt x="214" y="39"/>
                </a:lnTo>
                <a:lnTo>
                  <a:pt x="216" y="40"/>
                </a:lnTo>
                <a:lnTo>
                  <a:pt x="218" y="41"/>
                </a:lnTo>
                <a:lnTo>
                  <a:pt x="218" y="42"/>
                </a:lnTo>
                <a:lnTo>
                  <a:pt x="218" y="43"/>
                </a:lnTo>
                <a:lnTo>
                  <a:pt x="216" y="45"/>
                </a:lnTo>
                <a:lnTo>
                  <a:pt x="214" y="47"/>
                </a:lnTo>
                <a:lnTo>
                  <a:pt x="214" y="48"/>
                </a:lnTo>
                <a:lnTo>
                  <a:pt x="214" y="49"/>
                </a:lnTo>
                <a:lnTo>
                  <a:pt x="214" y="50"/>
                </a:lnTo>
                <a:lnTo>
                  <a:pt x="217" y="50"/>
                </a:lnTo>
                <a:lnTo>
                  <a:pt x="218" y="51"/>
                </a:lnTo>
                <a:lnTo>
                  <a:pt x="216" y="56"/>
                </a:lnTo>
                <a:lnTo>
                  <a:pt x="217" y="57"/>
                </a:lnTo>
                <a:lnTo>
                  <a:pt x="219" y="58"/>
                </a:lnTo>
                <a:lnTo>
                  <a:pt x="221" y="60"/>
                </a:lnTo>
                <a:lnTo>
                  <a:pt x="224" y="63"/>
                </a:lnTo>
                <a:lnTo>
                  <a:pt x="226" y="66"/>
                </a:lnTo>
                <a:lnTo>
                  <a:pt x="225" y="67"/>
                </a:lnTo>
                <a:lnTo>
                  <a:pt x="223" y="68"/>
                </a:lnTo>
                <a:lnTo>
                  <a:pt x="221" y="67"/>
                </a:lnTo>
                <a:lnTo>
                  <a:pt x="223" y="65"/>
                </a:lnTo>
                <a:lnTo>
                  <a:pt x="218" y="59"/>
                </a:lnTo>
                <a:lnTo>
                  <a:pt x="216" y="59"/>
                </a:lnTo>
                <a:lnTo>
                  <a:pt x="213" y="62"/>
                </a:lnTo>
                <a:lnTo>
                  <a:pt x="205" y="59"/>
                </a:lnTo>
                <a:lnTo>
                  <a:pt x="203" y="60"/>
                </a:lnTo>
                <a:lnTo>
                  <a:pt x="202" y="62"/>
                </a:lnTo>
                <a:lnTo>
                  <a:pt x="199" y="65"/>
                </a:lnTo>
                <a:lnTo>
                  <a:pt x="195" y="66"/>
                </a:lnTo>
                <a:lnTo>
                  <a:pt x="191" y="69"/>
                </a:lnTo>
                <a:lnTo>
                  <a:pt x="186" y="71"/>
                </a:lnTo>
                <a:lnTo>
                  <a:pt x="183" y="73"/>
                </a:lnTo>
                <a:lnTo>
                  <a:pt x="181" y="73"/>
                </a:lnTo>
                <a:lnTo>
                  <a:pt x="184" y="69"/>
                </a:lnTo>
                <a:lnTo>
                  <a:pt x="183" y="69"/>
                </a:lnTo>
                <a:lnTo>
                  <a:pt x="178" y="72"/>
                </a:lnTo>
                <a:lnTo>
                  <a:pt x="176" y="74"/>
                </a:lnTo>
                <a:lnTo>
                  <a:pt x="175" y="77"/>
                </a:lnTo>
                <a:lnTo>
                  <a:pt x="174" y="83"/>
                </a:lnTo>
                <a:lnTo>
                  <a:pt x="176" y="84"/>
                </a:lnTo>
                <a:lnTo>
                  <a:pt x="180" y="91"/>
                </a:lnTo>
                <a:lnTo>
                  <a:pt x="184" y="95"/>
                </a:lnTo>
                <a:lnTo>
                  <a:pt x="183" y="98"/>
                </a:lnTo>
                <a:lnTo>
                  <a:pt x="182" y="100"/>
                </a:lnTo>
                <a:lnTo>
                  <a:pt x="179" y="102"/>
                </a:lnTo>
                <a:lnTo>
                  <a:pt x="177" y="101"/>
                </a:lnTo>
                <a:lnTo>
                  <a:pt x="176" y="101"/>
                </a:lnTo>
                <a:lnTo>
                  <a:pt x="175" y="105"/>
                </a:lnTo>
                <a:lnTo>
                  <a:pt x="177" y="118"/>
                </a:lnTo>
                <a:lnTo>
                  <a:pt x="180" y="127"/>
                </a:lnTo>
                <a:lnTo>
                  <a:pt x="183" y="131"/>
                </a:lnTo>
                <a:lnTo>
                  <a:pt x="189" y="137"/>
                </a:lnTo>
                <a:lnTo>
                  <a:pt x="196" y="140"/>
                </a:lnTo>
                <a:lnTo>
                  <a:pt x="208" y="150"/>
                </a:lnTo>
                <a:lnTo>
                  <a:pt x="214" y="154"/>
                </a:lnTo>
                <a:lnTo>
                  <a:pt x="216" y="155"/>
                </a:lnTo>
                <a:lnTo>
                  <a:pt x="220" y="163"/>
                </a:lnTo>
                <a:lnTo>
                  <a:pt x="224" y="172"/>
                </a:lnTo>
                <a:lnTo>
                  <a:pt x="227" y="186"/>
                </a:lnTo>
                <a:lnTo>
                  <a:pt x="230" y="193"/>
                </a:lnTo>
                <a:lnTo>
                  <a:pt x="235" y="201"/>
                </a:lnTo>
                <a:lnTo>
                  <a:pt x="247" y="212"/>
                </a:lnTo>
                <a:lnTo>
                  <a:pt x="257" y="220"/>
                </a:lnTo>
                <a:lnTo>
                  <a:pt x="266" y="225"/>
                </a:lnTo>
                <a:lnTo>
                  <a:pt x="274" y="225"/>
                </a:lnTo>
                <a:lnTo>
                  <a:pt x="291" y="224"/>
                </a:lnTo>
                <a:lnTo>
                  <a:pt x="294" y="225"/>
                </a:lnTo>
                <a:lnTo>
                  <a:pt x="297" y="226"/>
                </a:lnTo>
                <a:lnTo>
                  <a:pt x="298" y="230"/>
                </a:lnTo>
                <a:lnTo>
                  <a:pt x="297" y="232"/>
                </a:lnTo>
                <a:lnTo>
                  <a:pt x="293" y="234"/>
                </a:lnTo>
                <a:lnTo>
                  <a:pt x="289" y="238"/>
                </a:lnTo>
                <a:lnTo>
                  <a:pt x="289" y="242"/>
                </a:lnTo>
                <a:lnTo>
                  <a:pt x="292" y="245"/>
                </a:lnTo>
                <a:lnTo>
                  <a:pt x="309" y="254"/>
                </a:lnTo>
                <a:lnTo>
                  <a:pt x="326" y="261"/>
                </a:lnTo>
                <a:lnTo>
                  <a:pt x="332" y="264"/>
                </a:lnTo>
                <a:lnTo>
                  <a:pt x="338" y="270"/>
                </a:lnTo>
                <a:lnTo>
                  <a:pt x="353" y="277"/>
                </a:lnTo>
                <a:lnTo>
                  <a:pt x="356" y="281"/>
                </a:lnTo>
                <a:lnTo>
                  <a:pt x="365" y="289"/>
                </a:lnTo>
                <a:lnTo>
                  <a:pt x="369" y="295"/>
                </a:lnTo>
                <a:lnTo>
                  <a:pt x="370" y="300"/>
                </a:lnTo>
                <a:lnTo>
                  <a:pt x="368" y="305"/>
                </a:lnTo>
                <a:lnTo>
                  <a:pt x="367" y="308"/>
                </a:lnTo>
                <a:lnTo>
                  <a:pt x="365" y="311"/>
                </a:lnTo>
                <a:lnTo>
                  <a:pt x="361" y="310"/>
                </a:lnTo>
                <a:lnTo>
                  <a:pt x="357" y="307"/>
                </a:lnTo>
                <a:lnTo>
                  <a:pt x="350" y="293"/>
                </a:lnTo>
                <a:lnTo>
                  <a:pt x="338" y="291"/>
                </a:lnTo>
                <a:lnTo>
                  <a:pt x="336" y="290"/>
                </a:lnTo>
                <a:lnTo>
                  <a:pt x="331" y="288"/>
                </a:lnTo>
                <a:lnTo>
                  <a:pt x="331" y="286"/>
                </a:lnTo>
                <a:lnTo>
                  <a:pt x="330" y="284"/>
                </a:lnTo>
                <a:lnTo>
                  <a:pt x="329" y="284"/>
                </a:lnTo>
                <a:lnTo>
                  <a:pt x="324" y="283"/>
                </a:lnTo>
                <a:lnTo>
                  <a:pt x="321" y="285"/>
                </a:lnTo>
                <a:lnTo>
                  <a:pt x="317" y="291"/>
                </a:lnTo>
                <a:lnTo>
                  <a:pt x="313" y="299"/>
                </a:lnTo>
                <a:lnTo>
                  <a:pt x="309" y="310"/>
                </a:lnTo>
                <a:lnTo>
                  <a:pt x="308" y="314"/>
                </a:lnTo>
                <a:lnTo>
                  <a:pt x="311" y="319"/>
                </a:lnTo>
                <a:lnTo>
                  <a:pt x="318" y="321"/>
                </a:lnTo>
                <a:lnTo>
                  <a:pt x="323" y="325"/>
                </a:lnTo>
                <a:lnTo>
                  <a:pt x="327" y="329"/>
                </a:lnTo>
                <a:lnTo>
                  <a:pt x="327" y="339"/>
                </a:lnTo>
                <a:lnTo>
                  <a:pt x="329" y="344"/>
                </a:lnTo>
                <a:lnTo>
                  <a:pt x="326" y="348"/>
                </a:lnTo>
                <a:lnTo>
                  <a:pt x="322" y="347"/>
                </a:lnTo>
                <a:lnTo>
                  <a:pt x="316" y="349"/>
                </a:lnTo>
                <a:lnTo>
                  <a:pt x="311" y="352"/>
                </a:lnTo>
                <a:lnTo>
                  <a:pt x="310" y="356"/>
                </a:lnTo>
                <a:lnTo>
                  <a:pt x="310" y="365"/>
                </a:lnTo>
                <a:lnTo>
                  <a:pt x="309" y="368"/>
                </a:lnTo>
                <a:lnTo>
                  <a:pt x="301" y="374"/>
                </a:lnTo>
                <a:lnTo>
                  <a:pt x="297" y="381"/>
                </a:lnTo>
                <a:lnTo>
                  <a:pt x="295" y="383"/>
                </a:lnTo>
                <a:lnTo>
                  <a:pt x="294" y="386"/>
                </a:lnTo>
                <a:lnTo>
                  <a:pt x="283" y="387"/>
                </a:lnTo>
                <a:lnTo>
                  <a:pt x="281" y="383"/>
                </a:lnTo>
                <a:lnTo>
                  <a:pt x="281" y="377"/>
                </a:lnTo>
                <a:lnTo>
                  <a:pt x="283" y="374"/>
                </a:lnTo>
                <a:lnTo>
                  <a:pt x="287" y="372"/>
                </a:lnTo>
                <a:lnTo>
                  <a:pt x="289" y="365"/>
                </a:lnTo>
                <a:lnTo>
                  <a:pt x="288" y="360"/>
                </a:lnTo>
                <a:lnTo>
                  <a:pt x="290" y="357"/>
                </a:lnTo>
                <a:lnTo>
                  <a:pt x="291" y="356"/>
                </a:lnTo>
                <a:lnTo>
                  <a:pt x="294" y="355"/>
                </a:lnTo>
                <a:lnTo>
                  <a:pt x="298" y="354"/>
                </a:lnTo>
                <a:lnTo>
                  <a:pt x="299" y="347"/>
                </a:lnTo>
                <a:lnTo>
                  <a:pt x="295" y="343"/>
                </a:lnTo>
                <a:lnTo>
                  <a:pt x="294" y="339"/>
                </a:lnTo>
                <a:lnTo>
                  <a:pt x="293" y="330"/>
                </a:lnTo>
                <a:lnTo>
                  <a:pt x="288" y="319"/>
                </a:lnTo>
                <a:lnTo>
                  <a:pt x="285" y="309"/>
                </a:lnTo>
                <a:lnTo>
                  <a:pt x="282" y="305"/>
                </a:lnTo>
                <a:lnTo>
                  <a:pt x="279" y="302"/>
                </a:lnTo>
                <a:lnTo>
                  <a:pt x="273" y="302"/>
                </a:lnTo>
                <a:lnTo>
                  <a:pt x="270" y="301"/>
                </a:lnTo>
                <a:lnTo>
                  <a:pt x="259" y="294"/>
                </a:lnTo>
                <a:lnTo>
                  <a:pt x="259" y="293"/>
                </a:lnTo>
                <a:lnTo>
                  <a:pt x="259" y="292"/>
                </a:lnTo>
                <a:lnTo>
                  <a:pt x="260" y="289"/>
                </a:lnTo>
                <a:lnTo>
                  <a:pt x="259" y="285"/>
                </a:lnTo>
                <a:lnTo>
                  <a:pt x="258" y="282"/>
                </a:lnTo>
                <a:lnTo>
                  <a:pt x="256" y="278"/>
                </a:lnTo>
                <a:lnTo>
                  <a:pt x="254" y="277"/>
                </a:lnTo>
                <a:lnTo>
                  <a:pt x="249" y="278"/>
                </a:lnTo>
                <a:lnTo>
                  <a:pt x="247" y="279"/>
                </a:lnTo>
                <a:lnTo>
                  <a:pt x="244" y="278"/>
                </a:lnTo>
                <a:lnTo>
                  <a:pt x="242" y="280"/>
                </a:lnTo>
                <a:lnTo>
                  <a:pt x="240" y="280"/>
                </a:lnTo>
                <a:lnTo>
                  <a:pt x="244" y="274"/>
                </a:lnTo>
                <a:lnTo>
                  <a:pt x="243" y="273"/>
                </a:lnTo>
                <a:lnTo>
                  <a:pt x="239" y="271"/>
                </a:lnTo>
                <a:lnTo>
                  <a:pt x="234" y="271"/>
                </a:lnTo>
                <a:lnTo>
                  <a:pt x="233" y="270"/>
                </a:lnTo>
                <a:lnTo>
                  <a:pt x="232" y="272"/>
                </a:lnTo>
                <a:lnTo>
                  <a:pt x="231" y="271"/>
                </a:lnTo>
                <a:lnTo>
                  <a:pt x="231" y="269"/>
                </a:lnTo>
                <a:lnTo>
                  <a:pt x="225" y="258"/>
                </a:lnTo>
                <a:lnTo>
                  <a:pt x="221" y="254"/>
                </a:lnTo>
                <a:lnTo>
                  <a:pt x="219" y="253"/>
                </a:lnTo>
                <a:lnTo>
                  <a:pt x="216" y="254"/>
                </a:lnTo>
                <a:lnTo>
                  <a:pt x="210" y="252"/>
                </a:lnTo>
                <a:lnTo>
                  <a:pt x="206" y="251"/>
                </a:lnTo>
                <a:lnTo>
                  <a:pt x="204" y="252"/>
                </a:lnTo>
                <a:lnTo>
                  <a:pt x="201" y="253"/>
                </a:lnTo>
                <a:lnTo>
                  <a:pt x="200" y="252"/>
                </a:lnTo>
                <a:lnTo>
                  <a:pt x="199" y="251"/>
                </a:lnTo>
                <a:lnTo>
                  <a:pt x="194" y="246"/>
                </a:lnTo>
                <a:lnTo>
                  <a:pt x="187" y="244"/>
                </a:lnTo>
                <a:lnTo>
                  <a:pt x="174" y="230"/>
                </a:lnTo>
                <a:lnTo>
                  <a:pt x="170" y="224"/>
                </a:lnTo>
                <a:lnTo>
                  <a:pt x="161" y="218"/>
                </a:lnTo>
                <a:lnTo>
                  <a:pt x="156" y="210"/>
                </a:lnTo>
                <a:lnTo>
                  <a:pt x="152" y="207"/>
                </a:lnTo>
                <a:lnTo>
                  <a:pt x="145" y="204"/>
                </a:lnTo>
                <a:lnTo>
                  <a:pt x="144" y="204"/>
                </a:lnTo>
                <a:lnTo>
                  <a:pt x="142" y="205"/>
                </a:lnTo>
                <a:lnTo>
                  <a:pt x="141" y="206"/>
                </a:lnTo>
                <a:lnTo>
                  <a:pt x="139" y="204"/>
                </a:lnTo>
                <a:lnTo>
                  <a:pt x="141" y="203"/>
                </a:lnTo>
                <a:lnTo>
                  <a:pt x="142" y="203"/>
                </a:lnTo>
                <a:lnTo>
                  <a:pt x="141" y="199"/>
                </a:lnTo>
                <a:lnTo>
                  <a:pt x="134" y="191"/>
                </a:lnTo>
                <a:lnTo>
                  <a:pt x="130" y="188"/>
                </a:lnTo>
                <a:lnTo>
                  <a:pt x="129" y="186"/>
                </a:lnTo>
                <a:lnTo>
                  <a:pt x="128" y="184"/>
                </a:lnTo>
                <a:lnTo>
                  <a:pt x="127" y="182"/>
                </a:lnTo>
                <a:lnTo>
                  <a:pt x="125" y="182"/>
                </a:lnTo>
                <a:lnTo>
                  <a:pt x="123" y="182"/>
                </a:lnTo>
                <a:lnTo>
                  <a:pt x="121" y="181"/>
                </a:lnTo>
                <a:lnTo>
                  <a:pt x="121" y="177"/>
                </a:lnTo>
                <a:lnTo>
                  <a:pt x="122" y="174"/>
                </a:lnTo>
                <a:lnTo>
                  <a:pt x="121" y="171"/>
                </a:lnTo>
                <a:lnTo>
                  <a:pt x="119" y="164"/>
                </a:lnTo>
                <a:lnTo>
                  <a:pt x="115" y="158"/>
                </a:lnTo>
                <a:lnTo>
                  <a:pt x="113" y="143"/>
                </a:lnTo>
                <a:lnTo>
                  <a:pt x="111" y="139"/>
                </a:lnTo>
                <a:lnTo>
                  <a:pt x="106" y="136"/>
                </a:lnTo>
                <a:lnTo>
                  <a:pt x="97" y="133"/>
                </a:lnTo>
                <a:lnTo>
                  <a:pt x="83" y="123"/>
                </a:lnTo>
                <a:lnTo>
                  <a:pt x="80" y="123"/>
                </a:lnTo>
                <a:lnTo>
                  <a:pt x="72" y="119"/>
                </a:lnTo>
                <a:lnTo>
                  <a:pt x="67" y="119"/>
                </a:lnTo>
                <a:lnTo>
                  <a:pt x="60" y="122"/>
                </a:lnTo>
                <a:lnTo>
                  <a:pt x="52" y="131"/>
                </a:lnTo>
                <a:lnTo>
                  <a:pt x="45" y="140"/>
                </a:lnTo>
                <a:lnTo>
                  <a:pt x="43" y="142"/>
                </a:lnTo>
                <a:lnTo>
                  <a:pt x="34" y="145"/>
                </a:lnTo>
                <a:lnTo>
                  <a:pt x="27" y="147"/>
                </a:lnTo>
                <a:lnTo>
                  <a:pt x="27" y="144"/>
                </a:lnTo>
                <a:lnTo>
                  <a:pt x="26" y="143"/>
                </a:lnTo>
                <a:lnTo>
                  <a:pt x="28" y="141"/>
                </a:lnTo>
                <a:lnTo>
                  <a:pt x="30" y="138"/>
                </a:lnTo>
                <a:lnTo>
                  <a:pt x="32" y="135"/>
                </a:lnTo>
                <a:lnTo>
                  <a:pt x="33" y="133"/>
                </a:lnTo>
                <a:lnTo>
                  <a:pt x="32" y="132"/>
                </a:lnTo>
                <a:lnTo>
                  <a:pt x="31" y="130"/>
                </a:lnTo>
                <a:lnTo>
                  <a:pt x="30" y="130"/>
                </a:lnTo>
                <a:lnTo>
                  <a:pt x="23" y="131"/>
                </a:lnTo>
                <a:lnTo>
                  <a:pt x="21" y="131"/>
                </a:lnTo>
                <a:lnTo>
                  <a:pt x="16" y="128"/>
                </a:lnTo>
                <a:lnTo>
                  <a:pt x="10" y="125"/>
                </a:lnTo>
                <a:lnTo>
                  <a:pt x="8" y="122"/>
                </a:lnTo>
                <a:lnTo>
                  <a:pt x="8" y="120"/>
                </a:lnTo>
                <a:lnTo>
                  <a:pt x="8" y="118"/>
                </a:lnTo>
                <a:lnTo>
                  <a:pt x="8" y="117"/>
                </a:lnTo>
                <a:lnTo>
                  <a:pt x="7" y="115"/>
                </a:lnTo>
                <a:lnTo>
                  <a:pt x="8" y="112"/>
                </a:lnTo>
                <a:lnTo>
                  <a:pt x="9" y="109"/>
                </a:lnTo>
                <a:lnTo>
                  <a:pt x="10" y="107"/>
                </a:lnTo>
                <a:lnTo>
                  <a:pt x="12" y="107"/>
                </a:lnTo>
                <a:lnTo>
                  <a:pt x="12" y="106"/>
                </a:lnTo>
                <a:lnTo>
                  <a:pt x="11" y="101"/>
                </a:lnTo>
                <a:lnTo>
                  <a:pt x="11" y="100"/>
                </a:lnTo>
                <a:lnTo>
                  <a:pt x="10" y="100"/>
                </a:lnTo>
                <a:lnTo>
                  <a:pt x="8" y="99"/>
                </a:lnTo>
                <a:lnTo>
                  <a:pt x="5" y="98"/>
                </a:lnTo>
                <a:lnTo>
                  <a:pt x="3" y="97"/>
                </a:lnTo>
                <a:lnTo>
                  <a:pt x="3" y="94"/>
                </a:lnTo>
                <a:lnTo>
                  <a:pt x="2" y="92"/>
                </a:lnTo>
                <a:lnTo>
                  <a:pt x="0" y="90"/>
                </a:lnTo>
                <a:lnTo>
                  <a:pt x="0" y="88"/>
                </a:lnTo>
                <a:lnTo>
                  <a:pt x="2" y="87"/>
                </a:lnTo>
                <a:lnTo>
                  <a:pt x="5" y="87"/>
                </a:lnTo>
                <a:lnTo>
                  <a:pt x="7" y="87"/>
                </a:lnTo>
                <a:lnTo>
                  <a:pt x="11" y="84"/>
                </a:lnTo>
                <a:lnTo>
                  <a:pt x="12" y="83"/>
                </a:lnTo>
                <a:lnTo>
                  <a:pt x="14" y="83"/>
                </a:lnTo>
                <a:lnTo>
                  <a:pt x="15" y="78"/>
                </a:lnTo>
                <a:lnTo>
                  <a:pt x="16" y="77"/>
                </a:lnTo>
                <a:lnTo>
                  <a:pt x="16" y="76"/>
                </a:lnTo>
                <a:lnTo>
                  <a:pt x="15" y="75"/>
                </a:lnTo>
                <a:lnTo>
                  <a:pt x="12" y="71"/>
                </a:lnTo>
                <a:lnTo>
                  <a:pt x="10" y="68"/>
                </a:lnTo>
                <a:lnTo>
                  <a:pt x="8" y="64"/>
                </a:lnTo>
                <a:lnTo>
                  <a:pt x="5" y="62"/>
                </a:lnTo>
                <a:lnTo>
                  <a:pt x="5" y="61"/>
                </a:lnTo>
                <a:lnTo>
                  <a:pt x="5" y="59"/>
                </a:lnTo>
                <a:lnTo>
                  <a:pt x="5" y="57"/>
                </a:lnTo>
                <a:lnTo>
                  <a:pt x="10" y="55"/>
                </a:lnTo>
                <a:lnTo>
                  <a:pt x="12" y="52"/>
                </a:lnTo>
                <a:lnTo>
                  <a:pt x="13" y="53"/>
                </a:lnTo>
                <a:lnTo>
                  <a:pt x="15" y="54"/>
                </a:lnTo>
                <a:lnTo>
                  <a:pt x="22" y="53"/>
                </a:lnTo>
                <a:lnTo>
                  <a:pt x="26" y="52"/>
                </a:lnTo>
                <a:lnTo>
                  <a:pt x="28" y="50"/>
                </a:lnTo>
                <a:lnTo>
                  <a:pt x="30" y="50"/>
                </a:lnTo>
                <a:lnTo>
                  <a:pt x="36" y="52"/>
                </a:lnTo>
                <a:lnTo>
                  <a:pt x="38" y="51"/>
                </a:lnTo>
                <a:lnTo>
                  <a:pt x="42" y="48"/>
                </a:lnTo>
                <a:lnTo>
                  <a:pt x="43" y="47"/>
                </a:lnTo>
                <a:lnTo>
                  <a:pt x="47" y="42"/>
                </a:lnTo>
                <a:lnTo>
                  <a:pt x="47" y="41"/>
                </a:lnTo>
                <a:lnTo>
                  <a:pt x="45" y="37"/>
                </a:lnTo>
                <a:lnTo>
                  <a:pt x="46" y="37"/>
                </a:lnTo>
                <a:lnTo>
                  <a:pt x="50" y="34"/>
                </a:lnTo>
                <a:lnTo>
                  <a:pt x="52" y="31"/>
                </a:lnTo>
                <a:lnTo>
                  <a:pt x="54" y="29"/>
                </a:lnTo>
                <a:lnTo>
                  <a:pt x="56" y="29"/>
                </a:lnTo>
                <a:lnTo>
                  <a:pt x="56" y="30"/>
                </a:lnTo>
                <a:lnTo>
                  <a:pt x="56" y="31"/>
                </a:lnTo>
                <a:lnTo>
                  <a:pt x="56" y="36"/>
                </a:lnTo>
                <a:lnTo>
                  <a:pt x="57" y="38"/>
                </a:lnTo>
                <a:lnTo>
                  <a:pt x="60" y="42"/>
                </a:lnTo>
                <a:lnTo>
                  <a:pt x="63" y="44"/>
                </a:lnTo>
                <a:lnTo>
                  <a:pt x="68" y="46"/>
                </a:lnTo>
                <a:lnTo>
                  <a:pt x="68" y="46"/>
                </a:lnTo>
                <a:lnTo>
                  <a:pt x="67" y="49"/>
                </a:lnTo>
                <a:lnTo>
                  <a:pt x="70" y="53"/>
                </a:lnTo>
                <a:lnTo>
                  <a:pt x="71" y="55"/>
                </a:lnTo>
                <a:lnTo>
                  <a:pt x="72" y="57"/>
                </a:lnTo>
                <a:lnTo>
                  <a:pt x="75" y="56"/>
                </a:lnTo>
                <a:lnTo>
                  <a:pt x="75" y="55"/>
                </a:lnTo>
                <a:lnTo>
                  <a:pt x="74" y="52"/>
                </a:lnTo>
                <a:lnTo>
                  <a:pt x="74" y="50"/>
                </a:lnTo>
                <a:lnTo>
                  <a:pt x="74" y="48"/>
                </a:lnTo>
                <a:lnTo>
                  <a:pt x="75" y="47"/>
                </a:lnTo>
                <a:lnTo>
                  <a:pt x="76" y="44"/>
                </a:lnTo>
                <a:lnTo>
                  <a:pt x="80" y="39"/>
                </a:lnTo>
                <a:lnTo>
                  <a:pt x="82" y="36"/>
                </a:lnTo>
                <a:lnTo>
                  <a:pt x="82" y="31"/>
                </a:lnTo>
                <a:lnTo>
                  <a:pt x="82" y="28"/>
                </a:lnTo>
                <a:lnTo>
                  <a:pt x="83" y="27"/>
                </a:lnTo>
                <a:lnTo>
                  <a:pt x="86" y="27"/>
                </a:lnTo>
                <a:lnTo>
                  <a:pt x="87" y="27"/>
                </a:lnTo>
                <a:lnTo>
                  <a:pt x="88" y="30"/>
                </a:lnTo>
                <a:lnTo>
                  <a:pt x="89" y="33"/>
                </a:lnTo>
                <a:lnTo>
                  <a:pt x="90" y="35"/>
                </a:lnTo>
                <a:lnTo>
                  <a:pt x="92" y="36"/>
                </a:lnTo>
                <a:lnTo>
                  <a:pt x="94" y="36"/>
                </a:lnTo>
                <a:lnTo>
                  <a:pt x="98" y="33"/>
                </a:lnTo>
                <a:lnTo>
                  <a:pt x="101" y="33"/>
                </a:lnTo>
                <a:lnTo>
                  <a:pt x="103" y="33"/>
                </a:lnTo>
                <a:lnTo>
                  <a:pt x="104" y="34"/>
                </a:lnTo>
                <a:lnTo>
                  <a:pt x="106" y="38"/>
                </a:lnTo>
                <a:lnTo>
                  <a:pt x="108" y="39"/>
                </a:lnTo>
                <a:lnTo>
                  <a:pt x="109" y="38"/>
                </a:lnTo>
                <a:lnTo>
                  <a:pt x="110" y="38"/>
                </a:lnTo>
                <a:lnTo>
                  <a:pt x="109" y="36"/>
                </a:lnTo>
                <a:lnTo>
                  <a:pt x="108" y="33"/>
                </a:lnTo>
                <a:lnTo>
                  <a:pt x="108" y="30"/>
                </a:lnTo>
                <a:lnTo>
                  <a:pt x="106" y="29"/>
                </a:lnTo>
                <a:lnTo>
                  <a:pt x="106" y="27"/>
                </a:lnTo>
                <a:lnTo>
                  <a:pt x="107" y="24"/>
                </a:lnTo>
                <a:lnTo>
                  <a:pt x="108" y="22"/>
                </a:lnTo>
                <a:lnTo>
                  <a:pt x="109" y="21"/>
                </a:lnTo>
                <a:lnTo>
                  <a:pt x="111" y="21"/>
                </a:lnTo>
                <a:lnTo>
                  <a:pt x="114" y="24"/>
                </a:lnTo>
                <a:lnTo>
                  <a:pt x="116" y="24"/>
                </a:lnTo>
                <a:lnTo>
                  <a:pt x="118" y="24"/>
                </a:lnTo>
                <a:lnTo>
                  <a:pt x="119" y="23"/>
                </a:lnTo>
                <a:lnTo>
                  <a:pt x="119" y="21"/>
                </a:lnTo>
                <a:lnTo>
                  <a:pt x="117" y="19"/>
                </a:lnTo>
                <a:lnTo>
                  <a:pt x="118" y="16"/>
                </a:lnTo>
                <a:lnTo>
                  <a:pt x="119" y="10"/>
                </a:lnTo>
                <a:lnTo>
                  <a:pt x="120" y="10"/>
                </a:lnTo>
                <a:lnTo>
                  <a:pt x="123" y="11"/>
                </a:lnTo>
                <a:lnTo>
                  <a:pt x="126" y="11"/>
                </a:lnTo>
                <a:lnTo>
                  <a:pt x="129" y="13"/>
                </a:lnTo>
                <a:lnTo>
                  <a:pt x="131" y="14"/>
                </a:lnTo>
                <a:lnTo>
                  <a:pt x="134" y="14"/>
                </a:lnTo>
                <a:lnTo>
                  <a:pt x="136" y="14"/>
                </a:lnTo>
                <a:lnTo>
                  <a:pt x="137" y="13"/>
                </a:lnTo>
                <a:lnTo>
                  <a:pt x="138" y="10"/>
                </a:lnTo>
                <a:lnTo>
                  <a:pt x="140" y="7"/>
                </a:lnTo>
                <a:lnTo>
                  <a:pt x="144" y="5"/>
                </a:lnTo>
                <a:lnTo>
                  <a:pt x="150" y="5"/>
                </a:lnTo>
                <a:lnTo>
                  <a:pt x="153" y="4"/>
                </a:lnTo>
                <a:lnTo>
                  <a:pt x="156" y="4"/>
                </a:lnTo>
                <a:lnTo>
                  <a:pt x="158" y="5"/>
                </a:lnTo>
                <a:lnTo>
                  <a:pt x="160" y="5"/>
                </a:lnTo>
                <a:lnTo>
                  <a:pt x="166" y="2"/>
                </a:lnTo>
                <a:lnTo>
                  <a:pt x="173" y="0"/>
                </a:lnTo>
                <a:lnTo>
                  <a:pt x="174" y="0"/>
                </a:lnTo>
                <a:lnTo>
                  <a:pt x="174" y="1"/>
                </a:lnTo>
                <a:lnTo>
                  <a:pt x="173" y="3"/>
                </a:lnTo>
                <a:lnTo>
                  <a:pt x="171" y="5"/>
                </a:lnTo>
                <a:lnTo>
                  <a:pt x="172" y="7"/>
                </a:lnTo>
                <a:lnTo>
                  <a:pt x="176" y="11"/>
                </a:lnTo>
                <a:lnTo>
                  <a:pt x="178" y="15"/>
                </a:lnTo>
                <a:lnTo>
                  <a:pt x="179" y="17"/>
                </a:lnTo>
                <a:lnTo>
                  <a:pt x="182" y="19"/>
                </a:lnTo>
                <a:lnTo>
                  <a:pt x="186" y="20"/>
                </a:lnTo>
                <a:lnTo>
                  <a:pt x="189" y="20"/>
                </a:lnTo>
                <a:lnTo>
                  <a:pt x="193" y="21"/>
                </a:lnTo>
                <a:lnTo>
                  <a:pt x="204" y="23"/>
                </a:lnTo>
                <a:lnTo>
                  <a:pt x="209" y="24"/>
                </a:lnTo>
                <a:lnTo>
                  <a:pt x="214" y="24"/>
                </a:lnTo>
                <a:lnTo>
                  <a:pt x="220" y="26"/>
                </a:lnTo>
                <a:close/>
                <a:moveTo>
                  <a:pt x="182" y="141"/>
                </a:moveTo>
                <a:lnTo>
                  <a:pt x="182" y="141"/>
                </a:lnTo>
                <a:lnTo>
                  <a:pt x="183" y="139"/>
                </a:lnTo>
                <a:lnTo>
                  <a:pt x="183" y="137"/>
                </a:lnTo>
                <a:lnTo>
                  <a:pt x="181" y="138"/>
                </a:lnTo>
                <a:lnTo>
                  <a:pt x="180" y="140"/>
                </a:lnTo>
                <a:lnTo>
                  <a:pt x="181" y="141"/>
                </a:lnTo>
                <a:lnTo>
                  <a:pt x="182" y="141"/>
                </a:lnTo>
                <a:close/>
                <a:moveTo>
                  <a:pt x="181" y="226"/>
                </a:moveTo>
                <a:lnTo>
                  <a:pt x="181" y="226"/>
                </a:lnTo>
                <a:lnTo>
                  <a:pt x="181" y="226"/>
                </a:lnTo>
                <a:lnTo>
                  <a:pt x="181" y="226"/>
                </a:lnTo>
                <a:lnTo>
                  <a:pt x="181" y="226"/>
                </a:lnTo>
                <a:lnTo>
                  <a:pt x="181" y="226"/>
                </a:lnTo>
                <a:lnTo>
                  <a:pt x="181" y="226"/>
                </a:lnTo>
                <a:close/>
                <a:moveTo>
                  <a:pt x="117" y="186"/>
                </a:moveTo>
                <a:lnTo>
                  <a:pt x="117" y="186"/>
                </a:lnTo>
                <a:lnTo>
                  <a:pt x="118" y="187"/>
                </a:lnTo>
                <a:lnTo>
                  <a:pt x="118" y="188"/>
                </a:lnTo>
                <a:lnTo>
                  <a:pt x="118" y="189"/>
                </a:lnTo>
                <a:lnTo>
                  <a:pt x="118" y="192"/>
                </a:lnTo>
                <a:lnTo>
                  <a:pt x="115" y="190"/>
                </a:lnTo>
                <a:lnTo>
                  <a:pt x="111" y="191"/>
                </a:lnTo>
                <a:lnTo>
                  <a:pt x="109" y="191"/>
                </a:lnTo>
                <a:lnTo>
                  <a:pt x="108" y="189"/>
                </a:lnTo>
                <a:lnTo>
                  <a:pt x="109" y="188"/>
                </a:lnTo>
                <a:lnTo>
                  <a:pt x="113" y="187"/>
                </a:lnTo>
                <a:lnTo>
                  <a:pt x="114" y="187"/>
                </a:lnTo>
                <a:lnTo>
                  <a:pt x="116" y="187"/>
                </a:lnTo>
                <a:lnTo>
                  <a:pt x="117" y="186"/>
                </a:lnTo>
                <a:close/>
                <a:moveTo>
                  <a:pt x="93" y="268"/>
                </a:moveTo>
                <a:lnTo>
                  <a:pt x="93" y="268"/>
                </a:lnTo>
                <a:lnTo>
                  <a:pt x="95" y="271"/>
                </a:lnTo>
                <a:lnTo>
                  <a:pt x="99" y="281"/>
                </a:lnTo>
                <a:lnTo>
                  <a:pt x="99" y="284"/>
                </a:lnTo>
                <a:lnTo>
                  <a:pt x="98" y="286"/>
                </a:lnTo>
                <a:lnTo>
                  <a:pt x="97" y="288"/>
                </a:lnTo>
                <a:lnTo>
                  <a:pt x="94" y="293"/>
                </a:lnTo>
                <a:lnTo>
                  <a:pt x="94" y="298"/>
                </a:lnTo>
                <a:lnTo>
                  <a:pt x="96" y="300"/>
                </a:lnTo>
                <a:lnTo>
                  <a:pt x="96" y="303"/>
                </a:lnTo>
                <a:lnTo>
                  <a:pt x="95" y="307"/>
                </a:lnTo>
                <a:lnTo>
                  <a:pt x="93" y="330"/>
                </a:lnTo>
                <a:lnTo>
                  <a:pt x="92" y="334"/>
                </a:lnTo>
                <a:lnTo>
                  <a:pt x="91" y="338"/>
                </a:lnTo>
                <a:lnTo>
                  <a:pt x="89" y="339"/>
                </a:lnTo>
                <a:lnTo>
                  <a:pt x="86" y="338"/>
                </a:lnTo>
                <a:lnTo>
                  <a:pt x="82" y="336"/>
                </a:lnTo>
                <a:lnTo>
                  <a:pt x="80" y="336"/>
                </a:lnTo>
                <a:lnTo>
                  <a:pt x="78" y="336"/>
                </a:lnTo>
                <a:lnTo>
                  <a:pt x="77" y="336"/>
                </a:lnTo>
                <a:lnTo>
                  <a:pt x="75" y="335"/>
                </a:lnTo>
                <a:lnTo>
                  <a:pt x="74" y="343"/>
                </a:lnTo>
                <a:lnTo>
                  <a:pt x="73" y="346"/>
                </a:lnTo>
                <a:lnTo>
                  <a:pt x="70" y="348"/>
                </a:lnTo>
                <a:lnTo>
                  <a:pt x="68" y="348"/>
                </a:lnTo>
                <a:lnTo>
                  <a:pt x="65" y="347"/>
                </a:lnTo>
                <a:lnTo>
                  <a:pt x="63" y="347"/>
                </a:lnTo>
                <a:lnTo>
                  <a:pt x="61" y="346"/>
                </a:lnTo>
                <a:lnTo>
                  <a:pt x="60" y="343"/>
                </a:lnTo>
                <a:lnTo>
                  <a:pt x="58" y="340"/>
                </a:lnTo>
                <a:lnTo>
                  <a:pt x="56" y="336"/>
                </a:lnTo>
                <a:lnTo>
                  <a:pt x="55" y="333"/>
                </a:lnTo>
                <a:lnTo>
                  <a:pt x="55" y="325"/>
                </a:lnTo>
                <a:lnTo>
                  <a:pt x="56" y="323"/>
                </a:lnTo>
                <a:lnTo>
                  <a:pt x="56" y="322"/>
                </a:lnTo>
                <a:lnTo>
                  <a:pt x="57" y="318"/>
                </a:lnTo>
                <a:lnTo>
                  <a:pt x="57" y="315"/>
                </a:lnTo>
                <a:lnTo>
                  <a:pt x="57" y="314"/>
                </a:lnTo>
                <a:lnTo>
                  <a:pt x="58" y="315"/>
                </a:lnTo>
                <a:lnTo>
                  <a:pt x="59" y="315"/>
                </a:lnTo>
                <a:lnTo>
                  <a:pt x="59" y="313"/>
                </a:lnTo>
                <a:lnTo>
                  <a:pt x="60" y="311"/>
                </a:lnTo>
                <a:lnTo>
                  <a:pt x="58" y="308"/>
                </a:lnTo>
                <a:lnTo>
                  <a:pt x="55" y="307"/>
                </a:lnTo>
                <a:lnTo>
                  <a:pt x="55" y="305"/>
                </a:lnTo>
                <a:lnTo>
                  <a:pt x="55" y="303"/>
                </a:lnTo>
                <a:lnTo>
                  <a:pt x="57" y="301"/>
                </a:lnTo>
                <a:lnTo>
                  <a:pt x="57" y="299"/>
                </a:lnTo>
                <a:lnTo>
                  <a:pt x="57" y="292"/>
                </a:lnTo>
                <a:lnTo>
                  <a:pt x="55" y="290"/>
                </a:lnTo>
                <a:lnTo>
                  <a:pt x="55" y="286"/>
                </a:lnTo>
                <a:lnTo>
                  <a:pt x="54" y="284"/>
                </a:lnTo>
                <a:lnTo>
                  <a:pt x="52" y="281"/>
                </a:lnTo>
                <a:lnTo>
                  <a:pt x="50" y="279"/>
                </a:lnTo>
                <a:lnTo>
                  <a:pt x="48" y="278"/>
                </a:lnTo>
                <a:lnTo>
                  <a:pt x="48" y="273"/>
                </a:lnTo>
                <a:lnTo>
                  <a:pt x="49" y="269"/>
                </a:lnTo>
                <a:lnTo>
                  <a:pt x="50" y="267"/>
                </a:lnTo>
                <a:lnTo>
                  <a:pt x="50" y="267"/>
                </a:lnTo>
                <a:lnTo>
                  <a:pt x="52" y="269"/>
                </a:lnTo>
                <a:lnTo>
                  <a:pt x="54" y="270"/>
                </a:lnTo>
                <a:lnTo>
                  <a:pt x="57" y="270"/>
                </a:lnTo>
                <a:lnTo>
                  <a:pt x="60" y="269"/>
                </a:lnTo>
                <a:lnTo>
                  <a:pt x="64" y="268"/>
                </a:lnTo>
                <a:lnTo>
                  <a:pt x="68" y="265"/>
                </a:lnTo>
                <a:lnTo>
                  <a:pt x="74" y="259"/>
                </a:lnTo>
                <a:lnTo>
                  <a:pt x="77" y="257"/>
                </a:lnTo>
                <a:lnTo>
                  <a:pt x="79" y="256"/>
                </a:lnTo>
                <a:lnTo>
                  <a:pt x="79" y="253"/>
                </a:lnTo>
                <a:lnTo>
                  <a:pt x="81" y="253"/>
                </a:lnTo>
                <a:lnTo>
                  <a:pt x="83" y="255"/>
                </a:lnTo>
                <a:lnTo>
                  <a:pt x="85" y="255"/>
                </a:lnTo>
                <a:lnTo>
                  <a:pt x="88" y="257"/>
                </a:lnTo>
                <a:lnTo>
                  <a:pt x="89" y="259"/>
                </a:lnTo>
                <a:lnTo>
                  <a:pt x="91" y="261"/>
                </a:lnTo>
                <a:lnTo>
                  <a:pt x="92" y="262"/>
                </a:lnTo>
                <a:lnTo>
                  <a:pt x="93" y="262"/>
                </a:lnTo>
                <a:lnTo>
                  <a:pt x="93" y="263"/>
                </a:lnTo>
                <a:lnTo>
                  <a:pt x="92" y="264"/>
                </a:lnTo>
                <a:lnTo>
                  <a:pt x="91" y="266"/>
                </a:lnTo>
                <a:lnTo>
                  <a:pt x="92" y="267"/>
                </a:lnTo>
                <a:lnTo>
                  <a:pt x="93" y="268"/>
                </a:lnTo>
                <a:close/>
                <a:moveTo>
                  <a:pt x="52" y="262"/>
                </a:moveTo>
                <a:lnTo>
                  <a:pt x="52" y="262"/>
                </a:lnTo>
                <a:lnTo>
                  <a:pt x="50" y="264"/>
                </a:lnTo>
                <a:lnTo>
                  <a:pt x="49" y="263"/>
                </a:lnTo>
                <a:lnTo>
                  <a:pt x="50" y="262"/>
                </a:lnTo>
                <a:lnTo>
                  <a:pt x="51" y="259"/>
                </a:lnTo>
                <a:lnTo>
                  <a:pt x="53" y="258"/>
                </a:lnTo>
                <a:lnTo>
                  <a:pt x="53" y="259"/>
                </a:lnTo>
                <a:lnTo>
                  <a:pt x="53" y="261"/>
                </a:lnTo>
                <a:lnTo>
                  <a:pt x="52" y="262"/>
                </a:lnTo>
                <a:close/>
                <a:moveTo>
                  <a:pt x="228" y="275"/>
                </a:moveTo>
                <a:lnTo>
                  <a:pt x="228" y="275"/>
                </a:lnTo>
                <a:lnTo>
                  <a:pt x="226" y="276"/>
                </a:lnTo>
                <a:lnTo>
                  <a:pt x="226" y="275"/>
                </a:lnTo>
                <a:lnTo>
                  <a:pt x="225" y="275"/>
                </a:lnTo>
                <a:lnTo>
                  <a:pt x="226" y="273"/>
                </a:lnTo>
                <a:lnTo>
                  <a:pt x="228" y="274"/>
                </a:lnTo>
                <a:lnTo>
                  <a:pt x="228" y="275"/>
                </a:lnTo>
                <a:lnTo>
                  <a:pt x="228" y="275"/>
                </a:lnTo>
                <a:close/>
                <a:moveTo>
                  <a:pt x="58" y="342"/>
                </a:moveTo>
                <a:lnTo>
                  <a:pt x="58" y="342"/>
                </a:lnTo>
                <a:lnTo>
                  <a:pt x="56" y="346"/>
                </a:lnTo>
                <a:lnTo>
                  <a:pt x="54" y="343"/>
                </a:lnTo>
                <a:lnTo>
                  <a:pt x="54" y="340"/>
                </a:lnTo>
                <a:lnTo>
                  <a:pt x="54" y="340"/>
                </a:lnTo>
                <a:lnTo>
                  <a:pt x="56" y="341"/>
                </a:lnTo>
                <a:lnTo>
                  <a:pt x="58" y="342"/>
                </a:lnTo>
                <a:close/>
                <a:moveTo>
                  <a:pt x="279" y="375"/>
                </a:moveTo>
                <a:lnTo>
                  <a:pt x="279" y="375"/>
                </a:lnTo>
                <a:lnTo>
                  <a:pt x="277" y="380"/>
                </a:lnTo>
                <a:lnTo>
                  <a:pt x="276" y="382"/>
                </a:lnTo>
                <a:lnTo>
                  <a:pt x="268" y="393"/>
                </a:lnTo>
                <a:lnTo>
                  <a:pt x="267" y="395"/>
                </a:lnTo>
                <a:lnTo>
                  <a:pt x="267" y="398"/>
                </a:lnTo>
                <a:lnTo>
                  <a:pt x="266" y="400"/>
                </a:lnTo>
                <a:lnTo>
                  <a:pt x="265" y="402"/>
                </a:lnTo>
                <a:lnTo>
                  <a:pt x="264" y="405"/>
                </a:lnTo>
                <a:lnTo>
                  <a:pt x="264" y="409"/>
                </a:lnTo>
                <a:lnTo>
                  <a:pt x="264" y="410"/>
                </a:lnTo>
                <a:lnTo>
                  <a:pt x="265" y="411"/>
                </a:lnTo>
                <a:lnTo>
                  <a:pt x="267" y="412"/>
                </a:lnTo>
                <a:lnTo>
                  <a:pt x="268" y="414"/>
                </a:lnTo>
                <a:lnTo>
                  <a:pt x="266" y="415"/>
                </a:lnTo>
                <a:lnTo>
                  <a:pt x="268" y="418"/>
                </a:lnTo>
                <a:lnTo>
                  <a:pt x="270" y="419"/>
                </a:lnTo>
                <a:lnTo>
                  <a:pt x="270" y="421"/>
                </a:lnTo>
                <a:lnTo>
                  <a:pt x="270" y="423"/>
                </a:lnTo>
                <a:lnTo>
                  <a:pt x="267" y="426"/>
                </a:lnTo>
                <a:lnTo>
                  <a:pt x="265" y="427"/>
                </a:lnTo>
                <a:lnTo>
                  <a:pt x="264" y="429"/>
                </a:lnTo>
                <a:lnTo>
                  <a:pt x="264" y="431"/>
                </a:lnTo>
                <a:lnTo>
                  <a:pt x="264" y="433"/>
                </a:lnTo>
                <a:lnTo>
                  <a:pt x="264" y="435"/>
                </a:lnTo>
                <a:lnTo>
                  <a:pt x="261" y="435"/>
                </a:lnTo>
                <a:lnTo>
                  <a:pt x="257" y="434"/>
                </a:lnTo>
                <a:lnTo>
                  <a:pt x="254" y="434"/>
                </a:lnTo>
                <a:lnTo>
                  <a:pt x="249" y="432"/>
                </a:lnTo>
                <a:lnTo>
                  <a:pt x="247" y="432"/>
                </a:lnTo>
                <a:lnTo>
                  <a:pt x="245" y="431"/>
                </a:lnTo>
                <a:lnTo>
                  <a:pt x="241" y="424"/>
                </a:lnTo>
                <a:lnTo>
                  <a:pt x="238" y="421"/>
                </a:lnTo>
                <a:lnTo>
                  <a:pt x="234" y="419"/>
                </a:lnTo>
                <a:lnTo>
                  <a:pt x="230" y="419"/>
                </a:lnTo>
                <a:lnTo>
                  <a:pt x="227" y="419"/>
                </a:lnTo>
                <a:lnTo>
                  <a:pt x="223" y="418"/>
                </a:lnTo>
                <a:lnTo>
                  <a:pt x="217" y="413"/>
                </a:lnTo>
                <a:lnTo>
                  <a:pt x="210" y="410"/>
                </a:lnTo>
                <a:lnTo>
                  <a:pt x="207" y="407"/>
                </a:lnTo>
                <a:lnTo>
                  <a:pt x="205" y="405"/>
                </a:lnTo>
                <a:lnTo>
                  <a:pt x="204" y="404"/>
                </a:lnTo>
                <a:lnTo>
                  <a:pt x="200" y="403"/>
                </a:lnTo>
                <a:lnTo>
                  <a:pt x="196" y="401"/>
                </a:lnTo>
                <a:lnTo>
                  <a:pt x="195" y="401"/>
                </a:lnTo>
                <a:lnTo>
                  <a:pt x="191" y="401"/>
                </a:lnTo>
                <a:lnTo>
                  <a:pt x="189" y="401"/>
                </a:lnTo>
                <a:lnTo>
                  <a:pt x="187" y="400"/>
                </a:lnTo>
                <a:lnTo>
                  <a:pt x="184" y="397"/>
                </a:lnTo>
                <a:lnTo>
                  <a:pt x="182" y="393"/>
                </a:lnTo>
                <a:lnTo>
                  <a:pt x="181" y="391"/>
                </a:lnTo>
                <a:lnTo>
                  <a:pt x="183" y="386"/>
                </a:lnTo>
                <a:lnTo>
                  <a:pt x="184" y="382"/>
                </a:lnTo>
                <a:lnTo>
                  <a:pt x="186" y="381"/>
                </a:lnTo>
                <a:lnTo>
                  <a:pt x="188" y="380"/>
                </a:lnTo>
                <a:lnTo>
                  <a:pt x="189" y="378"/>
                </a:lnTo>
                <a:lnTo>
                  <a:pt x="190" y="377"/>
                </a:lnTo>
                <a:lnTo>
                  <a:pt x="194" y="381"/>
                </a:lnTo>
                <a:lnTo>
                  <a:pt x="195" y="383"/>
                </a:lnTo>
                <a:lnTo>
                  <a:pt x="197" y="382"/>
                </a:lnTo>
                <a:lnTo>
                  <a:pt x="200" y="381"/>
                </a:lnTo>
                <a:lnTo>
                  <a:pt x="200" y="379"/>
                </a:lnTo>
                <a:lnTo>
                  <a:pt x="204" y="376"/>
                </a:lnTo>
                <a:lnTo>
                  <a:pt x="208" y="376"/>
                </a:lnTo>
                <a:lnTo>
                  <a:pt x="209" y="377"/>
                </a:lnTo>
                <a:lnTo>
                  <a:pt x="211" y="379"/>
                </a:lnTo>
                <a:lnTo>
                  <a:pt x="212" y="380"/>
                </a:lnTo>
                <a:lnTo>
                  <a:pt x="214" y="380"/>
                </a:lnTo>
                <a:lnTo>
                  <a:pt x="220" y="384"/>
                </a:lnTo>
                <a:lnTo>
                  <a:pt x="221" y="385"/>
                </a:lnTo>
                <a:lnTo>
                  <a:pt x="223" y="385"/>
                </a:lnTo>
                <a:lnTo>
                  <a:pt x="228" y="383"/>
                </a:lnTo>
                <a:lnTo>
                  <a:pt x="231" y="382"/>
                </a:lnTo>
                <a:lnTo>
                  <a:pt x="239" y="383"/>
                </a:lnTo>
                <a:lnTo>
                  <a:pt x="243" y="382"/>
                </a:lnTo>
                <a:lnTo>
                  <a:pt x="245" y="382"/>
                </a:lnTo>
                <a:lnTo>
                  <a:pt x="250" y="381"/>
                </a:lnTo>
                <a:lnTo>
                  <a:pt x="253" y="378"/>
                </a:lnTo>
                <a:lnTo>
                  <a:pt x="254" y="377"/>
                </a:lnTo>
                <a:lnTo>
                  <a:pt x="256" y="377"/>
                </a:lnTo>
                <a:lnTo>
                  <a:pt x="260" y="377"/>
                </a:lnTo>
                <a:lnTo>
                  <a:pt x="265" y="378"/>
                </a:lnTo>
                <a:lnTo>
                  <a:pt x="266" y="377"/>
                </a:lnTo>
                <a:lnTo>
                  <a:pt x="268" y="376"/>
                </a:lnTo>
                <a:lnTo>
                  <a:pt x="270" y="375"/>
                </a:lnTo>
                <a:lnTo>
                  <a:pt x="271" y="375"/>
                </a:lnTo>
                <a:lnTo>
                  <a:pt x="276" y="372"/>
                </a:lnTo>
                <a:lnTo>
                  <a:pt x="279" y="372"/>
                </a:lnTo>
                <a:lnTo>
                  <a:pt x="281" y="373"/>
                </a:lnTo>
                <a:lnTo>
                  <a:pt x="279" y="375"/>
                </a:lnTo>
                <a:close/>
                <a:moveTo>
                  <a:pt x="169" y="433"/>
                </a:moveTo>
                <a:lnTo>
                  <a:pt x="169" y="433"/>
                </a:lnTo>
                <a:lnTo>
                  <a:pt x="167" y="433"/>
                </a:lnTo>
                <a:lnTo>
                  <a:pt x="165" y="432"/>
                </a:lnTo>
                <a:lnTo>
                  <a:pt x="165" y="430"/>
                </a:lnTo>
                <a:lnTo>
                  <a:pt x="166" y="429"/>
                </a:lnTo>
                <a:lnTo>
                  <a:pt x="168" y="430"/>
                </a:lnTo>
                <a:lnTo>
                  <a:pt x="169" y="432"/>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83" name="Luxembourg">
            <a:extLst>
              <a:ext uri="{FF2B5EF4-FFF2-40B4-BE49-F238E27FC236}">
                <a16:creationId xmlns:a16="http://schemas.microsoft.com/office/drawing/2014/main" id="{523F3762-B26C-4E52-A174-9E910D7026C6}"/>
              </a:ext>
            </a:extLst>
          </p:cNvPr>
          <p:cNvSpPr>
            <a:spLocks/>
          </p:cNvSpPr>
          <p:nvPr/>
        </p:nvSpPr>
        <p:spPr bwMode="auto">
          <a:xfrm>
            <a:off x="5969918" y="2524265"/>
            <a:ext cx="22513" cy="31657"/>
          </a:xfrm>
          <a:custGeom>
            <a:avLst/>
            <a:gdLst>
              <a:gd name="T0" fmla="*/ 12 w 24"/>
              <a:gd name="T1" fmla="*/ 2 h 35"/>
              <a:gd name="T2" fmla="*/ 12 w 24"/>
              <a:gd name="T3" fmla="*/ 2 h 35"/>
              <a:gd name="T4" fmla="*/ 12 w 24"/>
              <a:gd name="T5" fmla="*/ 3 h 35"/>
              <a:gd name="T6" fmla="*/ 12 w 24"/>
              <a:gd name="T7" fmla="*/ 6 h 35"/>
              <a:gd name="T8" fmla="*/ 13 w 24"/>
              <a:gd name="T9" fmla="*/ 9 h 35"/>
              <a:gd name="T10" fmla="*/ 15 w 24"/>
              <a:gd name="T11" fmla="*/ 12 h 35"/>
              <a:gd name="T12" fmla="*/ 16 w 24"/>
              <a:gd name="T13" fmla="*/ 14 h 35"/>
              <a:gd name="T14" fmla="*/ 18 w 24"/>
              <a:gd name="T15" fmla="*/ 16 h 35"/>
              <a:gd name="T16" fmla="*/ 22 w 24"/>
              <a:gd name="T17" fmla="*/ 17 h 35"/>
              <a:gd name="T18" fmla="*/ 23 w 24"/>
              <a:gd name="T19" fmla="*/ 18 h 35"/>
              <a:gd name="T20" fmla="*/ 24 w 24"/>
              <a:gd name="T21" fmla="*/ 20 h 35"/>
              <a:gd name="T22" fmla="*/ 23 w 24"/>
              <a:gd name="T23" fmla="*/ 22 h 35"/>
              <a:gd name="T24" fmla="*/ 22 w 24"/>
              <a:gd name="T25" fmla="*/ 23 h 35"/>
              <a:gd name="T26" fmla="*/ 21 w 24"/>
              <a:gd name="T27" fmla="*/ 25 h 35"/>
              <a:gd name="T28" fmla="*/ 20 w 24"/>
              <a:gd name="T29" fmla="*/ 27 h 35"/>
              <a:gd name="T30" fmla="*/ 19 w 24"/>
              <a:gd name="T31" fmla="*/ 31 h 35"/>
              <a:gd name="T32" fmla="*/ 19 w 24"/>
              <a:gd name="T33" fmla="*/ 34 h 35"/>
              <a:gd name="T34" fmla="*/ 17 w 24"/>
              <a:gd name="T35" fmla="*/ 33 h 35"/>
              <a:gd name="T36" fmla="*/ 16 w 24"/>
              <a:gd name="T37" fmla="*/ 32 h 35"/>
              <a:gd name="T38" fmla="*/ 14 w 24"/>
              <a:gd name="T39" fmla="*/ 32 h 35"/>
              <a:gd name="T40" fmla="*/ 12 w 24"/>
              <a:gd name="T41" fmla="*/ 33 h 35"/>
              <a:gd name="T42" fmla="*/ 11 w 24"/>
              <a:gd name="T43" fmla="*/ 34 h 35"/>
              <a:gd name="T44" fmla="*/ 9 w 24"/>
              <a:gd name="T45" fmla="*/ 35 h 35"/>
              <a:gd name="T46" fmla="*/ 7 w 24"/>
              <a:gd name="T47" fmla="*/ 34 h 35"/>
              <a:gd name="T48" fmla="*/ 6 w 24"/>
              <a:gd name="T49" fmla="*/ 33 h 35"/>
              <a:gd name="T50" fmla="*/ 5 w 24"/>
              <a:gd name="T51" fmla="*/ 32 h 35"/>
              <a:gd name="T52" fmla="*/ 3 w 24"/>
              <a:gd name="T53" fmla="*/ 32 h 35"/>
              <a:gd name="T54" fmla="*/ 2 w 24"/>
              <a:gd name="T55" fmla="*/ 30 h 35"/>
              <a:gd name="T56" fmla="*/ 2 w 24"/>
              <a:gd name="T57" fmla="*/ 29 h 35"/>
              <a:gd name="T58" fmla="*/ 3 w 24"/>
              <a:gd name="T59" fmla="*/ 28 h 35"/>
              <a:gd name="T60" fmla="*/ 4 w 24"/>
              <a:gd name="T61" fmla="*/ 27 h 35"/>
              <a:gd name="T62" fmla="*/ 4 w 24"/>
              <a:gd name="T63" fmla="*/ 25 h 35"/>
              <a:gd name="T64" fmla="*/ 2 w 24"/>
              <a:gd name="T65" fmla="*/ 21 h 35"/>
              <a:gd name="T66" fmla="*/ 2 w 24"/>
              <a:gd name="T67" fmla="*/ 20 h 35"/>
              <a:gd name="T68" fmla="*/ 0 w 24"/>
              <a:gd name="T69" fmla="*/ 17 h 35"/>
              <a:gd name="T70" fmla="*/ 0 w 24"/>
              <a:gd name="T71" fmla="*/ 16 h 35"/>
              <a:gd name="T72" fmla="*/ 0 w 24"/>
              <a:gd name="T73" fmla="*/ 15 h 35"/>
              <a:gd name="T74" fmla="*/ 0 w 24"/>
              <a:gd name="T75" fmla="*/ 14 h 35"/>
              <a:gd name="T76" fmla="*/ 0 w 24"/>
              <a:gd name="T77" fmla="*/ 12 h 35"/>
              <a:gd name="T78" fmla="*/ 2 w 24"/>
              <a:gd name="T79" fmla="*/ 10 h 35"/>
              <a:gd name="T80" fmla="*/ 3 w 24"/>
              <a:gd name="T81" fmla="*/ 7 h 35"/>
              <a:gd name="T82" fmla="*/ 4 w 24"/>
              <a:gd name="T83" fmla="*/ 4 h 35"/>
              <a:gd name="T84" fmla="*/ 8 w 24"/>
              <a:gd name="T85" fmla="*/ 0 h 35"/>
              <a:gd name="T86" fmla="*/ 10 w 24"/>
              <a:gd name="T87" fmla="*/ 0 h 35"/>
              <a:gd name="T88" fmla="*/ 11 w 24"/>
              <a:gd name="T89" fmla="*/ 0 h 35"/>
              <a:gd name="T90" fmla="*/ 12 w 24"/>
              <a:gd name="T9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 h="35">
                <a:moveTo>
                  <a:pt x="12" y="2"/>
                </a:moveTo>
                <a:lnTo>
                  <a:pt x="12" y="2"/>
                </a:lnTo>
                <a:lnTo>
                  <a:pt x="12" y="3"/>
                </a:lnTo>
                <a:lnTo>
                  <a:pt x="12" y="6"/>
                </a:lnTo>
                <a:lnTo>
                  <a:pt x="13" y="9"/>
                </a:lnTo>
                <a:lnTo>
                  <a:pt x="15" y="12"/>
                </a:lnTo>
                <a:lnTo>
                  <a:pt x="16" y="14"/>
                </a:lnTo>
                <a:lnTo>
                  <a:pt x="18" y="16"/>
                </a:lnTo>
                <a:lnTo>
                  <a:pt x="22" y="17"/>
                </a:lnTo>
                <a:lnTo>
                  <a:pt x="23" y="18"/>
                </a:lnTo>
                <a:lnTo>
                  <a:pt x="24" y="20"/>
                </a:lnTo>
                <a:lnTo>
                  <a:pt x="23" y="22"/>
                </a:lnTo>
                <a:lnTo>
                  <a:pt x="22" y="23"/>
                </a:lnTo>
                <a:lnTo>
                  <a:pt x="21" y="25"/>
                </a:lnTo>
                <a:lnTo>
                  <a:pt x="20" y="27"/>
                </a:lnTo>
                <a:lnTo>
                  <a:pt x="19" y="31"/>
                </a:lnTo>
                <a:lnTo>
                  <a:pt x="19" y="34"/>
                </a:lnTo>
                <a:lnTo>
                  <a:pt x="17" y="33"/>
                </a:lnTo>
                <a:lnTo>
                  <a:pt x="16" y="32"/>
                </a:lnTo>
                <a:lnTo>
                  <a:pt x="14" y="32"/>
                </a:lnTo>
                <a:lnTo>
                  <a:pt x="12" y="33"/>
                </a:lnTo>
                <a:lnTo>
                  <a:pt x="11" y="34"/>
                </a:lnTo>
                <a:lnTo>
                  <a:pt x="9" y="35"/>
                </a:lnTo>
                <a:lnTo>
                  <a:pt x="7" y="34"/>
                </a:lnTo>
                <a:lnTo>
                  <a:pt x="6" y="33"/>
                </a:lnTo>
                <a:lnTo>
                  <a:pt x="5" y="32"/>
                </a:lnTo>
                <a:lnTo>
                  <a:pt x="3" y="32"/>
                </a:lnTo>
                <a:lnTo>
                  <a:pt x="2" y="30"/>
                </a:lnTo>
                <a:lnTo>
                  <a:pt x="2" y="29"/>
                </a:lnTo>
                <a:lnTo>
                  <a:pt x="3" y="28"/>
                </a:lnTo>
                <a:lnTo>
                  <a:pt x="4" y="27"/>
                </a:lnTo>
                <a:lnTo>
                  <a:pt x="4" y="25"/>
                </a:lnTo>
                <a:lnTo>
                  <a:pt x="2" y="21"/>
                </a:lnTo>
                <a:lnTo>
                  <a:pt x="2" y="20"/>
                </a:lnTo>
                <a:lnTo>
                  <a:pt x="0" y="17"/>
                </a:lnTo>
                <a:lnTo>
                  <a:pt x="0" y="16"/>
                </a:lnTo>
                <a:lnTo>
                  <a:pt x="0" y="15"/>
                </a:lnTo>
                <a:lnTo>
                  <a:pt x="0" y="14"/>
                </a:lnTo>
                <a:lnTo>
                  <a:pt x="0" y="12"/>
                </a:lnTo>
                <a:lnTo>
                  <a:pt x="2" y="10"/>
                </a:lnTo>
                <a:lnTo>
                  <a:pt x="3" y="7"/>
                </a:lnTo>
                <a:lnTo>
                  <a:pt x="4" y="4"/>
                </a:lnTo>
                <a:lnTo>
                  <a:pt x="8" y="0"/>
                </a:lnTo>
                <a:lnTo>
                  <a:pt x="10" y="0"/>
                </a:lnTo>
                <a:lnTo>
                  <a:pt x="11" y="0"/>
                </a:lnTo>
                <a:lnTo>
                  <a:pt x="12" y="2"/>
                </a:lnTo>
                <a:close/>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84" name="Monaco">
            <a:extLst>
              <a:ext uri="{FF2B5EF4-FFF2-40B4-BE49-F238E27FC236}">
                <a16:creationId xmlns:a16="http://schemas.microsoft.com/office/drawing/2014/main" id="{A41B3797-9D56-4916-8517-EB82D7B25082}"/>
              </a:ext>
            </a:extLst>
          </p:cNvPr>
          <p:cNvSpPr>
            <a:spLocks/>
          </p:cNvSpPr>
          <p:nvPr/>
        </p:nvSpPr>
        <p:spPr bwMode="auto">
          <a:xfrm>
            <a:off x="6019444" y="2775536"/>
            <a:ext cx="2252" cy="0"/>
          </a:xfrm>
          <a:custGeom>
            <a:avLst/>
            <a:gdLst>
              <a:gd name="T0" fmla="*/ 2 w 2"/>
              <a:gd name="T1" fmla="*/ 1 h 1"/>
              <a:gd name="T2" fmla="*/ 2 w 2"/>
              <a:gd name="T3" fmla="*/ 1 h 1"/>
              <a:gd name="T4" fmla="*/ 0 w 2"/>
              <a:gd name="T5" fmla="*/ 1 h 1"/>
              <a:gd name="T6" fmla="*/ 0 w 2"/>
              <a:gd name="T7" fmla="*/ 0 h 1"/>
              <a:gd name="T8" fmla="*/ 1 w 2"/>
              <a:gd name="T9" fmla="*/ 0 h 1"/>
              <a:gd name="T10" fmla="*/ 1 w 2"/>
              <a:gd name="T11" fmla="*/ 0 h 1"/>
              <a:gd name="T12" fmla="*/ 2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lnTo>
                  <a:pt x="2" y="1"/>
                </a:lnTo>
                <a:lnTo>
                  <a:pt x="0" y="1"/>
                </a:lnTo>
                <a:lnTo>
                  <a:pt x="0" y="0"/>
                </a:lnTo>
                <a:lnTo>
                  <a:pt x="1" y="0"/>
                </a:lnTo>
                <a:lnTo>
                  <a:pt x="1" y="0"/>
                </a:lnTo>
                <a:lnTo>
                  <a:pt x="2" y="0"/>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585" name="Spain">
            <a:extLst>
              <a:ext uri="{FF2B5EF4-FFF2-40B4-BE49-F238E27FC236}">
                <a16:creationId xmlns:a16="http://schemas.microsoft.com/office/drawing/2014/main" id="{401F4916-4E28-4B1A-B3B1-3A4FEA3098ED}"/>
              </a:ext>
            </a:extLst>
          </p:cNvPr>
          <p:cNvSpPr>
            <a:spLocks noEditPoints="1"/>
          </p:cNvSpPr>
          <p:nvPr/>
        </p:nvSpPr>
        <p:spPr bwMode="auto">
          <a:xfrm>
            <a:off x="5245018" y="2775536"/>
            <a:ext cx="682126" cy="530241"/>
          </a:xfrm>
          <a:custGeom>
            <a:avLst/>
            <a:gdLst>
              <a:gd name="T0" fmla="*/ 522 w 701"/>
              <a:gd name="T1" fmla="*/ 22 h 620"/>
              <a:gd name="T2" fmla="*/ 524 w 701"/>
              <a:gd name="T3" fmla="*/ 30 h 620"/>
              <a:gd name="T4" fmla="*/ 543 w 701"/>
              <a:gd name="T5" fmla="*/ 36 h 620"/>
              <a:gd name="T6" fmla="*/ 562 w 701"/>
              <a:gd name="T7" fmla="*/ 43 h 620"/>
              <a:gd name="T8" fmla="*/ 586 w 701"/>
              <a:gd name="T9" fmla="*/ 45 h 620"/>
              <a:gd name="T10" fmla="*/ 608 w 701"/>
              <a:gd name="T11" fmla="*/ 46 h 620"/>
              <a:gd name="T12" fmla="*/ 616 w 701"/>
              <a:gd name="T13" fmla="*/ 56 h 620"/>
              <a:gd name="T14" fmla="*/ 635 w 701"/>
              <a:gd name="T15" fmla="*/ 57 h 620"/>
              <a:gd name="T16" fmla="*/ 656 w 701"/>
              <a:gd name="T17" fmla="*/ 56 h 620"/>
              <a:gd name="T18" fmla="*/ 665 w 701"/>
              <a:gd name="T19" fmla="*/ 64 h 620"/>
              <a:gd name="T20" fmla="*/ 633 w 701"/>
              <a:gd name="T21" fmla="*/ 103 h 620"/>
              <a:gd name="T22" fmla="*/ 593 w 701"/>
              <a:gd name="T23" fmla="*/ 129 h 620"/>
              <a:gd name="T24" fmla="*/ 556 w 701"/>
              <a:gd name="T25" fmla="*/ 177 h 620"/>
              <a:gd name="T26" fmla="*/ 554 w 701"/>
              <a:gd name="T27" fmla="*/ 220 h 620"/>
              <a:gd name="T28" fmla="*/ 544 w 701"/>
              <a:gd name="T29" fmla="*/ 252 h 620"/>
              <a:gd name="T30" fmla="*/ 498 w 701"/>
              <a:gd name="T31" fmla="*/ 286 h 620"/>
              <a:gd name="T32" fmla="*/ 459 w 701"/>
              <a:gd name="T33" fmla="*/ 288 h 620"/>
              <a:gd name="T34" fmla="*/ 403 w 701"/>
              <a:gd name="T35" fmla="*/ 300 h 620"/>
              <a:gd name="T36" fmla="*/ 385 w 701"/>
              <a:gd name="T37" fmla="*/ 311 h 620"/>
              <a:gd name="T38" fmla="*/ 366 w 701"/>
              <a:gd name="T39" fmla="*/ 287 h 620"/>
              <a:gd name="T40" fmla="*/ 352 w 701"/>
              <a:gd name="T41" fmla="*/ 265 h 620"/>
              <a:gd name="T42" fmla="*/ 336 w 701"/>
              <a:gd name="T43" fmla="*/ 245 h 620"/>
              <a:gd name="T44" fmla="*/ 337 w 701"/>
              <a:gd name="T45" fmla="*/ 219 h 620"/>
              <a:gd name="T46" fmla="*/ 348 w 701"/>
              <a:gd name="T47" fmla="*/ 195 h 620"/>
              <a:gd name="T48" fmla="*/ 334 w 701"/>
              <a:gd name="T49" fmla="*/ 170 h 620"/>
              <a:gd name="T50" fmla="*/ 347 w 701"/>
              <a:gd name="T51" fmla="*/ 150 h 620"/>
              <a:gd name="T52" fmla="*/ 353 w 701"/>
              <a:gd name="T53" fmla="*/ 132 h 620"/>
              <a:gd name="T54" fmla="*/ 361 w 701"/>
              <a:gd name="T55" fmla="*/ 104 h 620"/>
              <a:gd name="T56" fmla="*/ 364 w 701"/>
              <a:gd name="T57" fmla="*/ 89 h 620"/>
              <a:gd name="T58" fmla="*/ 353 w 701"/>
              <a:gd name="T59" fmla="*/ 76 h 620"/>
              <a:gd name="T60" fmla="*/ 340 w 701"/>
              <a:gd name="T61" fmla="*/ 81 h 620"/>
              <a:gd name="T62" fmla="*/ 314 w 701"/>
              <a:gd name="T63" fmla="*/ 83 h 620"/>
              <a:gd name="T64" fmla="*/ 310 w 701"/>
              <a:gd name="T65" fmla="*/ 70 h 620"/>
              <a:gd name="T66" fmla="*/ 289 w 701"/>
              <a:gd name="T67" fmla="*/ 77 h 620"/>
              <a:gd name="T68" fmla="*/ 293 w 701"/>
              <a:gd name="T69" fmla="*/ 57 h 620"/>
              <a:gd name="T70" fmla="*/ 288 w 701"/>
              <a:gd name="T71" fmla="*/ 41 h 620"/>
              <a:gd name="T72" fmla="*/ 290 w 701"/>
              <a:gd name="T73" fmla="*/ 19 h 620"/>
              <a:gd name="T74" fmla="*/ 312 w 701"/>
              <a:gd name="T75" fmla="*/ 6 h 620"/>
              <a:gd name="T76" fmla="*/ 351 w 701"/>
              <a:gd name="T77" fmla="*/ 8 h 620"/>
              <a:gd name="T78" fmla="*/ 425 w 701"/>
              <a:gd name="T79" fmla="*/ 15 h 620"/>
              <a:gd name="T80" fmla="*/ 474 w 701"/>
              <a:gd name="T81" fmla="*/ 14 h 620"/>
              <a:gd name="T82" fmla="*/ 700 w 701"/>
              <a:gd name="T83" fmla="*/ 164 h 620"/>
              <a:gd name="T84" fmla="*/ 701 w 701"/>
              <a:gd name="T85" fmla="*/ 160 h 620"/>
              <a:gd name="T86" fmla="*/ 674 w 701"/>
              <a:gd name="T87" fmla="*/ 169 h 620"/>
              <a:gd name="T88" fmla="*/ 653 w 701"/>
              <a:gd name="T89" fmla="*/ 181 h 620"/>
              <a:gd name="T90" fmla="*/ 640 w 701"/>
              <a:gd name="T91" fmla="*/ 173 h 620"/>
              <a:gd name="T92" fmla="*/ 665 w 701"/>
              <a:gd name="T93" fmla="*/ 164 h 620"/>
              <a:gd name="T94" fmla="*/ 607 w 701"/>
              <a:gd name="T95" fmla="*/ 196 h 620"/>
              <a:gd name="T96" fmla="*/ 615 w 701"/>
              <a:gd name="T97" fmla="*/ 211 h 620"/>
              <a:gd name="T98" fmla="*/ 138 w 701"/>
              <a:gd name="T99" fmla="*/ 576 h 620"/>
              <a:gd name="T100" fmla="*/ 146 w 701"/>
              <a:gd name="T101" fmla="*/ 564 h 620"/>
              <a:gd name="T102" fmla="*/ 9 w 701"/>
              <a:gd name="T103" fmla="*/ 588 h 620"/>
              <a:gd name="T104" fmla="*/ 10 w 701"/>
              <a:gd name="T105" fmla="*/ 591 h 620"/>
              <a:gd name="T106" fmla="*/ 129 w 701"/>
              <a:gd name="T107" fmla="*/ 586 h 620"/>
              <a:gd name="T108" fmla="*/ 123 w 701"/>
              <a:gd name="T109" fmla="*/ 602 h 620"/>
              <a:gd name="T110" fmla="*/ 39 w 701"/>
              <a:gd name="T111" fmla="*/ 596 h 620"/>
              <a:gd name="T112" fmla="*/ 30 w 701"/>
              <a:gd name="T113" fmla="*/ 607 h 620"/>
              <a:gd name="T114" fmla="*/ 33 w 701"/>
              <a:gd name="T115" fmla="*/ 604 h 620"/>
              <a:gd name="T116" fmla="*/ 81 w 701"/>
              <a:gd name="T117" fmla="*/ 617 h 620"/>
              <a:gd name="T118" fmla="*/ 85 w 701"/>
              <a:gd name="T119" fmla="*/ 602 h 620"/>
              <a:gd name="T120" fmla="*/ 7 w 701"/>
              <a:gd name="T121" fmla="*/ 613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620">
                <a:moveTo>
                  <a:pt x="510" y="15"/>
                </a:moveTo>
                <a:lnTo>
                  <a:pt x="510" y="15"/>
                </a:lnTo>
                <a:lnTo>
                  <a:pt x="510" y="17"/>
                </a:lnTo>
                <a:lnTo>
                  <a:pt x="511" y="19"/>
                </a:lnTo>
                <a:lnTo>
                  <a:pt x="513" y="20"/>
                </a:lnTo>
                <a:lnTo>
                  <a:pt x="515" y="21"/>
                </a:lnTo>
                <a:lnTo>
                  <a:pt x="517" y="21"/>
                </a:lnTo>
                <a:lnTo>
                  <a:pt x="520" y="21"/>
                </a:lnTo>
                <a:lnTo>
                  <a:pt x="522" y="22"/>
                </a:lnTo>
                <a:lnTo>
                  <a:pt x="522" y="24"/>
                </a:lnTo>
                <a:lnTo>
                  <a:pt x="522" y="26"/>
                </a:lnTo>
                <a:lnTo>
                  <a:pt x="521" y="28"/>
                </a:lnTo>
                <a:lnTo>
                  <a:pt x="520" y="30"/>
                </a:lnTo>
                <a:lnTo>
                  <a:pt x="521" y="30"/>
                </a:lnTo>
                <a:lnTo>
                  <a:pt x="522" y="31"/>
                </a:lnTo>
                <a:lnTo>
                  <a:pt x="523" y="31"/>
                </a:lnTo>
                <a:lnTo>
                  <a:pt x="523" y="31"/>
                </a:lnTo>
                <a:lnTo>
                  <a:pt x="524" y="30"/>
                </a:lnTo>
                <a:lnTo>
                  <a:pt x="525" y="29"/>
                </a:lnTo>
                <a:lnTo>
                  <a:pt x="526" y="28"/>
                </a:lnTo>
                <a:lnTo>
                  <a:pt x="526" y="29"/>
                </a:lnTo>
                <a:lnTo>
                  <a:pt x="526" y="30"/>
                </a:lnTo>
                <a:lnTo>
                  <a:pt x="529" y="32"/>
                </a:lnTo>
                <a:lnTo>
                  <a:pt x="537" y="35"/>
                </a:lnTo>
                <a:lnTo>
                  <a:pt x="540" y="35"/>
                </a:lnTo>
                <a:lnTo>
                  <a:pt x="542" y="35"/>
                </a:lnTo>
                <a:lnTo>
                  <a:pt x="543" y="36"/>
                </a:lnTo>
                <a:lnTo>
                  <a:pt x="548" y="41"/>
                </a:lnTo>
                <a:lnTo>
                  <a:pt x="549" y="41"/>
                </a:lnTo>
                <a:lnTo>
                  <a:pt x="551" y="41"/>
                </a:lnTo>
                <a:lnTo>
                  <a:pt x="554" y="41"/>
                </a:lnTo>
                <a:lnTo>
                  <a:pt x="556" y="40"/>
                </a:lnTo>
                <a:lnTo>
                  <a:pt x="557" y="40"/>
                </a:lnTo>
                <a:lnTo>
                  <a:pt x="558" y="41"/>
                </a:lnTo>
                <a:lnTo>
                  <a:pt x="560" y="42"/>
                </a:lnTo>
                <a:lnTo>
                  <a:pt x="562" y="43"/>
                </a:lnTo>
                <a:lnTo>
                  <a:pt x="564" y="45"/>
                </a:lnTo>
                <a:lnTo>
                  <a:pt x="565" y="46"/>
                </a:lnTo>
                <a:lnTo>
                  <a:pt x="572" y="45"/>
                </a:lnTo>
                <a:lnTo>
                  <a:pt x="574" y="46"/>
                </a:lnTo>
                <a:lnTo>
                  <a:pt x="576" y="46"/>
                </a:lnTo>
                <a:lnTo>
                  <a:pt x="578" y="45"/>
                </a:lnTo>
                <a:lnTo>
                  <a:pt x="582" y="46"/>
                </a:lnTo>
                <a:lnTo>
                  <a:pt x="586" y="46"/>
                </a:lnTo>
                <a:lnTo>
                  <a:pt x="586" y="45"/>
                </a:lnTo>
                <a:lnTo>
                  <a:pt x="586" y="41"/>
                </a:lnTo>
                <a:lnTo>
                  <a:pt x="587" y="40"/>
                </a:lnTo>
                <a:lnTo>
                  <a:pt x="588" y="39"/>
                </a:lnTo>
                <a:lnTo>
                  <a:pt x="590" y="40"/>
                </a:lnTo>
                <a:lnTo>
                  <a:pt x="598" y="42"/>
                </a:lnTo>
                <a:lnTo>
                  <a:pt x="601" y="44"/>
                </a:lnTo>
                <a:lnTo>
                  <a:pt x="604" y="45"/>
                </a:lnTo>
                <a:lnTo>
                  <a:pt x="606" y="45"/>
                </a:lnTo>
                <a:lnTo>
                  <a:pt x="608" y="46"/>
                </a:lnTo>
                <a:lnTo>
                  <a:pt x="611" y="50"/>
                </a:lnTo>
                <a:lnTo>
                  <a:pt x="610" y="52"/>
                </a:lnTo>
                <a:lnTo>
                  <a:pt x="610" y="52"/>
                </a:lnTo>
                <a:lnTo>
                  <a:pt x="611" y="54"/>
                </a:lnTo>
                <a:lnTo>
                  <a:pt x="611" y="55"/>
                </a:lnTo>
                <a:lnTo>
                  <a:pt x="611" y="56"/>
                </a:lnTo>
                <a:lnTo>
                  <a:pt x="612" y="57"/>
                </a:lnTo>
                <a:lnTo>
                  <a:pt x="614" y="56"/>
                </a:lnTo>
                <a:lnTo>
                  <a:pt x="616" y="56"/>
                </a:lnTo>
                <a:lnTo>
                  <a:pt x="618" y="54"/>
                </a:lnTo>
                <a:lnTo>
                  <a:pt x="619" y="54"/>
                </a:lnTo>
                <a:lnTo>
                  <a:pt x="624" y="56"/>
                </a:lnTo>
                <a:lnTo>
                  <a:pt x="626" y="57"/>
                </a:lnTo>
                <a:lnTo>
                  <a:pt x="627" y="58"/>
                </a:lnTo>
                <a:lnTo>
                  <a:pt x="628" y="60"/>
                </a:lnTo>
                <a:lnTo>
                  <a:pt x="630" y="60"/>
                </a:lnTo>
                <a:lnTo>
                  <a:pt x="632" y="59"/>
                </a:lnTo>
                <a:lnTo>
                  <a:pt x="635" y="57"/>
                </a:lnTo>
                <a:lnTo>
                  <a:pt x="640" y="58"/>
                </a:lnTo>
                <a:lnTo>
                  <a:pt x="646" y="60"/>
                </a:lnTo>
                <a:lnTo>
                  <a:pt x="649" y="61"/>
                </a:lnTo>
                <a:lnTo>
                  <a:pt x="649" y="60"/>
                </a:lnTo>
                <a:lnTo>
                  <a:pt x="649" y="58"/>
                </a:lnTo>
                <a:lnTo>
                  <a:pt x="650" y="58"/>
                </a:lnTo>
                <a:lnTo>
                  <a:pt x="652" y="57"/>
                </a:lnTo>
                <a:lnTo>
                  <a:pt x="654" y="57"/>
                </a:lnTo>
                <a:lnTo>
                  <a:pt x="656" y="56"/>
                </a:lnTo>
                <a:lnTo>
                  <a:pt x="659" y="55"/>
                </a:lnTo>
                <a:lnTo>
                  <a:pt x="661" y="56"/>
                </a:lnTo>
                <a:lnTo>
                  <a:pt x="664" y="57"/>
                </a:lnTo>
                <a:lnTo>
                  <a:pt x="666" y="57"/>
                </a:lnTo>
                <a:lnTo>
                  <a:pt x="667" y="59"/>
                </a:lnTo>
                <a:lnTo>
                  <a:pt x="669" y="60"/>
                </a:lnTo>
                <a:lnTo>
                  <a:pt x="669" y="63"/>
                </a:lnTo>
                <a:lnTo>
                  <a:pt x="666" y="64"/>
                </a:lnTo>
                <a:lnTo>
                  <a:pt x="665" y="64"/>
                </a:lnTo>
                <a:lnTo>
                  <a:pt x="664" y="68"/>
                </a:lnTo>
                <a:lnTo>
                  <a:pt x="665" y="69"/>
                </a:lnTo>
                <a:lnTo>
                  <a:pt x="667" y="70"/>
                </a:lnTo>
                <a:lnTo>
                  <a:pt x="667" y="71"/>
                </a:lnTo>
                <a:lnTo>
                  <a:pt x="667" y="77"/>
                </a:lnTo>
                <a:lnTo>
                  <a:pt x="664" y="81"/>
                </a:lnTo>
                <a:lnTo>
                  <a:pt x="660" y="85"/>
                </a:lnTo>
                <a:lnTo>
                  <a:pt x="638" y="97"/>
                </a:lnTo>
                <a:lnTo>
                  <a:pt x="633" y="103"/>
                </a:lnTo>
                <a:lnTo>
                  <a:pt x="631" y="104"/>
                </a:lnTo>
                <a:lnTo>
                  <a:pt x="615" y="108"/>
                </a:lnTo>
                <a:lnTo>
                  <a:pt x="604" y="112"/>
                </a:lnTo>
                <a:lnTo>
                  <a:pt x="598" y="114"/>
                </a:lnTo>
                <a:lnTo>
                  <a:pt x="592" y="121"/>
                </a:lnTo>
                <a:lnTo>
                  <a:pt x="588" y="124"/>
                </a:lnTo>
                <a:lnTo>
                  <a:pt x="591" y="124"/>
                </a:lnTo>
                <a:lnTo>
                  <a:pt x="594" y="128"/>
                </a:lnTo>
                <a:lnTo>
                  <a:pt x="593" y="129"/>
                </a:lnTo>
                <a:lnTo>
                  <a:pt x="589" y="131"/>
                </a:lnTo>
                <a:lnTo>
                  <a:pt x="587" y="132"/>
                </a:lnTo>
                <a:lnTo>
                  <a:pt x="586" y="132"/>
                </a:lnTo>
                <a:lnTo>
                  <a:pt x="585" y="132"/>
                </a:lnTo>
                <a:lnTo>
                  <a:pt x="577" y="144"/>
                </a:lnTo>
                <a:lnTo>
                  <a:pt x="571" y="153"/>
                </a:lnTo>
                <a:lnTo>
                  <a:pt x="568" y="157"/>
                </a:lnTo>
                <a:lnTo>
                  <a:pt x="564" y="162"/>
                </a:lnTo>
                <a:lnTo>
                  <a:pt x="556" y="177"/>
                </a:lnTo>
                <a:lnTo>
                  <a:pt x="556" y="181"/>
                </a:lnTo>
                <a:lnTo>
                  <a:pt x="560" y="195"/>
                </a:lnTo>
                <a:lnTo>
                  <a:pt x="562" y="199"/>
                </a:lnTo>
                <a:lnTo>
                  <a:pt x="565" y="202"/>
                </a:lnTo>
                <a:lnTo>
                  <a:pt x="571" y="204"/>
                </a:lnTo>
                <a:lnTo>
                  <a:pt x="572" y="207"/>
                </a:lnTo>
                <a:lnTo>
                  <a:pt x="570" y="210"/>
                </a:lnTo>
                <a:lnTo>
                  <a:pt x="565" y="214"/>
                </a:lnTo>
                <a:lnTo>
                  <a:pt x="554" y="220"/>
                </a:lnTo>
                <a:lnTo>
                  <a:pt x="550" y="225"/>
                </a:lnTo>
                <a:lnTo>
                  <a:pt x="549" y="229"/>
                </a:lnTo>
                <a:lnTo>
                  <a:pt x="546" y="231"/>
                </a:lnTo>
                <a:lnTo>
                  <a:pt x="545" y="237"/>
                </a:lnTo>
                <a:lnTo>
                  <a:pt x="543" y="242"/>
                </a:lnTo>
                <a:lnTo>
                  <a:pt x="543" y="243"/>
                </a:lnTo>
                <a:lnTo>
                  <a:pt x="541" y="246"/>
                </a:lnTo>
                <a:lnTo>
                  <a:pt x="540" y="248"/>
                </a:lnTo>
                <a:lnTo>
                  <a:pt x="544" y="252"/>
                </a:lnTo>
                <a:lnTo>
                  <a:pt x="542" y="253"/>
                </a:lnTo>
                <a:lnTo>
                  <a:pt x="541" y="254"/>
                </a:lnTo>
                <a:lnTo>
                  <a:pt x="537" y="254"/>
                </a:lnTo>
                <a:lnTo>
                  <a:pt x="525" y="254"/>
                </a:lnTo>
                <a:lnTo>
                  <a:pt x="515" y="261"/>
                </a:lnTo>
                <a:lnTo>
                  <a:pt x="510" y="267"/>
                </a:lnTo>
                <a:lnTo>
                  <a:pt x="506" y="278"/>
                </a:lnTo>
                <a:lnTo>
                  <a:pt x="500" y="285"/>
                </a:lnTo>
                <a:lnTo>
                  <a:pt x="498" y="286"/>
                </a:lnTo>
                <a:lnTo>
                  <a:pt x="494" y="283"/>
                </a:lnTo>
                <a:lnTo>
                  <a:pt x="490" y="283"/>
                </a:lnTo>
                <a:lnTo>
                  <a:pt x="485" y="284"/>
                </a:lnTo>
                <a:lnTo>
                  <a:pt x="483" y="286"/>
                </a:lnTo>
                <a:lnTo>
                  <a:pt x="479" y="287"/>
                </a:lnTo>
                <a:lnTo>
                  <a:pt x="476" y="286"/>
                </a:lnTo>
                <a:lnTo>
                  <a:pt x="468" y="286"/>
                </a:lnTo>
                <a:lnTo>
                  <a:pt x="465" y="286"/>
                </a:lnTo>
                <a:lnTo>
                  <a:pt x="459" y="288"/>
                </a:lnTo>
                <a:lnTo>
                  <a:pt x="455" y="286"/>
                </a:lnTo>
                <a:lnTo>
                  <a:pt x="447" y="286"/>
                </a:lnTo>
                <a:lnTo>
                  <a:pt x="430" y="287"/>
                </a:lnTo>
                <a:lnTo>
                  <a:pt x="428" y="288"/>
                </a:lnTo>
                <a:lnTo>
                  <a:pt x="426" y="291"/>
                </a:lnTo>
                <a:lnTo>
                  <a:pt x="420" y="295"/>
                </a:lnTo>
                <a:lnTo>
                  <a:pt x="412" y="296"/>
                </a:lnTo>
                <a:lnTo>
                  <a:pt x="405" y="299"/>
                </a:lnTo>
                <a:lnTo>
                  <a:pt x="403" y="300"/>
                </a:lnTo>
                <a:lnTo>
                  <a:pt x="400" y="306"/>
                </a:lnTo>
                <a:lnTo>
                  <a:pt x="399" y="310"/>
                </a:lnTo>
                <a:lnTo>
                  <a:pt x="398" y="310"/>
                </a:lnTo>
                <a:lnTo>
                  <a:pt x="398" y="309"/>
                </a:lnTo>
                <a:lnTo>
                  <a:pt x="396" y="309"/>
                </a:lnTo>
                <a:lnTo>
                  <a:pt x="396" y="312"/>
                </a:lnTo>
                <a:lnTo>
                  <a:pt x="393" y="313"/>
                </a:lnTo>
                <a:lnTo>
                  <a:pt x="391" y="314"/>
                </a:lnTo>
                <a:lnTo>
                  <a:pt x="385" y="311"/>
                </a:lnTo>
                <a:lnTo>
                  <a:pt x="380" y="308"/>
                </a:lnTo>
                <a:lnTo>
                  <a:pt x="378" y="308"/>
                </a:lnTo>
                <a:lnTo>
                  <a:pt x="374" y="302"/>
                </a:lnTo>
                <a:lnTo>
                  <a:pt x="372" y="298"/>
                </a:lnTo>
                <a:lnTo>
                  <a:pt x="371" y="295"/>
                </a:lnTo>
                <a:lnTo>
                  <a:pt x="371" y="293"/>
                </a:lnTo>
                <a:lnTo>
                  <a:pt x="371" y="292"/>
                </a:lnTo>
                <a:lnTo>
                  <a:pt x="367" y="290"/>
                </a:lnTo>
                <a:lnTo>
                  <a:pt x="366" y="287"/>
                </a:lnTo>
                <a:lnTo>
                  <a:pt x="369" y="282"/>
                </a:lnTo>
                <a:lnTo>
                  <a:pt x="371" y="280"/>
                </a:lnTo>
                <a:lnTo>
                  <a:pt x="372" y="280"/>
                </a:lnTo>
                <a:lnTo>
                  <a:pt x="369" y="280"/>
                </a:lnTo>
                <a:lnTo>
                  <a:pt x="367" y="283"/>
                </a:lnTo>
                <a:lnTo>
                  <a:pt x="364" y="278"/>
                </a:lnTo>
                <a:lnTo>
                  <a:pt x="352" y="269"/>
                </a:lnTo>
                <a:lnTo>
                  <a:pt x="352" y="267"/>
                </a:lnTo>
                <a:lnTo>
                  <a:pt x="352" y="265"/>
                </a:lnTo>
                <a:lnTo>
                  <a:pt x="350" y="268"/>
                </a:lnTo>
                <a:lnTo>
                  <a:pt x="349" y="269"/>
                </a:lnTo>
                <a:lnTo>
                  <a:pt x="342" y="268"/>
                </a:lnTo>
                <a:lnTo>
                  <a:pt x="335" y="269"/>
                </a:lnTo>
                <a:lnTo>
                  <a:pt x="333" y="260"/>
                </a:lnTo>
                <a:lnTo>
                  <a:pt x="332" y="256"/>
                </a:lnTo>
                <a:lnTo>
                  <a:pt x="332" y="253"/>
                </a:lnTo>
                <a:lnTo>
                  <a:pt x="334" y="248"/>
                </a:lnTo>
                <a:lnTo>
                  <a:pt x="336" y="245"/>
                </a:lnTo>
                <a:lnTo>
                  <a:pt x="339" y="241"/>
                </a:lnTo>
                <a:lnTo>
                  <a:pt x="342" y="237"/>
                </a:lnTo>
                <a:lnTo>
                  <a:pt x="346" y="236"/>
                </a:lnTo>
                <a:lnTo>
                  <a:pt x="347" y="235"/>
                </a:lnTo>
                <a:lnTo>
                  <a:pt x="349" y="232"/>
                </a:lnTo>
                <a:lnTo>
                  <a:pt x="349" y="230"/>
                </a:lnTo>
                <a:lnTo>
                  <a:pt x="349" y="229"/>
                </a:lnTo>
                <a:lnTo>
                  <a:pt x="345" y="230"/>
                </a:lnTo>
                <a:lnTo>
                  <a:pt x="337" y="219"/>
                </a:lnTo>
                <a:lnTo>
                  <a:pt x="337" y="217"/>
                </a:lnTo>
                <a:lnTo>
                  <a:pt x="338" y="215"/>
                </a:lnTo>
                <a:lnTo>
                  <a:pt x="339" y="211"/>
                </a:lnTo>
                <a:lnTo>
                  <a:pt x="339" y="209"/>
                </a:lnTo>
                <a:lnTo>
                  <a:pt x="341" y="207"/>
                </a:lnTo>
                <a:lnTo>
                  <a:pt x="344" y="204"/>
                </a:lnTo>
                <a:lnTo>
                  <a:pt x="347" y="201"/>
                </a:lnTo>
                <a:lnTo>
                  <a:pt x="348" y="198"/>
                </a:lnTo>
                <a:lnTo>
                  <a:pt x="348" y="195"/>
                </a:lnTo>
                <a:lnTo>
                  <a:pt x="347" y="193"/>
                </a:lnTo>
                <a:lnTo>
                  <a:pt x="343" y="192"/>
                </a:lnTo>
                <a:lnTo>
                  <a:pt x="338" y="184"/>
                </a:lnTo>
                <a:lnTo>
                  <a:pt x="337" y="179"/>
                </a:lnTo>
                <a:lnTo>
                  <a:pt x="337" y="178"/>
                </a:lnTo>
                <a:lnTo>
                  <a:pt x="334" y="176"/>
                </a:lnTo>
                <a:lnTo>
                  <a:pt x="332" y="172"/>
                </a:lnTo>
                <a:lnTo>
                  <a:pt x="331" y="171"/>
                </a:lnTo>
                <a:lnTo>
                  <a:pt x="334" y="170"/>
                </a:lnTo>
                <a:lnTo>
                  <a:pt x="344" y="170"/>
                </a:lnTo>
                <a:lnTo>
                  <a:pt x="346" y="169"/>
                </a:lnTo>
                <a:lnTo>
                  <a:pt x="347" y="169"/>
                </a:lnTo>
                <a:lnTo>
                  <a:pt x="349" y="165"/>
                </a:lnTo>
                <a:lnTo>
                  <a:pt x="351" y="160"/>
                </a:lnTo>
                <a:lnTo>
                  <a:pt x="351" y="156"/>
                </a:lnTo>
                <a:lnTo>
                  <a:pt x="351" y="155"/>
                </a:lnTo>
                <a:lnTo>
                  <a:pt x="347" y="151"/>
                </a:lnTo>
                <a:lnTo>
                  <a:pt x="347" y="150"/>
                </a:lnTo>
                <a:lnTo>
                  <a:pt x="347" y="149"/>
                </a:lnTo>
                <a:lnTo>
                  <a:pt x="350" y="147"/>
                </a:lnTo>
                <a:lnTo>
                  <a:pt x="352" y="145"/>
                </a:lnTo>
                <a:lnTo>
                  <a:pt x="354" y="143"/>
                </a:lnTo>
                <a:lnTo>
                  <a:pt x="353" y="142"/>
                </a:lnTo>
                <a:lnTo>
                  <a:pt x="353" y="140"/>
                </a:lnTo>
                <a:lnTo>
                  <a:pt x="353" y="139"/>
                </a:lnTo>
                <a:lnTo>
                  <a:pt x="353" y="138"/>
                </a:lnTo>
                <a:lnTo>
                  <a:pt x="353" y="132"/>
                </a:lnTo>
                <a:lnTo>
                  <a:pt x="354" y="131"/>
                </a:lnTo>
                <a:lnTo>
                  <a:pt x="353" y="126"/>
                </a:lnTo>
                <a:lnTo>
                  <a:pt x="352" y="121"/>
                </a:lnTo>
                <a:lnTo>
                  <a:pt x="350" y="116"/>
                </a:lnTo>
                <a:lnTo>
                  <a:pt x="351" y="115"/>
                </a:lnTo>
                <a:lnTo>
                  <a:pt x="352" y="114"/>
                </a:lnTo>
                <a:lnTo>
                  <a:pt x="355" y="112"/>
                </a:lnTo>
                <a:lnTo>
                  <a:pt x="358" y="108"/>
                </a:lnTo>
                <a:lnTo>
                  <a:pt x="361" y="104"/>
                </a:lnTo>
                <a:lnTo>
                  <a:pt x="367" y="101"/>
                </a:lnTo>
                <a:lnTo>
                  <a:pt x="370" y="98"/>
                </a:lnTo>
                <a:lnTo>
                  <a:pt x="371" y="95"/>
                </a:lnTo>
                <a:lnTo>
                  <a:pt x="373" y="94"/>
                </a:lnTo>
                <a:lnTo>
                  <a:pt x="372" y="93"/>
                </a:lnTo>
                <a:lnTo>
                  <a:pt x="372" y="92"/>
                </a:lnTo>
                <a:lnTo>
                  <a:pt x="370" y="90"/>
                </a:lnTo>
                <a:lnTo>
                  <a:pt x="367" y="89"/>
                </a:lnTo>
                <a:lnTo>
                  <a:pt x="364" y="89"/>
                </a:lnTo>
                <a:lnTo>
                  <a:pt x="362" y="89"/>
                </a:lnTo>
                <a:lnTo>
                  <a:pt x="362" y="87"/>
                </a:lnTo>
                <a:lnTo>
                  <a:pt x="362" y="84"/>
                </a:lnTo>
                <a:lnTo>
                  <a:pt x="362" y="80"/>
                </a:lnTo>
                <a:lnTo>
                  <a:pt x="361" y="79"/>
                </a:lnTo>
                <a:lnTo>
                  <a:pt x="360" y="77"/>
                </a:lnTo>
                <a:lnTo>
                  <a:pt x="357" y="78"/>
                </a:lnTo>
                <a:lnTo>
                  <a:pt x="355" y="77"/>
                </a:lnTo>
                <a:lnTo>
                  <a:pt x="353" y="76"/>
                </a:lnTo>
                <a:lnTo>
                  <a:pt x="352" y="77"/>
                </a:lnTo>
                <a:lnTo>
                  <a:pt x="347" y="77"/>
                </a:lnTo>
                <a:lnTo>
                  <a:pt x="345" y="76"/>
                </a:lnTo>
                <a:lnTo>
                  <a:pt x="343" y="76"/>
                </a:lnTo>
                <a:lnTo>
                  <a:pt x="342" y="76"/>
                </a:lnTo>
                <a:lnTo>
                  <a:pt x="342" y="77"/>
                </a:lnTo>
                <a:lnTo>
                  <a:pt x="342" y="78"/>
                </a:lnTo>
                <a:lnTo>
                  <a:pt x="341" y="79"/>
                </a:lnTo>
                <a:lnTo>
                  <a:pt x="340" y="81"/>
                </a:lnTo>
                <a:lnTo>
                  <a:pt x="335" y="82"/>
                </a:lnTo>
                <a:lnTo>
                  <a:pt x="332" y="82"/>
                </a:lnTo>
                <a:lnTo>
                  <a:pt x="329" y="81"/>
                </a:lnTo>
                <a:lnTo>
                  <a:pt x="328" y="80"/>
                </a:lnTo>
                <a:lnTo>
                  <a:pt x="326" y="80"/>
                </a:lnTo>
                <a:lnTo>
                  <a:pt x="320" y="80"/>
                </a:lnTo>
                <a:lnTo>
                  <a:pt x="319" y="80"/>
                </a:lnTo>
                <a:lnTo>
                  <a:pt x="317" y="81"/>
                </a:lnTo>
                <a:lnTo>
                  <a:pt x="314" y="83"/>
                </a:lnTo>
                <a:lnTo>
                  <a:pt x="312" y="83"/>
                </a:lnTo>
                <a:lnTo>
                  <a:pt x="311" y="82"/>
                </a:lnTo>
                <a:lnTo>
                  <a:pt x="311" y="82"/>
                </a:lnTo>
                <a:lnTo>
                  <a:pt x="310" y="79"/>
                </a:lnTo>
                <a:lnTo>
                  <a:pt x="310" y="78"/>
                </a:lnTo>
                <a:lnTo>
                  <a:pt x="313" y="74"/>
                </a:lnTo>
                <a:lnTo>
                  <a:pt x="312" y="73"/>
                </a:lnTo>
                <a:lnTo>
                  <a:pt x="311" y="72"/>
                </a:lnTo>
                <a:lnTo>
                  <a:pt x="310" y="70"/>
                </a:lnTo>
                <a:lnTo>
                  <a:pt x="310" y="69"/>
                </a:lnTo>
                <a:lnTo>
                  <a:pt x="308" y="69"/>
                </a:lnTo>
                <a:lnTo>
                  <a:pt x="307" y="70"/>
                </a:lnTo>
                <a:lnTo>
                  <a:pt x="300" y="72"/>
                </a:lnTo>
                <a:lnTo>
                  <a:pt x="298" y="73"/>
                </a:lnTo>
                <a:lnTo>
                  <a:pt x="295" y="75"/>
                </a:lnTo>
                <a:lnTo>
                  <a:pt x="292" y="77"/>
                </a:lnTo>
                <a:lnTo>
                  <a:pt x="290" y="78"/>
                </a:lnTo>
                <a:lnTo>
                  <a:pt x="289" y="77"/>
                </a:lnTo>
                <a:lnTo>
                  <a:pt x="289" y="71"/>
                </a:lnTo>
                <a:lnTo>
                  <a:pt x="293" y="66"/>
                </a:lnTo>
                <a:lnTo>
                  <a:pt x="295" y="63"/>
                </a:lnTo>
                <a:lnTo>
                  <a:pt x="294" y="63"/>
                </a:lnTo>
                <a:lnTo>
                  <a:pt x="291" y="63"/>
                </a:lnTo>
                <a:lnTo>
                  <a:pt x="291" y="61"/>
                </a:lnTo>
                <a:lnTo>
                  <a:pt x="293" y="60"/>
                </a:lnTo>
                <a:lnTo>
                  <a:pt x="294" y="58"/>
                </a:lnTo>
                <a:lnTo>
                  <a:pt x="293" y="57"/>
                </a:lnTo>
                <a:lnTo>
                  <a:pt x="291" y="55"/>
                </a:lnTo>
                <a:lnTo>
                  <a:pt x="291" y="51"/>
                </a:lnTo>
                <a:lnTo>
                  <a:pt x="292" y="50"/>
                </a:lnTo>
                <a:lnTo>
                  <a:pt x="291" y="48"/>
                </a:lnTo>
                <a:lnTo>
                  <a:pt x="286" y="50"/>
                </a:lnTo>
                <a:lnTo>
                  <a:pt x="285" y="50"/>
                </a:lnTo>
                <a:lnTo>
                  <a:pt x="284" y="47"/>
                </a:lnTo>
                <a:lnTo>
                  <a:pt x="287" y="43"/>
                </a:lnTo>
                <a:lnTo>
                  <a:pt x="288" y="41"/>
                </a:lnTo>
                <a:lnTo>
                  <a:pt x="284" y="41"/>
                </a:lnTo>
                <a:lnTo>
                  <a:pt x="282" y="39"/>
                </a:lnTo>
                <a:lnTo>
                  <a:pt x="280" y="37"/>
                </a:lnTo>
                <a:lnTo>
                  <a:pt x="278" y="34"/>
                </a:lnTo>
                <a:lnTo>
                  <a:pt x="278" y="31"/>
                </a:lnTo>
                <a:lnTo>
                  <a:pt x="280" y="25"/>
                </a:lnTo>
                <a:lnTo>
                  <a:pt x="283" y="24"/>
                </a:lnTo>
                <a:lnTo>
                  <a:pt x="285" y="23"/>
                </a:lnTo>
                <a:lnTo>
                  <a:pt x="290" y="19"/>
                </a:lnTo>
                <a:lnTo>
                  <a:pt x="296" y="19"/>
                </a:lnTo>
                <a:lnTo>
                  <a:pt x="300" y="18"/>
                </a:lnTo>
                <a:lnTo>
                  <a:pt x="304" y="16"/>
                </a:lnTo>
                <a:lnTo>
                  <a:pt x="306" y="16"/>
                </a:lnTo>
                <a:lnTo>
                  <a:pt x="309" y="14"/>
                </a:lnTo>
                <a:lnTo>
                  <a:pt x="309" y="12"/>
                </a:lnTo>
                <a:lnTo>
                  <a:pt x="308" y="10"/>
                </a:lnTo>
                <a:lnTo>
                  <a:pt x="309" y="8"/>
                </a:lnTo>
                <a:lnTo>
                  <a:pt x="312" y="6"/>
                </a:lnTo>
                <a:lnTo>
                  <a:pt x="317" y="3"/>
                </a:lnTo>
                <a:lnTo>
                  <a:pt x="321" y="3"/>
                </a:lnTo>
                <a:lnTo>
                  <a:pt x="326" y="0"/>
                </a:lnTo>
                <a:lnTo>
                  <a:pt x="329" y="2"/>
                </a:lnTo>
                <a:lnTo>
                  <a:pt x="332" y="1"/>
                </a:lnTo>
                <a:lnTo>
                  <a:pt x="335" y="3"/>
                </a:lnTo>
                <a:lnTo>
                  <a:pt x="340" y="7"/>
                </a:lnTo>
                <a:lnTo>
                  <a:pt x="346" y="9"/>
                </a:lnTo>
                <a:lnTo>
                  <a:pt x="351" y="8"/>
                </a:lnTo>
                <a:lnTo>
                  <a:pt x="360" y="7"/>
                </a:lnTo>
                <a:lnTo>
                  <a:pt x="364" y="8"/>
                </a:lnTo>
                <a:lnTo>
                  <a:pt x="372" y="7"/>
                </a:lnTo>
                <a:lnTo>
                  <a:pt x="377" y="7"/>
                </a:lnTo>
                <a:lnTo>
                  <a:pt x="384" y="5"/>
                </a:lnTo>
                <a:lnTo>
                  <a:pt x="389" y="8"/>
                </a:lnTo>
                <a:lnTo>
                  <a:pt x="400" y="9"/>
                </a:lnTo>
                <a:lnTo>
                  <a:pt x="407" y="11"/>
                </a:lnTo>
                <a:lnTo>
                  <a:pt x="425" y="15"/>
                </a:lnTo>
                <a:lnTo>
                  <a:pt x="432" y="15"/>
                </a:lnTo>
                <a:lnTo>
                  <a:pt x="441" y="13"/>
                </a:lnTo>
                <a:lnTo>
                  <a:pt x="445" y="11"/>
                </a:lnTo>
                <a:lnTo>
                  <a:pt x="448" y="12"/>
                </a:lnTo>
                <a:lnTo>
                  <a:pt x="454" y="11"/>
                </a:lnTo>
                <a:lnTo>
                  <a:pt x="456" y="11"/>
                </a:lnTo>
                <a:lnTo>
                  <a:pt x="460" y="13"/>
                </a:lnTo>
                <a:lnTo>
                  <a:pt x="471" y="17"/>
                </a:lnTo>
                <a:lnTo>
                  <a:pt x="474" y="14"/>
                </a:lnTo>
                <a:lnTo>
                  <a:pt x="477" y="13"/>
                </a:lnTo>
                <a:lnTo>
                  <a:pt x="485" y="15"/>
                </a:lnTo>
                <a:lnTo>
                  <a:pt x="493" y="19"/>
                </a:lnTo>
                <a:lnTo>
                  <a:pt x="498" y="19"/>
                </a:lnTo>
                <a:lnTo>
                  <a:pt x="504" y="18"/>
                </a:lnTo>
                <a:lnTo>
                  <a:pt x="509" y="16"/>
                </a:lnTo>
                <a:lnTo>
                  <a:pt x="510" y="15"/>
                </a:lnTo>
                <a:close/>
                <a:moveTo>
                  <a:pt x="700" y="164"/>
                </a:moveTo>
                <a:lnTo>
                  <a:pt x="700" y="164"/>
                </a:lnTo>
                <a:lnTo>
                  <a:pt x="699" y="164"/>
                </a:lnTo>
                <a:lnTo>
                  <a:pt x="690" y="159"/>
                </a:lnTo>
                <a:lnTo>
                  <a:pt x="687" y="159"/>
                </a:lnTo>
                <a:lnTo>
                  <a:pt x="686" y="158"/>
                </a:lnTo>
                <a:lnTo>
                  <a:pt x="686" y="156"/>
                </a:lnTo>
                <a:lnTo>
                  <a:pt x="686" y="155"/>
                </a:lnTo>
                <a:lnTo>
                  <a:pt x="693" y="154"/>
                </a:lnTo>
                <a:lnTo>
                  <a:pt x="698" y="156"/>
                </a:lnTo>
                <a:lnTo>
                  <a:pt x="701" y="160"/>
                </a:lnTo>
                <a:lnTo>
                  <a:pt x="701" y="161"/>
                </a:lnTo>
                <a:lnTo>
                  <a:pt x="700" y="164"/>
                </a:lnTo>
                <a:close/>
                <a:moveTo>
                  <a:pt x="664" y="166"/>
                </a:moveTo>
                <a:lnTo>
                  <a:pt x="664" y="166"/>
                </a:lnTo>
                <a:lnTo>
                  <a:pt x="667" y="167"/>
                </a:lnTo>
                <a:lnTo>
                  <a:pt x="670" y="166"/>
                </a:lnTo>
                <a:lnTo>
                  <a:pt x="672" y="166"/>
                </a:lnTo>
                <a:lnTo>
                  <a:pt x="674" y="167"/>
                </a:lnTo>
                <a:lnTo>
                  <a:pt x="674" y="169"/>
                </a:lnTo>
                <a:lnTo>
                  <a:pt x="673" y="172"/>
                </a:lnTo>
                <a:lnTo>
                  <a:pt x="671" y="175"/>
                </a:lnTo>
                <a:lnTo>
                  <a:pt x="669" y="178"/>
                </a:lnTo>
                <a:lnTo>
                  <a:pt x="667" y="182"/>
                </a:lnTo>
                <a:lnTo>
                  <a:pt x="665" y="184"/>
                </a:lnTo>
                <a:lnTo>
                  <a:pt x="662" y="185"/>
                </a:lnTo>
                <a:lnTo>
                  <a:pt x="657" y="183"/>
                </a:lnTo>
                <a:lnTo>
                  <a:pt x="653" y="182"/>
                </a:lnTo>
                <a:lnTo>
                  <a:pt x="653" y="181"/>
                </a:lnTo>
                <a:lnTo>
                  <a:pt x="652" y="177"/>
                </a:lnTo>
                <a:lnTo>
                  <a:pt x="650" y="176"/>
                </a:lnTo>
                <a:lnTo>
                  <a:pt x="648" y="175"/>
                </a:lnTo>
                <a:lnTo>
                  <a:pt x="646" y="176"/>
                </a:lnTo>
                <a:lnTo>
                  <a:pt x="644" y="178"/>
                </a:lnTo>
                <a:lnTo>
                  <a:pt x="643" y="176"/>
                </a:lnTo>
                <a:lnTo>
                  <a:pt x="641" y="176"/>
                </a:lnTo>
                <a:lnTo>
                  <a:pt x="640" y="174"/>
                </a:lnTo>
                <a:lnTo>
                  <a:pt x="640" y="173"/>
                </a:lnTo>
                <a:lnTo>
                  <a:pt x="653" y="163"/>
                </a:lnTo>
                <a:lnTo>
                  <a:pt x="657" y="161"/>
                </a:lnTo>
                <a:lnTo>
                  <a:pt x="665" y="158"/>
                </a:lnTo>
                <a:lnTo>
                  <a:pt x="666" y="159"/>
                </a:lnTo>
                <a:lnTo>
                  <a:pt x="665" y="160"/>
                </a:lnTo>
                <a:lnTo>
                  <a:pt x="665" y="161"/>
                </a:lnTo>
                <a:lnTo>
                  <a:pt x="666" y="162"/>
                </a:lnTo>
                <a:lnTo>
                  <a:pt x="666" y="163"/>
                </a:lnTo>
                <a:lnTo>
                  <a:pt x="665" y="164"/>
                </a:lnTo>
                <a:lnTo>
                  <a:pt x="664" y="166"/>
                </a:lnTo>
                <a:close/>
                <a:moveTo>
                  <a:pt x="611" y="201"/>
                </a:moveTo>
                <a:lnTo>
                  <a:pt x="611" y="201"/>
                </a:lnTo>
                <a:lnTo>
                  <a:pt x="610" y="203"/>
                </a:lnTo>
                <a:lnTo>
                  <a:pt x="605" y="202"/>
                </a:lnTo>
                <a:lnTo>
                  <a:pt x="604" y="201"/>
                </a:lnTo>
                <a:lnTo>
                  <a:pt x="605" y="198"/>
                </a:lnTo>
                <a:lnTo>
                  <a:pt x="607" y="198"/>
                </a:lnTo>
                <a:lnTo>
                  <a:pt x="607" y="196"/>
                </a:lnTo>
                <a:lnTo>
                  <a:pt x="608" y="194"/>
                </a:lnTo>
                <a:lnTo>
                  <a:pt x="615" y="193"/>
                </a:lnTo>
                <a:lnTo>
                  <a:pt x="616" y="194"/>
                </a:lnTo>
                <a:lnTo>
                  <a:pt x="617" y="196"/>
                </a:lnTo>
                <a:lnTo>
                  <a:pt x="613" y="200"/>
                </a:lnTo>
                <a:lnTo>
                  <a:pt x="611" y="201"/>
                </a:lnTo>
                <a:close/>
                <a:moveTo>
                  <a:pt x="616" y="210"/>
                </a:moveTo>
                <a:lnTo>
                  <a:pt x="616" y="210"/>
                </a:lnTo>
                <a:lnTo>
                  <a:pt x="615" y="211"/>
                </a:lnTo>
                <a:lnTo>
                  <a:pt x="613" y="210"/>
                </a:lnTo>
                <a:lnTo>
                  <a:pt x="610" y="210"/>
                </a:lnTo>
                <a:lnTo>
                  <a:pt x="610" y="209"/>
                </a:lnTo>
                <a:lnTo>
                  <a:pt x="610" y="208"/>
                </a:lnTo>
                <a:lnTo>
                  <a:pt x="611" y="207"/>
                </a:lnTo>
                <a:lnTo>
                  <a:pt x="613" y="209"/>
                </a:lnTo>
                <a:lnTo>
                  <a:pt x="616" y="209"/>
                </a:lnTo>
                <a:lnTo>
                  <a:pt x="616" y="210"/>
                </a:lnTo>
                <a:close/>
                <a:moveTo>
                  <a:pt x="138" y="576"/>
                </a:moveTo>
                <a:lnTo>
                  <a:pt x="138" y="576"/>
                </a:lnTo>
                <a:lnTo>
                  <a:pt x="136" y="578"/>
                </a:lnTo>
                <a:lnTo>
                  <a:pt x="134" y="577"/>
                </a:lnTo>
                <a:lnTo>
                  <a:pt x="135" y="572"/>
                </a:lnTo>
                <a:lnTo>
                  <a:pt x="136" y="571"/>
                </a:lnTo>
                <a:lnTo>
                  <a:pt x="140" y="568"/>
                </a:lnTo>
                <a:lnTo>
                  <a:pt x="144" y="568"/>
                </a:lnTo>
                <a:lnTo>
                  <a:pt x="145" y="565"/>
                </a:lnTo>
                <a:lnTo>
                  <a:pt x="146" y="564"/>
                </a:lnTo>
                <a:lnTo>
                  <a:pt x="148" y="566"/>
                </a:lnTo>
                <a:lnTo>
                  <a:pt x="147" y="567"/>
                </a:lnTo>
                <a:lnTo>
                  <a:pt x="146" y="572"/>
                </a:lnTo>
                <a:lnTo>
                  <a:pt x="143" y="574"/>
                </a:lnTo>
                <a:lnTo>
                  <a:pt x="138" y="576"/>
                </a:lnTo>
                <a:close/>
                <a:moveTo>
                  <a:pt x="10" y="591"/>
                </a:moveTo>
                <a:lnTo>
                  <a:pt x="10" y="591"/>
                </a:lnTo>
                <a:lnTo>
                  <a:pt x="9" y="591"/>
                </a:lnTo>
                <a:lnTo>
                  <a:pt x="9" y="588"/>
                </a:lnTo>
                <a:lnTo>
                  <a:pt x="5" y="581"/>
                </a:lnTo>
                <a:lnTo>
                  <a:pt x="7" y="578"/>
                </a:lnTo>
                <a:lnTo>
                  <a:pt x="11" y="578"/>
                </a:lnTo>
                <a:lnTo>
                  <a:pt x="13" y="580"/>
                </a:lnTo>
                <a:lnTo>
                  <a:pt x="13" y="582"/>
                </a:lnTo>
                <a:lnTo>
                  <a:pt x="13" y="584"/>
                </a:lnTo>
                <a:lnTo>
                  <a:pt x="13" y="586"/>
                </a:lnTo>
                <a:lnTo>
                  <a:pt x="12" y="588"/>
                </a:lnTo>
                <a:lnTo>
                  <a:pt x="10" y="591"/>
                </a:lnTo>
                <a:close/>
                <a:moveTo>
                  <a:pt x="123" y="602"/>
                </a:moveTo>
                <a:lnTo>
                  <a:pt x="123" y="602"/>
                </a:lnTo>
                <a:lnTo>
                  <a:pt x="119" y="606"/>
                </a:lnTo>
                <a:lnTo>
                  <a:pt x="115" y="605"/>
                </a:lnTo>
                <a:lnTo>
                  <a:pt x="114" y="604"/>
                </a:lnTo>
                <a:lnTo>
                  <a:pt x="118" y="603"/>
                </a:lnTo>
                <a:lnTo>
                  <a:pt x="122" y="600"/>
                </a:lnTo>
                <a:lnTo>
                  <a:pt x="125" y="594"/>
                </a:lnTo>
                <a:lnTo>
                  <a:pt x="129" y="586"/>
                </a:lnTo>
                <a:lnTo>
                  <a:pt x="129" y="583"/>
                </a:lnTo>
                <a:lnTo>
                  <a:pt x="131" y="582"/>
                </a:lnTo>
                <a:lnTo>
                  <a:pt x="133" y="582"/>
                </a:lnTo>
                <a:lnTo>
                  <a:pt x="134" y="582"/>
                </a:lnTo>
                <a:lnTo>
                  <a:pt x="135" y="584"/>
                </a:lnTo>
                <a:lnTo>
                  <a:pt x="135" y="587"/>
                </a:lnTo>
                <a:lnTo>
                  <a:pt x="134" y="594"/>
                </a:lnTo>
                <a:lnTo>
                  <a:pt x="132" y="599"/>
                </a:lnTo>
                <a:lnTo>
                  <a:pt x="123" y="602"/>
                </a:lnTo>
                <a:close/>
                <a:moveTo>
                  <a:pt x="57" y="595"/>
                </a:moveTo>
                <a:lnTo>
                  <a:pt x="57" y="595"/>
                </a:lnTo>
                <a:lnTo>
                  <a:pt x="54" y="603"/>
                </a:lnTo>
                <a:lnTo>
                  <a:pt x="52" y="606"/>
                </a:lnTo>
                <a:lnTo>
                  <a:pt x="50" y="607"/>
                </a:lnTo>
                <a:lnTo>
                  <a:pt x="47" y="608"/>
                </a:lnTo>
                <a:lnTo>
                  <a:pt x="42" y="603"/>
                </a:lnTo>
                <a:lnTo>
                  <a:pt x="40" y="598"/>
                </a:lnTo>
                <a:lnTo>
                  <a:pt x="39" y="596"/>
                </a:lnTo>
                <a:lnTo>
                  <a:pt x="41" y="595"/>
                </a:lnTo>
                <a:lnTo>
                  <a:pt x="44" y="595"/>
                </a:lnTo>
                <a:lnTo>
                  <a:pt x="50" y="594"/>
                </a:lnTo>
                <a:lnTo>
                  <a:pt x="51" y="593"/>
                </a:lnTo>
                <a:lnTo>
                  <a:pt x="57" y="588"/>
                </a:lnTo>
                <a:lnTo>
                  <a:pt x="63" y="588"/>
                </a:lnTo>
                <a:lnTo>
                  <a:pt x="63" y="589"/>
                </a:lnTo>
                <a:lnTo>
                  <a:pt x="57" y="595"/>
                </a:lnTo>
                <a:close/>
                <a:moveTo>
                  <a:pt x="30" y="607"/>
                </a:moveTo>
                <a:lnTo>
                  <a:pt x="30" y="607"/>
                </a:lnTo>
                <a:lnTo>
                  <a:pt x="29" y="608"/>
                </a:lnTo>
                <a:lnTo>
                  <a:pt x="27" y="607"/>
                </a:lnTo>
                <a:lnTo>
                  <a:pt x="26" y="604"/>
                </a:lnTo>
                <a:lnTo>
                  <a:pt x="27" y="602"/>
                </a:lnTo>
                <a:lnTo>
                  <a:pt x="28" y="601"/>
                </a:lnTo>
                <a:lnTo>
                  <a:pt x="29" y="601"/>
                </a:lnTo>
                <a:lnTo>
                  <a:pt x="32" y="603"/>
                </a:lnTo>
                <a:lnTo>
                  <a:pt x="33" y="604"/>
                </a:lnTo>
                <a:lnTo>
                  <a:pt x="33" y="605"/>
                </a:lnTo>
                <a:lnTo>
                  <a:pt x="30" y="607"/>
                </a:lnTo>
                <a:close/>
                <a:moveTo>
                  <a:pt x="86" y="603"/>
                </a:moveTo>
                <a:lnTo>
                  <a:pt x="86" y="603"/>
                </a:lnTo>
                <a:lnTo>
                  <a:pt x="86" y="605"/>
                </a:lnTo>
                <a:lnTo>
                  <a:pt x="86" y="608"/>
                </a:lnTo>
                <a:lnTo>
                  <a:pt x="86" y="612"/>
                </a:lnTo>
                <a:lnTo>
                  <a:pt x="85" y="615"/>
                </a:lnTo>
                <a:lnTo>
                  <a:pt x="81" y="617"/>
                </a:lnTo>
                <a:lnTo>
                  <a:pt x="78" y="616"/>
                </a:lnTo>
                <a:lnTo>
                  <a:pt x="76" y="616"/>
                </a:lnTo>
                <a:lnTo>
                  <a:pt x="73" y="612"/>
                </a:lnTo>
                <a:lnTo>
                  <a:pt x="73" y="608"/>
                </a:lnTo>
                <a:lnTo>
                  <a:pt x="76" y="606"/>
                </a:lnTo>
                <a:lnTo>
                  <a:pt x="77" y="603"/>
                </a:lnTo>
                <a:lnTo>
                  <a:pt x="84" y="603"/>
                </a:lnTo>
                <a:lnTo>
                  <a:pt x="85" y="603"/>
                </a:lnTo>
                <a:lnTo>
                  <a:pt x="85" y="602"/>
                </a:lnTo>
                <a:lnTo>
                  <a:pt x="86" y="603"/>
                </a:lnTo>
                <a:close/>
                <a:moveTo>
                  <a:pt x="8" y="615"/>
                </a:moveTo>
                <a:lnTo>
                  <a:pt x="8" y="615"/>
                </a:lnTo>
                <a:lnTo>
                  <a:pt x="5" y="620"/>
                </a:lnTo>
                <a:lnTo>
                  <a:pt x="2" y="618"/>
                </a:lnTo>
                <a:lnTo>
                  <a:pt x="1" y="618"/>
                </a:lnTo>
                <a:lnTo>
                  <a:pt x="0" y="616"/>
                </a:lnTo>
                <a:lnTo>
                  <a:pt x="3" y="616"/>
                </a:lnTo>
                <a:lnTo>
                  <a:pt x="7" y="613"/>
                </a:lnTo>
              </a:path>
            </a:pathLst>
          </a:custGeom>
          <a:solidFill>
            <a:srgbClr val="353B48">
              <a:lumMod val="75000"/>
            </a:srgbClr>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dirty="0">
              <a:ln>
                <a:noFill/>
              </a:ln>
              <a:solidFill>
                <a:srgbClr val="F5F6FA"/>
              </a:solidFill>
              <a:effectLst/>
              <a:uLnTx/>
              <a:uFillTx/>
              <a:latin typeface="Segoe UI Semibold"/>
            </a:endParaRPr>
          </a:p>
        </p:txBody>
      </p:sp>
      <p:sp>
        <p:nvSpPr>
          <p:cNvPr id="2" name="Freeform: Shape 1">
            <a:extLst>
              <a:ext uri="{FF2B5EF4-FFF2-40B4-BE49-F238E27FC236}">
                <a16:creationId xmlns:a16="http://schemas.microsoft.com/office/drawing/2014/main" id="{ABB1D522-8303-37FF-9FA4-82381F9EA59B}"/>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3D44574F-A3D1-5C58-A289-44BE9A642A03}"/>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C75DAA63-1657-07D7-3EAA-7513353F8C2F}"/>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7F2E591-AA95-026C-2AB1-9535A7094484}"/>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59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1">
            <a:extLst>
              <a:ext uri="{FF2B5EF4-FFF2-40B4-BE49-F238E27FC236}">
                <a16:creationId xmlns:a16="http://schemas.microsoft.com/office/drawing/2014/main" id="{79A76C4A-60BA-444E-AE19-8B229FA6BF2C}"/>
              </a:ext>
            </a:extLst>
          </p:cNvPr>
          <p:cNvSpPr>
            <a:spLocks noChangeAspect="1"/>
          </p:cNvSpPr>
          <p:nvPr/>
        </p:nvSpPr>
        <p:spPr bwMode="gray">
          <a:xfrm>
            <a:off x="5684557" y="2088712"/>
            <a:ext cx="6334125" cy="3128002"/>
          </a:xfrm>
          <a:custGeom>
            <a:avLst/>
            <a:gdLst>
              <a:gd name="T0" fmla="*/ 24 w 912"/>
              <a:gd name="T1" fmla="*/ 30 h 448"/>
              <a:gd name="T2" fmla="*/ 30 w 912"/>
              <a:gd name="T3" fmla="*/ 20 h 448"/>
              <a:gd name="T4" fmla="*/ 472 w 912"/>
              <a:gd name="T5" fmla="*/ 8 h 448"/>
              <a:gd name="T6" fmla="*/ 550 w 912"/>
              <a:gd name="T7" fmla="*/ 28 h 448"/>
              <a:gd name="T8" fmla="*/ 516 w 912"/>
              <a:gd name="T9" fmla="*/ 52 h 448"/>
              <a:gd name="T10" fmla="*/ 562 w 912"/>
              <a:gd name="T11" fmla="*/ 48 h 448"/>
              <a:gd name="T12" fmla="*/ 604 w 912"/>
              <a:gd name="T13" fmla="*/ 56 h 448"/>
              <a:gd name="T14" fmla="*/ 636 w 912"/>
              <a:gd name="T15" fmla="*/ 68 h 448"/>
              <a:gd name="T16" fmla="*/ 600 w 912"/>
              <a:gd name="T17" fmla="*/ 68 h 448"/>
              <a:gd name="T18" fmla="*/ 588 w 912"/>
              <a:gd name="T19" fmla="*/ 94 h 448"/>
              <a:gd name="T20" fmla="*/ 584 w 912"/>
              <a:gd name="T21" fmla="*/ 154 h 448"/>
              <a:gd name="T22" fmla="*/ 608 w 912"/>
              <a:gd name="T23" fmla="*/ 112 h 448"/>
              <a:gd name="T24" fmla="*/ 620 w 912"/>
              <a:gd name="T25" fmla="*/ 84 h 448"/>
              <a:gd name="T26" fmla="*/ 654 w 912"/>
              <a:gd name="T27" fmla="*/ 90 h 448"/>
              <a:gd name="T28" fmla="*/ 652 w 912"/>
              <a:gd name="T29" fmla="*/ 112 h 448"/>
              <a:gd name="T30" fmla="*/ 662 w 912"/>
              <a:gd name="T31" fmla="*/ 134 h 448"/>
              <a:gd name="T32" fmla="*/ 690 w 912"/>
              <a:gd name="T33" fmla="*/ 148 h 448"/>
              <a:gd name="T34" fmla="*/ 720 w 912"/>
              <a:gd name="T35" fmla="*/ 124 h 448"/>
              <a:gd name="T36" fmla="*/ 766 w 912"/>
              <a:gd name="T37" fmla="*/ 100 h 448"/>
              <a:gd name="T38" fmla="*/ 858 w 912"/>
              <a:gd name="T39" fmla="*/ 74 h 448"/>
              <a:gd name="T40" fmla="*/ 900 w 912"/>
              <a:gd name="T41" fmla="*/ 44 h 448"/>
              <a:gd name="T42" fmla="*/ 912 w 912"/>
              <a:gd name="T43" fmla="*/ 90 h 448"/>
              <a:gd name="T44" fmla="*/ 864 w 912"/>
              <a:gd name="T45" fmla="*/ 110 h 448"/>
              <a:gd name="T46" fmla="*/ 862 w 912"/>
              <a:gd name="T47" fmla="*/ 148 h 448"/>
              <a:gd name="T48" fmla="*/ 804 w 912"/>
              <a:gd name="T49" fmla="*/ 166 h 448"/>
              <a:gd name="T50" fmla="*/ 782 w 912"/>
              <a:gd name="T51" fmla="*/ 198 h 448"/>
              <a:gd name="T52" fmla="*/ 770 w 912"/>
              <a:gd name="T53" fmla="*/ 220 h 448"/>
              <a:gd name="T54" fmla="*/ 760 w 912"/>
              <a:gd name="T55" fmla="*/ 214 h 448"/>
              <a:gd name="T56" fmla="*/ 762 w 912"/>
              <a:gd name="T57" fmla="*/ 234 h 448"/>
              <a:gd name="T58" fmla="*/ 762 w 912"/>
              <a:gd name="T59" fmla="*/ 270 h 448"/>
              <a:gd name="T60" fmla="*/ 724 w 912"/>
              <a:gd name="T61" fmla="*/ 298 h 448"/>
              <a:gd name="T62" fmla="*/ 682 w 912"/>
              <a:gd name="T63" fmla="*/ 350 h 448"/>
              <a:gd name="T64" fmla="*/ 704 w 912"/>
              <a:gd name="T65" fmla="*/ 424 h 448"/>
              <a:gd name="T66" fmla="*/ 680 w 912"/>
              <a:gd name="T67" fmla="*/ 428 h 448"/>
              <a:gd name="T68" fmla="*/ 664 w 912"/>
              <a:gd name="T69" fmla="*/ 382 h 448"/>
              <a:gd name="T70" fmla="*/ 626 w 912"/>
              <a:gd name="T71" fmla="*/ 372 h 448"/>
              <a:gd name="T72" fmla="*/ 566 w 912"/>
              <a:gd name="T73" fmla="*/ 354 h 448"/>
              <a:gd name="T74" fmla="*/ 560 w 912"/>
              <a:gd name="T75" fmla="*/ 374 h 448"/>
              <a:gd name="T76" fmla="*/ 516 w 912"/>
              <a:gd name="T77" fmla="*/ 368 h 448"/>
              <a:gd name="T78" fmla="*/ 484 w 912"/>
              <a:gd name="T79" fmla="*/ 372 h 448"/>
              <a:gd name="T80" fmla="*/ 454 w 912"/>
              <a:gd name="T81" fmla="*/ 388 h 448"/>
              <a:gd name="T82" fmla="*/ 430 w 912"/>
              <a:gd name="T83" fmla="*/ 420 h 448"/>
              <a:gd name="T84" fmla="*/ 390 w 912"/>
              <a:gd name="T85" fmla="*/ 400 h 448"/>
              <a:gd name="T86" fmla="*/ 344 w 912"/>
              <a:gd name="T87" fmla="*/ 368 h 448"/>
              <a:gd name="T88" fmla="*/ 302 w 912"/>
              <a:gd name="T89" fmla="*/ 346 h 448"/>
              <a:gd name="T90" fmla="*/ 192 w 912"/>
              <a:gd name="T91" fmla="*/ 334 h 448"/>
              <a:gd name="T92" fmla="*/ 104 w 912"/>
              <a:gd name="T93" fmla="*/ 298 h 448"/>
              <a:gd name="T94" fmla="*/ 58 w 912"/>
              <a:gd name="T95" fmla="*/ 272 h 448"/>
              <a:gd name="T96" fmla="*/ 32 w 912"/>
              <a:gd name="T97" fmla="*/ 228 h 448"/>
              <a:gd name="T98" fmla="*/ 10 w 912"/>
              <a:gd name="T99" fmla="*/ 186 h 448"/>
              <a:gd name="T100" fmla="*/ 6 w 912"/>
              <a:gd name="T101" fmla="*/ 112 h 448"/>
              <a:gd name="T102" fmla="*/ 8 w 912"/>
              <a:gd name="T103" fmla="*/ 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2" h="448">
                <a:moveTo>
                  <a:pt x="4" y="38"/>
                </a:moveTo>
                <a:lnTo>
                  <a:pt x="0" y="28"/>
                </a:lnTo>
                <a:lnTo>
                  <a:pt x="8" y="24"/>
                </a:lnTo>
                <a:lnTo>
                  <a:pt x="18" y="28"/>
                </a:lnTo>
                <a:lnTo>
                  <a:pt x="24" y="30"/>
                </a:lnTo>
                <a:lnTo>
                  <a:pt x="26" y="38"/>
                </a:lnTo>
                <a:lnTo>
                  <a:pt x="28" y="44"/>
                </a:lnTo>
                <a:lnTo>
                  <a:pt x="34" y="38"/>
                </a:lnTo>
                <a:lnTo>
                  <a:pt x="36" y="28"/>
                </a:lnTo>
                <a:lnTo>
                  <a:pt x="30" y="20"/>
                </a:lnTo>
                <a:lnTo>
                  <a:pt x="30" y="8"/>
                </a:lnTo>
                <a:lnTo>
                  <a:pt x="460" y="8"/>
                </a:lnTo>
                <a:lnTo>
                  <a:pt x="462" y="0"/>
                </a:lnTo>
                <a:lnTo>
                  <a:pt x="470" y="0"/>
                </a:lnTo>
                <a:lnTo>
                  <a:pt x="472" y="8"/>
                </a:lnTo>
                <a:lnTo>
                  <a:pt x="476" y="12"/>
                </a:lnTo>
                <a:lnTo>
                  <a:pt x="488" y="16"/>
                </a:lnTo>
                <a:lnTo>
                  <a:pt x="512" y="20"/>
                </a:lnTo>
                <a:lnTo>
                  <a:pt x="526" y="24"/>
                </a:lnTo>
                <a:lnTo>
                  <a:pt x="550" y="28"/>
                </a:lnTo>
                <a:lnTo>
                  <a:pt x="548" y="32"/>
                </a:lnTo>
                <a:lnTo>
                  <a:pt x="536" y="36"/>
                </a:lnTo>
                <a:lnTo>
                  <a:pt x="528" y="40"/>
                </a:lnTo>
                <a:lnTo>
                  <a:pt x="520" y="48"/>
                </a:lnTo>
                <a:lnTo>
                  <a:pt x="516" y="52"/>
                </a:lnTo>
                <a:lnTo>
                  <a:pt x="526" y="56"/>
                </a:lnTo>
                <a:lnTo>
                  <a:pt x="540" y="56"/>
                </a:lnTo>
                <a:lnTo>
                  <a:pt x="552" y="56"/>
                </a:lnTo>
                <a:lnTo>
                  <a:pt x="558" y="52"/>
                </a:lnTo>
                <a:lnTo>
                  <a:pt x="562" y="48"/>
                </a:lnTo>
                <a:lnTo>
                  <a:pt x="570" y="42"/>
                </a:lnTo>
                <a:lnTo>
                  <a:pt x="574" y="48"/>
                </a:lnTo>
                <a:lnTo>
                  <a:pt x="584" y="54"/>
                </a:lnTo>
                <a:lnTo>
                  <a:pt x="594" y="58"/>
                </a:lnTo>
                <a:lnTo>
                  <a:pt x="604" y="56"/>
                </a:lnTo>
                <a:lnTo>
                  <a:pt x="612" y="56"/>
                </a:lnTo>
                <a:lnTo>
                  <a:pt x="622" y="54"/>
                </a:lnTo>
                <a:lnTo>
                  <a:pt x="628" y="58"/>
                </a:lnTo>
                <a:lnTo>
                  <a:pt x="636" y="64"/>
                </a:lnTo>
                <a:lnTo>
                  <a:pt x="636" y="68"/>
                </a:lnTo>
                <a:lnTo>
                  <a:pt x="628" y="64"/>
                </a:lnTo>
                <a:lnTo>
                  <a:pt x="618" y="64"/>
                </a:lnTo>
                <a:lnTo>
                  <a:pt x="610" y="70"/>
                </a:lnTo>
                <a:lnTo>
                  <a:pt x="604" y="72"/>
                </a:lnTo>
                <a:lnTo>
                  <a:pt x="600" y="68"/>
                </a:lnTo>
                <a:lnTo>
                  <a:pt x="596" y="72"/>
                </a:lnTo>
                <a:lnTo>
                  <a:pt x="588" y="80"/>
                </a:lnTo>
                <a:lnTo>
                  <a:pt x="578" y="88"/>
                </a:lnTo>
                <a:lnTo>
                  <a:pt x="580" y="96"/>
                </a:lnTo>
                <a:lnTo>
                  <a:pt x="588" y="94"/>
                </a:lnTo>
                <a:lnTo>
                  <a:pt x="592" y="86"/>
                </a:lnTo>
                <a:lnTo>
                  <a:pt x="584" y="104"/>
                </a:lnTo>
                <a:lnTo>
                  <a:pt x="580" y="128"/>
                </a:lnTo>
                <a:lnTo>
                  <a:pt x="580" y="140"/>
                </a:lnTo>
                <a:lnTo>
                  <a:pt x="584" y="154"/>
                </a:lnTo>
                <a:lnTo>
                  <a:pt x="594" y="152"/>
                </a:lnTo>
                <a:lnTo>
                  <a:pt x="604" y="144"/>
                </a:lnTo>
                <a:lnTo>
                  <a:pt x="608" y="134"/>
                </a:lnTo>
                <a:lnTo>
                  <a:pt x="608" y="122"/>
                </a:lnTo>
                <a:lnTo>
                  <a:pt x="608" y="112"/>
                </a:lnTo>
                <a:lnTo>
                  <a:pt x="608" y="100"/>
                </a:lnTo>
                <a:lnTo>
                  <a:pt x="608" y="92"/>
                </a:lnTo>
                <a:lnTo>
                  <a:pt x="610" y="88"/>
                </a:lnTo>
                <a:lnTo>
                  <a:pt x="616" y="88"/>
                </a:lnTo>
                <a:lnTo>
                  <a:pt x="620" y="84"/>
                </a:lnTo>
                <a:lnTo>
                  <a:pt x="624" y="78"/>
                </a:lnTo>
                <a:lnTo>
                  <a:pt x="632" y="76"/>
                </a:lnTo>
                <a:lnTo>
                  <a:pt x="640" y="80"/>
                </a:lnTo>
                <a:lnTo>
                  <a:pt x="650" y="82"/>
                </a:lnTo>
                <a:lnTo>
                  <a:pt x="654" y="90"/>
                </a:lnTo>
                <a:lnTo>
                  <a:pt x="652" y="100"/>
                </a:lnTo>
                <a:lnTo>
                  <a:pt x="648" y="108"/>
                </a:lnTo>
                <a:lnTo>
                  <a:pt x="644" y="112"/>
                </a:lnTo>
                <a:lnTo>
                  <a:pt x="646" y="116"/>
                </a:lnTo>
                <a:lnTo>
                  <a:pt x="652" y="112"/>
                </a:lnTo>
                <a:lnTo>
                  <a:pt x="658" y="108"/>
                </a:lnTo>
                <a:lnTo>
                  <a:pt x="664" y="110"/>
                </a:lnTo>
                <a:lnTo>
                  <a:pt x="664" y="120"/>
                </a:lnTo>
                <a:lnTo>
                  <a:pt x="662" y="126"/>
                </a:lnTo>
                <a:lnTo>
                  <a:pt x="662" y="134"/>
                </a:lnTo>
                <a:lnTo>
                  <a:pt x="656" y="140"/>
                </a:lnTo>
                <a:lnTo>
                  <a:pt x="652" y="148"/>
                </a:lnTo>
                <a:lnTo>
                  <a:pt x="660" y="154"/>
                </a:lnTo>
                <a:lnTo>
                  <a:pt x="678" y="154"/>
                </a:lnTo>
                <a:lnTo>
                  <a:pt x="690" y="148"/>
                </a:lnTo>
                <a:lnTo>
                  <a:pt x="702" y="144"/>
                </a:lnTo>
                <a:lnTo>
                  <a:pt x="714" y="138"/>
                </a:lnTo>
                <a:lnTo>
                  <a:pt x="720" y="136"/>
                </a:lnTo>
                <a:lnTo>
                  <a:pt x="722" y="130"/>
                </a:lnTo>
                <a:lnTo>
                  <a:pt x="720" y="124"/>
                </a:lnTo>
                <a:lnTo>
                  <a:pt x="722" y="120"/>
                </a:lnTo>
                <a:lnTo>
                  <a:pt x="744" y="122"/>
                </a:lnTo>
                <a:lnTo>
                  <a:pt x="756" y="120"/>
                </a:lnTo>
                <a:lnTo>
                  <a:pt x="766" y="112"/>
                </a:lnTo>
                <a:lnTo>
                  <a:pt x="766" y="100"/>
                </a:lnTo>
                <a:lnTo>
                  <a:pt x="774" y="94"/>
                </a:lnTo>
                <a:lnTo>
                  <a:pt x="782" y="88"/>
                </a:lnTo>
                <a:lnTo>
                  <a:pt x="840" y="88"/>
                </a:lnTo>
                <a:lnTo>
                  <a:pt x="852" y="82"/>
                </a:lnTo>
                <a:lnTo>
                  <a:pt x="858" y="74"/>
                </a:lnTo>
                <a:lnTo>
                  <a:pt x="862" y="58"/>
                </a:lnTo>
                <a:lnTo>
                  <a:pt x="870" y="44"/>
                </a:lnTo>
                <a:lnTo>
                  <a:pt x="878" y="36"/>
                </a:lnTo>
                <a:lnTo>
                  <a:pt x="886" y="40"/>
                </a:lnTo>
                <a:lnTo>
                  <a:pt x="900" y="44"/>
                </a:lnTo>
                <a:lnTo>
                  <a:pt x="902" y="52"/>
                </a:lnTo>
                <a:lnTo>
                  <a:pt x="900" y="68"/>
                </a:lnTo>
                <a:lnTo>
                  <a:pt x="902" y="76"/>
                </a:lnTo>
                <a:lnTo>
                  <a:pt x="908" y="82"/>
                </a:lnTo>
                <a:lnTo>
                  <a:pt x="912" y="90"/>
                </a:lnTo>
                <a:lnTo>
                  <a:pt x="908" y="96"/>
                </a:lnTo>
                <a:lnTo>
                  <a:pt x="896" y="96"/>
                </a:lnTo>
                <a:lnTo>
                  <a:pt x="884" y="98"/>
                </a:lnTo>
                <a:lnTo>
                  <a:pt x="874" y="104"/>
                </a:lnTo>
                <a:lnTo>
                  <a:pt x="864" y="110"/>
                </a:lnTo>
                <a:lnTo>
                  <a:pt x="858" y="124"/>
                </a:lnTo>
                <a:lnTo>
                  <a:pt x="850" y="134"/>
                </a:lnTo>
                <a:lnTo>
                  <a:pt x="850" y="142"/>
                </a:lnTo>
                <a:lnTo>
                  <a:pt x="854" y="146"/>
                </a:lnTo>
                <a:lnTo>
                  <a:pt x="862" y="148"/>
                </a:lnTo>
                <a:lnTo>
                  <a:pt x="854" y="154"/>
                </a:lnTo>
                <a:lnTo>
                  <a:pt x="848" y="154"/>
                </a:lnTo>
                <a:lnTo>
                  <a:pt x="838" y="158"/>
                </a:lnTo>
                <a:lnTo>
                  <a:pt x="822" y="162"/>
                </a:lnTo>
                <a:lnTo>
                  <a:pt x="804" y="166"/>
                </a:lnTo>
                <a:lnTo>
                  <a:pt x="800" y="170"/>
                </a:lnTo>
                <a:lnTo>
                  <a:pt x="802" y="182"/>
                </a:lnTo>
                <a:lnTo>
                  <a:pt x="796" y="190"/>
                </a:lnTo>
                <a:lnTo>
                  <a:pt x="790" y="200"/>
                </a:lnTo>
                <a:lnTo>
                  <a:pt x="782" y="198"/>
                </a:lnTo>
                <a:lnTo>
                  <a:pt x="786" y="210"/>
                </a:lnTo>
                <a:lnTo>
                  <a:pt x="782" y="218"/>
                </a:lnTo>
                <a:lnTo>
                  <a:pt x="774" y="228"/>
                </a:lnTo>
                <a:lnTo>
                  <a:pt x="770" y="234"/>
                </a:lnTo>
                <a:lnTo>
                  <a:pt x="770" y="220"/>
                </a:lnTo>
                <a:lnTo>
                  <a:pt x="766" y="208"/>
                </a:lnTo>
                <a:lnTo>
                  <a:pt x="768" y="198"/>
                </a:lnTo>
                <a:lnTo>
                  <a:pt x="764" y="194"/>
                </a:lnTo>
                <a:lnTo>
                  <a:pt x="762" y="202"/>
                </a:lnTo>
                <a:lnTo>
                  <a:pt x="760" y="214"/>
                </a:lnTo>
                <a:lnTo>
                  <a:pt x="754" y="212"/>
                </a:lnTo>
                <a:lnTo>
                  <a:pt x="750" y="214"/>
                </a:lnTo>
                <a:lnTo>
                  <a:pt x="758" y="222"/>
                </a:lnTo>
                <a:lnTo>
                  <a:pt x="764" y="228"/>
                </a:lnTo>
                <a:lnTo>
                  <a:pt x="762" y="234"/>
                </a:lnTo>
                <a:lnTo>
                  <a:pt x="764" y="244"/>
                </a:lnTo>
                <a:lnTo>
                  <a:pt x="770" y="246"/>
                </a:lnTo>
                <a:lnTo>
                  <a:pt x="774" y="256"/>
                </a:lnTo>
                <a:lnTo>
                  <a:pt x="770" y="264"/>
                </a:lnTo>
                <a:lnTo>
                  <a:pt x="762" y="270"/>
                </a:lnTo>
                <a:lnTo>
                  <a:pt x="762" y="278"/>
                </a:lnTo>
                <a:lnTo>
                  <a:pt x="752" y="280"/>
                </a:lnTo>
                <a:lnTo>
                  <a:pt x="738" y="292"/>
                </a:lnTo>
                <a:lnTo>
                  <a:pt x="734" y="296"/>
                </a:lnTo>
                <a:lnTo>
                  <a:pt x="724" y="298"/>
                </a:lnTo>
                <a:lnTo>
                  <a:pt x="714" y="314"/>
                </a:lnTo>
                <a:lnTo>
                  <a:pt x="702" y="318"/>
                </a:lnTo>
                <a:lnTo>
                  <a:pt x="696" y="326"/>
                </a:lnTo>
                <a:lnTo>
                  <a:pt x="686" y="338"/>
                </a:lnTo>
                <a:lnTo>
                  <a:pt x="682" y="350"/>
                </a:lnTo>
                <a:lnTo>
                  <a:pt x="686" y="364"/>
                </a:lnTo>
                <a:lnTo>
                  <a:pt x="692" y="378"/>
                </a:lnTo>
                <a:lnTo>
                  <a:pt x="696" y="392"/>
                </a:lnTo>
                <a:lnTo>
                  <a:pt x="702" y="406"/>
                </a:lnTo>
                <a:lnTo>
                  <a:pt x="704" y="424"/>
                </a:lnTo>
                <a:lnTo>
                  <a:pt x="704" y="440"/>
                </a:lnTo>
                <a:lnTo>
                  <a:pt x="702" y="448"/>
                </a:lnTo>
                <a:lnTo>
                  <a:pt x="694" y="448"/>
                </a:lnTo>
                <a:lnTo>
                  <a:pt x="686" y="440"/>
                </a:lnTo>
                <a:lnTo>
                  <a:pt x="680" y="428"/>
                </a:lnTo>
                <a:lnTo>
                  <a:pt x="672" y="422"/>
                </a:lnTo>
                <a:lnTo>
                  <a:pt x="664" y="416"/>
                </a:lnTo>
                <a:lnTo>
                  <a:pt x="662" y="404"/>
                </a:lnTo>
                <a:lnTo>
                  <a:pt x="662" y="392"/>
                </a:lnTo>
                <a:lnTo>
                  <a:pt x="664" y="382"/>
                </a:lnTo>
                <a:lnTo>
                  <a:pt x="656" y="374"/>
                </a:lnTo>
                <a:lnTo>
                  <a:pt x="650" y="366"/>
                </a:lnTo>
                <a:lnTo>
                  <a:pt x="640" y="362"/>
                </a:lnTo>
                <a:lnTo>
                  <a:pt x="634" y="364"/>
                </a:lnTo>
                <a:lnTo>
                  <a:pt x="626" y="372"/>
                </a:lnTo>
                <a:lnTo>
                  <a:pt x="618" y="362"/>
                </a:lnTo>
                <a:lnTo>
                  <a:pt x="606" y="360"/>
                </a:lnTo>
                <a:lnTo>
                  <a:pt x="592" y="358"/>
                </a:lnTo>
                <a:lnTo>
                  <a:pt x="582" y="354"/>
                </a:lnTo>
                <a:lnTo>
                  <a:pt x="566" y="354"/>
                </a:lnTo>
                <a:lnTo>
                  <a:pt x="552" y="356"/>
                </a:lnTo>
                <a:lnTo>
                  <a:pt x="542" y="358"/>
                </a:lnTo>
                <a:lnTo>
                  <a:pt x="548" y="364"/>
                </a:lnTo>
                <a:lnTo>
                  <a:pt x="554" y="368"/>
                </a:lnTo>
                <a:lnTo>
                  <a:pt x="560" y="374"/>
                </a:lnTo>
                <a:lnTo>
                  <a:pt x="552" y="376"/>
                </a:lnTo>
                <a:lnTo>
                  <a:pt x="544" y="376"/>
                </a:lnTo>
                <a:lnTo>
                  <a:pt x="534" y="378"/>
                </a:lnTo>
                <a:lnTo>
                  <a:pt x="526" y="372"/>
                </a:lnTo>
                <a:lnTo>
                  <a:pt x="516" y="368"/>
                </a:lnTo>
                <a:lnTo>
                  <a:pt x="512" y="370"/>
                </a:lnTo>
                <a:lnTo>
                  <a:pt x="508" y="372"/>
                </a:lnTo>
                <a:lnTo>
                  <a:pt x="498" y="366"/>
                </a:lnTo>
                <a:lnTo>
                  <a:pt x="488" y="366"/>
                </a:lnTo>
                <a:lnTo>
                  <a:pt x="484" y="372"/>
                </a:lnTo>
                <a:lnTo>
                  <a:pt x="476" y="374"/>
                </a:lnTo>
                <a:lnTo>
                  <a:pt x="470" y="370"/>
                </a:lnTo>
                <a:lnTo>
                  <a:pt x="466" y="378"/>
                </a:lnTo>
                <a:lnTo>
                  <a:pt x="460" y="384"/>
                </a:lnTo>
                <a:lnTo>
                  <a:pt x="454" y="388"/>
                </a:lnTo>
                <a:lnTo>
                  <a:pt x="442" y="388"/>
                </a:lnTo>
                <a:lnTo>
                  <a:pt x="438" y="394"/>
                </a:lnTo>
                <a:lnTo>
                  <a:pt x="432" y="400"/>
                </a:lnTo>
                <a:lnTo>
                  <a:pt x="428" y="408"/>
                </a:lnTo>
                <a:lnTo>
                  <a:pt x="430" y="420"/>
                </a:lnTo>
                <a:lnTo>
                  <a:pt x="434" y="432"/>
                </a:lnTo>
                <a:lnTo>
                  <a:pt x="422" y="430"/>
                </a:lnTo>
                <a:lnTo>
                  <a:pt x="406" y="424"/>
                </a:lnTo>
                <a:lnTo>
                  <a:pt x="398" y="412"/>
                </a:lnTo>
                <a:lnTo>
                  <a:pt x="390" y="400"/>
                </a:lnTo>
                <a:lnTo>
                  <a:pt x="380" y="388"/>
                </a:lnTo>
                <a:lnTo>
                  <a:pt x="374" y="374"/>
                </a:lnTo>
                <a:lnTo>
                  <a:pt x="360" y="368"/>
                </a:lnTo>
                <a:lnTo>
                  <a:pt x="352" y="364"/>
                </a:lnTo>
                <a:lnTo>
                  <a:pt x="344" y="368"/>
                </a:lnTo>
                <a:lnTo>
                  <a:pt x="342" y="378"/>
                </a:lnTo>
                <a:lnTo>
                  <a:pt x="330" y="380"/>
                </a:lnTo>
                <a:lnTo>
                  <a:pt x="314" y="370"/>
                </a:lnTo>
                <a:lnTo>
                  <a:pt x="312" y="354"/>
                </a:lnTo>
                <a:lnTo>
                  <a:pt x="302" y="346"/>
                </a:lnTo>
                <a:lnTo>
                  <a:pt x="282" y="330"/>
                </a:lnTo>
                <a:lnTo>
                  <a:pt x="262" y="334"/>
                </a:lnTo>
                <a:lnTo>
                  <a:pt x="254" y="340"/>
                </a:lnTo>
                <a:lnTo>
                  <a:pt x="208" y="340"/>
                </a:lnTo>
                <a:lnTo>
                  <a:pt x="192" y="334"/>
                </a:lnTo>
                <a:lnTo>
                  <a:pt x="166" y="322"/>
                </a:lnTo>
                <a:lnTo>
                  <a:pt x="148" y="316"/>
                </a:lnTo>
                <a:lnTo>
                  <a:pt x="116" y="318"/>
                </a:lnTo>
                <a:lnTo>
                  <a:pt x="112" y="306"/>
                </a:lnTo>
                <a:lnTo>
                  <a:pt x="104" y="298"/>
                </a:lnTo>
                <a:lnTo>
                  <a:pt x="98" y="294"/>
                </a:lnTo>
                <a:lnTo>
                  <a:pt x="84" y="290"/>
                </a:lnTo>
                <a:lnTo>
                  <a:pt x="74" y="282"/>
                </a:lnTo>
                <a:lnTo>
                  <a:pt x="60" y="286"/>
                </a:lnTo>
                <a:lnTo>
                  <a:pt x="58" y="272"/>
                </a:lnTo>
                <a:lnTo>
                  <a:pt x="48" y="258"/>
                </a:lnTo>
                <a:lnTo>
                  <a:pt x="38" y="248"/>
                </a:lnTo>
                <a:lnTo>
                  <a:pt x="42" y="242"/>
                </a:lnTo>
                <a:lnTo>
                  <a:pt x="36" y="238"/>
                </a:lnTo>
                <a:lnTo>
                  <a:pt x="32" y="228"/>
                </a:lnTo>
                <a:lnTo>
                  <a:pt x="38" y="218"/>
                </a:lnTo>
                <a:lnTo>
                  <a:pt x="26" y="218"/>
                </a:lnTo>
                <a:lnTo>
                  <a:pt x="18" y="210"/>
                </a:lnTo>
                <a:lnTo>
                  <a:pt x="10" y="198"/>
                </a:lnTo>
                <a:lnTo>
                  <a:pt x="10" y="186"/>
                </a:lnTo>
                <a:lnTo>
                  <a:pt x="2" y="178"/>
                </a:lnTo>
                <a:lnTo>
                  <a:pt x="2" y="170"/>
                </a:lnTo>
                <a:lnTo>
                  <a:pt x="6" y="148"/>
                </a:lnTo>
                <a:lnTo>
                  <a:pt x="2" y="122"/>
                </a:lnTo>
                <a:lnTo>
                  <a:pt x="6" y="112"/>
                </a:lnTo>
                <a:lnTo>
                  <a:pt x="10" y="64"/>
                </a:lnTo>
                <a:lnTo>
                  <a:pt x="16" y="64"/>
                </a:lnTo>
                <a:lnTo>
                  <a:pt x="10" y="54"/>
                </a:lnTo>
                <a:lnTo>
                  <a:pt x="6" y="48"/>
                </a:lnTo>
                <a:lnTo>
                  <a:pt x="8" y="42"/>
                </a:lnTo>
                <a:lnTo>
                  <a:pt x="4" y="38"/>
                </a:lnTo>
                <a:close/>
              </a:path>
            </a:pathLst>
          </a:custGeom>
          <a:solidFill>
            <a:srgbClr val="C00000"/>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5F6FA"/>
              </a:solidFill>
              <a:effectLst/>
              <a:uLnTx/>
              <a:uFillTx/>
              <a:latin typeface="Segoe UI Semibold"/>
              <a:ea typeface="+mn-ea"/>
              <a:cs typeface="+mn-cs"/>
            </a:endParaRPr>
          </a:p>
        </p:txBody>
      </p:sp>
      <p:sp>
        <p:nvSpPr>
          <p:cNvPr id="10" name="France">
            <a:extLst>
              <a:ext uri="{FF2B5EF4-FFF2-40B4-BE49-F238E27FC236}">
                <a16:creationId xmlns:a16="http://schemas.microsoft.com/office/drawing/2014/main" id="{10C19046-02F0-421F-854A-CA5E4E4F4D85}"/>
              </a:ext>
            </a:extLst>
          </p:cNvPr>
          <p:cNvSpPr>
            <a:spLocks noChangeAspect="1" noEditPoints="1"/>
          </p:cNvSpPr>
          <p:nvPr/>
        </p:nvSpPr>
        <p:spPr bwMode="auto">
          <a:xfrm>
            <a:off x="12820297" y="1484672"/>
            <a:ext cx="1621415" cy="1395453"/>
          </a:xfrm>
          <a:custGeom>
            <a:avLst/>
            <a:gdLst>
              <a:gd name="T0" fmla="*/ 250 w 446"/>
              <a:gd name="T1" fmla="*/ 28 h 438"/>
              <a:gd name="T2" fmla="*/ 268 w 446"/>
              <a:gd name="T3" fmla="*/ 37 h 438"/>
              <a:gd name="T4" fmla="*/ 278 w 446"/>
              <a:gd name="T5" fmla="*/ 53 h 438"/>
              <a:gd name="T6" fmla="*/ 297 w 446"/>
              <a:gd name="T7" fmla="*/ 47 h 438"/>
              <a:gd name="T8" fmla="*/ 308 w 446"/>
              <a:gd name="T9" fmla="*/ 67 h 438"/>
              <a:gd name="T10" fmla="*/ 329 w 446"/>
              <a:gd name="T11" fmla="*/ 76 h 438"/>
              <a:gd name="T12" fmla="*/ 344 w 446"/>
              <a:gd name="T13" fmla="*/ 79 h 438"/>
              <a:gd name="T14" fmla="*/ 361 w 446"/>
              <a:gd name="T15" fmla="*/ 94 h 438"/>
              <a:gd name="T16" fmla="*/ 376 w 446"/>
              <a:gd name="T17" fmla="*/ 96 h 438"/>
              <a:gd name="T18" fmla="*/ 401 w 446"/>
              <a:gd name="T19" fmla="*/ 108 h 438"/>
              <a:gd name="T20" fmla="*/ 383 w 446"/>
              <a:gd name="T21" fmla="*/ 159 h 438"/>
              <a:gd name="T22" fmla="*/ 372 w 446"/>
              <a:gd name="T23" fmla="*/ 174 h 438"/>
              <a:gd name="T24" fmla="*/ 366 w 446"/>
              <a:gd name="T25" fmla="*/ 181 h 438"/>
              <a:gd name="T26" fmla="*/ 340 w 446"/>
              <a:gd name="T27" fmla="*/ 212 h 438"/>
              <a:gd name="T28" fmla="*/ 334 w 446"/>
              <a:gd name="T29" fmla="*/ 233 h 438"/>
              <a:gd name="T30" fmla="*/ 353 w 446"/>
              <a:gd name="T31" fmla="*/ 220 h 438"/>
              <a:gd name="T32" fmla="*/ 365 w 446"/>
              <a:gd name="T33" fmla="*/ 239 h 438"/>
              <a:gd name="T34" fmla="*/ 367 w 446"/>
              <a:gd name="T35" fmla="*/ 262 h 438"/>
              <a:gd name="T36" fmla="*/ 357 w 446"/>
              <a:gd name="T37" fmla="*/ 278 h 438"/>
              <a:gd name="T38" fmla="*/ 366 w 446"/>
              <a:gd name="T39" fmla="*/ 292 h 438"/>
              <a:gd name="T40" fmla="*/ 363 w 446"/>
              <a:gd name="T41" fmla="*/ 313 h 438"/>
              <a:gd name="T42" fmla="*/ 385 w 446"/>
              <a:gd name="T43" fmla="*/ 329 h 438"/>
              <a:gd name="T44" fmla="*/ 378 w 446"/>
              <a:gd name="T45" fmla="*/ 339 h 438"/>
              <a:gd name="T46" fmla="*/ 339 w 446"/>
              <a:gd name="T47" fmla="*/ 368 h 438"/>
              <a:gd name="T48" fmla="*/ 306 w 446"/>
              <a:gd name="T49" fmla="*/ 352 h 438"/>
              <a:gd name="T50" fmla="*/ 286 w 446"/>
              <a:gd name="T51" fmla="*/ 352 h 438"/>
              <a:gd name="T52" fmla="*/ 250 w 446"/>
              <a:gd name="T53" fmla="*/ 362 h 438"/>
              <a:gd name="T54" fmla="*/ 238 w 446"/>
              <a:gd name="T55" fmla="*/ 394 h 438"/>
              <a:gd name="T56" fmla="*/ 214 w 446"/>
              <a:gd name="T57" fmla="*/ 397 h 438"/>
              <a:gd name="T58" fmla="*/ 201 w 446"/>
              <a:gd name="T59" fmla="*/ 387 h 438"/>
              <a:gd name="T60" fmla="*/ 172 w 446"/>
              <a:gd name="T61" fmla="*/ 378 h 438"/>
              <a:gd name="T62" fmla="*/ 154 w 446"/>
              <a:gd name="T63" fmla="*/ 383 h 438"/>
              <a:gd name="T64" fmla="*/ 131 w 446"/>
              <a:gd name="T65" fmla="*/ 379 h 438"/>
              <a:gd name="T66" fmla="*/ 107 w 446"/>
              <a:gd name="T67" fmla="*/ 367 h 438"/>
              <a:gd name="T68" fmla="*/ 104 w 446"/>
              <a:gd name="T69" fmla="*/ 360 h 438"/>
              <a:gd name="T70" fmla="*/ 106 w 446"/>
              <a:gd name="T71" fmla="*/ 327 h 438"/>
              <a:gd name="T72" fmla="*/ 114 w 446"/>
              <a:gd name="T73" fmla="*/ 261 h 438"/>
              <a:gd name="T74" fmla="*/ 123 w 446"/>
              <a:gd name="T75" fmla="*/ 264 h 438"/>
              <a:gd name="T76" fmla="*/ 113 w 446"/>
              <a:gd name="T77" fmla="*/ 231 h 438"/>
              <a:gd name="T78" fmla="*/ 83 w 446"/>
              <a:gd name="T79" fmla="*/ 198 h 438"/>
              <a:gd name="T80" fmla="*/ 94 w 446"/>
              <a:gd name="T81" fmla="*/ 185 h 438"/>
              <a:gd name="T82" fmla="*/ 65 w 446"/>
              <a:gd name="T83" fmla="*/ 171 h 438"/>
              <a:gd name="T84" fmla="*/ 46 w 446"/>
              <a:gd name="T85" fmla="*/ 163 h 438"/>
              <a:gd name="T86" fmla="*/ 10 w 446"/>
              <a:gd name="T87" fmla="*/ 150 h 438"/>
              <a:gd name="T88" fmla="*/ 7 w 446"/>
              <a:gd name="T89" fmla="*/ 134 h 438"/>
              <a:gd name="T90" fmla="*/ 0 w 446"/>
              <a:gd name="T91" fmla="*/ 130 h 438"/>
              <a:gd name="T92" fmla="*/ 54 w 446"/>
              <a:gd name="T93" fmla="*/ 112 h 438"/>
              <a:gd name="T94" fmla="*/ 103 w 446"/>
              <a:gd name="T95" fmla="*/ 119 h 438"/>
              <a:gd name="T96" fmla="*/ 95 w 446"/>
              <a:gd name="T97" fmla="*/ 69 h 438"/>
              <a:gd name="T98" fmla="*/ 132 w 446"/>
              <a:gd name="T99" fmla="*/ 85 h 438"/>
              <a:gd name="T100" fmla="*/ 154 w 446"/>
              <a:gd name="T101" fmla="*/ 68 h 438"/>
              <a:gd name="T102" fmla="*/ 198 w 446"/>
              <a:gd name="T103" fmla="*/ 14 h 438"/>
              <a:gd name="T104" fmla="*/ 229 w 446"/>
              <a:gd name="T105" fmla="*/ 11 h 438"/>
              <a:gd name="T106" fmla="*/ 105 w 446"/>
              <a:gd name="T107" fmla="*/ 238 h 438"/>
              <a:gd name="T108" fmla="*/ 446 w 446"/>
              <a:gd name="T109" fmla="*/ 406 h 438"/>
              <a:gd name="T110" fmla="*/ 425 w 446"/>
              <a:gd name="T111" fmla="*/ 433 h 438"/>
              <a:gd name="T112" fmla="*/ 419 w 446"/>
              <a:gd name="T113" fmla="*/ 416 h 438"/>
              <a:gd name="T114" fmla="*/ 419 w 446"/>
              <a:gd name="T115" fmla="*/ 401 h 438"/>
              <a:gd name="T116" fmla="*/ 432 w 446"/>
              <a:gd name="T117" fmla="*/ 383 h 438"/>
              <a:gd name="T118" fmla="*/ 442 w 446"/>
              <a:gd name="T119" fmla="*/ 37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6" h="438">
                <a:moveTo>
                  <a:pt x="237" y="19"/>
                </a:moveTo>
                <a:lnTo>
                  <a:pt x="237" y="19"/>
                </a:lnTo>
                <a:lnTo>
                  <a:pt x="239" y="18"/>
                </a:lnTo>
                <a:lnTo>
                  <a:pt x="242" y="16"/>
                </a:lnTo>
                <a:lnTo>
                  <a:pt x="245" y="16"/>
                </a:lnTo>
                <a:lnTo>
                  <a:pt x="247" y="17"/>
                </a:lnTo>
                <a:lnTo>
                  <a:pt x="247" y="18"/>
                </a:lnTo>
                <a:lnTo>
                  <a:pt x="249" y="22"/>
                </a:lnTo>
                <a:lnTo>
                  <a:pt x="249" y="25"/>
                </a:lnTo>
                <a:lnTo>
                  <a:pt x="250" y="28"/>
                </a:lnTo>
                <a:lnTo>
                  <a:pt x="252" y="29"/>
                </a:lnTo>
                <a:lnTo>
                  <a:pt x="257" y="30"/>
                </a:lnTo>
                <a:lnTo>
                  <a:pt x="260" y="31"/>
                </a:lnTo>
                <a:lnTo>
                  <a:pt x="261" y="32"/>
                </a:lnTo>
                <a:lnTo>
                  <a:pt x="262" y="38"/>
                </a:lnTo>
                <a:lnTo>
                  <a:pt x="263" y="39"/>
                </a:lnTo>
                <a:lnTo>
                  <a:pt x="264" y="38"/>
                </a:lnTo>
                <a:lnTo>
                  <a:pt x="265" y="37"/>
                </a:lnTo>
                <a:lnTo>
                  <a:pt x="266" y="37"/>
                </a:lnTo>
                <a:lnTo>
                  <a:pt x="268" y="37"/>
                </a:lnTo>
                <a:lnTo>
                  <a:pt x="271" y="38"/>
                </a:lnTo>
                <a:lnTo>
                  <a:pt x="274" y="38"/>
                </a:lnTo>
                <a:lnTo>
                  <a:pt x="278" y="42"/>
                </a:lnTo>
                <a:lnTo>
                  <a:pt x="278" y="43"/>
                </a:lnTo>
                <a:lnTo>
                  <a:pt x="277" y="45"/>
                </a:lnTo>
                <a:lnTo>
                  <a:pt x="277" y="47"/>
                </a:lnTo>
                <a:lnTo>
                  <a:pt x="278" y="48"/>
                </a:lnTo>
                <a:lnTo>
                  <a:pt x="279" y="49"/>
                </a:lnTo>
                <a:lnTo>
                  <a:pt x="279" y="51"/>
                </a:lnTo>
                <a:lnTo>
                  <a:pt x="278" y="53"/>
                </a:lnTo>
                <a:lnTo>
                  <a:pt x="277" y="54"/>
                </a:lnTo>
                <a:lnTo>
                  <a:pt x="277" y="55"/>
                </a:lnTo>
                <a:lnTo>
                  <a:pt x="278" y="55"/>
                </a:lnTo>
                <a:lnTo>
                  <a:pt x="278" y="56"/>
                </a:lnTo>
                <a:lnTo>
                  <a:pt x="284" y="57"/>
                </a:lnTo>
                <a:lnTo>
                  <a:pt x="290" y="56"/>
                </a:lnTo>
                <a:lnTo>
                  <a:pt x="293" y="54"/>
                </a:lnTo>
                <a:lnTo>
                  <a:pt x="294" y="52"/>
                </a:lnTo>
                <a:lnTo>
                  <a:pt x="295" y="49"/>
                </a:lnTo>
                <a:lnTo>
                  <a:pt x="297" y="47"/>
                </a:lnTo>
                <a:lnTo>
                  <a:pt x="298" y="46"/>
                </a:lnTo>
                <a:lnTo>
                  <a:pt x="300" y="47"/>
                </a:lnTo>
                <a:lnTo>
                  <a:pt x="298" y="56"/>
                </a:lnTo>
                <a:lnTo>
                  <a:pt x="299" y="58"/>
                </a:lnTo>
                <a:lnTo>
                  <a:pt x="299" y="61"/>
                </a:lnTo>
                <a:lnTo>
                  <a:pt x="300" y="64"/>
                </a:lnTo>
                <a:lnTo>
                  <a:pt x="302" y="64"/>
                </a:lnTo>
                <a:lnTo>
                  <a:pt x="304" y="65"/>
                </a:lnTo>
                <a:lnTo>
                  <a:pt x="306" y="66"/>
                </a:lnTo>
                <a:lnTo>
                  <a:pt x="308" y="67"/>
                </a:lnTo>
                <a:lnTo>
                  <a:pt x="311" y="69"/>
                </a:lnTo>
                <a:lnTo>
                  <a:pt x="313" y="69"/>
                </a:lnTo>
                <a:lnTo>
                  <a:pt x="313" y="71"/>
                </a:lnTo>
                <a:lnTo>
                  <a:pt x="315" y="72"/>
                </a:lnTo>
                <a:lnTo>
                  <a:pt x="318" y="75"/>
                </a:lnTo>
                <a:lnTo>
                  <a:pt x="320" y="77"/>
                </a:lnTo>
                <a:lnTo>
                  <a:pt x="321" y="77"/>
                </a:lnTo>
                <a:lnTo>
                  <a:pt x="323" y="77"/>
                </a:lnTo>
                <a:lnTo>
                  <a:pt x="326" y="76"/>
                </a:lnTo>
                <a:lnTo>
                  <a:pt x="329" y="76"/>
                </a:lnTo>
                <a:lnTo>
                  <a:pt x="330" y="78"/>
                </a:lnTo>
                <a:lnTo>
                  <a:pt x="332" y="78"/>
                </a:lnTo>
                <a:lnTo>
                  <a:pt x="333" y="79"/>
                </a:lnTo>
                <a:lnTo>
                  <a:pt x="334" y="80"/>
                </a:lnTo>
                <a:lnTo>
                  <a:pt x="336" y="81"/>
                </a:lnTo>
                <a:lnTo>
                  <a:pt x="338" y="80"/>
                </a:lnTo>
                <a:lnTo>
                  <a:pt x="339" y="79"/>
                </a:lnTo>
                <a:lnTo>
                  <a:pt x="341" y="78"/>
                </a:lnTo>
                <a:lnTo>
                  <a:pt x="343" y="78"/>
                </a:lnTo>
                <a:lnTo>
                  <a:pt x="344" y="79"/>
                </a:lnTo>
                <a:lnTo>
                  <a:pt x="346" y="80"/>
                </a:lnTo>
                <a:lnTo>
                  <a:pt x="347" y="80"/>
                </a:lnTo>
                <a:lnTo>
                  <a:pt x="350" y="81"/>
                </a:lnTo>
                <a:lnTo>
                  <a:pt x="352" y="83"/>
                </a:lnTo>
                <a:lnTo>
                  <a:pt x="353" y="85"/>
                </a:lnTo>
                <a:lnTo>
                  <a:pt x="353" y="87"/>
                </a:lnTo>
                <a:lnTo>
                  <a:pt x="354" y="88"/>
                </a:lnTo>
                <a:lnTo>
                  <a:pt x="358" y="94"/>
                </a:lnTo>
                <a:lnTo>
                  <a:pt x="359" y="94"/>
                </a:lnTo>
                <a:lnTo>
                  <a:pt x="361" y="94"/>
                </a:lnTo>
                <a:lnTo>
                  <a:pt x="362" y="92"/>
                </a:lnTo>
                <a:lnTo>
                  <a:pt x="363" y="92"/>
                </a:lnTo>
                <a:lnTo>
                  <a:pt x="365" y="93"/>
                </a:lnTo>
                <a:lnTo>
                  <a:pt x="366" y="93"/>
                </a:lnTo>
                <a:lnTo>
                  <a:pt x="367" y="96"/>
                </a:lnTo>
                <a:lnTo>
                  <a:pt x="368" y="96"/>
                </a:lnTo>
                <a:lnTo>
                  <a:pt x="368" y="96"/>
                </a:lnTo>
                <a:lnTo>
                  <a:pt x="370" y="96"/>
                </a:lnTo>
                <a:lnTo>
                  <a:pt x="373" y="96"/>
                </a:lnTo>
                <a:lnTo>
                  <a:pt x="376" y="96"/>
                </a:lnTo>
                <a:lnTo>
                  <a:pt x="379" y="94"/>
                </a:lnTo>
                <a:lnTo>
                  <a:pt x="380" y="95"/>
                </a:lnTo>
                <a:lnTo>
                  <a:pt x="383" y="98"/>
                </a:lnTo>
                <a:lnTo>
                  <a:pt x="385" y="99"/>
                </a:lnTo>
                <a:lnTo>
                  <a:pt x="391" y="100"/>
                </a:lnTo>
                <a:lnTo>
                  <a:pt x="398" y="101"/>
                </a:lnTo>
                <a:lnTo>
                  <a:pt x="400" y="102"/>
                </a:lnTo>
                <a:lnTo>
                  <a:pt x="402" y="103"/>
                </a:lnTo>
                <a:lnTo>
                  <a:pt x="402" y="107"/>
                </a:lnTo>
                <a:lnTo>
                  <a:pt x="401" y="108"/>
                </a:lnTo>
                <a:lnTo>
                  <a:pt x="395" y="116"/>
                </a:lnTo>
                <a:lnTo>
                  <a:pt x="393" y="119"/>
                </a:lnTo>
                <a:lnTo>
                  <a:pt x="391" y="123"/>
                </a:lnTo>
                <a:lnTo>
                  <a:pt x="390" y="130"/>
                </a:lnTo>
                <a:lnTo>
                  <a:pt x="388" y="136"/>
                </a:lnTo>
                <a:lnTo>
                  <a:pt x="386" y="141"/>
                </a:lnTo>
                <a:lnTo>
                  <a:pt x="385" y="146"/>
                </a:lnTo>
                <a:lnTo>
                  <a:pt x="385" y="149"/>
                </a:lnTo>
                <a:lnTo>
                  <a:pt x="385" y="153"/>
                </a:lnTo>
                <a:lnTo>
                  <a:pt x="383" y="159"/>
                </a:lnTo>
                <a:lnTo>
                  <a:pt x="383" y="164"/>
                </a:lnTo>
                <a:lnTo>
                  <a:pt x="384" y="167"/>
                </a:lnTo>
                <a:lnTo>
                  <a:pt x="386" y="168"/>
                </a:lnTo>
                <a:lnTo>
                  <a:pt x="382" y="170"/>
                </a:lnTo>
                <a:lnTo>
                  <a:pt x="381" y="171"/>
                </a:lnTo>
                <a:lnTo>
                  <a:pt x="380" y="174"/>
                </a:lnTo>
                <a:lnTo>
                  <a:pt x="377" y="175"/>
                </a:lnTo>
                <a:lnTo>
                  <a:pt x="375" y="175"/>
                </a:lnTo>
                <a:lnTo>
                  <a:pt x="373" y="175"/>
                </a:lnTo>
                <a:lnTo>
                  <a:pt x="372" y="174"/>
                </a:lnTo>
                <a:lnTo>
                  <a:pt x="372" y="173"/>
                </a:lnTo>
                <a:lnTo>
                  <a:pt x="371" y="172"/>
                </a:lnTo>
                <a:lnTo>
                  <a:pt x="368" y="172"/>
                </a:lnTo>
                <a:lnTo>
                  <a:pt x="365" y="174"/>
                </a:lnTo>
                <a:lnTo>
                  <a:pt x="363" y="177"/>
                </a:lnTo>
                <a:lnTo>
                  <a:pt x="364" y="178"/>
                </a:lnTo>
                <a:lnTo>
                  <a:pt x="366" y="179"/>
                </a:lnTo>
                <a:lnTo>
                  <a:pt x="366" y="179"/>
                </a:lnTo>
                <a:lnTo>
                  <a:pt x="366" y="180"/>
                </a:lnTo>
                <a:lnTo>
                  <a:pt x="366" y="181"/>
                </a:lnTo>
                <a:lnTo>
                  <a:pt x="365" y="182"/>
                </a:lnTo>
                <a:lnTo>
                  <a:pt x="357" y="192"/>
                </a:lnTo>
                <a:lnTo>
                  <a:pt x="356" y="193"/>
                </a:lnTo>
                <a:lnTo>
                  <a:pt x="355" y="195"/>
                </a:lnTo>
                <a:lnTo>
                  <a:pt x="349" y="197"/>
                </a:lnTo>
                <a:lnTo>
                  <a:pt x="349" y="198"/>
                </a:lnTo>
                <a:lnTo>
                  <a:pt x="349" y="202"/>
                </a:lnTo>
                <a:lnTo>
                  <a:pt x="348" y="206"/>
                </a:lnTo>
                <a:lnTo>
                  <a:pt x="344" y="209"/>
                </a:lnTo>
                <a:lnTo>
                  <a:pt x="340" y="212"/>
                </a:lnTo>
                <a:lnTo>
                  <a:pt x="339" y="214"/>
                </a:lnTo>
                <a:lnTo>
                  <a:pt x="339" y="217"/>
                </a:lnTo>
                <a:lnTo>
                  <a:pt x="337" y="219"/>
                </a:lnTo>
                <a:lnTo>
                  <a:pt x="337" y="221"/>
                </a:lnTo>
                <a:lnTo>
                  <a:pt x="339" y="223"/>
                </a:lnTo>
                <a:lnTo>
                  <a:pt x="339" y="225"/>
                </a:lnTo>
                <a:lnTo>
                  <a:pt x="338" y="227"/>
                </a:lnTo>
                <a:lnTo>
                  <a:pt x="336" y="229"/>
                </a:lnTo>
                <a:lnTo>
                  <a:pt x="334" y="230"/>
                </a:lnTo>
                <a:lnTo>
                  <a:pt x="334" y="233"/>
                </a:lnTo>
                <a:lnTo>
                  <a:pt x="335" y="233"/>
                </a:lnTo>
                <a:lnTo>
                  <a:pt x="338" y="233"/>
                </a:lnTo>
                <a:lnTo>
                  <a:pt x="342" y="231"/>
                </a:lnTo>
                <a:lnTo>
                  <a:pt x="344" y="229"/>
                </a:lnTo>
                <a:lnTo>
                  <a:pt x="342" y="226"/>
                </a:lnTo>
                <a:lnTo>
                  <a:pt x="342" y="226"/>
                </a:lnTo>
                <a:lnTo>
                  <a:pt x="343" y="225"/>
                </a:lnTo>
                <a:lnTo>
                  <a:pt x="345" y="222"/>
                </a:lnTo>
                <a:lnTo>
                  <a:pt x="349" y="221"/>
                </a:lnTo>
                <a:lnTo>
                  <a:pt x="353" y="220"/>
                </a:lnTo>
                <a:lnTo>
                  <a:pt x="359" y="221"/>
                </a:lnTo>
                <a:lnTo>
                  <a:pt x="359" y="222"/>
                </a:lnTo>
                <a:lnTo>
                  <a:pt x="359" y="223"/>
                </a:lnTo>
                <a:lnTo>
                  <a:pt x="360" y="226"/>
                </a:lnTo>
                <a:lnTo>
                  <a:pt x="361" y="228"/>
                </a:lnTo>
                <a:lnTo>
                  <a:pt x="359" y="232"/>
                </a:lnTo>
                <a:lnTo>
                  <a:pt x="360" y="234"/>
                </a:lnTo>
                <a:lnTo>
                  <a:pt x="362" y="236"/>
                </a:lnTo>
                <a:lnTo>
                  <a:pt x="363" y="238"/>
                </a:lnTo>
                <a:lnTo>
                  <a:pt x="365" y="239"/>
                </a:lnTo>
                <a:lnTo>
                  <a:pt x="367" y="242"/>
                </a:lnTo>
                <a:lnTo>
                  <a:pt x="367" y="243"/>
                </a:lnTo>
                <a:lnTo>
                  <a:pt x="365" y="246"/>
                </a:lnTo>
                <a:lnTo>
                  <a:pt x="360" y="248"/>
                </a:lnTo>
                <a:lnTo>
                  <a:pt x="360" y="250"/>
                </a:lnTo>
                <a:lnTo>
                  <a:pt x="360" y="251"/>
                </a:lnTo>
                <a:lnTo>
                  <a:pt x="360" y="253"/>
                </a:lnTo>
                <a:lnTo>
                  <a:pt x="363" y="255"/>
                </a:lnTo>
                <a:lnTo>
                  <a:pt x="365" y="259"/>
                </a:lnTo>
                <a:lnTo>
                  <a:pt x="367" y="262"/>
                </a:lnTo>
                <a:lnTo>
                  <a:pt x="370" y="265"/>
                </a:lnTo>
                <a:lnTo>
                  <a:pt x="371" y="267"/>
                </a:lnTo>
                <a:lnTo>
                  <a:pt x="371" y="267"/>
                </a:lnTo>
                <a:lnTo>
                  <a:pt x="370" y="269"/>
                </a:lnTo>
                <a:lnTo>
                  <a:pt x="369" y="274"/>
                </a:lnTo>
                <a:lnTo>
                  <a:pt x="367" y="274"/>
                </a:lnTo>
                <a:lnTo>
                  <a:pt x="366" y="275"/>
                </a:lnTo>
                <a:lnTo>
                  <a:pt x="362" y="278"/>
                </a:lnTo>
                <a:lnTo>
                  <a:pt x="360" y="278"/>
                </a:lnTo>
                <a:lnTo>
                  <a:pt x="357" y="278"/>
                </a:lnTo>
                <a:lnTo>
                  <a:pt x="355" y="279"/>
                </a:lnTo>
                <a:lnTo>
                  <a:pt x="355" y="281"/>
                </a:lnTo>
                <a:lnTo>
                  <a:pt x="357" y="283"/>
                </a:lnTo>
                <a:lnTo>
                  <a:pt x="358" y="285"/>
                </a:lnTo>
                <a:lnTo>
                  <a:pt x="358" y="288"/>
                </a:lnTo>
                <a:lnTo>
                  <a:pt x="360" y="289"/>
                </a:lnTo>
                <a:lnTo>
                  <a:pt x="363" y="290"/>
                </a:lnTo>
                <a:lnTo>
                  <a:pt x="365" y="290"/>
                </a:lnTo>
                <a:lnTo>
                  <a:pt x="366" y="291"/>
                </a:lnTo>
                <a:lnTo>
                  <a:pt x="366" y="292"/>
                </a:lnTo>
                <a:lnTo>
                  <a:pt x="367" y="297"/>
                </a:lnTo>
                <a:lnTo>
                  <a:pt x="367" y="298"/>
                </a:lnTo>
                <a:lnTo>
                  <a:pt x="365" y="298"/>
                </a:lnTo>
                <a:lnTo>
                  <a:pt x="364" y="300"/>
                </a:lnTo>
                <a:lnTo>
                  <a:pt x="363" y="303"/>
                </a:lnTo>
                <a:lnTo>
                  <a:pt x="362" y="306"/>
                </a:lnTo>
                <a:lnTo>
                  <a:pt x="363" y="308"/>
                </a:lnTo>
                <a:lnTo>
                  <a:pt x="363" y="309"/>
                </a:lnTo>
                <a:lnTo>
                  <a:pt x="363" y="311"/>
                </a:lnTo>
                <a:lnTo>
                  <a:pt x="363" y="313"/>
                </a:lnTo>
                <a:lnTo>
                  <a:pt x="365" y="316"/>
                </a:lnTo>
                <a:lnTo>
                  <a:pt x="371" y="319"/>
                </a:lnTo>
                <a:lnTo>
                  <a:pt x="376" y="322"/>
                </a:lnTo>
                <a:lnTo>
                  <a:pt x="378" y="322"/>
                </a:lnTo>
                <a:lnTo>
                  <a:pt x="385" y="320"/>
                </a:lnTo>
                <a:lnTo>
                  <a:pt x="386" y="321"/>
                </a:lnTo>
                <a:lnTo>
                  <a:pt x="387" y="323"/>
                </a:lnTo>
                <a:lnTo>
                  <a:pt x="388" y="324"/>
                </a:lnTo>
                <a:lnTo>
                  <a:pt x="387" y="326"/>
                </a:lnTo>
                <a:lnTo>
                  <a:pt x="385" y="329"/>
                </a:lnTo>
                <a:lnTo>
                  <a:pt x="383" y="332"/>
                </a:lnTo>
                <a:lnTo>
                  <a:pt x="381" y="334"/>
                </a:lnTo>
                <a:lnTo>
                  <a:pt x="382" y="335"/>
                </a:lnTo>
                <a:lnTo>
                  <a:pt x="382" y="338"/>
                </a:lnTo>
                <a:lnTo>
                  <a:pt x="380" y="339"/>
                </a:lnTo>
                <a:lnTo>
                  <a:pt x="380" y="338"/>
                </a:lnTo>
                <a:lnTo>
                  <a:pt x="379" y="338"/>
                </a:lnTo>
                <a:lnTo>
                  <a:pt x="379" y="338"/>
                </a:lnTo>
                <a:lnTo>
                  <a:pt x="378" y="338"/>
                </a:lnTo>
                <a:lnTo>
                  <a:pt x="378" y="339"/>
                </a:lnTo>
                <a:lnTo>
                  <a:pt x="375" y="341"/>
                </a:lnTo>
                <a:lnTo>
                  <a:pt x="372" y="342"/>
                </a:lnTo>
                <a:lnTo>
                  <a:pt x="362" y="352"/>
                </a:lnTo>
                <a:lnTo>
                  <a:pt x="358" y="355"/>
                </a:lnTo>
                <a:lnTo>
                  <a:pt x="357" y="356"/>
                </a:lnTo>
                <a:lnTo>
                  <a:pt x="356" y="359"/>
                </a:lnTo>
                <a:lnTo>
                  <a:pt x="353" y="362"/>
                </a:lnTo>
                <a:lnTo>
                  <a:pt x="351" y="363"/>
                </a:lnTo>
                <a:lnTo>
                  <a:pt x="345" y="365"/>
                </a:lnTo>
                <a:lnTo>
                  <a:pt x="339" y="368"/>
                </a:lnTo>
                <a:lnTo>
                  <a:pt x="336" y="366"/>
                </a:lnTo>
                <a:lnTo>
                  <a:pt x="329" y="366"/>
                </a:lnTo>
                <a:lnTo>
                  <a:pt x="325" y="363"/>
                </a:lnTo>
                <a:lnTo>
                  <a:pt x="317" y="361"/>
                </a:lnTo>
                <a:lnTo>
                  <a:pt x="314" y="356"/>
                </a:lnTo>
                <a:lnTo>
                  <a:pt x="310" y="356"/>
                </a:lnTo>
                <a:lnTo>
                  <a:pt x="308" y="356"/>
                </a:lnTo>
                <a:lnTo>
                  <a:pt x="306" y="355"/>
                </a:lnTo>
                <a:lnTo>
                  <a:pt x="306" y="353"/>
                </a:lnTo>
                <a:lnTo>
                  <a:pt x="306" y="352"/>
                </a:lnTo>
                <a:lnTo>
                  <a:pt x="303" y="352"/>
                </a:lnTo>
                <a:lnTo>
                  <a:pt x="301" y="352"/>
                </a:lnTo>
                <a:lnTo>
                  <a:pt x="300" y="353"/>
                </a:lnTo>
                <a:lnTo>
                  <a:pt x="299" y="354"/>
                </a:lnTo>
                <a:lnTo>
                  <a:pt x="298" y="353"/>
                </a:lnTo>
                <a:lnTo>
                  <a:pt x="297" y="354"/>
                </a:lnTo>
                <a:lnTo>
                  <a:pt x="297" y="354"/>
                </a:lnTo>
                <a:lnTo>
                  <a:pt x="295" y="355"/>
                </a:lnTo>
                <a:lnTo>
                  <a:pt x="292" y="354"/>
                </a:lnTo>
                <a:lnTo>
                  <a:pt x="286" y="352"/>
                </a:lnTo>
                <a:lnTo>
                  <a:pt x="285" y="351"/>
                </a:lnTo>
                <a:lnTo>
                  <a:pt x="280" y="350"/>
                </a:lnTo>
                <a:lnTo>
                  <a:pt x="278" y="349"/>
                </a:lnTo>
                <a:lnTo>
                  <a:pt x="276" y="347"/>
                </a:lnTo>
                <a:lnTo>
                  <a:pt x="275" y="346"/>
                </a:lnTo>
                <a:lnTo>
                  <a:pt x="275" y="345"/>
                </a:lnTo>
                <a:lnTo>
                  <a:pt x="270" y="347"/>
                </a:lnTo>
                <a:lnTo>
                  <a:pt x="269" y="349"/>
                </a:lnTo>
                <a:lnTo>
                  <a:pt x="266" y="351"/>
                </a:lnTo>
                <a:lnTo>
                  <a:pt x="250" y="362"/>
                </a:lnTo>
                <a:lnTo>
                  <a:pt x="247" y="367"/>
                </a:lnTo>
                <a:lnTo>
                  <a:pt x="243" y="374"/>
                </a:lnTo>
                <a:lnTo>
                  <a:pt x="243" y="378"/>
                </a:lnTo>
                <a:lnTo>
                  <a:pt x="244" y="388"/>
                </a:lnTo>
                <a:lnTo>
                  <a:pt x="248" y="393"/>
                </a:lnTo>
                <a:lnTo>
                  <a:pt x="248" y="395"/>
                </a:lnTo>
                <a:lnTo>
                  <a:pt x="246" y="395"/>
                </a:lnTo>
                <a:lnTo>
                  <a:pt x="243" y="394"/>
                </a:lnTo>
                <a:lnTo>
                  <a:pt x="241" y="393"/>
                </a:lnTo>
                <a:lnTo>
                  <a:pt x="238" y="394"/>
                </a:lnTo>
                <a:lnTo>
                  <a:pt x="236" y="395"/>
                </a:lnTo>
                <a:lnTo>
                  <a:pt x="234" y="395"/>
                </a:lnTo>
                <a:lnTo>
                  <a:pt x="232" y="396"/>
                </a:lnTo>
                <a:lnTo>
                  <a:pt x="231" y="396"/>
                </a:lnTo>
                <a:lnTo>
                  <a:pt x="231" y="398"/>
                </a:lnTo>
                <a:lnTo>
                  <a:pt x="231" y="399"/>
                </a:lnTo>
                <a:lnTo>
                  <a:pt x="228" y="398"/>
                </a:lnTo>
                <a:lnTo>
                  <a:pt x="222" y="396"/>
                </a:lnTo>
                <a:lnTo>
                  <a:pt x="217" y="395"/>
                </a:lnTo>
                <a:lnTo>
                  <a:pt x="214" y="397"/>
                </a:lnTo>
                <a:lnTo>
                  <a:pt x="212" y="398"/>
                </a:lnTo>
                <a:lnTo>
                  <a:pt x="210" y="398"/>
                </a:lnTo>
                <a:lnTo>
                  <a:pt x="209" y="396"/>
                </a:lnTo>
                <a:lnTo>
                  <a:pt x="208" y="395"/>
                </a:lnTo>
                <a:lnTo>
                  <a:pt x="206" y="394"/>
                </a:lnTo>
                <a:lnTo>
                  <a:pt x="201" y="392"/>
                </a:lnTo>
                <a:lnTo>
                  <a:pt x="202" y="391"/>
                </a:lnTo>
                <a:lnTo>
                  <a:pt x="202" y="389"/>
                </a:lnTo>
                <a:lnTo>
                  <a:pt x="202" y="389"/>
                </a:lnTo>
                <a:lnTo>
                  <a:pt x="201" y="387"/>
                </a:lnTo>
                <a:lnTo>
                  <a:pt x="197" y="386"/>
                </a:lnTo>
                <a:lnTo>
                  <a:pt x="195" y="386"/>
                </a:lnTo>
                <a:lnTo>
                  <a:pt x="194" y="387"/>
                </a:lnTo>
                <a:lnTo>
                  <a:pt x="193" y="388"/>
                </a:lnTo>
                <a:lnTo>
                  <a:pt x="190" y="384"/>
                </a:lnTo>
                <a:lnTo>
                  <a:pt x="188" y="383"/>
                </a:lnTo>
                <a:lnTo>
                  <a:pt x="186" y="383"/>
                </a:lnTo>
                <a:lnTo>
                  <a:pt x="183" y="382"/>
                </a:lnTo>
                <a:lnTo>
                  <a:pt x="180" y="380"/>
                </a:lnTo>
                <a:lnTo>
                  <a:pt x="172" y="378"/>
                </a:lnTo>
                <a:lnTo>
                  <a:pt x="170" y="377"/>
                </a:lnTo>
                <a:lnTo>
                  <a:pt x="169" y="378"/>
                </a:lnTo>
                <a:lnTo>
                  <a:pt x="168" y="379"/>
                </a:lnTo>
                <a:lnTo>
                  <a:pt x="168" y="383"/>
                </a:lnTo>
                <a:lnTo>
                  <a:pt x="168" y="384"/>
                </a:lnTo>
                <a:lnTo>
                  <a:pt x="164" y="384"/>
                </a:lnTo>
                <a:lnTo>
                  <a:pt x="160" y="383"/>
                </a:lnTo>
                <a:lnTo>
                  <a:pt x="158" y="384"/>
                </a:lnTo>
                <a:lnTo>
                  <a:pt x="156" y="384"/>
                </a:lnTo>
                <a:lnTo>
                  <a:pt x="154" y="383"/>
                </a:lnTo>
                <a:lnTo>
                  <a:pt x="147" y="384"/>
                </a:lnTo>
                <a:lnTo>
                  <a:pt x="146" y="383"/>
                </a:lnTo>
                <a:lnTo>
                  <a:pt x="144" y="381"/>
                </a:lnTo>
                <a:lnTo>
                  <a:pt x="142" y="380"/>
                </a:lnTo>
                <a:lnTo>
                  <a:pt x="140" y="379"/>
                </a:lnTo>
                <a:lnTo>
                  <a:pt x="139" y="378"/>
                </a:lnTo>
                <a:lnTo>
                  <a:pt x="138" y="378"/>
                </a:lnTo>
                <a:lnTo>
                  <a:pt x="136" y="379"/>
                </a:lnTo>
                <a:lnTo>
                  <a:pt x="133" y="379"/>
                </a:lnTo>
                <a:lnTo>
                  <a:pt x="131" y="379"/>
                </a:lnTo>
                <a:lnTo>
                  <a:pt x="130" y="379"/>
                </a:lnTo>
                <a:lnTo>
                  <a:pt x="125" y="374"/>
                </a:lnTo>
                <a:lnTo>
                  <a:pt x="124" y="373"/>
                </a:lnTo>
                <a:lnTo>
                  <a:pt x="122" y="373"/>
                </a:lnTo>
                <a:lnTo>
                  <a:pt x="119" y="373"/>
                </a:lnTo>
                <a:lnTo>
                  <a:pt x="111" y="370"/>
                </a:lnTo>
                <a:lnTo>
                  <a:pt x="108" y="368"/>
                </a:lnTo>
                <a:lnTo>
                  <a:pt x="108" y="367"/>
                </a:lnTo>
                <a:lnTo>
                  <a:pt x="108" y="366"/>
                </a:lnTo>
                <a:lnTo>
                  <a:pt x="107" y="367"/>
                </a:lnTo>
                <a:lnTo>
                  <a:pt x="106" y="368"/>
                </a:lnTo>
                <a:lnTo>
                  <a:pt x="105" y="369"/>
                </a:lnTo>
                <a:lnTo>
                  <a:pt x="105" y="369"/>
                </a:lnTo>
                <a:lnTo>
                  <a:pt x="104" y="369"/>
                </a:lnTo>
                <a:lnTo>
                  <a:pt x="103" y="368"/>
                </a:lnTo>
                <a:lnTo>
                  <a:pt x="102" y="368"/>
                </a:lnTo>
                <a:lnTo>
                  <a:pt x="103" y="366"/>
                </a:lnTo>
                <a:lnTo>
                  <a:pt x="104" y="364"/>
                </a:lnTo>
                <a:lnTo>
                  <a:pt x="104" y="362"/>
                </a:lnTo>
                <a:lnTo>
                  <a:pt x="104" y="360"/>
                </a:lnTo>
                <a:lnTo>
                  <a:pt x="102" y="359"/>
                </a:lnTo>
                <a:lnTo>
                  <a:pt x="99" y="359"/>
                </a:lnTo>
                <a:lnTo>
                  <a:pt x="97" y="359"/>
                </a:lnTo>
                <a:lnTo>
                  <a:pt x="95" y="358"/>
                </a:lnTo>
                <a:lnTo>
                  <a:pt x="93" y="357"/>
                </a:lnTo>
                <a:lnTo>
                  <a:pt x="92" y="355"/>
                </a:lnTo>
                <a:lnTo>
                  <a:pt x="92" y="353"/>
                </a:lnTo>
                <a:lnTo>
                  <a:pt x="97" y="352"/>
                </a:lnTo>
                <a:lnTo>
                  <a:pt x="102" y="347"/>
                </a:lnTo>
                <a:lnTo>
                  <a:pt x="106" y="327"/>
                </a:lnTo>
                <a:lnTo>
                  <a:pt x="109" y="304"/>
                </a:lnTo>
                <a:lnTo>
                  <a:pt x="112" y="299"/>
                </a:lnTo>
                <a:lnTo>
                  <a:pt x="115" y="298"/>
                </a:lnTo>
                <a:lnTo>
                  <a:pt x="112" y="295"/>
                </a:lnTo>
                <a:lnTo>
                  <a:pt x="111" y="296"/>
                </a:lnTo>
                <a:lnTo>
                  <a:pt x="110" y="298"/>
                </a:lnTo>
                <a:lnTo>
                  <a:pt x="109" y="299"/>
                </a:lnTo>
                <a:lnTo>
                  <a:pt x="111" y="277"/>
                </a:lnTo>
                <a:lnTo>
                  <a:pt x="112" y="269"/>
                </a:lnTo>
                <a:lnTo>
                  <a:pt x="114" y="261"/>
                </a:lnTo>
                <a:lnTo>
                  <a:pt x="119" y="264"/>
                </a:lnTo>
                <a:lnTo>
                  <a:pt x="122" y="268"/>
                </a:lnTo>
                <a:lnTo>
                  <a:pt x="124" y="270"/>
                </a:lnTo>
                <a:lnTo>
                  <a:pt x="127" y="280"/>
                </a:lnTo>
                <a:lnTo>
                  <a:pt x="128" y="282"/>
                </a:lnTo>
                <a:lnTo>
                  <a:pt x="131" y="284"/>
                </a:lnTo>
                <a:lnTo>
                  <a:pt x="130" y="282"/>
                </a:lnTo>
                <a:lnTo>
                  <a:pt x="128" y="280"/>
                </a:lnTo>
                <a:lnTo>
                  <a:pt x="125" y="267"/>
                </a:lnTo>
                <a:lnTo>
                  <a:pt x="123" y="264"/>
                </a:lnTo>
                <a:lnTo>
                  <a:pt x="121" y="261"/>
                </a:lnTo>
                <a:lnTo>
                  <a:pt x="112" y="254"/>
                </a:lnTo>
                <a:lnTo>
                  <a:pt x="111" y="253"/>
                </a:lnTo>
                <a:lnTo>
                  <a:pt x="110" y="250"/>
                </a:lnTo>
                <a:lnTo>
                  <a:pt x="113" y="250"/>
                </a:lnTo>
                <a:lnTo>
                  <a:pt x="116" y="252"/>
                </a:lnTo>
                <a:lnTo>
                  <a:pt x="116" y="250"/>
                </a:lnTo>
                <a:lnTo>
                  <a:pt x="115" y="249"/>
                </a:lnTo>
                <a:lnTo>
                  <a:pt x="114" y="243"/>
                </a:lnTo>
                <a:lnTo>
                  <a:pt x="113" y="231"/>
                </a:lnTo>
                <a:lnTo>
                  <a:pt x="113" y="229"/>
                </a:lnTo>
                <a:lnTo>
                  <a:pt x="112" y="226"/>
                </a:lnTo>
                <a:lnTo>
                  <a:pt x="109" y="225"/>
                </a:lnTo>
                <a:lnTo>
                  <a:pt x="107" y="225"/>
                </a:lnTo>
                <a:lnTo>
                  <a:pt x="105" y="224"/>
                </a:lnTo>
                <a:lnTo>
                  <a:pt x="92" y="217"/>
                </a:lnTo>
                <a:lnTo>
                  <a:pt x="88" y="209"/>
                </a:lnTo>
                <a:lnTo>
                  <a:pt x="84" y="203"/>
                </a:lnTo>
                <a:lnTo>
                  <a:pt x="83" y="201"/>
                </a:lnTo>
                <a:lnTo>
                  <a:pt x="83" y="198"/>
                </a:lnTo>
                <a:lnTo>
                  <a:pt x="85" y="193"/>
                </a:lnTo>
                <a:lnTo>
                  <a:pt x="83" y="190"/>
                </a:lnTo>
                <a:lnTo>
                  <a:pt x="81" y="189"/>
                </a:lnTo>
                <a:lnTo>
                  <a:pt x="80" y="187"/>
                </a:lnTo>
                <a:lnTo>
                  <a:pt x="81" y="185"/>
                </a:lnTo>
                <a:lnTo>
                  <a:pt x="82" y="183"/>
                </a:lnTo>
                <a:lnTo>
                  <a:pt x="85" y="182"/>
                </a:lnTo>
                <a:lnTo>
                  <a:pt x="88" y="183"/>
                </a:lnTo>
                <a:lnTo>
                  <a:pt x="91" y="184"/>
                </a:lnTo>
                <a:lnTo>
                  <a:pt x="94" y="185"/>
                </a:lnTo>
                <a:lnTo>
                  <a:pt x="87" y="181"/>
                </a:lnTo>
                <a:lnTo>
                  <a:pt x="75" y="182"/>
                </a:lnTo>
                <a:lnTo>
                  <a:pt x="72" y="182"/>
                </a:lnTo>
                <a:lnTo>
                  <a:pt x="70" y="181"/>
                </a:lnTo>
                <a:lnTo>
                  <a:pt x="69" y="177"/>
                </a:lnTo>
                <a:lnTo>
                  <a:pt x="71" y="176"/>
                </a:lnTo>
                <a:lnTo>
                  <a:pt x="72" y="173"/>
                </a:lnTo>
                <a:lnTo>
                  <a:pt x="71" y="171"/>
                </a:lnTo>
                <a:lnTo>
                  <a:pt x="69" y="171"/>
                </a:lnTo>
                <a:lnTo>
                  <a:pt x="65" y="171"/>
                </a:lnTo>
                <a:lnTo>
                  <a:pt x="62" y="171"/>
                </a:lnTo>
                <a:lnTo>
                  <a:pt x="61" y="170"/>
                </a:lnTo>
                <a:lnTo>
                  <a:pt x="63" y="167"/>
                </a:lnTo>
                <a:lnTo>
                  <a:pt x="61" y="166"/>
                </a:lnTo>
                <a:lnTo>
                  <a:pt x="59" y="167"/>
                </a:lnTo>
                <a:lnTo>
                  <a:pt x="56" y="167"/>
                </a:lnTo>
                <a:lnTo>
                  <a:pt x="53" y="166"/>
                </a:lnTo>
                <a:lnTo>
                  <a:pt x="50" y="163"/>
                </a:lnTo>
                <a:lnTo>
                  <a:pt x="48" y="163"/>
                </a:lnTo>
                <a:lnTo>
                  <a:pt x="46" y="163"/>
                </a:lnTo>
                <a:lnTo>
                  <a:pt x="44" y="162"/>
                </a:lnTo>
                <a:lnTo>
                  <a:pt x="42" y="162"/>
                </a:lnTo>
                <a:lnTo>
                  <a:pt x="41" y="162"/>
                </a:lnTo>
                <a:lnTo>
                  <a:pt x="39" y="160"/>
                </a:lnTo>
                <a:lnTo>
                  <a:pt x="26" y="156"/>
                </a:lnTo>
                <a:lnTo>
                  <a:pt x="21" y="156"/>
                </a:lnTo>
                <a:lnTo>
                  <a:pt x="16" y="158"/>
                </a:lnTo>
                <a:lnTo>
                  <a:pt x="14" y="157"/>
                </a:lnTo>
                <a:lnTo>
                  <a:pt x="12" y="154"/>
                </a:lnTo>
                <a:lnTo>
                  <a:pt x="10" y="150"/>
                </a:lnTo>
                <a:lnTo>
                  <a:pt x="2" y="147"/>
                </a:lnTo>
                <a:lnTo>
                  <a:pt x="4" y="145"/>
                </a:lnTo>
                <a:lnTo>
                  <a:pt x="7" y="144"/>
                </a:lnTo>
                <a:lnTo>
                  <a:pt x="12" y="143"/>
                </a:lnTo>
                <a:lnTo>
                  <a:pt x="13" y="141"/>
                </a:lnTo>
                <a:lnTo>
                  <a:pt x="10" y="139"/>
                </a:lnTo>
                <a:lnTo>
                  <a:pt x="7" y="138"/>
                </a:lnTo>
                <a:lnTo>
                  <a:pt x="6" y="137"/>
                </a:lnTo>
                <a:lnTo>
                  <a:pt x="5" y="135"/>
                </a:lnTo>
                <a:lnTo>
                  <a:pt x="7" y="134"/>
                </a:lnTo>
                <a:lnTo>
                  <a:pt x="8" y="135"/>
                </a:lnTo>
                <a:lnTo>
                  <a:pt x="11" y="135"/>
                </a:lnTo>
                <a:lnTo>
                  <a:pt x="16" y="135"/>
                </a:lnTo>
                <a:lnTo>
                  <a:pt x="14" y="133"/>
                </a:lnTo>
                <a:lnTo>
                  <a:pt x="12" y="132"/>
                </a:lnTo>
                <a:lnTo>
                  <a:pt x="11" y="132"/>
                </a:lnTo>
                <a:lnTo>
                  <a:pt x="7" y="131"/>
                </a:lnTo>
                <a:lnTo>
                  <a:pt x="5" y="132"/>
                </a:lnTo>
                <a:lnTo>
                  <a:pt x="1" y="132"/>
                </a:lnTo>
                <a:lnTo>
                  <a:pt x="0" y="130"/>
                </a:lnTo>
                <a:lnTo>
                  <a:pt x="0" y="128"/>
                </a:lnTo>
                <a:lnTo>
                  <a:pt x="1" y="124"/>
                </a:lnTo>
                <a:lnTo>
                  <a:pt x="7" y="120"/>
                </a:lnTo>
                <a:lnTo>
                  <a:pt x="22" y="116"/>
                </a:lnTo>
                <a:lnTo>
                  <a:pt x="28" y="116"/>
                </a:lnTo>
                <a:lnTo>
                  <a:pt x="32" y="116"/>
                </a:lnTo>
                <a:lnTo>
                  <a:pt x="38" y="113"/>
                </a:lnTo>
                <a:lnTo>
                  <a:pt x="40" y="111"/>
                </a:lnTo>
                <a:lnTo>
                  <a:pt x="47" y="109"/>
                </a:lnTo>
                <a:lnTo>
                  <a:pt x="54" y="112"/>
                </a:lnTo>
                <a:lnTo>
                  <a:pt x="61" y="121"/>
                </a:lnTo>
                <a:lnTo>
                  <a:pt x="64" y="124"/>
                </a:lnTo>
                <a:lnTo>
                  <a:pt x="72" y="118"/>
                </a:lnTo>
                <a:lnTo>
                  <a:pt x="83" y="119"/>
                </a:lnTo>
                <a:lnTo>
                  <a:pt x="86" y="122"/>
                </a:lnTo>
                <a:lnTo>
                  <a:pt x="87" y="119"/>
                </a:lnTo>
                <a:lnTo>
                  <a:pt x="89" y="116"/>
                </a:lnTo>
                <a:lnTo>
                  <a:pt x="90" y="118"/>
                </a:lnTo>
                <a:lnTo>
                  <a:pt x="91" y="119"/>
                </a:lnTo>
                <a:lnTo>
                  <a:pt x="103" y="119"/>
                </a:lnTo>
                <a:lnTo>
                  <a:pt x="105" y="118"/>
                </a:lnTo>
                <a:lnTo>
                  <a:pt x="102" y="116"/>
                </a:lnTo>
                <a:lnTo>
                  <a:pt x="99" y="111"/>
                </a:lnTo>
                <a:lnTo>
                  <a:pt x="99" y="92"/>
                </a:lnTo>
                <a:lnTo>
                  <a:pt x="95" y="87"/>
                </a:lnTo>
                <a:lnTo>
                  <a:pt x="92" y="78"/>
                </a:lnTo>
                <a:lnTo>
                  <a:pt x="90" y="74"/>
                </a:lnTo>
                <a:lnTo>
                  <a:pt x="90" y="72"/>
                </a:lnTo>
                <a:lnTo>
                  <a:pt x="90" y="69"/>
                </a:lnTo>
                <a:lnTo>
                  <a:pt x="95" y="69"/>
                </a:lnTo>
                <a:lnTo>
                  <a:pt x="99" y="70"/>
                </a:lnTo>
                <a:lnTo>
                  <a:pt x="106" y="68"/>
                </a:lnTo>
                <a:lnTo>
                  <a:pt x="109" y="69"/>
                </a:lnTo>
                <a:lnTo>
                  <a:pt x="109" y="73"/>
                </a:lnTo>
                <a:lnTo>
                  <a:pt x="110" y="78"/>
                </a:lnTo>
                <a:lnTo>
                  <a:pt x="111" y="81"/>
                </a:lnTo>
                <a:lnTo>
                  <a:pt x="113" y="83"/>
                </a:lnTo>
                <a:lnTo>
                  <a:pt x="118" y="83"/>
                </a:lnTo>
                <a:lnTo>
                  <a:pt x="124" y="85"/>
                </a:lnTo>
                <a:lnTo>
                  <a:pt x="132" y="85"/>
                </a:lnTo>
                <a:lnTo>
                  <a:pt x="143" y="88"/>
                </a:lnTo>
                <a:lnTo>
                  <a:pt x="148" y="86"/>
                </a:lnTo>
                <a:lnTo>
                  <a:pt x="152" y="83"/>
                </a:lnTo>
                <a:lnTo>
                  <a:pt x="161" y="80"/>
                </a:lnTo>
                <a:lnTo>
                  <a:pt x="162" y="79"/>
                </a:lnTo>
                <a:lnTo>
                  <a:pt x="157" y="80"/>
                </a:lnTo>
                <a:lnTo>
                  <a:pt x="152" y="78"/>
                </a:lnTo>
                <a:lnTo>
                  <a:pt x="151" y="75"/>
                </a:lnTo>
                <a:lnTo>
                  <a:pt x="152" y="73"/>
                </a:lnTo>
                <a:lnTo>
                  <a:pt x="154" y="68"/>
                </a:lnTo>
                <a:lnTo>
                  <a:pt x="167" y="61"/>
                </a:lnTo>
                <a:lnTo>
                  <a:pt x="177" y="58"/>
                </a:lnTo>
                <a:lnTo>
                  <a:pt x="187" y="54"/>
                </a:lnTo>
                <a:lnTo>
                  <a:pt x="192" y="50"/>
                </a:lnTo>
                <a:lnTo>
                  <a:pt x="195" y="44"/>
                </a:lnTo>
                <a:lnTo>
                  <a:pt x="196" y="43"/>
                </a:lnTo>
                <a:lnTo>
                  <a:pt x="198" y="42"/>
                </a:lnTo>
                <a:lnTo>
                  <a:pt x="196" y="40"/>
                </a:lnTo>
                <a:lnTo>
                  <a:pt x="197" y="18"/>
                </a:lnTo>
                <a:lnTo>
                  <a:pt x="198" y="14"/>
                </a:lnTo>
                <a:lnTo>
                  <a:pt x="200" y="11"/>
                </a:lnTo>
                <a:lnTo>
                  <a:pt x="203" y="8"/>
                </a:lnTo>
                <a:lnTo>
                  <a:pt x="208" y="6"/>
                </a:lnTo>
                <a:lnTo>
                  <a:pt x="224" y="2"/>
                </a:lnTo>
                <a:lnTo>
                  <a:pt x="227" y="0"/>
                </a:lnTo>
                <a:lnTo>
                  <a:pt x="227" y="3"/>
                </a:lnTo>
                <a:lnTo>
                  <a:pt x="228" y="6"/>
                </a:lnTo>
                <a:lnTo>
                  <a:pt x="229" y="7"/>
                </a:lnTo>
                <a:lnTo>
                  <a:pt x="228" y="9"/>
                </a:lnTo>
                <a:lnTo>
                  <a:pt x="229" y="11"/>
                </a:lnTo>
                <a:lnTo>
                  <a:pt x="231" y="14"/>
                </a:lnTo>
                <a:lnTo>
                  <a:pt x="234" y="17"/>
                </a:lnTo>
                <a:lnTo>
                  <a:pt x="237" y="19"/>
                </a:lnTo>
                <a:lnTo>
                  <a:pt x="237" y="19"/>
                </a:lnTo>
                <a:close/>
                <a:moveTo>
                  <a:pt x="111" y="244"/>
                </a:moveTo>
                <a:lnTo>
                  <a:pt x="111" y="244"/>
                </a:lnTo>
                <a:lnTo>
                  <a:pt x="110" y="248"/>
                </a:lnTo>
                <a:lnTo>
                  <a:pt x="108" y="245"/>
                </a:lnTo>
                <a:lnTo>
                  <a:pt x="105" y="241"/>
                </a:lnTo>
                <a:lnTo>
                  <a:pt x="105" y="238"/>
                </a:lnTo>
                <a:lnTo>
                  <a:pt x="105" y="238"/>
                </a:lnTo>
                <a:lnTo>
                  <a:pt x="108" y="240"/>
                </a:lnTo>
                <a:lnTo>
                  <a:pt x="111" y="244"/>
                </a:lnTo>
                <a:close/>
                <a:moveTo>
                  <a:pt x="444" y="379"/>
                </a:moveTo>
                <a:lnTo>
                  <a:pt x="444" y="379"/>
                </a:lnTo>
                <a:lnTo>
                  <a:pt x="443" y="385"/>
                </a:lnTo>
                <a:lnTo>
                  <a:pt x="444" y="387"/>
                </a:lnTo>
                <a:lnTo>
                  <a:pt x="445" y="388"/>
                </a:lnTo>
                <a:lnTo>
                  <a:pt x="445" y="390"/>
                </a:lnTo>
                <a:lnTo>
                  <a:pt x="446" y="406"/>
                </a:lnTo>
                <a:lnTo>
                  <a:pt x="446" y="407"/>
                </a:lnTo>
                <a:lnTo>
                  <a:pt x="442" y="414"/>
                </a:lnTo>
                <a:lnTo>
                  <a:pt x="441" y="416"/>
                </a:lnTo>
                <a:lnTo>
                  <a:pt x="441" y="424"/>
                </a:lnTo>
                <a:lnTo>
                  <a:pt x="440" y="426"/>
                </a:lnTo>
                <a:lnTo>
                  <a:pt x="439" y="428"/>
                </a:lnTo>
                <a:lnTo>
                  <a:pt x="437" y="435"/>
                </a:lnTo>
                <a:lnTo>
                  <a:pt x="435" y="438"/>
                </a:lnTo>
                <a:lnTo>
                  <a:pt x="429" y="435"/>
                </a:lnTo>
                <a:lnTo>
                  <a:pt x="425" y="433"/>
                </a:lnTo>
                <a:lnTo>
                  <a:pt x="423" y="430"/>
                </a:lnTo>
                <a:lnTo>
                  <a:pt x="423" y="428"/>
                </a:lnTo>
                <a:lnTo>
                  <a:pt x="425" y="427"/>
                </a:lnTo>
                <a:lnTo>
                  <a:pt x="425" y="425"/>
                </a:lnTo>
                <a:lnTo>
                  <a:pt x="422" y="424"/>
                </a:lnTo>
                <a:lnTo>
                  <a:pt x="420" y="423"/>
                </a:lnTo>
                <a:lnTo>
                  <a:pt x="420" y="421"/>
                </a:lnTo>
                <a:lnTo>
                  <a:pt x="421" y="418"/>
                </a:lnTo>
                <a:lnTo>
                  <a:pt x="421" y="416"/>
                </a:lnTo>
                <a:lnTo>
                  <a:pt x="419" y="416"/>
                </a:lnTo>
                <a:lnTo>
                  <a:pt x="417" y="416"/>
                </a:lnTo>
                <a:lnTo>
                  <a:pt x="417" y="414"/>
                </a:lnTo>
                <a:lnTo>
                  <a:pt x="418" y="413"/>
                </a:lnTo>
                <a:lnTo>
                  <a:pt x="420" y="411"/>
                </a:lnTo>
                <a:lnTo>
                  <a:pt x="419" y="409"/>
                </a:lnTo>
                <a:lnTo>
                  <a:pt x="418" y="408"/>
                </a:lnTo>
                <a:lnTo>
                  <a:pt x="416" y="406"/>
                </a:lnTo>
                <a:lnTo>
                  <a:pt x="415" y="404"/>
                </a:lnTo>
                <a:lnTo>
                  <a:pt x="417" y="402"/>
                </a:lnTo>
                <a:lnTo>
                  <a:pt x="419" y="401"/>
                </a:lnTo>
                <a:lnTo>
                  <a:pt x="417" y="398"/>
                </a:lnTo>
                <a:lnTo>
                  <a:pt x="416" y="398"/>
                </a:lnTo>
                <a:lnTo>
                  <a:pt x="415" y="398"/>
                </a:lnTo>
                <a:lnTo>
                  <a:pt x="416" y="397"/>
                </a:lnTo>
                <a:lnTo>
                  <a:pt x="418" y="395"/>
                </a:lnTo>
                <a:lnTo>
                  <a:pt x="420" y="390"/>
                </a:lnTo>
                <a:lnTo>
                  <a:pt x="423" y="387"/>
                </a:lnTo>
                <a:lnTo>
                  <a:pt x="429" y="386"/>
                </a:lnTo>
                <a:lnTo>
                  <a:pt x="430" y="385"/>
                </a:lnTo>
                <a:lnTo>
                  <a:pt x="432" y="383"/>
                </a:lnTo>
                <a:lnTo>
                  <a:pt x="433" y="382"/>
                </a:lnTo>
                <a:lnTo>
                  <a:pt x="435" y="382"/>
                </a:lnTo>
                <a:lnTo>
                  <a:pt x="437" y="383"/>
                </a:lnTo>
                <a:lnTo>
                  <a:pt x="438" y="384"/>
                </a:lnTo>
                <a:lnTo>
                  <a:pt x="439" y="383"/>
                </a:lnTo>
                <a:lnTo>
                  <a:pt x="439" y="380"/>
                </a:lnTo>
                <a:lnTo>
                  <a:pt x="439" y="379"/>
                </a:lnTo>
                <a:lnTo>
                  <a:pt x="439" y="373"/>
                </a:lnTo>
                <a:lnTo>
                  <a:pt x="440" y="370"/>
                </a:lnTo>
                <a:lnTo>
                  <a:pt x="442" y="370"/>
                </a:lnTo>
                <a:lnTo>
                  <a:pt x="443" y="371"/>
                </a:lnTo>
                <a:lnTo>
                  <a:pt x="443" y="373"/>
                </a:lnTo>
                <a:lnTo>
                  <a:pt x="444" y="377"/>
                </a:lnTo>
              </a:path>
            </a:pathLst>
          </a:custGeom>
          <a:solidFill>
            <a:srgbClr val="C00000"/>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F5F6FA"/>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CA5170A9-0ACC-444A-9454-CB2C8E5E9F33}"/>
              </a:ext>
            </a:extLst>
          </p:cNvPr>
          <p:cNvSpPr txBox="1"/>
          <p:nvPr/>
        </p:nvSpPr>
        <p:spPr>
          <a:xfrm>
            <a:off x="2721295" y="397856"/>
            <a:ext cx="6749408" cy="584775"/>
          </a:xfrm>
          <a:prstGeom prst="rect">
            <a:avLst/>
          </a:prstGeom>
          <a:noFill/>
        </p:spPr>
        <p:txBody>
          <a:bodyPr wrap="square" rtlCol="0">
            <a:spAutoFit/>
          </a:bodyPr>
          <a:lstStyle/>
          <a:p>
            <a:pPr algn="ctr"/>
            <a:r>
              <a:rPr lang="el-GR" sz="3200" b="1" dirty="0">
                <a:solidFill>
                  <a:prstClr val="black"/>
                </a:solidFill>
                <a:latin typeface="Calibri" panose="020F0502020204030204"/>
              </a:rPr>
              <a:t>ΗΝΩΜΕΝΕΣ ΠΟΛΙΤΕΙΕΣ ΤΗΣ ΑΜΕΡΙΚΗΣ</a:t>
            </a:r>
          </a:p>
        </p:txBody>
      </p:sp>
      <p:sp>
        <p:nvSpPr>
          <p:cNvPr id="12" name="TextBox 11">
            <a:extLst>
              <a:ext uri="{FF2B5EF4-FFF2-40B4-BE49-F238E27FC236}">
                <a16:creationId xmlns:a16="http://schemas.microsoft.com/office/drawing/2014/main" id="{EED95EAF-69A2-4627-A1FE-0F1238A4047D}"/>
              </a:ext>
            </a:extLst>
          </p:cNvPr>
          <p:cNvSpPr txBox="1"/>
          <p:nvPr/>
        </p:nvSpPr>
        <p:spPr>
          <a:xfrm>
            <a:off x="250926" y="1183591"/>
            <a:ext cx="7211911" cy="369332"/>
          </a:xfrm>
          <a:prstGeom prst="rect">
            <a:avLst/>
          </a:prstGeom>
          <a:noFill/>
        </p:spPr>
        <p:txBody>
          <a:bodyPr wrap="none" lIns="0" tIns="0" rIns="0" bIns="0" rtlCol="0">
            <a:spAutoFit/>
          </a:bodyPr>
          <a:lstStyle/>
          <a:p>
            <a:pPr marL="342900" indent="-342900" algn="l">
              <a:buFont typeface="Wingdings" panose="05000000000000000000" pitchFamily="2" charset="2"/>
              <a:buChar char="q"/>
            </a:pPr>
            <a:r>
              <a:rPr lang="en-US" sz="2400" b="1" kern="0" dirty="0">
                <a:solidFill>
                  <a:schemeClr val="tx1">
                    <a:lumMod val="10000"/>
                  </a:schemeClr>
                </a:solidFill>
                <a:latin typeface="Calibri" panose="020F0502020204030204" pitchFamily="34" charset="0"/>
                <a:cs typeface="Calibri" panose="020F0502020204030204" pitchFamily="34" charset="0"/>
              </a:rPr>
              <a:t>National Institute of Standards and Technology (NIST)</a:t>
            </a:r>
            <a:endParaRPr lang="el-GR" sz="2400" b="1" kern="0" dirty="0">
              <a:solidFill>
                <a:schemeClr val="tx1">
                  <a:lumMod val="10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2A30AAE-13BD-4D4A-BF2A-968A46C7613C}"/>
              </a:ext>
            </a:extLst>
          </p:cNvPr>
          <p:cNvSpPr txBox="1"/>
          <p:nvPr/>
        </p:nvSpPr>
        <p:spPr>
          <a:xfrm>
            <a:off x="329992" y="2409734"/>
            <a:ext cx="4552950" cy="830997"/>
          </a:xfrm>
          <a:prstGeom prst="rect">
            <a:avLst/>
          </a:prstGeom>
          <a:noFill/>
        </p:spPr>
        <p:txBody>
          <a:bodyPr wrap="square" lIns="0" tIns="0" rIns="0" bIns="0" rtlCol="0">
            <a:spAutoFit/>
          </a:bodyPr>
          <a:lstStyle/>
          <a:p>
            <a:pPr algn="ctr"/>
            <a:r>
              <a:rPr lang="el-GR" b="1" u="sng" kern="0" dirty="0">
                <a:solidFill>
                  <a:schemeClr val="tx1">
                    <a:lumMod val="10000"/>
                  </a:schemeClr>
                </a:solidFill>
                <a:latin typeface="Calibri" panose="020F0502020204030204" pitchFamily="34" charset="0"/>
                <a:cs typeface="Calibri" panose="020F0502020204030204" pitchFamily="34" charset="0"/>
              </a:rPr>
              <a:t>ΔΙΑΓΩΝΙΣΜΟΣ </a:t>
            </a:r>
            <a:r>
              <a:rPr lang="en-US" b="1" u="sng" kern="0" dirty="0">
                <a:solidFill>
                  <a:schemeClr val="tx1">
                    <a:lumMod val="10000"/>
                  </a:schemeClr>
                </a:solidFill>
                <a:latin typeface="Calibri" panose="020F0502020204030204" pitchFamily="34" charset="0"/>
                <a:cs typeface="Calibri" panose="020F0502020204030204" pitchFamily="34" charset="0"/>
              </a:rPr>
              <a:t>NIST (</a:t>
            </a:r>
            <a:r>
              <a:rPr lang="en-US" b="1" u="sng" kern="0" dirty="0">
                <a:solidFill>
                  <a:schemeClr val="accent1">
                    <a:lumMod val="50000"/>
                  </a:schemeClr>
                </a:solidFill>
                <a:latin typeface="Calibri" panose="020F0502020204030204" pitchFamily="34" charset="0"/>
                <a:cs typeface="Calibri" panose="020F0502020204030204" pitchFamily="34" charset="0"/>
              </a:rPr>
              <a:t>2016</a:t>
            </a:r>
            <a:r>
              <a:rPr lang="en-US" b="1" u="sng" kern="0" dirty="0">
                <a:solidFill>
                  <a:schemeClr val="tx1">
                    <a:lumMod val="10000"/>
                  </a:schemeClr>
                </a:solidFill>
                <a:latin typeface="Calibri" panose="020F0502020204030204" pitchFamily="34" charset="0"/>
                <a:cs typeface="Calibri" panose="020F0502020204030204" pitchFamily="34" charset="0"/>
              </a:rPr>
              <a:t>)</a:t>
            </a:r>
          </a:p>
          <a:p>
            <a:pPr algn="ctr"/>
            <a:r>
              <a:rPr lang="el-GR" b="0" i="0" dirty="0">
                <a:solidFill>
                  <a:schemeClr val="tx1">
                    <a:lumMod val="10000"/>
                  </a:schemeClr>
                </a:solidFill>
                <a:effectLst/>
                <a:latin typeface="Calibri" panose="020F0502020204030204" pitchFamily="34" charset="0"/>
                <a:cs typeface="Calibri" panose="020F0502020204030204" pitchFamily="34" charset="0"/>
              </a:rPr>
              <a:t>«</a:t>
            </a:r>
            <a:r>
              <a:rPr lang="el-GR" kern="0" dirty="0">
                <a:solidFill>
                  <a:schemeClr val="tx1">
                    <a:lumMod val="10000"/>
                  </a:schemeClr>
                </a:solidFill>
                <a:latin typeface="Calibri" panose="020F0502020204030204" pitchFamily="34" charset="0"/>
                <a:cs typeface="Calibri" panose="020F0502020204030204" pitchFamily="34" charset="0"/>
              </a:rPr>
              <a:t>Μετακβαντικοί» Αλγόριθμοι που να μπορούν με ασφάλεια να εκτελούν κάποιες διαδικασίες.</a:t>
            </a:r>
            <a:endParaRPr lang="en-US" kern="0" dirty="0">
              <a:solidFill>
                <a:schemeClr val="tx1">
                  <a:lumMod val="10000"/>
                </a:schemeClr>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3249159-134B-40F1-933A-5237F88BB48D}"/>
              </a:ext>
            </a:extLst>
          </p:cNvPr>
          <p:cNvSpPr txBox="1"/>
          <p:nvPr/>
        </p:nvSpPr>
        <p:spPr>
          <a:xfrm>
            <a:off x="1224678" y="3470257"/>
            <a:ext cx="2763577" cy="276999"/>
          </a:xfrm>
          <a:prstGeom prst="rect">
            <a:avLst/>
          </a:prstGeom>
          <a:noFill/>
        </p:spPr>
        <p:txBody>
          <a:bodyPr wrap="square" lIns="0" tIns="0" rIns="0" bIns="0" rtlCol="0">
            <a:spAutoFit/>
          </a:bodyPr>
          <a:lstStyle/>
          <a:p>
            <a:r>
              <a:rPr lang="el-GR" kern="0" dirty="0">
                <a:latin typeface="Calibri" panose="020F0502020204030204" pitchFamily="34" charset="0"/>
                <a:cs typeface="Calibri" panose="020F0502020204030204" pitchFamily="34" charset="0"/>
              </a:rPr>
              <a:t>(</a:t>
            </a:r>
            <a:r>
              <a:rPr lang="el-GR" b="1" kern="0" dirty="0">
                <a:solidFill>
                  <a:schemeClr val="accent1">
                    <a:lumMod val="50000"/>
                  </a:schemeClr>
                </a:solidFill>
                <a:latin typeface="Calibri" panose="020F0502020204030204" pitchFamily="34" charset="0"/>
                <a:cs typeface="Calibri" panose="020F0502020204030204" pitchFamily="34" charset="0"/>
              </a:rPr>
              <a:t>2022</a:t>
            </a:r>
            <a:r>
              <a:rPr lang="el-GR" kern="0" dirty="0">
                <a:solidFill>
                  <a:schemeClr val="tx1">
                    <a:lumMod val="10000"/>
                  </a:schemeClr>
                </a:solidFill>
                <a:latin typeface="Calibri" panose="020F0502020204030204" pitchFamily="34" charset="0"/>
                <a:cs typeface="Calibri" panose="020F0502020204030204" pitchFamily="34" charset="0"/>
              </a:rPr>
              <a:t>) </a:t>
            </a:r>
            <a:r>
              <a:rPr lang="el-GR" kern="0" dirty="0">
                <a:solidFill>
                  <a:schemeClr val="tx2">
                    <a:lumMod val="50000"/>
                  </a:schemeClr>
                </a:solidFill>
                <a:latin typeface="Calibri" panose="020F0502020204030204" pitchFamily="34" charset="0"/>
                <a:cs typeface="Calibri" panose="020F0502020204030204" pitchFamily="34" charset="0"/>
              </a:rPr>
              <a:t>4</a:t>
            </a:r>
            <a:r>
              <a:rPr lang="el-GR" kern="0" dirty="0">
                <a:solidFill>
                  <a:schemeClr val="tx1">
                    <a:lumMod val="10000"/>
                  </a:schemeClr>
                </a:solidFill>
                <a:latin typeface="Calibri" panose="020F0502020204030204" pitchFamily="34" charset="0"/>
                <a:cs typeface="Calibri" panose="020F0502020204030204" pitchFamily="34" charset="0"/>
              </a:rPr>
              <a:t> φιναλίστ</a:t>
            </a:r>
          </a:p>
        </p:txBody>
      </p:sp>
      <p:sp>
        <p:nvSpPr>
          <p:cNvPr id="20" name="TextBox 19">
            <a:extLst>
              <a:ext uri="{FF2B5EF4-FFF2-40B4-BE49-F238E27FC236}">
                <a16:creationId xmlns:a16="http://schemas.microsoft.com/office/drawing/2014/main" id="{257A0777-FA1B-4F44-B2DE-398F40D6F5FF}"/>
              </a:ext>
            </a:extLst>
          </p:cNvPr>
          <p:cNvSpPr txBox="1"/>
          <p:nvPr/>
        </p:nvSpPr>
        <p:spPr>
          <a:xfrm>
            <a:off x="1425729" y="3976782"/>
            <a:ext cx="2355541" cy="369332"/>
          </a:xfrm>
          <a:prstGeom prst="rect">
            <a:avLst/>
          </a:prstGeom>
          <a:noFill/>
        </p:spPr>
        <p:txBody>
          <a:bodyPr wrap="square">
            <a:spAutoFit/>
          </a:bodyPr>
          <a:lstStyle/>
          <a:p>
            <a:r>
              <a:rPr lang="el-GR" sz="1800" kern="0" dirty="0">
                <a:solidFill>
                  <a:schemeClr val="tx1">
                    <a:lumMod val="10000"/>
                  </a:schemeClr>
                </a:solidFill>
                <a:latin typeface="Calibri" panose="020F0502020204030204" pitchFamily="34" charset="0"/>
                <a:cs typeface="Calibri" panose="020F0502020204030204" pitchFamily="34" charset="0"/>
              </a:rPr>
              <a:t>(</a:t>
            </a:r>
            <a:r>
              <a:rPr lang="en-US" sz="1800" b="1" kern="0" dirty="0">
                <a:solidFill>
                  <a:schemeClr val="accent1">
                    <a:lumMod val="50000"/>
                  </a:schemeClr>
                </a:solidFill>
                <a:latin typeface="Calibri" panose="020F0502020204030204" pitchFamily="34" charset="0"/>
                <a:cs typeface="Calibri" panose="020F0502020204030204" pitchFamily="34" charset="0"/>
              </a:rPr>
              <a:t>2024</a:t>
            </a:r>
            <a:r>
              <a:rPr lang="el-GR" sz="1800" kern="0" dirty="0">
                <a:solidFill>
                  <a:schemeClr val="tx1">
                    <a:lumMod val="10000"/>
                  </a:schemeClr>
                </a:solidFill>
                <a:latin typeface="Calibri" panose="020F0502020204030204" pitchFamily="34" charset="0"/>
                <a:cs typeface="Calibri" panose="020F0502020204030204" pitchFamily="34" charset="0"/>
              </a:rPr>
              <a:t>) «Τυποποίηση» </a:t>
            </a:r>
            <a:r>
              <a:rPr lang="en-US" sz="1800" kern="0" dirty="0">
                <a:solidFill>
                  <a:schemeClr val="tx1">
                    <a:lumMod val="10000"/>
                  </a:schemeClr>
                </a:solidFill>
                <a:latin typeface="Calibri" panose="020F0502020204030204" pitchFamily="34" charset="0"/>
                <a:cs typeface="Calibri" panose="020F0502020204030204" pitchFamily="34" charset="0"/>
              </a:rPr>
              <a:t>;</a:t>
            </a:r>
            <a:endParaRPr lang="el-GR" sz="1800" kern="0" dirty="0">
              <a:solidFill>
                <a:schemeClr val="tx1">
                  <a:lumMod val="10000"/>
                </a:schemeClr>
              </a:solidFill>
              <a:latin typeface="Calibri" panose="020F0502020204030204" pitchFamily="34" charset="0"/>
              <a:cs typeface="Calibri" panose="020F0502020204030204" pitchFamily="34" charset="0"/>
            </a:endParaRPr>
          </a:p>
        </p:txBody>
      </p:sp>
      <p:sp>
        <p:nvSpPr>
          <p:cNvPr id="2" name="Freeform: Shape 1">
            <a:extLst>
              <a:ext uri="{FF2B5EF4-FFF2-40B4-BE49-F238E27FC236}">
                <a16:creationId xmlns:a16="http://schemas.microsoft.com/office/drawing/2014/main" id="{870B0BFB-2E35-DD39-46EF-15035197E098}"/>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D64D3619-DA01-A34F-4A0E-19EACEF45A47}"/>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26627C43-86DF-F9AA-38C0-C60505D54683}"/>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6BD8476-264F-04E4-930B-3018B3299445}"/>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099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ance">
            <a:extLst>
              <a:ext uri="{FF2B5EF4-FFF2-40B4-BE49-F238E27FC236}">
                <a16:creationId xmlns:a16="http://schemas.microsoft.com/office/drawing/2014/main" id="{D88526E0-A598-4975-94CA-A32463F991F2}"/>
              </a:ext>
            </a:extLst>
          </p:cNvPr>
          <p:cNvSpPr>
            <a:spLocks noChangeAspect="1" noEditPoints="1"/>
          </p:cNvSpPr>
          <p:nvPr/>
        </p:nvSpPr>
        <p:spPr bwMode="auto">
          <a:xfrm>
            <a:off x="5638800" y="1206511"/>
            <a:ext cx="5924550" cy="5098898"/>
          </a:xfrm>
          <a:custGeom>
            <a:avLst/>
            <a:gdLst>
              <a:gd name="T0" fmla="*/ 250 w 446"/>
              <a:gd name="T1" fmla="*/ 28 h 438"/>
              <a:gd name="T2" fmla="*/ 268 w 446"/>
              <a:gd name="T3" fmla="*/ 37 h 438"/>
              <a:gd name="T4" fmla="*/ 278 w 446"/>
              <a:gd name="T5" fmla="*/ 53 h 438"/>
              <a:gd name="T6" fmla="*/ 297 w 446"/>
              <a:gd name="T7" fmla="*/ 47 h 438"/>
              <a:gd name="T8" fmla="*/ 308 w 446"/>
              <a:gd name="T9" fmla="*/ 67 h 438"/>
              <a:gd name="T10" fmla="*/ 329 w 446"/>
              <a:gd name="T11" fmla="*/ 76 h 438"/>
              <a:gd name="T12" fmla="*/ 344 w 446"/>
              <a:gd name="T13" fmla="*/ 79 h 438"/>
              <a:gd name="T14" fmla="*/ 361 w 446"/>
              <a:gd name="T15" fmla="*/ 94 h 438"/>
              <a:gd name="T16" fmla="*/ 376 w 446"/>
              <a:gd name="T17" fmla="*/ 96 h 438"/>
              <a:gd name="T18" fmla="*/ 401 w 446"/>
              <a:gd name="T19" fmla="*/ 108 h 438"/>
              <a:gd name="T20" fmla="*/ 383 w 446"/>
              <a:gd name="T21" fmla="*/ 159 h 438"/>
              <a:gd name="T22" fmla="*/ 372 w 446"/>
              <a:gd name="T23" fmla="*/ 174 h 438"/>
              <a:gd name="T24" fmla="*/ 366 w 446"/>
              <a:gd name="T25" fmla="*/ 181 h 438"/>
              <a:gd name="T26" fmla="*/ 340 w 446"/>
              <a:gd name="T27" fmla="*/ 212 h 438"/>
              <a:gd name="T28" fmla="*/ 334 w 446"/>
              <a:gd name="T29" fmla="*/ 233 h 438"/>
              <a:gd name="T30" fmla="*/ 353 w 446"/>
              <a:gd name="T31" fmla="*/ 220 h 438"/>
              <a:gd name="T32" fmla="*/ 365 w 446"/>
              <a:gd name="T33" fmla="*/ 239 h 438"/>
              <a:gd name="T34" fmla="*/ 367 w 446"/>
              <a:gd name="T35" fmla="*/ 262 h 438"/>
              <a:gd name="T36" fmla="*/ 357 w 446"/>
              <a:gd name="T37" fmla="*/ 278 h 438"/>
              <a:gd name="T38" fmla="*/ 366 w 446"/>
              <a:gd name="T39" fmla="*/ 292 h 438"/>
              <a:gd name="T40" fmla="*/ 363 w 446"/>
              <a:gd name="T41" fmla="*/ 313 h 438"/>
              <a:gd name="T42" fmla="*/ 385 w 446"/>
              <a:gd name="T43" fmla="*/ 329 h 438"/>
              <a:gd name="T44" fmla="*/ 378 w 446"/>
              <a:gd name="T45" fmla="*/ 339 h 438"/>
              <a:gd name="T46" fmla="*/ 339 w 446"/>
              <a:gd name="T47" fmla="*/ 368 h 438"/>
              <a:gd name="T48" fmla="*/ 306 w 446"/>
              <a:gd name="T49" fmla="*/ 352 h 438"/>
              <a:gd name="T50" fmla="*/ 286 w 446"/>
              <a:gd name="T51" fmla="*/ 352 h 438"/>
              <a:gd name="T52" fmla="*/ 250 w 446"/>
              <a:gd name="T53" fmla="*/ 362 h 438"/>
              <a:gd name="T54" fmla="*/ 238 w 446"/>
              <a:gd name="T55" fmla="*/ 394 h 438"/>
              <a:gd name="T56" fmla="*/ 214 w 446"/>
              <a:gd name="T57" fmla="*/ 397 h 438"/>
              <a:gd name="T58" fmla="*/ 201 w 446"/>
              <a:gd name="T59" fmla="*/ 387 h 438"/>
              <a:gd name="T60" fmla="*/ 172 w 446"/>
              <a:gd name="T61" fmla="*/ 378 h 438"/>
              <a:gd name="T62" fmla="*/ 154 w 446"/>
              <a:gd name="T63" fmla="*/ 383 h 438"/>
              <a:gd name="T64" fmla="*/ 131 w 446"/>
              <a:gd name="T65" fmla="*/ 379 h 438"/>
              <a:gd name="T66" fmla="*/ 107 w 446"/>
              <a:gd name="T67" fmla="*/ 367 h 438"/>
              <a:gd name="T68" fmla="*/ 104 w 446"/>
              <a:gd name="T69" fmla="*/ 360 h 438"/>
              <a:gd name="T70" fmla="*/ 106 w 446"/>
              <a:gd name="T71" fmla="*/ 327 h 438"/>
              <a:gd name="T72" fmla="*/ 114 w 446"/>
              <a:gd name="T73" fmla="*/ 261 h 438"/>
              <a:gd name="T74" fmla="*/ 123 w 446"/>
              <a:gd name="T75" fmla="*/ 264 h 438"/>
              <a:gd name="T76" fmla="*/ 113 w 446"/>
              <a:gd name="T77" fmla="*/ 231 h 438"/>
              <a:gd name="T78" fmla="*/ 83 w 446"/>
              <a:gd name="T79" fmla="*/ 198 h 438"/>
              <a:gd name="T80" fmla="*/ 94 w 446"/>
              <a:gd name="T81" fmla="*/ 185 h 438"/>
              <a:gd name="T82" fmla="*/ 65 w 446"/>
              <a:gd name="T83" fmla="*/ 171 h 438"/>
              <a:gd name="T84" fmla="*/ 46 w 446"/>
              <a:gd name="T85" fmla="*/ 163 h 438"/>
              <a:gd name="T86" fmla="*/ 10 w 446"/>
              <a:gd name="T87" fmla="*/ 150 h 438"/>
              <a:gd name="T88" fmla="*/ 7 w 446"/>
              <a:gd name="T89" fmla="*/ 134 h 438"/>
              <a:gd name="T90" fmla="*/ 0 w 446"/>
              <a:gd name="T91" fmla="*/ 130 h 438"/>
              <a:gd name="T92" fmla="*/ 54 w 446"/>
              <a:gd name="T93" fmla="*/ 112 h 438"/>
              <a:gd name="T94" fmla="*/ 103 w 446"/>
              <a:gd name="T95" fmla="*/ 119 h 438"/>
              <a:gd name="T96" fmla="*/ 95 w 446"/>
              <a:gd name="T97" fmla="*/ 69 h 438"/>
              <a:gd name="T98" fmla="*/ 132 w 446"/>
              <a:gd name="T99" fmla="*/ 85 h 438"/>
              <a:gd name="T100" fmla="*/ 154 w 446"/>
              <a:gd name="T101" fmla="*/ 68 h 438"/>
              <a:gd name="T102" fmla="*/ 198 w 446"/>
              <a:gd name="T103" fmla="*/ 14 h 438"/>
              <a:gd name="T104" fmla="*/ 229 w 446"/>
              <a:gd name="T105" fmla="*/ 11 h 438"/>
              <a:gd name="T106" fmla="*/ 105 w 446"/>
              <a:gd name="T107" fmla="*/ 238 h 438"/>
              <a:gd name="T108" fmla="*/ 446 w 446"/>
              <a:gd name="T109" fmla="*/ 406 h 438"/>
              <a:gd name="T110" fmla="*/ 425 w 446"/>
              <a:gd name="T111" fmla="*/ 433 h 438"/>
              <a:gd name="T112" fmla="*/ 419 w 446"/>
              <a:gd name="T113" fmla="*/ 416 h 438"/>
              <a:gd name="T114" fmla="*/ 419 w 446"/>
              <a:gd name="T115" fmla="*/ 401 h 438"/>
              <a:gd name="T116" fmla="*/ 432 w 446"/>
              <a:gd name="T117" fmla="*/ 383 h 438"/>
              <a:gd name="T118" fmla="*/ 442 w 446"/>
              <a:gd name="T119" fmla="*/ 37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6" h="438">
                <a:moveTo>
                  <a:pt x="237" y="19"/>
                </a:moveTo>
                <a:lnTo>
                  <a:pt x="237" y="19"/>
                </a:lnTo>
                <a:lnTo>
                  <a:pt x="239" y="18"/>
                </a:lnTo>
                <a:lnTo>
                  <a:pt x="242" y="16"/>
                </a:lnTo>
                <a:lnTo>
                  <a:pt x="245" y="16"/>
                </a:lnTo>
                <a:lnTo>
                  <a:pt x="247" y="17"/>
                </a:lnTo>
                <a:lnTo>
                  <a:pt x="247" y="18"/>
                </a:lnTo>
                <a:lnTo>
                  <a:pt x="249" y="22"/>
                </a:lnTo>
                <a:lnTo>
                  <a:pt x="249" y="25"/>
                </a:lnTo>
                <a:lnTo>
                  <a:pt x="250" y="28"/>
                </a:lnTo>
                <a:lnTo>
                  <a:pt x="252" y="29"/>
                </a:lnTo>
                <a:lnTo>
                  <a:pt x="257" y="30"/>
                </a:lnTo>
                <a:lnTo>
                  <a:pt x="260" y="31"/>
                </a:lnTo>
                <a:lnTo>
                  <a:pt x="261" y="32"/>
                </a:lnTo>
                <a:lnTo>
                  <a:pt x="262" y="38"/>
                </a:lnTo>
                <a:lnTo>
                  <a:pt x="263" y="39"/>
                </a:lnTo>
                <a:lnTo>
                  <a:pt x="264" y="38"/>
                </a:lnTo>
                <a:lnTo>
                  <a:pt x="265" y="37"/>
                </a:lnTo>
                <a:lnTo>
                  <a:pt x="266" y="37"/>
                </a:lnTo>
                <a:lnTo>
                  <a:pt x="268" y="37"/>
                </a:lnTo>
                <a:lnTo>
                  <a:pt x="271" y="38"/>
                </a:lnTo>
                <a:lnTo>
                  <a:pt x="274" y="38"/>
                </a:lnTo>
                <a:lnTo>
                  <a:pt x="278" y="42"/>
                </a:lnTo>
                <a:lnTo>
                  <a:pt x="278" y="43"/>
                </a:lnTo>
                <a:lnTo>
                  <a:pt x="277" y="45"/>
                </a:lnTo>
                <a:lnTo>
                  <a:pt x="277" y="47"/>
                </a:lnTo>
                <a:lnTo>
                  <a:pt x="278" y="48"/>
                </a:lnTo>
                <a:lnTo>
                  <a:pt x="279" y="49"/>
                </a:lnTo>
                <a:lnTo>
                  <a:pt x="279" y="51"/>
                </a:lnTo>
                <a:lnTo>
                  <a:pt x="278" y="53"/>
                </a:lnTo>
                <a:lnTo>
                  <a:pt x="277" y="54"/>
                </a:lnTo>
                <a:lnTo>
                  <a:pt x="277" y="55"/>
                </a:lnTo>
                <a:lnTo>
                  <a:pt x="278" y="55"/>
                </a:lnTo>
                <a:lnTo>
                  <a:pt x="278" y="56"/>
                </a:lnTo>
                <a:lnTo>
                  <a:pt x="284" y="57"/>
                </a:lnTo>
                <a:lnTo>
                  <a:pt x="290" y="56"/>
                </a:lnTo>
                <a:lnTo>
                  <a:pt x="293" y="54"/>
                </a:lnTo>
                <a:lnTo>
                  <a:pt x="294" y="52"/>
                </a:lnTo>
                <a:lnTo>
                  <a:pt x="295" y="49"/>
                </a:lnTo>
                <a:lnTo>
                  <a:pt x="297" y="47"/>
                </a:lnTo>
                <a:lnTo>
                  <a:pt x="298" y="46"/>
                </a:lnTo>
                <a:lnTo>
                  <a:pt x="300" y="47"/>
                </a:lnTo>
                <a:lnTo>
                  <a:pt x="298" y="56"/>
                </a:lnTo>
                <a:lnTo>
                  <a:pt x="299" y="58"/>
                </a:lnTo>
                <a:lnTo>
                  <a:pt x="299" y="61"/>
                </a:lnTo>
                <a:lnTo>
                  <a:pt x="300" y="64"/>
                </a:lnTo>
                <a:lnTo>
                  <a:pt x="302" y="64"/>
                </a:lnTo>
                <a:lnTo>
                  <a:pt x="304" y="65"/>
                </a:lnTo>
                <a:lnTo>
                  <a:pt x="306" y="66"/>
                </a:lnTo>
                <a:lnTo>
                  <a:pt x="308" y="67"/>
                </a:lnTo>
                <a:lnTo>
                  <a:pt x="311" y="69"/>
                </a:lnTo>
                <a:lnTo>
                  <a:pt x="313" y="69"/>
                </a:lnTo>
                <a:lnTo>
                  <a:pt x="313" y="71"/>
                </a:lnTo>
                <a:lnTo>
                  <a:pt x="315" y="72"/>
                </a:lnTo>
                <a:lnTo>
                  <a:pt x="318" y="75"/>
                </a:lnTo>
                <a:lnTo>
                  <a:pt x="320" y="77"/>
                </a:lnTo>
                <a:lnTo>
                  <a:pt x="321" y="77"/>
                </a:lnTo>
                <a:lnTo>
                  <a:pt x="323" y="77"/>
                </a:lnTo>
                <a:lnTo>
                  <a:pt x="326" y="76"/>
                </a:lnTo>
                <a:lnTo>
                  <a:pt x="329" y="76"/>
                </a:lnTo>
                <a:lnTo>
                  <a:pt x="330" y="78"/>
                </a:lnTo>
                <a:lnTo>
                  <a:pt x="332" y="78"/>
                </a:lnTo>
                <a:lnTo>
                  <a:pt x="333" y="79"/>
                </a:lnTo>
                <a:lnTo>
                  <a:pt x="334" y="80"/>
                </a:lnTo>
                <a:lnTo>
                  <a:pt x="336" y="81"/>
                </a:lnTo>
                <a:lnTo>
                  <a:pt x="338" y="80"/>
                </a:lnTo>
                <a:lnTo>
                  <a:pt x="339" y="79"/>
                </a:lnTo>
                <a:lnTo>
                  <a:pt x="341" y="78"/>
                </a:lnTo>
                <a:lnTo>
                  <a:pt x="343" y="78"/>
                </a:lnTo>
                <a:lnTo>
                  <a:pt x="344" y="79"/>
                </a:lnTo>
                <a:lnTo>
                  <a:pt x="346" y="80"/>
                </a:lnTo>
                <a:lnTo>
                  <a:pt x="347" y="80"/>
                </a:lnTo>
                <a:lnTo>
                  <a:pt x="350" y="81"/>
                </a:lnTo>
                <a:lnTo>
                  <a:pt x="352" y="83"/>
                </a:lnTo>
                <a:lnTo>
                  <a:pt x="353" y="85"/>
                </a:lnTo>
                <a:lnTo>
                  <a:pt x="353" y="87"/>
                </a:lnTo>
                <a:lnTo>
                  <a:pt x="354" y="88"/>
                </a:lnTo>
                <a:lnTo>
                  <a:pt x="358" y="94"/>
                </a:lnTo>
                <a:lnTo>
                  <a:pt x="359" y="94"/>
                </a:lnTo>
                <a:lnTo>
                  <a:pt x="361" y="94"/>
                </a:lnTo>
                <a:lnTo>
                  <a:pt x="362" y="92"/>
                </a:lnTo>
                <a:lnTo>
                  <a:pt x="363" y="92"/>
                </a:lnTo>
                <a:lnTo>
                  <a:pt x="365" y="93"/>
                </a:lnTo>
                <a:lnTo>
                  <a:pt x="366" y="93"/>
                </a:lnTo>
                <a:lnTo>
                  <a:pt x="367" y="96"/>
                </a:lnTo>
                <a:lnTo>
                  <a:pt x="368" y="96"/>
                </a:lnTo>
                <a:lnTo>
                  <a:pt x="368" y="96"/>
                </a:lnTo>
                <a:lnTo>
                  <a:pt x="370" y="96"/>
                </a:lnTo>
                <a:lnTo>
                  <a:pt x="373" y="96"/>
                </a:lnTo>
                <a:lnTo>
                  <a:pt x="376" y="96"/>
                </a:lnTo>
                <a:lnTo>
                  <a:pt x="379" y="94"/>
                </a:lnTo>
                <a:lnTo>
                  <a:pt x="380" y="95"/>
                </a:lnTo>
                <a:lnTo>
                  <a:pt x="383" y="98"/>
                </a:lnTo>
                <a:lnTo>
                  <a:pt x="385" y="99"/>
                </a:lnTo>
                <a:lnTo>
                  <a:pt x="391" y="100"/>
                </a:lnTo>
                <a:lnTo>
                  <a:pt x="398" y="101"/>
                </a:lnTo>
                <a:lnTo>
                  <a:pt x="400" y="102"/>
                </a:lnTo>
                <a:lnTo>
                  <a:pt x="402" y="103"/>
                </a:lnTo>
                <a:lnTo>
                  <a:pt x="402" y="107"/>
                </a:lnTo>
                <a:lnTo>
                  <a:pt x="401" y="108"/>
                </a:lnTo>
                <a:lnTo>
                  <a:pt x="395" y="116"/>
                </a:lnTo>
                <a:lnTo>
                  <a:pt x="393" y="119"/>
                </a:lnTo>
                <a:lnTo>
                  <a:pt x="391" y="123"/>
                </a:lnTo>
                <a:lnTo>
                  <a:pt x="390" y="130"/>
                </a:lnTo>
                <a:lnTo>
                  <a:pt x="388" y="136"/>
                </a:lnTo>
                <a:lnTo>
                  <a:pt x="386" y="141"/>
                </a:lnTo>
                <a:lnTo>
                  <a:pt x="385" y="146"/>
                </a:lnTo>
                <a:lnTo>
                  <a:pt x="385" y="149"/>
                </a:lnTo>
                <a:lnTo>
                  <a:pt x="385" y="153"/>
                </a:lnTo>
                <a:lnTo>
                  <a:pt x="383" y="159"/>
                </a:lnTo>
                <a:lnTo>
                  <a:pt x="383" y="164"/>
                </a:lnTo>
                <a:lnTo>
                  <a:pt x="384" y="167"/>
                </a:lnTo>
                <a:lnTo>
                  <a:pt x="386" y="168"/>
                </a:lnTo>
                <a:lnTo>
                  <a:pt x="382" y="170"/>
                </a:lnTo>
                <a:lnTo>
                  <a:pt x="381" y="171"/>
                </a:lnTo>
                <a:lnTo>
                  <a:pt x="380" y="174"/>
                </a:lnTo>
                <a:lnTo>
                  <a:pt x="377" y="175"/>
                </a:lnTo>
                <a:lnTo>
                  <a:pt x="375" y="175"/>
                </a:lnTo>
                <a:lnTo>
                  <a:pt x="373" y="175"/>
                </a:lnTo>
                <a:lnTo>
                  <a:pt x="372" y="174"/>
                </a:lnTo>
                <a:lnTo>
                  <a:pt x="372" y="173"/>
                </a:lnTo>
                <a:lnTo>
                  <a:pt x="371" y="172"/>
                </a:lnTo>
                <a:lnTo>
                  <a:pt x="368" y="172"/>
                </a:lnTo>
                <a:lnTo>
                  <a:pt x="365" y="174"/>
                </a:lnTo>
                <a:lnTo>
                  <a:pt x="363" y="177"/>
                </a:lnTo>
                <a:lnTo>
                  <a:pt x="364" y="178"/>
                </a:lnTo>
                <a:lnTo>
                  <a:pt x="366" y="179"/>
                </a:lnTo>
                <a:lnTo>
                  <a:pt x="366" y="179"/>
                </a:lnTo>
                <a:lnTo>
                  <a:pt x="366" y="180"/>
                </a:lnTo>
                <a:lnTo>
                  <a:pt x="366" y="181"/>
                </a:lnTo>
                <a:lnTo>
                  <a:pt x="365" y="182"/>
                </a:lnTo>
                <a:lnTo>
                  <a:pt x="357" y="192"/>
                </a:lnTo>
                <a:lnTo>
                  <a:pt x="356" y="193"/>
                </a:lnTo>
                <a:lnTo>
                  <a:pt x="355" y="195"/>
                </a:lnTo>
                <a:lnTo>
                  <a:pt x="349" y="197"/>
                </a:lnTo>
                <a:lnTo>
                  <a:pt x="349" y="198"/>
                </a:lnTo>
                <a:lnTo>
                  <a:pt x="349" y="202"/>
                </a:lnTo>
                <a:lnTo>
                  <a:pt x="348" y="206"/>
                </a:lnTo>
                <a:lnTo>
                  <a:pt x="344" y="209"/>
                </a:lnTo>
                <a:lnTo>
                  <a:pt x="340" y="212"/>
                </a:lnTo>
                <a:lnTo>
                  <a:pt x="339" y="214"/>
                </a:lnTo>
                <a:lnTo>
                  <a:pt x="339" y="217"/>
                </a:lnTo>
                <a:lnTo>
                  <a:pt x="337" y="219"/>
                </a:lnTo>
                <a:lnTo>
                  <a:pt x="337" y="221"/>
                </a:lnTo>
                <a:lnTo>
                  <a:pt x="339" y="223"/>
                </a:lnTo>
                <a:lnTo>
                  <a:pt x="339" y="225"/>
                </a:lnTo>
                <a:lnTo>
                  <a:pt x="338" y="227"/>
                </a:lnTo>
                <a:lnTo>
                  <a:pt x="336" y="229"/>
                </a:lnTo>
                <a:lnTo>
                  <a:pt x="334" y="230"/>
                </a:lnTo>
                <a:lnTo>
                  <a:pt x="334" y="233"/>
                </a:lnTo>
                <a:lnTo>
                  <a:pt x="335" y="233"/>
                </a:lnTo>
                <a:lnTo>
                  <a:pt x="338" y="233"/>
                </a:lnTo>
                <a:lnTo>
                  <a:pt x="342" y="231"/>
                </a:lnTo>
                <a:lnTo>
                  <a:pt x="344" y="229"/>
                </a:lnTo>
                <a:lnTo>
                  <a:pt x="342" y="226"/>
                </a:lnTo>
                <a:lnTo>
                  <a:pt x="342" y="226"/>
                </a:lnTo>
                <a:lnTo>
                  <a:pt x="343" y="225"/>
                </a:lnTo>
                <a:lnTo>
                  <a:pt x="345" y="222"/>
                </a:lnTo>
                <a:lnTo>
                  <a:pt x="349" y="221"/>
                </a:lnTo>
                <a:lnTo>
                  <a:pt x="353" y="220"/>
                </a:lnTo>
                <a:lnTo>
                  <a:pt x="359" y="221"/>
                </a:lnTo>
                <a:lnTo>
                  <a:pt x="359" y="222"/>
                </a:lnTo>
                <a:lnTo>
                  <a:pt x="359" y="223"/>
                </a:lnTo>
                <a:lnTo>
                  <a:pt x="360" y="226"/>
                </a:lnTo>
                <a:lnTo>
                  <a:pt x="361" y="228"/>
                </a:lnTo>
                <a:lnTo>
                  <a:pt x="359" y="232"/>
                </a:lnTo>
                <a:lnTo>
                  <a:pt x="360" y="234"/>
                </a:lnTo>
                <a:lnTo>
                  <a:pt x="362" y="236"/>
                </a:lnTo>
                <a:lnTo>
                  <a:pt x="363" y="238"/>
                </a:lnTo>
                <a:lnTo>
                  <a:pt x="365" y="239"/>
                </a:lnTo>
                <a:lnTo>
                  <a:pt x="367" y="242"/>
                </a:lnTo>
                <a:lnTo>
                  <a:pt x="367" y="243"/>
                </a:lnTo>
                <a:lnTo>
                  <a:pt x="365" y="246"/>
                </a:lnTo>
                <a:lnTo>
                  <a:pt x="360" y="248"/>
                </a:lnTo>
                <a:lnTo>
                  <a:pt x="360" y="250"/>
                </a:lnTo>
                <a:lnTo>
                  <a:pt x="360" y="251"/>
                </a:lnTo>
                <a:lnTo>
                  <a:pt x="360" y="253"/>
                </a:lnTo>
                <a:lnTo>
                  <a:pt x="363" y="255"/>
                </a:lnTo>
                <a:lnTo>
                  <a:pt x="365" y="259"/>
                </a:lnTo>
                <a:lnTo>
                  <a:pt x="367" y="262"/>
                </a:lnTo>
                <a:lnTo>
                  <a:pt x="370" y="265"/>
                </a:lnTo>
                <a:lnTo>
                  <a:pt x="371" y="267"/>
                </a:lnTo>
                <a:lnTo>
                  <a:pt x="371" y="267"/>
                </a:lnTo>
                <a:lnTo>
                  <a:pt x="370" y="269"/>
                </a:lnTo>
                <a:lnTo>
                  <a:pt x="369" y="274"/>
                </a:lnTo>
                <a:lnTo>
                  <a:pt x="367" y="274"/>
                </a:lnTo>
                <a:lnTo>
                  <a:pt x="366" y="275"/>
                </a:lnTo>
                <a:lnTo>
                  <a:pt x="362" y="278"/>
                </a:lnTo>
                <a:lnTo>
                  <a:pt x="360" y="278"/>
                </a:lnTo>
                <a:lnTo>
                  <a:pt x="357" y="278"/>
                </a:lnTo>
                <a:lnTo>
                  <a:pt x="355" y="279"/>
                </a:lnTo>
                <a:lnTo>
                  <a:pt x="355" y="281"/>
                </a:lnTo>
                <a:lnTo>
                  <a:pt x="357" y="283"/>
                </a:lnTo>
                <a:lnTo>
                  <a:pt x="358" y="285"/>
                </a:lnTo>
                <a:lnTo>
                  <a:pt x="358" y="288"/>
                </a:lnTo>
                <a:lnTo>
                  <a:pt x="360" y="289"/>
                </a:lnTo>
                <a:lnTo>
                  <a:pt x="363" y="290"/>
                </a:lnTo>
                <a:lnTo>
                  <a:pt x="365" y="290"/>
                </a:lnTo>
                <a:lnTo>
                  <a:pt x="366" y="291"/>
                </a:lnTo>
                <a:lnTo>
                  <a:pt x="366" y="292"/>
                </a:lnTo>
                <a:lnTo>
                  <a:pt x="367" y="297"/>
                </a:lnTo>
                <a:lnTo>
                  <a:pt x="367" y="298"/>
                </a:lnTo>
                <a:lnTo>
                  <a:pt x="365" y="298"/>
                </a:lnTo>
                <a:lnTo>
                  <a:pt x="364" y="300"/>
                </a:lnTo>
                <a:lnTo>
                  <a:pt x="363" y="303"/>
                </a:lnTo>
                <a:lnTo>
                  <a:pt x="362" y="306"/>
                </a:lnTo>
                <a:lnTo>
                  <a:pt x="363" y="308"/>
                </a:lnTo>
                <a:lnTo>
                  <a:pt x="363" y="309"/>
                </a:lnTo>
                <a:lnTo>
                  <a:pt x="363" y="311"/>
                </a:lnTo>
                <a:lnTo>
                  <a:pt x="363" y="313"/>
                </a:lnTo>
                <a:lnTo>
                  <a:pt x="365" y="316"/>
                </a:lnTo>
                <a:lnTo>
                  <a:pt x="371" y="319"/>
                </a:lnTo>
                <a:lnTo>
                  <a:pt x="376" y="322"/>
                </a:lnTo>
                <a:lnTo>
                  <a:pt x="378" y="322"/>
                </a:lnTo>
                <a:lnTo>
                  <a:pt x="385" y="320"/>
                </a:lnTo>
                <a:lnTo>
                  <a:pt x="386" y="321"/>
                </a:lnTo>
                <a:lnTo>
                  <a:pt x="387" y="323"/>
                </a:lnTo>
                <a:lnTo>
                  <a:pt x="388" y="324"/>
                </a:lnTo>
                <a:lnTo>
                  <a:pt x="387" y="326"/>
                </a:lnTo>
                <a:lnTo>
                  <a:pt x="385" y="329"/>
                </a:lnTo>
                <a:lnTo>
                  <a:pt x="383" y="332"/>
                </a:lnTo>
                <a:lnTo>
                  <a:pt x="381" y="334"/>
                </a:lnTo>
                <a:lnTo>
                  <a:pt x="382" y="335"/>
                </a:lnTo>
                <a:lnTo>
                  <a:pt x="382" y="338"/>
                </a:lnTo>
                <a:lnTo>
                  <a:pt x="380" y="339"/>
                </a:lnTo>
                <a:lnTo>
                  <a:pt x="380" y="338"/>
                </a:lnTo>
                <a:lnTo>
                  <a:pt x="379" y="338"/>
                </a:lnTo>
                <a:lnTo>
                  <a:pt x="379" y="338"/>
                </a:lnTo>
                <a:lnTo>
                  <a:pt x="378" y="338"/>
                </a:lnTo>
                <a:lnTo>
                  <a:pt x="378" y="339"/>
                </a:lnTo>
                <a:lnTo>
                  <a:pt x="375" y="341"/>
                </a:lnTo>
                <a:lnTo>
                  <a:pt x="372" y="342"/>
                </a:lnTo>
                <a:lnTo>
                  <a:pt x="362" y="352"/>
                </a:lnTo>
                <a:lnTo>
                  <a:pt x="358" y="355"/>
                </a:lnTo>
                <a:lnTo>
                  <a:pt x="357" y="356"/>
                </a:lnTo>
                <a:lnTo>
                  <a:pt x="356" y="359"/>
                </a:lnTo>
                <a:lnTo>
                  <a:pt x="353" y="362"/>
                </a:lnTo>
                <a:lnTo>
                  <a:pt x="351" y="363"/>
                </a:lnTo>
                <a:lnTo>
                  <a:pt x="345" y="365"/>
                </a:lnTo>
                <a:lnTo>
                  <a:pt x="339" y="368"/>
                </a:lnTo>
                <a:lnTo>
                  <a:pt x="336" y="366"/>
                </a:lnTo>
                <a:lnTo>
                  <a:pt x="329" y="366"/>
                </a:lnTo>
                <a:lnTo>
                  <a:pt x="325" y="363"/>
                </a:lnTo>
                <a:lnTo>
                  <a:pt x="317" y="361"/>
                </a:lnTo>
                <a:lnTo>
                  <a:pt x="314" y="356"/>
                </a:lnTo>
                <a:lnTo>
                  <a:pt x="310" y="356"/>
                </a:lnTo>
                <a:lnTo>
                  <a:pt x="308" y="356"/>
                </a:lnTo>
                <a:lnTo>
                  <a:pt x="306" y="355"/>
                </a:lnTo>
                <a:lnTo>
                  <a:pt x="306" y="353"/>
                </a:lnTo>
                <a:lnTo>
                  <a:pt x="306" y="352"/>
                </a:lnTo>
                <a:lnTo>
                  <a:pt x="303" y="352"/>
                </a:lnTo>
                <a:lnTo>
                  <a:pt x="301" y="352"/>
                </a:lnTo>
                <a:lnTo>
                  <a:pt x="300" y="353"/>
                </a:lnTo>
                <a:lnTo>
                  <a:pt x="299" y="354"/>
                </a:lnTo>
                <a:lnTo>
                  <a:pt x="298" y="353"/>
                </a:lnTo>
                <a:lnTo>
                  <a:pt x="297" y="354"/>
                </a:lnTo>
                <a:lnTo>
                  <a:pt x="297" y="354"/>
                </a:lnTo>
                <a:lnTo>
                  <a:pt x="295" y="355"/>
                </a:lnTo>
                <a:lnTo>
                  <a:pt x="292" y="354"/>
                </a:lnTo>
                <a:lnTo>
                  <a:pt x="286" y="352"/>
                </a:lnTo>
                <a:lnTo>
                  <a:pt x="285" y="351"/>
                </a:lnTo>
                <a:lnTo>
                  <a:pt x="280" y="350"/>
                </a:lnTo>
                <a:lnTo>
                  <a:pt x="278" y="349"/>
                </a:lnTo>
                <a:lnTo>
                  <a:pt x="276" y="347"/>
                </a:lnTo>
                <a:lnTo>
                  <a:pt x="275" y="346"/>
                </a:lnTo>
                <a:lnTo>
                  <a:pt x="275" y="345"/>
                </a:lnTo>
                <a:lnTo>
                  <a:pt x="270" y="347"/>
                </a:lnTo>
                <a:lnTo>
                  <a:pt x="269" y="349"/>
                </a:lnTo>
                <a:lnTo>
                  <a:pt x="266" y="351"/>
                </a:lnTo>
                <a:lnTo>
                  <a:pt x="250" y="362"/>
                </a:lnTo>
                <a:lnTo>
                  <a:pt x="247" y="367"/>
                </a:lnTo>
                <a:lnTo>
                  <a:pt x="243" y="374"/>
                </a:lnTo>
                <a:lnTo>
                  <a:pt x="243" y="378"/>
                </a:lnTo>
                <a:lnTo>
                  <a:pt x="244" y="388"/>
                </a:lnTo>
                <a:lnTo>
                  <a:pt x="248" y="393"/>
                </a:lnTo>
                <a:lnTo>
                  <a:pt x="248" y="395"/>
                </a:lnTo>
                <a:lnTo>
                  <a:pt x="246" y="395"/>
                </a:lnTo>
                <a:lnTo>
                  <a:pt x="243" y="394"/>
                </a:lnTo>
                <a:lnTo>
                  <a:pt x="241" y="393"/>
                </a:lnTo>
                <a:lnTo>
                  <a:pt x="238" y="394"/>
                </a:lnTo>
                <a:lnTo>
                  <a:pt x="236" y="395"/>
                </a:lnTo>
                <a:lnTo>
                  <a:pt x="234" y="395"/>
                </a:lnTo>
                <a:lnTo>
                  <a:pt x="232" y="396"/>
                </a:lnTo>
                <a:lnTo>
                  <a:pt x="231" y="396"/>
                </a:lnTo>
                <a:lnTo>
                  <a:pt x="231" y="398"/>
                </a:lnTo>
                <a:lnTo>
                  <a:pt x="231" y="399"/>
                </a:lnTo>
                <a:lnTo>
                  <a:pt x="228" y="398"/>
                </a:lnTo>
                <a:lnTo>
                  <a:pt x="222" y="396"/>
                </a:lnTo>
                <a:lnTo>
                  <a:pt x="217" y="395"/>
                </a:lnTo>
                <a:lnTo>
                  <a:pt x="214" y="397"/>
                </a:lnTo>
                <a:lnTo>
                  <a:pt x="212" y="398"/>
                </a:lnTo>
                <a:lnTo>
                  <a:pt x="210" y="398"/>
                </a:lnTo>
                <a:lnTo>
                  <a:pt x="209" y="396"/>
                </a:lnTo>
                <a:lnTo>
                  <a:pt x="208" y="395"/>
                </a:lnTo>
                <a:lnTo>
                  <a:pt x="206" y="394"/>
                </a:lnTo>
                <a:lnTo>
                  <a:pt x="201" y="392"/>
                </a:lnTo>
                <a:lnTo>
                  <a:pt x="202" y="391"/>
                </a:lnTo>
                <a:lnTo>
                  <a:pt x="202" y="389"/>
                </a:lnTo>
                <a:lnTo>
                  <a:pt x="202" y="389"/>
                </a:lnTo>
                <a:lnTo>
                  <a:pt x="201" y="387"/>
                </a:lnTo>
                <a:lnTo>
                  <a:pt x="197" y="386"/>
                </a:lnTo>
                <a:lnTo>
                  <a:pt x="195" y="386"/>
                </a:lnTo>
                <a:lnTo>
                  <a:pt x="194" y="387"/>
                </a:lnTo>
                <a:lnTo>
                  <a:pt x="193" y="388"/>
                </a:lnTo>
                <a:lnTo>
                  <a:pt x="190" y="384"/>
                </a:lnTo>
                <a:lnTo>
                  <a:pt x="188" y="383"/>
                </a:lnTo>
                <a:lnTo>
                  <a:pt x="186" y="383"/>
                </a:lnTo>
                <a:lnTo>
                  <a:pt x="183" y="382"/>
                </a:lnTo>
                <a:lnTo>
                  <a:pt x="180" y="380"/>
                </a:lnTo>
                <a:lnTo>
                  <a:pt x="172" y="378"/>
                </a:lnTo>
                <a:lnTo>
                  <a:pt x="170" y="377"/>
                </a:lnTo>
                <a:lnTo>
                  <a:pt x="169" y="378"/>
                </a:lnTo>
                <a:lnTo>
                  <a:pt x="168" y="379"/>
                </a:lnTo>
                <a:lnTo>
                  <a:pt x="168" y="383"/>
                </a:lnTo>
                <a:lnTo>
                  <a:pt x="168" y="384"/>
                </a:lnTo>
                <a:lnTo>
                  <a:pt x="164" y="384"/>
                </a:lnTo>
                <a:lnTo>
                  <a:pt x="160" y="383"/>
                </a:lnTo>
                <a:lnTo>
                  <a:pt x="158" y="384"/>
                </a:lnTo>
                <a:lnTo>
                  <a:pt x="156" y="384"/>
                </a:lnTo>
                <a:lnTo>
                  <a:pt x="154" y="383"/>
                </a:lnTo>
                <a:lnTo>
                  <a:pt x="147" y="384"/>
                </a:lnTo>
                <a:lnTo>
                  <a:pt x="146" y="383"/>
                </a:lnTo>
                <a:lnTo>
                  <a:pt x="144" y="381"/>
                </a:lnTo>
                <a:lnTo>
                  <a:pt x="142" y="380"/>
                </a:lnTo>
                <a:lnTo>
                  <a:pt x="140" y="379"/>
                </a:lnTo>
                <a:lnTo>
                  <a:pt x="139" y="378"/>
                </a:lnTo>
                <a:lnTo>
                  <a:pt x="138" y="378"/>
                </a:lnTo>
                <a:lnTo>
                  <a:pt x="136" y="379"/>
                </a:lnTo>
                <a:lnTo>
                  <a:pt x="133" y="379"/>
                </a:lnTo>
                <a:lnTo>
                  <a:pt x="131" y="379"/>
                </a:lnTo>
                <a:lnTo>
                  <a:pt x="130" y="379"/>
                </a:lnTo>
                <a:lnTo>
                  <a:pt x="125" y="374"/>
                </a:lnTo>
                <a:lnTo>
                  <a:pt x="124" y="373"/>
                </a:lnTo>
                <a:lnTo>
                  <a:pt x="122" y="373"/>
                </a:lnTo>
                <a:lnTo>
                  <a:pt x="119" y="373"/>
                </a:lnTo>
                <a:lnTo>
                  <a:pt x="111" y="370"/>
                </a:lnTo>
                <a:lnTo>
                  <a:pt x="108" y="368"/>
                </a:lnTo>
                <a:lnTo>
                  <a:pt x="108" y="367"/>
                </a:lnTo>
                <a:lnTo>
                  <a:pt x="108" y="366"/>
                </a:lnTo>
                <a:lnTo>
                  <a:pt x="107" y="367"/>
                </a:lnTo>
                <a:lnTo>
                  <a:pt x="106" y="368"/>
                </a:lnTo>
                <a:lnTo>
                  <a:pt x="105" y="369"/>
                </a:lnTo>
                <a:lnTo>
                  <a:pt x="105" y="369"/>
                </a:lnTo>
                <a:lnTo>
                  <a:pt x="104" y="369"/>
                </a:lnTo>
                <a:lnTo>
                  <a:pt x="103" y="368"/>
                </a:lnTo>
                <a:lnTo>
                  <a:pt x="102" y="368"/>
                </a:lnTo>
                <a:lnTo>
                  <a:pt x="103" y="366"/>
                </a:lnTo>
                <a:lnTo>
                  <a:pt x="104" y="364"/>
                </a:lnTo>
                <a:lnTo>
                  <a:pt x="104" y="362"/>
                </a:lnTo>
                <a:lnTo>
                  <a:pt x="104" y="360"/>
                </a:lnTo>
                <a:lnTo>
                  <a:pt x="102" y="359"/>
                </a:lnTo>
                <a:lnTo>
                  <a:pt x="99" y="359"/>
                </a:lnTo>
                <a:lnTo>
                  <a:pt x="97" y="359"/>
                </a:lnTo>
                <a:lnTo>
                  <a:pt x="95" y="358"/>
                </a:lnTo>
                <a:lnTo>
                  <a:pt x="93" y="357"/>
                </a:lnTo>
                <a:lnTo>
                  <a:pt x="92" y="355"/>
                </a:lnTo>
                <a:lnTo>
                  <a:pt x="92" y="353"/>
                </a:lnTo>
                <a:lnTo>
                  <a:pt x="97" y="352"/>
                </a:lnTo>
                <a:lnTo>
                  <a:pt x="102" y="347"/>
                </a:lnTo>
                <a:lnTo>
                  <a:pt x="106" y="327"/>
                </a:lnTo>
                <a:lnTo>
                  <a:pt x="109" y="304"/>
                </a:lnTo>
                <a:lnTo>
                  <a:pt x="112" y="299"/>
                </a:lnTo>
                <a:lnTo>
                  <a:pt x="115" y="298"/>
                </a:lnTo>
                <a:lnTo>
                  <a:pt x="112" y="295"/>
                </a:lnTo>
                <a:lnTo>
                  <a:pt x="111" y="296"/>
                </a:lnTo>
                <a:lnTo>
                  <a:pt x="110" y="298"/>
                </a:lnTo>
                <a:lnTo>
                  <a:pt x="109" y="299"/>
                </a:lnTo>
                <a:lnTo>
                  <a:pt x="111" y="277"/>
                </a:lnTo>
                <a:lnTo>
                  <a:pt x="112" y="269"/>
                </a:lnTo>
                <a:lnTo>
                  <a:pt x="114" y="261"/>
                </a:lnTo>
                <a:lnTo>
                  <a:pt x="119" y="264"/>
                </a:lnTo>
                <a:lnTo>
                  <a:pt x="122" y="268"/>
                </a:lnTo>
                <a:lnTo>
                  <a:pt x="124" y="270"/>
                </a:lnTo>
                <a:lnTo>
                  <a:pt x="127" y="280"/>
                </a:lnTo>
                <a:lnTo>
                  <a:pt x="128" y="282"/>
                </a:lnTo>
                <a:lnTo>
                  <a:pt x="131" y="284"/>
                </a:lnTo>
                <a:lnTo>
                  <a:pt x="130" y="282"/>
                </a:lnTo>
                <a:lnTo>
                  <a:pt x="128" y="280"/>
                </a:lnTo>
                <a:lnTo>
                  <a:pt x="125" y="267"/>
                </a:lnTo>
                <a:lnTo>
                  <a:pt x="123" y="264"/>
                </a:lnTo>
                <a:lnTo>
                  <a:pt x="121" y="261"/>
                </a:lnTo>
                <a:lnTo>
                  <a:pt x="112" y="254"/>
                </a:lnTo>
                <a:lnTo>
                  <a:pt x="111" y="253"/>
                </a:lnTo>
                <a:lnTo>
                  <a:pt x="110" y="250"/>
                </a:lnTo>
                <a:lnTo>
                  <a:pt x="113" y="250"/>
                </a:lnTo>
                <a:lnTo>
                  <a:pt x="116" y="252"/>
                </a:lnTo>
                <a:lnTo>
                  <a:pt x="116" y="250"/>
                </a:lnTo>
                <a:lnTo>
                  <a:pt x="115" y="249"/>
                </a:lnTo>
                <a:lnTo>
                  <a:pt x="114" y="243"/>
                </a:lnTo>
                <a:lnTo>
                  <a:pt x="113" y="231"/>
                </a:lnTo>
                <a:lnTo>
                  <a:pt x="113" y="229"/>
                </a:lnTo>
                <a:lnTo>
                  <a:pt x="112" y="226"/>
                </a:lnTo>
                <a:lnTo>
                  <a:pt x="109" y="225"/>
                </a:lnTo>
                <a:lnTo>
                  <a:pt x="107" y="225"/>
                </a:lnTo>
                <a:lnTo>
                  <a:pt x="105" y="224"/>
                </a:lnTo>
                <a:lnTo>
                  <a:pt x="92" y="217"/>
                </a:lnTo>
                <a:lnTo>
                  <a:pt x="88" y="209"/>
                </a:lnTo>
                <a:lnTo>
                  <a:pt x="84" y="203"/>
                </a:lnTo>
                <a:lnTo>
                  <a:pt x="83" y="201"/>
                </a:lnTo>
                <a:lnTo>
                  <a:pt x="83" y="198"/>
                </a:lnTo>
                <a:lnTo>
                  <a:pt x="85" y="193"/>
                </a:lnTo>
                <a:lnTo>
                  <a:pt x="83" y="190"/>
                </a:lnTo>
                <a:lnTo>
                  <a:pt x="81" y="189"/>
                </a:lnTo>
                <a:lnTo>
                  <a:pt x="80" y="187"/>
                </a:lnTo>
                <a:lnTo>
                  <a:pt x="81" y="185"/>
                </a:lnTo>
                <a:lnTo>
                  <a:pt x="82" y="183"/>
                </a:lnTo>
                <a:lnTo>
                  <a:pt x="85" y="182"/>
                </a:lnTo>
                <a:lnTo>
                  <a:pt x="88" y="183"/>
                </a:lnTo>
                <a:lnTo>
                  <a:pt x="91" y="184"/>
                </a:lnTo>
                <a:lnTo>
                  <a:pt x="94" y="185"/>
                </a:lnTo>
                <a:lnTo>
                  <a:pt x="87" y="181"/>
                </a:lnTo>
                <a:lnTo>
                  <a:pt x="75" y="182"/>
                </a:lnTo>
                <a:lnTo>
                  <a:pt x="72" y="182"/>
                </a:lnTo>
                <a:lnTo>
                  <a:pt x="70" y="181"/>
                </a:lnTo>
                <a:lnTo>
                  <a:pt x="69" y="177"/>
                </a:lnTo>
                <a:lnTo>
                  <a:pt x="71" y="176"/>
                </a:lnTo>
                <a:lnTo>
                  <a:pt x="72" y="173"/>
                </a:lnTo>
                <a:lnTo>
                  <a:pt x="71" y="171"/>
                </a:lnTo>
                <a:lnTo>
                  <a:pt x="69" y="171"/>
                </a:lnTo>
                <a:lnTo>
                  <a:pt x="65" y="171"/>
                </a:lnTo>
                <a:lnTo>
                  <a:pt x="62" y="171"/>
                </a:lnTo>
                <a:lnTo>
                  <a:pt x="61" y="170"/>
                </a:lnTo>
                <a:lnTo>
                  <a:pt x="63" y="167"/>
                </a:lnTo>
                <a:lnTo>
                  <a:pt x="61" y="166"/>
                </a:lnTo>
                <a:lnTo>
                  <a:pt x="59" y="167"/>
                </a:lnTo>
                <a:lnTo>
                  <a:pt x="56" y="167"/>
                </a:lnTo>
                <a:lnTo>
                  <a:pt x="53" y="166"/>
                </a:lnTo>
                <a:lnTo>
                  <a:pt x="50" y="163"/>
                </a:lnTo>
                <a:lnTo>
                  <a:pt x="48" y="163"/>
                </a:lnTo>
                <a:lnTo>
                  <a:pt x="46" y="163"/>
                </a:lnTo>
                <a:lnTo>
                  <a:pt x="44" y="162"/>
                </a:lnTo>
                <a:lnTo>
                  <a:pt x="42" y="162"/>
                </a:lnTo>
                <a:lnTo>
                  <a:pt x="41" y="162"/>
                </a:lnTo>
                <a:lnTo>
                  <a:pt x="39" y="160"/>
                </a:lnTo>
                <a:lnTo>
                  <a:pt x="26" y="156"/>
                </a:lnTo>
                <a:lnTo>
                  <a:pt x="21" y="156"/>
                </a:lnTo>
                <a:lnTo>
                  <a:pt x="16" y="158"/>
                </a:lnTo>
                <a:lnTo>
                  <a:pt x="14" y="157"/>
                </a:lnTo>
                <a:lnTo>
                  <a:pt x="12" y="154"/>
                </a:lnTo>
                <a:lnTo>
                  <a:pt x="10" y="150"/>
                </a:lnTo>
                <a:lnTo>
                  <a:pt x="2" y="147"/>
                </a:lnTo>
                <a:lnTo>
                  <a:pt x="4" y="145"/>
                </a:lnTo>
                <a:lnTo>
                  <a:pt x="7" y="144"/>
                </a:lnTo>
                <a:lnTo>
                  <a:pt x="12" y="143"/>
                </a:lnTo>
                <a:lnTo>
                  <a:pt x="13" y="141"/>
                </a:lnTo>
                <a:lnTo>
                  <a:pt x="10" y="139"/>
                </a:lnTo>
                <a:lnTo>
                  <a:pt x="7" y="138"/>
                </a:lnTo>
                <a:lnTo>
                  <a:pt x="6" y="137"/>
                </a:lnTo>
                <a:lnTo>
                  <a:pt x="5" y="135"/>
                </a:lnTo>
                <a:lnTo>
                  <a:pt x="7" y="134"/>
                </a:lnTo>
                <a:lnTo>
                  <a:pt x="8" y="135"/>
                </a:lnTo>
                <a:lnTo>
                  <a:pt x="11" y="135"/>
                </a:lnTo>
                <a:lnTo>
                  <a:pt x="16" y="135"/>
                </a:lnTo>
                <a:lnTo>
                  <a:pt x="14" y="133"/>
                </a:lnTo>
                <a:lnTo>
                  <a:pt x="12" y="132"/>
                </a:lnTo>
                <a:lnTo>
                  <a:pt x="11" y="132"/>
                </a:lnTo>
                <a:lnTo>
                  <a:pt x="7" y="131"/>
                </a:lnTo>
                <a:lnTo>
                  <a:pt x="5" y="132"/>
                </a:lnTo>
                <a:lnTo>
                  <a:pt x="1" y="132"/>
                </a:lnTo>
                <a:lnTo>
                  <a:pt x="0" y="130"/>
                </a:lnTo>
                <a:lnTo>
                  <a:pt x="0" y="128"/>
                </a:lnTo>
                <a:lnTo>
                  <a:pt x="1" y="124"/>
                </a:lnTo>
                <a:lnTo>
                  <a:pt x="7" y="120"/>
                </a:lnTo>
                <a:lnTo>
                  <a:pt x="22" y="116"/>
                </a:lnTo>
                <a:lnTo>
                  <a:pt x="28" y="116"/>
                </a:lnTo>
                <a:lnTo>
                  <a:pt x="32" y="116"/>
                </a:lnTo>
                <a:lnTo>
                  <a:pt x="38" y="113"/>
                </a:lnTo>
                <a:lnTo>
                  <a:pt x="40" y="111"/>
                </a:lnTo>
                <a:lnTo>
                  <a:pt x="47" y="109"/>
                </a:lnTo>
                <a:lnTo>
                  <a:pt x="54" y="112"/>
                </a:lnTo>
                <a:lnTo>
                  <a:pt x="61" y="121"/>
                </a:lnTo>
                <a:lnTo>
                  <a:pt x="64" y="124"/>
                </a:lnTo>
                <a:lnTo>
                  <a:pt x="72" y="118"/>
                </a:lnTo>
                <a:lnTo>
                  <a:pt x="83" y="119"/>
                </a:lnTo>
                <a:lnTo>
                  <a:pt x="86" y="122"/>
                </a:lnTo>
                <a:lnTo>
                  <a:pt x="87" y="119"/>
                </a:lnTo>
                <a:lnTo>
                  <a:pt x="89" y="116"/>
                </a:lnTo>
                <a:lnTo>
                  <a:pt x="90" y="118"/>
                </a:lnTo>
                <a:lnTo>
                  <a:pt x="91" y="119"/>
                </a:lnTo>
                <a:lnTo>
                  <a:pt x="103" y="119"/>
                </a:lnTo>
                <a:lnTo>
                  <a:pt x="105" y="118"/>
                </a:lnTo>
                <a:lnTo>
                  <a:pt x="102" y="116"/>
                </a:lnTo>
                <a:lnTo>
                  <a:pt x="99" y="111"/>
                </a:lnTo>
                <a:lnTo>
                  <a:pt x="99" y="92"/>
                </a:lnTo>
                <a:lnTo>
                  <a:pt x="95" y="87"/>
                </a:lnTo>
                <a:lnTo>
                  <a:pt x="92" y="78"/>
                </a:lnTo>
                <a:lnTo>
                  <a:pt x="90" y="74"/>
                </a:lnTo>
                <a:lnTo>
                  <a:pt x="90" y="72"/>
                </a:lnTo>
                <a:lnTo>
                  <a:pt x="90" y="69"/>
                </a:lnTo>
                <a:lnTo>
                  <a:pt x="95" y="69"/>
                </a:lnTo>
                <a:lnTo>
                  <a:pt x="99" y="70"/>
                </a:lnTo>
                <a:lnTo>
                  <a:pt x="106" y="68"/>
                </a:lnTo>
                <a:lnTo>
                  <a:pt x="109" y="69"/>
                </a:lnTo>
                <a:lnTo>
                  <a:pt x="109" y="73"/>
                </a:lnTo>
                <a:lnTo>
                  <a:pt x="110" y="78"/>
                </a:lnTo>
                <a:lnTo>
                  <a:pt x="111" y="81"/>
                </a:lnTo>
                <a:lnTo>
                  <a:pt x="113" y="83"/>
                </a:lnTo>
                <a:lnTo>
                  <a:pt x="118" y="83"/>
                </a:lnTo>
                <a:lnTo>
                  <a:pt x="124" y="85"/>
                </a:lnTo>
                <a:lnTo>
                  <a:pt x="132" y="85"/>
                </a:lnTo>
                <a:lnTo>
                  <a:pt x="143" y="88"/>
                </a:lnTo>
                <a:lnTo>
                  <a:pt x="148" y="86"/>
                </a:lnTo>
                <a:lnTo>
                  <a:pt x="152" y="83"/>
                </a:lnTo>
                <a:lnTo>
                  <a:pt x="161" y="80"/>
                </a:lnTo>
                <a:lnTo>
                  <a:pt x="162" y="79"/>
                </a:lnTo>
                <a:lnTo>
                  <a:pt x="157" y="80"/>
                </a:lnTo>
                <a:lnTo>
                  <a:pt x="152" y="78"/>
                </a:lnTo>
                <a:lnTo>
                  <a:pt x="151" y="75"/>
                </a:lnTo>
                <a:lnTo>
                  <a:pt x="152" y="73"/>
                </a:lnTo>
                <a:lnTo>
                  <a:pt x="154" y="68"/>
                </a:lnTo>
                <a:lnTo>
                  <a:pt x="167" y="61"/>
                </a:lnTo>
                <a:lnTo>
                  <a:pt x="177" y="58"/>
                </a:lnTo>
                <a:lnTo>
                  <a:pt x="187" y="54"/>
                </a:lnTo>
                <a:lnTo>
                  <a:pt x="192" y="50"/>
                </a:lnTo>
                <a:lnTo>
                  <a:pt x="195" y="44"/>
                </a:lnTo>
                <a:lnTo>
                  <a:pt x="196" y="43"/>
                </a:lnTo>
                <a:lnTo>
                  <a:pt x="198" y="42"/>
                </a:lnTo>
                <a:lnTo>
                  <a:pt x="196" y="40"/>
                </a:lnTo>
                <a:lnTo>
                  <a:pt x="197" y="18"/>
                </a:lnTo>
                <a:lnTo>
                  <a:pt x="198" y="14"/>
                </a:lnTo>
                <a:lnTo>
                  <a:pt x="200" y="11"/>
                </a:lnTo>
                <a:lnTo>
                  <a:pt x="203" y="8"/>
                </a:lnTo>
                <a:lnTo>
                  <a:pt x="208" y="6"/>
                </a:lnTo>
                <a:lnTo>
                  <a:pt x="224" y="2"/>
                </a:lnTo>
                <a:lnTo>
                  <a:pt x="227" y="0"/>
                </a:lnTo>
                <a:lnTo>
                  <a:pt x="227" y="3"/>
                </a:lnTo>
                <a:lnTo>
                  <a:pt x="228" y="6"/>
                </a:lnTo>
                <a:lnTo>
                  <a:pt x="229" y="7"/>
                </a:lnTo>
                <a:lnTo>
                  <a:pt x="228" y="9"/>
                </a:lnTo>
                <a:lnTo>
                  <a:pt x="229" y="11"/>
                </a:lnTo>
                <a:lnTo>
                  <a:pt x="231" y="14"/>
                </a:lnTo>
                <a:lnTo>
                  <a:pt x="234" y="17"/>
                </a:lnTo>
                <a:lnTo>
                  <a:pt x="237" y="19"/>
                </a:lnTo>
                <a:lnTo>
                  <a:pt x="237" y="19"/>
                </a:lnTo>
                <a:close/>
                <a:moveTo>
                  <a:pt x="111" y="244"/>
                </a:moveTo>
                <a:lnTo>
                  <a:pt x="111" y="244"/>
                </a:lnTo>
                <a:lnTo>
                  <a:pt x="110" y="248"/>
                </a:lnTo>
                <a:lnTo>
                  <a:pt x="108" y="245"/>
                </a:lnTo>
                <a:lnTo>
                  <a:pt x="105" y="241"/>
                </a:lnTo>
                <a:lnTo>
                  <a:pt x="105" y="238"/>
                </a:lnTo>
                <a:lnTo>
                  <a:pt x="105" y="238"/>
                </a:lnTo>
                <a:lnTo>
                  <a:pt x="108" y="240"/>
                </a:lnTo>
                <a:lnTo>
                  <a:pt x="111" y="244"/>
                </a:lnTo>
                <a:close/>
                <a:moveTo>
                  <a:pt x="444" y="379"/>
                </a:moveTo>
                <a:lnTo>
                  <a:pt x="444" y="379"/>
                </a:lnTo>
                <a:lnTo>
                  <a:pt x="443" y="385"/>
                </a:lnTo>
                <a:lnTo>
                  <a:pt x="444" y="387"/>
                </a:lnTo>
                <a:lnTo>
                  <a:pt x="445" y="388"/>
                </a:lnTo>
                <a:lnTo>
                  <a:pt x="445" y="390"/>
                </a:lnTo>
                <a:lnTo>
                  <a:pt x="446" y="406"/>
                </a:lnTo>
                <a:lnTo>
                  <a:pt x="446" y="407"/>
                </a:lnTo>
                <a:lnTo>
                  <a:pt x="442" y="414"/>
                </a:lnTo>
                <a:lnTo>
                  <a:pt x="441" y="416"/>
                </a:lnTo>
                <a:lnTo>
                  <a:pt x="441" y="424"/>
                </a:lnTo>
                <a:lnTo>
                  <a:pt x="440" y="426"/>
                </a:lnTo>
                <a:lnTo>
                  <a:pt x="439" y="428"/>
                </a:lnTo>
                <a:lnTo>
                  <a:pt x="437" y="435"/>
                </a:lnTo>
                <a:lnTo>
                  <a:pt x="435" y="438"/>
                </a:lnTo>
                <a:lnTo>
                  <a:pt x="429" y="435"/>
                </a:lnTo>
                <a:lnTo>
                  <a:pt x="425" y="433"/>
                </a:lnTo>
                <a:lnTo>
                  <a:pt x="423" y="430"/>
                </a:lnTo>
                <a:lnTo>
                  <a:pt x="423" y="428"/>
                </a:lnTo>
                <a:lnTo>
                  <a:pt x="425" y="427"/>
                </a:lnTo>
                <a:lnTo>
                  <a:pt x="425" y="425"/>
                </a:lnTo>
                <a:lnTo>
                  <a:pt x="422" y="424"/>
                </a:lnTo>
                <a:lnTo>
                  <a:pt x="420" y="423"/>
                </a:lnTo>
                <a:lnTo>
                  <a:pt x="420" y="421"/>
                </a:lnTo>
                <a:lnTo>
                  <a:pt x="421" y="418"/>
                </a:lnTo>
                <a:lnTo>
                  <a:pt x="421" y="416"/>
                </a:lnTo>
                <a:lnTo>
                  <a:pt x="419" y="416"/>
                </a:lnTo>
                <a:lnTo>
                  <a:pt x="417" y="416"/>
                </a:lnTo>
                <a:lnTo>
                  <a:pt x="417" y="414"/>
                </a:lnTo>
                <a:lnTo>
                  <a:pt x="418" y="413"/>
                </a:lnTo>
                <a:lnTo>
                  <a:pt x="420" y="411"/>
                </a:lnTo>
                <a:lnTo>
                  <a:pt x="419" y="409"/>
                </a:lnTo>
                <a:lnTo>
                  <a:pt x="418" y="408"/>
                </a:lnTo>
                <a:lnTo>
                  <a:pt x="416" y="406"/>
                </a:lnTo>
                <a:lnTo>
                  <a:pt x="415" y="404"/>
                </a:lnTo>
                <a:lnTo>
                  <a:pt x="417" y="402"/>
                </a:lnTo>
                <a:lnTo>
                  <a:pt x="419" y="401"/>
                </a:lnTo>
                <a:lnTo>
                  <a:pt x="417" y="398"/>
                </a:lnTo>
                <a:lnTo>
                  <a:pt x="416" y="398"/>
                </a:lnTo>
                <a:lnTo>
                  <a:pt x="415" y="398"/>
                </a:lnTo>
                <a:lnTo>
                  <a:pt x="416" y="397"/>
                </a:lnTo>
                <a:lnTo>
                  <a:pt x="418" y="395"/>
                </a:lnTo>
                <a:lnTo>
                  <a:pt x="420" y="390"/>
                </a:lnTo>
                <a:lnTo>
                  <a:pt x="423" y="387"/>
                </a:lnTo>
                <a:lnTo>
                  <a:pt x="429" y="386"/>
                </a:lnTo>
                <a:lnTo>
                  <a:pt x="430" y="385"/>
                </a:lnTo>
                <a:lnTo>
                  <a:pt x="432" y="383"/>
                </a:lnTo>
                <a:lnTo>
                  <a:pt x="433" y="382"/>
                </a:lnTo>
                <a:lnTo>
                  <a:pt x="435" y="382"/>
                </a:lnTo>
                <a:lnTo>
                  <a:pt x="437" y="383"/>
                </a:lnTo>
                <a:lnTo>
                  <a:pt x="438" y="384"/>
                </a:lnTo>
                <a:lnTo>
                  <a:pt x="439" y="383"/>
                </a:lnTo>
                <a:lnTo>
                  <a:pt x="439" y="380"/>
                </a:lnTo>
                <a:lnTo>
                  <a:pt x="439" y="379"/>
                </a:lnTo>
                <a:lnTo>
                  <a:pt x="439" y="373"/>
                </a:lnTo>
                <a:lnTo>
                  <a:pt x="440" y="370"/>
                </a:lnTo>
                <a:lnTo>
                  <a:pt x="442" y="370"/>
                </a:lnTo>
                <a:lnTo>
                  <a:pt x="443" y="371"/>
                </a:lnTo>
                <a:lnTo>
                  <a:pt x="443" y="373"/>
                </a:lnTo>
                <a:lnTo>
                  <a:pt x="444" y="377"/>
                </a:lnTo>
              </a:path>
            </a:pathLst>
          </a:custGeom>
          <a:solidFill>
            <a:srgbClr val="C00000"/>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F5F6FA"/>
              </a:solidFill>
              <a:effectLst/>
              <a:uLnTx/>
              <a:uFillTx/>
              <a:latin typeface="Segoe UI Semibold"/>
              <a:ea typeface="+mn-ea"/>
              <a:cs typeface="+mn-cs"/>
            </a:endParaRPr>
          </a:p>
        </p:txBody>
      </p:sp>
      <p:sp>
        <p:nvSpPr>
          <p:cNvPr id="10" name="TextBox 9">
            <a:extLst>
              <a:ext uri="{FF2B5EF4-FFF2-40B4-BE49-F238E27FC236}">
                <a16:creationId xmlns:a16="http://schemas.microsoft.com/office/drawing/2014/main" id="{B83A375E-5B0D-41AD-98B4-97A66CA9DDC2}"/>
              </a:ext>
            </a:extLst>
          </p:cNvPr>
          <p:cNvSpPr txBox="1"/>
          <p:nvPr/>
        </p:nvSpPr>
        <p:spPr>
          <a:xfrm>
            <a:off x="4467225" y="407819"/>
            <a:ext cx="3257550" cy="492443"/>
          </a:xfrm>
          <a:prstGeom prst="rect">
            <a:avLst/>
          </a:prstGeom>
          <a:noFill/>
        </p:spPr>
        <p:txBody>
          <a:bodyPr wrap="square" lIns="0" tIns="0" rIns="0" bIns="0" rtlCol="0">
            <a:spAutoFit/>
          </a:bodyPr>
          <a:lstStyle/>
          <a:p>
            <a:pPr algn="ctr"/>
            <a:r>
              <a:rPr lang="el-GR" sz="3200" b="1" kern="0" dirty="0">
                <a:solidFill>
                  <a:srgbClr val="191919"/>
                </a:solidFill>
                <a:latin typeface="Calibri" panose="020F0502020204030204" pitchFamily="34" charset="0"/>
                <a:cs typeface="Calibri" panose="020F0502020204030204" pitchFamily="34" charset="0"/>
              </a:rPr>
              <a:t>ΓΑΛΛΙΑ (ΕΥΡΩΠΗ)</a:t>
            </a:r>
          </a:p>
        </p:txBody>
      </p:sp>
      <p:sp>
        <p:nvSpPr>
          <p:cNvPr id="11" name="TextBox 10">
            <a:extLst>
              <a:ext uri="{FF2B5EF4-FFF2-40B4-BE49-F238E27FC236}">
                <a16:creationId xmlns:a16="http://schemas.microsoft.com/office/drawing/2014/main" id="{E95B0C76-5957-4DC4-8BC1-71E42B9D55CA}"/>
              </a:ext>
            </a:extLst>
          </p:cNvPr>
          <p:cNvSpPr txBox="1"/>
          <p:nvPr/>
        </p:nvSpPr>
        <p:spPr>
          <a:xfrm>
            <a:off x="219075" y="1047461"/>
            <a:ext cx="7797006" cy="307777"/>
          </a:xfrm>
          <a:prstGeom prst="rect">
            <a:avLst/>
          </a:prstGeom>
          <a:noFill/>
        </p:spPr>
        <p:txBody>
          <a:bodyPr wrap="none" lIns="0" tIns="0" rIns="0" bIns="0" rtlCol="0">
            <a:spAutoFit/>
          </a:bodyPr>
          <a:lstStyle/>
          <a:p>
            <a:pPr marL="342900" indent="-342900" algn="l">
              <a:buFont typeface="Wingdings" panose="05000000000000000000" pitchFamily="2" charset="2"/>
              <a:buChar char="q"/>
            </a:pPr>
            <a:r>
              <a:rPr lang="en-US" sz="2000" b="1" kern="0" dirty="0">
                <a:solidFill>
                  <a:schemeClr val="tx1">
                    <a:lumMod val="10000"/>
                  </a:schemeClr>
                </a:solidFill>
                <a:latin typeface="Calibri" panose="020F0502020204030204" pitchFamily="34" charset="0"/>
                <a:cs typeface="Calibri" panose="020F0502020204030204" pitchFamily="34" charset="0"/>
              </a:rPr>
              <a:t>Agence Nationale de la Securité des Systèmes d’ Information (ANSSI)</a:t>
            </a:r>
            <a:r>
              <a:rPr lang="el-GR" sz="2000" b="1" kern="0" dirty="0">
                <a:solidFill>
                  <a:schemeClr val="tx1">
                    <a:lumMod val="10000"/>
                  </a:schemeClr>
                </a:solidFill>
                <a:latin typeface="Calibri" panose="020F0502020204030204" pitchFamily="34" charset="0"/>
                <a:cs typeface="Calibri" panose="020F0502020204030204" pitchFamily="34" charset="0"/>
              </a:rPr>
              <a:t>*</a:t>
            </a:r>
          </a:p>
        </p:txBody>
      </p:sp>
      <p:pic>
        <p:nvPicPr>
          <p:cNvPr id="12" name="Picture 11" descr="Chart&#10;&#10;Description automatically generated with medium confidence">
            <a:extLst>
              <a:ext uri="{FF2B5EF4-FFF2-40B4-BE49-F238E27FC236}">
                <a16:creationId xmlns:a16="http://schemas.microsoft.com/office/drawing/2014/main" id="{A3246F4D-5F60-4F4D-AB1B-C4A641889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449" y="2721914"/>
            <a:ext cx="3481713" cy="2882263"/>
          </a:xfrm>
          <a:prstGeom prst="rect">
            <a:avLst/>
          </a:prstGeom>
        </p:spPr>
      </p:pic>
      <p:sp>
        <p:nvSpPr>
          <p:cNvPr id="13" name="TextBox 12">
            <a:extLst>
              <a:ext uri="{FF2B5EF4-FFF2-40B4-BE49-F238E27FC236}">
                <a16:creationId xmlns:a16="http://schemas.microsoft.com/office/drawing/2014/main" id="{E0C7D811-685A-4CF3-9A0E-CB1CCE0848CD}"/>
              </a:ext>
            </a:extLst>
          </p:cNvPr>
          <p:cNvSpPr txBox="1"/>
          <p:nvPr/>
        </p:nvSpPr>
        <p:spPr>
          <a:xfrm>
            <a:off x="1097466" y="1751476"/>
            <a:ext cx="3929642" cy="553998"/>
          </a:xfrm>
          <a:prstGeom prst="rect">
            <a:avLst/>
          </a:prstGeom>
          <a:noFill/>
        </p:spPr>
        <p:txBody>
          <a:bodyPr wrap="square" lIns="0" tIns="0" rIns="0" bIns="0" rtlCol="0">
            <a:spAutoFit/>
          </a:bodyPr>
          <a:lstStyle/>
          <a:p>
            <a:pPr algn="l"/>
            <a:r>
              <a:rPr lang="el-GR" b="1" u="sng" kern="0" dirty="0">
                <a:solidFill>
                  <a:schemeClr val="tx1">
                    <a:lumMod val="10000"/>
                  </a:schemeClr>
                </a:solidFill>
                <a:latin typeface="Calibri" panose="020F0502020204030204" pitchFamily="34" charset="0"/>
                <a:cs typeface="Calibri" panose="020F0502020204030204" pitchFamily="34" charset="0"/>
              </a:rPr>
              <a:t>Μετακβαντική Μετάβαση (</a:t>
            </a:r>
            <a:r>
              <a:rPr lang="el-GR" b="1" u="sng" kern="0" dirty="0">
                <a:solidFill>
                  <a:schemeClr val="accent1">
                    <a:lumMod val="50000"/>
                  </a:schemeClr>
                </a:solidFill>
                <a:latin typeface="Calibri" panose="020F0502020204030204" pitchFamily="34" charset="0"/>
                <a:cs typeface="Calibri" panose="020F0502020204030204" pitchFamily="34" charset="0"/>
              </a:rPr>
              <a:t>Άρθρο 2022</a:t>
            </a:r>
            <a:r>
              <a:rPr lang="el-GR" b="1" u="sng" kern="0" dirty="0">
                <a:solidFill>
                  <a:schemeClr val="tx1">
                    <a:lumMod val="10000"/>
                  </a:schemeClr>
                </a:solidFill>
                <a:latin typeface="Calibri" panose="020F0502020204030204" pitchFamily="34" charset="0"/>
                <a:cs typeface="Calibri" panose="020F0502020204030204" pitchFamily="34" charset="0"/>
              </a:rPr>
              <a:t>)</a:t>
            </a:r>
          </a:p>
          <a:p>
            <a:pPr marL="285750" indent="-285750" algn="l">
              <a:buFont typeface="Arial" panose="020B0604020202020204" pitchFamily="34" charset="0"/>
              <a:buChar char="•"/>
            </a:pPr>
            <a:r>
              <a:rPr lang="el-GR" kern="0" dirty="0">
                <a:solidFill>
                  <a:schemeClr val="tx1">
                    <a:lumMod val="10000"/>
                  </a:schemeClr>
                </a:solidFill>
                <a:latin typeface="Calibri" panose="020F0502020204030204" pitchFamily="34" charset="0"/>
                <a:cs typeface="Calibri" panose="020F0502020204030204" pitchFamily="34" charset="0"/>
              </a:rPr>
              <a:t>Χρήση υβριδικών μηχανισμών</a:t>
            </a:r>
          </a:p>
        </p:txBody>
      </p:sp>
      <p:sp>
        <p:nvSpPr>
          <p:cNvPr id="16" name="TextBox 15">
            <a:extLst>
              <a:ext uri="{FF2B5EF4-FFF2-40B4-BE49-F238E27FC236}">
                <a16:creationId xmlns:a16="http://schemas.microsoft.com/office/drawing/2014/main" id="{FEAA9A21-69DC-4EEE-B1AD-18E5DDF7507F}"/>
              </a:ext>
            </a:extLst>
          </p:cNvPr>
          <p:cNvSpPr txBox="1"/>
          <p:nvPr/>
        </p:nvSpPr>
        <p:spPr>
          <a:xfrm>
            <a:off x="6581775" y="6337173"/>
            <a:ext cx="5486400" cy="276999"/>
          </a:xfrm>
          <a:prstGeom prst="rect">
            <a:avLst/>
          </a:prstGeom>
          <a:noFill/>
        </p:spPr>
        <p:txBody>
          <a:bodyPr wrap="square" lIns="0" tIns="0" rIns="0" bIns="0" rtlCol="0">
            <a:spAutoFit/>
          </a:bodyPr>
          <a:lstStyle/>
          <a:p>
            <a:pPr algn="l"/>
            <a:r>
              <a:rPr lang="de-DE" sz="1800" b="0" i="0" u="none" strike="noStrike" baseline="0" dirty="0">
                <a:solidFill>
                  <a:srgbClr val="191919"/>
                </a:solidFill>
                <a:latin typeface="Calibri" panose="020F0502020204030204" pitchFamily="34" charset="0"/>
                <a:cs typeface="Calibri" panose="020F0502020204030204" pitchFamily="34" charset="0"/>
              </a:rPr>
              <a:t>*BSI (Bundesamt für Sicherheit in der </a:t>
            </a:r>
            <a:r>
              <a:rPr lang="en-US" sz="1800" b="0" i="0" u="none" strike="noStrike" baseline="0" dirty="0">
                <a:solidFill>
                  <a:srgbClr val="191919"/>
                </a:solidFill>
                <a:latin typeface="Calibri" panose="020F0502020204030204" pitchFamily="34" charset="0"/>
                <a:cs typeface="Calibri" panose="020F0502020204030204" pitchFamily="34" charset="0"/>
              </a:rPr>
              <a:t>Informationstechnik)</a:t>
            </a:r>
            <a:endParaRPr lang="el-GR" sz="1400" kern="0" dirty="0">
              <a:solidFill>
                <a:srgbClr val="191919"/>
              </a:solidFill>
              <a:latin typeface="Calibri" panose="020F0502020204030204" pitchFamily="34" charset="0"/>
              <a:cs typeface="Calibri" panose="020F0502020204030204" pitchFamily="34" charset="0"/>
            </a:endParaRPr>
          </a:p>
        </p:txBody>
      </p:sp>
      <p:sp>
        <p:nvSpPr>
          <p:cNvPr id="17" name="Freeform 51">
            <a:extLst>
              <a:ext uri="{FF2B5EF4-FFF2-40B4-BE49-F238E27FC236}">
                <a16:creationId xmlns:a16="http://schemas.microsoft.com/office/drawing/2014/main" id="{ECFBB4CF-BAF1-4FAA-8A8F-6C544CD1472A}"/>
              </a:ext>
            </a:extLst>
          </p:cNvPr>
          <p:cNvSpPr>
            <a:spLocks noChangeAspect="1"/>
          </p:cNvSpPr>
          <p:nvPr/>
        </p:nvSpPr>
        <p:spPr bwMode="gray">
          <a:xfrm>
            <a:off x="1611084" y="7287375"/>
            <a:ext cx="2394858" cy="1182661"/>
          </a:xfrm>
          <a:custGeom>
            <a:avLst/>
            <a:gdLst>
              <a:gd name="T0" fmla="*/ 24 w 912"/>
              <a:gd name="T1" fmla="*/ 30 h 448"/>
              <a:gd name="T2" fmla="*/ 30 w 912"/>
              <a:gd name="T3" fmla="*/ 20 h 448"/>
              <a:gd name="T4" fmla="*/ 472 w 912"/>
              <a:gd name="T5" fmla="*/ 8 h 448"/>
              <a:gd name="T6" fmla="*/ 550 w 912"/>
              <a:gd name="T7" fmla="*/ 28 h 448"/>
              <a:gd name="T8" fmla="*/ 516 w 912"/>
              <a:gd name="T9" fmla="*/ 52 h 448"/>
              <a:gd name="T10" fmla="*/ 562 w 912"/>
              <a:gd name="T11" fmla="*/ 48 h 448"/>
              <a:gd name="T12" fmla="*/ 604 w 912"/>
              <a:gd name="T13" fmla="*/ 56 h 448"/>
              <a:gd name="T14" fmla="*/ 636 w 912"/>
              <a:gd name="T15" fmla="*/ 68 h 448"/>
              <a:gd name="T16" fmla="*/ 600 w 912"/>
              <a:gd name="T17" fmla="*/ 68 h 448"/>
              <a:gd name="T18" fmla="*/ 588 w 912"/>
              <a:gd name="T19" fmla="*/ 94 h 448"/>
              <a:gd name="T20" fmla="*/ 584 w 912"/>
              <a:gd name="T21" fmla="*/ 154 h 448"/>
              <a:gd name="T22" fmla="*/ 608 w 912"/>
              <a:gd name="T23" fmla="*/ 112 h 448"/>
              <a:gd name="T24" fmla="*/ 620 w 912"/>
              <a:gd name="T25" fmla="*/ 84 h 448"/>
              <a:gd name="T26" fmla="*/ 654 w 912"/>
              <a:gd name="T27" fmla="*/ 90 h 448"/>
              <a:gd name="T28" fmla="*/ 652 w 912"/>
              <a:gd name="T29" fmla="*/ 112 h 448"/>
              <a:gd name="T30" fmla="*/ 662 w 912"/>
              <a:gd name="T31" fmla="*/ 134 h 448"/>
              <a:gd name="T32" fmla="*/ 690 w 912"/>
              <a:gd name="T33" fmla="*/ 148 h 448"/>
              <a:gd name="T34" fmla="*/ 720 w 912"/>
              <a:gd name="T35" fmla="*/ 124 h 448"/>
              <a:gd name="T36" fmla="*/ 766 w 912"/>
              <a:gd name="T37" fmla="*/ 100 h 448"/>
              <a:gd name="T38" fmla="*/ 858 w 912"/>
              <a:gd name="T39" fmla="*/ 74 h 448"/>
              <a:gd name="T40" fmla="*/ 900 w 912"/>
              <a:gd name="T41" fmla="*/ 44 h 448"/>
              <a:gd name="T42" fmla="*/ 912 w 912"/>
              <a:gd name="T43" fmla="*/ 90 h 448"/>
              <a:gd name="T44" fmla="*/ 864 w 912"/>
              <a:gd name="T45" fmla="*/ 110 h 448"/>
              <a:gd name="T46" fmla="*/ 862 w 912"/>
              <a:gd name="T47" fmla="*/ 148 h 448"/>
              <a:gd name="T48" fmla="*/ 804 w 912"/>
              <a:gd name="T49" fmla="*/ 166 h 448"/>
              <a:gd name="T50" fmla="*/ 782 w 912"/>
              <a:gd name="T51" fmla="*/ 198 h 448"/>
              <a:gd name="T52" fmla="*/ 770 w 912"/>
              <a:gd name="T53" fmla="*/ 220 h 448"/>
              <a:gd name="T54" fmla="*/ 760 w 912"/>
              <a:gd name="T55" fmla="*/ 214 h 448"/>
              <a:gd name="T56" fmla="*/ 762 w 912"/>
              <a:gd name="T57" fmla="*/ 234 h 448"/>
              <a:gd name="T58" fmla="*/ 762 w 912"/>
              <a:gd name="T59" fmla="*/ 270 h 448"/>
              <a:gd name="T60" fmla="*/ 724 w 912"/>
              <a:gd name="T61" fmla="*/ 298 h 448"/>
              <a:gd name="T62" fmla="*/ 682 w 912"/>
              <a:gd name="T63" fmla="*/ 350 h 448"/>
              <a:gd name="T64" fmla="*/ 704 w 912"/>
              <a:gd name="T65" fmla="*/ 424 h 448"/>
              <a:gd name="T66" fmla="*/ 680 w 912"/>
              <a:gd name="T67" fmla="*/ 428 h 448"/>
              <a:gd name="T68" fmla="*/ 664 w 912"/>
              <a:gd name="T69" fmla="*/ 382 h 448"/>
              <a:gd name="T70" fmla="*/ 626 w 912"/>
              <a:gd name="T71" fmla="*/ 372 h 448"/>
              <a:gd name="T72" fmla="*/ 566 w 912"/>
              <a:gd name="T73" fmla="*/ 354 h 448"/>
              <a:gd name="T74" fmla="*/ 560 w 912"/>
              <a:gd name="T75" fmla="*/ 374 h 448"/>
              <a:gd name="T76" fmla="*/ 516 w 912"/>
              <a:gd name="T77" fmla="*/ 368 h 448"/>
              <a:gd name="T78" fmla="*/ 484 w 912"/>
              <a:gd name="T79" fmla="*/ 372 h 448"/>
              <a:gd name="T80" fmla="*/ 454 w 912"/>
              <a:gd name="T81" fmla="*/ 388 h 448"/>
              <a:gd name="T82" fmla="*/ 430 w 912"/>
              <a:gd name="T83" fmla="*/ 420 h 448"/>
              <a:gd name="T84" fmla="*/ 390 w 912"/>
              <a:gd name="T85" fmla="*/ 400 h 448"/>
              <a:gd name="T86" fmla="*/ 344 w 912"/>
              <a:gd name="T87" fmla="*/ 368 h 448"/>
              <a:gd name="T88" fmla="*/ 302 w 912"/>
              <a:gd name="T89" fmla="*/ 346 h 448"/>
              <a:gd name="T90" fmla="*/ 192 w 912"/>
              <a:gd name="T91" fmla="*/ 334 h 448"/>
              <a:gd name="T92" fmla="*/ 104 w 912"/>
              <a:gd name="T93" fmla="*/ 298 h 448"/>
              <a:gd name="T94" fmla="*/ 58 w 912"/>
              <a:gd name="T95" fmla="*/ 272 h 448"/>
              <a:gd name="T96" fmla="*/ 32 w 912"/>
              <a:gd name="T97" fmla="*/ 228 h 448"/>
              <a:gd name="T98" fmla="*/ 10 w 912"/>
              <a:gd name="T99" fmla="*/ 186 h 448"/>
              <a:gd name="T100" fmla="*/ 6 w 912"/>
              <a:gd name="T101" fmla="*/ 112 h 448"/>
              <a:gd name="T102" fmla="*/ 8 w 912"/>
              <a:gd name="T103" fmla="*/ 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2" h="448">
                <a:moveTo>
                  <a:pt x="4" y="38"/>
                </a:moveTo>
                <a:lnTo>
                  <a:pt x="0" y="28"/>
                </a:lnTo>
                <a:lnTo>
                  <a:pt x="8" y="24"/>
                </a:lnTo>
                <a:lnTo>
                  <a:pt x="18" y="28"/>
                </a:lnTo>
                <a:lnTo>
                  <a:pt x="24" y="30"/>
                </a:lnTo>
                <a:lnTo>
                  <a:pt x="26" y="38"/>
                </a:lnTo>
                <a:lnTo>
                  <a:pt x="28" y="44"/>
                </a:lnTo>
                <a:lnTo>
                  <a:pt x="34" y="38"/>
                </a:lnTo>
                <a:lnTo>
                  <a:pt x="36" y="28"/>
                </a:lnTo>
                <a:lnTo>
                  <a:pt x="30" y="20"/>
                </a:lnTo>
                <a:lnTo>
                  <a:pt x="30" y="8"/>
                </a:lnTo>
                <a:lnTo>
                  <a:pt x="460" y="8"/>
                </a:lnTo>
                <a:lnTo>
                  <a:pt x="462" y="0"/>
                </a:lnTo>
                <a:lnTo>
                  <a:pt x="470" y="0"/>
                </a:lnTo>
                <a:lnTo>
                  <a:pt x="472" y="8"/>
                </a:lnTo>
                <a:lnTo>
                  <a:pt x="476" y="12"/>
                </a:lnTo>
                <a:lnTo>
                  <a:pt x="488" y="16"/>
                </a:lnTo>
                <a:lnTo>
                  <a:pt x="512" y="20"/>
                </a:lnTo>
                <a:lnTo>
                  <a:pt x="526" y="24"/>
                </a:lnTo>
                <a:lnTo>
                  <a:pt x="550" y="28"/>
                </a:lnTo>
                <a:lnTo>
                  <a:pt x="548" y="32"/>
                </a:lnTo>
                <a:lnTo>
                  <a:pt x="536" y="36"/>
                </a:lnTo>
                <a:lnTo>
                  <a:pt x="528" y="40"/>
                </a:lnTo>
                <a:lnTo>
                  <a:pt x="520" y="48"/>
                </a:lnTo>
                <a:lnTo>
                  <a:pt x="516" y="52"/>
                </a:lnTo>
                <a:lnTo>
                  <a:pt x="526" y="56"/>
                </a:lnTo>
                <a:lnTo>
                  <a:pt x="540" y="56"/>
                </a:lnTo>
                <a:lnTo>
                  <a:pt x="552" y="56"/>
                </a:lnTo>
                <a:lnTo>
                  <a:pt x="558" y="52"/>
                </a:lnTo>
                <a:lnTo>
                  <a:pt x="562" y="48"/>
                </a:lnTo>
                <a:lnTo>
                  <a:pt x="570" y="42"/>
                </a:lnTo>
                <a:lnTo>
                  <a:pt x="574" y="48"/>
                </a:lnTo>
                <a:lnTo>
                  <a:pt x="584" y="54"/>
                </a:lnTo>
                <a:lnTo>
                  <a:pt x="594" y="58"/>
                </a:lnTo>
                <a:lnTo>
                  <a:pt x="604" y="56"/>
                </a:lnTo>
                <a:lnTo>
                  <a:pt x="612" y="56"/>
                </a:lnTo>
                <a:lnTo>
                  <a:pt x="622" y="54"/>
                </a:lnTo>
                <a:lnTo>
                  <a:pt x="628" y="58"/>
                </a:lnTo>
                <a:lnTo>
                  <a:pt x="636" y="64"/>
                </a:lnTo>
                <a:lnTo>
                  <a:pt x="636" y="68"/>
                </a:lnTo>
                <a:lnTo>
                  <a:pt x="628" y="64"/>
                </a:lnTo>
                <a:lnTo>
                  <a:pt x="618" y="64"/>
                </a:lnTo>
                <a:lnTo>
                  <a:pt x="610" y="70"/>
                </a:lnTo>
                <a:lnTo>
                  <a:pt x="604" y="72"/>
                </a:lnTo>
                <a:lnTo>
                  <a:pt x="600" y="68"/>
                </a:lnTo>
                <a:lnTo>
                  <a:pt x="596" y="72"/>
                </a:lnTo>
                <a:lnTo>
                  <a:pt x="588" y="80"/>
                </a:lnTo>
                <a:lnTo>
                  <a:pt x="578" y="88"/>
                </a:lnTo>
                <a:lnTo>
                  <a:pt x="580" y="96"/>
                </a:lnTo>
                <a:lnTo>
                  <a:pt x="588" y="94"/>
                </a:lnTo>
                <a:lnTo>
                  <a:pt x="592" y="86"/>
                </a:lnTo>
                <a:lnTo>
                  <a:pt x="584" y="104"/>
                </a:lnTo>
                <a:lnTo>
                  <a:pt x="580" y="128"/>
                </a:lnTo>
                <a:lnTo>
                  <a:pt x="580" y="140"/>
                </a:lnTo>
                <a:lnTo>
                  <a:pt x="584" y="154"/>
                </a:lnTo>
                <a:lnTo>
                  <a:pt x="594" y="152"/>
                </a:lnTo>
                <a:lnTo>
                  <a:pt x="604" y="144"/>
                </a:lnTo>
                <a:lnTo>
                  <a:pt x="608" y="134"/>
                </a:lnTo>
                <a:lnTo>
                  <a:pt x="608" y="122"/>
                </a:lnTo>
                <a:lnTo>
                  <a:pt x="608" y="112"/>
                </a:lnTo>
                <a:lnTo>
                  <a:pt x="608" y="100"/>
                </a:lnTo>
                <a:lnTo>
                  <a:pt x="608" y="92"/>
                </a:lnTo>
                <a:lnTo>
                  <a:pt x="610" y="88"/>
                </a:lnTo>
                <a:lnTo>
                  <a:pt x="616" y="88"/>
                </a:lnTo>
                <a:lnTo>
                  <a:pt x="620" y="84"/>
                </a:lnTo>
                <a:lnTo>
                  <a:pt x="624" y="78"/>
                </a:lnTo>
                <a:lnTo>
                  <a:pt x="632" y="76"/>
                </a:lnTo>
                <a:lnTo>
                  <a:pt x="640" y="80"/>
                </a:lnTo>
                <a:lnTo>
                  <a:pt x="650" y="82"/>
                </a:lnTo>
                <a:lnTo>
                  <a:pt x="654" y="90"/>
                </a:lnTo>
                <a:lnTo>
                  <a:pt x="652" y="100"/>
                </a:lnTo>
                <a:lnTo>
                  <a:pt x="648" y="108"/>
                </a:lnTo>
                <a:lnTo>
                  <a:pt x="644" y="112"/>
                </a:lnTo>
                <a:lnTo>
                  <a:pt x="646" y="116"/>
                </a:lnTo>
                <a:lnTo>
                  <a:pt x="652" y="112"/>
                </a:lnTo>
                <a:lnTo>
                  <a:pt x="658" y="108"/>
                </a:lnTo>
                <a:lnTo>
                  <a:pt x="664" y="110"/>
                </a:lnTo>
                <a:lnTo>
                  <a:pt x="664" y="120"/>
                </a:lnTo>
                <a:lnTo>
                  <a:pt x="662" y="126"/>
                </a:lnTo>
                <a:lnTo>
                  <a:pt x="662" y="134"/>
                </a:lnTo>
                <a:lnTo>
                  <a:pt x="656" y="140"/>
                </a:lnTo>
                <a:lnTo>
                  <a:pt x="652" y="148"/>
                </a:lnTo>
                <a:lnTo>
                  <a:pt x="660" y="154"/>
                </a:lnTo>
                <a:lnTo>
                  <a:pt x="678" y="154"/>
                </a:lnTo>
                <a:lnTo>
                  <a:pt x="690" y="148"/>
                </a:lnTo>
                <a:lnTo>
                  <a:pt x="702" y="144"/>
                </a:lnTo>
                <a:lnTo>
                  <a:pt x="714" y="138"/>
                </a:lnTo>
                <a:lnTo>
                  <a:pt x="720" y="136"/>
                </a:lnTo>
                <a:lnTo>
                  <a:pt x="722" y="130"/>
                </a:lnTo>
                <a:lnTo>
                  <a:pt x="720" y="124"/>
                </a:lnTo>
                <a:lnTo>
                  <a:pt x="722" y="120"/>
                </a:lnTo>
                <a:lnTo>
                  <a:pt x="744" y="122"/>
                </a:lnTo>
                <a:lnTo>
                  <a:pt x="756" y="120"/>
                </a:lnTo>
                <a:lnTo>
                  <a:pt x="766" y="112"/>
                </a:lnTo>
                <a:lnTo>
                  <a:pt x="766" y="100"/>
                </a:lnTo>
                <a:lnTo>
                  <a:pt x="774" y="94"/>
                </a:lnTo>
                <a:lnTo>
                  <a:pt x="782" y="88"/>
                </a:lnTo>
                <a:lnTo>
                  <a:pt x="840" y="88"/>
                </a:lnTo>
                <a:lnTo>
                  <a:pt x="852" y="82"/>
                </a:lnTo>
                <a:lnTo>
                  <a:pt x="858" y="74"/>
                </a:lnTo>
                <a:lnTo>
                  <a:pt x="862" y="58"/>
                </a:lnTo>
                <a:lnTo>
                  <a:pt x="870" y="44"/>
                </a:lnTo>
                <a:lnTo>
                  <a:pt x="878" y="36"/>
                </a:lnTo>
                <a:lnTo>
                  <a:pt x="886" y="40"/>
                </a:lnTo>
                <a:lnTo>
                  <a:pt x="900" y="44"/>
                </a:lnTo>
                <a:lnTo>
                  <a:pt x="902" y="52"/>
                </a:lnTo>
                <a:lnTo>
                  <a:pt x="900" y="68"/>
                </a:lnTo>
                <a:lnTo>
                  <a:pt x="902" y="76"/>
                </a:lnTo>
                <a:lnTo>
                  <a:pt x="908" y="82"/>
                </a:lnTo>
                <a:lnTo>
                  <a:pt x="912" y="90"/>
                </a:lnTo>
                <a:lnTo>
                  <a:pt x="908" y="96"/>
                </a:lnTo>
                <a:lnTo>
                  <a:pt x="896" y="96"/>
                </a:lnTo>
                <a:lnTo>
                  <a:pt x="884" y="98"/>
                </a:lnTo>
                <a:lnTo>
                  <a:pt x="874" y="104"/>
                </a:lnTo>
                <a:lnTo>
                  <a:pt x="864" y="110"/>
                </a:lnTo>
                <a:lnTo>
                  <a:pt x="858" y="124"/>
                </a:lnTo>
                <a:lnTo>
                  <a:pt x="850" y="134"/>
                </a:lnTo>
                <a:lnTo>
                  <a:pt x="850" y="142"/>
                </a:lnTo>
                <a:lnTo>
                  <a:pt x="854" y="146"/>
                </a:lnTo>
                <a:lnTo>
                  <a:pt x="862" y="148"/>
                </a:lnTo>
                <a:lnTo>
                  <a:pt x="854" y="154"/>
                </a:lnTo>
                <a:lnTo>
                  <a:pt x="848" y="154"/>
                </a:lnTo>
                <a:lnTo>
                  <a:pt x="838" y="158"/>
                </a:lnTo>
                <a:lnTo>
                  <a:pt x="822" y="162"/>
                </a:lnTo>
                <a:lnTo>
                  <a:pt x="804" y="166"/>
                </a:lnTo>
                <a:lnTo>
                  <a:pt x="800" y="170"/>
                </a:lnTo>
                <a:lnTo>
                  <a:pt x="802" y="182"/>
                </a:lnTo>
                <a:lnTo>
                  <a:pt x="796" y="190"/>
                </a:lnTo>
                <a:lnTo>
                  <a:pt x="790" y="200"/>
                </a:lnTo>
                <a:lnTo>
                  <a:pt x="782" y="198"/>
                </a:lnTo>
                <a:lnTo>
                  <a:pt x="786" y="210"/>
                </a:lnTo>
                <a:lnTo>
                  <a:pt x="782" y="218"/>
                </a:lnTo>
                <a:lnTo>
                  <a:pt x="774" y="228"/>
                </a:lnTo>
                <a:lnTo>
                  <a:pt x="770" y="234"/>
                </a:lnTo>
                <a:lnTo>
                  <a:pt x="770" y="220"/>
                </a:lnTo>
                <a:lnTo>
                  <a:pt x="766" y="208"/>
                </a:lnTo>
                <a:lnTo>
                  <a:pt x="768" y="198"/>
                </a:lnTo>
                <a:lnTo>
                  <a:pt x="764" y="194"/>
                </a:lnTo>
                <a:lnTo>
                  <a:pt x="762" y="202"/>
                </a:lnTo>
                <a:lnTo>
                  <a:pt x="760" y="214"/>
                </a:lnTo>
                <a:lnTo>
                  <a:pt x="754" y="212"/>
                </a:lnTo>
                <a:lnTo>
                  <a:pt x="750" y="214"/>
                </a:lnTo>
                <a:lnTo>
                  <a:pt x="758" y="222"/>
                </a:lnTo>
                <a:lnTo>
                  <a:pt x="764" y="228"/>
                </a:lnTo>
                <a:lnTo>
                  <a:pt x="762" y="234"/>
                </a:lnTo>
                <a:lnTo>
                  <a:pt x="764" y="244"/>
                </a:lnTo>
                <a:lnTo>
                  <a:pt x="770" y="246"/>
                </a:lnTo>
                <a:lnTo>
                  <a:pt x="774" y="256"/>
                </a:lnTo>
                <a:lnTo>
                  <a:pt x="770" y="264"/>
                </a:lnTo>
                <a:lnTo>
                  <a:pt x="762" y="270"/>
                </a:lnTo>
                <a:lnTo>
                  <a:pt x="762" y="278"/>
                </a:lnTo>
                <a:lnTo>
                  <a:pt x="752" y="280"/>
                </a:lnTo>
                <a:lnTo>
                  <a:pt x="738" y="292"/>
                </a:lnTo>
                <a:lnTo>
                  <a:pt x="734" y="296"/>
                </a:lnTo>
                <a:lnTo>
                  <a:pt x="724" y="298"/>
                </a:lnTo>
                <a:lnTo>
                  <a:pt x="714" y="314"/>
                </a:lnTo>
                <a:lnTo>
                  <a:pt x="702" y="318"/>
                </a:lnTo>
                <a:lnTo>
                  <a:pt x="696" y="326"/>
                </a:lnTo>
                <a:lnTo>
                  <a:pt x="686" y="338"/>
                </a:lnTo>
                <a:lnTo>
                  <a:pt x="682" y="350"/>
                </a:lnTo>
                <a:lnTo>
                  <a:pt x="686" y="364"/>
                </a:lnTo>
                <a:lnTo>
                  <a:pt x="692" y="378"/>
                </a:lnTo>
                <a:lnTo>
                  <a:pt x="696" y="392"/>
                </a:lnTo>
                <a:lnTo>
                  <a:pt x="702" y="406"/>
                </a:lnTo>
                <a:lnTo>
                  <a:pt x="704" y="424"/>
                </a:lnTo>
                <a:lnTo>
                  <a:pt x="704" y="440"/>
                </a:lnTo>
                <a:lnTo>
                  <a:pt x="702" y="448"/>
                </a:lnTo>
                <a:lnTo>
                  <a:pt x="694" y="448"/>
                </a:lnTo>
                <a:lnTo>
                  <a:pt x="686" y="440"/>
                </a:lnTo>
                <a:lnTo>
                  <a:pt x="680" y="428"/>
                </a:lnTo>
                <a:lnTo>
                  <a:pt x="672" y="422"/>
                </a:lnTo>
                <a:lnTo>
                  <a:pt x="664" y="416"/>
                </a:lnTo>
                <a:lnTo>
                  <a:pt x="662" y="404"/>
                </a:lnTo>
                <a:lnTo>
                  <a:pt x="662" y="392"/>
                </a:lnTo>
                <a:lnTo>
                  <a:pt x="664" y="382"/>
                </a:lnTo>
                <a:lnTo>
                  <a:pt x="656" y="374"/>
                </a:lnTo>
                <a:lnTo>
                  <a:pt x="650" y="366"/>
                </a:lnTo>
                <a:lnTo>
                  <a:pt x="640" y="362"/>
                </a:lnTo>
                <a:lnTo>
                  <a:pt x="634" y="364"/>
                </a:lnTo>
                <a:lnTo>
                  <a:pt x="626" y="372"/>
                </a:lnTo>
                <a:lnTo>
                  <a:pt x="618" y="362"/>
                </a:lnTo>
                <a:lnTo>
                  <a:pt x="606" y="360"/>
                </a:lnTo>
                <a:lnTo>
                  <a:pt x="592" y="358"/>
                </a:lnTo>
                <a:lnTo>
                  <a:pt x="582" y="354"/>
                </a:lnTo>
                <a:lnTo>
                  <a:pt x="566" y="354"/>
                </a:lnTo>
                <a:lnTo>
                  <a:pt x="552" y="356"/>
                </a:lnTo>
                <a:lnTo>
                  <a:pt x="542" y="358"/>
                </a:lnTo>
                <a:lnTo>
                  <a:pt x="548" y="364"/>
                </a:lnTo>
                <a:lnTo>
                  <a:pt x="554" y="368"/>
                </a:lnTo>
                <a:lnTo>
                  <a:pt x="560" y="374"/>
                </a:lnTo>
                <a:lnTo>
                  <a:pt x="552" y="376"/>
                </a:lnTo>
                <a:lnTo>
                  <a:pt x="544" y="376"/>
                </a:lnTo>
                <a:lnTo>
                  <a:pt x="534" y="378"/>
                </a:lnTo>
                <a:lnTo>
                  <a:pt x="526" y="372"/>
                </a:lnTo>
                <a:lnTo>
                  <a:pt x="516" y="368"/>
                </a:lnTo>
                <a:lnTo>
                  <a:pt x="512" y="370"/>
                </a:lnTo>
                <a:lnTo>
                  <a:pt x="508" y="372"/>
                </a:lnTo>
                <a:lnTo>
                  <a:pt x="498" y="366"/>
                </a:lnTo>
                <a:lnTo>
                  <a:pt x="488" y="366"/>
                </a:lnTo>
                <a:lnTo>
                  <a:pt x="484" y="372"/>
                </a:lnTo>
                <a:lnTo>
                  <a:pt x="476" y="374"/>
                </a:lnTo>
                <a:lnTo>
                  <a:pt x="470" y="370"/>
                </a:lnTo>
                <a:lnTo>
                  <a:pt x="466" y="378"/>
                </a:lnTo>
                <a:lnTo>
                  <a:pt x="460" y="384"/>
                </a:lnTo>
                <a:lnTo>
                  <a:pt x="454" y="388"/>
                </a:lnTo>
                <a:lnTo>
                  <a:pt x="442" y="388"/>
                </a:lnTo>
                <a:lnTo>
                  <a:pt x="438" y="394"/>
                </a:lnTo>
                <a:lnTo>
                  <a:pt x="432" y="400"/>
                </a:lnTo>
                <a:lnTo>
                  <a:pt x="428" y="408"/>
                </a:lnTo>
                <a:lnTo>
                  <a:pt x="430" y="420"/>
                </a:lnTo>
                <a:lnTo>
                  <a:pt x="434" y="432"/>
                </a:lnTo>
                <a:lnTo>
                  <a:pt x="422" y="430"/>
                </a:lnTo>
                <a:lnTo>
                  <a:pt x="406" y="424"/>
                </a:lnTo>
                <a:lnTo>
                  <a:pt x="398" y="412"/>
                </a:lnTo>
                <a:lnTo>
                  <a:pt x="390" y="400"/>
                </a:lnTo>
                <a:lnTo>
                  <a:pt x="380" y="388"/>
                </a:lnTo>
                <a:lnTo>
                  <a:pt x="374" y="374"/>
                </a:lnTo>
                <a:lnTo>
                  <a:pt x="360" y="368"/>
                </a:lnTo>
                <a:lnTo>
                  <a:pt x="352" y="364"/>
                </a:lnTo>
                <a:lnTo>
                  <a:pt x="344" y="368"/>
                </a:lnTo>
                <a:lnTo>
                  <a:pt x="342" y="378"/>
                </a:lnTo>
                <a:lnTo>
                  <a:pt x="330" y="380"/>
                </a:lnTo>
                <a:lnTo>
                  <a:pt x="314" y="370"/>
                </a:lnTo>
                <a:lnTo>
                  <a:pt x="312" y="354"/>
                </a:lnTo>
                <a:lnTo>
                  <a:pt x="302" y="346"/>
                </a:lnTo>
                <a:lnTo>
                  <a:pt x="282" y="330"/>
                </a:lnTo>
                <a:lnTo>
                  <a:pt x="262" y="334"/>
                </a:lnTo>
                <a:lnTo>
                  <a:pt x="254" y="340"/>
                </a:lnTo>
                <a:lnTo>
                  <a:pt x="208" y="340"/>
                </a:lnTo>
                <a:lnTo>
                  <a:pt x="192" y="334"/>
                </a:lnTo>
                <a:lnTo>
                  <a:pt x="166" y="322"/>
                </a:lnTo>
                <a:lnTo>
                  <a:pt x="148" y="316"/>
                </a:lnTo>
                <a:lnTo>
                  <a:pt x="116" y="318"/>
                </a:lnTo>
                <a:lnTo>
                  <a:pt x="112" y="306"/>
                </a:lnTo>
                <a:lnTo>
                  <a:pt x="104" y="298"/>
                </a:lnTo>
                <a:lnTo>
                  <a:pt x="98" y="294"/>
                </a:lnTo>
                <a:lnTo>
                  <a:pt x="84" y="290"/>
                </a:lnTo>
                <a:lnTo>
                  <a:pt x="74" y="282"/>
                </a:lnTo>
                <a:lnTo>
                  <a:pt x="60" y="286"/>
                </a:lnTo>
                <a:lnTo>
                  <a:pt x="58" y="272"/>
                </a:lnTo>
                <a:lnTo>
                  <a:pt x="48" y="258"/>
                </a:lnTo>
                <a:lnTo>
                  <a:pt x="38" y="248"/>
                </a:lnTo>
                <a:lnTo>
                  <a:pt x="42" y="242"/>
                </a:lnTo>
                <a:lnTo>
                  <a:pt x="36" y="238"/>
                </a:lnTo>
                <a:lnTo>
                  <a:pt x="32" y="228"/>
                </a:lnTo>
                <a:lnTo>
                  <a:pt x="38" y="218"/>
                </a:lnTo>
                <a:lnTo>
                  <a:pt x="26" y="218"/>
                </a:lnTo>
                <a:lnTo>
                  <a:pt x="18" y="210"/>
                </a:lnTo>
                <a:lnTo>
                  <a:pt x="10" y="198"/>
                </a:lnTo>
                <a:lnTo>
                  <a:pt x="10" y="186"/>
                </a:lnTo>
                <a:lnTo>
                  <a:pt x="2" y="178"/>
                </a:lnTo>
                <a:lnTo>
                  <a:pt x="2" y="170"/>
                </a:lnTo>
                <a:lnTo>
                  <a:pt x="6" y="148"/>
                </a:lnTo>
                <a:lnTo>
                  <a:pt x="2" y="122"/>
                </a:lnTo>
                <a:lnTo>
                  <a:pt x="6" y="112"/>
                </a:lnTo>
                <a:lnTo>
                  <a:pt x="10" y="64"/>
                </a:lnTo>
                <a:lnTo>
                  <a:pt x="16" y="64"/>
                </a:lnTo>
                <a:lnTo>
                  <a:pt x="10" y="54"/>
                </a:lnTo>
                <a:lnTo>
                  <a:pt x="6" y="48"/>
                </a:lnTo>
                <a:lnTo>
                  <a:pt x="8" y="42"/>
                </a:lnTo>
                <a:lnTo>
                  <a:pt x="4" y="38"/>
                </a:lnTo>
                <a:close/>
              </a:path>
            </a:pathLst>
          </a:custGeom>
          <a:solidFill>
            <a:srgbClr val="C00000"/>
          </a:solidFill>
          <a:ln w="3175" cap="flat">
            <a:solidFill>
              <a:srgbClr val="1A1D24"/>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5F6FA"/>
              </a:solidFill>
              <a:effectLst/>
              <a:uLnTx/>
              <a:uFillTx/>
              <a:latin typeface="Segoe UI Semibold"/>
              <a:ea typeface="+mn-ea"/>
              <a:cs typeface="+mn-cs"/>
            </a:endParaRPr>
          </a:p>
        </p:txBody>
      </p:sp>
      <p:sp>
        <p:nvSpPr>
          <p:cNvPr id="2" name="Freeform: Shape 1">
            <a:extLst>
              <a:ext uri="{FF2B5EF4-FFF2-40B4-BE49-F238E27FC236}">
                <a16:creationId xmlns:a16="http://schemas.microsoft.com/office/drawing/2014/main" id="{079A8331-EBC8-800F-9BC9-60E771E09ECE}"/>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0E65CBEC-7AA9-E99A-A5EB-369B6C43A63B}"/>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84007452-0FC9-A715-3CBC-F7A73018A46B}"/>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975D078-8566-48B6-F2C4-F709B24F6765}"/>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281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par>
                                <p:cTn id="13" presetID="16" presetClass="entr" presetSubtype="37"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974178-C18C-2119-9D12-E57736B2D435}"/>
              </a:ext>
            </a:extLst>
          </p:cNvPr>
          <p:cNvSpPr txBox="1"/>
          <p:nvPr/>
        </p:nvSpPr>
        <p:spPr>
          <a:xfrm>
            <a:off x="2233756" y="3075057"/>
            <a:ext cx="7724487" cy="707886"/>
          </a:xfrm>
          <a:prstGeom prst="rect">
            <a:avLst/>
          </a:prstGeom>
          <a:noFill/>
        </p:spPr>
        <p:txBody>
          <a:bodyPr wrap="none" rtlCol="0">
            <a:spAutoFit/>
          </a:bodyPr>
          <a:lstStyle/>
          <a:p>
            <a:pPr algn="ctr"/>
            <a:r>
              <a:rPr lang="el-GR" sz="4000" dirty="0"/>
              <a:t>Σας ευχαριστώ για την προσοχή σας</a:t>
            </a:r>
          </a:p>
        </p:txBody>
      </p:sp>
    </p:spTree>
    <p:extLst>
      <p:ext uri="{BB962C8B-B14F-4D97-AF65-F5344CB8AC3E}">
        <p14:creationId xmlns:p14="http://schemas.microsoft.com/office/powerpoint/2010/main" val="3053510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974178-C18C-2119-9D12-E57736B2D435}"/>
              </a:ext>
            </a:extLst>
          </p:cNvPr>
          <p:cNvSpPr txBox="1"/>
          <p:nvPr/>
        </p:nvSpPr>
        <p:spPr>
          <a:xfrm>
            <a:off x="2233756" y="3075057"/>
            <a:ext cx="7724487" cy="707886"/>
          </a:xfrm>
          <a:prstGeom prst="rect">
            <a:avLst/>
          </a:prstGeom>
          <a:noFill/>
        </p:spPr>
        <p:txBody>
          <a:bodyPr wrap="none" rtlCol="0">
            <a:spAutoFit/>
          </a:bodyPr>
          <a:lstStyle/>
          <a:p>
            <a:pPr algn="ctr"/>
            <a:r>
              <a:rPr lang="el-GR" sz="4000" dirty="0"/>
              <a:t>Σας ευχαριστώ για την προσοχή σας</a:t>
            </a:r>
          </a:p>
        </p:txBody>
      </p:sp>
    </p:spTree>
    <p:extLst>
      <p:ext uri="{BB962C8B-B14F-4D97-AF65-F5344CB8AC3E}">
        <p14:creationId xmlns:p14="http://schemas.microsoft.com/office/powerpoint/2010/main" val="3033290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39" hidden="1">
            <a:extLst>
              <a:ext uri="{FF2B5EF4-FFF2-40B4-BE49-F238E27FC236}">
                <a16:creationId xmlns:a16="http://schemas.microsoft.com/office/drawing/2014/main" id="{3C1ABD70-429B-4DC5-9553-099F47D1378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6" imgW="451" imgH="450" progId="TCLayout.ActiveDocument.1">
                  <p:embed/>
                </p:oleObj>
              </mc:Choice>
              <mc:Fallback>
                <p:oleObj name="think-cell Slide" r:id="rId6" imgW="451" imgH="450" progId="TCLayout.ActiveDocument.1">
                  <p:embed/>
                  <p:pic>
                    <p:nvPicPr>
                      <p:cNvPr id="40" name="Object 39" hidden="1">
                        <a:extLst>
                          <a:ext uri="{FF2B5EF4-FFF2-40B4-BE49-F238E27FC236}">
                            <a16:creationId xmlns:a16="http://schemas.microsoft.com/office/drawing/2014/main" id="{3C1ABD70-429B-4DC5-9553-099F47D1378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1" name="Rectangle 40">
            <a:hlinkClick r:id="rId8" action="ppaction://hlinksldjump"/>
            <a:extLst>
              <a:ext uri="{FF2B5EF4-FFF2-40B4-BE49-F238E27FC236}">
                <a16:creationId xmlns:a16="http://schemas.microsoft.com/office/drawing/2014/main" id="{42E77D35-A7BF-472E-A362-6E3930597DAE}"/>
              </a:ext>
            </a:extLst>
          </p:cNvPr>
          <p:cNvSpPr/>
          <p:nvPr>
            <p:custDataLst>
              <p:tags r:id="rId3"/>
            </p:custDataLst>
          </p:nvPr>
        </p:nvSpPr>
        <p:spPr>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kern="0" dirty="0" err="1">
              <a:solidFill>
                <a:schemeClr val="tx1"/>
              </a:solidFill>
              <a:latin typeface="Segoe UI Black" panose="020B0A02040204020203" pitchFamily="34" charset="0"/>
              <a:ea typeface="+mj-ea"/>
              <a:cs typeface="+mj-cs"/>
              <a:sym typeface="Segoe UI Black" panose="020B0A02040204020203" pitchFamily="34" charset="0"/>
            </a:endParaRPr>
          </a:p>
        </p:txBody>
      </p:sp>
      <p:pic>
        <p:nvPicPr>
          <p:cNvPr id="57" name="!!p21">
            <a:extLst>
              <a:ext uri="{FF2B5EF4-FFF2-40B4-BE49-F238E27FC236}">
                <a16:creationId xmlns:a16="http://schemas.microsoft.com/office/drawing/2014/main" id="{B024FC59-AB8E-49B2-9793-6F1D50102831}"/>
              </a:ext>
            </a:extLst>
          </p:cNvPr>
          <p:cNvPicPr>
            <a:picLocks noChangeAspect="1"/>
          </p:cNvPicPr>
          <p:nvPr/>
        </p:nvPicPr>
        <p:blipFill rotWithShape="1">
          <a:blip r:embed="rId9">
            <a:extLst>
              <a:ext uri="{28A0092B-C50C-407E-A947-70E740481C1C}">
                <a14:useLocalDpi xmlns:a14="http://schemas.microsoft.com/office/drawing/2010/main" val="0"/>
              </a:ext>
            </a:extLst>
          </a:blip>
          <a:srcRect l="14321" t="770" r="18813"/>
          <a:stretch/>
        </p:blipFill>
        <p:spPr>
          <a:xfrm>
            <a:off x="7850108" y="2465537"/>
            <a:ext cx="2286000" cy="2286000"/>
          </a:xfrm>
          <a:prstGeom prst="ellipse">
            <a:avLst/>
          </a:prstGeom>
        </p:spPr>
      </p:pic>
      <p:pic>
        <p:nvPicPr>
          <p:cNvPr id="78" name="!!p51">
            <a:extLst>
              <a:ext uri="{FF2B5EF4-FFF2-40B4-BE49-F238E27FC236}">
                <a16:creationId xmlns:a16="http://schemas.microsoft.com/office/drawing/2014/main" id="{A1A03A0C-1DE4-4C61-8195-B5CF3744B563}"/>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055892" y="2465537"/>
            <a:ext cx="2286000" cy="2286000"/>
          </a:xfrm>
          <a:prstGeom prst="ellipse">
            <a:avLst/>
          </a:prstGeom>
        </p:spPr>
      </p:pic>
      <p:pic>
        <p:nvPicPr>
          <p:cNvPr id="81" name="!!p11">
            <a:extLst>
              <a:ext uri="{FF2B5EF4-FFF2-40B4-BE49-F238E27FC236}">
                <a16:creationId xmlns:a16="http://schemas.microsoft.com/office/drawing/2014/main" id="{50981EA7-5727-46B4-9DEC-E3A7A43C4EC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41520" y="2465537"/>
            <a:ext cx="3108960" cy="3108960"/>
          </a:xfrm>
          <a:prstGeom prst="ellipse">
            <a:avLst/>
          </a:prstGeom>
        </p:spPr>
      </p:pic>
      <p:pic>
        <p:nvPicPr>
          <p:cNvPr id="87" name="!!p31">
            <a:extLst>
              <a:ext uri="{FF2B5EF4-FFF2-40B4-BE49-F238E27FC236}">
                <a16:creationId xmlns:a16="http://schemas.microsoft.com/office/drawing/2014/main" id="{D9D3B44F-8671-428A-8EDE-8564B3D7D402}"/>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10335737" y="2465537"/>
            <a:ext cx="1645920" cy="1645920"/>
          </a:xfrm>
          <a:prstGeom prst="ellipse">
            <a:avLst/>
          </a:prstGeom>
        </p:spPr>
      </p:pic>
      <p:pic>
        <p:nvPicPr>
          <p:cNvPr id="88" name="!!p41">
            <a:extLst>
              <a:ext uri="{FF2B5EF4-FFF2-40B4-BE49-F238E27FC236}">
                <a16:creationId xmlns:a16="http://schemas.microsoft.com/office/drawing/2014/main" id="{B01F521A-C29B-451B-8A36-60C5BD41542C}"/>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210344" y="2465537"/>
            <a:ext cx="1645920" cy="1645920"/>
          </a:xfrm>
          <a:prstGeom prst="ellipse">
            <a:avLst/>
          </a:prstGeom>
        </p:spPr>
      </p:pic>
      <p:sp>
        <p:nvSpPr>
          <p:cNvPr id="3" name="!!h11">
            <a:extLst>
              <a:ext uri="{FF2B5EF4-FFF2-40B4-BE49-F238E27FC236}">
                <a16:creationId xmlns:a16="http://schemas.microsoft.com/office/drawing/2014/main" id="{F4E633A8-19A8-475F-A091-28C5B72E3308}"/>
              </a:ext>
            </a:extLst>
          </p:cNvPr>
          <p:cNvSpPr txBox="1"/>
          <p:nvPr/>
        </p:nvSpPr>
        <p:spPr>
          <a:xfrm>
            <a:off x="5167312" y="1579712"/>
            <a:ext cx="1857375" cy="615553"/>
          </a:xfrm>
          <a:prstGeom prst="rect">
            <a:avLst/>
          </a:prstGeom>
          <a:noFill/>
        </p:spPr>
        <p:txBody>
          <a:bodyPr wrap="square" lIns="0" tIns="0" rIns="0" bIns="0" numCol="1" rtlCol="0">
            <a:spAutoFit/>
          </a:bodyPr>
          <a:lstStyle/>
          <a:p>
            <a:pPr algn="ctr"/>
            <a:r>
              <a:rPr lang="el-GR" sz="2000" kern="0" dirty="0"/>
              <a:t>Ασφάλεια</a:t>
            </a:r>
          </a:p>
          <a:p>
            <a:pPr algn="ctr"/>
            <a:r>
              <a:rPr lang="el-GR" sz="2000" kern="0" dirty="0"/>
              <a:t>Αρχείων</a:t>
            </a:r>
            <a:endParaRPr lang="en-US" sz="2000" kern="0" dirty="0"/>
          </a:p>
        </p:txBody>
      </p:sp>
      <p:sp>
        <p:nvSpPr>
          <p:cNvPr id="11" name="!!h51">
            <a:extLst>
              <a:ext uri="{FF2B5EF4-FFF2-40B4-BE49-F238E27FC236}">
                <a16:creationId xmlns:a16="http://schemas.microsoft.com/office/drawing/2014/main" id="{00F01B3A-E1E2-438E-A881-40891B011652}"/>
              </a:ext>
            </a:extLst>
          </p:cNvPr>
          <p:cNvSpPr txBox="1"/>
          <p:nvPr/>
        </p:nvSpPr>
        <p:spPr>
          <a:xfrm>
            <a:off x="2270204" y="1579712"/>
            <a:ext cx="1857375" cy="553998"/>
          </a:xfrm>
          <a:prstGeom prst="rect">
            <a:avLst/>
          </a:prstGeom>
          <a:noFill/>
        </p:spPr>
        <p:txBody>
          <a:bodyPr wrap="square" lIns="0" tIns="0" rIns="0" bIns="0" numCol="1" rtlCol="0">
            <a:spAutoFit/>
          </a:bodyPr>
          <a:lstStyle/>
          <a:p>
            <a:pPr algn="ctr"/>
            <a:r>
              <a:rPr lang="el-GR" kern="0" dirty="0">
                <a:solidFill>
                  <a:schemeClr val="tx1">
                    <a:lumMod val="85000"/>
                    <a:lumOff val="15000"/>
                  </a:schemeClr>
                </a:solidFill>
              </a:rPr>
              <a:t>Ασφάλεια Διαδικτύου</a:t>
            </a:r>
            <a:endParaRPr lang="en-US" kern="0" dirty="0">
              <a:solidFill>
                <a:schemeClr val="tx1">
                  <a:lumMod val="85000"/>
                  <a:lumOff val="15000"/>
                </a:schemeClr>
              </a:solidFill>
            </a:endParaRPr>
          </a:p>
        </p:txBody>
      </p:sp>
      <p:sp>
        <p:nvSpPr>
          <p:cNvPr id="12" name="!!h41">
            <a:extLst>
              <a:ext uri="{FF2B5EF4-FFF2-40B4-BE49-F238E27FC236}">
                <a16:creationId xmlns:a16="http://schemas.microsoft.com/office/drawing/2014/main" id="{5D8BC524-4C11-40CA-93F8-6FBDBA5404F0}"/>
              </a:ext>
            </a:extLst>
          </p:cNvPr>
          <p:cNvSpPr txBox="1"/>
          <p:nvPr/>
        </p:nvSpPr>
        <p:spPr>
          <a:xfrm>
            <a:off x="104616" y="1579712"/>
            <a:ext cx="1857375" cy="492443"/>
          </a:xfrm>
          <a:prstGeom prst="rect">
            <a:avLst/>
          </a:prstGeom>
          <a:noFill/>
        </p:spPr>
        <p:txBody>
          <a:bodyPr wrap="square" lIns="0" tIns="0" rIns="0" bIns="0" numCol="1" rtlCol="0">
            <a:spAutoFit/>
          </a:bodyPr>
          <a:lstStyle/>
          <a:p>
            <a:pPr algn="ctr"/>
            <a:r>
              <a:rPr lang="el-GR" sz="1600" kern="0" dirty="0">
                <a:solidFill>
                  <a:schemeClr val="tx1">
                    <a:lumMod val="65000"/>
                    <a:lumOff val="35000"/>
                  </a:schemeClr>
                </a:solidFill>
              </a:rPr>
              <a:t>Ασφάλεια</a:t>
            </a:r>
          </a:p>
          <a:p>
            <a:pPr algn="ctr"/>
            <a:r>
              <a:rPr lang="el-GR" sz="1600" kern="0" dirty="0">
                <a:solidFill>
                  <a:schemeClr val="tx1">
                    <a:lumMod val="65000"/>
                    <a:lumOff val="35000"/>
                  </a:schemeClr>
                </a:solidFill>
              </a:rPr>
              <a:t>Συναλλαγών</a:t>
            </a:r>
          </a:p>
        </p:txBody>
      </p:sp>
      <p:sp>
        <p:nvSpPr>
          <p:cNvPr id="13" name="!!h21">
            <a:extLst>
              <a:ext uri="{FF2B5EF4-FFF2-40B4-BE49-F238E27FC236}">
                <a16:creationId xmlns:a16="http://schemas.microsoft.com/office/drawing/2014/main" id="{BD4EF853-8592-4D93-82F5-61DBB6A5E049}"/>
              </a:ext>
            </a:extLst>
          </p:cNvPr>
          <p:cNvSpPr txBox="1"/>
          <p:nvPr/>
        </p:nvSpPr>
        <p:spPr>
          <a:xfrm>
            <a:off x="8064421" y="1579712"/>
            <a:ext cx="1857375" cy="553998"/>
          </a:xfrm>
          <a:prstGeom prst="rect">
            <a:avLst/>
          </a:prstGeom>
          <a:noFill/>
        </p:spPr>
        <p:txBody>
          <a:bodyPr wrap="square" lIns="0" tIns="0" rIns="0" bIns="0" numCol="1" rtlCol="0">
            <a:spAutoFit/>
          </a:bodyPr>
          <a:lstStyle/>
          <a:p>
            <a:pPr algn="ctr"/>
            <a:r>
              <a:rPr lang="el-GR" kern="0" dirty="0">
                <a:solidFill>
                  <a:schemeClr val="tx1">
                    <a:lumMod val="85000"/>
                    <a:lumOff val="15000"/>
                  </a:schemeClr>
                </a:solidFill>
              </a:rPr>
              <a:t>Ψηφιακές Υπογραφές</a:t>
            </a:r>
            <a:endParaRPr lang="en-US" kern="0" dirty="0">
              <a:solidFill>
                <a:schemeClr val="tx1">
                  <a:lumMod val="85000"/>
                  <a:lumOff val="15000"/>
                </a:schemeClr>
              </a:solidFill>
            </a:endParaRPr>
          </a:p>
        </p:txBody>
      </p:sp>
      <p:sp>
        <p:nvSpPr>
          <p:cNvPr id="14" name="!!h31">
            <a:extLst>
              <a:ext uri="{FF2B5EF4-FFF2-40B4-BE49-F238E27FC236}">
                <a16:creationId xmlns:a16="http://schemas.microsoft.com/office/drawing/2014/main" id="{ECA8EBE4-5803-489D-8DD0-9BA78A8CCBB2}"/>
              </a:ext>
            </a:extLst>
          </p:cNvPr>
          <p:cNvSpPr txBox="1"/>
          <p:nvPr/>
        </p:nvSpPr>
        <p:spPr>
          <a:xfrm>
            <a:off x="10230009" y="1579712"/>
            <a:ext cx="1857375" cy="492443"/>
          </a:xfrm>
          <a:prstGeom prst="rect">
            <a:avLst/>
          </a:prstGeom>
          <a:noFill/>
        </p:spPr>
        <p:txBody>
          <a:bodyPr wrap="square" lIns="0" tIns="0" rIns="0" bIns="0" numCol="1" rtlCol="0">
            <a:spAutoFit/>
          </a:bodyPr>
          <a:lstStyle/>
          <a:p>
            <a:pPr algn="ctr"/>
            <a:r>
              <a:rPr lang="el-GR" sz="1600" kern="0" dirty="0">
                <a:solidFill>
                  <a:schemeClr val="tx1">
                    <a:lumMod val="65000"/>
                    <a:lumOff val="35000"/>
                  </a:schemeClr>
                </a:solidFill>
              </a:rPr>
              <a:t>Ανταλλαγή Μηνυμάτων/Μέιλ</a:t>
            </a:r>
            <a:endParaRPr lang="en-US" sz="1600" kern="0" dirty="0">
              <a:solidFill>
                <a:schemeClr val="tx1">
                  <a:lumMod val="65000"/>
                  <a:lumOff val="35000"/>
                </a:schemeClr>
              </a:solidFill>
            </a:endParaRPr>
          </a:p>
        </p:txBody>
      </p:sp>
      <p:pic>
        <p:nvPicPr>
          <p:cNvPr id="27" name="!!p32">
            <a:extLst>
              <a:ext uri="{FF2B5EF4-FFF2-40B4-BE49-F238E27FC236}">
                <a16:creationId xmlns:a16="http://schemas.microsoft.com/office/drawing/2014/main" id="{4256AB50-CB18-4E99-92FF-7B21FA795EC5}"/>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1740932" y="2465537"/>
            <a:ext cx="1645920" cy="1645920"/>
          </a:xfrm>
          <a:prstGeom prst="ellipse">
            <a:avLst/>
          </a:prstGeom>
        </p:spPr>
      </p:pic>
      <p:sp>
        <p:nvSpPr>
          <p:cNvPr id="28" name="!!h32">
            <a:extLst>
              <a:ext uri="{FF2B5EF4-FFF2-40B4-BE49-F238E27FC236}">
                <a16:creationId xmlns:a16="http://schemas.microsoft.com/office/drawing/2014/main" id="{21785FCB-7545-49EE-ADDE-45C14679545B}"/>
              </a:ext>
            </a:extLst>
          </p:cNvPr>
          <p:cNvSpPr txBox="1"/>
          <p:nvPr/>
        </p:nvSpPr>
        <p:spPr>
          <a:xfrm>
            <a:off x="-1846660" y="1579712"/>
            <a:ext cx="1857375" cy="492443"/>
          </a:xfrm>
          <a:prstGeom prst="rect">
            <a:avLst/>
          </a:prstGeom>
          <a:noFill/>
        </p:spPr>
        <p:txBody>
          <a:bodyPr wrap="square" lIns="0" tIns="0" rIns="0" bIns="0" numCol="1" rtlCol="0">
            <a:spAutoFit/>
          </a:bodyPr>
          <a:lstStyle/>
          <a:p>
            <a:pPr algn="ctr"/>
            <a:r>
              <a:rPr lang="el-GR" sz="1600" kern="0" dirty="0">
                <a:solidFill>
                  <a:srgbClr val="EDECEC"/>
                </a:solidFill>
              </a:rPr>
              <a:t>Ανταλλαγή Μηνυμάτων/Μέιλ</a:t>
            </a:r>
            <a:endParaRPr lang="en-US" sz="1600" kern="0" dirty="0">
              <a:solidFill>
                <a:srgbClr val="EDECEC"/>
              </a:solidFill>
            </a:endParaRPr>
          </a:p>
        </p:txBody>
      </p:sp>
      <p:pic>
        <p:nvPicPr>
          <p:cNvPr id="29" name="!!p42">
            <a:extLst>
              <a:ext uri="{FF2B5EF4-FFF2-40B4-BE49-F238E27FC236}">
                <a16:creationId xmlns:a16="http://schemas.microsoft.com/office/drawing/2014/main" id="{C4E82ECA-413C-4BB5-B6FD-149EF6C5AC1D}"/>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12287013" y="2465537"/>
            <a:ext cx="1645920" cy="1645920"/>
          </a:xfrm>
          <a:prstGeom prst="ellipse">
            <a:avLst/>
          </a:prstGeom>
        </p:spPr>
      </p:pic>
      <p:sp>
        <p:nvSpPr>
          <p:cNvPr id="30" name="!!h42">
            <a:extLst>
              <a:ext uri="{FF2B5EF4-FFF2-40B4-BE49-F238E27FC236}">
                <a16:creationId xmlns:a16="http://schemas.microsoft.com/office/drawing/2014/main" id="{3B739888-259D-453E-A953-9500CA1A9B7A}"/>
              </a:ext>
            </a:extLst>
          </p:cNvPr>
          <p:cNvSpPr txBox="1"/>
          <p:nvPr/>
        </p:nvSpPr>
        <p:spPr>
          <a:xfrm>
            <a:off x="12181285" y="1579712"/>
            <a:ext cx="1857375" cy="492443"/>
          </a:xfrm>
          <a:prstGeom prst="rect">
            <a:avLst/>
          </a:prstGeom>
          <a:noFill/>
        </p:spPr>
        <p:txBody>
          <a:bodyPr wrap="square" lIns="0" tIns="0" rIns="0" bIns="0" numCol="1" rtlCol="0">
            <a:spAutoFit/>
          </a:bodyPr>
          <a:lstStyle/>
          <a:p>
            <a:pPr algn="ctr"/>
            <a:r>
              <a:rPr lang="el-GR" sz="1600" kern="0" dirty="0">
                <a:solidFill>
                  <a:schemeClr val="bg2">
                    <a:lumMod val="75000"/>
                    <a:lumOff val="25000"/>
                  </a:schemeClr>
                </a:solidFill>
              </a:rPr>
              <a:t>Ασφάλεια</a:t>
            </a:r>
          </a:p>
          <a:p>
            <a:pPr algn="ctr"/>
            <a:r>
              <a:rPr lang="el-GR" sz="1600" kern="0" dirty="0">
                <a:solidFill>
                  <a:schemeClr val="bg2">
                    <a:lumMod val="75000"/>
                    <a:lumOff val="25000"/>
                  </a:schemeClr>
                </a:solidFill>
              </a:rPr>
              <a:t>Συναλλαγών</a:t>
            </a:r>
          </a:p>
        </p:txBody>
      </p:sp>
      <p:sp>
        <p:nvSpPr>
          <p:cNvPr id="19" name="TextBox 18">
            <a:extLst>
              <a:ext uri="{FF2B5EF4-FFF2-40B4-BE49-F238E27FC236}">
                <a16:creationId xmlns:a16="http://schemas.microsoft.com/office/drawing/2014/main" id="{37CE371E-0C54-28EF-0AE5-AA19F1FFDE75}"/>
              </a:ext>
            </a:extLst>
          </p:cNvPr>
          <p:cNvSpPr txBox="1"/>
          <p:nvPr/>
        </p:nvSpPr>
        <p:spPr>
          <a:xfrm>
            <a:off x="2658295" y="419100"/>
            <a:ext cx="6875408" cy="584775"/>
          </a:xfrm>
          <a:prstGeom prst="rect">
            <a:avLst/>
          </a:prstGeom>
          <a:noFill/>
        </p:spPr>
        <p:txBody>
          <a:bodyPr wrap="square" rtlCol="0">
            <a:spAutoFit/>
          </a:bodyPr>
          <a:lstStyle/>
          <a:p>
            <a:pPr algn="ctr"/>
            <a:r>
              <a:rPr lang="el-GR" sz="3200" b="1" dirty="0"/>
              <a:t>Εφαρμογές Σύγχρονης Κρυπτογραφίας</a:t>
            </a:r>
          </a:p>
        </p:txBody>
      </p:sp>
      <p:sp>
        <p:nvSpPr>
          <p:cNvPr id="21" name="Freeform: Shape 20">
            <a:extLst>
              <a:ext uri="{FF2B5EF4-FFF2-40B4-BE49-F238E27FC236}">
                <a16:creationId xmlns:a16="http://schemas.microsoft.com/office/drawing/2014/main" id="{B2BB97BF-E7A0-0AA9-B4EC-EEC367262E9D}"/>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22" name="Freeform: Shape 21">
            <a:extLst>
              <a:ext uri="{FF2B5EF4-FFF2-40B4-BE49-F238E27FC236}">
                <a16:creationId xmlns:a16="http://schemas.microsoft.com/office/drawing/2014/main" id="{F2569423-CD19-2D96-B62F-91A57C69F28E}"/>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Παύλος Μαραντίδης</a:t>
            </a:r>
          </a:p>
        </p:txBody>
      </p:sp>
      <p:sp>
        <p:nvSpPr>
          <p:cNvPr id="23" name="Freeform: Shape 22">
            <a:extLst>
              <a:ext uri="{FF2B5EF4-FFF2-40B4-BE49-F238E27FC236}">
                <a16:creationId xmlns:a16="http://schemas.microsoft.com/office/drawing/2014/main" id="{4AED9985-AA79-661B-2F0A-4B685CF5DBC2}"/>
              </a:ext>
            </a:extLst>
          </p:cNvPr>
          <p:cNvSpPr/>
          <p:nvPr/>
        </p:nvSpPr>
        <p:spPr>
          <a:xfrm flipV="1">
            <a:off x="3440483" y="6642094"/>
            <a:ext cx="5311034" cy="228840"/>
          </a:xfrm>
          <a:custGeom>
            <a:avLst/>
            <a:gdLst>
              <a:gd name="connsiteX0" fmla="*/ 0 w 5311034"/>
              <a:gd name="connsiteY0" fmla="*/ 192286 h 192286"/>
              <a:gd name="connsiteX1" fmla="*/ 400050 w 5311034"/>
              <a:gd name="connsiteY1" fmla="*/ 192286 h 192286"/>
              <a:gd name="connsiteX2" fmla="*/ 400046 w 5311034"/>
              <a:gd name="connsiteY2" fmla="*/ 192282 h 192286"/>
              <a:gd name="connsiteX3" fmla="*/ 4910988 w 5311034"/>
              <a:gd name="connsiteY3" fmla="*/ 192282 h 192286"/>
              <a:gd name="connsiteX4" fmla="*/ 4910984 w 5311034"/>
              <a:gd name="connsiteY4" fmla="*/ 192286 h 192286"/>
              <a:gd name="connsiteX5" fmla="*/ 5311034 w 5311034"/>
              <a:gd name="connsiteY5" fmla="*/ 192286 h 192286"/>
              <a:gd name="connsiteX6" fmla="*/ 5111009 w 5311034"/>
              <a:gd name="connsiteY6" fmla="*/ 5 h 192286"/>
              <a:gd name="connsiteX7" fmla="*/ 5111009 w 5311034"/>
              <a:gd name="connsiteY7" fmla="*/ 0 h 192286"/>
              <a:gd name="connsiteX8" fmla="*/ 200025 w 5311034"/>
              <a:gd name="connsiteY8" fmla="*/ 0 h 192286"/>
              <a:gd name="connsiteX9" fmla="*/ 200025 w 5311034"/>
              <a:gd name="connsiteY9" fmla="*/ 5 h 1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034" h="192286">
                <a:moveTo>
                  <a:pt x="0" y="192286"/>
                </a:moveTo>
                <a:lnTo>
                  <a:pt x="400050" y="192286"/>
                </a:lnTo>
                <a:lnTo>
                  <a:pt x="400046" y="192282"/>
                </a:lnTo>
                <a:lnTo>
                  <a:pt x="4910988" y="192282"/>
                </a:lnTo>
                <a:lnTo>
                  <a:pt x="4910984" y="192286"/>
                </a:lnTo>
                <a:lnTo>
                  <a:pt x="5311034" y="192286"/>
                </a:lnTo>
                <a:lnTo>
                  <a:pt x="5111009" y="5"/>
                </a:lnTo>
                <a:lnTo>
                  <a:pt x="5111009" y="0"/>
                </a:lnTo>
                <a:lnTo>
                  <a:pt x="200025" y="0"/>
                </a:lnTo>
                <a:lnTo>
                  <a:pt x="200025" y="5"/>
                </a:lnTo>
                <a:close/>
              </a:path>
            </a:pathLst>
          </a:custGeom>
          <a:solidFill>
            <a:srgbClr val="FFC0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l-GR" dirty="0"/>
          </a:p>
        </p:txBody>
      </p:sp>
      <p:cxnSp>
        <p:nvCxnSpPr>
          <p:cNvPr id="24" name="Straight Connector 23">
            <a:extLst>
              <a:ext uri="{FF2B5EF4-FFF2-40B4-BE49-F238E27FC236}">
                <a16:creationId xmlns:a16="http://schemas.microsoft.com/office/drawing/2014/main" id="{EA1B3174-F950-ED96-FD19-2EC81CCB84BC}"/>
              </a:ext>
            </a:extLst>
          </p:cNvPr>
          <p:cNvCxnSpPr>
            <a:cxnSpLocks/>
            <a:stCxn id="23" idx="0"/>
            <a:endCxn id="23" idx="8"/>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AD4267-F27B-11CA-69C3-8D7C018FEFAA}"/>
              </a:ext>
            </a:extLst>
          </p:cNvPr>
          <p:cNvCxnSpPr>
            <a:cxnSpLocks/>
            <a:endCxn id="23" idx="6"/>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D398BDF-6127-C230-E6B4-D858F076FD44}"/>
              </a:ext>
            </a:extLst>
          </p:cNvPr>
          <p:cNvSpPr txBox="1"/>
          <p:nvPr/>
        </p:nvSpPr>
        <p:spPr>
          <a:xfrm>
            <a:off x="4729162" y="6611658"/>
            <a:ext cx="2733675" cy="276999"/>
          </a:xfrm>
          <a:prstGeom prst="rect">
            <a:avLst/>
          </a:prstGeom>
          <a:noFill/>
        </p:spPr>
        <p:txBody>
          <a:bodyPr wrap="square" rtlCol="0">
            <a:spAutoFit/>
          </a:bodyPr>
          <a:lstStyle/>
          <a:p>
            <a:pPr algn="ctr"/>
            <a:r>
              <a:rPr lang="el-GR" sz="1200" dirty="0"/>
              <a:t>Κρυπτογραφία Στη Μετακβαντική Εποχή</a:t>
            </a:r>
          </a:p>
        </p:txBody>
      </p:sp>
    </p:spTree>
    <p:extLst>
      <p:ext uri="{BB962C8B-B14F-4D97-AF65-F5344CB8AC3E}">
        <p14:creationId xmlns:p14="http://schemas.microsoft.com/office/powerpoint/2010/main" val="1266708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39" hidden="1">
            <a:extLst>
              <a:ext uri="{FF2B5EF4-FFF2-40B4-BE49-F238E27FC236}">
                <a16:creationId xmlns:a16="http://schemas.microsoft.com/office/drawing/2014/main" id="{3C1ABD70-429B-4DC5-9553-099F47D1378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6" imgW="451" imgH="450" progId="TCLayout.ActiveDocument.1">
                  <p:embed/>
                </p:oleObj>
              </mc:Choice>
              <mc:Fallback>
                <p:oleObj name="think-cell Slide" r:id="rId6" imgW="451" imgH="450" progId="TCLayout.ActiveDocument.1">
                  <p:embed/>
                  <p:pic>
                    <p:nvPicPr>
                      <p:cNvPr id="40" name="Object 39" hidden="1">
                        <a:extLst>
                          <a:ext uri="{FF2B5EF4-FFF2-40B4-BE49-F238E27FC236}">
                            <a16:creationId xmlns:a16="http://schemas.microsoft.com/office/drawing/2014/main" id="{3C1ABD70-429B-4DC5-9553-099F47D1378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1" name="Rectangle 40" hidden="1">
            <a:extLst>
              <a:ext uri="{FF2B5EF4-FFF2-40B4-BE49-F238E27FC236}">
                <a16:creationId xmlns:a16="http://schemas.microsoft.com/office/drawing/2014/main" id="{42E77D35-A7BF-472E-A362-6E3930597DAE}"/>
              </a:ext>
            </a:extLst>
          </p:cNvPr>
          <p:cNvSpPr/>
          <p:nvPr>
            <p:custDataLst>
              <p:tags r:id="rId3"/>
            </p:custDataLst>
          </p:nvPr>
        </p:nvSpPr>
        <p:spPr>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200" kern="0" dirty="0" err="1">
              <a:solidFill>
                <a:schemeClr val="tx1"/>
              </a:solidFill>
              <a:latin typeface="Segoe UI Black" panose="020B0A02040204020203" pitchFamily="34" charset="0"/>
              <a:ea typeface="+mj-ea"/>
              <a:cs typeface="+mj-cs"/>
              <a:sym typeface="Segoe UI Black" panose="020B0A02040204020203" pitchFamily="34" charset="0"/>
            </a:endParaRPr>
          </a:p>
        </p:txBody>
      </p:sp>
      <p:pic>
        <p:nvPicPr>
          <p:cNvPr id="57" name="!!p21">
            <a:extLst>
              <a:ext uri="{FF2B5EF4-FFF2-40B4-BE49-F238E27FC236}">
                <a16:creationId xmlns:a16="http://schemas.microsoft.com/office/drawing/2014/main" id="{B024FC59-AB8E-49B2-9793-6F1D50102831}"/>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4541520" y="2465537"/>
            <a:ext cx="3108960" cy="3108960"/>
          </a:xfrm>
          <a:prstGeom prst="ellipse">
            <a:avLst/>
          </a:prstGeom>
        </p:spPr>
      </p:pic>
      <p:pic>
        <p:nvPicPr>
          <p:cNvPr id="78" name="!!p51">
            <a:extLst>
              <a:ext uri="{FF2B5EF4-FFF2-40B4-BE49-F238E27FC236}">
                <a16:creationId xmlns:a16="http://schemas.microsoft.com/office/drawing/2014/main" id="{A1A03A0C-1DE4-4C61-8195-B5CF3744B563}"/>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10344" y="2465537"/>
            <a:ext cx="1645920" cy="1645920"/>
          </a:xfrm>
          <a:prstGeom prst="ellipse">
            <a:avLst/>
          </a:prstGeom>
        </p:spPr>
      </p:pic>
      <p:pic>
        <p:nvPicPr>
          <p:cNvPr id="81" name="!!p11">
            <a:extLst>
              <a:ext uri="{FF2B5EF4-FFF2-40B4-BE49-F238E27FC236}">
                <a16:creationId xmlns:a16="http://schemas.microsoft.com/office/drawing/2014/main" id="{50981EA7-5727-46B4-9DEC-E3A7A43C4ECF}"/>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055892" y="2465537"/>
            <a:ext cx="2286000" cy="2286000"/>
          </a:xfrm>
          <a:prstGeom prst="ellipse">
            <a:avLst/>
          </a:prstGeom>
        </p:spPr>
      </p:pic>
      <p:pic>
        <p:nvPicPr>
          <p:cNvPr id="87" name="!!p31">
            <a:extLst>
              <a:ext uri="{FF2B5EF4-FFF2-40B4-BE49-F238E27FC236}">
                <a16:creationId xmlns:a16="http://schemas.microsoft.com/office/drawing/2014/main" id="{D9D3B44F-8671-428A-8EDE-8564B3D7D402}"/>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7850108" y="2465537"/>
            <a:ext cx="2286000" cy="2286000"/>
          </a:xfrm>
          <a:prstGeom prst="ellipse">
            <a:avLst/>
          </a:prstGeom>
        </p:spPr>
      </p:pic>
      <p:pic>
        <p:nvPicPr>
          <p:cNvPr id="88" name="!!p41">
            <a:extLst>
              <a:ext uri="{FF2B5EF4-FFF2-40B4-BE49-F238E27FC236}">
                <a16:creationId xmlns:a16="http://schemas.microsoft.com/office/drawing/2014/main" id="{B01F521A-C29B-451B-8A36-60C5BD41542C}"/>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1740932" y="2465537"/>
            <a:ext cx="1645920" cy="1645920"/>
          </a:xfrm>
          <a:prstGeom prst="ellipse">
            <a:avLst/>
          </a:prstGeom>
        </p:spPr>
      </p:pic>
      <p:sp>
        <p:nvSpPr>
          <p:cNvPr id="3" name="!!h21">
            <a:extLst>
              <a:ext uri="{FF2B5EF4-FFF2-40B4-BE49-F238E27FC236}">
                <a16:creationId xmlns:a16="http://schemas.microsoft.com/office/drawing/2014/main" id="{F4E633A8-19A8-475F-A091-28C5B72E3308}"/>
              </a:ext>
            </a:extLst>
          </p:cNvPr>
          <p:cNvSpPr txBox="1"/>
          <p:nvPr/>
        </p:nvSpPr>
        <p:spPr>
          <a:xfrm>
            <a:off x="5167312" y="1579712"/>
            <a:ext cx="1857375" cy="615553"/>
          </a:xfrm>
          <a:prstGeom prst="rect">
            <a:avLst/>
          </a:prstGeom>
          <a:noFill/>
        </p:spPr>
        <p:txBody>
          <a:bodyPr wrap="square" lIns="0" tIns="0" rIns="0" bIns="0" numCol="1" rtlCol="0">
            <a:spAutoFit/>
          </a:bodyPr>
          <a:lstStyle/>
          <a:p>
            <a:pPr algn="ctr"/>
            <a:r>
              <a:rPr lang="el-GR" sz="2000" kern="0" dirty="0"/>
              <a:t>Ψηφιακές Υπογραφές</a:t>
            </a:r>
          </a:p>
        </p:txBody>
      </p:sp>
      <p:sp>
        <p:nvSpPr>
          <p:cNvPr id="11" name="!!h11">
            <a:extLst>
              <a:ext uri="{FF2B5EF4-FFF2-40B4-BE49-F238E27FC236}">
                <a16:creationId xmlns:a16="http://schemas.microsoft.com/office/drawing/2014/main" id="{00F01B3A-E1E2-438E-A881-40891B011652}"/>
              </a:ext>
            </a:extLst>
          </p:cNvPr>
          <p:cNvSpPr txBox="1"/>
          <p:nvPr/>
        </p:nvSpPr>
        <p:spPr>
          <a:xfrm>
            <a:off x="2270204" y="1579712"/>
            <a:ext cx="1857375" cy="553998"/>
          </a:xfrm>
          <a:prstGeom prst="rect">
            <a:avLst/>
          </a:prstGeom>
          <a:noFill/>
        </p:spPr>
        <p:txBody>
          <a:bodyPr wrap="square" lIns="0" tIns="0" rIns="0" bIns="0" numCol="1" rtlCol="0">
            <a:spAutoFit/>
          </a:bodyPr>
          <a:lstStyle/>
          <a:p>
            <a:pPr algn="ctr"/>
            <a:r>
              <a:rPr lang="el-GR" kern="0" dirty="0">
                <a:solidFill>
                  <a:schemeClr val="tx1">
                    <a:lumMod val="85000"/>
                    <a:lumOff val="15000"/>
                  </a:schemeClr>
                </a:solidFill>
              </a:rPr>
              <a:t>Ασφάλεια</a:t>
            </a:r>
          </a:p>
          <a:p>
            <a:pPr algn="ctr"/>
            <a:r>
              <a:rPr lang="el-GR" kern="0" dirty="0">
                <a:solidFill>
                  <a:schemeClr val="tx1">
                    <a:lumMod val="85000"/>
                    <a:lumOff val="15000"/>
                  </a:schemeClr>
                </a:solidFill>
              </a:rPr>
              <a:t>Αρχείων</a:t>
            </a:r>
          </a:p>
        </p:txBody>
      </p:sp>
      <p:sp>
        <p:nvSpPr>
          <p:cNvPr id="12" name="!!h51">
            <a:extLst>
              <a:ext uri="{FF2B5EF4-FFF2-40B4-BE49-F238E27FC236}">
                <a16:creationId xmlns:a16="http://schemas.microsoft.com/office/drawing/2014/main" id="{5D8BC524-4C11-40CA-93F8-6FBDBA5404F0}"/>
              </a:ext>
            </a:extLst>
          </p:cNvPr>
          <p:cNvSpPr txBox="1"/>
          <p:nvPr/>
        </p:nvSpPr>
        <p:spPr>
          <a:xfrm>
            <a:off x="104616" y="1579712"/>
            <a:ext cx="1857375" cy="492443"/>
          </a:xfrm>
          <a:prstGeom prst="rect">
            <a:avLst/>
          </a:prstGeom>
          <a:noFill/>
        </p:spPr>
        <p:txBody>
          <a:bodyPr wrap="square" lIns="0" tIns="0" rIns="0" bIns="0" numCol="1" rtlCol="0">
            <a:spAutoFit/>
          </a:bodyPr>
          <a:lstStyle/>
          <a:p>
            <a:pPr algn="ctr"/>
            <a:r>
              <a:rPr lang="el-GR" sz="1600" kern="0" dirty="0">
                <a:solidFill>
                  <a:schemeClr val="tx1">
                    <a:lumMod val="65000"/>
                    <a:lumOff val="35000"/>
                  </a:schemeClr>
                </a:solidFill>
              </a:rPr>
              <a:t>Ασφάλεια </a:t>
            </a:r>
          </a:p>
          <a:p>
            <a:pPr algn="ctr"/>
            <a:r>
              <a:rPr lang="el-GR" sz="1600" kern="0" dirty="0">
                <a:solidFill>
                  <a:schemeClr val="tx1">
                    <a:lumMod val="65000"/>
                    <a:lumOff val="35000"/>
                  </a:schemeClr>
                </a:solidFill>
              </a:rPr>
              <a:t>Διαδικτύου</a:t>
            </a:r>
          </a:p>
        </p:txBody>
      </p:sp>
      <p:sp>
        <p:nvSpPr>
          <p:cNvPr id="13" name="!!h31">
            <a:extLst>
              <a:ext uri="{FF2B5EF4-FFF2-40B4-BE49-F238E27FC236}">
                <a16:creationId xmlns:a16="http://schemas.microsoft.com/office/drawing/2014/main" id="{BD4EF853-8592-4D93-82F5-61DBB6A5E049}"/>
              </a:ext>
            </a:extLst>
          </p:cNvPr>
          <p:cNvSpPr txBox="1"/>
          <p:nvPr/>
        </p:nvSpPr>
        <p:spPr>
          <a:xfrm>
            <a:off x="8064420" y="1579712"/>
            <a:ext cx="1857375" cy="553998"/>
          </a:xfrm>
          <a:prstGeom prst="rect">
            <a:avLst/>
          </a:prstGeom>
          <a:noFill/>
        </p:spPr>
        <p:txBody>
          <a:bodyPr wrap="square" lIns="0" tIns="0" rIns="0" bIns="0" numCol="1" rtlCol="0">
            <a:spAutoFit/>
          </a:bodyPr>
          <a:lstStyle/>
          <a:p>
            <a:pPr algn="ctr"/>
            <a:r>
              <a:rPr lang="el-GR" sz="1800" kern="0" dirty="0">
                <a:solidFill>
                  <a:schemeClr val="tx1">
                    <a:lumMod val="65000"/>
                    <a:lumOff val="35000"/>
                  </a:schemeClr>
                </a:solidFill>
              </a:rPr>
              <a:t>Ανταλλαγή Μηνυμάτων/Μέιλ</a:t>
            </a:r>
          </a:p>
        </p:txBody>
      </p:sp>
      <p:sp>
        <p:nvSpPr>
          <p:cNvPr id="14" name="!!h42">
            <a:extLst>
              <a:ext uri="{FF2B5EF4-FFF2-40B4-BE49-F238E27FC236}">
                <a16:creationId xmlns:a16="http://schemas.microsoft.com/office/drawing/2014/main" id="{ECA8EBE4-5803-489D-8DD0-9BA78A8CCBB2}"/>
              </a:ext>
            </a:extLst>
          </p:cNvPr>
          <p:cNvSpPr txBox="1"/>
          <p:nvPr/>
        </p:nvSpPr>
        <p:spPr>
          <a:xfrm>
            <a:off x="10230009" y="1579712"/>
            <a:ext cx="1857375" cy="492443"/>
          </a:xfrm>
          <a:prstGeom prst="rect">
            <a:avLst/>
          </a:prstGeom>
          <a:noFill/>
        </p:spPr>
        <p:txBody>
          <a:bodyPr wrap="square" lIns="0" tIns="0" rIns="0" bIns="0" numCol="1" rtlCol="0">
            <a:spAutoFit/>
          </a:bodyPr>
          <a:lstStyle/>
          <a:p>
            <a:pPr algn="ctr"/>
            <a:r>
              <a:rPr lang="el-GR" sz="1600" kern="0" dirty="0">
                <a:solidFill>
                  <a:schemeClr val="tx1">
                    <a:lumMod val="65000"/>
                    <a:lumOff val="35000"/>
                  </a:schemeClr>
                </a:solidFill>
              </a:rPr>
              <a:t>Ασφάλεια</a:t>
            </a:r>
          </a:p>
          <a:p>
            <a:pPr algn="ctr"/>
            <a:r>
              <a:rPr lang="el-GR" sz="1600" kern="0" dirty="0">
                <a:solidFill>
                  <a:schemeClr val="tx1">
                    <a:lumMod val="65000"/>
                    <a:lumOff val="35000"/>
                  </a:schemeClr>
                </a:solidFill>
              </a:rPr>
              <a:t>Συναλλαγών</a:t>
            </a:r>
          </a:p>
        </p:txBody>
      </p:sp>
      <p:sp>
        <p:nvSpPr>
          <p:cNvPr id="28" name="!!h41">
            <a:extLst>
              <a:ext uri="{FF2B5EF4-FFF2-40B4-BE49-F238E27FC236}">
                <a16:creationId xmlns:a16="http://schemas.microsoft.com/office/drawing/2014/main" id="{21785FCB-7545-49EE-ADDE-45C14679545B}"/>
              </a:ext>
            </a:extLst>
          </p:cNvPr>
          <p:cNvSpPr txBox="1"/>
          <p:nvPr/>
        </p:nvSpPr>
        <p:spPr>
          <a:xfrm>
            <a:off x="-1846660" y="1579712"/>
            <a:ext cx="1857375" cy="492443"/>
          </a:xfrm>
          <a:prstGeom prst="rect">
            <a:avLst/>
          </a:prstGeom>
          <a:noFill/>
        </p:spPr>
        <p:txBody>
          <a:bodyPr wrap="square" lIns="0" tIns="0" rIns="0" bIns="0" numCol="1" rtlCol="0">
            <a:spAutoFit/>
          </a:bodyPr>
          <a:lstStyle/>
          <a:p>
            <a:pPr algn="ctr"/>
            <a:r>
              <a:rPr lang="el-GR" sz="1600" kern="0" dirty="0">
                <a:solidFill>
                  <a:schemeClr val="bg2">
                    <a:lumMod val="75000"/>
                    <a:lumOff val="25000"/>
                  </a:schemeClr>
                </a:solidFill>
              </a:rPr>
              <a:t>Ασφάλεια</a:t>
            </a:r>
          </a:p>
          <a:p>
            <a:pPr algn="ctr"/>
            <a:r>
              <a:rPr lang="el-GR" sz="1600" kern="0" dirty="0">
                <a:solidFill>
                  <a:schemeClr val="bg2">
                    <a:lumMod val="75000"/>
                    <a:lumOff val="25000"/>
                  </a:schemeClr>
                </a:solidFill>
              </a:rPr>
              <a:t>Συναλλαγών</a:t>
            </a:r>
          </a:p>
        </p:txBody>
      </p:sp>
      <p:pic>
        <p:nvPicPr>
          <p:cNvPr id="29" name="!!p42">
            <a:extLst>
              <a:ext uri="{FF2B5EF4-FFF2-40B4-BE49-F238E27FC236}">
                <a16:creationId xmlns:a16="http://schemas.microsoft.com/office/drawing/2014/main" id="{C4E82ECA-413C-4BB5-B6FD-149EF6C5AC1D}"/>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10335737" y="2465537"/>
            <a:ext cx="1645920" cy="1645920"/>
          </a:xfrm>
          <a:prstGeom prst="ellipse">
            <a:avLst/>
          </a:prstGeom>
        </p:spPr>
      </p:pic>
      <p:sp>
        <p:nvSpPr>
          <p:cNvPr id="30" name="!!h52">
            <a:extLst>
              <a:ext uri="{FF2B5EF4-FFF2-40B4-BE49-F238E27FC236}">
                <a16:creationId xmlns:a16="http://schemas.microsoft.com/office/drawing/2014/main" id="{3B739888-259D-453E-A953-9500CA1A9B7A}"/>
              </a:ext>
            </a:extLst>
          </p:cNvPr>
          <p:cNvSpPr txBox="1"/>
          <p:nvPr/>
        </p:nvSpPr>
        <p:spPr>
          <a:xfrm>
            <a:off x="12181285" y="1579712"/>
            <a:ext cx="1857375" cy="492443"/>
          </a:xfrm>
          <a:prstGeom prst="rect">
            <a:avLst/>
          </a:prstGeom>
          <a:noFill/>
        </p:spPr>
        <p:txBody>
          <a:bodyPr wrap="square" lIns="0" tIns="0" rIns="0" bIns="0" numCol="1" rtlCol="0">
            <a:spAutoFit/>
          </a:bodyPr>
          <a:lstStyle/>
          <a:p>
            <a:pPr algn="ctr"/>
            <a:r>
              <a:rPr lang="el-GR" sz="1600" kern="0" dirty="0">
                <a:solidFill>
                  <a:schemeClr val="bg2">
                    <a:lumMod val="75000"/>
                    <a:lumOff val="25000"/>
                  </a:schemeClr>
                </a:solidFill>
              </a:rPr>
              <a:t>Ασφάλεια </a:t>
            </a:r>
          </a:p>
          <a:p>
            <a:pPr algn="ctr"/>
            <a:r>
              <a:rPr lang="el-GR" sz="1600" kern="0" dirty="0">
                <a:solidFill>
                  <a:schemeClr val="bg2">
                    <a:lumMod val="75000"/>
                    <a:lumOff val="25000"/>
                  </a:schemeClr>
                </a:solidFill>
              </a:rPr>
              <a:t>Διαδικτύου</a:t>
            </a:r>
          </a:p>
        </p:txBody>
      </p:sp>
      <p:pic>
        <p:nvPicPr>
          <p:cNvPr id="26" name="!!p52">
            <a:extLst>
              <a:ext uri="{FF2B5EF4-FFF2-40B4-BE49-F238E27FC236}">
                <a16:creationId xmlns:a16="http://schemas.microsoft.com/office/drawing/2014/main" id="{256721E2-0828-447A-8438-1DD1338FE495}"/>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2287013" y="2465537"/>
            <a:ext cx="1645920" cy="1645920"/>
          </a:xfrm>
          <a:prstGeom prst="ellipse">
            <a:avLst/>
          </a:prstGeom>
        </p:spPr>
      </p:pic>
      <p:sp>
        <p:nvSpPr>
          <p:cNvPr id="19" name="TextBox 18">
            <a:extLst>
              <a:ext uri="{FF2B5EF4-FFF2-40B4-BE49-F238E27FC236}">
                <a16:creationId xmlns:a16="http://schemas.microsoft.com/office/drawing/2014/main" id="{90E3E7C8-B1C5-5726-BA71-5D56B746505E}"/>
              </a:ext>
            </a:extLst>
          </p:cNvPr>
          <p:cNvSpPr txBox="1"/>
          <p:nvPr/>
        </p:nvSpPr>
        <p:spPr>
          <a:xfrm>
            <a:off x="2658295" y="419100"/>
            <a:ext cx="6875408" cy="584775"/>
          </a:xfrm>
          <a:prstGeom prst="rect">
            <a:avLst/>
          </a:prstGeom>
          <a:noFill/>
        </p:spPr>
        <p:txBody>
          <a:bodyPr wrap="square" rtlCol="0">
            <a:spAutoFit/>
          </a:bodyPr>
          <a:lstStyle/>
          <a:p>
            <a:pPr algn="ctr"/>
            <a:r>
              <a:rPr lang="el-GR" sz="3200" b="1" dirty="0"/>
              <a:t>Εφαρμογές Σύγχρονης Κρυπτογραφίας</a:t>
            </a:r>
          </a:p>
        </p:txBody>
      </p:sp>
      <p:sp>
        <p:nvSpPr>
          <p:cNvPr id="21" name="Freeform: Shape 20">
            <a:extLst>
              <a:ext uri="{FF2B5EF4-FFF2-40B4-BE49-F238E27FC236}">
                <a16:creationId xmlns:a16="http://schemas.microsoft.com/office/drawing/2014/main" id="{CD119D7C-6F60-41A8-FE7C-45948760EA96}"/>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22" name="Freeform: Shape 21">
            <a:extLst>
              <a:ext uri="{FF2B5EF4-FFF2-40B4-BE49-F238E27FC236}">
                <a16:creationId xmlns:a16="http://schemas.microsoft.com/office/drawing/2014/main" id="{FAD6DD48-1346-A02A-B176-9565E6368C31}"/>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Παύλος Μαραντίδης</a:t>
            </a:r>
          </a:p>
        </p:txBody>
      </p:sp>
      <p:sp>
        <p:nvSpPr>
          <p:cNvPr id="23" name="Freeform: Shape 22">
            <a:extLst>
              <a:ext uri="{FF2B5EF4-FFF2-40B4-BE49-F238E27FC236}">
                <a16:creationId xmlns:a16="http://schemas.microsoft.com/office/drawing/2014/main" id="{9F1DE826-F898-FAFC-44DC-734AE86383E4}"/>
              </a:ext>
            </a:extLst>
          </p:cNvPr>
          <p:cNvSpPr/>
          <p:nvPr/>
        </p:nvSpPr>
        <p:spPr>
          <a:xfrm flipV="1">
            <a:off x="3440483" y="6642094"/>
            <a:ext cx="5311034" cy="228840"/>
          </a:xfrm>
          <a:custGeom>
            <a:avLst/>
            <a:gdLst>
              <a:gd name="connsiteX0" fmla="*/ 0 w 5311034"/>
              <a:gd name="connsiteY0" fmla="*/ 192286 h 192286"/>
              <a:gd name="connsiteX1" fmla="*/ 400050 w 5311034"/>
              <a:gd name="connsiteY1" fmla="*/ 192286 h 192286"/>
              <a:gd name="connsiteX2" fmla="*/ 400046 w 5311034"/>
              <a:gd name="connsiteY2" fmla="*/ 192282 h 192286"/>
              <a:gd name="connsiteX3" fmla="*/ 4910988 w 5311034"/>
              <a:gd name="connsiteY3" fmla="*/ 192282 h 192286"/>
              <a:gd name="connsiteX4" fmla="*/ 4910984 w 5311034"/>
              <a:gd name="connsiteY4" fmla="*/ 192286 h 192286"/>
              <a:gd name="connsiteX5" fmla="*/ 5311034 w 5311034"/>
              <a:gd name="connsiteY5" fmla="*/ 192286 h 192286"/>
              <a:gd name="connsiteX6" fmla="*/ 5111009 w 5311034"/>
              <a:gd name="connsiteY6" fmla="*/ 5 h 192286"/>
              <a:gd name="connsiteX7" fmla="*/ 5111009 w 5311034"/>
              <a:gd name="connsiteY7" fmla="*/ 0 h 192286"/>
              <a:gd name="connsiteX8" fmla="*/ 200025 w 5311034"/>
              <a:gd name="connsiteY8" fmla="*/ 0 h 192286"/>
              <a:gd name="connsiteX9" fmla="*/ 200025 w 5311034"/>
              <a:gd name="connsiteY9" fmla="*/ 5 h 1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034" h="192286">
                <a:moveTo>
                  <a:pt x="0" y="192286"/>
                </a:moveTo>
                <a:lnTo>
                  <a:pt x="400050" y="192286"/>
                </a:lnTo>
                <a:lnTo>
                  <a:pt x="400046" y="192282"/>
                </a:lnTo>
                <a:lnTo>
                  <a:pt x="4910988" y="192282"/>
                </a:lnTo>
                <a:lnTo>
                  <a:pt x="4910984" y="192286"/>
                </a:lnTo>
                <a:lnTo>
                  <a:pt x="5311034" y="192286"/>
                </a:lnTo>
                <a:lnTo>
                  <a:pt x="5111009" y="5"/>
                </a:lnTo>
                <a:lnTo>
                  <a:pt x="5111009" y="0"/>
                </a:lnTo>
                <a:lnTo>
                  <a:pt x="200025" y="0"/>
                </a:lnTo>
                <a:lnTo>
                  <a:pt x="200025" y="5"/>
                </a:lnTo>
                <a:close/>
              </a:path>
            </a:pathLst>
          </a:custGeom>
          <a:solidFill>
            <a:srgbClr val="FFC0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l-GR" dirty="0"/>
          </a:p>
        </p:txBody>
      </p:sp>
      <p:cxnSp>
        <p:nvCxnSpPr>
          <p:cNvPr id="24" name="Straight Connector 23">
            <a:extLst>
              <a:ext uri="{FF2B5EF4-FFF2-40B4-BE49-F238E27FC236}">
                <a16:creationId xmlns:a16="http://schemas.microsoft.com/office/drawing/2014/main" id="{DBFF8852-D4B9-47D4-4338-C66F9E94A2DB}"/>
              </a:ext>
            </a:extLst>
          </p:cNvPr>
          <p:cNvCxnSpPr>
            <a:cxnSpLocks/>
            <a:stCxn id="23" idx="0"/>
            <a:endCxn id="23" idx="8"/>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51AD8B2-6FF9-6FAD-4A93-96636309A62D}"/>
              </a:ext>
            </a:extLst>
          </p:cNvPr>
          <p:cNvCxnSpPr>
            <a:cxnSpLocks/>
            <a:endCxn id="23" idx="6"/>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6499633-30D6-2686-B8C1-1DB43F52048D}"/>
              </a:ext>
            </a:extLst>
          </p:cNvPr>
          <p:cNvSpPr txBox="1"/>
          <p:nvPr/>
        </p:nvSpPr>
        <p:spPr>
          <a:xfrm>
            <a:off x="4729162" y="6611658"/>
            <a:ext cx="2733675" cy="276999"/>
          </a:xfrm>
          <a:prstGeom prst="rect">
            <a:avLst/>
          </a:prstGeom>
          <a:noFill/>
        </p:spPr>
        <p:txBody>
          <a:bodyPr wrap="square" rtlCol="0">
            <a:spAutoFit/>
          </a:bodyPr>
          <a:lstStyle/>
          <a:p>
            <a:pPr algn="ctr"/>
            <a:r>
              <a:rPr lang="el-GR" sz="1200" dirty="0"/>
              <a:t>Κρυπτογραφία Στη Μετακβαντική Εποχή</a:t>
            </a:r>
          </a:p>
        </p:txBody>
      </p:sp>
      <p:pic>
        <p:nvPicPr>
          <p:cNvPr id="7" name="Picture 6" descr="A picture containing text&#10;&#10;Description automatically generated">
            <a:extLst>
              <a:ext uri="{FF2B5EF4-FFF2-40B4-BE49-F238E27FC236}">
                <a16:creationId xmlns:a16="http://schemas.microsoft.com/office/drawing/2014/main" id="{41B0765D-6D4F-E3A0-DB67-963F914CFB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45465" y="641751"/>
            <a:ext cx="4301068" cy="55744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1" name="Rectangle 30">
            <a:extLst>
              <a:ext uri="{FF2B5EF4-FFF2-40B4-BE49-F238E27FC236}">
                <a16:creationId xmlns:a16="http://schemas.microsoft.com/office/drawing/2014/main" id="{4416D7EB-339D-0004-8970-FE874433D0C5}"/>
              </a:ext>
            </a:extLst>
          </p:cNvPr>
          <p:cNvSpPr/>
          <p:nvPr/>
        </p:nvSpPr>
        <p:spPr>
          <a:xfrm rot="21232409">
            <a:off x="4222049" y="5615017"/>
            <a:ext cx="1315823" cy="6253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329457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500"/>
                            </p:stCondLst>
                            <p:childTnLst>
                              <p:par>
                                <p:cTn id="16" presetID="31" presetClass="exit" presetSubtype="0" fill="hold" nodeType="afterEffect">
                                  <p:stCondLst>
                                    <p:cond delay="1000"/>
                                  </p:stCondLst>
                                  <p:childTnLst>
                                    <p:anim calcmode="lin" valueType="num">
                                      <p:cBhvr>
                                        <p:cTn id="17" dur="1000"/>
                                        <p:tgtEl>
                                          <p:spTgt spid="7"/>
                                        </p:tgtEl>
                                        <p:attrNameLst>
                                          <p:attrName>ppt_w</p:attrName>
                                        </p:attrNameLst>
                                      </p:cBhvr>
                                      <p:tavLst>
                                        <p:tav tm="0">
                                          <p:val>
                                            <p:strVal val="ppt_w"/>
                                          </p:val>
                                        </p:tav>
                                        <p:tav tm="100000">
                                          <p:val>
                                            <p:fltVal val="0"/>
                                          </p:val>
                                        </p:tav>
                                      </p:tavLst>
                                    </p:anim>
                                    <p:anim calcmode="lin" valueType="num">
                                      <p:cBhvr>
                                        <p:cTn id="18" dur="1000"/>
                                        <p:tgtEl>
                                          <p:spTgt spid="7"/>
                                        </p:tgtEl>
                                        <p:attrNameLst>
                                          <p:attrName>ppt_h</p:attrName>
                                        </p:attrNameLst>
                                      </p:cBhvr>
                                      <p:tavLst>
                                        <p:tav tm="0">
                                          <p:val>
                                            <p:strVal val="ppt_h"/>
                                          </p:val>
                                        </p:tav>
                                        <p:tav tm="100000">
                                          <p:val>
                                            <p:fltVal val="0"/>
                                          </p:val>
                                        </p:tav>
                                      </p:tavLst>
                                    </p:anim>
                                    <p:anim calcmode="lin" valueType="num">
                                      <p:cBhvr>
                                        <p:cTn id="19" dur="1000"/>
                                        <p:tgtEl>
                                          <p:spTgt spid="7"/>
                                        </p:tgtEl>
                                        <p:attrNameLst>
                                          <p:attrName>style.rotation</p:attrName>
                                        </p:attrNameLst>
                                      </p:cBhvr>
                                      <p:tavLst>
                                        <p:tav tm="0">
                                          <p:val>
                                            <p:fltVal val="0"/>
                                          </p:val>
                                        </p:tav>
                                        <p:tav tm="100000">
                                          <p:val>
                                            <p:fltVal val="90"/>
                                          </p:val>
                                        </p:tav>
                                      </p:tavLst>
                                    </p:anim>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par>
                                <p:cTn id="22" presetID="1" presetClass="exit" presetSubtype="0" fill="hold" grpId="1" nodeType="withEffect">
                                  <p:stCondLst>
                                    <p:cond delay="100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39" hidden="1">
            <a:extLst>
              <a:ext uri="{FF2B5EF4-FFF2-40B4-BE49-F238E27FC236}">
                <a16:creationId xmlns:a16="http://schemas.microsoft.com/office/drawing/2014/main" id="{3C1ABD70-429B-4DC5-9553-099F47D1378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6" imgW="451" imgH="450" progId="TCLayout.ActiveDocument.1">
                  <p:embed/>
                </p:oleObj>
              </mc:Choice>
              <mc:Fallback>
                <p:oleObj name="think-cell Slide" r:id="rId6" imgW="451" imgH="450" progId="TCLayout.ActiveDocument.1">
                  <p:embed/>
                  <p:pic>
                    <p:nvPicPr>
                      <p:cNvPr id="40" name="Object 39" hidden="1">
                        <a:extLst>
                          <a:ext uri="{FF2B5EF4-FFF2-40B4-BE49-F238E27FC236}">
                            <a16:creationId xmlns:a16="http://schemas.microsoft.com/office/drawing/2014/main" id="{3C1ABD70-429B-4DC5-9553-099F47D1378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1" name="Rectangle 40" hidden="1">
            <a:extLst>
              <a:ext uri="{FF2B5EF4-FFF2-40B4-BE49-F238E27FC236}">
                <a16:creationId xmlns:a16="http://schemas.microsoft.com/office/drawing/2014/main" id="{42E77D35-A7BF-472E-A362-6E3930597DAE}"/>
              </a:ext>
            </a:extLst>
          </p:cNvPr>
          <p:cNvSpPr/>
          <p:nvPr>
            <p:custDataLst>
              <p:tags r:id="rId3"/>
            </p:custDataLst>
          </p:nvPr>
        </p:nvSpPr>
        <p:spPr>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200" kern="0" dirty="0" err="1">
              <a:solidFill>
                <a:schemeClr val="tx1"/>
              </a:solidFill>
              <a:latin typeface="Segoe UI Black" panose="020B0A02040204020203" pitchFamily="34" charset="0"/>
              <a:ea typeface="+mj-ea"/>
              <a:cs typeface="+mj-cs"/>
              <a:sym typeface="Segoe UI Black" panose="020B0A02040204020203" pitchFamily="34" charset="0"/>
            </a:endParaRPr>
          </a:p>
        </p:txBody>
      </p:sp>
      <p:pic>
        <p:nvPicPr>
          <p:cNvPr id="57" name="!!p21">
            <a:extLst>
              <a:ext uri="{FF2B5EF4-FFF2-40B4-BE49-F238E27FC236}">
                <a16:creationId xmlns:a16="http://schemas.microsoft.com/office/drawing/2014/main" id="{B024FC59-AB8E-49B2-9793-6F1D50102831}"/>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2055892" y="2463190"/>
            <a:ext cx="2286000" cy="2286000"/>
          </a:xfrm>
          <a:prstGeom prst="ellipse">
            <a:avLst/>
          </a:prstGeom>
        </p:spPr>
      </p:pic>
      <p:pic>
        <p:nvPicPr>
          <p:cNvPr id="78" name="!!p51">
            <a:extLst>
              <a:ext uri="{FF2B5EF4-FFF2-40B4-BE49-F238E27FC236}">
                <a16:creationId xmlns:a16="http://schemas.microsoft.com/office/drawing/2014/main" id="{A1A03A0C-1DE4-4C61-8195-B5CF3744B563}"/>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740932" y="2463190"/>
            <a:ext cx="1645920" cy="1645920"/>
          </a:xfrm>
          <a:prstGeom prst="ellipse">
            <a:avLst/>
          </a:prstGeom>
        </p:spPr>
      </p:pic>
      <p:pic>
        <p:nvPicPr>
          <p:cNvPr id="81" name="!!p11">
            <a:extLst>
              <a:ext uri="{FF2B5EF4-FFF2-40B4-BE49-F238E27FC236}">
                <a16:creationId xmlns:a16="http://schemas.microsoft.com/office/drawing/2014/main" id="{50981EA7-5727-46B4-9DEC-E3A7A43C4ECF}"/>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10344" y="2463190"/>
            <a:ext cx="1645920" cy="1645920"/>
          </a:xfrm>
          <a:prstGeom prst="ellipse">
            <a:avLst/>
          </a:prstGeom>
        </p:spPr>
      </p:pic>
      <p:pic>
        <p:nvPicPr>
          <p:cNvPr id="87" name="!!p31">
            <a:extLst>
              <a:ext uri="{FF2B5EF4-FFF2-40B4-BE49-F238E27FC236}">
                <a16:creationId xmlns:a16="http://schemas.microsoft.com/office/drawing/2014/main" id="{D9D3B44F-8671-428A-8EDE-8564B3D7D40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41520" y="2463190"/>
            <a:ext cx="3108960" cy="3108960"/>
          </a:xfrm>
          <a:prstGeom prst="ellipse">
            <a:avLst/>
          </a:prstGeom>
        </p:spPr>
      </p:pic>
      <p:sp>
        <p:nvSpPr>
          <p:cNvPr id="3" name="!!h31">
            <a:extLst>
              <a:ext uri="{FF2B5EF4-FFF2-40B4-BE49-F238E27FC236}">
                <a16:creationId xmlns:a16="http://schemas.microsoft.com/office/drawing/2014/main" id="{F4E633A8-19A8-475F-A091-28C5B72E3308}"/>
              </a:ext>
            </a:extLst>
          </p:cNvPr>
          <p:cNvSpPr txBox="1"/>
          <p:nvPr/>
        </p:nvSpPr>
        <p:spPr>
          <a:xfrm>
            <a:off x="5167312" y="1577365"/>
            <a:ext cx="1857375" cy="600164"/>
          </a:xfrm>
          <a:prstGeom prst="rect">
            <a:avLst/>
          </a:prstGeom>
          <a:noFill/>
        </p:spPr>
        <p:txBody>
          <a:bodyPr wrap="square" lIns="0" tIns="0" rIns="0" bIns="0" numCol="1" rtlCol="0">
            <a:spAutoFit/>
          </a:bodyPr>
          <a:lstStyle/>
          <a:p>
            <a:pPr algn="ctr"/>
            <a:r>
              <a:rPr lang="el-GR" sz="1950" kern="0" dirty="0"/>
              <a:t>Ανταλλαγή Μηνυμάτων/Μέιλ</a:t>
            </a:r>
            <a:endParaRPr lang="en-US" sz="1950" kern="0" dirty="0"/>
          </a:p>
        </p:txBody>
      </p:sp>
      <p:sp>
        <p:nvSpPr>
          <p:cNvPr id="11" name="!!h21">
            <a:extLst>
              <a:ext uri="{FF2B5EF4-FFF2-40B4-BE49-F238E27FC236}">
                <a16:creationId xmlns:a16="http://schemas.microsoft.com/office/drawing/2014/main" id="{00F01B3A-E1E2-438E-A881-40891B011652}"/>
              </a:ext>
            </a:extLst>
          </p:cNvPr>
          <p:cNvSpPr txBox="1"/>
          <p:nvPr/>
        </p:nvSpPr>
        <p:spPr>
          <a:xfrm>
            <a:off x="2270204" y="1577365"/>
            <a:ext cx="1857375" cy="553998"/>
          </a:xfrm>
          <a:prstGeom prst="rect">
            <a:avLst/>
          </a:prstGeom>
          <a:noFill/>
        </p:spPr>
        <p:txBody>
          <a:bodyPr wrap="square" lIns="0" tIns="0" rIns="0" bIns="0" numCol="1" rtlCol="0">
            <a:spAutoFit/>
          </a:bodyPr>
          <a:lstStyle/>
          <a:p>
            <a:pPr algn="ctr"/>
            <a:r>
              <a:rPr lang="el-GR" kern="0" dirty="0">
                <a:solidFill>
                  <a:schemeClr val="tx1">
                    <a:lumMod val="85000"/>
                    <a:lumOff val="15000"/>
                  </a:schemeClr>
                </a:solidFill>
              </a:rPr>
              <a:t>Ψηφιακές Υπογραφές</a:t>
            </a:r>
          </a:p>
        </p:txBody>
      </p:sp>
      <p:sp>
        <p:nvSpPr>
          <p:cNvPr id="12" name="!!h11">
            <a:extLst>
              <a:ext uri="{FF2B5EF4-FFF2-40B4-BE49-F238E27FC236}">
                <a16:creationId xmlns:a16="http://schemas.microsoft.com/office/drawing/2014/main" id="{5D8BC524-4C11-40CA-93F8-6FBDBA5404F0}"/>
              </a:ext>
            </a:extLst>
          </p:cNvPr>
          <p:cNvSpPr txBox="1"/>
          <p:nvPr/>
        </p:nvSpPr>
        <p:spPr>
          <a:xfrm>
            <a:off x="104616" y="1577365"/>
            <a:ext cx="1857375" cy="492443"/>
          </a:xfrm>
          <a:prstGeom prst="rect">
            <a:avLst/>
          </a:prstGeom>
          <a:noFill/>
        </p:spPr>
        <p:txBody>
          <a:bodyPr wrap="square" lIns="0" tIns="0" rIns="0" bIns="0" numCol="1" rtlCol="0">
            <a:spAutoFit/>
          </a:bodyPr>
          <a:lstStyle/>
          <a:p>
            <a:pPr algn="ctr"/>
            <a:r>
              <a:rPr lang="el-GR" sz="1600" kern="0" dirty="0">
                <a:solidFill>
                  <a:schemeClr val="tx1">
                    <a:lumMod val="65000"/>
                    <a:lumOff val="35000"/>
                  </a:schemeClr>
                </a:solidFill>
              </a:rPr>
              <a:t>Ασφάλεια</a:t>
            </a:r>
          </a:p>
          <a:p>
            <a:pPr algn="ctr"/>
            <a:r>
              <a:rPr lang="el-GR" sz="1600" kern="0" dirty="0">
                <a:solidFill>
                  <a:schemeClr val="tx1">
                    <a:lumMod val="65000"/>
                    <a:lumOff val="35000"/>
                  </a:schemeClr>
                </a:solidFill>
              </a:rPr>
              <a:t>Αρχείων</a:t>
            </a:r>
          </a:p>
        </p:txBody>
      </p:sp>
      <p:sp>
        <p:nvSpPr>
          <p:cNvPr id="13" name="!!h42">
            <a:extLst>
              <a:ext uri="{FF2B5EF4-FFF2-40B4-BE49-F238E27FC236}">
                <a16:creationId xmlns:a16="http://schemas.microsoft.com/office/drawing/2014/main" id="{BD4EF853-8592-4D93-82F5-61DBB6A5E049}"/>
              </a:ext>
            </a:extLst>
          </p:cNvPr>
          <p:cNvSpPr txBox="1"/>
          <p:nvPr/>
        </p:nvSpPr>
        <p:spPr>
          <a:xfrm>
            <a:off x="8064420" y="1577365"/>
            <a:ext cx="1857375" cy="553998"/>
          </a:xfrm>
          <a:prstGeom prst="rect">
            <a:avLst/>
          </a:prstGeom>
          <a:noFill/>
        </p:spPr>
        <p:txBody>
          <a:bodyPr wrap="square" lIns="0" tIns="0" rIns="0" bIns="0" numCol="1" rtlCol="0">
            <a:spAutoFit/>
          </a:bodyPr>
          <a:lstStyle/>
          <a:p>
            <a:pPr algn="ctr"/>
            <a:r>
              <a:rPr lang="el-GR" sz="1800" kern="0" dirty="0">
                <a:solidFill>
                  <a:schemeClr val="tx1">
                    <a:lumMod val="65000"/>
                    <a:lumOff val="35000"/>
                  </a:schemeClr>
                </a:solidFill>
              </a:rPr>
              <a:t>Ασφάλεια</a:t>
            </a:r>
          </a:p>
          <a:p>
            <a:pPr algn="ctr"/>
            <a:r>
              <a:rPr lang="el-GR" sz="1800" kern="0" dirty="0">
                <a:solidFill>
                  <a:schemeClr val="tx1">
                    <a:lumMod val="65000"/>
                    <a:lumOff val="35000"/>
                  </a:schemeClr>
                </a:solidFill>
              </a:rPr>
              <a:t>Συναλλαγών</a:t>
            </a:r>
          </a:p>
        </p:txBody>
      </p:sp>
      <p:sp>
        <p:nvSpPr>
          <p:cNvPr id="14" name="!!h52">
            <a:extLst>
              <a:ext uri="{FF2B5EF4-FFF2-40B4-BE49-F238E27FC236}">
                <a16:creationId xmlns:a16="http://schemas.microsoft.com/office/drawing/2014/main" id="{ECA8EBE4-5803-489D-8DD0-9BA78A8CCBB2}"/>
              </a:ext>
            </a:extLst>
          </p:cNvPr>
          <p:cNvSpPr txBox="1"/>
          <p:nvPr/>
        </p:nvSpPr>
        <p:spPr>
          <a:xfrm>
            <a:off x="10230009" y="1577365"/>
            <a:ext cx="1857375" cy="492443"/>
          </a:xfrm>
          <a:prstGeom prst="rect">
            <a:avLst/>
          </a:prstGeom>
          <a:noFill/>
        </p:spPr>
        <p:txBody>
          <a:bodyPr wrap="square" lIns="0" tIns="0" rIns="0" bIns="0" numCol="1" rtlCol="0">
            <a:spAutoFit/>
          </a:bodyPr>
          <a:lstStyle/>
          <a:p>
            <a:pPr algn="ctr"/>
            <a:r>
              <a:rPr lang="el-GR" sz="1600" kern="0" dirty="0">
                <a:solidFill>
                  <a:schemeClr val="tx1">
                    <a:lumMod val="65000"/>
                    <a:lumOff val="35000"/>
                  </a:schemeClr>
                </a:solidFill>
              </a:rPr>
              <a:t>Ασφάλεια </a:t>
            </a:r>
          </a:p>
          <a:p>
            <a:pPr algn="ctr"/>
            <a:r>
              <a:rPr lang="el-GR" sz="1600" kern="0" dirty="0">
                <a:solidFill>
                  <a:schemeClr val="tx1">
                    <a:lumMod val="65000"/>
                    <a:lumOff val="35000"/>
                  </a:schemeClr>
                </a:solidFill>
              </a:rPr>
              <a:t>Διαδικτύου</a:t>
            </a:r>
          </a:p>
        </p:txBody>
      </p:sp>
      <p:sp>
        <p:nvSpPr>
          <p:cNvPr id="28" name="!!h51">
            <a:extLst>
              <a:ext uri="{FF2B5EF4-FFF2-40B4-BE49-F238E27FC236}">
                <a16:creationId xmlns:a16="http://schemas.microsoft.com/office/drawing/2014/main" id="{21785FCB-7545-49EE-ADDE-45C14679545B}"/>
              </a:ext>
            </a:extLst>
          </p:cNvPr>
          <p:cNvSpPr txBox="1"/>
          <p:nvPr/>
        </p:nvSpPr>
        <p:spPr>
          <a:xfrm>
            <a:off x="-1846660" y="1577365"/>
            <a:ext cx="1857375" cy="492443"/>
          </a:xfrm>
          <a:prstGeom prst="rect">
            <a:avLst/>
          </a:prstGeom>
          <a:noFill/>
        </p:spPr>
        <p:txBody>
          <a:bodyPr wrap="square" lIns="0" tIns="0" rIns="0" bIns="0" numCol="1" rtlCol="0">
            <a:spAutoFit/>
          </a:bodyPr>
          <a:lstStyle/>
          <a:p>
            <a:pPr algn="ctr"/>
            <a:r>
              <a:rPr lang="el-GR" sz="1600" kern="0" dirty="0">
                <a:solidFill>
                  <a:srgbClr val="EDECEC"/>
                </a:solidFill>
              </a:rPr>
              <a:t>Ασφάλεια </a:t>
            </a:r>
          </a:p>
          <a:p>
            <a:pPr algn="ctr"/>
            <a:r>
              <a:rPr lang="el-GR" sz="1600" kern="0" dirty="0">
                <a:solidFill>
                  <a:srgbClr val="EDECEC"/>
                </a:solidFill>
              </a:rPr>
              <a:t>Διαδικτύου</a:t>
            </a:r>
          </a:p>
        </p:txBody>
      </p:sp>
      <p:pic>
        <p:nvPicPr>
          <p:cNvPr id="29" name="!!p42">
            <a:extLst>
              <a:ext uri="{FF2B5EF4-FFF2-40B4-BE49-F238E27FC236}">
                <a16:creationId xmlns:a16="http://schemas.microsoft.com/office/drawing/2014/main" id="{C4E82ECA-413C-4BB5-B6FD-149EF6C5AC1D}"/>
              </a:ext>
            </a:extLst>
          </p:cNvPr>
          <p:cNvPicPr>
            <a:picLocks noChangeAspect="1"/>
          </p:cNvPicPr>
          <p:nvPr/>
        </p:nvPicPr>
        <p:blipFill>
          <a:blip r:embed="rId12">
            <a:extLst>
              <a:ext uri="{28A0092B-C50C-407E-A947-70E740481C1C}">
                <a14:useLocalDpi xmlns:a14="http://schemas.microsoft.com/office/drawing/2010/main" val="0"/>
              </a:ext>
            </a:extLst>
          </a:blip>
          <a:srcRect l="14063" r="14063"/>
          <a:stretch/>
        </p:blipFill>
        <p:spPr>
          <a:xfrm>
            <a:off x="7850108" y="2463190"/>
            <a:ext cx="2286000" cy="2286000"/>
          </a:xfrm>
          <a:prstGeom prst="ellipse">
            <a:avLst/>
          </a:prstGeom>
        </p:spPr>
      </p:pic>
      <p:sp>
        <p:nvSpPr>
          <p:cNvPr id="30" name="!!h12">
            <a:extLst>
              <a:ext uri="{FF2B5EF4-FFF2-40B4-BE49-F238E27FC236}">
                <a16:creationId xmlns:a16="http://schemas.microsoft.com/office/drawing/2014/main" id="{3B739888-259D-453E-A953-9500CA1A9B7A}"/>
              </a:ext>
            </a:extLst>
          </p:cNvPr>
          <p:cNvSpPr txBox="1"/>
          <p:nvPr/>
        </p:nvSpPr>
        <p:spPr>
          <a:xfrm>
            <a:off x="12181285" y="1577365"/>
            <a:ext cx="1857375" cy="492443"/>
          </a:xfrm>
          <a:prstGeom prst="rect">
            <a:avLst/>
          </a:prstGeom>
          <a:noFill/>
        </p:spPr>
        <p:txBody>
          <a:bodyPr wrap="square" lIns="0" tIns="0" rIns="0" bIns="0" numCol="1" rtlCol="0">
            <a:spAutoFit/>
          </a:bodyPr>
          <a:lstStyle/>
          <a:p>
            <a:pPr algn="ctr"/>
            <a:r>
              <a:rPr lang="el-GR" sz="1600" kern="0" dirty="0">
                <a:solidFill>
                  <a:schemeClr val="bg2">
                    <a:lumMod val="75000"/>
                    <a:lumOff val="25000"/>
                  </a:schemeClr>
                </a:solidFill>
              </a:rPr>
              <a:t>Ασφάλεια</a:t>
            </a:r>
          </a:p>
          <a:p>
            <a:pPr algn="ctr"/>
            <a:r>
              <a:rPr lang="el-GR" sz="1600" kern="0" dirty="0">
                <a:solidFill>
                  <a:schemeClr val="bg2">
                    <a:lumMod val="75000"/>
                    <a:lumOff val="25000"/>
                  </a:schemeClr>
                </a:solidFill>
              </a:rPr>
              <a:t>Αρχείων</a:t>
            </a:r>
          </a:p>
        </p:txBody>
      </p:sp>
      <p:pic>
        <p:nvPicPr>
          <p:cNvPr id="26" name="!!p52">
            <a:extLst>
              <a:ext uri="{FF2B5EF4-FFF2-40B4-BE49-F238E27FC236}">
                <a16:creationId xmlns:a16="http://schemas.microsoft.com/office/drawing/2014/main" id="{256721E2-0828-447A-8438-1DD1338FE495}"/>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0335737" y="2463190"/>
            <a:ext cx="1645920" cy="1645920"/>
          </a:xfrm>
          <a:prstGeom prst="ellipse">
            <a:avLst/>
          </a:prstGeom>
        </p:spPr>
      </p:pic>
      <p:pic>
        <p:nvPicPr>
          <p:cNvPr id="27" name="!!p12">
            <a:extLst>
              <a:ext uri="{FF2B5EF4-FFF2-40B4-BE49-F238E27FC236}">
                <a16:creationId xmlns:a16="http://schemas.microsoft.com/office/drawing/2014/main" id="{E11673D4-9112-4B68-8B1C-545671F35925}"/>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2287013" y="2463190"/>
            <a:ext cx="1645920" cy="1645920"/>
          </a:xfrm>
          <a:prstGeom prst="ellipse">
            <a:avLst/>
          </a:prstGeom>
        </p:spPr>
      </p:pic>
      <p:sp>
        <p:nvSpPr>
          <p:cNvPr id="19" name="TextBox 18">
            <a:extLst>
              <a:ext uri="{FF2B5EF4-FFF2-40B4-BE49-F238E27FC236}">
                <a16:creationId xmlns:a16="http://schemas.microsoft.com/office/drawing/2014/main" id="{7474664F-E7B7-D880-C66B-3263355D2F64}"/>
              </a:ext>
            </a:extLst>
          </p:cNvPr>
          <p:cNvSpPr txBox="1"/>
          <p:nvPr/>
        </p:nvSpPr>
        <p:spPr>
          <a:xfrm>
            <a:off x="2658295" y="419100"/>
            <a:ext cx="6875408" cy="584775"/>
          </a:xfrm>
          <a:prstGeom prst="rect">
            <a:avLst/>
          </a:prstGeom>
          <a:noFill/>
        </p:spPr>
        <p:txBody>
          <a:bodyPr wrap="square" rtlCol="0">
            <a:spAutoFit/>
          </a:bodyPr>
          <a:lstStyle/>
          <a:p>
            <a:pPr algn="ctr"/>
            <a:r>
              <a:rPr lang="el-GR" sz="3200" b="1" dirty="0"/>
              <a:t>Εφαρμογές Σύγχρονης Κρυπτογραφίας</a:t>
            </a:r>
          </a:p>
        </p:txBody>
      </p:sp>
      <p:sp>
        <p:nvSpPr>
          <p:cNvPr id="21" name="Freeform: Shape 20">
            <a:extLst>
              <a:ext uri="{FF2B5EF4-FFF2-40B4-BE49-F238E27FC236}">
                <a16:creationId xmlns:a16="http://schemas.microsoft.com/office/drawing/2014/main" id="{CFE696CA-CEFA-535F-91B6-B34358072E90}"/>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22" name="Freeform: Shape 21">
            <a:extLst>
              <a:ext uri="{FF2B5EF4-FFF2-40B4-BE49-F238E27FC236}">
                <a16:creationId xmlns:a16="http://schemas.microsoft.com/office/drawing/2014/main" id="{4FE28D85-C9F3-09FA-6EFB-7FB848DD8A30}"/>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Παύλος Μαραντίδης</a:t>
            </a:r>
          </a:p>
        </p:txBody>
      </p:sp>
      <p:sp>
        <p:nvSpPr>
          <p:cNvPr id="23" name="Freeform: Shape 22">
            <a:extLst>
              <a:ext uri="{FF2B5EF4-FFF2-40B4-BE49-F238E27FC236}">
                <a16:creationId xmlns:a16="http://schemas.microsoft.com/office/drawing/2014/main" id="{970D0CAD-7CDA-B110-4D4C-E4AF1B2276F8}"/>
              </a:ext>
            </a:extLst>
          </p:cNvPr>
          <p:cNvSpPr/>
          <p:nvPr/>
        </p:nvSpPr>
        <p:spPr>
          <a:xfrm flipV="1">
            <a:off x="3440483" y="6642094"/>
            <a:ext cx="5311034" cy="228840"/>
          </a:xfrm>
          <a:custGeom>
            <a:avLst/>
            <a:gdLst>
              <a:gd name="connsiteX0" fmla="*/ 0 w 5311034"/>
              <a:gd name="connsiteY0" fmla="*/ 192286 h 192286"/>
              <a:gd name="connsiteX1" fmla="*/ 400050 w 5311034"/>
              <a:gd name="connsiteY1" fmla="*/ 192286 h 192286"/>
              <a:gd name="connsiteX2" fmla="*/ 400046 w 5311034"/>
              <a:gd name="connsiteY2" fmla="*/ 192282 h 192286"/>
              <a:gd name="connsiteX3" fmla="*/ 4910988 w 5311034"/>
              <a:gd name="connsiteY3" fmla="*/ 192282 h 192286"/>
              <a:gd name="connsiteX4" fmla="*/ 4910984 w 5311034"/>
              <a:gd name="connsiteY4" fmla="*/ 192286 h 192286"/>
              <a:gd name="connsiteX5" fmla="*/ 5311034 w 5311034"/>
              <a:gd name="connsiteY5" fmla="*/ 192286 h 192286"/>
              <a:gd name="connsiteX6" fmla="*/ 5111009 w 5311034"/>
              <a:gd name="connsiteY6" fmla="*/ 5 h 192286"/>
              <a:gd name="connsiteX7" fmla="*/ 5111009 w 5311034"/>
              <a:gd name="connsiteY7" fmla="*/ 0 h 192286"/>
              <a:gd name="connsiteX8" fmla="*/ 200025 w 5311034"/>
              <a:gd name="connsiteY8" fmla="*/ 0 h 192286"/>
              <a:gd name="connsiteX9" fmla="*/ 200025 w 5311034"/>
              <a:gd name="connsiteY9" fmla="*/ 5 h 1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034" h="192286">
                <a:moveTo>
                  <a:pt x="0" y="192286"/>
                </a:moveTo>
                <a:lnTo>
                  <a:pt x="400050" y="192286"/>
                </a:lnTo>
                <a:lnTo>
                  <a:pt x="400046" y="192282"/>
                </a:lnTo>
                <a:lnTo>
                  <a:pt x="4910988" y="192282"/>
                </a:lnTo>
                <a:lnTo>
                  <a:pt x="4910984" y="192286"/>
                </a:lnTo>
                <a:lnTo>
                  <a:pt x="5311034" y="192286"/>
                </a:lnTo>
                <a:lnTo>
                  <a:pt x="5111009" y="5"/>
                </a:lnTo>
                <a:lnTo>
                  <a:pt x="5111009" y="0"/>
                </a:lnTo>
                <a:lnTo>
                  <a:pt x="200025" y="0"/>
                </a:lnTo>
                <a:lnTo>
                  <a:pt x="200025" y="5"/>
                </a:lnTo>
                <a:close/>
              </a:path>
            </a:pathLst>
          </a:custGeom>
          <a:solidFill>
            <a:srgbClr val="FFC0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l-GR" dirty="0"/>
          </a:p>
        </p:txBody>
      </p:sp>
      <p:cxnSp>
        <p:nvCxnSpPr>
          <p:cNvPr id="24" name="Straight Connector 23">
            <a:extLst>
              <a:ext uri="{FF2B5EF4-FFF2-40B4-BE49-F238E27FC236}">
                <a16:creationId xmlns:a16="http://schemas.microsoft.com/office/drawing/2014/main" id="{71D96206-0254-D101-E235-DD51EC378C61}"/>
              </a:ext>
            </a:extLst>
          </p:cNvPr>
          <p:cNvCxnSpPr>
            <a:cxnSpLocks/>
            <a:stCxn id="23" idx="0"/>
            <a:endCxn id="23" idx="8"/>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DAD966-F1D6-0D38-D2EE-7C0A2D21592A}"/>
              </a:ext>
            </a:extLst>
          </p:cNvPr>
          <p:cNvCxnSpPr>
            <a:cxnSpLocks/>
            <a:endCxn id="23" idx="6"/>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76376C0-3C7B-12BA-A91A-D732F79AAFDA}"/>
              </a:ext>
            </a:extLst>
          </p:cNvPr>
          <p:cNvSpPr txBox="1"/>
          <p:nvPr/>
        </p:nvSpPr>
        <p:spPr>
          <a:xfrm>
            <a:off x="4729162" y="6611658"/>
            <a:ext cx="2733675" cy="276999"/>
          </a:xfrm>
          <a:prstGeom prst="rect">
            <a:avLst/>
          </a:prstGeom>
          <a:noFill/>
        </p:spPr>
        <p:txBody>
          <a:bodyPr wrap="square" rtlCol="0">
            <a:spAutoFit/>
          </a:bodyPr>
          <a:lstStyle/>
          <a:p>
            <a:pPr algn="ctr"/>
            <a:r>
              <a:rPr lang="el-GR" sz="1200" dirty="0"/>
              <a:t>Κρυπτογραφία Στη Μετακβαντική Εποχή</a:t>
            </a:r>
          </a:p>
        </p:txBody>
      </p:sp>
      <p:pic>
        <p:nvPicPr>
          <p:cNvPr id="4" name="Picture 3">
            <a:extLst>
              <a:ext uri="{FF2B5EF4-FFF2-40B4-BE49-F238E27FC236}">
                <a16:creationId xmlns:a16="http://schemas.microsoft.com/office/drawing/2014/main" id="{88FB9269-4DD0-1F5B-4881-04F684DE9F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4435" y="594624"/>
            <a:ext cx="8503127" cy="56687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272091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750"/>
                                        <p:tgtEl>
                                          <p:spTgt spid="4"/>
                                        </p:tgtEl>
                                        <p:attrNameLst>
                                          <p:attrName>ppt_w</p:attrName>
                                        </p:attrNameLst>
                                      </p:cBhvr>
                                      <p:tavLst>
                                        <p:tav tm="0">
                                          <p:val>
                                            <p:strVal val="ppt_w"/>
                                          </p:val>
                                        </p:tav>
                                        <p:tav tm="100000">
                                          <p:val>
                                            <p:fltVal val="0"/>
                                          </p:val>
                                        </p:tav>
                                      </p:tavLst>
                                    </p:anim>
                                    <p:anim calcmode="lin" valueType="num">
                                      <p:cBhvr>
                                        <p:cTn id="15" dur="750"/>
                                        <p:tgtEl>
                                          <p:spTgt spid="4"/>
                                        </p:tgtEl>
                                        <p:attrNameLst>
                                          <p:attrName>ppt_h</p:attrName>
                                        </p:attrNameLst>
                                      </p:cBhvr>
                                      <p:tavLst>
                                        <p:tav tm="0">
                                          <p:val>
                                            <p:strVal val="ppt_h"/>
                                          </p:val>
                                        </p:tav>
                                        <p:tav tm="100000">
                                          <p:val>
                                            <p:fltVal val="0"/>
                                          </p:val>
                                        </p:tav>
                                      </p:tavLst>
                                    </p:anim>
                                    <p:anim calcmode="lin" valueType="num">
                                      <p:cBhvr>
                                        <p:cTn id="16" dur="750"/>
                                        <p:tgtEl>
                                          <p:spTgt spid="4"/>
                                        </p:tgtEl>
                                        <p:attrNameLst>
                                          <p:attrName>style.rotation</p:attrName>
                                        </p:attrNameLst>
                                      </p:cBhvr>
                                      <p:tavLst>
                                        <p:tav tm="0">
                                          <p:val>
                                            <p:fltVal val="0"/>
                                          </p:val>
                                        </p:tav>
                                        <p:tav tm="100000">
                                          <p:val>
                                            <p:fltVal val="90"/>
                                          </p:val>
                                        </p:tav>
                                      </p:tavLst>
                                    </p:anim>
                                    <p:animEffect transition="out" filter="fade">
                                      <p:cBhvr>
                                        <p:cTn id="17" dur="750"/>
                                        <p:tgtEl>
                                          <p:spTgt spid="4"/>
                                        </p:tgtEl>
                                      </p:cBhvr>
                                    </p:animEffect>
                                    <p:set>
                                      <p:cBhvr>
                                        <p:cTn id="18"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39" hidden="1">
            <a:extLst>
              <a:ext uri="{FF2B5EF4-FFF2-40B4-BE49-F238E27FC236}">
                <a16:creationId xmlns:a16="http://schemas.microsoft.com/office/drawing/2014/main" id="{3C1ABD70-429B-4DC5-9553-099F47D1378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6" imgW="451" imgH="450" progId="TCLayout.ActiveDocument.1">
                  <p:embed/>
                </p:oleObj>
              </mc:Choice>
              <mc:Fallback>
                <p:oleObj name="think-cell Slide" r:id="rId6" imgW="451" imgH="450" progId="TCLayout.ActiveDocument.1">
                  <p:embed/>
                  <p:pic>
                    <p:nvPicPr>
                      <p:cNvPr id="40" name="Object 39" hidden="1">
                        <a:extLst>
                          <a:ext uri="{FF2B5EF4-FFF2-40B4-BE49-F238E27FC236}">
                            <a16:creationId xmlns:a16="http://schemas.microsoft.com/office/drawing/2014/main" id="{3C1ABD70-429B-4DC5-9553-099F47D1378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1" name="Rectangle 40" hidden="1">
            <a:extLst>
              <a:ext uri="{FF2B5EF4-FFF2-40B4-BE49-F238E27FC236}">
                <a16:creationId xmlns:a16="http://schemas.microsoft.com/office/drawing/2014/main" id="{42E77D35-A7BF-472E-A362-6E3930597DAE}"/>
              </a:ext>
            </a:extLst>
          </p:cNvPr>
          <p:cNvSpPr/>
          <p:nvPr>
            <p:custDataLst>
              <p:tags r:id="rId3"/>
            </p:custDataLst>
          </p:nvPr>
        </p:nvSpPr>
        <p:spPr>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200" kern="0" dirty="0" err="1">
              <a:solidFill>
                <a:schemeClr val="tx1"/>
              </a:solidFill>
              <a:latin typeface="Segoe UI Black" panose="020B0A02040204020203" pitchFamily="34" charset="0"/>
              <a:ea typeface="+mj-ea"/>
              <a:cs typeface="+mj-cs"/>
              <a:sym typeface="Segoe UI Black" panose="020B0A02040204020203" pitchFamily="34" charset="0"/>
            </a:endParaRPr>
          </a:p>
        </p:txBody>
      </p:sp>
      <p:pic>
        <p:nvPicPr>
          <p:cNvPr id="57" name="!!p21">
            <a:extLst>
              <a:ext uri="{FF2B5EF4-FFF2-40B4-BE49-F238E27FC236}">
                <a16:creationId xmlns:a16="http://schemas.microsoft.com/office/drawing/2014/main" id="{B024FC59-AB8E-49B2-9793-6F1D50102831}"/>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210345" y="2465537"/>
            <a:ext cx="1645920" cy="1645920"/>
          </a:xfrm>
          <a:prstGeom prst="ellipse">
            <a:avLst/>
          </a:prstGeom>
        </p:spPr>
      </p:pic>
      <p:pic>
        <p:nvPicPr>
          <p:cNvPr id="81" name="!!p11">
            <a:extLst>
              <a:ext uri="{FF2B5EF4-FFF2-40B4-BE49-F238E27FC236}">
                <a16:creationId xmlns:a16="http://schemas.microsoft.com/office/drawing/2014/main" id="{50981EA7-5727-46B4-9DEC-E3A7A43C4ECF}"/>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740932" y="2465537"/>
            <a:ext cx="1645920" cy="1645920"/>
          </a:xfrm>
          <a:prstGeom prst="ellipse">
            <a:avLst/>
          </a:prstGeom>
        </p:spPr>
      </p:pic>
      <p:pic>
        <p:nvPicPr>
          <p:cNvPr id="87" name="!!p31">
            <a:extLst>
              <a:ext uri="{FF2B5EF4-FFF2-40B4-BE49-F238E27FC236}">
                <a16:creationId xmlns:a16="http://schemas.microsoft.com/office/drawing/2014/main" id="{D9D3B44F-8671-428A-8EDE-8564B3D7D402}"/>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055893" y="2465537"/>
            <a:ext cx="2286000" cy="2286000"/>
          </a:xfrm>
          <a:prstGeom prst="ellipse">
            <a:avLst/>
          </a:prstGeom>
        </p:spPr>
      </p:pic>
      <p:sp>
        <p:nvSpPr>
          <p:cNvPr id="3" name="!!h42">
            <a:extLst>
              <a:ext uri="{FF2B5EF4-FFF2-40B4-BE49-F238E27FC236}">
                <a16:creationId xmlns:a16="http://schemas.microsoft.com/office/drawing/2014/main" id="{F4E633A8-19A8-475F-A091-28C5B72E3308}"/>
              </a:ext>
            </a:extLst>
          </p:cNvPr>
          <p:cNvSpPr txBox="1"/>
          <p:nvPr/>
        </p:nvSpPr>
        <p:spPr>
          <a:xfrm>
            <a:off x="5167312" y="1579712"/>
            <a:ext cx="1857375" cy="615553"/>
          </a:xfrm>
          <a:prstGeom prst="rect">
            <a:avLst/>
          </a:prstGeom>
          <a:noFill/>
        </p:spPr>
        <p:txBody>
          <a:bodyPr wrap="square" lIns="0" tIns="0" rIns="0" bIns="0" numCol="1" rtlCol="0">
            <a:spAutoFit/>
          </a:bodyPr>
          <a:lstStyle/>
          <a:p>
            <a:pPr algn="ctr"/>
            <a:r>
              <a:rPr lang="el-GR" sz="2000" kern="0" dirty="0"/>
              <a:t>Ασφάλεια</a:t>
            </a:r>
          </a:p>
          <a:p>
            <a:pPr algn="ctr"/>
            <a:r>
              <a:rPr lang="el-GR" sz="2000" kern="0" dirty="0"/>
              <a:t>Συναλλαγών</a:t>
            </a:r>
          </a:p>
        </p:txBody>
      </p:sp>
      <p:sp>
        <p:nvSpPr>
          <p:cNvPr id="11" name="!!h31">
            <a:extLst>
              <a:ext uri="{FF2B5EF4-FFF2-40B4-BE49-F238E27FC236}">
                <a16:creationId xmlns:a16="http://schemas.microsoft.com/office/drawing/2014/main" id="{00F01B3A-E1E2-438E-A881-40891B011652}"/>
              </a:ext>
            </a:extLst>
          </p:cNvPr>
          <p:cNvSpPr txBox="1"/>
          <p:nvPr/>
        </p:nvSpPr>
        <p:spPr>
          <a:xfrm>
            <a:off x="2270204" y="1579712"/>
            <a:ext cx="1857375" cy="553998"/>
          </a:xfrm>
          <a:prstGeom prst="rect">
            <a:avLst/>
          </a:prstGeom>
          <a:noFill/>
        </p:spPr>
        <p:txBody>
          <a:bodyPr wrap="square" lIns="0" tIns="0" rIns="0" bIns="0" numCol="1" rtlCol="0">
            <a:spAutoFit/>
          </a:bodyPr>
          <a:lstStyle/>
          <a:p>
            <a:pPr algn="ctr"/>
            <a:r>
              <a:rPr lang="el-GR" sz="1800" kern="0" dirty="0">
                <a:solidFill>
                  <a:srgbClr val="262626"/>
                </a:solidFill>
              </a:rPr>
              <a:t>Ανταλλαγή Μηνυμάτων/Μέιλ</a:t>
            </a:r>
            <a:endParaRPr lang="en-US" sz="1800" kern="0" dirty="0">
              <a:solidFill>
                <a:srgbClr val="262626"/>
              </a:solidFill>
            </a:endParaRPr>
          </a:p>
        </p:txBody>
      </p:sp>
      <p:sp>
        <p:nvSpPr>
          <p:cNvPr id="12" name="!!h21">
            <a:extLst>
              <a:ext uri="{FF2B5EF4-FFF2-40B4-BE49-F238E27FC236}">
                <a16:creationId xmlns:a16="http://schemas.microsoft.com/office/drawing/2014/main" id="{5D8BC524-4C11-40CA-93F8-6FBDBA5404F0}"/>
              </a:ext>
            </a:extLst>
          </p:cNvPr>
          <p:cNvSpPr txBox="1"/>
          <p:nvPr/>
        </p:nvSpPr>
        <p:spPr>
          <a:xfrm>
            <a:off x="104616" y="1579712"/>
            <a:ext cx="1857375" cy="492443"/>
          </a:xfrm>
          <a:prstGeom prst="rect">
            <a:avLst/>
          </a:prstGeom>
          <a:noFill/>
        </p:spPr>
        <p:txBody>
          <a:bodyPr wrap="square" lIns="0" tIns="0" rIns="0" bIns="0" numCol="1" rtlCol="0">
            <a:spAutoFit/>
          </a:bodyPr>
          <a:lstStyle/>
          <a:p>
            <a:pPr algn="ctr"/>
            <a:r>
              <a:rPr lang="el-GR" sz="1600" kern="0" dirty="0">
                <a:solidFill>
                  <a:schemeClr val="tx1">
                    <a:lumMod val="65000"/>
                    <a:lumOff val="35000"/>
                  </a:schemeClr>
                </a:solidFill>
              </a:rPr>
              <a:t>Ψηφιακές </a:t>
            </a:r>
          </a:p>
          <a:p>
            <a:pPr algn="ctr"/>
            <a:r>
              <a:rPr lang="el-GR" sz="1600" kern="0" dirty="0">
                <a:solidFill>
                  <a:schemeClr val="tx1">
                    <a:lumMod val="65000"/>
                    <a:lumOff val="35000"/>
                  </a:schemeClr>
                </a:solidFill>
              </a:rPr>
              <a:t>Υπογραφές</a:t>
            </a:r>
          </a:p>
        </p:txBody>
      </p:sp>
      <p:sp>
        <p:nvSpPr>
          <p:cNvPr id="13" name="!!h52">
            <a:extLst>
              <a:ext uri="{FF2B5EF4-FFF2-40B4-BE49-F238E27FC236}">
                <a16:creationId xmlns:a16="http://schemas.microsoft.com/office/drawing/2014/main" id="{BD4EF853-8592-4D93-82F5-61DBB6A5E049}"/>
              </a:ext>
            </a:extLst>
          </p:cNvPr>
          <p:cNvSpPr txBox="1"/>
          <p:nvPr/>
        </p:nvSpPr>
        <p:spPr>
          <a:xfrm>
            <a:off x="8064420" y="1579712"/>
            <a:ext cx="1857375" cy="553998"/>
          </a:xfrm>
          <a:prstGeom prst="rect">
            <a:avLst/>
          </a:prstGeom>
          <a:noFill/>
        </p:spPr>
        <p:txBody>
          <a:bodyPr wrap="square" lIns="0" tIns="0" rIns="0" bIns="0" numCol="1" rtlCol="0">
            <a:spAutoFit/>
          </a:bodyPr>
          <a:lstStyle/>
          <a:p>
            <a:pPr algn="ctr"/>
            <a:r>
              <a:rPr lang="el-GR" kern="0" dirty="0">
                <a:solidFill>
                  <a:schemeClr val="tx1">
                    <a:lumMod val="85000"/>
                    <a:lumOff val="15000"/>
                  </a:schemeClr>
                </a:solidFill>
              </a:rPr>
              <a:t>Ασφάλεια Διαδικτύου</a:t>
            </a:r>
          </a:p>
        </p:txBody>
      </p:sp>
      <p:sp>
        <p:nvSpPr>
          <p:cNvPr id="14" name="!!h12">
            <a:extLst>
              <a:ext uri="{FF2B5EF4-FFF2-40B4-BE49-F238E27FC236}">
                <a16:creationId xmlns:a16="http://schemas.microsoft.com/office/drawing/2014/main" id="{ECA8EBE4-5803-489D-8DD0-9BA78A8CCBB2}"/>
              </a:ext>
            </a:extLst>
          </p:cNvPr>
          <p:cNvSpPr txBox="1"/>
          <p:nvPr/>
        </p:nvSpPr>
        <p:spPr>
          <a:xfrm>
            <a:off x="10230009" y="1579712"/>
            <a:ext cx="1857375" cy="492443"/>
          </a:xfrm>
          <a:prstGeom prst="rect">
            <a:avLst/>
          </a:prstGeom>
          <a:noFill/>
        </p:spPr>
        <p:txBody>
          <a:bodyPr wrap="square" lIns="0" tIns="0" rIns="0" bIns="0" numCol="1" rtlCol="0">
            <a:spAutoFit/>
          </a:bodyPr>
          <a:lstStyle/>
          <a:p>
            <a:pPr algn="ctr"/>
            <a:r>
              <a:rPr lang="el-GR" sz="1600" kern="0" dirty="0">
                <a:solidFill>
                  <a:schemeClr val="tx1">
                    <a:lumMod val="65000"/>
                    <a:lumOff val="35000"/>
                  </a:schemeClr>
                </a:solidFill>
              </a:rPr>
              <a:t>Ασφάλεια</a:t>
            </a:r>
          </a:p>
          <a:p>
            <a:pPr algn="ctr"/>
            <a:r>
              <a:rPr lang="el-GR" sz="1600" kern="0" dirty="0">
                <a:solidFill>
                  <a:schemeClr val="tx1">
                    <a:lumMod val="65000"/>
                    <a:lumOff val="35000"/>
                  </a:schemeClr>
                </a:solidFill>
              </a:rPr>
              <a:t>Αρχείων</a:t>
            </a:r>
          </a:p>
        </p:txBody>
      </p:sp>
      <p:sp>
        <p:nvSpPr>
          <p:cNvPr id="28" name="!!h11">
            <a:extLst>
              <a:ext uri="{FF2B5EF4-FFF2-40B4-BE49-F238E27FC236}">
                <a16:creationId xmlns:a16="http://schemas.microsoft.com/office/drawing/2014/main" id="{21785FCB-7545-49EE-ADDE-45C14679545B}"/>
              </a:ext>
            </a:extLst>
          </p:cNvPr>
          <p:cNvSpPr txBox="1"/>
          <p:nvPr/>
        </p:nvSpPr>
        <p:spPr>
          <a:xfrm>
            <a:off x="-1846660" y="1579712"/>
            <a:ext cx="1857375" cy="492443"/>
          </a:xfrm>
          <a:prstGeom prst="rect">
            <a:avLst/>
          </a:prstGeom>
          <a:noFill/>
        </p:spPr>
        <p:txBody>
          <a:bodyPr wrap="square" lIns="0" tIns="0" rIns="0" bIns="0" numCol="1" rtlCol="0">
            <a:spAutoFit/>
          </a:bodyPr>
          <a:lstStyle/>
          <a:p>
            <a:pPr algn="ctr"/>
            <a:r>
              <a:rPr lang="el-GR" sz="1600" kern="0" dirty="0">
                <a:solidFill>
                  <a:srgbClr val="EDECEC"/>
                </a:solidFill>
              </a:rPr>
              <a:t>Ασφάλεια</a:t>
            </a:r>
          </a:p>
          <a:p>
            <a:pPr algn="ctr"/>
            <a:r>
              <a:rPr lang="el-GR" sz="1600" kern="0" dirty="0">
                <a:solidFill>
                  <a:srgbClr val="EDECEC"/>
                </a:solidFill>
              </a:rPr>
              <a:t>Αρχείων</a:t>
            </a:r>
          </a:p>
        </p:txBody>
      </p:sp>
      <p:pic>
        <p:nvPicPr>
          <p:cNvPr id="29" name="!!p42">
            <a:extLst>
              <a:ext uri="{FF2B5EF4-FFF2-40B4-BE49-F238E27FC236}">
                <a16:creationId xmlns:a16="http://schemas.microsoft.com/office/drawing/2014/main" id="{C4E82ECA-413C-4BB5-B6FD-149EF6C5AC1D}"/>
              </a:ext>
            </a:extLst>
          </p:cNvPr>
          <p:cNvPicPr>
            <a:picLocks noChangeAspect="1"/>
          </p:cNvPicPr>
          <p:nvPr/>
        </p:nvPicPr>
        <p:blipFill>
          <a:blip r:embed="rId11">
            <a:extLst>
              <a:ext uri="{28A0092B-C50C-407E-A947-70E740481C1C}">
                <a14:useLocalDpi xmlns:a14="http://schemas.microsoft.com/office/drawing/2010/main" val="0"/>
              </a:ext>
            </a:extLst>
          </a:blip>
          <a:srcRect l="14063" r="14063"/>
          <a:stretch/>
        </p:blipFill>
        <p:spPr>
          <a:xfrm>
            <a:off x="4541521" y="2465537"/>
            <a:ext cx="3108960" cy="3108960"/>
          </a:xfrm>
          <a:prstGeom prst="ellipse">
            <a:avLst/>
          </a:prstGeom>
        </p:spPr>
      </p:pic>
      <p:sp>
        <p:nvSpPr>
          <p:cNvPr id="30" name="!!h22">
            <a:extLst>
              <a:ext uri="{FF2B5EF4-FFF2-40B4-BE49-F238E27FC236}">
                <a16:creationId xmlns:a16="http://schemas.microsoft.com/office/drawing/2014/main" id="{3B739888-259D-453E-A953-9500CA1A9B7A}"/>
              </a:ext>
            </a:extLst>
          </p:cNvPr>
          <p:cNvSpPr txBox="1"/>
          <p:nvPr/>
        </p:nvSpPr>
        <p:spPr>
          <a:xfrm>
            <a:off x="12181285" y="1579712"/>
            <a:ext cx="1857375" cy="492443"/>
          </a:xfrm>
          <a:prstGeom prst="rect">
            <a:avLst/>
          </a:prstGeom>
          <a:noFill/>
        </p:spPr>
        <p:txBody>
          <a:bodyPr wrap="square" lIns="0" tIns="0" rIns="0" bIns="0" numCol="1" rtlCol="0">
            <a:spAutoFit/>
          </a:bodyPr>
          <a:lstStyle/>
          <a:p>
            <a:pPr algn="ctr"/>
            <a:r>
              <a:rPr lang="el-GR" sz="1600" kern="0" dirty="0">
                <a:solidFill>
                  <a:schemeClr val="bg2">
                    <a:lumMod val="75000"/>
                    <a:lumOff val="25000"/>
                  </a:schemeClr>
                </a:solidFill>
              </a:rPr>
              <a:t>Ψηφιακές </a:t>
            </a:r>
          </a:p>
          <a:p>
            <a:pPr algn="ctr"/>
            <a:r>
              <a:rPr lang="el-GR" sz="1600" kern="0" dirty="0">
                <a:solidFill>
                  <a:schemeClr val="bg2">
                    <a:lumMod val="75000"/>
                    <a:lumOff val="25000"/>
                  </a:schemeClr>
                </a:solidFill>
              </a:rPr>
              <a:t>Υπογραφές</a:t>
            </a:r>
          </a:p>
        </p:txBody>
      </p:sp>
      <p:pic>
        <p:nvPicPr>
          <p:cNvPr id="26" name="!!p52">
            <a:extLst>
              <a:ext uri="{FF2B5EF4-FFF2-40B4-BE49-F238E27FC236}">
                <a16:creationId xmlns:a16="http://schemas.microsoft.com/office/drawing/2014/main" id="{256721E2-0828-447A-8438-1DD1338FE495}"/>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7850109" y="2465537"/>
            <a:ext cx="2286000" cy="2286000"/>
          </a:xfrm>
          <a:prstGeom prst="ellipse">
            <a:avLst/>
          </a:prstGeom>
        </p:spPr>
      </p:pic>
      <p:pic>
        <p:nvPicPr>
          <p:cNvPr id="27" name="!!p12">
            <a:extLst>
              <a:ext uri="{FF2B5EF4-FFF2-40B4-BE49-F238E27FC236}">
                <a16:creationId xmlns:a16="http://schemas.microsoft.com/office/drawing/2014/main" id="{E11673D4-9112-4B68-8B1C-545671F35925}"/>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0335738" y="2465537"/>
            <a:ext cx="1645920" cy="1645920"/>
          </a:xfrm>
          <a:prstGeom prst="ellipse">
            <a:avLst/>
          </a:prstGeom>
        </p:spPr>
      </p:pic>
      <p:pic>
        <p:nvPicPr>
          <p:cNvPr id="31" name="!!p22">
            <a:extLst>
              <a:ext uri="{FF2B5EF4-FFF2-40B4-BE49-F238E27FC236}">
                <a16:creationId xmlns:a16="http://schemas.microsoft.com/office/drawing/2014/main" id="{A3FA9776-D1DD-4290-BD81-468C6DFCE0A9}"/>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12287014" y="2465537"/>
            <a:ext cx="1645920" cy="1645920"/>
          </a:xfrm>
          <a:prstGeom prst="ellipse">
            <a:avLst/>
          </a:prstGeom>
        </p:spPr>
      </p:pic>
      <p:sp>
        <p:nvSpPr>
          <p:cNvPr id="19" name="TextBox 18">
            <a:extLst>
              <a:ext uri="{FF2B5EF4-FFF2-40B4-BE49-F238E27FC236}">
                <a16:creationId xmlns:a16="http://schemas.microsoft.com/office/drawing/2014/main" id="{B8AF106A-883E-9150-7BE8-1E859F557A35}"/>
              </a:ext>
            </a:extLst>
          </p:cNvPr>
          <p:cNvSpPr txBox="1"/>
          <p:nvPr/>
        </p:nvSpPr>
        <p:spPr>
          <a:xfrm>
            <a:off x="2658295" y="419100"/>
            <a:ext cx="6875408" cy="584775"/>
          </a:xfrm>
          <a:prstGeom prst="rect">
            <a:avLst/>
          </a:prstGeom>
          <a:noFill/>
        </p:spPr>
        <p:txBody>
          <a:bodyPr wrap="square" rtlCol="0">
            <a:spAutoFit/>
          </a:bodyPr>
          <a:lstStyle/>
          <a:p>
            <a:pPr algn="ctr"/>
            <a:r>
              <a:rPr lang="el-GR" sz="3200" b="1" dirty="0"/>
              <a:t>Εφαρμογές Σύγχρονης Κρυπτογραφίας</a:t>
            </a:r>
          </a:p>
        </p:txBody>
      </p:sp>
      <p:sp>
        <p:nvSpPr>
          <p:cNvPr id="21" name="Freeform: Shape 20">
            <a:extLst>
              <a:ext uri="{FF2B5EF4-FFF2-40B4-BE49-F238E27FC236}">
                <a16:creationId xmlns:a16="http://schemas.microsoft.com/office/drawing/2014/main" id="{0CAB947C-0AF9-FFE3-5F18-E461C5DE1E7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22" name="Freeform: Shape 21">
            <a:extLst>
              <a:ext uri="{FF2B5EF4-FFF2-40B4-BE49-F238E27FC236}">
                <a16:creationId xmlns:a16="http://schemas.microsoft.com/office/drawing/2014/main" id="{74AF2CF1-7081-A244-F253-7E9A7C0EF33B}"/>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Παύλος Μαραντίδης</a:t>
            </a:r>
          </a:p>
        </p:txBody>
      </p:sp>
      <p:sp>
        <p:nvSpPr>
          <p:cNvPr id="23" name="Freeform: Shape 22">
            <a:extLst>
              <a:ext uri="{FF2B5EF4-FFF2-40B4-BE49-F238E27FC236}">
                <a16:creationId xmlns:a16="http://schemas.microsoft.com/office/drawing/2014/main" id="{A2CCA054-4F7D-366D-7FE1-94BD17DC46B5}"/>
              </a:ext>
            </a:extLst>
          </p:cNvPr>
          <p:cNvSpPr/>
          <p:nvPr/>
        </p:nvSpPr>
        <p:spPr>
          <a:xfrm flipV="1">
            <a:off x="3440483" y="6642094"/>
            <a:ext cx="5311034" cy="228840"/>
          </a:xfrm>
          <a:custGeom>
            <a:avLst/>
            <a:gdLst>
              <a:gd name="connsiteX0" fmla="*/ 0 w 5311034"/>
              <a:gd name="connsiteY0" fmla="*/ 192286 h 192286"/>
              <a:gd name="connsiteX1" fmla="*/ 400050 w 5311034"/>
              <a:gd name="connsiteY1" fmla="*/ 192286 h 192286"/>
              <a:gd name="connsiteX2" fmla="*/ 400046 w 5311034"/>
              <a:gd name="connsiteY2" fmla="*/ 192282 h 192286"/>
              <a:gd name="connsiteX3" fmla="*/ 4910988 w 5311034"/>
              <a:gd name="connsiteY3" fmla="*/ 192282 h 192286"/>
              <a:gd name="connsiteX4" fmla="*/ 4910984 w 5311034"/>
              <a:gd name="connsiteY4" fmla="*/ 192286 h 192286"/>
              <a:gd name="connsiteX5" fmla="*/ 5311034 w 5311034"/>
              <a:gd name="connsiteY5" fmla="*/ 192286 h 192286"/>
              <a:gd name="connsiteX6" fmla="*/ 5111009 w 5311034"/>
              <a:gd name="connsiteY6" fmla="*/ 5 h 192286"/>
              <a:gd name="connsiteX7" fmla="*/ 5111009 w 5311034"/>
              <a:gd name="connsiteY7" fmla="*/ 0 h 192286"/>
              <a:gd name="connsiteX8" fmla="*/ 200025 w 5311034"/>
              <a:gd name="connsiteY8" fmla="*/ 0 h 192286"/>
              <a:gd name="connsiteX9" fmla="*/ 200025 w 5311034"/>
              <a:gd name="connsiteY9" fmla="*/ 5 h 1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034" h="192286">
                <a:moveTo>
                  <a:pt x="0" y="192286"/>
                </a:moveTo>
                <a:lnTo>
                  <a:pt x="400050" y="192286"/>
                </a:lnTo>
                <a:lnTo>
                  <a:pt x="400046" y="192282"/>
                </a:lnTo>
                <a:lnTo>
                  <a:pt x="4910988" y="192282"/>
                </a:lnTo>
                <a:lnTo>
                  <a:pt x="4910984" y="192286"/>
                </a:lnTo>
                <a:lnTo>
                  <a:pt x="5311034" y="192286"/>
                </a:lnTo>
                <a:lnTo>
                  <a:pt x="5111009" y="5"/>
                </a:lnTo>
                <a:lnTo>
                  <a:pt x="5111009" y="0"/>
                </a:lnTo>
                <a:lnTo>
                  <a:pt x="200025" y="0"/>
                </a:lnTo>
                <a:lnTo>
                  <a:pt x="200025" y="5"/>
                </a:lnTo>
                <a:close/>
              </a:path>
            </a:pathLst>
          </a:custGeom>
          <a:solidFill>
            <a:srgbClr val="FFC0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l-GR" dirty="0"/>
          </a:p>
        </p:txBody>
      </p:sp>
      <p:cxnSp>
        <p:nvCxnSpPr>
          <p:cNvPr id="24" name="Straight Connector 23">
            <a:extLst>
              <a:ext uri="{FF2B5EF4-FFF2-40B4-BE49-F238E27FC236}">
                <a16:creationId xmlns:a16="http://schemas.microsoft.com/office/drawing/2014/main" id="{16AFC91B-D60E-33FB-2A1D-8CE4C817E759}"/>
              </a:ext>
            </a:extLst>
          </p:cNvPr>
          <p:cNvCxnSpPr>
            <a:cxnSpLocks/>
            <a:stCxn id="23" idx="0"/>
            <a:endCxn id="23" idx="8"/>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8AE23C9-4B08-F90E-B4A9-FAC11073DF89}"/>
              </a:ext>
            </a:extLst>
          </p:cNvPr>
          <p:cNvCxnSpPr>
            <a:cxnSpLocks/>
            <a:endCxn id="23" idx="6"/>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62D0F6B-DA15-CCD5-BD03-6CFB7BB579EC}"/>
              </a:ext>
            </a:extLst>
          </p:cNvPr>
          <p:cNvSpPr txBox="1"/>
          <p:nvPr/>
        </p:nvSpPr>
        <p:spPr>
          <a:xfrm>
            <a:off x="4729162" y="6611658"/>
            <a:ext cx="2733675" cy="276999"/>
          </a:xfrm>
          <a:prstGeom prst="rect">
            <a:avLst/>
          </a:prstGeom>
          <a:noFill/>
        </p:spPr>
        <p:txBody>
          <a:bodyPr wrap="square" rtlCol="0">
            <a:spAutoFit/>
          </a:bodyPr>
          <a:lstStyle/>
          <a:p>
            <a:pPr algn="ctr"/>
            <a:r>
              <a:rPr lang="el-GR" sz="1200" dirty="0"/>
              <a:t>Κρυπτογραφία Στη Μετακβαντική Εποχή</a:t>
            </a:r>
          </a:p>
        </p:txBody>
      </p:sp>
    </p:spTree>
    <p:extLst>
      <p:ext uri="{BB962C8B-B14F-4D97-AF65-F5344CB8AC3E}">
        <p14:creationId xmlns:p14="http://schemas.microsoft.com/office/powerpoint/2010/main" val="39178798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39" hidden="1">
            <a:extLst>
              <a:ext uri="{FF2B5EF4-FFF2-40B4-BE49-F238E27FC236}">
                <a16:creationId xmlns:a16="http://schemas.microsoft.com/office/drawing/2014/main" id="{3C1ABD70-429B-4DC5-9553-099F47D1378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6" imgW="451" imgH="450" progId="TCLayout.ActiveDocument.1">
                  <p:embed/>
                </p:oleObj>
              </mc:Choice>
              <mc:Fallback>
                <p:oleObj name="think-cell Slide" r:id="rId6" imgW="451" imgH="450" progId="TCLayout.ActiveDocument.1">
                  <p:embed/>
                  <p:pic>
                    <p:nvPicPr>
                      <p:cNvPr id="40" name="Object 39" hidden="1">
                        <a:extLst>
                          <a:ext uri="{FF2B5EF4-FFF2-40B4-BE49-F238E27FC236}">
                            <a16:creationId xmlns:a16="http://schemas.microsoft.com/office/drawing/2014/main" id="{3C1ABD70-429B-4DC5-9553-099F47D1378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1" name="Rectangle 40" hidden="1">
            <a:extLst>
              <a:ext uri="{FF2B5EF4-FFF2-40B4-BE49-F238E27FC236}">
                <a16:creationId xmlns:a16="http://schemas.microsoft.com/office/drawing/2014/main" id="{42E77D35-A7BF-472E-A362-6E3930597DAE}"/>
              </a:ext>
            </a:extLst>
          </p:cNvPr>
          <p:cNvSpPr/>
          <p:nvPr>
            <p:custDataLst>
              <p:tags r:id="rId3"/>
            </p:custDataLst>
          </p:nvPr>
        </p:nvSpPr>
        <p:spPr>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200" kern="0" dirty="0" err="1">
              <a:solidFill>
                <a:schemeClr val="tx1"/>
              </a:solidFill>
              <a:latin typeface="Segoe UI Black" panose="020B0A02040204020203" pitchFamily="34" charset="0"/>
              <a:ea typeface="+mj-ea"/>
              <a:cs typeface="+mj-cs"/>
              <a:sym typeface="Segoe UI Black" panose="020B0A02040204020203" pitchFamily="34" charset="0"/>
            </a:endParaRPr>
          </a:p>
        </p:txBody>
      </p:sp>
      <p:pic>
        <p:nvPicPr>
          <p:cNvPr id="57" name="!!p21">
            <a:extLst>
              <a:ext uri="{FF2B5EF4-FFF2-40B4-BE49-F238E27FC236}">
                <a16:creationId xmlns:a16="http://schemas.microsoft.com/office/drawing/2014/main" id="{B024FC59-AB8E-49B2-9793-6F1D50102831}"/>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1740932" y="2466787"/>
            <a:ext cx="1645920" cy="1645920"/>
          </a:xfrm>
          <a:prstGeom prst="ellipse">
            <a:avLst/>
          </a:prstGeom>
        </p:spPr>
      </p:pic>
      <p:pic>
        <p:nvPicPr>
          <p:cNvPr id="87" name="!!p31">
            <a:extLst>
              <a:ext uri="{FF2B5EF4-FFF2-40B4-BE49-F238E27FC236}">
                <a16:creationId xmlns:a16="http://schemas.microsoft.com/office/drawing/2014/main" id="{D9D3B44F-8671-428A-8EDE-8564B3D7D402}"/>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10345" y="2466787"/>
            <a:ext cx="1645920" cy="1645920"/>
          </a:xfrm>
          <a:prstGeom prst="ellipse">
            <a:avLst/>
          </a:prstGeom>
        </p:spPr>
      </p:pic>
      <p:sp>
        <p:nvSpPr>
          <p:cNvPr id="3" name="!!h52">
            <a:extLst>
              <a:ext uri="{FF2B5EF4-FFF2-40B4-BE49-F238E27FC236}">
                <a16:creationId xmlns:a16="http://schemas.microsoft.com/office/drawing/2014/main" id="{F4E633A8-19A8-475F-A091-28C5B72E3308}"/>
              </a:ext>
            </a:extLst>
          </p:cNvPr>
          <p:cNvSpPr txBox="1"/>
          <p:nvPr/>
        </p:nvSpPr>
        <p:spPr>
          <a:xfrm>
            <a:off x="5167312" y="1580962"/>
            <a:ext cx="1857375" cy="615553"/>
          </a:xfrm>
          <a:prstGeom prst="rect">
            <a:avLst/>
          </a:prstGeom>
          <a:noFill/>
        </p:spPr>
        <p:txBody>
          <a:bodyPr wrap="square" lIns="0" tIns="0" rIns="0" bIns="0" numCol="1" rtlCol="0">
            <a:spAutoFit/>
          </a:bodyPr>
          <a:lstStyle/>
          <a:p>
            <a:pPr algn="ctr"/>
            <a:r>
              <a:rPr lang="el-GR" sz="2000" kern="0" dirty="0"/>
              <a:t>Ασφάλεια Διαδικτύου</a:t>
            </a:r>
          </a:p>
        </p:txBody>
      </p:sp>
      <p:sp>
        <p:nvSpPr>
          <p:cNvPr id="11" name="!!h42">
            <a:extLst>
              <a:ext uri="{FF2B5EF4-FFF2-40B4-BE49-F238E27FC236}">
                <a16:creationId xmlns:a16="http://schemas.microsoft.com/office/drawing/2014/main" id="{00F01B3A-E1E2-438E-A881-40891B011652}"/>
              </a:ext>
            </a:extLst>
          </p:cNvPr>
          <p:cNvSpPr txBox="1"/>
          <p:nvPr/>
        </p:nvSpPr>
        <p:spPr>
          <a:xfrm>
            <a:off x="2270204" y="1580962"/>
            <a:ext cx="1857375" cy="553998"/>
          </a:xfrm>
          <a:prstGeom prst="rect">
            <a:avLst/>
          </a:prstGeom>
          <a:noFill/>
        </p:spPr>
        <p:txBody>
          <a:bodyPr wrap="square" lIns="0" tIns="0" rIns="0" bIns="0" numCol="1" rtlCol="0">
            <a:spAutoFit/>
          </a:bodyPr>
          <a:lstStyle/>
          <a:p>
            <a:pPr algn="ctr"/>
            <a:r>
              <a:rPr lang="el-GR" kern="0" dirty="0">
                <a:solidFill>
                  <a:schemeClr val="tx1">
                    <a:lumMod val="85000"/>
                    <a:lumOff val="15000"/>
                  </a:schemeClr>
                </a:solidFill>
              </a:rPr>
              <a:t>Ασφάλεια</a:t>
            </a:r>
          </a:p>
          <a:p>
            <a:pPr algn="ctr"/>
            <a:r>
              <a:rPr lang="el-GR" kern="0" dirty="0">
                <a:solidFill>
                  <a:schemeClr val="tx1">
                    <a:lumMod val="85000"/>
                    <a:lumOff val="15000"/>
                  </a:schemeClr>
                </a:solidFill>
              </a:rPr>
              <a:t>Συναλλαγών</a:t>
            </a:r>
          </a:p>
        </p:txBody>
      </p:sp>
      <p:sp>
        <p:nvSpPr>
          <p:cNvPr id="12" name="!!h31">
            <a:extLst>
              <a:ext uri="{FF2B5EF4-FFF2-40B4-BE49-F238E27FC236}">
                <a16:creationId xmlns:a16="http://schemas.microsoft.com/office/drawing/2014/main" id="{5D8BC524-4C11-40CA-93F8-6FBDBA5404F0}"/>
              </a:ext>
            </a:extLst>
          </p:cNvPr>
          <p:cNvSpPr txBox="1"/>
          <p:nvPr/>
        </p:nvSpPr>
        <p:spPr>
          <a:xfrm>
            <a:off x="104616" y="1580962"/>
            <a:ext cx="1857375" cy="492443"/>
          </a:xfrm>
          <a:prstGeom prst="rect">
            <a:avLst/>
          </a:prstGeom>
          <a:noFill/>
        </p:spPr>
        <p:txBody>
          <a:bodyPr wrap="square" lIns="0" tIns="0" rIns="0" bIns="0" numCol="1" rtlCol="0">
            <a:spAutoFit/>
          </a:bodyPr>
          <a:lstStyle/>
          <a:p>
            <a:pPr algn="ctr"/>
            <a:r>
              <a:rPr lang="el-GR" sz="1600" kern="0" dirty="0">
                <a:solidFill>
                  <a:schemeClr val="tx1">
                    <a:lumMod val="65000"/>
                    <a:lumOff val="35000"/>
                  </a:schemeClr>
                </a:solidFill>
              </a:rPr>
              <a:t>Ανταλλαγή Μηνυμάτων/Μέιλ</a:t>
            </a:r>
            <a:endParaRPr lang="en-US" sz="1600" kern="0" dirty="0">
              <a:solidFill>
                <a:schemeClr val="tx1">
                  <a:lumMod val="65000"/>
                  <a:lumOff val="35000"/>
                </a:schemeClr>
              </a:solidFill>
            </a:endParaRPr>
          </a:p>
        </p:txBody>
      </p:sp>
      <p:sp>
        <p:nvSpPr>
          <p:cNvPr id="13" name="!!h12">
            <a:extLst>
              <a:ext uri="{FF2B5EF4-FFF2-40B4-BE49-F238E27FC236}">
                <a16:creationId xmlns:a16="http://schemas.microsoft.com/office/drawing/2014/main" id="{BD4EF853-8592-4D93-82F5-61DBB6A5E049}"/>
              </a:ext>
            </a:extLst>
          </p:cNvPr>
          <p:cNvSpPr txBox="1"/>
          <p:nvPr/>
        </p:nvSpPr>
        <p:spPr>
          <a:xfrm>
            <a:off x="8064420" y="1580962"/>
            <a:ext cx="1857375" cy="553998"/>
          </a:xfrm>
          <a:prstGeom prst="rect">
            <a:avLst/>
          </a:prstGeom>
          <a:noFill/>
        </p:spPr>
        <p:txBody>
          <a:bodyPr wrap="square" lIns="0" tIns="0" rIns="0" bIns="0" numCol="1" rtlCol="0">
            <a:spAutoFit/>
          </a:bodyPr>
          <a:lstStyle/>
          <a:p>
            <a:pPr algn="ctr"/>
            <a:r>
              <a:rPr lang="el-GR" kern="0" dirty="0">
                <a:solidFill>
                  <a:schemeClr val="tx1">
                    <a:lumMod val="85000"/>
                    <a:lumOff val="15000"/>
                  </a:schemeClr>
                </a:solidFill>
              </a:rPr>
              <a:t>Ασφάλεια</a:t>
            </a:r>
          </a:p>
          <a:p>
            <a:pPr algn="ctr"/>
            <a:r>
              <a:rPr lang="el-GR" kern="0" dirty="0">
                <a:solidFill>
                  <a:schemeClr val="tx1">
                    <a:lumMod val="85000"/>
                    <a:lumOff val="15000"/>
                  </a:schemeClr>
                </a:solidFill>
              </a:rPr>
              <a:t>Αρχείων</a:t>
            </a:r>
          </a:p>
        </p:txBody>
      </p:sp>
      <p:sp>
        <p:nvSpPr>
          <p:cNvPr id="14" name="!!h22">
            <a:extLst>
              <a:ext uri="{FF2B5EF4-FFF2-40B4-BE49-F238E27FC236}">
                <a16:creationId xmlns:a16="http://schemas.microsoft.com/office/drawing/2014/main" id="{ECA8EBE4-5803-489D-8DD0-9BA78A8CCBB2}"/>
              </a:ext>
            </a:extLst>
          </p:cNvPr>
          <p:cNvSpPr txBox="1"/>
          <p:nvPr/>
        </p:nvSpPr>
        <p:spPr>
          <a:xfrm>
            <a:off x="10230009" y="1580962"/>
            <a:ext cx="1857375" cy="492443"/>
          </a:xfrm>
          <a:prstGeom prst="rect">
            <a:avLst/>
          </a:prstGeom>
          <a:noFill/>
        </p:spPr>
        <p:txBody>
          <a:bodyPr wrap="square" lIns="0" tIns="0" rIns="0" bIns="0" numCol="1" rtlCol="0">
            <a:spAutoFit/>
          </a:bodyPr>
          <a:lstStyle/>
          <a:p>
            <a:pPr algn="ctr"/>
            <a:r>
              <a:rPr lang="el-GR" sz="1600" kern="0" dirty="0">
                <a:solidFill>
                  <a:schemeClr val="tx1">
                    <a:lumMod val="65000"/>
                    <a:lumOff val="35000"/>
                  </a:schemeClr>
                </a:solidFill>
              </a:rPr>
              <a:t>Ψηφιακές </a:t>
            </a:r>
          </a:p>
          <a:p>
            <a:pPr algn="ctr"/>
            <a:r>
              <a:rPr lang="el-GR" sz="1600" kern="0" dirty="0">
                <a:solidFill>
                  <a:schemeClr val="tx1">
                    <a:lumMod val="65000"/>
                    <a:lumOff val="35000"/>
                  </a:schemeClr>
                </a:solidFill>
              </a:rPr>
              <a:t>Υπογραφές</a:t>
            </a:r>
          </a:p>
        </p:txBody>
      </p:sp>
      <p:sp>
        <p:nvSpPr>
          <p:cNvPr id="28" name="!!h21">
            <a:extLst>
              <a:ext uri="{FF2B5EF4-FFF2-40B4-BE49-F238E27FC236}">
                <a16:creationId xmlns:a16="http://schemas.microsoft.com/office/drawing/2014/main" id="{21785FCB-7545-49EE-ADDE-45C14679545B}"/>
              </a:ext>
            </a:extLst>
          </p:cNvPr>
          <p:cNvSpPr txBox="1"/>
          <p:nvPr/>
        </p:nvSpPr>
        <p:spPr>
          <a:xfrm>
            <a:off x="-1846660" y="1580962"/>
            <a:ext cx="1857375" cy="492443"/>
          </a:xfrm>
          <a:prstGeom prst="rect">
            <a:avLst/>
          </a:prstGeom>
          <a:noFill/>
        </p:spPr>
        <p:txBody>
          <a:bodyPr wrap="square" lIns="0" tIns="0" rIns="0" bIns="0" numCol="1" rtlCol="0">
            <a:spAutoFit/>
          </a:bodyPr>
          <a:lstStyle/>
          <a:p>
            <a:pPr algn="ctr"/>
            <a:r>
              <a:rPr lang="el-GR" sz="1600" kern="0" dirty="0">
                <a:solidFill>
                  <a:schemeClr val="bg2">
                    <a:lumMod val="75000"/>
                    <a:lumOff val="25000"/>
                  </a:schemeClr>
                </a:solidFill>
              </a:rPr>
              <a:t>Ψηφιακές </a:t>
            </a:r>
          </a:p>
          <a:p>
            <a:pPr algn="ctr"/>
            <a:r>
              <a:rPr lang="el-GR" sz="1600" kern="0" dirty="0">
                <a:solidFill>
                  <a:schemeClr val="bg2">
                    <a:lumMod val="75000"/>
                    <a:lumOff val="25000"/>
                  </a:schemeClr>
                </a:solidFill>
              </a:rPr>
              <a:t>Υπογραφές</a:t>
            </a:r>
          </a:p>
        </p:txBody>
      </p:sp>
      <p:pic>
        <p:nvPicPr>
          <p:cNvPr id="29" name="!!p42">
            <a:extLst>
              <a:ext uri="{FF2B5EF4-FFF2-40B4-BE49-F238E27FC236}">
                <a16:creationId xmlns:a16="http://schemas.microsoft.com/office/drawing/2014/main" id="{C4E82ECA-413C-4BB5-B6FD-149EF6C5AC1D}"/>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055893" y="2466787"/>
            <a:ext cx="2286000" cy="2286000"/>
          </a:xfrm>
          <a:prstGeom prst="ellipse">
            <a:avLst/>
          </a:prstGeom>
        </p:spPr>
      </p:pic>
      <p:sp>
        <p:nvSpPr>
          <p:cNvPr id="30" name="!!h33">
            <a:extLst>
              <a:ext uri="{FF2B5EF4-FFF2-40B4-BE49-F238E27FC236}">
                <a16:creationId xmlns:a16="http://schemas.microsoft.com/office/drawing/2014/main" id="{3B739888-259D-453E-A953-9500CA1A9B7A}"/>
              </a:ext>
            </a:extLst>
          </p:cNvPr>
          <p:cNvSpPr txBox="1"/>
          <p:nvPr/>
        </p:nvSpPr>
        <p:spPr>
          <a:xfrm>
            <a:off x="12181285" y="1580962"/>
            <a:ext cx="1857375" cy="492443"/>
          </a:xfrm>
          <a:prstGeom prst="rect">
            <a:avLst/>
          </a:prstGeom>
          <a:noFill/>
        </p:spPr>
        <p:txBody>
          <a:bodyPr wrap="square" lIns="0" tIns="0" rIns="0" bIns="0" numCol="1" rtlCol="0">
            <a:spAutoFit/>
          </a:bodyPr>
          <a:lstStyle/>
          <a:p>
            <a:pPr algn="ctr"/>
            <a:r>
              <a:rPr lang="el-GR" sz="1600" kern="0" dirty="0">
                <a:solidFill>
                  <a:schemeClr val="bg2">
                    <a:lumMod val="75000"/>
                    <a:lumOff val="25000"/>
                  </a:schemeClr>
                </a:solidFill>
              </a:rPr>
              <a:t>Ανταλλαγή Μηνυμάτων/Μέιλ</a:t>
            </a:r>
          </a:p>
        </p:txBody>
      </p:sp>
      <p:pic>
        <p:nvPicPr>
          <p:cNvPr id="26" name="!!p52">
            <a:extLst>
              <a:ext uri="{FF2B5EF4-FFF2-40B4-BE49-F238E27FC236}">
                <a16:creationId xmlns:a16="http://schemas.microsoft.com/office/drawing/2014/main" id="{256721E2-0828-447A-8438-1DD1338FE495}"/>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41521" y="2476991"/>
            <a:ext cx="3108960" cy="3108960"/>
          </a:xfrm>
          <a:prstGeom prst="ellipse">
            <a:avLst/>
          </a:prstGeom>
        </p:spPr>
      </p:pic>
      <p:pic>
        <p:nvPicPr>
          <p:cNvPr id="27" name="!!p12">
            <a:extLst>
              <a:ext uri="{FF2B5EF4-FFF2-40B4-BE49-F238E27FC236}">
                <a16:creationId xmlns:a16="http://schemas.microsoft.com/office/drawing/2014/main" id="{E11673D4-9112-4B68-8B1C-545671F35925}"/>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7850109" y="2466787"/>
            <a:ext cx="2286000" cy="2286000"/>
          </a:xfrm>
          <a:prstGeom prst="ellipse">
            <a:avLst/>
          </a:prstGeom>
        </p:spPr>
      </p:pic>
      <p:pic>
        <p:nvPicPr>
          <p:cNvPr id="31" name="!!p22">
            <a:extLst>
              <a:ext uri="{FF2B5EF4-FFF2-40B4-BE49-F238E27FC236}">
                <a16:creationId xmlns:a16="http://schemas.microsoft.com/office/drawing/2014/main" id="{A3FA9776-D1DD-4290-BD81-468C6DFCE0A9}"/>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10335738" y="2466787"/>
            <a:ext cx="1645920" cy="1645920"/>
          </a:xfrm>
          <a:prstGeom prst="ellipse">
            <a:avLst/>
          </a:prstGeom>
        </p:spPr>
      </p:pic>
      <p:pic>
        <p:nvPicPr>
          <p:cNvPr id="32" name="!!p33">
            <a:extLst>
              <a:ext uri="{FF2B5EF4-FFF2-40B4-BE49-F238E27FC236}">
                <a16:creationId xmlns:a16="http://schemas.microsoft.com/office/drawing/2014/main" id="{F6E74321-3E47-4B4D-8D3F-13C03CCC5FE6}"/>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2287014" y="2466787"/>
            <a:ext cx="1645920" cy="1645920"/>
          </a:xfrm>
          <a:prstGeom prst="ellipse">
            <a:avLst/>
          </a:prstGeom>
        </p:spPr>
      </p:pic>
      <p:sp>
        <p:nvSpPr>
          <p:cNvPr id="19" name="TextBox 18">
            <a:extLst>
              <a:ext uri="{FF2B5EF4-FFF2-40B4-BE49-F238E27FC236}">
                <a16:creationId xmlns:a16="http://schemas.microsoft.com/office/drawing/2014/main" id="{E3E2A162-23DE-2B0D-52B4-998822E82033}"/>
              </a:ext>
            </a:extLst>
          </p:cNvPr>
          <p:cNvSpPr txBox="1"/>
          <p:nvPr/>
        </p:nvSpPr>
        <p:spPr>
          <a:xfrm>
            <a:off x="2658295" y="419100"/>
            <a:ext cx="6875408" cy="584775"/>
          </a:xfrm>
          <a:prstGeom prst="rect">
            <a:avLst/>
          </a:prstGeom>
          <a:noFill/>
        </p:spPr>
        <p:txBody>
          <a:bodyPr wrap="square" rtlCol="0">
            <a:spAutoFit/>
          </a:bodyPr>
          <a:lstStyle/>
          <a:p>
            <a:pPr algn="ctr"/>
            <a:r>
              <a:rPr lang="el-GR" sz="3200" b="1" dirty="0"/>
              <a:t>Εφαρμογές Σύγχρονης Κρυπτογραφίας</a:t>
            </a:r>
          </a:p>
        </p:txBody>
      </p:sp>
      <p:sp>
        <p:nvSpPr>
          <p:cNvPr id="21" name="Freeform: Shape 20">
            <a:extLst>
              <a:ext uri="{FF2B5EF4-FFF2-40B4-BE49-F238E27FC236}">
                <a16:creationId xmlns:a16="http://schemas.microsoft.com/office/drawing/2014/main" id="{17FBA702-4265-6DB1-3E84-BD1AF4EC94AB}"/>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22" name="Freeform: Shape 21">
            <a:extLst>
              <a:ext uri="{FF2B5EF4-FFF2-40B4-BE49-F238E27FC236}">
                <a16:creationId xmlns:a16="http://schemas.microsoft.com/office/drawing/2014/main" id="{98211912-A861-FB59-9F13-A9596EDA97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Παύλος Μαραντίδης</a:t>
            </a:r>
          </a:p>
        </p:txBody>
      </p:sp>
      <p:sp>
        <p:nvSpPr>
          <p:cNvPr id="23" name="Freeform: Shape 22">
            <a:extLst>
              <a:ext uri="{FF2B5EF4-FFF2-40B4-BE49-F238E27FC236}">
                <a16:creationId xmlns:a16="http://schemas.microsoft.com/office/drawing/2014/main" id="{59E30A51-B509-A583-1D36-E77C2CA74DF8}"/>
              </a:ext>
            </a:extLst>
          </p:cNvPr>
          <p:cNvSpPr/>
          <p:nvPr/>
        </p:nvSpPr>
        <p:spPr>
          <a:xfrm flipV="1">
            <a:off x="3440483" y="6642094"/>
            <a:ext cx="5311034" cy="228840"/>
          </a:xfrm>
          <a:custGeom>
            <a:avLst/>
            <a:gdLst>
              <a:gd name="connsiteX0" fmla="*/ 0 w 5311034"/>
              <a:gd name="connsiteY0" fmla="*/ 192286 h 192286"/>
              <a:gd name="connsiteX1" fmla="*/ 400050 w 5311034"/>
              <a:gd name="connsiteY1" fmla="*/ 192286 h 192286"/>
              <a:gd name="connsiteX2" fmla="*/ 400046 w 5311034"/>
              <a:gd name="connsiteY2" fmla="*/ 192282 h 192286"/>
              <a:gd name="connsiteX3" fmla="*/ 4910988 w 5311034"/>
              <a:gd name="connsiteY3" fmla="*/ 192282 h 192286"/>
              <a:gd name="connsiteX4" fmla="*/ 4910984 w 5311034"/>
              <a:gd name="connsiteY4" fmla="*/ 192286 h 192286"/>
              <a:gd name="connsiteX5" fmla="*/ 5311034 w 5311034"/>
              <a:gd name="connsiteY5" fmla="*/ 192286 h 192286"/>
              <a:gd name="connsiteX6" fmla="*/ 5111009 w 5311034"/>
              <a:gd name="connsiteY6" fmla="*/ 5 h 192286"/>
              <a:gd name="connsiteX7" fmla="*/ 5111009 w 5311034"/>
              <a:gd name="connsiteY7" fmla="*/ 0 h 192286"/>
              <a:gd name="connsiteX8" fmla="*/ 200025 w 5311034"/>
              <a:gd name="connsiteY8" fmla="*/ 0 h 192286"/>
              <a:gd name="connsiteX9" fmla="*/ 200025 w 5311034"/>
              <a:gd name="connsiteY9" fmla="*/ 5 h 1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034" h="192286">
                <a:moveTo>
                  <a:pt x="0" y="192286"/>
                </a:moveTo>
                <a:lnTo>
                  <a:pt x="400050" y="192286"/>
                </a:lnTo>
                <a:lnTo>
                  <a:pt x="400046" y="192282"/>
                </a:lnTo>
                <a:lnTo>
                  <a:pt x="4910988" y="192282"/>
                </a:lnTo>
                <a:lnTo>
                  <a:pt x="4910984" y="192286"/>
                </a:lnTo>
                <a:lnTo>
                  <a:pt x="5311034" y="192286"/>
                </a:lnTo>
                <a:lnTo>
                  <a:pt x="5111009" y="5"/>
                </a:lnTo>
                <a:lnTo>
                  <a:pt x="5111009" y="0"/>
                </a:lnTo>
                <a:lnTo>
                  <a:pt x="200025" y="0"/>
                </a:lnTo>
                <a:lnTo>
                  <a:pt x="200025" y="5"/>
                </a:lnTo>
                <a:close/>
              </a:path>
            </a:pathLst>
          </a:custGeom>
          <a:solidFill>
            <a:srgbClr val="FFC0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l-GR" dirty="0"/>
          </a:p>
        </p:txBody>
      </p:sp>
      <p:cxnSp>
        <p:nvCxnSpPr>
          <p:cNvPr id="24" name="Straight Connector 23">
            <a:extLst>
              <a:ext uri="{FF2B5EF4-FFF2-40B4-BE49-F238E27FC236}">
                <a16:creationId xmlns:a16="http://schemas.microsoft.com/office/drawing/2014/main" id="{91686CF2-B379-4DE4-BE9E-42CC51D05837}"/>
              </a:ext>
            </a:extLst>
          </p:cNvPr>
          <p:cNvCxnSpPr>
            <a:cxnSpLocks/>
            <a:stCxn id="23" idx="0"/>
            <a:endCxn id="23" idx="8"/>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06450B-F729-3C9C-6721-D38F79BD0F0F}"/>
              </a:ext>
            </a:extLst>
          </p:cNvPr>
          <p:cNvCxnSpPr>
            <a:cxnSpLocks/>
            <a:endCxn id="23" idx="6"/>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5E1C343-4486-0F55-33CE-F37738AEBAD5}"/>
              </a:ext>
            </a:extLst>
          </p:cNvPr>
          <p:cNvSpPr txBox="1"/>
          <p:nvPr/>
        </p:nvSpPr>
        <p:spPr>
          <a:xfrm>
            <a:off x="4729162" y="6611658"/>
            <a:ext cx="2733675" cy="276999"/>
          </a:xfrm>
          <a:prstGeom prst="rect">
            <a:avLst/>
          </a:prstGeom>
          <a:noFill/>
        </p:spPr>
        <p:txBody>
          <a:bodyPr wrap="square" rtlCol="0">
            <a:spAutoFit/>
          </a:bodyPr>
          <a:lstStyle/>
          <a:p>
            <a:pPr algn="ctr"/>
            <a:r>
              <a:rPr lang="el-GR" sz="1200" dirty="0"/>
              <a:t>Κρυπτογραφία Στη Μετακβαντική Εποχή</a:t>
            </a:r>
          </a:p>
        </p:txBody>
      </p:sp>
    </p:spTree>
    <p:extLst>
      <p:ext uri="{BB962C8B-B14F-4D97-AF65-F5344CB8AC3E}">
        <p14:creationId xmlns:p14="http://schemas.microsoft.com/office/powerpoint/2010/main" val="34289283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Graphic 78" descr="Office worker male with solid fill">
            <a:extLst>
              <a:ext uri="{FF2B5EF4-FFF2-40B4-BE49-F238E27FC236}">
                <a16:creationId xmlns:a16="http://schemas.microsoft.com/office/drawing/2014/main" id="{2103C978-CC2A-4427-9AC0-9276779F61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88288" y="2127711"/>
            <a:ext cx="914400" cy="914400"/>
          </a:xfrm>
          <a:prstGeom prst="rect">
            <a:avLst/>
          </a:prstGeom>
        </p:spPr>
      </p:pic>
      <p:cxnSp>
        <p:nvCxnSpPr>
          <p:cNvPr id="80" name="Straight Arrow Connector 79">
            <a:extLst>
              <a:ext uri="{FF2B5EF4-FFF2-40B4-BE49-F238E27FC236}">
                <a16:creationId xmlns:a16="http://schemas.microsoft.com/office/drawing/2014/main" id="{780AE305-AC8B-4593-B07A-A34735A090E7}"/>
              </a:ext>
            </a:extLst>
          </p:cNvPr>
          <p:cNvCxnSpPr>
            <a:cxnSpLocks/>
            <a:stCxn id="88" idx="3"/>
            <a:endCxn id="79" idx="1"/>
          </p:cNvCxnSpPr>
          <p:nvPr/>
        </p:nvCxnSpPr>
        <p:spPr>
          <a:xfrm>
            <a:off x="3522703" y="2581058"/>
            <a:ext cx="5165585" cy="3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C7998A6-DDAF-406F-B780-562D9EB3D5AE}"/>
              </a:ext>
            </a:extLst>
          </p:cNvPr>
          <p:cNvSpPr txBox="1"/>
          <p:nvPr/>
        </p:nvSpPr>
        <p:spPr>
          <a:xfrm>
            <a:off x="4212940" y="2584911"/>
            <a:ext cx="3560948" cy="369332"/>
          </a:xfrm>
          <a:prstGeom prst="rect">
            <a:avLst/>
          </a:prstGeom>
          <a:noFill/>
        </p:spPr>
        <p:txBody>
          <a:bodyPr wrap="square" rtlCol="0">
            <a:spAutoFit/>
          </a:bodyPr>
          <a:lstStyle/>
          <a:p>
            <a:pPr algn="ctr"/>
            <a:r>
              <a:rPr lang="el-GR" dirty="0">
                <a:solidFill>
                  <a:srgbClr val="FF0000"/>
                </a:solidFill>
              </a:rPr>
              <a:t>Μη ασφαλής </a:t>
            </a:r>
            <a:r>
              <a:rPr lang="el-GR" dirty="0"/>
              <a:t>δίαυλος επικοινωνίας</a:t>
            </a:r>
          </a:p>
        </p:txBody>
      </p:sp>
      <p:pic>
        <p:nvPicPr>
          <p:cNvPr id="82" name="Graphic 81" descr="Office worker male outline">
            <a:extLst>
              <a:ext uri="{FF2B5EF4-FFF2-40B4-BE49-F238E27FC236}">
                <a16:creationId xmlns:a16="http://schemas.microsoft.com/office/drawing/2014/main" id="{7B648DAA-4274-4C76-8FDA-AE8F62AC45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6001" y="1207532"/>
            <a:ext cx="914400" cy="914400"/>
          </a:xfrm>
          <a:prstGeom prst="rect">
            <a:avLst/>
          </a:prstGeom>
        </p:spPr>
      </p:pic>
      <p:cxnSp>
        <p:nvCxnSpPr>
          <p:cNvPr id="83" name="Straight Connector 82">
            <a:extLst>
              <a:ext uri="{FF2B5EF4-FFF2-40B4-BE49-F238E27FC236}">
                <a16:creationId xmlns:a16="http://schemas.microsoft.com/office/drawing/2014/main" id="{1ABC8D86-A4FD-4CE2-8FAC-D1586223F224}"/>
              </a:ext>
            </a:extLst>
          </p:cNvPr>
          <p:cNvCxnSpPr>
            <a:stCxn id="81" idx="0"/>
            <a:endCxn id="82" idx="2"/>
          </p:cNvCxnSpPr>
          <p:nvPr/>
        </p:nvCxnSpPr>
        <p:spPr>
          <a:xfrm flipH="1" flipV="1">
            <a:off x="5993201" y="2121932"/>
            <a:ext cx="213" cy="46297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4" name="TextBox 83">
            <a:extLst>
              <a:ext uri="{FF2B5EF4-FFF2-40B4-BE49-F238E27FC236}">
                <a16:creationId xmlns:a16="http://schemas.microsoft.com/office/drawing/2014/main" id="{9B67C495-31D0-4955-9FEE-B297E56B9376}"/>
              </a:ext>
            </a:extLst>
          </p:cNvPr>
          <p:cNvSpPr txBox="1"/>
          <p:nvPr/>
        </p:nvSpPr>
        <p:spPr>
          <a:xfrm>
            <a:off x="2341721" y="3043459"/>
            <a:ext cx="1409582" cy="369332"/>
          </a:xfrm>
          <a:prstGeom prst="rect">
            <a:avLst/>
          </a:prstGeom>
          <a:noFill/>
        </p:spPr>
        <p:txBody>
          <a:bodyPr wrap="square" rtlCol="0">
            <a:spAutoFit/>
          </a:bodyPr>
          <a:lstStyle/>
          <a:p>
            <a:pPr algn="ctr"/>
            <a:r>
              <a:rPr lang="el-GR" dirty="0">
                <a:solidFill>
                  <a:srgbClr val="FF0066"/>
                </a:solidFill>
              </a:rPr>
              <a:t>Αποστολέας</a:t>
            </a:r>
          </a:p>
        </p:txBody>
      </p:sp>
      <p:sp>
        <p:nvSpPr>
          <p:cNvPr id="85" name="TextBox 84">
            <a:extLst>
              <a:ext uri="{FF2B5EF4-FFF2-40B4-BE49-F238E27FC236}">
                <a16:creationId xmlns:a16="http://schemas.microsoft.com/office/drawing/2014/main" id="{75BD0144-CB4D-42C9-BA93-DC6C3397D6A4}"/>
              </a:ext>
            </a:extLst>
          </p:cNvPr>
          <p:cNvSpPr txBox="1"/>
          <p:nvPr/>
        </p:nvSpPr>
        <p:spPr>
          <a:xfrm>
            <a:off x="8440697" y="3043459"/>
            <a:ext cx="1409582" cy="369332"/>
          </a:xfrm>
          <a:prstGeom prst="rect">
            <a:avLst/>
          </a:prstGeom>
          <a:noFill/>
        </p:spPr>
        <p:txBody>
          <a:bodyPr wrap="square" rtlCol="0">
            <a:spAutoFit/>
          </a:bodyPr>
          <a:lstStyle/>
          <a:p>
            <a:pPr algn="ctr"/>
            <a:r>
              <a:rPr lang="el-GR" dirty="0">
                <a:solidFill>
                  <a:schemeClr val="accent6">
                    <a:lumMod val="50000"/>
                  </a:schemeClr>
                </a:solidFill>
              </a:rPr>
              <a:t>Παραλήπτης</a:t>
            </a:r>
          </a:p>
        </p:txBody>
      </p:sp>
      <p:sp>
        <p:nvSpPr>
          <p:cNvPr id="86" name="TextBox 85">
            <a:extLst>
              <a:ext uri="{FF2B5EF4-FFF2-40B4-BE49-F238E27FC236}">
                <a16:creationId xmlns:a16="http://schemas.microsoft.com/office/drawing/2014/main" id="{1DB9D3A9-108A-427E-B7B3-E069173F2064}"/>
              </a:ext>
            </a:extLst>
          </p:cNvPr>
          <p:cNvSpPr txBox="1"/>
          <p:nvPr/>
        </p:nvSpPr>
        <p:spPr>
          <a:xfrm>
            <a:off x="2341721" y="1758379"/>
            <a:ext cx="1409582" cy="369332"/>
          </a:xfrm>
          <a:prstGeom prst="rect">
            <a:avLst/>
          </a:prstGeom>
          <a:noFill/>
        </p:spPr>
        <p:txBody>
          <a:bodyPr wrap="square" rtlCol="0">
            <a:spAutoFit/>
          </a:bodyPr>
          <a:lstStyle/>
          <a:p>
            <a:pPr algn="ctr"/>
            <a:r>
              <a:rPr lang="el-GR" dirty="0">
                <a:solidFill>
                  <a:srgbClr val="FF0066"/>
                </a:solidFill>
              </a:rPr>
              <a:t>Αλίκη</a:t>
            </a:r>
          </a:p>
        </p:txBody>
      </p:sp>
      <p:sp>
        <p:nvSpPr>
          <p:cNvPr id="87" name="TextBox 86">
            <a:extLst>
              <a:ext uri="{FF2B5EF4-FFF2-40B4-BE49-F238E27FC236}">
                <a16:creationId xmlns:a16="http://schemas.microsoft.com/office/drawing/2014/main" id="{822E0EC8-0CE1-4C2C-94C2-BA8D5CAA0F03}"/>
              </a:ext>
            </a:extLst>
          </p:cNvPr>
          <p:cNvSpPr txBox="1"/>
          <p:nvPr/>
        </p:nvSpPr>
        <p:spPr>
          <a:xfrm>
            <a:off x="8440697" y="1791410"/>
            <a:ext cx="1409582" cy="369332"/>
          </a:xfrm>
          <a:prstGeom prst="rect">
            <a:avLst/>
          </a:prstGeom>
          <a:noFill/>
        </p:spPr>
        <p:txBody>
          <a:bodyPr wrap="square" rtlCol="0">
            <a:spAutoFit/>
          </a:bodyPr>
          <a:lstStyle/>
          <a:p>
            <a:pPr algn="ctr"/>
            <a:r>
              <a:rPr lang="el-GR" dirty="0">
                <a:solidFill>
                  <a:schemeClr val="accent6">
                    <a:lumMod val="50000"/>
                  </a:schemeClr>
                </a:solidFill>
              </a:rPr>
              <a:t>Μπομπ</a:t>
            </a:r>
          </a:p>
        </p:txBody>
      </p:sp>
      <p:pic>
        <p:nvPicPr>
          <p:cNvPr id="88" name="Graphic 87" descr="Office worker female with solid fill">
            <a:extLst>
              <a:ext uri="{FF2B5EF4-FFF2-40B4-BE49-F238E27FC236}">
                <a16:creationId xmlns:a16="http://schemas.microsoft.com/office/drawing/2014/main" id="{8446AB66-964A-4AEE-B198-1F04B578DC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8303" y="2123858"/>
            <a:ext cx="914400" cy="914400"/>
          </a:xfrm>
          <a:prstGeom prst="rect">
            <a:avLst/>
          </a:prstGeom>
        </p:spPr>
      </p:pic>
      <p:sp>
        <p:nvSpPr>
          <p:cNvPr id="90" name="TextBox 89">
            <a:extLst>
              <a:ext uri="{FF2B5EF4-FFF2-40B4-BE49-F238E27FC236}">
                <a16:creationId xmlns:a16="http://schemas.microsoft.com/office/drawing/2014/main" id="{6AB25798-5A15-4878-A937-C2E2BF120134}"/>
              </a:ext>
            </a:extLst>
          </p:cNvPr>
          <p:cNvSpPr txBox="1"/>
          <p:nvPr/>
        </p:nvSpPr>
        <p:spPr>
          <a:xfrm>
            <a:off x="5288410" y="838200"/>
            <a:ext cx="1409582" cy="369332"/>
          </a:xfrm>
          <a:prstGeom prst="rect">
            <a:avLst/>
          </a:prstGeom>
          <a:noFill/>
        </p:spPr>
        <p:txBody>
          <a:bodyPr wrap="square" rtlCol="0">
            <a:spAutoFit/>
          </a:bodyPr>
          <a:lstStyle/>
          <a:p>
            <a:pPr algn="ctr"/>
            <a:r>
              <a:rPr lang="el-GR" dirty="0">
                <a:solidFill>
                  <a:srgbClr val="C00000"/>
                </a:solidFill>
              </a:rPr>
              <a:t>Μάλορι</a:t>
            </a:r>
          </a:p>
        </p:txBody>
      </p:sp>
      <p:sp>
        <p:nvSpPr>
          <p:cNvPr id="89" name="TextBox 88">
            <a:extLst>
              <a:ext uri="{FF2B5EF4-FFF2-40B4-BE49-F238E27FC236}">
                <a16:creationId xmlns:a16="http://schemas.microsoft.com/office/drawing/2014/main" id="{3FC4B5FC-8966-4313-BBD9-0DC94377EBE3}"/>
              </a:ext>
            </a:extLst>
          </p:cNvPr>
          <p:cNvSpPr txBox="1"/>
          <p:nvPr/>
        </p:nvSpPr>
        <p:spPr>
          <a:xfrm>
            <a:off x="2074436" y="3997887"/>
            <a:ext cx="7837530" cy="400110"/>
          </a:xfrm>
          <a:prstGeom prst="rect">
            <a:avLst/>
          </a:prstGeom>
          <a:noFill/>
        </p:spPr>
        <p:txBody>
          <a:bodyPr wrap="none" rtlCol="0">
            <a:spAutoFit/>
          </a:bodyPr>
          <a:lstStyle/>
          <a:p>
            <a:pPr marL="285750" indent="-285750">
              <a:buFont typeface="Wingdings" panose="05000000000000000000" pitchFamily="2" charset="2"/>
              <a:buChar char="Ø"/>
            </a:pPr>
            <a:r>
              <a:rPr lang="el-GR" sz="2000" dirty="0"/>
              <a:t>Πως μπορεί η Αλίκη να στείλει ένα μήνυμα στον Μπομπ με ασφάλεια</a:t>
            </a:r>
            <a:r>
              <a:rPr lang="en-US" sz="2000" dirty="0"/>
              <a:t>;</a:t>
            </a:r>
            <a:endParaRPr lang="el-GR" sz="2000" dirty="0"/>
          </a:p>
        </p:txBody>
      </p:sp>
      <p:sp>
        <p:nvSpPr>
          <p:cNvPr id="91" name="TextBox 90">
            <a:extLst>
              <a:ext uri="{FF2B5EF4-FFF2-40B4-BE49-F238E27FC236}">
                <a16:creationId xmlns:a16="http://schemas.microsoft.com/office/drawing/2014/main" id="{8611B720-6A15-49F6-8BA8-026C1398A8A2}"/>
              </a:ext>
            </a:extLst>
          </p:cNvPr>
          <p:cNvSpPr txBox="1"/>
          <p:nvPr/>
        </p:nvSpPr>
        <p:spPr>
          <a:xfrm>
            <a:off x="2313725" y="4859785"/>
            <a:ext cx="2908848" cy="400110"/>
          </a:xfrm>
          <a:prstGeom prst="rect">
            <a:avLst/>
          </a:prstGeom>
          <a:noFill/>
        </p:spPr>
        <p:txBody>
          <a:bodyPr wrap="square">
            <a:spAutoFit/>
          </a:bodyPr>
          <a:lstStyle/>
          <a:p>
            <a:pPr algn="ctr"/>
            <a:r>
              <a:rPr lang="el-GR" sz="2000" b="1" i="0" strike="noStrike" baseline="0" dirty="0">
                <a:solidFill>
                  <a:schemeClr val="accent1">
                    <a:lumMod val="50000"/>
                  </a:schemeClr>
                </a:solidFill>
              </a:rPr>
              <a:t>Κρυπτογράφηση</a:t>
            </a:r>
            <a:endParaRPr lang="el-GR" dirty="0">
              <a:solidFill>
                <a:schemeClr val="accent1">
                  <a:lumMod val="50000"/>
                </a:schemeClr>
              </a:solidFill>
            </a:endParaRPr>
          </a:p>
        </p:txBody>
      </p:sp>
      <p:sp>
        <p:nvSpPr>
          <p:cNvPr id="92" name="TextBox 91">
            <a:extLst>
              <a:ext uri="{FF2B5EF4-FFF2-40B4-BE49-F238E27FC236}">
                <a16:creationId xmlns:a16="http://schemas.microsoft.com/office/drawing/2014/main" id="{80549B8D-3090-4CA5-A24D-3635C22E807B}"/>
              </a:ext>
            </a:extLst>
          </p:cNvPr>
          <p:cNvSpPr txBox="1"/>
          <p:nvPr/>
        </p:nvSpPr>
        <p:spPr>
          <a:xfrm>
            <a:off x="6674146" y="4859785"/>
            <a:ext cx="3307342" cy="400110"/>
          </a:xfrm>
          <a:prstGeom prst="rect">
            <a:avLst/>
          </a:prstGeom>
          <a:noFill/>
        </p:spPr>
        <p:txBody>
          <a:bodyPr wrap="square">
            <a:spAutoFit/>
          </a:bodyPr>
          <a:lstStyle/>
          <a:p>
            <a:pPr algn="ctr"/>
            <a:r>
              <a:rPr lang="el-GR" sz="2000" b="1" i="0" strike="noStrike" baseline="0" dirty="0">
                <a:solidFill>
                  <a:schemeClr val="accent1">
                    <a:lumMod val="50000"/>
                  </a:schemeClr>
                </a:solidFill>
              </a:rPr>
              <a:t>Κρυπτογραφικός αλγόριθμος </a:t>
            </a:r>
            <a:endParaRPr lang="en-US" sz="2000" b="1" i="0" strike="noStrike" baseline="0" dirty="0">
              <a:solidFill>
                <a:schemeClr val="accent1">
                  <a:lumMod val="50000"/>
                </a:schemeClr>
              </a:solidFill>
            </a:endParaRPr>
          </a:p>
        </p:txBody>
      </p:sp>
      <p:cxnSp>
        <p:nvCxnSpPr>
          <p:cNvPr id="93" name="Connector: Elbow 92">
            <a:extLst>
              <a:ext uri="{FF2B5EF4-FFF2-40B4-BE49-F238E27FC236}">
                <a16:creationId xmlns:a16="http://schemas.microsoft.com/office/drawing/2014/main" id="{F4DB177C-F618-4B00-BEC1-FCC2CDCC6BAA}"/>
              </a:ext>
            </a:extLst>
          </p:cNvPr>
          <p:cNvCxnSpPr>
            <a:cxnSpLocks/>
            <a:stCxn id="91" idx="0"/>
            <a:endCxn id="89" idx="2"/>
          </p:cNvCxnSpPr>
          <p:nvPr/>
        </p:nvCxnSpPr>
        <p:spPr>
          <a:xfrm rot="5400000" flipH="1" flipV="1">
            <a:off x="4649781" y="3516365"/>
            <a:ext cx="461788" cy="2225052"/>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24437B11-94DE-45D1-90F7-1886C84D9736}"/>
              </a:ext>
            </a:extLst>
          </p:cNvPr>
          <p:cNvCxnSpPr>
            <a:cxnSpLocks/>
            <a:stCxn id="89" idx="2"/>
            <a:endCxn id="92" idx="0"/>
          </p:cNvCxnSpPr>
          <p:nvPr/>
        </p:nvCxnSpPr>
        <p:spPr>
          <a:xfrm rot="16200000" flipH="1">
            <a:off x="6929615" y="3461583"/>
            <a:ext cx="461788" cy="2334616"/>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Shape 8">
            <a:extLst>
              <a:ext uri="{FF2B5EF4-FFF2-40B4-BE49-F238E27FC236}">
                <a16:creationId xmlns:a16="http://schemas.microsoft.com/office/drawing/2014/main" id="{AC1A1C33-52DC-ACA7-A134-CC6DE45DF21E}"/>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10" name="Freeform: Shape 9">
            <a:extLst>
              <a:ext uri="{FF2B5EF4-FFF2-40B4-BE49-F238E27FC236}">
                <a16:creationId xmlns:a16="http://schemas.microsoft.com/office/drawing/2014/main" id="{9A01AFB4-4479-1D6C-2F1C-CD87D12631E3}"/>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11" name="Straight Connector 10">
            <a:extLst>
              <a:ext uri="{FF2B5EF4-FFF2-40B4-BE49-F238E27FC236}">
                <a16:creationId xmlns:a16="http://schemas.microsoft.com/office/drawing/2014/main" id="{AABE6BC0-BA34-A528-E514-04EABF97FE9F}"/>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715497-840C-96B7-033A-022D72A676D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71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outVertical)">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down)">
                                      <p:cBhvr>
                                        <p:cTn id="12" dur="500"/>
                                        <p:tgtEl>
                                          <p:spTgt spid="83"/>
                                        </p:tgtEl>
                                      </p:cBhvr>
                                    </p:animEffect>
                                  </p:childTnLst>
                                </p:cTn>
                              </p:par>
                              <p:par>
                                <p:cTn id="13" presetID="2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wipe(down)">
                                      <p:cBhvr>
                                        <p:cTn id="18" dur="500"/>
                                        <p:tgtEl>
                                          <p:spTgt spid="9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9">
                                            <p:txEl>
                                              <p:pRg st="0" end="0"/>
                                            </p:txEl>
                                          </p:spTgt>
                                        </p:tgtEl>
                                        <p:attrNameLst>
                                          <p:attrName>style.visibility</p:attrName>
                                        </p:attrNameLst>
                                      </p:cBhvr>
                                      <p:to>
                                        <p:strVal val="visible"/>
                                      </p:to>
                                    </p:set>
                                    <p:animEffect transition="in" filter="wipe(left)">
                                      <p:cBhvr>
                                        <p:cTn id="23" dur="500"/>
                                        <p:tgtEl>
                                          <p:spTgt spid="8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wipe(up)">
                                      <p:cBhvr>
                                        <p:cTn id="28" dur="500"/>
                                        <p:tgtEl>
                                          <p:spTgt spid="9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wipe(up)">
                                      <p:cBhvr>
                                        <p:cTn id="31" dur="500"/>
                                        <p:tgtEl>
                                          <p:spTgt spid="9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wipe(up)">
                                      <p:cBhvr>
                                        <p:cTn id="36" dur="500"/>
                                        <p:tgtEl>
                                          <p:spTgt spid="92"/>
                                        </p:tgtEl>
                                      </p:cBhvr>
                                    </p:animEffect>
                                  </p:childTnLst>
                                </p:cTn>
                              </p:par>
                              <p:par>
                                <p:cTn id="37" presetID="22" presetClass="entr" presetSubtype="1" fill="hold"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wipe(up)">
                                      <p:cBhvr>
                                        <p:cTn id="3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90" grpId="0"/>
      <p:bldP spid="91" grpId="0"/>
      <p:bldP spid="9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8751B90-C5BE-4D20-B39D-377F281AC567}"/>
              </a:ext>
            </a:extLst>
          </p:cNvPr>
          <p:cNvSpPr txBox="1"/>
          <p:nvPr/>
        </p:nvSpPr>
        <p:spPr>
          <a:xfrm>
            <a:off x="2505494" y="1220417"/>
            <a:ext cx="7177301" cy="1846659"/>
          </a:xfrm>
          <a:prstGeom prst="rect">
            <a:avLst/>
          </a:prstGeom>
          <a:noFill/>
          <a:ln>
            <a:solidFill>
              <a:schemeClr val="accent1">
                <a:lumMod val="50000"/>
              </a:schemeClr>
            </a:solidFill>
          </a:ln>
        </p:spPr>
        <p:txBody>
          <a:bodyPr wrap="square" rtlCol="0">
            <a:spAutoFit/>
          </a:bodyPr>
          <a:lstStyle/>
          <a:p>
            <a:pPr algn="l"/>
            <a:r>
              <a:rPr lang="el-GR" sz="1600" b="0" i="0" u="none" strike="noStrike" baseline="0" dirty="0">
                <a:cs typeface="Arial" panose="020B0604020202020204" pitchFamily="34" charset="0"/>
              </a:rPr>
              <a:t>Καλούμε </a:t>
            </a:r>
            <a:r>
              <a:rPr lang="el-GR" sz="1600" b="0" i="0" u="none" strike="noStrike" baseline="0" dirty="0">
                <a:solidFill>
                  <a:schemeClr val="accent1">
                    <a:lumMod val="50000"/>
                  </a:schemeClr>
                </a:solidFill>
                <a:cs typeface="Arial" panose="020B0604020202020204" pitchFamily="34" charset="0"/>
              </a:rPr>
              <a:t>κρυπτοσύστημα</a:t>
            </a:r>
            <a:r>
              <a:rPr lang="el-GR" sz="1600" dirty="0">
                <a:solidFill>
                  <a:srgbClr val="CC9900"/>
                </a:solidFill>
                <a:cs typeface="Arial" panose="020B0604020202020204" pitchFamily="34" charset="0"/>
              </a:rPr>
              <a:t> </a:t>
            </a:r>
            <a:r>
              <a:rPr lang="el-GR" sz="1600" dirty="0">
                <a:cs typeface="Arial" panose="020B0604020202020204" pitchFamily="34" charset="0"/>
              </a:rPr>
              <a:t>ή</a:t>
            </a:r>
            <a:r>
              <a:rPr lang="el-GR" sz="1600" dirty="0">
                <a:solidFill>
                  <a:srgbClr val="CC9900"/>
                </a:solidFill>
                <a:cs typeface="Arial" panose="020B0604020202020204" pitchFamily="34" charset="0"/>
              </a:rPr>
              <a:t> </a:t>
            </a:r>
            <a:r>
              <a:rPr lang="el-GR" sz="1600" dirty="0">
                <a:solidFill>
                  <a:schemeClr val="accent1">
                    <a:lumMod val="50000"/>
                  </a:schemeClr>
                </a:solidFill>
                <a:cs typeface="Arial" panose="020B0604020202020204" pitchFamily="34" charset="0"/>
              </a:rPr>
              <a:t>κρυπτογραφικό σχήμα</a:t>
            </a:r>
            <a:r>
              <a:rPr lang="el-GR" sz="1600" b="0" i="0" u="none" strike="noStrike" baseline="0" dirty="0">
                <a:cs typeface="Arial" panose="020B0604020202020204" pitchFamily="34" charset="0"/>
              </a:rPr>
              <a:t> μια πεντάδα (P, C,K, E,D) , όπου :</a:t>
            </a:r>
          </a:p>
          <a:p>
            <a:pPr algn="l"/>
            <a:r>
              <a:rPr lang="en-US" sz="1600" b="0" i="0" u="none" strike="noStrike" baseline="0" dirty="0">
                <a:cs typeface="Arial" panose="020B0604020202020204" pitchFamily="34" charset="0"/>
              </a:rPr>
              <a:t>・ P : </a:t>
            </a:r>
            <a:r>
              <a:rPr lang="el-GR" sz="1600" b="0" i="0" u="none" strike="noStrike" baseline="0" dirty="0">
                <a:cs typeface="Arial" panose="020B0604020202020204" pitchFamily="34" charset="0"/>
              </a:rPr>
              <a:t>ο χώρος των απλών κειμένων</a:t>
            </a:r>
          </a:p>
          <a:p>
            <a:pPr algn="l"/>
            <a:r>
              <a:rPr lang="en-US" sz="1600" b="0" i="0" u="none" strike="noStrike" baseline="0" dirty="0">
                <a:cs typeface="Arial" panose="020B0604020202020204" pitchFamily="34" charset="0"/>
              </a:rPr>
              <a:t>・ C : </a:t>
            </a:r>
            <a:r>
              <a:rPr lang="el-GR" sz="1600" b="0" i="0" u="none" strike="noStrike" baseline="0" dirty="0">
                <a:cs typeface="Arial" panose="020B0604020202020204" pitchFamily="34" charset="0"/>
              </a:rPr>
              <a:t>ο χώρος των κρυπτογραφημένων κειμένων</a:t>
            </a:r>
          </a:p>
          <a:p>
            <a:pPr algn="l"/>
            <a:r>
              <a:rPr lang="en-US" sz="1600" b="0" i="0" u="none" strike="noStrike" baseline="0" dirty="0">
                <a:cs typeface="Arial" panose="020B0604020202020204" pitchFamily="34" charset="0"/>
              </a:rPr>
              <a:t>・ K : </a:t>
            </a:r>
            <a:r>
              <a:rPr lang="el-GR" sz="1600" b="0" i="0" u="none" strike="noStrike" baseline="0" dirty="0">
                <a:cs typeface="Arial" panose="020B0604020202020204" pitchFamily="34" charset="0"/>
              </a:rPr>
              <a:t>ο χώρος των κλειδιών</a:t>
            </a:r>
          </a:p>
          <a:p>
            <a:pPr algn="l"/>
            <a:r>
              <a:rPr lang="en-US" sz="1600" b="0" i="0" u="none" strike="noStrike" baseline="0" dirty="0">
                <a:cs typeface="Arial" panose="020B0604020202020204" pitchFamily="34" charset="0"/>
              </a:rPr>
              <a:t>・ E = {E</a:t>
            </a:r>
            <a:r>
              <a:rPr lang="en-US" sz="1600" b="0" i="0" u="none" strike="noStrike" baseline="-25000" dirty="0">
                <a:cs typeface="Arial" panose="020B0604020202020204" pitchFamily="34" charset="0"/>
              </a:rPr>
              <a:t>k</a:t>
            </a:r>
            <a:r>
              <a:rPr lang="en-US" sz="1600" b="0" i="0" u="none" strike="noStrike" baseline="0" dirty="0">
                <a:cs typeface="Arial" panose="020B0604020202020204" pitchFamily="34" charset="0"/>
              </a:rPr>
              <a:t> : P → C| k ∈ K} : </a:t>
            </a:r>
            <a:r>
              <a:rPr lang="el-GR" sz="1600" b="0" i="0" u="none" strike="noStrike" baseline="0" dirty="0">
                <a:cs typeface="Arial" panose="020B0604020202020204" pitchFamily="34" charset="0"/>
              </a:rPr>
              <a:t>συναρτήσεις κρυπτογράφησης</a:t>
            </a:r>
          </a:p>
          <a:p>
            <a:pPr algn="l"/>
            <a:r>
              <a:rPr lang="en-US" sz="1600" b="0" i="0" u="none" strike="noStrike" baseline="0" dirty="0">
                <a:cs typeface="Arial" panose="020B0604020202020204" pitchFamily="34" charset="0"/>
              </a:rPr>
              <a:t>・ D = {D</a:t>
            </a:r>
            <a:r>
              <a:rPr lang="en-US" sz="1600" b="0" i="0" u="none" strike="noStrike" baseline="-25000" dirty="0">
                <a:cs typeface="Arial" panose="020B0604020202020204" pitchFamily="34" charset="0"/>
              </a:rPr>
              <a:t>k</a:t>
            </a:r>
            <a:r>
              <a:rPr lang="en-US" sz="1600" b="0" i="0" u="none" strike="noStrike" baseline="0" dirty="0">
                <a:cs typeface="Arial" panose="020B0604020202020204" pitchFamily="34" charset="0"/>
              </a:rPr>
              <a:t> : C → P| k ∈ K} : </a:t>
            </a:r>
            <a:r>
              <a:rPr lang="el-GR" sz="1600" b="0" i="0" u="none" strike="noStrike" baseline="0" dirty="0">
                <a:cs typeface="Arial" panose="020B0604020202020204" pitchFamily="34" charset="0"/>
              </a:rPr>
              <a:t>συναρτήσεις αποκρυπτογράφησης</a:t>
            </a:r>
          </a:p>
          <a:p>
            <a:pPr marL="285750" indent="-285750" algn="l">
              <a:buFont typeface="Wingdings" panose="05000000000000000000" pitchFamily="2" charset="2"/>
              <a:buChar char="v"/>
            </a:pPr>
            <a:r>
              <a:rPr lang="el-GR" sz="1600" b="0" i="0" u="none" strike="noStrike" baseline="0" dirty="0">
                <a:cs typeface="Arial" panose="020B0604020202020204" pitchFamily="34" charset="0"/>
              </a:rPr>
              <a:t> Ισχύει ότι : ∀</a:t>
            </a:r>
            <a:r>
              <a:rPr lang="en-US" sz="1600" b="0" i="0" u="none" strike="noStrike" baseline="0" dirty="0">
                <a:cs typeface="Arial" panose="020B0604020202020204" pitchFamily="34" charset="0"/>
              </a:rPr>
              <a:t>e ∈ K, ∃d ∈ K </a:t>
            </a:r>
            <a:r>
              <a:rPr lang="el-GR" sz="1600" b="0" i="0" u="none" strike="noStrike" baseline="0" dirty="0">
                <a:cs typeface="Arial" panose="020B0604020202020204" pitchFamily="34" charset="0"/>
              </a:rPr>
              <a:t>τέτοιο ώστε : </a:t>
            </a:r>
            <a:r>
              <a:rPr lang="en-US" sz="1600" b="0" i="0" u="none" strike="noStrike" baseline="0" dirty="0">
                <a:cs typeface="Arial" panose="020B0604020202020204" pitchFamily="34" charset="0"/>
              </a:rPr>
              <a:t>D</a:t>
            </a:r>
            <a:r>
              <a:rPr lang="en-US" sz="1600" b="0" i="0" u="none" strike="noStrike" baseline="-25000" dirty="0">
                <a:cs typeface="Arial" panose="020B0604020202020204" pitchFamily="34" charset="0"/>
              </a:rPr>
              <a:t>d</a:t>
            </a:r>
            <a:r>
              <a:rPr lang="en-US" sz="1600" b="0" i="0" u="none" strike="noStrike" baseline="0" dirty="0">
                <a:cs typeface="Arial" panose="020B0604020202020204" pitchFamily="34" charset="0"/>
              </a:rPr>
              <a:t>(E</a:t>
            </a:r>
            <a:r>
              <a:rPr lang="en-US" sz="1600" b="0" i="0" u="none" strike="noStrike" baseline="-25000" dirty="0">
                <a:cs typeface="Arial" panose="020B0604020202020204" pitchFamily="34" charset="0"/>
              </a:rPr>
              <a:t>e</a:t>
            </a:r>
            <a:r>
              <a:rPr lang="en-US" sz="1600" b="0" i="0" u="none" strike="noStrike" baseline="0" dirty="0">
                <a:cs typeface="Arial" panose="020B0604020202020204" pitchFamily="34" charset="0"/>
              </a:rPr>
              <a:t>(m)) = m, ∀m ∈ P</a:t>
            </a:r>
          </a:p>
        </p:txBody>
      </p:sp>
      <p:pic>
        <p:nvPicPr>
          <p:cNvPr id="10" name="Graphic 9" descr="Office worker female with solid fill">
            <a:extLst>
              <a:ext uri="{FF2B5EF4-FFF2-40B4-BE49-F238E27FC236}">
                <a16:creationId xmlns:a16="http://schemas.microsoft.com/office/drawing/2014/main" id="{BD3A4E5C-AD68-486D-A83F-DFF3A00B17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8475" y="4030441"/>
            <a:ext cx="914400" cy="914400"/>
          </a:xfrm>
          <a:prstGeom prst="rect">
            <a:avLst/>
          </a:prstGeom>
        </p:spPr>
      </p:pic>
      <p:pic>
        <p:nvPicPr>
          <p:cNvPr id="11" name="Graphic 10" descr="Office worker male with solid fill">
            <a:extLst>
              <a:ext uri="{FF2B5EF4-FFF2-40B4-BE49-F238E27FC236}">
                <a16:creationId xmlns:a16="http://schemas.microsoft.com/office/drawing/2014/main" id="{2EDAB8E3-4690-479F-BBBC-FB15918B73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49124" y="4030441"/>
            <a:ext cx="914400" cy="914400"/>
          </a:xfrm>
          <a:prstGeom prst="rect">
            <a:avLst/>
          </a:prstGeom>
        </p:spPr>
      </p:pic>
      <p:pic>
        <p:nvPicPr>
          <p:cNvPr id="12" name="Graphic 11" descr="Document outline">
            <a:extLst>
              <a:ext uri="{FF2B5EF4-FFF2-40B4-BE49-F238E27FC236}">
                <a16:creationId xmlns:a16="http://schemas.microsoft.com/office/drawing/2014/main" id="{E49F09FB-9BDD-403C-9D1D-69D31C4297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92933" y="4360652"/>
            <a:ext cx="369332" cy="369332"/>
          </a:xfrm>
          <a:prstGeom prst="rect">
            <a:avLst/>
          </a:prstGeom>
        </p:spPr>
      </p:pic>
      <p:pic>
        <p:nvPicPr>
          <p:cNvPr id="13" name="Graphic 12" descr="Key with solid fill">
            <a:extLst>
              <a:ext uri="{FF2B5EF4-FFF2-40B4-BE49-F238E27FC236}">
                <a16:creationId xmlns:a16="http://schemas.microsoft.com/office/drawing/2014/main" id="{A03FAF4F-B417-4176-B073-97FB814D1B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5766" y="5038626"/>
            <a:ext cx="268716" cy="268716"/>
          </a:xfrm>
          <a:prstGeom prst="rect">
            <a:avLst/>
          </a:prstGeom>
        </p:spPr>
      </p:pic>
      <p:grpSp>
        <p:nvGrpSpPr>
          <p:cNvPr id="14" name="Group 13">
            <a:extLst>
              <a:ext uri="{FF2B5EF4-FFF2-40B4-BE49-F238E27FC236}">
                <a16:creationId xmlns:a16="http://schemas.microsoft.com/office/drawing/2014/main" id="{5ABECD81-5D51-405F-A46F-19CD761F443E}"/>
              </a:ext>
            </a:extLst>
          </p:cNvPr>
          <p:cNvGrpSpPr/>
          <p:nvPr/>
        </p:nvGrpSpPr>
        <p:grpSpPr>
          <a:xfrm>
            <a:off x="3584910" y="4360652"/>
            <a:ext cx="1850428" cy="369332"/>
            <a:chOff x="1857188" y="3446749"/>
            <a:chExt cx="1850428" cy="369332"/>
          </a:xfrm>
        </p:grpSpPr>
        <p:pic>
          <p:nvPicPr>
            <p:cNvPr id="16" name="Graphic 15" descr="Lock with solid fill">
              <a:extLst>
                <a:ext uri="{FF2B5EF4-FFF2-40B4-BE49-F238E27FC236}">
                  <a16:creationId xmlns:a16="http://schemas.microsoft.com/office/drawing/2014/main" id="{1CEE6705-B5F1-46AB-99DC-62033CA42F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10275" y="3556909"/>
              <a:ext cx="197341" cy="184666"/>
            </a:xfrm>
            <a:prstGeom prst="rect">
              <a:avLst/>
            </a:prstGeom>
          </p:spPr>
        </p:pic>
        <p:sp>
          <p:nvSpPr>
            <p:cNvPr id="17" name="TextBox 16">
              <a:extLst>
                <a:ext uri="{FF2B5EF4-FFF2-40B4-BE49-F238E27FC236}">
                  <a16:creationId xmlns:a16="http://schemas.microsoft.com/office/drawing/2014/main" id="{7958846F-7269-477A-9325-BBA492E740E9}"/>
                </a:ext>
              </a:extLst>
            </p:cNvPr>
            <p:cNvSpPr txBox="1"/>
            <p:nvPr/>
          </p:nvSpPr>
          <p:spPr>
            <a:xfrm>
              <a:off x="1857188" y="3446749"/>
              <a:ext cx="1850428" cy="369332"/>
            </a:xfrm>
            <a:prstGeom prst="rect">
              <a:avLst/>
            </a:prstGeom>
            <a:noFill/>
            <a:ln>
              <a:solidFill>
                <a:schemeClr val="accent5">
                  <a:lumMod val="75000"/>
                </a:schemeClr>
              </a:solidFill>
            </a:ln>
          </p:spPr>
          <p:txBody>
            <a:bodyPr wrap="square" rtlCol="0">
              <a:spAutoFit/>
            </a:bodyPr>
            <a:lstStyle/>
            <a:p>
              <a:r>
                <a:rPr lang="el-GR" dirty="0">
                  <a:solidFill>
                    <a:srgbClr val="0070C0"/>
                  </a:solidFill>
                </a:rPr>
                <a:t>Κρυπτογράφηση</a:t>
              </a:r>
            </a:p>
          </p:txBody>
        </p:sp>
      </p:grpSp>
      <p:cxnSp>
        <p:nvCxnSpPr>
          <p:cNvPr id="19" name="Straight Arrow Connector 18">
            <a:extLst>
              <a:ext uri="{FF2B5EF4-FFF2-40B4-BE49-F238E27FC236}">
                <a16:creationId xmlns:a16="http://schemas.microsoft.com/office/drawing/2014/main" id="{EB5620AA-9809-4CD2-81D9-1E799D0D7955}"/>
              </a:ext>
            </a:extLst>
          </p:cNvPr>
          <p:cNvCxnSpPr>
            <a:cxnSpLocks/>
            <a:stCxn id="12" idx="3"/>
            <a:endCxn id="17" idx="1"/>
          </p:cNvCxnSpPr>
          <p:nvPr/>
        </p:nvCxnSpPr>
        <p:spPr>
          <a:xfrm>
            <a:off x="3262265" y="4545318"/>
            <a:ext cx="3226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8588C99-4321-49DD-8130-7BEA048B6063}"/>
              </a:ext>
            </a:extLst>
          </p:cNvPr>
          <p:cNvCxnSpPr>
            <a:cxnSpLocks/>
            <a:stCxn id="17" idx="3"/>
            <a:endCxn id="28" idx="1"/>
          </p:cNvCxnSpPr>
          <p:nvPr/>
        </p:nvCxnSpPr>
        <p:spPr>
          <a:xfrm>
            <a:off x="5435338" y="4545318"/>
            <a:ext cx="968360" cy="44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E188330-1A25-4C86-98D9-4F2E5FD55F8C}"/>
              </a:ext>
            </a:extLst>
          </p:cNvPr>
          <p:cNvGrpSpPr/>
          <p:nvPr/>
        </p:nvGrpSpPr>
        <p:grpSpPr>
          <a:xfrm>
            <a:off x="5732017" y="4104833"/>
            <a:ext cx="382007" cy="440485"/>
            <a:chOff x="5731090" y="4107934"/>
            <a:chExt cx="382007" cy="440485"/>
          </a:xfrm>
        </p:grpSpPr>
        <p:pic>
          <p:nvPicPr>
            <p:cNvPr id="22" name="Graphic 21" descr="Document outline">
              <a:extLst>
                <a:ext uri="{FF2B5EF4-FFF2-40B4-BE49-F238E27FC236}">
                  <a16:creationId xmlns:a16="http://schemas.microsoft.com/office/drawing/2014/main" id="{A12A1BE3-2F3B-4E3D-BD39-66A2A02846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31090" y="4107934"/>
              <a:ext cx="369332" cy="369332"/>
            </a:xfrm>
            <a:prstGeom prst="rect">
              <a:avLst/>
            </a:prstGeom>
          </p:spPr>
        </p:pic>
        <p:pic>
          <p:nvPicPr>
            <p:cNvPr id="23" name="Graphic 22" descr="Lock with solid fill">
              <a:extLst>
                <a:ext uri="{FF2B5EF4-FFF2-40B4-BE49-F238E27FC236}">
                  <a16:creationId xmlns:a16="http://schemas.microsoft.com/office/drawing/2014/main" id="{A24ED26F-D6A8-4E03-B585-7CFC8C61FB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15756" y="4363753"/>
              <a:ext cx="197341" cy="184666"/>
            </a:xfrm>
            <a:prstGeom prst="rect">
              <a:avLst/>
            </a:prstGeom>
          </p:spPr>
        </p:pic>
      </p:grpSp>
      <p:pic>
        <p:nvPicPr>
          <p:cNvPr id="24" name="Graphic 23" descr="Key with solid fill">
            <a:extLst>
              <a:ext uri="{FF2B5EF4-FFF2-40B4-BE49-F238E27FC236}">
                <a16:creationId xmlns:a16="http://schemas.microsoft.com/office/drawing/2014/main" id="{F0810497-8909-4F91-9F13-DF3909F0780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75534" y="5038626"/>
            <a:ext cx="268716" cy="268716"/>
          </a:xfrm>
          <a:prstGeom prst="rect">
            <a:avLst/>
          </a:prstGeom>
        </p:spPr>
      </p:pic>
      <p:pic>
        <p:nvPicPr>
          <p:cNvPr id="25" name="Graphic 24" descr="Document outline">
            <a:extLst>
              <a:ext uri="{FF2B5EF4-FFF2-40B4-BE49-F238E27FC236}">
                <a16:creationId xmlns:a16="http://schemas.microsoft.com/office/drawing/2014/main" id="{3A87A5E2-27D4-4EB7-8242-51000A0229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29734" y="4360652"/>
            <a:ext cx="369332" cy="369332"/>
          </a:xfrm>
          <a:prstGeom prst="rect">
            <a:avLst/>
          </a:prstGeom>
        </p:spPr>
      </p:pic>
      <p:cxnSp>
        <p:nvCxnSpPr>
          <p:cNvPr id="26" name="Straight Arrow Connector 25">
            <a:extLst>
              <a:ext uri="{FF2B5EF4-FFF2-40B4-BE49-F238E27FC236}">
                <a16:creationId xmlns:a16="http://schemas.microsoft.com/office/drawing/2014/main" id="{7F6CB259-D7B8-4DF9-80FC-5D07A697C528}"/>
              </a:ext>
            </a:extLst>
          </p:cNvPr>
          <p:cNvCxnSpPr>
            <a:cxnSpLocks/>
            <a:stCxn id="28" idx="3"/>
            <a:endCxn id="25" idx="1"/>
          </p:cNvCxnSpPr>
          <p:nvPr/>
        </p:nvCxnSpPr>
        <p:spPr>
          <a:xfrm flipV="1">
            <a:off x="8616086" y="4545318"/>
            <a:ext cx="313648" cy="44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32191817-5636-4A01-890E-4460C9B88203}"/>
              </a:ext>
            </a:extLst>
          </p:cNvPr>
          <p:cNvGrpSpPr/>
          <p:nvPr/>
        </p:nvGrpSpPr>
        <p:grpSpPr>
          <a:xfrm>
            <a:off x="6403698" y="4365126"/>
            <a:ext cx="2212388" cy="369332"/>
            <a:chOff x="4675976" y="3451223"/>
            <a:chExt cx="2212388" cy="369332"/>
          </a:xfrm>
        </p:grpSpPr>
        <p:sp>
          <p:nvSpPr>
            <p:cNvPr id="28" name="TextBox 27">
              <a:extLst>
                <a:ext uri="{FF2B5EF4-FFF2-40B4-BE49-F238E27FC236}">
                  <a16:creationId xmlns:a16="http://schemas.microsoft.com/office/drawing/2014/main" id="{3F39F437-A084-4758-B0BE-7A24B09E29A0}"/>
                </a:ext>
              </a:extLst>
            </p:cNvPr>
            <p:cNvSpPr txBox="1"/>
            <p:nvPr/>
          </p:nvSpPr>
          <p:spPr>
            <a:xfrm>
              <a:off x="4675976" y="3451223"/>
              <a:ext cx="2212388" cy="369332"/>
            </a:xfrm>
            <a:prstGeom prst="rect">
              <a:avLst/>
            </a:prstGeom>
            <a:noFill/>
            <a:ln>
              <a:solidFill>
                <a:schemeClr val="accent6">
                  <a:lumMod val="75000"/>
                </a:schemeClr>
              </a:solidFill>
            </a:ln>
          </p:spPr>
          <p:txBody>
            <a:bodyPr wrap="square" rtlCol="0">
              <a:spAutoFit/>
            </a:bodyPr>
            <a:lstStyle/>
            <a:p>
              <a:r>
                <a:rPr lang="el-GR" dirty="0">
                  <a:solidFill>
                    <a:schemeClr val="accent6">
                      <a:lumMod val="50000"/>
                    </a:schemeClr>
                  </a:solidFill>
                </a:rPr>
                <a:t>Αποκρυπτογράφηση</a:t>
              </a:r>
            </a:p>
          </p:txBody>
        </p:sp>
        <p:pic>
          <p:nvPicPr>
            <p:cNvPr id="29" name="Graphic 28" descr="Unlock with solid fill">
              <a:extLst>
                <a:ext uri="{FF2B5EF4-FFF2-40B4-BE49-F238E27FC236}">
                  <a16:creationId xmlns:a16="http://schemas.microsoft.com/office/drawing/2014/main" id="{D0F2B9C3-DA6F-4ABA-80E6-FD7287A01FA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700828" y="3556910"/>
              <a:ext cx="184665" cy="184665"/>
            </a:xfrm>
            <a:prstGeom prst="rect">
              <a:avLst/>
            </a:prstGeom>
          </p:spPr>
        </p:pic>
      </p:grpSp>
      <p:sp>
        <p:nvSpPr>
          <p:cNvPr id="30" name="TextBox 29">
            <a:extLst>
              <a:ext uri="{FF2B5EF4-FFF2-40B4-BE49-F238E27FC236}">
                <a16:creationId xmlns:a16="http://schemas.microsoft.com/office/drawing/2014/main" id="{B3D6E454-B2E6-4B3B-AF8D-710BF3694DA8}"/>
              </a:ext>
            </a:extLst>
          </p:cNvPr>
          <p:cNvSpPr txBox="1"/>
          <p:nvPr/>
        </p:nvSpPr>
        <p:spPr>
          <a:xfrm>
            <a:off x="3519829" y="5307341"/>
            <a:ext cx="1980590" cy="307777"/>
          </a:xfrm>
          <a:prstGeom prst="rect">
            <a:avLst/>
          </a:prstGeom>
          <a:noFill/>
        </p:spPr>
        <p:txBody>
          <a:bodyPr wrap="square" rtlCol="0">
            <a:spAutoFit/>
          </a:bodyPr>
          <a:lstStyle/>
          <a:p>
            <a:pPr algn="ctr"/>
            <a:r>
              <a:rPr lang="el-GR" sz="1400" dirty="0">
                <a:solidFill>
                  <a:schemeClr val="accent2">
                    <a:lumMod val="50000"/>
                  </a:schemeClr>
                </a:solidFill>
              </a:rPr>
              <a:t>Κλειδί Κρυπτογράφησης</a:t>
            </a:r>
          </a:p>
        </p:txBody>
      </p:sp>
      <p:sp>
        <p:nvSpPr>
          <p:cNvPr id="31" name="TextBox 30">
            <a:extLst>
              <a:ext uri="{FF2B5EF4-FFF2-40B4-BE49-F238E27FC236}">
                <a16:creationId xmlns:a16="http://schemas.microsoft.com/office/drawing/2014/main" id="{0BCD8862-EE6C-4530-A141-7DEC54F3B321}"/>
              </a:ext>
            </a:extLst>
          </p:cNvPr>
          <p:cNvSpPr txBox="1"/>
          <p:nvPr/>
        </p:nvSpPr>
        <p:spPr>
          <a:xfrm>
            <a:off x="6381462" y="5307341"/>
            <a:ext cx="2256859" cy="307777"/>
          </a:xfrm>
          <a:prstGeom prst="rect">
            <a:avLst/>
          </a:prstGeom>
          <a:noFill/>
        </p:spPr>
        <p:txBody>
          <a:bodyPr wrap="square" rtlCol="0">
            <a:spAutoFit/>
          </a:bodyPr>
          <a:lstStyle/>
          <a:p>
            <a:pPr algn="ctr"/>
            <a:r>
              <a:rPr lang="el-GR" sz="1400" dirty="0">
                <a:solidFill>
                  <a:srgbClr val="7030A0"/>
                </a:solidFill>
              </a:rPr>
              <a:t>Κλειδί Αποκρυπτογράφησης</a:t>
            </a:r>
          </a:p>
        </p:txBody>
      </p:sp>
      <p:cxnSp>
        <p:nvCxnSpPr>
          <p:cNvPr id="32" name="Straight Connector 31">
            <a:extLst>
              <a:ext uri="{FF2B5EF4-FFF2-40B4-BE49-F238E27FC236}">
                <a16:creationId xmlns:a16="http://schemas.microsoft.com/office/drawing/2014/main" id="{90556347-20AC-4FD1-9C5C-1BC3B095CCDD}"/>
              </a:ext>
            </a:extLst>
          </p:cNvPr>
          <p:cNvCxnSpPr>
            <a:stCxn id="13" idx="0"/>
            <a:endCxn id="17" idx="2"/>
          </p:cNvCxnSpPr>
          <p:nvPr/>
        </p:nvCxnSpPr>
        <p:spPr>
          <a:xfrm flipV="1">
            <a:off x="4510124" y="4729984"/>
            <a:ext cx="0" cy="308642"/>
          </a:xfrm>
          <a:prstGeom prst="line">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F627EB43-4DD2-4C19-8774-1A518ADA4488}"/>
              </a:ext>
            </a:extLst>
          </p:cNvPr>
          <p:cNvCxnSpPr>
            <a:cxnSpLocks/>
            <a:stCxn id="24" idx="0"/>
            <a:endCxn id="28" idx="2"/>
          </p:cNvCxnSpPr>
          <p:nvPr/>
        </p:nvCxnSpPr>
        <p:spPr>
          <a:xfrm flipV="1">
            <a:off x="7509892" y="4734458"/>
            <a:ext cx="0" cy="304168"/>
          </a:xfrm>
          <a:prstGeom prst="line">
            <a:avLst/>
          </a:prstGeom>
          <a:ln w="9525"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TextBox 33">
            <a:extLst>
              <a:ext uri="{FF2B5EF4-FFF2-40B4-BE49-F238E27FC236}">
                <a16:creationId xmlns:a16="http://schemas.microsoft.com/office/drawing/2014/main" id="{7FA12F5F-C140-4D1F-B6A5-1CF412A2A224}"/>
              </a:ext>
            </a:extLst>
          </p:cNvPr>
          <p:cNvSpPr txBox="1"/>
          <p:nvPr/>
        </p:nvSpPr>
        <p:spPr>
          <a:xfrm>
            <a:off x="2892933" y="3618140"/>
            <a:ext cx="369332" cy="369332"/>
          </a:xfrm>
          <a:prstGeom prst="rect">
            <a:avLst/>
          </a:prstGeom>
          <a:noFill/>
        </p:spPr>
        <p:txBody>
          <a:bodyPr wrap="square" rtlCol="0">
            <a:spAutoFit/>
          </a:bodyPr>
          <a:lstStyle/>
          <a:p>
            <a:pPr algn="ctr"/>
            <a:r>
              <a:rPr lang="en-US" dirty="0">
                <a:solidFill>
                  <a:srgbClr val="FF0066"/>
                </a:solidFill>
              </a:rPr>
              <a:t>m</a:t>
            </a:r>
            <a:endParaRPr lang="el-GR" dirty="0">
              <a:solidFill>
                <a:srgbClr val="FF0066"/>
              </a:solidFill>
            </a:endParaRPr>
          </a:p>
        </p:txBody>
      </p:sp>
      <p:sp>
        <p:nvSpPr>
          <p:cNvPr id="35" name="TextBox 34">
            <a:extLst>
              <a:ext uri="{FF2B5EF4-FFF2-40B4-BE49-F238E27FC236}">
                <a16:creationId xmlns:a16="http://schemas.microsoft.com/office/drawing/2014/main" id="{03F0C894-1944-455C-860B-D653497AA1B8}"/>
              </a:ext>
            </a:extLst>
          </p:cNvPr>
          <p:cNvSpPr txBox="1"/>
          <p:nvPr/>
        </p:nvSpPr>
        <p:spPr>
          <a:xfrm>
            <a:off x="5551683" y="3618140"/>
            <a:ext cx="730000" cy="369332"/>
          </a:xfrm>
          <a:prstGeom prst="rect">
            <a:avLst/>
          </a:prstGeom>
          <a:noFill/>
        </p:spPr>
        <p:txBody>
          <a:bodyPr wrap="square" rtlCol="0">
            <a:spAutoFit/>
          </a:bodyPr>
          <a:lstStyle/>
          <a:p>
            <a:pPr algn="ctr"/>
            <a:r>
              <a:rPr lang="en-US" dirty="0">
                <a:solidFill>
                  <a:schemeClr val="accent5">
                    <a:lumMod val="75000"/>
                  </a:schemeClr>
                </a:solidFill>
              </a:rPr>
              <a:t>E</a:t>
            </a:r>
            <a:r>
              <a:rPr lang="en-US" baseline="-25000" dirty="0">
                <a:solidFill>
                  <a:schemeClr val="accent2">
                    <a:lumMod val="50000"/>
                  </a:schemeClr>
                </a:solidFill>
              </a:rPr>
              <a:t>e</a:t>
            </a:r>
            <a:r>
              <a:rPr lang="en-US" dirty="0">
                <a:solidFill>
                  <a:schemeClr val="accent5">
                    <a:lumMod val="75000"/>
                  </a:schemeClr>
                </a:solidFill>
              </a:rPr>
              <a:t>(</a:t>
            </a:r>
            <a:r>
              <a:rPr lang="en-US" dirty="0">
                <a:solidFill>
                  <a:srgbClr val="FF0066"/>
                </a:solidFill>
              </a:rPr>
              <a:t>m</a:t>
            </a:r>
            <a:r>
              <a:rPr lang="en-US" dirty="0">
                <a:solidFill>
                  <a:schemeClr val="accent5">
                    <a:lumMod val="75000"/>
                  </a:schemeClr>
                </a:solidFill>
              </a:rPr>
              <a:t>)</a:t>
            </a:r>
            <a:endParaRPr lang="el-GR" dirty="0">
              <a:solidFill>
                <a:schemeClr val="accent5">
                  <a:lumMod val="75000"/>
                </a:schemeClr>
              </a:solidFill>
            </a:endParaRPr>
          </a:p>
        </p:txBody>
      </p:sp>
      <p:cxnSp>
        <p:nvCxnSpPr>
          <p:cNvPr id="36" name="Straight Arrow Connector 35">
            <a:extLst>
              <a:ext uri="{FF2B5EF4-FFF2-40B4-BE49-F238E27FC236}">
                <a16:creationId xmlns:a16="http://schemas.microsoft.com/office/drawing/2014/main" id="{11D9B73B-636A-4723-89C7-5314767E7857}"/>
              </a:ext>
            </a:extLst>
          </p:cNvPr>
          <p:cNvCxnSpPr>
            <a:stCxn id="34" idx="3"/>
            <a:endCxn id="35" idx="1"/>
          </p:cNvCxnSpPr>
          <p:nvPr/>
        </p:nvCxnSpPr>
        <p:spPr>
          <a:xfrm>
            <a:off x="3262265" y="3802806"/>
            <a:ext cx="22894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5B98CCA-96C4-49AE-99B8-FADCFE977FED}"/>
              </a:ext>
            </a:extLst>
          </p:cNvPr>
          <p:cNvSpPr txBox="1"/>
          <p:nvPr/>
        </p:nvSpPr>
        <p:spPr>
          <a:xfrm>
            <a:off x="4219152" y="3429000"/>
            <a:ext cx="369332" cy="369332"/>
          </a:xfrm>
          <a:prstGeom prst="rect">
            <a:avLst/>
          </a:prstGeom>
          <a:noFill/>
        </p:spPr>
        <p:txBody>
          <a:bodyPr wrap="square" rtlCol="0">
            <a:spAutoFit/>
          </a:bodyPr>
          <a:lstStyle/>
          <a:p>
            <a:pPr algn="ctr"/>
            <a:r>
              <a:rPr lang="en-US" dirty="0">
                <a:solidFill>
                  <a:schemeClr val="accent5">
                    <a:lumMod val="75000"/>
                  </a:schemeClr>
                </a:solidFill>
              </a:rPr>
              <a:t>E</a:t>
            </a:r>
            <a:r>
              <a:rPr lang="en-US" baseline="-25000" dirty="0">
                <a:solidFill>
                  <a:schemeClr val="accent2">
                    <a:lumMod val="50000"/>
                  </a:schemeClr>
                </a:solidFill>
              </a:rPr>
              <a:t>e</a:t>
            </a:r>
            <a:endParaRPr lang="el-GR" baseline="-25000" dirty="0">
              <a:solidFill>
                <a:schemeClr val="accent2">
                  <a:lumMod val="50000"/>
                </a:schemeClr>
              </a:solidFill>
            </a:endParaRPr>
          </a:p>
        </p:txBody>
      </p:sp>
      <p:sp>
        <p:nvSpPr>
          <p:cNvPr id="38" name="TextBox 37">
            <a:extLst>
              <a:ext uri="{FF2B5EF4-FFF2-40B4-BE49-F238E27FC236}">
                <a16:creationId xmlns:a16="http://schemas.microsoft.com/office/drawing/2014/main" id="{A29C50AF-8F1F-4493-B4C8-265DC63F1BBF}"/>
              </a:ext>
            </a:extLst>
          </p:cNvPr>
          <p:cNvSpPr txBox="1"/>
          <p:nvPr/>
        </p:nvSpPr>
        <p:spPr>
          <a:xfrm>
            <a:off x="8547473" y="3623857"/>
            <a:ext cx="1133854" cy="369332"/>
          </a:xfrm>
          <a:prstGeom prst="rect">
            <a:avLst/>
          </a:prstGeom>
          <a:noFill/>
        </p:spPr>
        <p:txBody>
          <a:bodyPr wrap="square" rtlCol="0">
            <a:spAutoFit/>
          </a:bodyPr>
          <a:lstStyle/>
          <a:p>
            <a:pPr algn="ctr"/>
            <a:r>
              <a:rPr lang="en-US" dirty="0">
                <a:solidFill>
                  <a:schemeClr val="accent6">
                    <a:lumMod val="50000"/>
                  </a:schemeClr>
                </a:solidFill>
              </a:rPr>
              <a:t>D</a:t>
            </a:r>
            <a:r>
              <a:rPr lang="en-US" baseline="-25000" dirty="0">
                <a:solidFill>
                  <a:srgbClr val="7030A0"/>
                </a:solidFill>
              </a:rPr>
              <a:t>d</a:t>
            </a:r>
            <a:r>
              <a:rPr lang="en-US" dirty="0">
                <a:solidFill>
                  <a:schemeClr val="accent6">
                    <a:lumMod val="50000"/>
                  </a:schemeClr>
                </a:solidFill>
              </a:rPr>
              <a:t>(</a:t>
            </a:r>
            <a:r>
              <a:rPr lang="en-US" dirty="0">
                <a:solidFill>
                  <a:schemeClr val="accent5">
                    <a:lumMod val="75000"/>
                  </a:schemeClr>
                </a:solidFill>
              </a:rPr>
              <a:t>E</a:t>
            </a:r>
            <a:r>
              <a:rPr lang="en-US" baseline="-25000" dirty="0">
                <a:solidFill>
                  <a:schemeClr val="accent2">
                    <a:lumMod val="50000"/>
                  </a:schemeClr>
                </a:solidFill>
              </a:rPr>
              <a:t>e</a:t>
            </a:r>
            <a:r>
              <a:rPr lang="en-US" dirty="0">
                <a:solidFill>
                  <a:schemeClr val="accent5">
                    <a:lumMod val="75000"/>
                  </a:schemeClr>
                </a:solidFill>
              </a:rPr>
              <a:t>(</a:t>
            </a:r>
            <a:r>
              <a:rPr lang="en-US" dirty="0">
                <a:solidFill>
                  <a:srgbClr val="FF0066"/>
                </a:solidFill>
              </a:rPr>
              <a:t>m</a:t>
            </a:r>
            <a:r>
              <a:rPr lang="en-US" dirty="0">
                <a:solidFill>
                  <a:schemeClr val="accent5">
                    <a:lumMod val="75000"/>
                  </a:schemeClr>
                </a:solidFill>
              </a:rPr>
              <a:t>)</a:t>
            </a:r>
            <a:r>
              <a:rPr lang="en-US" dirty="0">
                <a:solidFill>
                  <a:schemeClr val="accent6">
                    <a:lumMod val="50000"/>
                  </a:schemeClr>
                </a:solidFill>
              </a:rPr>
              <a:t>)</a:t>
            </a:r>
            <a:endParaRPr lang="el-GR" dirty="0">
              <a:solidFill>
                <a:schemeClr val="accent6">
                  <a:lumMod val="50000"/>
                </a:schemeClr>
              </a:solidFill>
            </a:endParaRPr>
          </a:p>
        </p:txBody>
      </p:sp>
      <p:cxnSp>
        <p:nvCxnSpPr>
          <p:cNvPr id="41" name="Straight Arrow Connector 40">
            <a:extLst>
              <a:ext uri="{FF2B5EF4-FFF2-40B4-BE49-F238E27FC236}">
                <a16:creationId xmlns:a16="http://schemas.microsoft.com/office/drawing/2014/main" id="{6066433B-F0FE-49BB-BFA7-920072CF4CBF}"/>
              </a:ext>
            </a:extLst>
          </p:cNvPr>
          <p:cNvCxnSpPr>
            <a:cxnSpLocks/>
          </p:cNvCxnSpPr>
          <p:nvPr/>
        </p:nvCxnSpPr>
        <p:spPr>
          <a:xfrm>
            <a:off x="6269176" y="3802806"/>
            <a:ext cx="2265790" cy="5717"/>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18A646-3290-4B90-9A1F-231E2B3C9319}"/>
              </a:ext>
            </a:extLst>
          </p:cNvPr>
          <p:cNvSpPr txBox="1"/>
          <p:nvPr/>
        </p:nvSpPr>
        <p:spPr>
          <a:xfrm>
            <a:off x="7193463" y="3442922"/>
            <a:ext cx="415297" cy="369332"/>
          </a:xfrm>
          <a:prstGeom prst="rect">
            <a:avLst/>
          </a:prstGeom>
          <a:noFill/>
        </p:spPr>
        <p:txBody>
          <a:bodyPr wrap="square" rtlCol="0">
            <a:spAutoFit/>
          </a:bodyPr>
          <a:lstStyle/>
          <a:p>
            <a:pPr algn="ctr"/>
            <a:r>
              <a:rPr lang="en-US" dirty="0">
                <a:solidFill>
                  <a:schemeClr val="accent6">
                    <a:lumMod val="50000"/>
                  </a:schemeClr>
                </a:solidFill>
              </a:rPr>
              <a:t>D</a:t>
            </a:r>
            <a:r>
              <a:rPr lang="en-US" baseline="-25000" dirty="0">
                <a:solidFill>
                  <a:srgbClr val="7030A0"/>
                </a:solidFill>
              </a:rPr>
              <a:t>d</a:t>
            </a:r>
            <a:endParaRPr lang="el-GR" baseline="-25000" dirty="0">
              <a:solidFill>
                <a:srgbClr val="7030A0"/>
              </a:solidFill>
            </a:endParaRPr>
          </a:p>
        </p:txBody>
      </p:sp>
      <p:sp>
        <p:nvSpPr>
          <p:cNvPr id="44" name="TextBox 43">
            <a:extLst>
              <a:ext uri="{FF2B5EF4-FFF2-40B4-BE49-F238E27FC236}">
                <a16:creationId xmlns:a16="http://schemas.microsoft.com/office/drawing/2014/main" id="{ECB0556F-79D3-463D-AA41-5A3E537699E4}"/>
              </a:ext>
            </a:extLst>
          </p:cNvPr>
          <p:cNvSpPr txBox="1"/>
          <p:nvPr/>
        </p:nvSpPr>
        <p:spPr>
          <a:xfrm>
            <a:off x="4594568" y="412888"/>
            <a:ext cx="2999154" cy="584775"/>
          </a:xfrm>
          <a:prstGeom prst="rect">
            <a:avLst/>
          </a:prstGeom>
          <a:noFill/>
        </p:spPr>
        <p:txBody>
          <a:bodyPr wrap="none" rtlCol="0">
            <a:spAutoFit/>
          </a:bodyPr>
          <a:lstStyle/>
          <a:p>
            <a:pPr algn="ctr"/>
            <a:r>
              <a:rPr lang="el-GR" sz="3200" b="1" dirty="0"/>
              <a:t>Κρυπτοσύστημα</a:t>
            </a:r>
          </a:p>
        </p:txBody>
      </p:sp>
      <p:sp>
        <p:nvSpPr>
          <p:cNvPr id="3" name="Freeform: Shape 2">
            <a:extLst>
              <a:ext uri="{FF2B5EF4-FFF2-40B4-BE49-F238E27FC236}">
                <a16:creationId xmlns:a16="http://schemas.microsoft.com/office/drawing/2014/main" id="{5766A6BB-17AF-5A5F-58B0-73F1F7E3C23C}"/>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4" name="Freeform: Shape 3">
            <a:extLst>
              <a:ext uri="{FF2B5EF4-FFF2-40B4-BE49-F238E27FC236}">
                <a16:creationId xmlns:a16="http://schemas.microsoft.com/office/drawing/2014/main" id="{F6F6C912-C482-8E16-106E-D641CCC6436B}"/>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5" name="Straight Connector 4">
            <a:extLst>
              <a:ext uri="{FF2B5EF4-FFF2-40B4-BE49-F238E27FC236}">
                <a16:creationId xmlns:a16="http://schemas.microsoft.com/office/drawing/2014/main" id="{B5792FF9-4272-44A2-304A-587F382A2C6A}"/>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CC8678-CDA4-5C70-D6CA-C1697E4D2287}"/>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79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par>
                                <p:cTn id="22" presetID="22" presetClass="entr" presetSubtype="8"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500"/>
                                        <p:tgtEl>
                                          <p:spTgt spid="36"/>
                                        </p:tgtEl>
                                      </p:cBhvr>
                                    </p:animEffect>
                                  </p:childTnLst>
                                </p:cTn>
                              </p:par>
                              <p:par>
                                <p:cTn id="25" presetID="22" presetClass="entr" presetSubtype="8"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00"/>
                                        <p:tgtEl>
                                          <p:spTgt spid="32"/>
                                        </p:tgtEl>
                                      </p:cBhvr>
                                    </p:animEffect>
                                  </p:childTnLst>
                                </p:cTn>
                              </p:par>
                              <p:par>
                                <p:cTn id="36" presetID="2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22" presetClass="entr" presetSubtype="8"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left)">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500"/>
                                        <p:tgtEl>
                                          <p:spTgt spid="41"/>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left)">
                                      <p:cBhvr>
                                        <p:cTn id="60" dur="500"/>
                                        <p:tgtEl>
                                          <p:spTgt spid="42"/>
                                        </p:tgtEl>
                                      </p:cBhvr>
                                    </p:animEffect>
                                  </p:childTnLst>
                                </p:cTn>
                              </p:par>
                              <p:par>
                                <p:cTn id="61" presetID="22" presetClass="entr" presetSubtype="8"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par>
                                <p:cTn id="69" presetID="22" presetClass="entr" presetSubtype="4"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par>
                                <p:cTn id="72" presetID="22" presetClass="entr" presetSubtype="4"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left)">
                                      <p:cBhvr>
                                        <p:cTn id="79" dur="500"/>
                                        <p:tgtEl>
                                          <p:spTgt spid="38"/>
                                        </p:tgtEl>
                                      </p:cBhvr>
                                    </p:animEffect>
                                  </p:childTnLst>
                                </p:cTn>
                              </p:par>
                              <p:par>
                                <p:cTn id="80" presetID="22" presetClass="entr" presetSubtype="8"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500"/>
                                        <p:tgtEl>
                                          <p:spTgt spid="26"/>
                                        </p:tgtEl>
                                      </p:cBhvr>
                                    </p:animEffect>
                                  </p:childTnLst>
                                </p:cTn>
                              </p:par>
                              <p:par>
                                <p:cTn id="83" presetID="22" presetClass="entr" presetSubtype="8"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left)">
                                      <p:cBhvr>
                                        <p:cTn id="8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4" grpId="0"/>
      <p:bldP spid="35" grpId="0"/>
      <p:bldP spid="37" grpId="0"/>
      <p:bldP spid="38"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09C3870-5B23-4C70-893F-81472ABBFB4D}"/>
              </a:ext>
            </a:extLst>
          </p:cNvPr>
          <p:cNvSpPr txBox="1"/>
          <p:nvPr/>
        </p:nvSpPr>
        <p:spPr>
          <a:xfrm>
            <a:off x="2881304" y="420696"/>
            <a:ext cx="6429389" cy="584775"/>
          </a:xfrm>
          <a:prstGeom prst="rect">
            <a:avLst/>
          </a:prstGeom>
          <a:noFill/>
        </p:spPr>
        <p:txBody>
          <a:bodyPr wrap="none" rtlCol="0">
            <a:spAutoFit/>
          </a:bodyPr>
          <a:lstStyle/>
          <a:p>
            <a:pPr algn="ctr"/>
            <a:r>
              <a:rPr lang="el-GR" sz="3200" b="1" dirty="0"/>
              <a:t>Κρυπτογραφία - Ιστορική Αναδρομή</a:t>
            </a:r>
          </a:p>
        </p:txBody>
      </p:sp>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6454CEFD-B2D4-403B-8AAA-71BA7CFECC9E}"/>
                  </a:ext>
                </a:extLst>
              </p:cNvPr>
              <p:cNvGraphicFramePr>
                <a:graphicFrameLocks noChangeAspect="1"/>
              </p:cNvGraphicFramePr>
              <p:nvPr>
                <p:extLst>
                  <p:ext uri="{D42A27DB-BD31-4B8C-83A1-F6EECF244321}">
                    <p14:modId xmlns:p14="http://schemas.microsoft.com/office/powerpoint/2010/main" val="572631418"/>
                  </p:ext>
                </p:extLst>
              </p:nvPr>
            </p:nvGraphicFramePr>
            <p:xfrm>
              <a:off x="7462837" y="2049662"/>
              <a:ext cx="2344975" cy="1136416"/>
            </p:xfrm>
            <a:graphic>
              <a:graphicData uri="http://schemas.microsoft.com/office/powerpoint/2016/sectionzoom">
                <psez:sectionZm>
                  <psez:sectionZmObj sectionId="{787F8469-7A28-434F-B033-24507752828E}">
                    <psez:zmPr id="{4493E0ED-81A2-4A91-B840-A08FC1FD0731}" imageType="cover" transitionDur="100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2344975" cy="1136416"/>
                        </a:xfrm>
                        <a:prstGeom prst="rect">
                          <a:avLst/>
                        </a:prstGeom>
                        <a:ln w="3175">
                          <a:solidFill>
                            <a:prstClr val="ltGray"/>
                          </a:solidFill>
                        </a:ln>
                      </p166:spPr>
                    </psez:zmPr>
                  </psez:sectionZmObj>
                </psez:sectionZm>
              </a:graphicData>
            </a:graphic>
          </p:graphicFrame>
        </mc:Choice>
        <mc:Fallback xmlns="">
          <p:pic>
            <p:nvPicPr>
              <p:cNvPr id="5" name="Section Zoom 4">
                <a:hlinkClick r:id="rId5" action="ppaction://hlinksldjump"/>
                <a:extLst>
                  <a:ext uri="{FF2B5EF4-FFF2-40B4-BE49-F238E27FC236}">
                    <a16:creationId xmlns:a16="http://schemas.microsoft.com/office/drawing/2014/main" id="{6454CEFD-B2D4-403B-8AAA-71BA7CFECC9E}"/>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7462837" y="2049662"/>
                <a:ext cx="2344975" cy="1136416"/>
              </a:xfrm>
              <a:prstGeom prst="rect">
                <a:avLst/>
              </a:prstGeom>
              <a:ln w="3175">
                <a:solidFill>
                  <a:prstClr val="ltGray"/>
                </a:solidFill>
              </a:ln>
            </p:spPr>
          </p:pic>
        </mc:Fallback>
      </mc:AlternateContent>
      <p:cxnSp>
        <p:nvCxnSpPr>
          <p:cNvPr id="9" name="Straight Connector 8">
            <a:extLst>
              <a:ext uri="{FF2B5EF4-FFF2-40B4-BE49-F238E27FC236}">
                <a16:creationId xmlns:a16="http://schemas.microsoft.com/office/drawing/2014/main" id="{76E2CCF3-B01D-4CB4-B6C3-65EAB8DA375A}"/>
              </a:ext>
            </a:extLst>
          </p:cNvPr>
          <p:cNvCxnSpPr>
            <a:cxnSpLocks/>
          </p:cNvCxnSpPr>
          <p:nvPr/>
        </p:nvCxnSpPr>
        <p:spPr>
          <a:xfrm>
            <a:off x="267949" y="3639789"/>
            <a:ext cx="11665296" cy="0"/>
          </a:xfrm>
          <a:prstGeom prst="line">
            <a:avLst/>
          </a:prstGeom>
          <a:ln>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Arrow Connector 9">
            <a:extLst>
              <a:ext uri="{FF2B5EF4-FFF2-40B4-BE49-F238E27FC236}">
                <a16:creationId xmlns:a16="http://schemas.microsoft.com/office/drawing/2014/main" id="{404502DB-76D4-4B3C-8035-5B36327E1979}"/>
              </a:ext>
            </a:extLst>
          </p:cNvPr>
          <p:cNvCxnSpPr/>
          <p:nvPr/>
        </p:nvCxnSpPr>
        <p:spPr>
          <a:xfrm>
            <a:off x="2804179" y="3639789"/>
            <a:ext cx="0" cy="288032"/>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99F16B57-F72A-408D-9AE5-80323936F23E}"/>
              </a:ext>
            </a:extLst>
          </p:cNvPr>
          <p:cNvCxnSpPr>
            <a:cxnSpLocks/>
          </p:cNvCxnSpPr>
          <p:nvPr/>
        </p:nvCxnSpPr>
        <p:spPr>
          <a:xfrm flipV="1">
            <a:off x="4774701" y="3346585"/>
            <a:ext cx="0" cy="293204"/>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2B5F991E-7494-49E2-86A9-3692851B0F11}"/>
              </a:ext>
            </a:extLst>
          </p:cNvPr>
          <p:cNvCxnSpPr/>
          <p:nvPr/>
        </p:nvCxnSpPr>
        <p:spPr>
          <a:xfrm>
            <a:off x="6826368" y="3639789"/>
            <a:ext cx="0" cy="288032"/>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13" name="Straight Arrow Connector 12">
            <a:extLst>
              <a:ext uri="{FF2B5EF4-FFF2-40B4-BE49-F238E27FC236}">
                <a16:creationId xmlns:a16="http://schemas.microsoft.com/office/drawing/2014/main" id="{CD3A21D4-35BF-4F21-8D3C-422FF5FD1CBC}"/>
              </a:ext>
            </a:extLst>
          </p:cNvPr>
          <p:cNvCxnSpPr>
            <a:cxnSpLocks/>
          </p:cNvCxnSpPr>
          <p:nvPr/>
        </p:nvCxnSpPr>
        <p:spPr>
          <a:xfrm flipV="1">
            <a:off x="8656890" y="3346585"/>
            <a:ext cx="0" cy="293204"/>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pic>
        <p:nvPicPr>
          <p:cNvPr id="14" name="Picture 13" descr="A picture containing electronics, typewriter&#10;&#10;Description automatically generated">
            <a:extLst>
              <a:ext uri="{FF2B5EF4-FFF2-40B4-BE49-F238E27FC236}">
                <a16:creationId xmlns:a16="http://schemas.microsoft.com/office/drawing/2014/main" id="{88C7ABA0-91C8-4B22-B243-05B443D5F2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6710" y="4047400"/>
            <a:ext cx="1033696" cy="1076176"/>
          </a:xfrm>
          <a:prstGeom prst="rect">
            <a:avLst/>
          </a:prstGeom>
        </p:spPr>
      </p:pic>
      <p:pic>
        <p:nvPicPr>
          <p:cNvPr id="16" name="Picture 15" descr="Diagram&#10;&#10;Description automatically generated">
            <a:extLst>
              <a:ext uri="{FF2B5EF4-FFF2-40B4-BE49-F238E27FC236}">
                <a16:creationId xmlns:a16="http://schemas.microsoft.com/office/drawing/2014/main" id="{A0F63C5F-3D2A-48B7-B1B8-D5EE7C2CA0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6981" y="4047400"/>
            <a:ext cx="1674394" cy="1081617"/>
          </a:xfrm>
          <a:prstGeom prst="rect">
            <a:avLst/>
          </a:prstGeom>
        </p:spPr>
      </p:pic>
      <p:pic>
        <p:nvPicPr>
          <p:cNvPr id="19" name="Picture 18" descr="A picture containing close, dark&#10;&#10;Description automatically generated">
            <a:extLst>
              <a:ext uri="{FF2B5EF4-FFF2-40B4-BE49-F238E27FC236}">
                <a16:creationId xmlns:a16="http://schemas.microsoft.com/office/drawing/2014/main" id="{63DBD22D-6BB7-481E-A43A-4FC4BCA149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871" y="2262124"/>
            <a:ext cx="1440155" cy="82077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685A5FE7-8602-4FB9-838C-95FDEC97F4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3561" y="2049662"/>
            <a:ext cx="1782275" cy="1182517"/>
          </a:xfrm>
          <a:prstGeom prst="rect">
            <a:avLst/>
          </a:prstGeom>
        </p:spPr>
      </p:pic>
      <p:pic>
        <p:nvPicPr>
          <p:cNvPr id="22" name="Picture 21" descr="Diagram&#10;&#10;Description automatically generated">
            <a:extLst>
              <a:ext uri="{FF2B5EF4-FFF2-40B4-BE49-F238E27FC236}">
                <a16:creationId xmlns:a16="http://schemas.microsoft.com/office/drawing/2014/main" id="{13516781-6894-4964-8D22-5F67FBF1BD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29891" y="4052295"/>
            <a:ext cx="1914956" cy="1081617"/>
          </a:xfrm>
          <a:prstGeom prst="rect">
            <a:avLst/>
          </a:prstGeom>
        </p:spPr>
      </p:pic>
      <p:cxnSp>
        <p:nvCxnSpPr>
          <p:cNvPr id="23" name="Straight Arrow Connector 22">
            <a:extLst>
              <a:ext uri="{FF2B5EF4-FFF2-40B4-BE49-F238E27FC236}">
                <a16:creationId xmlns:a16="http://schemas.microsoft.com/office/drawing/2014/main" id="{E87465FD-06CB-4A96-881B-A4E67170DC45}"/>
              </a:ext>
            </a:extLst>
          </p:cNvPr>
          <p:cNvCxnSpPr/>
          <p:nvPr/>
        </p:nvCxnSpPr>
        <p:spPr>
          <a:xfrm>
            <a:off x="10787369" y="3639789"/>
            <a:ext cx="0" cy="288032"/>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24" name="TextBox 23">
            <a:extLst>
              <a:ext uri="{FF2B5EF4-FFF2-40B4-BE49-F238E27FC236}">
                <a16:creationId xmlns:a16="http://schemas.microsoft.com/office/drawing/2014/main" id="{A58C85A4-7FC0-4007-8EC2-D1CCF6EEDE54}"/>
              </a:ext>
            </a:extLst>
          </p:cNvPr>
          <p:cNvSpPr txBox="1"/>
          <p:nvPr/>
        </p:nvSpPr>
        <p:spPr>
          <a:xfrm>
            <a:off x="216493" y="1784432"/>
            <a:ext cx="1900913" cy="338554"/>
          </a:xfrm>
          <a:prstGeom prst="rect">
            <a:avLst/>
          </a:prstGeom>
          <a:noFill/>
        </p:spPr>
        <p:txBody>
          <a:bodyPr wrap="square" rtlCol="0">
            <a:spAutoFit/>
          </a:bodyPr>
          <a:lstStyle/>
          <a:p>
            <a:pPr algn="ctr"/>
            <a:r>
              <a:rPr lang="el-GR" sz="1600" dirty="0"/>
              <a:t>Κρυπτεία Σκυτάλη </a:t>
            </a:r>
          </a:p>
        </p:txBody>
      </p:sp>
      <p:sp>
        <p:nvSpPr>
          <p:cNvPr id="25" name="TextBox 24">
            <a:extLst>
              <a:ext uri="{FF2B5EF4-FFF2-40B4-BE49-F238E27FC236}">
                <a16:creationId xmlns:a16="http://schemas.microsoft.com/office/drawing/2014/main" id="{12972403-CB0E-42B6-A9DC-426DEC012F7D}"/>
              </a:ext>
            </a:extLst>
          </p:cNvPr>
          <p:cNvSpPr txBox="1"/>
          <p:nvPr/>
        </p:nvSpPr>
        <p:spPr>
          <a:xfrm>
            <a:off x="792253" y="3654676"/>
            <a:ext cx="780983" cy="307777"/>
          </a:xfrm>
          <a:prstGeom prst="rect">
            <a:avLst/>
          </a:prstGeom>
          <a:noFill/>
        </p:spPr>
        <p:txBody>
          <a:bodyPr wrap="none" rtlCol="0">
            <a:spAutoFit/>
          </a:bodyPr>
          <a:lstStyle/>
          <a:p>
            <a:pPr algn="ctr"/>
            <a:r>
              <a:rPr lang="en-US" sz="1400" dirty="0"/>
              <a:t>500</a:t>
            </a:r>
            <a:r>
              <a:rPr lang="el-GR" sz="1400" dirty="0"/>
              <a:t> π.Χ.</a:t>
            </a:r>
          </a:p>
        </p:txBody>
      </p:sp>
      <p:sp>
        <p:nvSpPr>
          <p:cNvPr id="27" name="TextBox 26">
            <a:extLst>
              <a:ext uri="{FF2B5EF4-FFF2-40B4-BE49-F238E27FC236}">
                <a16:creationId xmlns:a16="http://schemas.microsoft.com/office/drawing/2014/main" id="{2A7201E5-BAF3-4846-8B1B-1CC4B8763BD7}"/>
              </a:ext>
            </a:extLst>
          </p:cNvPr>
          <p:cNvSpPr txBox="1"/>
          <p:nvPr/>
        </p:nvSpPr>
        <p:spPr>
          <a:xfrm>
            <a:off x="4333140" y="3654676"/>
            <a:ext cx="872355" cy="307777"/>
          </a:xfrm>
          <a:prstGeom prst="rect">
            <a:avLst/>
          </a:prstGeom>
          <a:noFill/>
        </p:spPr>
        <p:txBody>
          <a:bodyPr wrap="none" rtlCol="0">
            <a:spAutoFit/>
          </a:bodyPr>
          <a:lstStyle/>
          <a:p>
            <a:pPr algn="ctr"/>
            <a:r>
              <a:rPr lang="en-US" sz="1400" dirty="0"/>
              <a:t>1500</a:t>
            </a:r>
            <a:r>
              <a:rPr lang="el-GR" sz="1400" dirty="0"/>
              <a:t> μ.Χ.</a:t>
            </a:r>
          </a:p>
        </p:txBody>
      </p:sp>
      <p:sp>
        <p:nvSpPr>
          <p:cNvPr id="28" name="TextBox 27">
            <a:extLst>
              <a:ext uri="{FF2B5EF4-FFF2-40B4-BE49-F238E27FC236}">
                <a16:creationId xmlns:a16="http://schemas.microsoft.com/office/drawing/2014/main" id="{BFB15C00-BD01-4DF0-BB98-9DEA9FB81EBC}"/>
              </a:ext>
            </a:extLst>
          </p:cNvPr>
          <p:cNvSpPr txBox="1"/>
          <p:nvPr/>
        </p:nvSpPr>
        <p:spPr>
          <a:xfrm>
            <a:off x="6394475" y="3339298"/>
            <a:ext cx="872355" cy="307777"/>
          </a:xfrm>
          <a:prstGeom prst="rect">
            <a:avLst/>
          </a:prstGeom>
          <a:noFill/>
        </p:spPr>
        <p:txBody>
          <a:bodyPr wrap="none" rtlCol="0">
            <a:spAutoFit/>
          </a:bodyPr>
          <a:lstStyle/>
          <a:p>
            <a:pPr algn="ctr"/>
            <a:r>
              <a:rPr lang="el-GR" sz="1400" dirty="0"/>
              <a:t>1900 μ.Χ.</a:t>
            </a:r>
          </a:p>
        </p:txBody>
      </p:sp>
      <p:sp>
        <p:nvSpPr>
          <p:cNvPr id="30" name="TextBox 29">
            <a:extLst>
              <a:ext uri="{FF2B5EF4-FFF2-40B4-BE49-F238E27FC236}">
                <a16:creationId xmlns:a16="http://schemas.microsoft.com/office/drawing/2014/main" id="{2992B32F-6B3D-43FC-B8E7-56A9D6CC9129}"/>
              </a:ext>
            </a:extLst>
          </p:cNvPr>
          <p:cNvSpPr txBox="1"/>
          <p:nvPr/>
        </p:nvSpPr>
        <p:spPr>
          <a:xfrm>
            <a:off x="8296066" y="3649735"/>
            <a:ext cx="721647" cy="307777"/>
          </a:xfrm>
          <a:prstGeom prst="rect">
            <a:avLst/>
          </a:prstGeom>
          <a:noFill/>
        </p:spPr>
        <p:txBody>
          <a:bodyPr wrap="square" rtlCol="0">
            <a:spAutoFit/>
          </a:bodyPr>
          <a:lstStyle/>
          <a:p>
            <a:pPr algn="ctr"/>
            <a:r>
              <a:rPr lang="el-GR" sz="1400" dirty="0"/>
              <a:t>Παρόν</a:t>
            </a:r>
          </a:p>
        </p:txBody>
      </p:sp>
      <p:sp>
        <p:nvSpPr>
          <p:cNvPr id="31" name="TextBox 30">
            <a:extLst>
              <a:ext uri="{FF2B5EF4-FFF2-40B4-BE49-F238E27FC236}">
                <a16:creationId xmlns:a16="http://schemas.microsoft.com/office/drawing/2014/main" id="{95583E55-FA05-4B54-9D81-754C6D79DA3A}"/>
              </a:ext>
            </a:extLst>
          </p:cNvPr>
          <p:cNvSpPr txBox="1"/>
          <p:nvPr/>
        </p:nvSpPr>
        <p:spPr>
          <a:xfrm>
            <a:off x="9777573" y="3338076"/>
            <a:ext cx="2019592" cy="307777"/>
          </a:xfrm>
          <a:prstGeom prst="rect">
            <a:avLst/>
          </a:prstGeom>
          <a:noFill/>
        </p:spPr>
        <p:txBody>
          <a:bodyPr wrap="none" rtlCol="0">
            <a:spAutoFit/>
          </a:bodyPr>
          <a:lstStyle/>
          <a:p>
            <a:r>
              <a:rPr lang="el-GR" sz="1400" dirty="0"/>
              <a:t>Όχι τόσο μακρινό μέλλον</a:t>
            </a:r>
          </a:p>
        </p:txBody>
      </p:sp>
      <p:sp>
        <p:nvSpPr>
          <p:cNvPr id="32" name="TextBox 31">
            <a:extLst>
              <a:ext uri="{FF2B5EF4-FFF2-40B4-BE49-F238E27FC236}">
                <a16:creationId xmlns:a16="http://schemas.microsoft.com/office/drawing/2014/main" id="{4F6761D6-9A1D-44D2-826A-BC002F6FA09E}"/>
              </a:ext>
            </a:extLst>
          </p:cNvPr>
          <p:cNvSpPr txBox="1"/>
          <p:nvPr/>
        </p:nvSpPr>
        <p:spPr>
          <a:xfrm>
            <a:off x="6058716" y="5310481"/>
            <a:ext cx="1529683" cy="338554"/>
          </a:xfrm>
          <a:prstGeom prst="rect">
            <a:avLst/>
          </a:prstGeom>
          <a:noFill/>
        </p:spPr>
        <p:txBody>
          <a:bodyPr wrap="square" rtlCol="0">
            <a:spAutoFit/>
          </a:bodyPr>
          <a:lstStyle/>
          <a:p>
            <a:pPr algn="ctr"/>
            <a:r>
              <a:rPr lang="el-GR" sz="1600" dirty="0"/>
              <a:t>Μηχανή </a:t>
            </a:r>
            <a:r>
              <a:rPr lang="en-US" sz="1600" dirty="0"/>
              <a:t>Enigma</a:t>
            </a:r>
            <a:r>
              <a:rPr lang="el-GR" sz="1600" dirty="0"/>
              <a:t> </a:t>
            </a:r>
          </a:p>
        </p:txBody>
      </p:sp>
      <p:sp>
        <p:nvSpPr>
          <p:cNvPr id="33" name="TextBox 32">
            <a:extLst>
              <a:ext uri="{FF2B5EF4-FFF2-40B4-BE49-F238E27FC236}">
                <a16:creationId xmlns:a16="http://schemas.microsoft.com/office/drawing/2014/main" id="{9935B0A0-1D5F-4F59-A923-54AF859298BC}"/>
              </a:ext>
            </a:extLst>
          </p:cNvPr>
          <p:cNvSpPr txBox="1"/>
          <p:nvPr/>
        </p:nvSpPr>
        <p:spPr>
          <a:xfrm>
            <a:off x="7462837" y="1655970"/>
            <a:ext cx="2344974" cy="338554"/>
          </a:xfrm>
          <a:prstGeom prst="rect">
            <a:avLst/>
          </a:prstGeom>
          <a:noFill/>
        </p:spPr>
        <p:txBody>
          <a:bodyPr wrap="square" rtlCol="0">
            <a:spAutoFit/>
          </a:bodyPr>
          <a:lstStyle/>
          <a:p>
            <a:pPr algn="ctr"/>
            <a:r>
              <a:rPr lang="el-GR" sz="1600" dirty="0"/>
              <a:t>Σύγχρονη Κρυπτογραφία </a:t>
            </a:r>
          </a:p>
        </p:txBody>
      </p:sp>
      <p:sp>
        <p:nvSpPr>
          <p:cNvPr id="34" name="TextBox 33">
            <a:extLst>
              <a:ext uri="{FF2B5EF4-FFF2-40B4-BE49-F238E27FC236}">
                <a16:creationId xmlns:a16="http://schemas.microsoft.com/office/drawing/2014/main" id="{F058AF25-F779-470A-AA38-DBE1ABBB473D}"/>
              </a:ext>
            </a:extLst>
          </p:cNvPr>
          <p:cNvSpPr txBox="1"/>
          <p:nvPr/>
        </p:nvSpPr>
        <p:spPr>
          <a:xfrm>
            <a:off x="3602210" y="1648215"/>
            <a:ext cx="2344975" cy="338554"/>
          </a:xfrm>
          <a:prstGeom prst="rect">
            <a:avLst/>
          </a:prstGeom>
          <a:noFill/>
        </p:spPr>
        <p:txBody>
          <a:bodyPr wrap="square" rtlCol="0">
            <a:spAutoFit/>
          </a:bodyPr>
          <a:lstStyle/>
          <a:p>
            <a:pPr algn="ctr"/>
            <a:r>
              <a:rPr lang="el-GR" sz="1600" dirty="0"/>
              <a:t>Κρυπτοσύστημα </a:t>
            </a:r>
            <a:r>
              <a:rPr lang="en-US" sz="1600" dirty="0"/>
              <a:t>Vigin</a:t>
            </a:r>
            <a:r>
              <a:rPr lang="en-US" sz="1600" i="0" dirty="0">
                <a:effectLst/>
              </a:rPr>
              <a:t>è</a:t>
            </a:r>
            <a:r>
              <a:rPr lang="en-US" sz="1600" dirty="0"/>
              <a:t>re</a:t>
            </a:r>
            <a:r>
              <a:rPr lang="el-GR" sz="1600" dirty="0"/>
              <a:t> </a:t>
            </a:r>
          </a:p>
        </p:txBody>
      </p:sp>
      <p:sp>
        <p:nvSpPr>
          <p:cNvPr id="35" name="TextBox 34">
            <a:extLst>
              <a:ext uri="{FF2B5EF4-FFF2-40B4-BE49-F238E27FC236}">
                <a16:creationId xmlns:a16="http://schemas.microsoft.com/office/drawing/2014/main" id="{75BA8681-1E96-4EDA-A7C0-582C28067607}"/>
              </a:ext>
            </a:extLst>
          </p:cNvPr>
          <p:cNvSpPr txBox="1"/>
          <p:nvPr/>
        </p:nvSpPr>
        <p:spPr>
          <a:xfrm>
            <a:off x="1809822" y="5258620"/>
            <a:ext cx="1988711" cy="338554"/>
          </a:xfrm>
          <a:prstGeom prst="rect">
            <a:avLst/>
          </a:prstGeom>
          <a:noFill/>
        </p:spPr>
        <p:txBody>
          <a:bodyPr wrap="square" rtlCol="0">
            <a:spAutoFit/>
          </a:bodyPr>
          <a:lstStyle/>
          <a:p>
            <a:pPr algn="ctr"/>
            <a:r>
              <a:rPr lang="el-GR" sz="1600" dirty="0"/>
              <a:t>Κώδικας του Καίσαρα </a:t>
            </a:r>
          </a:p>
        </p:txBody>
      </p:sp>
      <p:sp>
        <p:nvSpPr>
          <p:cNvPr id="36" name="TextBox 35">
            <a:extLst>
              <a:ext uri="{FF2B5EF4-FFF2-40B4-BE49-F238E27FC236}">
                <a16:creationId xmlns:a16="http://schemas.microsoft.com/office/drawing/2014/main" id="{0985090C-D6F8-4E79-8BDC-ACFF522BE2F6}"/>
              </a:ext>
            </a:extLst>
          </p:cNvPr>
          <p:cNvSpPr txBox="1"/>
          <p:nvPr/>
        </p:nvSpPr>
        <p:spPr>
          <a:xfrm>
            <a:off x="9803732" y="5227456"/>
            <a:ext cx="1967274" cy="584775"/>
          </a:xfrm>
          <a:prstGeom prst="rect">
            <a:avLst/>
          </a:prstGeom>
          <a:noFill/>
        </p:spPr>
        <p:txBody>
          <a:bodyPr wrap="square" rtlCol="0">
            <a:spAutoFit/>
          </a:bodyPr>
          <a:lstStyle/>
          <a:p>
            <a:pPr algn="ctr"/>
            <a:r>
              <a:rPr lang="el-GR" sz="1600" dirty="0"/>
              <a:t>Κρυπτογραφία στη Μετακβαντική Εποχή </a:t>
            </a:r>
          </a:p>
        </p:txBody>
      </p:sp>
      <p:cxnSp>
        <p:nvCxnSpPr>
          <p:cNvPr id="38" name="Straight Arrow Connector 37">
            <a:extLst>
              <a:ext uri="{FF2B5EF4-FFF2-40B4-BE49-F238E27FC236}">
                <a16:creationId xmlns:a16="http://schemas.microsoft.com/office/drawing/2014/main" id="{AEDBC224-BE60-4CF4-82D7-B1AA1CFB93DA}"/>
              </a:ext>
            </a:extLst>
          </p:cNvPr>
          <p:cNvCxnSpPr>
            <a:cxnSpLocks/>
          </p:cNvCxnSpPr>
          <p:nvPr/>
        </p:nvCxnSpPr>
        <p:spPr>
          <a:xfrm flipV="1">
            <a:off x="1166951" y="3361472"/>
            <a:ext cx="0" cy="293204"/>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41" name="TextBox 40">
            <a:extLst>
              <a:ext uri="{FF2B5EF4-FFF2-40B4-BE49-F238E27FC236}">
                <a16:creationId xmlns:a16="http://schemas.microsoft.com/office/drawing/2014/main" id="{694B9B45-258B-41D0-8795-017D73122D97}"/>
              </a:ext>
            </a:extLst>
          </p:cNvPr>
          <p:cNvSpPr txBox="1"/>
          <p:nvPr/>
        </p:nvSpPr>
        <p:spPr>
          <a:xfrm>
            <a:off x="2457559" y="3339298"/>
            <a:ext cx="689612" cy="307777"/>
          </a:xfrm>
          <a:prstGeom prst="rect">
            <a:avLst/>
          </a:prstGeom>
          <a:noFill/>
        </p:spPr>
        <p:txBody>
          <a:bodyPr wrap="none" rtlCol="0">
            <a:spAutoFit/>
          </a:bodyPr>
          <a:lstStyle/>
          <a:p>
            <a:r>
              <a:rPr lang="el-GR" sz="1400" dirty="0"/>
              <a:t>50 μ.Χ.</a:t>
            </a:r>
          </a:p>
        </p:txBody>
      </p:sp>
      <p:sp>
        <p:nvSpPr>
          <p:cNvPr id="2" name="Freeform: Shape 1">
            <a:extLst>
              <a:ext uri="{FF2B5EF4-FFF2-40B4-BE49-F238E27FC236}">
                <a16:creationId xmlns:a16="http://schemas.microsoft.com/office/drawing/2014/main" id="{899CA249-9F74-EDBE-9D3E-9AA67E6F74AC}"/>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88569E0E-6B2B-B1AC-AC09-224AB31E34D8}"/>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FA4AE715-7193-3608-6E5F-E507B3559473}"/>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F0FFDC2-AE10-AD59-9DCD-BD976A88D154}"/>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CCF09203-E87B-3A66-0EF2-B823300B6A7C}"/>
              </a:ext>
            </a:extLst>
          </p:cNvPr>
          <p:cNvGrpSpPr/>
          <p:nvPr/>
        </p:nvGrpSpPr>
        <p:grpSpPr>
          <a:xfrm>
            <a:off x="3677695" y="1623101"/>
            <a:ext cx="7022461" cy="2308324"/>
            <a:chOff x="3677695" y="1623101"/>
            <a:chExt cx="7022461" cy="2308324"/>
          </a:xfrm>
        </p:grpSpPr>
        <p:sp>
          <p:nvSpPr>
            <p:cNvPr id="15" name="TextBox 14">
              <a:extLst>
                <a:ext uri="{FF2B5EF4-FFF2-40B4-BE49-F238E27FC236}">
                  <a16:creationId xmlns:a16="http://schemas.microsoft.com/office/drawing/2014/main" id="{6E9AC240-1D98-41BD-6738-D871FCB05A86}"/>
                </a:ext>
              </a:extLst>
            </p:cNvPr>
            <p:cNvSpPr txBox="1"/>
            <p:nvPr/>
          </p:nvSpPr>
          <p:spPr>
            <a:xfrm>
              <a:off x="3677695" y="1623101"/>
              <a:ext cx="7022461" cy="2308324"/>
            </a:xfrm>
            <a:prstGeom prst="rect">
              <a:avLst/>
            </a:prstGeom>
            <a:solidFill>
              <a:schemeClr val="bg1"/>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l-GR" sz="4800" b="1" dirty="0">
                  <a:solidFill>
                    <a:schemeClr val="tx1"/>
                  </a:solidFill>
                </a:rPr>
                <a:t>Κ Ρ Υ Π Τ Ο Γ Ρ Α Φ Ι Α</a:t>
              </a:r>
            </a:p>
            <a:p>
              <a:pPr algn="ctr"/>
              <a:endParaRPr lang="el-GR" sz="4800" b="1" dirty="0">
                <a:solidFill>
                  <a:schemeClr val="tx1"/>
                </a:solidFill>
              </a:endParaRPr>
            </a:p>
            <a:p>
              <a:pPr algn="ctr"/>
              <a:r>
                <a:rPr lang="el-GR" sz="4800" b="1" dirty="0">
                  <a:solidFill>
                    <a:schemeClr val="tx1"/>
                  </a:solidFill>
                </a:rPr>
                <a:t>Ν Υ Ψ Τ Χ Σ Ζ Υ Δ Ω Μ Δ</a:t>
              </a:r>
            </a:p>
          </p:txBody>
        </p:sp>
        <p:cxnSp>
          <p:nvCxnSpPr>
            <p:cNvPr id="18" name="Straight Arrow Connector 17">
              <a:extLst>
                <a:ext uri="{FF2B5EF4-FFF2-40B4-BE49-F238E27FC236}">
                  <a16:creationId xmlns:a16="http://schemas.microsoft.com/office/drawing/2014/main" id="{AE1C691F-7FB0-2986-702B-D4154D256663}"/>
                </a:ext>
              </a:extLst>
            </p:cNvPr>
            <p:cNvCxnSpPr>
              <a:cxnSpLocks/>
            </p:cNvCxnSpPr>
            <p:nvPr/>
          </p:nvCxnSpPr>
          <p:spPr>
            <a:xfrm flipH="1">
              <a:off x="4490984" y="2343758"/>
              <a:ext cx="71491" cy="859920"/>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D91D960-0422-4A39-9C74-450925578B97}"/>
                </a:ext>
              </a:extLst>
            </p:cNvPr>
            <p:cNvCxnSpPr>
              <a:cxnSpLocks/>
            </p:cNvCxnSpPr>
            <p:nvPr/>
          </p:nvCxnSpPr>
          <p:spPr>
            <a:xfrm>
              <a:off x="9803732" y="2333625"/>
              <a:ext cx="149893" cy="8667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0C6B6E6-EAE5-0DCD-EDC2-B9D285E673E4}"/>
                </a:ext>
              </a:extLst>
            </p:cNvPr>
            <p:cNvCxnSpPr>
              <a:cxnSpLocks/>
            </p:cNvCxnSpPr>
            <p:nvPr/>
          </p:nvCxnSpPr>
          <p:spPr>
            <a:xfrm flipH="1">
              <a:off x="8269794" y="2333625"/>
              <a:ext cx="52544" cy="8698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905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barn(inVertical)">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52"/>
                                        </p:tgtEl>
                                      </p:cBhvr>
                                    </p:animEffect>
                                    <p:set>
                                      <p:cBhvr>
                                        <p:cTn id="26" dur="1" fill="hold">
                                          <p:stCondLst>
                                            <p:cond delay="499"/>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up)">
                                      <p:cBhvr>
                                        <p:cTn id="45" dur="500"/>
                                        <p:tgtEl>
                                          <p:spTgt spid="28"/>
                                        </p:tgtEl>
                                      </p:cBhvr>
                                    </p:animEffect>
                                  </p:childTnLst>
                                </p:cTn>
                              </p:par>
                              <p:par>
                                <p:cTn id="46" presetID="22" presetClass="entr" presetSubtype="1"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par>
                                <p:cTn id="49" presetID="22" presetClass="entr" presetSubtype="1"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up)">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00"/>
                                        <p:tgtEl>
                                          <p:spTgt spid="1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par>
                                <p:cTn id="63" presetID="22" presetClass="entr" presetSubtype="4" fill="hold"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down)">
                                      <p:cBhvr>
                                        <p:cTn id="65" dur="500"/>
                                        <p:tgtEl>
                                          <p:spTgt spid="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down)">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up)">
                                      <p:cBhvr>
                                        <p:cTn id="73" dur="500"/>
                                        <p:tgtEl>
                                          <p:spTgt spid="31"/>
                                        </p:tgtEl>
                                      </p:cBhvr>
                                    </p:animEffect>
                                  </p:childTnLst>
                                </p:cTn>
                              </p:par>
                              <p:par>
                                <p:cTn id="74" presetID="22" presetClass="entr" presetSubtype="1" fill="hold"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up)">
                                      <p:cBhvr>
                                        <p:cTn id="76" dur="500"/>
                                        <p:tgtEl>
                                          <p:spTgt spid="23"/>
                                        </p:tgtEl>
                                      </p:cBhvr>
                                    </p:animEffect>
                                  </p:childTnLst>
                                </p:cTn>
                              </p:par>
                              <p:par>
                                <p:cTn id="77" presetID="22" presetClass="entr" presetSubtype="1"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up)">
                                      <p:cBhvr>
                                        <p:cTn id="79" dur="500"/>
                                        <p:tgtEl>
                                          <p:spTgt spid="2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up)">
                                      <p:cBhvr>
                                        <p:cTn id="8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2" grpId="0"/>
      <p:bldP spid="33" grpId="0"/>
      <p:bldP spid="34" grpId="0"/>
      <p:bldP spid="35" grpId="0"/>
      <p:bldP spid="36"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80398F-71F4-4F06-AF5C-84DCB974E84B}"/>
              </a:ext>
            </a:extLst>
          </p:cNvPr>
          <p:cNvSpPr txBox="1"/>
          <p:nvPr/>
        </p:nvSpPr>
        <p:spPr>
          <a:xfrm>
            <a:off x="5005551" y="419100"/>
            <a:ext cx="2180895" cy="584775"/>
          </a:xfrm>
          <a:prstGeom prst="rect">
            <a:avLst/>
          </a:prstGeom>
          <a:noFill/>
        </p:spPr>
        <p:txBody>
          <a:bodyPr wrap="square" rtlCol="0">
            <a:spAutoFit/>
          </a:bodyPr>
          <a:lstStyle/>
          <a:p>
            <a:pPr algn="ctr"/>
            <a:r>
              <a:rPr lang="el-GR" sz="3200" b="1" dirty="0"/>
              <a:t>Αλγόριθμοι</a:t>
            </a:r>
          </a:p>
        </p:txBody>
      </p:sp>
      <p:pic>
        <p:nvPicPr>
          <p:cNvPr id="13" name="Picture 12" descr="Chart, line chart&#10;&#10;Description automatically generated">
            <a:extLst>
              <a:ext uri="{FF2B5EF4-FFF2-40B4-BE49-F238E27FC236}">
                <a16:creationId xmlns:a16="http://schemas.microsoft.com/office/drawing/2014/main" id="{61C5D75C-7E55-4491-9F6F-E83EEB5AF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713" y="1462250"/>
            <a:ext cx="4567948" cy="4567948"/>
          </a:xfrm>
          <a:prstGeom prst="rect">
            <a:avLst/>
          </a:prstGeom>
        </p:spPr>
      </p:pic>
      <p:sp>
        <p:nvSpPr>
          <p:cNvPr id="14" name="TextBox 13">
            <a:extLst>
              <a:ext uri="{FF2B5EF4-FFF2-40B4-BE49-F238E27FC236}">
                <a16:creationId xmlns:a16="http://schemas.microsoft.com/office/drawing/2014/main" id="{8B6DF310-900A-43AB-948C-CAC875FA6E81}"/>
              </a:ext>
            </a:extLst>
          </p:cNvPr>
          <p:cNvSpPr txBox="1"/>
          <p:nvPr/>
        </p:nvSpPr>
        <p:spPr>
          <a:xfrm>
            <a:off x="8492295" y="6013106"/>
            <a:ext cx="2204816" cy="369332"/>
          </a:xfrm>
          <a:prstGeom prst="rect">
            <a:avLst/>
          </a:prstGeom>
          <a:noFill/>
        </p:spPr>
        <p:txBody>
          <a:bodyPr wrap="square" rtlCol="0">
            <a:spAutoFit/>
          </a:bodyPr>
          <a:lstStyle/>
          <a:p>
            <a:r>
              <a:rPr lang="el-GR" dirty="0"/>
              <a:t>Μέγεθος εισόδου </a:t>
            </a:r>
            <a:r>
              <a:rPr lang="en-US" dirty="0"/>
              <a:t>(n)</a:t>
            </a:r>
            <a:endParaRPr lang="el-GR" dirty="0"/>
          </a:p>
        </p:txBody>
      </p:sp>
      <p:sp>
        <p:nvSpPr>
          <p:cNvPr id="16" name="TextBox 15">
            <a:extLst>
              <a:ext uri="{FF2B5EF4-FFF2-40B4-BE49-F238E27FC236}">
                <a16:creationId xmlns:a16="http://schemas.microsoft.com/office/drawing/2014/main" id="{432400EA-CE9D-45A3-AD4A-0325E74AB5C2}"/>
              </a:ext>
            </a:extLst>
          </p:cNvPr>
          <p:cNvSpPr txBox="1"/>
          <p:nvPr/>
        </p:nvSpPr>
        <p:spPr>
          <a:xfrm rot="16200000">
            <a:off x="5479103" y="3323610"/>
            <a:ext cx="2188420" cy="369332"/>
          </a:xfrm>
          <a:prstGeom prst="rect">
            <a:avLst/>
          </a:prstGeom>
          <a:noFill/>
        </p:spPr>
        <p:txBody>
          <a:bodyPr wrap="none" rtlCol="0">
            <a:spAutoFit/>
          </a:bodyPr>
          <a:lstStyle/>
          <a:p>
            <a:r>
              <a:rPr lang="el-GR" dirty="0"/>
              <a:t>Αριθμός πράξεων (</a:t>
            </a:r>
            <a:r>
              <a:rPr lang="en-US" dirty="0"/>
              <a:t>N)</a:t>
            </a:r>
            <a:endParaRPr lang="el-GR" dirty="0"/>
          </a:p>
        </p:txBody>
      </p:sp>
      <p:sp>
        <p:nvSpPr>
          <p:cNvPr id="9" name="TextBox 8">
            <a:extLst>
              <a:ext uri="{FF2B5EF4-FFF2-40B4-BE49-F238E27FC236}">
                <a16:creationId xmlns:a16="http://schemas.microsoft.com/office/drawing/2014/main" id="{F73960A0-8402-4346-BF7D-A6C79200C116}"/>
              </a:ext>
            </a:extLst>
          </p:cNvPr>
          <p:cNvSpPr txBox="1"/>
          <p:nvPr/>
        </p:nvSpPr>
        <p:spPr>
          <a:xfrm>
            <a:off x="787732" y="2362853"/>
            <a:ext cx="5305502" cy="400110"/>
          </a:xfrm>
          <a:prstGeom prst="rect">
            <a:avLst/>
          </a:prstGeom>
          <a:noFill/>
        </p:spPr>
        <p:txBody>
          <a:bodyPr wrap="square">
            <a:spAutoFit/>
          </a:bodyPr>
          <a:lstStyle/>
          <a:p>
            <a:pPr marL="342900" indent="-342900">
              <a:buFont typeface="Wingdings" panose="05000000000000000000" pitchFamily="2" charset="2"/>
              <a:buChar char="v"/>
            </a:pPr>
            <a:r>
              <a:rPr lang="el-GR" sz="2000" b="1" u="sng" dirty="0">
                <a:solidFill>
                  <a:schemeClr val="accent1">
                    <a:lumMod val="50000"/>
                  </a:schemeClr>
                </a:solidFill>
              </a:rPr>
              <a:t>Χρονική πολυπλοκότητα - Χρόνος εκτέλεσης</a:t>
            </a:r>
            <a:endParaRPr lang="el-GR" sz="2000" u="sng" dirty="0">
              <a:solidFill>
                <a:schemeClr val="accent1">
                  <a:lumMod val="50000"/>
                </a:schemeClr>
              </a:solidFill>
            </a:endParaRPr>
          </a:p>
        </p:txBody>
      </p:sp>
      <p:sp>
        <p:nvSpPr>
          <p:cNvPr id="10" name="TextBox 9">
            <a:extLst>
              <a:ext uri="{FF2B5EF4-FFF2-40B4-BE49-F238E27FC236}">
                <a16:creationId xmlns:a16="http://schemas.microsoft.com/office/drawing/2014/main" id="{B6CBE9BE-D97E-4387-9335-AAC1770CD78D}"/>
              </a:ext>
            </a:extLst>
          </p:cNvPr>
          <p:cNvSpPr txBox="1"/>
          <p:nvPr/>
        </p:nvSpPr>
        <p:spPr>
          <a:xfrm>
            <a:off x="897612" y="4125814"/>
            <a:ext cx="2542870" cy="369332"/>
          </a:xfrm>
          <a:prstGeom prst="rect">
            <a:avLst/>
          </a:prstGeom>
          <a:noFill/>
        </p:spPr>
        <p:txBody>
          <a:bodyPr wrap="square">
            <a:spAutoFit/>
          </a:bodyPr>
          <a:lstStyle/>
          <a:p>
            <a:pPr algn="ctr"/>
            <a:r>
              <a:rPr lang="el-GR" b="1" u="sng" dirty="0">
                <a:solidFill>
                  <a:schemeClr val="accent1">
                    <a:lumMod val="50000"/>
                  </a:schemeClr>
                </a:solidFill>
              </a:rPr>
              <a:t>Αποδοτικός</a:t>
            </a:r>
            <a:r>
              <a:rPr lang="el-GR" b="1" dirty="0">
                <a:solidFill>
                  <a:schemeClr val="accent1">
                    <a:lumMod val="50000"/>
                  </a:schemeClr>
                </a:solidFill>
              </a:rPr>
              <a:t> </a:t>
            </a:r>
            <a:r>
              <a:rPr lang="el-GR" b="1" dirty="0"/>
              <a:t>αλγόριθμος</a:t>
            </a:r>
            <a:endParaRPr lang="el-GR" dirty="0"/>
          </a:p>
        </p:txBody>
      </p:sp>
      <p:sp>
        <p:nvSpPr>
          <p:cNvPr id="17" name="TextBox 16">
            <a:extLst>
              <a:ext uri="{FF2B5EF4-FFF2-40B4-BE49-F238E27FC236}">
                <a16:creationId xmlns:a16="http://schemas.microsoft.com/office/drawing/2014/main" id="{1EEA0BB5-0A4C-47E2-B5E1-60AD09CA46EC}"/>
              </a:ext>
            </a:extLst>
          </p:cNvPr>
          <p:cNvSpPr txBox="1"/>
          <p:nvPr/>
        </p:nvSpPr>
        <p:spPr>
          <a:xfrm>
            <a:off x="1001900" y="3323609"/>
            <a:ext cx="2334293" cy="369332"/>
          </a:xfrm>
          <a:prstGeom prst="rect">
            <a:avLst/>
          </a:prstGeom>
          <a:noFill/>
          <a:ln>
            <a:solidFill>
              <a:schemeClr val="tx1"/>
            </a:solidFill>
          </a:ln>
        </p:spPr>
        <p:txBody>
          <a:bodyPr wrap="square" rtlCol="0">
            <a:spAutoFit/>
          </a:bodyPr>
          <a:lstStyle/>
          <a:p>
            <a:r>
              <a:rPr lang="el-GR" b="1" dirty="0">
                <a:solidFill>
                  <a:schemeClr val="accent1">
                    <a:lumMod val="50000"/>
                  </a:schemeClr>
                </a:solidFill>
              </a:rPr>
              <a:t>Πολυωνυμικός</a:t>
            </a:r>
            <a:r>
              <a:rPr lang="el-GR" dirty="0"/>
              <a:t> χρόνος</a:t>
            </a:r>
          </a:p>
        </p:txBody>
      </p:sp>
      <p:sp>
        <p:nvSpPr>
          <p:cNvPr id="19" name="TextBox 18">
            <a:extLst>
              <a:ext uri="{FF2B5EF4-FFF2-40B4-BE49-F238E27FC236}">
                <a16:creationId xmlns:a16="http://schemas.microsoft.com/office/drawing/2014/main" id="{6D4DAE7D-EAD0-44C5-BA40-1FFB64A61304}"/>
              </a:ext>
            </a:extLst>
          </p:cNvPr>
          <p:cNvSpPr txBox="1"/>
          <p:nvPr/>
        </p:nvSpPr>
        <p:spPr>
          <a:xfrm>
            <a:off x="3878450" y="3323609"/>
            <a:ext cx="1857816" cy="369332"/>
          </a:xfrm>
          <a:prstGeom prst="rect">
            <a:avLst/>
          </a:prstGeom>
          <a:noFill/>
          <a:ln>
            <a:solidFill>
              <a:schemeClr val="tx1"/>
            </a:solidFill>
          </a:ln>
        </p:spPr>
        <p:txBody>
          <a:bodyPr wrap="none" rtlCol="0">
            <a:spAutoFit/>
          </a:bodyPr>
          <a:lstStyle/>
          <a:p>
            <a:r>
              <a:rPr lang="el-GR" b="1" dirty="0">
                <a:solidFill>
                  <a:schemeClr val="accent1">
                    <a:lumMod val="50000"/>
                  </a:schemeClr>
                </a:solidFill>
              </a:rPr>
              <a:t>Εκθετικός</a:t>
            </a:r>
            <a:r>
              <a:rPr lang="el-GR" dirty="0"/>
              <a:t> χρόνος</a:t>
            </a:r>
          </a:p>
        </p:txBody>
      </p:sp>
      <p:cxnSp>
        <p:nvCxnSpPr>
          <p:cNvPr id="20" name="Straight Connector 22">
            <a:extLst>
              <a:ext uri="{FF2B5EF4-FFF2-40B4-BE49-F238E27FC236}">
                <a16:creationId xmlns:a16="http://schemas.microsoft.com/office/drawing/2014/main" id="{F2DBA37C-C3CC-4C9E-9B67-B3FA9FCED2B4}"/>
              </a:ext>
            </a:extLst>
          </p:cNvPr>
          <p:cNvCxnSpPr>
            <a:cxnSpLocks/>
            <a:stCxn id="17" idx="0"/>
            <a:endCxn id="9" idx="2"/>
          </p:cNvCxnSpPr>
          <p:nvPr/>
        </p:nvCxnSpPr>
        <p:spPr>
          <a:xfrm rot="5400000" flipH="1" flipV="1">
            <a:off x="2524442" y="2407568"/>
            <a:ext cx="560646" cy="1271436"/>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4">
            <a:extLst>
              <a:ext uri="{FF2B5EF4-FFF2-40B4-BE49-F238E27FC236}">
                <a16:creationId xmlns:a16="http://schemas.microsoft.com/office/drawing/2014/main" id="{77F33187-A8A3-4370-B6C8-29771C3CFD77}"/>
              </a:ext>
            </a:extLst>
          </p:cNvPr>
          <p:cNvCxnSpPr>
            <a:cxnSpLocks/>
            <a:stCxn id="9" idx="2"/>
            <a:endCxn id="19" idx="0"/>
          </p:cNvCxnSpPr>
          <p:nvPr/>
        </p:nvCxnSpPr>
        <p:spPr>
          <a:xfrm rot="16200000" flipH="1">
            <a:off x="3843597" y="2359848"/>
            <a:ext cx="560646" cy="1366875"/>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401737D-0530-4C13-813A-6ACC7FAF75F9}"/>
              </a:ext>
            </a:extLst>
          </p:cNvPr>
          <p:cNvCxnSpPr>
            <a:cxnSpLocks/>
            <a:stCxn id="17" idx="2"/>
            <a:endCxn id="10" idx="0"/>
          </p:cNvCxnSpPr>
          <p:nvPr/>
        </p:nvCxnSpPr>
        <p:spPr>
          <a:xfrm>
            <a:off x="2169047" y="3692941"/>
            <a:ext cx="0" cy="4328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E8DE77B9-99CA-414C-6BA2-9B0AE161DA4F}"/>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2676FA21-6943-905F-0193-4F5A31FA612E}"/>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145A0B21-13B1-4A68-851A-F8BED150C7FE}"/>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A7A8B11-33D5-D720-C03E-8029379ED953}"/>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33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9" grpId="0"/>
      <p:bldP spid="10" grpId="0"/>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15ADD9F-EC28-456A-B708-AEB3EF828F55}"/>
              </a:ext>
            </a:extLst>
          </p:cNvPr>
          <p:cNvSpPr txBox="1"/>
          <p:nvPr/>
        </p:nvSpPr>
        <p:spPr>
          <a:xfrm>
            <a:off x="3736730" y="419100"/>
            <a:ext cx="4718536" cy="584775"/>
          </a:xfrm>
          <a:prstGeom prst="rect">
            <a:avLst/>
          </a:prstGeom>
          <a:noFill/>
        </p:spPr>
        <p:txBody>
          <a:bodyPr wrap="none" rtlCol="0">
            <a:spAutoFit/>
          </a:bodyPr>
          <a:lstStyle/>
          <a:p>
            <a:pPr algn="ctr"/>
            <a:r>
              <a:rPr lang="el-GR" sz="3200" b="1" dirty="0"/>
              <a:t>Ταξινόμηση Κρυπτολογίας</a:t>
            </a:r>
          </a:p>
        </p:txBody>
      </p:sp>
      <p:graphicFrame>
        <p:nvGraphicFramePr>
          <p:cNvPr id="11" name="Diagram 10">
            <a:extLst>
              <a:ext uri="{FF2B5EF4-FFF2-40B4-BE49-F238E27FC236}">
                <a16:creationId xmlns:a16="http://schemas.microsoft.com/office/drawing/2014/main" id="{10DC3484-69FF-4085-8C46-F3C44BAC7D50}"/>
              </a:ext>
            </a:extLst>
          </p:cNvPr>
          <p:cNvGraphicFramePr/>
          <p:nvPr>
            <p:extLst>
              <p:ext uri="{D42A27DB-BD31-4B8C-83A1-F6EECF244321}">
                <p14:modId xmlns:p14="http://schemas.microsoft.com/office/powerpoint/2010/main" val="2181396730"/>
              </p:ext>
            </p:extLst>
          </p:nvPr>
        </p:nvGraphicFramePr>
        <p:xfrm>
          <a:off x="2699102" y="1589682"/>
          <a:ext cx="5852390" cy="3678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reeform: Shape 1">
            <a:extLst>
              <a:ext uri="{FF2B5EF4-FFF2-40B4-BE49-F238E27FC236}">
                <a16:creationId xmlns:a16="http://schemas.microsoft.com/office/drawing/2014/main" id="{A22617DB-7F20-5C57-46EB-72F133820B6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DF137C21-49D4-01D3-E282-A9E253F9B995}"/>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chemeClr val="accent4"/>
                </a:solidFill>
              </a:rPr>
              <a:t>Κρυπτογραφία Στη Μετακβαντική Εποχή</a:t>
            </a:r>
          </a:p>
        </p:txBody>
      </p:sp>
      <p:cxnSp>
        <p:nvCxnSpPr>
          <p:cNvPr id="4" name="Straight Connector 3">
            <a:extLst>
              <a:ext uri="{FF2B5EF4-FFF2-40B4-BE49-F238E27FC236}">
                <a16:creationId xmlns:a16="http://schemas.microsoft.com/office/drawing/2014/main" id="{19D1AB7A-A97B-82D2-C9C7-F9D78EBEEA17}"/>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B498794-344B-7126-4557-7E708A7AAD62}"/>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0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graphicEl>
                                              <a:dgm id="{4A73A0CC-3292-4671-8244-9372FC3B0810}"/>
                                            </p:graphicEl>
                                          </p:spTgt>
                                        </p:tgtEl>
                                        <p:attrNameLst>
                                          <p:attrName>style.visibility</p:attrName>
                                        </p:attrNameLst>
                                      </p:cBhvr>
                                      <p:to>
                                        <p:strVal val="visible"/>
                                      </p:to>
                                    </p:set>
                                    <p:animEffect transition="in" filter="wipe(up)">
                                      <p:cBhvr>
                                        <p:cTn id="7" dur="500"/>
                                        <p:tgtEl>
                                          <p:spTgt spid="11">
                                            <p:graphicEl>
                                              <a:dgm id="{4A73A0CC-3292-4671-8244-9372FC3B0810}"/>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graphicEl>
                                              <a:dgm id="{AE823254-CC7F-4C2A-841D-4079E7D92AB7}"/>
                                            </p:graphicEl>
                                          </p:spTgt>
                                        </p:tgtEl>
                                        <p:attrNameLst>
                                          <p:attrName>style.visibility</p:attrName>
                                        </p:attrNameLst>
                                      </p:cBhvr>
                                      <p:to>
                                        <p:strVal val="visible"/>
                                      </p:to>
                                    </p:set>
                                    <p:animEffect transition="in" filter="wipe(up)">
                                      <p:cBhvr>
                                        <p:cTn id="10" dur="500"/>
                                        <p:tgtEl>
                                          <p:spTgt spid="11">
                                            <p:graphicEl>
                                              <a:dgm id="{AE823254-CC7F-4C2A-841D-4079E7D92AB7}"/>
                                            </p:graphic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graphicEl>
                                              <a:dgm id="{3EAB9304-516F-4D5E-90BD-4AA6605DA831}"/>
                                            </p:graphicEl>
                                          </p:spTgt>
                                        </p:tgtEl>
                                        <p:attrNameLst>
                                          <p:attrName>style.visibility</p:attrName>
                                        </p:attrNameLst>
                                      </p:cBhvr>
                                      <p:to>
                                        <p:strVal val="visible"/>
                                      </p:to>
                                    </p:set>
                                    <p:animEffect transition="in" filter="wipe(up)">
                                      <p:cBhvr>
                                        <p:cTn id="13" dur="500"/>
                                        <p:tgtEl>
                                          <p:spTgt spid="11">
                                            <p:graphicEl>
                                              <a:dgm id="{3EAB9304-516F-4D5E-90BD-4AA6605DA831}"/>
                                            </p:graphic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graphicEl>
                                              <a:dgm id="{A7421B32-5E8E-48C4-A417-E97EF3FF0051}"/>
                                            </p:graphicEl>
                                          </p:spTgt>
                                        </p:tgtEl>
                                        <p:attrNameLst>
                                          <p:attrName>style.visibility</p:attrName>
                                        </p:attrNameLst>
                                      </p:cBhvr>
                                      <p:to>
                                        <p:strVal val="visible"/>
                                      </p:to>
                                    </p:set>
                                    <p:animEffect transition="in" filter="wipe(up)">
                                      <p:cBhvr>
                                        <p:cTn id="16" dur="500"/>
                                        <p:tgtEl>
                                          <p:spTgt spid="11">
                                            <p:graphicEl>
                                              <a:dgm id="{A7421B32-5E8E-48C4-A417-E97EF3FF005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lvlAtOnc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z_UMMg5grj63tBYhCaqb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z_UMMg5grj63tBYhCaqb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_UMMg5grj63tBYhCaqb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_UMMg5grj63tBYhCaqb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z_UMMg5grj63tBYhCaqb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3837</TotalTime>
  <Words>9848</Words>
  <Application>Microsoft Office PowerPoint</Application>
  <PresentationFormat>Widescreen</PresentationFormat>
  <Paragraphs>951</Paragraphs>
  <Slides>49</Slides>
  <Notes>49</Notes>
  <HiddenSlides>1</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49</vt:i4>
      </vt:variant>
    </vt:vector>
  </HeadingPairs>
  <TitlesOfParts>
    <vt:vector size="68" baseType="lpstr">
      <vt:lpstr>Arial</vt:lpstr>
      <vt:lpstr>Arial Nova</vt:lpstr>
      <vt:lpstr>Calibri</vt:lpstr>
      <vt:lpstr>Calibri Light</vt:lpstr>
      <vt:lpstr>Cambria Math</vt:lpstr>
      <vt:lpstr>Century Gothic</vt:lpstr>
      <vt:lpstr>CMMI10</vt:lpstr>
      <vt:lpstr>CMR10</vt:lpstr>
      <vt:lpstr>CMSY10</vt:lpstr>
      <vt:lpstr>Kerkis</vt:lpstr>
      <vt:lpstr>Segoe UI Black</vt:lpstr>
      <vt:lpstr>Segoe UI Semibold</vt:lpstr>
      <vt:lpstr>Times New Roman</vt:lpstr>
      <vt:lpstr>Wingdings</vt:lpstr>
      <vt:lpstr>Office Theme</vt:lpstr>
      <vt:lpstr>1_Office Theme</vt:lpstr>
      <vt:lpstr>Vapor Trail</vt:lpstr>
      <vt:lpstr>2_Office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Florias Papadopoulos</dc:creator>
  <cp:lastModifiedBy>Florias Pap</cp:lastModifiedBy>
  <cp:revision>101</cp:revision>
  <dcterms:created xsi:type="dcterms:W3CDTF">2022-04-09T12:49:45Z</dcterms:created>
  <dcterms:modified xsi:type="dcterms:W3CDTF">2023-07-09T17:50:50Z</dcterms:modified>
</cp:coreProperties>
</file>