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</p:sldMasterIdLst>
  <p:notesMasterIdLst>
    <p:notesMasterId r:id="rId14"/>
  </p:notesMasterIdLst>
  <p:sldIdLst>
    <p:sldId id="258" r:id="rId4"/>
    <p:sldId id="259" r:id="rId5"/>
    <p:sldId id="261" r:id="rId6"/>
    <p:sldId id="260" r:id="rId7"/>
    <p:sldId id="262" r:id="rId8"/>
    <p:sldId id="256" r:id="rId9"/>
    <p:sldId id="264" r:id="rId10"/>
    <p:sldId id="265" r:id="rId11"/>
    <p:sldId id="268" r:id="rId12"/>
    <p:sldId id="271" r:id="rId13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30A0"/>
    <a:srgbClr val="FF3300"/>
    <a:srgbClr val="FF6600"/>
    <a:srgbClr val="000000"/>
    <a:srgbClr val="A6A6A6"/>
    <a:srgbClr val="7F7F7F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61927" autoAdjust="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FD33F-A094-452C-BE69-58DB75AB5DB7}" type="datetimeFigureOut">
              <a:rPr lang="el-GR" smtClean="0"/>
              <a:t>10/7/2023</a:t>
            </a:fld>
            <a:endParaRPr lang="el-GR" dirty="0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dirty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294270-AB60-41F3-809F-BC6C0D22EE10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21807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0010C-C41A-46B1-89B9-BA373F931A2F}" type="slidenum">
              <a:rPr lang="el-GR" smtClean="0"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33008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800" b="0" i="0" u="none" strike="noStrike" baseline="0" dirty="0">
                <a:latin typeface="CMR10"/>
              </a:rPr>
              <a:t>\</a:t>
            </a:r>
            <a:endParaRPr lang="el-GR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294270-AB60-41F3-809F-BC6C0D22EE10}" type="slidenum">
              <a:rPr lang="el-GR" smtClean="0"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731443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1200" b="0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u="none" strike="noStrike" baseline="0" smtClean="0">
                            <a:latin typeface="Cambria Math" panose="02040503050406030204" pitchFamily="18" charset="0"/>
                          </a:rPr>
                          <m:t>𝑒</m:t>
                        </m:r>
                      </m:num>
                      <m:den>
                        <m:r>
                          <a:rPr lang="en-US" sz="1200" b="0" i="1" u="none" strike="noStrike" baseline="0" smtClean="0">
                            <a:latin typeface="Cambria Math" panose="02040503050406030204" pitchFamily="18" charset="0"/>
                          </a:rPr>
                          <m:t>𝑝𝑞</m:t>
                        </m:r>
                      </m:den>
                    </m:f>
                  </m:oMath>
                </a14:m>
                <a:r>
                  <a:rPr lang="en-US" sz="1200" b="0" i="0" u="none" strike="noStrike" baseline="0" dirty="0">
                    <a:latin typeface="CMR10"/>
                  </a:rPr>
                  <a:t> public information </a:t>
                </a:r>
                <a:r>
                  <a:rPr lang="en-US" dirty="0">
                    <a:latin typeface="CMR10"/>
                  </a:rPr>
                  <a:t>&amp; </a:t>
                </a:r>
                <a:r>
                  <a:rPr lang="en-US" sz="1200" b="0" i="0" u="none" strike="noStrike" baseline="0" dirty="0">
                    <a:latin typeface="CMR10"/>
                  </a:rPr>
                  <a:t>close underestimate of </a:t>
                </a:r>
                <a:r>
                  <a:rPr lang="en-US" sz="1200" b="0" i="0" u="none" strike="noStrike" baseline="0" dirty="0">
                    <a:latin typeface="CMMI10"/>
                  </a:rPr>
                  <a:t>k/dg</a:t>
                </a:r>
                <a:r>
                  <a:rPr lang="en-US" sz="1200" b="0" i="0" u="none" strike="noStrike" baseline="0" dirty="0">
                    <a:latin typeface="CMR10"/>
                  </a:rPr>
                  <a:t>, if </a:t>
                </a:r>
                <a:r>
                  <a:rPr lang="en-US" sz="1200" b="0" i="0" u="none" strike="noStrike" baseline="0" dirty="0">
                    <a:latin typeface="CMMI10"/>
                  </a:rPr>
                  <a:t>δ </a:t>
                </a:r>
                <a:r>
                  <a:rPr lang="en-US" sz="1200" b="0" i="0" u="none" strike="noStrike" baseline="0" dirty="0">
                    <a:latin typeface="CMR10"/>
                  </a:rPr>
                  <a:t>is small enough Wiener’s attack</a:t>
                </a:r>
              </a:p>
              <a:p>
                <a:pPr algn="l"/>
                <a:r>
                  <a:rPr lang="en-US" sz="1200" b="0" i="0" u="none" strike="noStrike" baseline="0" dirty="0">
                    <a:latin typeface="CMR10"/>
                  </a:rPr>
                  <a:t>then works by generating the continued fraction expansion of </a:t>
                </a:r>
                <a:r>
                  <a:rPr lang="en-US" sz="1200" b="0" i="0" u="none" strike="noStrike" baseline="0" dirty="0">
                    <a:latin typeface="CMMI10"/>
                  </a:rPr>
                  <a:t>e/pq </a:t>
                </a:r>
                <a:r>
                  <a:rPr lang="en-US" sz="1200" b="0" i="0" u="none" strike="noStrike" baseline="0" dirty="0">
                    <a:latin typeface="CMR10"/>
                  </a:rPr>
                  <a:t>until its close underestimate</a:t>
                </a:r>
              </a:p>
              <a:p>
                <a:pPr algn="l"/>
                <a:r>
                  <a:rPr lang="en-US" sz="1200" b="0" i="0" u="none" strike="noStrike" baseline="0" dirty="0">
                    <a:latin typeface="CMMI10"/>
                  </a:rPr>
                  <a:t>k/dg </a:t>
                </a:r>
                <a:r>
                  <a:rPr lang="en-US" sz="1200" b="0" i="0" u="none" strike="noStrike" baseline="0" dirty="0">
                    <a:latin typeface="CMR10"/>
                  </a:rPr>
                  <a:t>can be found using his continued fraction algorithm.</a:t>
                </a:r>
                <a:endParaRPr lang="el-GR" dirty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sz="1200" b="0" i="0" u="none" strike="noStrike" baseline="0">
                    <a:latin typeface="Cambria Math" panose="02040503050406030204" pitchFamily="18" charset="0"/>
                  </a:rPr>
                  <a:t>𝑒/𝑝𝑞</a:t>
                </a:r>
                <a:r>
                  <a:rPr lang="en-US" sz="1200" b="0" i="0" u="none" strike="noStrike" baseline="0" dirty="0">
                    <a:latin typeface="CMR10"/>
                  </a:rPr>
                  <a:t> public information </a:t>
                </a:r>
                <a:r>
                  <a:rPr lang="en-US" dirty="0">
                    <a:latin typeface="CMR10"/>
                  </a:rPr>
                  <a:t>&amp; </a:t>
                </a:r>
                <a:r>
                  <a:rPr lang="en-US" sz="1200" b="0" i="0" u="none" strike="noStrike" baseline="0" dirty="0">
                    <a:latin typeface="CMR10"/>
                  </a:rPr>
                  <a:t>close underestimate of </a:t>
                </a:r>
                <a:r>
                  <a:rPr lang="en-US" sz="1200" b="0" i="0" u="none" strike="noStrike" baseline="0" dirty="0">
                    <a:latin typeface="CMMI10"/>
                  </a:rPr>
                  <a:t>k/dg</a:t>
                </a:r>
                <a:r>
                  <a:rPr lang="en-US" sz="1200" b="0" i="0" u="none" strike="noStrike" baseline="0" dirty="0">
                    <a:latin typeface="CMR10"/>
                  </a:rPr>
                  <a:t>, if </a:t>
                </a:r>
                <a:r>
                  <a:rPr lang="en-US" sz="1200" b="0" i="0" u="none" strike="noStrike" baseline="0" dirty="0">
                    <a:latin typeface="CMMI10"/>
                  </a:rPr>
                  <a:t>δ </a:t>
                </a:r>
                <a:r>
                  <a:rPr lang="en-US" sz="1200" b="0" i="0" u="none" strike="noStrike" baseline="0" dirty="0">
                    <a:latin typeface="CMR10"/>
                  </a:rPr>
                  <a:t>is small enough Wiener’s attack</a:t>
                </a:r>
              </a:p>
              <a:p>
                <a:pPr algn="l"/>
                <a:r>
                  <a:rPr lang="en-US" sz="1200" b="0" i="0" u="none" strike="noStrike" baseline="0" dirty="0">
                    <a:latin typeface="CMR10"/>
                  </a:rPr>
                  <a:t>then works by generating the continued fraction expansion of </a:t>
                </a:r>
                <a:r>
                  <a:rPr lang="en-US" sz="1200" b="0" i="0" u="none" strike="noStrike" baseline="0" dirty="0">
                    <a:latin typeface="CMMI10"/>
                  </a:rPr>
                  <a:t>e/pq </a:t>
                </a:r>
                <a:r>
                  <a:rPr lang="en-US" sz="1200" b="0" i="0" u="none" strike="noStrike" baseline="0" dirty="0">
                    <a:latin typeface="CMR10"/>
                  </a:rPr>
                  <a:t>until its close underestimate</a:t>
                </a:r>
              </a:p>
              <a:p>
                <a:pPr algn="l"/>
                <a:r>
                  <a:rPr lang="en-US" sz="1200" b="0" i="0" u="none" strike="noStrike" baseline="0" dirty="0">
                    <a:latin typeface="CMMI10"/>
                  </a:rPr>
                  <a:t>k/dg </a:t>
                </a:r>
                <a:r>
                  <a:rPr lang="en-US" sz="1200" b="0" i="0" u="none" strike="noStrike" baseline="0" dirty="0">
                    <a:latin typeface="CMR10"/>
                  </a:rPr>
                  <a:t>can be found using his continued fraction algorithm.</a:t>
                </a:r>
                <a:endParaRPr lang="el-GR" dirty="0"/>
              </a:p>
              <a:p>
                <a:endParaRPr lang="el-GR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294270-AB60-41F3-809F-BC6C0D22EE10}" type="slidenum">
              <a:rPr lang="el-GR" smtClean="0"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807988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GUI for the program was created here, but it has not been uploaded on the website.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294270-AB60-41F3-809F-BC6C0D22EE10}" type="slidenum">
              <a:rPr lang="el-GR" smtClean="0"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06418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2E73988-F6E4-493B-A0E4-72DEBFB938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00495FCB-C7DF-4F1D-9F48-ADA40669F8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387D030-A065-45FA-97C4-C327A491D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78C6B-0312-46B9-BADC-C3146E398A8E}" type="datetimeFigureOut">
              <a:rPr lang="el-GR" smtClean="0"/>
              <a:t>10/7/2023</a:t>
            </a:fld>
            <a:endParaRPr lang="el-GR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FB3FEFD-2DCC-49FB-ACAC-E5E208DD9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9FBB328-758A-49AB-A83B-1D2C3262D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9B093-4AD4-47E6-A631-768D66C9FA3E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33779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E705AF6-F4BA-4467-AAFD-4C2B8D0F1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CC09D17C-0895-4764-BA1A-0F33444D13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5041EABE-7FFB-4179-92D7-5F53133A3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78C6B-0312-46B9-BADC-C3146E398A8E}" type="datetimeFigureOut">
              <a:rPr lang="el-GR" smtClean="0"/>
              <a:t>10/7/2023</a:t>
            </a:fld>
            <a:endParaRPr lang="el-GR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84BD029-85D4-4FA6-BEB9-A1542C723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521DB161-DD64-4AA2-AC97-5303C056A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9B093-4AD4-47E6-A631-768D66C9FA3E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58215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A23BC18E-6203-435A-8068-A38DC789C2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F7755B54-890B-4D34-BF54-C8F2537C20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592B1E0A-A7A8-4BCE-97C2-655E6E400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78C6B-0312-46B9-BADC-C3146E398A8E}" type="datetimeFigureOut">
              <a:rPr lang="el-GR" smtClean="0"/>
              <a:t>10/7/2023</a:t>
            </a:fld>
            <a:endParaRPr lang="el-GR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56DF43B-8ECF-4849-A05A-F311DA8A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3214B59-D8C0-4322-AFB0-33E73F5E2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9B093-4AD4-47E6-A631-768D66C9FA3E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464554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7/10/2023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5369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0520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106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8636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9113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878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8675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7/10/2023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648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4799718-B012-4393-8BF8-CC5BAA6DD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01EAFCE-4F26-4A5E-90D0-802BF83D0E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718AA5D-55C6-4619-98A5-BA3586ADE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78C6B-0312-46B9-BADC-C3146E398A8E}" type="datetimeFigureOut">
              <a:rPr lang="el-GR" smtClean="0"/>
              <a:t>10/7/2023</a:t>
            </a:fld>
            <a:endParaRPr lang="el-GR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1C4F930-74AE-4AC5-8192-44D80D112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FB3BE18-29A3-47AB-8951-F9CAF04FF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9B093-4AD4-47E6-A631-768D66C9FA3E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754191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9282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6571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8532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EF58D-B62B-40BB-83AA-9D07CFC4E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AC06D3-F571-4213-A2A4-6A1915120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10580-AD31-4B8F-8448-55A666AC1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7/10/2023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C99C8-515A-4FEA-9CD2-6D0BF46C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2AF1B-1868-4C05-B6C3-9EBF29A5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0429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D384-B2C5-42A4-9774-A931C39BA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D736C-5FCC-43BC-B824-A90F2CC5D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A3A50-B922-45BE-945D-7ED3EBD83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41F78-20DE-4D53-BB25-79E5C4E1A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43084-C669-4FDF-87D4-F22D36BB8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2807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6C559-800C-489A-9174-7901F92B0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2B5C3-320B-4CFD-B6A7-A28C7E435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CA372-3F42-4113-A73B-5FDCF93CB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A1197-0C78-4878-B086-5D206EA49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B83D8-FD42-44FF-AA20-944A519CC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9763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685AA-B5C7-4E3D-85FA-94F3C73E5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AFEEA-6F3F-4630-A950-61C05D2FA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36817-B869-4D19-9EE8-A3166B0E1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74146-2374-4321-AEBB-3E9B09D77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42337B-B902-4DC2-BB94-02B8A754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AD585-B83C-4ECF-AF42-8DDF6996B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4648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A9ADB-3495-481F-BB4E-9C7128B17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6FF4C-26CB-4281-A2F7-6CBE45186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2E72A9-F222-45B4-9355-C04C05864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699F6E-77AD-4EBC-BAF9-5A43CDEC4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77677-7169-4591-B047-0678815F48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82A6EB-0285-4FA4-A00C-A7F716084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D39526-82B8-402C-8A2B-82EF8F3F3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5EC9E6-6FF1-4541-9CB1-A2FF9D852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2082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70F54-6CED-4251-A0A6-32CCD1213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72C8E6-49D6-46A5-8DC3-B0D8E683C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883CBA-77CD-4490-A5F3-BAA8FC25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A5FF79-61B6-4693-8547-95B1F2F7A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7088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BDCB94-13E9-41CB-88F0-D30A1791D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4795A4-736C-426D-8559-5AD589275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2A2ACD-17F3-4C16-8E77-86EC92CC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898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7E3865E-C9F2-4BDD-B589-794FCAFF2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4F7F8526-6C06-49A4-8C0F-74C97FCDC9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6A12E2E-363C-46D3-8C82-5070C912F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78C6B-0312-46B9-BADC-C3146E398A8E}" type="datetimeFigureOut">
              <a:rPr lang="el-GR" smtClean="0"/>
              <a:t>10/7/2023</a:t>
            </a:fld>
            <a:endParaRPr lang="el-GR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3D17D19-AC87-4D19-9ABF-EBF064DE8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2CB23FA-879E-4B9F-8396-90EC3DF33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9B093-4AD4-47E6-A631-768D66C9FA3E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9706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FCB2E-B68A-48F9-8B20-CDED818FB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81C83-64B5-4BFD-A163-75C2EA7F8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5D44AD-E361-48A3-936D-DDA0D5144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EED06C-E016-489C-8863-EA1BE998B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9161F0-D253-49A7-9A08-7A0A22814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42C61A-B326-40A7-A286-90D0544B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6661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2DF6F-D00F-4CE4-8701-B00627346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0FF7AB-F851-4425-8407-996C920E68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D6CF5-154F-4615-8CDC-E2BFA61FA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5C400-0D13-495F-8C4E-EC3CDF5F2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B290D7-98AC-45E5-A7D6-73520AFC7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4276C-2BD2-4C4F-AC04-DD3D73768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4550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170B0-C1C5-4976-80E8-6B4F90EB3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593EE-493E-4BCE-8992-24CA63E1E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0919F-FDDD-42FB-8422-A0665D558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6D38A-35F8-4667-A1F4-49644471E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CC230-78B7-487B-9C95-CB00868F6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9439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4CB826-D9AA-4689-B8C0-38D999F0D0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1F1CDD-16FB-45E0-9887-24374C567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46397-BBD2-4426-B1F5-FD6EA3CDC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B91E4-73D0-4ACD-8F54-00EE6FB1D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28C61-59FE-44D6-A7D6-AAD292232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582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5E58B72-4058-4670-9F68-8EF1E9311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C5646E3-4192-442B-8281-C6F3ED3BF3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3991C458-5125-4896-BE51-0F9C874AF2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F518A93E-303C-4368-A839-7405DE15B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78C6B-0312-46B9-BADC-C3146E398A8E}" type="datetimeFigureOut">
              <a:rPr lang="el-GR" smtClean="0"/>
              <a:t>10/7/2023</a:t>
            </a:fld>
            <a:endParaRPr lang="el-GR" dirty="0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49E3FB3E-1DE4-4F64-9891-6F4F85DD1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C12FBC5B-8CF4-4B79-9C8E-60535EB96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9B093-4AD4-47E6-A631-768D66C9FA3E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99007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AEC5D0E-5FF7-4AB2-AA32-F1E6F244F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C53DA80E-C254-41B5-97AC-9001FCE80D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7384E257-3B05-46F0-BAF8-23DAAF870E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97AD9D0D-3BB1-41D7-9169-F90BB9572F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4C1BFD20-B17A-4380-A718-5A8A251C77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C0CA48E7-FBE3-4804-83CF-28517BEF3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78C6B-0312-46B9-BADC-C3146E398A8E}" type="datetimeFigureOut">
              <a:rPr lang="el-GR" smtClean="0"/>
              <a:t>10/7/2023</a:t>
            </a:fld>
            <a:endParaRPr lang="el-GR" dirty="0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F9FE0BD8-7AF1-421C-81C6-5D78CF81E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F3939234-7664-4467-9E9F-0F23B9658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9B093-4AD4-47E6-A631-768D66C9FA3E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28014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F65F67A-5B00-4AE6-9032-25BC77DB4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4CCEF4E9-A1CE-4389-8878-79395C942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78C6B-0312-46B9-BADC-C3146E398A8E}" type="datetimeFigureOut">
              <a:rPr lang="el-GR" smtClean="0"/>
              <a:t>10/7/2023</a:t>
            </a:fld>
            <a:endParaRPr lang="el-GR" dirty="0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A882A1E2-D5BA-4099-AA8A-0662A254F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447BCAE7-2A96-46EB-A07E-F70D2022A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9B093-4AD4-47E6-A631-768D66C9FA3E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25016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828C03AA-DC76-4EDF-806D-4BE8EC646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78C6B-0312-46B9-BADC-C3146E398A8E}" type="datetimeFigureOut">
              <a:rPr lang="el-GR" smtClean="0"/>
              <a:t>10/7/2023</a:t>
            </a:fld>
            <a:endParaRPr lang="el-GR" dirty="0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81B47777-8432-493D-9858-F8C4A767A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2860F2D3-74EF-42D1-96A9-921481CE9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9B093-4AD4-47E6-A631-768D66C9FA3E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33040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274F21F-58FF-4FE5-8659-102A24CA5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E03401A-71B3-4FC2-8028-DBDAFA787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CD37DCA6-4A3C-4D99-9747-DA135DA71F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B4F2BA67-292B-48C1-AE31-B51E09C8A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78C6B-0312-46B9-BADC-C3146E398A8E}" type="datetimeFigureOut">
              <a:rPr lang="el-GR" smtClean="0"/>
              <a:t>10/7/2023</a:t>
            </a:fld>
            <a:endParaRPr lang="el-GR" dirty="0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9557E07E-4ED5-480B-89A1-D5652AFDA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709CE286-DE24-4155-B20A-21151EBAC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9B093-4AD4-47E6-A631-768D66C9FA3E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69114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F63D7EF-BC4C-4859-88FA-4FA8BC5D9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C0297937-A9C4-48D0-B285-80155BE947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085E7CF0-024F-413E-A678-744F364A39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0A3AD8C1-E74B-498C-906F-7BBC6A90E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78C6B-0312-46B9-BADC-C3146E398A8E}" type="datetimeFigureOut">
              <a:rPr lang="el-GR" smtClean="0"/>
              <a:t>10/7/2023</a:t>
            </a:fld>
            <a:endParaRPr lang="el-GR" dirty="0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6E005DA2-146D-4A66-B8D3-30BD103E2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BF7CE240-4B3A-46C4-9344-AE82DDAC9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9B093-4AD4-47E6-A631-768D66C9FA3E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9621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5E184B6E-9A5E-471F-8171-5046DF12B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F1568C94-68AF-4CAF-843D-EFF741C4AC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5E1D4DAA-FCD7-4D34-BC57-855399B468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78C6B-0312-46B9-BADC-C3146E398A8E}" type="datetimeFigureOut">
              <a:rPr lang="el-GR" smtClean="0"/>
              <a:t>10/7/2023</a:t>
            </a:fld>
            <a:endParaRPr lang="el-GR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7337131-07C1-4319-B0EF-64A37EA922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3B66F1D-6D9C-4D1E-9C3E-528C21C183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9B093-4AD4-47E6-A631-768D66C9FA3E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96785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645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47A131F-D5DE-41A5-B4CF-4F345319B40B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AF4666D-BD98-40A5-A75F-478B982010B2}"/>
              </a:ext>
            </a:extLst>
          </p:cNvPr>
          <p:cNvSpPr/>
          <p:nvPr/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8680585-71F9-4721-A998-4974171D2EB4}"/>
              </a:ext>
            </a:extLst>
          </p:cNvPr>
          <p:cNvSpPr/>
          <p:nvPr/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2BC95C2-2EEC-4F59-ABA8-660B0D059CCF}"/>
              </a:ext>
            </a:extLst>
          </p:cNvPr>
          <p:cNvSpPr/>
          <p:nvPr/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1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</a:extLst>
          </p:cNvPr>
          <p:cNvGrpSpPr/>
          <p:nvPr/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</a:extLst>
            </p:cNvPr>
            <p:cNvSpPr/>
            <p:nvPr/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</a:extLst>
            </p:cNvPr>
            <p:cNvSpPr/>
            <p:nvPr/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</a:extLst>
            </p:cNvPr>
            <p:cNvSpPr/>
            <p:nvPr/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</a:extLst>
            </p:cNvPr>
            <p:cNvSpPr/>
            <p:nvPr/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</a:extLst>
            </p:cNvPr>
            <p:cNvSpPr/>
            <p:nvPr/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</a:extLst>
            </p:cNvPr>
            <p:cNvSpPr/>
            <p:nvPr/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</a:extLst>
            </p:cNvPr>
            <p:cNvSpPr/>
            <p:nvPr/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9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</a:extLst>
          </p:cNvPr>
          <p:cNvGrpSpPr/>
          <p:nvPr/>
        </p:nvGrpSpPr>
        <p:grpSpPr>
          <a:xfrm>
            <a:off x="8610600" y="3276600"/>
            <a:ext cx="3529260" cy="3581399"/>
            <a:chOff x="4114800" y="1423987"/>
            <a:chExt cx="3961542" cy="4007547"/>
          </a:xfrm>
          <a:noFill/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</a:extLst>
            </p:cNvPr>
            <p:cNvSpPr/>
            <p:nvPr/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</a:extLst>
            </p:cNvPr>
            <p:cNvSpPr/>
            <p:nvPr/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</a:extLst>
            </p:cNvPr>
            <p:cNvSpPr/>
            <p:nvPr/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</a:extLst>
            </p:cNvPr>
            <p:cNvSpPr/>
            <p:nvPr/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</a:extLst>
            </p:cNvPr>
            <p:cNvSpPr/>
            <p:nvPr/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</a:extLst>
            </p:cNvPr>
            <p:cNvSpPr/>
            <p:nvPr/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</a:extLst>
            </p:cNvPr>
            <p:cNvSpPr/>
            <p:nvPr/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60C036-BBCE-4F9E-AD56-DD36D4407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5D7EC-1E6A-473F-B5A4-18CDFB6CF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981C7-34D5-49A4-949D-715FD4BD8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900" kern="1200" cap="all" spc="20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0DAF61AA-5A98-4049-A93E-477E5505141A}" type="datetimeFigureOut">
              <a:rPr lang="en-US" smtClean="0"/>
              <a:pPr/>
              <a:t>7/10/2023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5CE6E-733D-4C60-B40B-C7C10CB5A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900" kern="1200" cap="all" spc="200" dirty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80D8B-7909-4114-8EBA-C3086DC62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900" kern="1200" cap="all" spc="20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415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5"/>
        </a:buClr>
        <a:buFont typeface="Avenir Next LT Pro" panose="020B0504020202020204" pitchFamily="34" charset="0"/>
        <a:buChar char="+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1.png"/><Relationship Id="rId4" Type="http://schemas.openxmlformats.org/officeDocument/2006/relationships/hyperlink" Target="file:///C:\Users\HP\Desktop\EuclidAttack%20Project\EuclidAttack_FloriasPapadopoulos\EuclidAttack_Program\__EuclidAttack.exe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Relationship Id="rId14" Type="http://schemas.openxmlformats.org/officeDocument/2006/relationships/image" Target="../media/image14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Ομάδα 1">
            <a:extLst>
              <a:ext uri="{FF2B5EF4-FFF2-40B4-BE49-F238E27FC236}">
                <a16:creationId xmlns:a16="http://schemas.microsoft.com/office/drawing/2014/main" id="{8E46A774-3B6F-4381-ADDB-6EC4935F09D5}"/>
              </a:ext>
            </a:extLst>
          </p:cNvPr>
          <p:cNvGrpSpPr/>
          <p:nvPr/>
        </p:nvGrpSpPr>
        <p:grpSpPr>
          <a:xfrm>
            <a:off x="-2" y="2680091"/>
            <a:ext cx="12192000" cy="954107"/>
            <a:chOff x="-125837" y="2951946"/>
            <a:chExt cx="12192000" cy="954107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4DE90C5-B638-4342-9142-715907F959F7}"/>
                </a:ext>
              </a:extLst>
            </p:cNvPr>
            <p:cNvSpPr/>
            <p:nvPr/>
          </p:nvSpPr>
          <p:spPr>
            <a:xfrm>
              <a:off x="-125837" y="2951946"/>
              <a:ext cx="12192000" cy="95410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038F435-F985-4009-A770-91D078C32EF3}"/>
                </a:ext>
              </a:extLst>
            </p:cNvPr>
            <p:cNvSpPr txBox="1"/>
            <p:nvPr/>
          </p:nvSpPr>
          <p:spPr>
            <a:xfrm>
              <a:off x="1618627" y="3105833"/>
              <a:ext cx="90019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i="0" u="none" strike="noStrike" baseline="0" dirty="0">
                  <a:latin typeface="Arial" panose="020B0604020202020204" pitchFamily="34" charset="0"/>
                </a:rPr>
                <a:t>A study of the Euclidean attack on RSA</a:t>
              </a:r>
              <a:endParaRPr lang="el-GR" sz="5400" dirty="0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99D28C3B-62C1-4A5C-B15E-AC6B4A490799}"/>
              </a:ext>
            </a:extLst>
          </p:cNvPr>
          <p:cNvSpPr txBox="1"/>
          <p:nvPr/>
        </p:nvSpPr>
        <p:spPr>
          <a:xfrm>
            <a:off x="4307887" y="4577679"/>
            <a:ext cx="3576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/>
              <a:t>ΦΛΩΡΙΑΣ ΠΑΠΑΔΟΠΟΥΛΟΣ</a:t>
            </a:r>
            <a:endParaRPr lang="en-US" sz="24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3C0D83B-0E5A-472B-BAFD-21A3B6FCF55D}"/>
              </a:ext>
            </a:extLst>
          </p:cNvPr>
          <p:cNvSpPr txBox="1"/>
          <p:nvPr/>
        </p:nvSpPr>
        <p:spPr>
          <a:xfrm>
            <a:off x="2670699" y="720947"/>
            <a:ext cx="71554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>
                <a:latin typeface="Arial Nova" panose="020B0504020202020204" pitchFamily="34" charset="0"/>
              </a:rPr>
              <a:t>ΑΡΙΣΤΟΤΕΛΕΙΟ ΠΑΝΕΠΙΣΤΗΜΙΟ ΘΕΣΣΑΛΟΝΙΚΗΣ </a:t>
            </a:r>
          </a:p>
          <a:p>
            <a:pPr algn="ctr"/>
            <a:r>
              <a:rPr lang="el-GR" sz="2000" dirty="0">
                <a:latin typeface="Arial Nova" panose="020B0504020202020204" pitchFamily="34" charset="0"/>
              </a:rPr>
              <a:t>ΣΧΟΛΗ ΘΕΤΙΚΩΝ ΕΠΙΣΤΗΜΩΝ </a:t>
            </a:r>
          </a:p>
          <a:p>
            <a:pPr algn="ctr"/>
            <a:r>
              <a:rPr lang="el-GR" sz="2000" dirty="0">
                <a:latin typeface="Arial Nova" panose="020B0504020202020204" pitchFamily="34" charset="0"/>
              </a:rPr>
              <a:t>ΤΜΗΜΑ ΜΑΘΗΜΑΤΙΚΩΝ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D5F0F8EC-DD5E-4EF4-A56C-DF3E7F6575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" b="164"/>
          <a:stretch/>
        </p:blipFill>
        <p:spPr>
          <a:xfrm>
            <a:off x="961981" y="398575"/>
            <a:ext cx="1576800" cy="1571632"/>
          </a:xfrm>
          <a:prstGeom prst="ellipse">
            <a:avLst/>
          </a:prstGeom>
          <a:noFill/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B92E20D3-2CF8-4CA3-8B01-33B43C3F2C5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" b="168"/>
          <a:stretch/>
        </p:blipFill>
        <p:spPr>
          <a:xfrm>
            <a:off x="9958020" y="354187"/>
            <a:ext cx="1576799" cy="157163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0243970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A6C273A-38F2-4D34-98BF-47B248862B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AvenirNext LT Pro Medium" panose="020B0504020202020204" pitchFamily="34" charset="0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E2CF659-EE5D-432C-B47F-10AC4A48A3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AvenirNext LT Pro Medium" panose="020B0504020202020204" pitchFamily="34" charset="0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83AA549-1F0C-46E0-AAD8-DC3DC6CA61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4" name="Picture 3" descr="A snake against a black background">
            <a:extLst>
              <a:ext uri="{FF2B5EF4-FFF2-40B4-BE49-F238E27FC236}">
                <a16:creationId xmlns:a16="http://schemas.microsoft.com/office/drawing/2014/main" id="{759B2761-C1F1-DD69-EDE8-70CB1B0A2BE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0000"/>
          </a:blip>
          <a:srcRect t="7282" r="6" b="16072"/>
          <a:stretch/>
        </p:blipFill>
        <p:spPr>
          <a:xfrm>
            <a:off x="20" y="0"/>
            <a:ext cx="12188932" cy="6856614"/>
          </a:xfrm>
          <a:prstGeom prst="rect">
            <a:avLst/>
          </a:prstGeom>
        </p:spPr>
      </p:pic>
      <p:grpSp>
        <p:nvGrpSpPr>
          <p:cNvPr id="15" name="Bottom Right">
            <a:extLst>
              <a:ext uri="{FF2B5EF4-FFF2-40B4-BE49-F238E27FC236}">
                <a16:creationId xmlns:a16="http://schemas.microsoft.com/office/drawing/2014/main" id="{7B2F7E43-35EC-4103-9D95-2ACDB00387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16" name="Graphic 157">
              <a:extLst>
                <a:ext uri="{FF2B5EF4-FFF2-40B4-BE49-F238E27FC236}">
                  <a16:creationId xmlns:a16="http://schemas.microsoft.com/office/drawing/2014/main" id="{4CBE545A-C704-48FA-8193-05D4FDAA21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DFC12F8B-A54C-43DD-B393-14555547B64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E3B33274-B053-4224-A5A0-B90126BFFFE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1C7170C7-58C1-4C2A-BCB1-A35DA8E12D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5931EDD4-C978-4F30-9A9D-2C5D3B3E4BA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3E984CF3-8D55-4CD4-8256-69FDFE61C12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E9CC4F5D-4692-4689-807E-46C4886AD3E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B872E016-A490-4CAF-AAC9-3EE29CBD43D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94A6B7E-847F-437A-BC2F-A78EE3F87D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sp>
        <p:nvSpPr>
          <p:cNvPr id="26" name="Footer Placeholder 42">
            <a:extLst>
              <a:ext uri="{FF2B5EF4-FFF2-40B4-BE49-F238E27FC236}">
                <a16:creationId xmlns:a16="http://schemas.microsoft.com/office/drawing/2014/main" id="{03E51277-1095-412F-913B-8FA8021AA6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all" spc="20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Segoe UI Semilight" panose="020B0402040204020203" pitchFamily="34" charset="0"/>
              <a:ea typeface="+mn-ea"/>
              <a:cs typeface="Segoe UI Semilight" panose="020B0402040204020203" pitchFamily="34" charset="0"/>
            </a:endParaRPr>
          </a:p>
        </p:txBody>
      </p:sp>
      <p:grpSp>
        <p:nvGrpSpPr>
          <p:cNvPr id="28" name="Top Left">
            <a:extLst>
              <a:ext uri="{FF2B5EF4-FFF2-40B4-BE49-F238E27FC236}">
                <a16:creationId xmlns:a16="http://schemas.microsoft.com/office/drawing/2014/main" id="{96F2112D-BBBE-46A6-B66D-A3F02ED328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3087"/>
            <a:ext cx="7921775" cy="6887020"/>
            <a:chOff x="3662362" y="1504950"/>
            <a:chExt cx="4411694" cy="3835431"/>
          </a:xfrm>
          <a:noFill/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12269F1-E4D6-4EEB-8A0F-059FAFC408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95342" y="1540859"/>
              <a:ext cx="2478714" cy="3799522"/>
            </a:xfrm>
            <a:custGeom>
              <a:avLst/>
              <a:gdLst>
                <a:gd name="connsiteX0" fmla="*/ 545711 w 2478714"/>
                <a:gd name="connsiteY0" fmla="*/ 3799523 h 3799522"/>
                <a:gd name="connsiteX1" fmla="*/ 280820 w 2478714"/>
                <a:gd name="connsiteY1" fmla="*/ 3178874 h 3799522"/>
                <a:gd name="connsiteX2" fmla="*/ 43076 w 2478714"/>
                <a:gd name="connsiteY2" fmla="*/ 2663762 h 3799522"/>
                <a:gd name="connsiteX3" fmla="*/ 3167 w 2478714"/>
                <a:gd name="connsiteY3" fmla="*/ 2344769 h 3799522"/>
                <a:gd name="connsiteX4" fmla="*/ 117943 w 2478714"/>
                <a:gd name="connsiteY4" fmla="*/ 1976723 h 3799522"/>
                <a:gd name="connsiteX5" fmla="*/ 224242 w 2478714"/>
                <a:gd name="connsiteY5" fmla="*/ 1744123 h 3799522"/>
                <a:gd name="connsiteX6" fmla="*/ 447222 w 2478714"/>
                <a:gd name="connsiteY6" fmla="*/ 1569244 h 3799522"/>
                <a:gd name="connsiteX7" fmla="*/ 708588 w 2478714"/>
                <a:gd name="connsiteY7" fmla="*/ 1598295 h 3799522"/>
                <a:gd name="connsiteX8" fmla="*/ 1024532 w 2478714"/>
                <a:gd name="connsiteY8" fmla="*/ 1741837 h 3799522"/>
                <a:gd name="connsiteX9" fmla="*/ 1538692 w 2478714"/>
                <a:gd name="connsiteY9" fmla="*/ 1773460 h 3799522"/>
                <a:gd name="connsiteX10" fmla="*/ 1869019 w 2478714"/>
                <a:gd name="connsiteY10" fmla="*/ 1650016 h 3799522"/>
                <a:gd name="connsiteX11" fmla="*/ 2124670 w 2478714"/>
                <a:gd name="connsiteY11" fmla="*/ 1515047 h 3799522"/>
                <a:gd name="connsiteX12" fmla="*/ 2334410 w 2478714"/>
                <a:gd name="connsiteY12" fmla="*/ 1305401 h 3799522"/>
                <a:gd name="connsiteX13" fmla="*/ 2430232 w 2478714"/>
                <a:gd name="connsiteY13" fmla="*/ 933164 h 3799522"/>
                <a:gd name="connsiteX14" fmla="*/ 2430232 w 2478714"/>
                <a:gd name="connsiteY14" fmla="*/ 571786 h 3799522"/>
                <a:gd name="connsiteX15" fmla="*/ 2445472 w 2478714"/>
                <a:gd name="connsiteY15" fmla="*/ 315659 h 3799522"/>
                <a:gd name="connsiteX16" fmla="*/ 2478714 w 2478714"/>
                <a:gd name="connsiteY16" fmla="*/ 0 h 3799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78714" h="3799522">
                  <a:moveTo>
                    <a:pt x="545711" y="3799523"/>
                  </a:moveTo>
                  <a:cubicBezTo>
                    <a:pt x="492847" y="3532346"/>
                    <a:pt x="330541" y="3270313"/>
                    <a:pt x="280820" y="3178874"/>
                  </a:cubicBezTo>
                  <a:cubicBezTo>
                    <a:pt x="190047" y="3012281"/>
                    <a:pt x="98988" y="2844832"/>
                    <a:pt x="43076" y="2663762"/>
                  </a:cubicBezTo>
                  <a:cubicBezTo>
                    <a:pt x="11072" y="2560130"/>
                    <a:pt x="-7882" y="2452402"/>
                    <a:pt x="3167" y="2344769"/>
                  </a:cubicBezTo>
                  <a:cubicBezTo>
                    <a:pt x="16311" y="2216468"/>
                    <a:pt x="71175" y="2097310"/>
                    <a:pt x="117943" y="1976723"/>
                  </a:cubicBezTo>
                  <a:cubicBezTo>
                    <a:pt x="148899" y="1896904"/>
                    <a:pt x="177569" y="1815751"/>
                    <a:pt x="224242" y="1744123"/>
                  </a:cubicBezTo>
                  <a:cubicBezTo>
                    <a:pt x="277677" y="1662017"/>
                    <a:pt x="352829" y="1593437"/>
                    <a:pt x="447222" y="1569244"/>
                  </a:cubicBezTo>
                  <a:cubicBezTo>
                    <a:pt x="534090" y="1547051"/>
                    <a:pt x="624387" y="1565910"/>
                    <a:pt x="708588" y="1598295"/>
                  </a:cubicBezTo>
                  <a:cubicBezTo>
                    <a:pt x="816697" y="1640015"/>
                    <a:pt x="915948" y="1701546"/>
                    <a:pt x="1024532" y="1741837"/>
                  </a:cubicBezTo>
                  <a:cubicBezTo>
                    <a:pt x="1188743" y="1802797"/>
                    <a:pt x="1367814" y="1811750"/>
                    <a:pt x="1538692" y="1773460"/>
                  </a:cubicBezTo>
                  <a:cubicBezTo>
                    <a:pt x="1653659" y="1747647"/>
                    <a:pt x="1761863" y="1699355"/>
                    <a:pt x="1869019" y="1650016"/>
                  </a:cubicBezTo>
                  <a:cubicBezTo>
                    <a:pt x="1956744" y="1609630"/>
                    <a:pt x="2044279" y="1568291"/>
                    <a:pt x="2124670" y="1515047"/>
                  </a:cubicBezTo>
                  <a:cubicBezTo>
                    <a:pt x="2208204" y="1459706"/>
                    <a:pt x="2282976" y="1391222"/>
                    <a:pt x="2334410" y="1305401"/>
                  </a:cubicBezTo>
                  <a:cubicBezTo>
                    <a:pt x="2401181" y="1194054"/>
                    <a:pt x="2423565" y="1063276"/>
                    <a:pt x="2430232" y="933164"/>
                  </a:cubicBezTo>
                  <a:cubicBezTo>
                    <a:pt x="2436423" y="812864"/>
                    <a:pt x="2428517" y="692277"/>
                    <a:pt x="2430232" y="571786"/>
                  </a:cubicBezTo>
                  <a:cubicBezTo>
                    <a:pt x="2431470" y="486251"/>
                    <a:pt x="2438233" y="400907"/>
                    <a:pt x="2445472" y="315659"/>
                  </a:cubicBezTo>
                  <a:cubicBezTo>
                    <a:pt x="2454426" y="210217"/>
                    <a:pt x="2463284" y="104680"/>
                    <a:pt x="2478714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88D87B2-D2A4-4577-89DC-7AF275C017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71982" y="2388008"/>
              <a:ext cx="2302192" cy="2952373"/>
            </a:xfrm>
            <a:custGeom>
              <a:avLst/>
              <a:gdLst>
                <a:gd name="connsiteX0" fmla="*/ 2302193 w 2302192"/>
                <a:gd name="connsiteY0" fmla="*/ 2952373 h 2952373"/>
                <a:gd name="connsiteX1" fmla="*/ 2022729 w 2302192"/>
                <a:gd name="connsiteY1" fmla="*/ 2442309 h 2952373"/>
                <a:gd name="connsiteX2" fmla="*/ 1834039 w 2302192"/>
                <a:gd name="connsiteY2" fmla="*/ 1937199 h 2952373"/>
                <a:gd name="connsiteX3" fmla="*/ 1789748 w 2302192"/>
                <a:gd name="connsiteY3" fmla="*/ 1609063 h 2952373"/>
                <a:gd name="connsiteX4" fmla="*/ 1870139 w 2302192"/>
                <a:gd name="connsiteY4" fmla="*/ 1183962 h 2952373"/>
                <a:gd name="connsiteX5" fmla="*/ 2021110 w 2302192"/>
                <a:gd name="connsiteY5" fmla="*/ 743621 h 2952373"/>
                <a:gd name="connsiteX6" fmla="*/ 2010061 w 2302192"/>
                <a:gd name="connsiteY6" fmla="*/ 342047 h 2952373"/>
                <a:gd name="connsiteX7" fmla="*/ 1867376 w 2302192"/>
                <a:gd name="connsiteY7" fmla="*/ 55440 h 2952373"/>
                <a:gd name="connsiteX8" fmla="*/ 1652683 w 2302192"/>
                <a:gd name="connsiteY8" fmla="*/ 2862 h 2952373"/>
                <a:gd name="connsiteX9" fmla="*/ 1295305 w 2302192"/>
                <a:gd name="connsiteY9" fmla="*/ 234129 h 2952373"/>
                <a:gd name="connsiteX10" fmla="*/ 812101 w 2302192"/>
                <a:gd name="connsiteY10" fmla="*/ 886401 h 2952373"/>
                <a:gd name="connsiteX11" fmla="*/ 668846 w 2302192"/>
                <a:gd name="connsiteY11" fmla="*/ 1126145 h 2952373"/>
                <a:gd name="connsiteX12" fmla="*/ 498443 w 2302192"/>
                <a:gd name="connsiteY12" fmla="*/ 1405799 h 2952373"/>
                <a:gd name="connsiteX13" fmla="*/ 355759 w 2302192"/>
                <a:gd name="connsiteY13" fmla="*/ 1634304 h 2952373"/>
                <a:gd name="connsiteX14" fmla="*/ 161449 w 2302192"/>
                <a:gd name="connsiteY14" fmla="*/ 1913576 h 2952373"/>
                <a:gd name="connsiteX15" fmla="*/ 0 w 2302192"/>
                <a:gd name="connsiteY15" fmla="*/ 2189802 h 2952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302192" h="2952373">
                  <a:moveTo>
                    <a:pt x="2302193" y="2952373"/>
                  </a:moveTo>
                  <a:cubicBezTo>
                    <a:pt x="2141125" y="2809308"/>
                    <a:pt x="2070068" y="2504603"/>
                    <a:pt x="2022729" y="2442309"/>
                  </a:cubicBezTo>
                  <a:cubicBezTo>
                    <a:pt x="1884140" y="2259810"/>
                    <a:pt x="1887760" y="2160274"/>
                    <a:pt x="1834039" y="1937199"/>
                  </a:cubicBezTo>
                  <a:cubicBezTo>
                    <a:pt x="1808131" y="1829376"/>
                    <a:pt x="1789367" y="1719838"/>
                    <a:pt x="1789748" y="1609063"/>
                  </a:cubicBezTo>
                  <a:cubicBezTo>
                    <a:pt x="1790224" y="1464092"/>
                    <a:pt x="1822418" y="1321122"/>
                    <a:pt x="1870139" y="1183962"/>
                  </a:cubicBezTo>
                  <a:cubicBezTo>
                    <a:pt x="1921288" y="1036896"/>
                    <a:pt x="1991868" y="896307"/>
                    <a:pt x="2021110" y="743621"/>
                  </a:cubicBezTo>
                  <a:cubicBezTo>
                    <a:pt x="2046637" y="610842"/>
                    <a:pt x="2036921" y="474730"/>
                    <a:pt x="2010061" y="342047"/>
                  </a:cubicBezTo>
                  <a:cubicBezTo>
                    <a:pt x="1988058" y="233367"/>
                    <a:pt x="1954340" y="122210"/>
                    <a:pt x="1867376" y="55440"/>
                  </a:cubicBezTo>
                  <a:cubicBezTo>
                    <a:pt x="1806512" y="8767"/>
                    <a:pt x="1728883" y="-7140"/>
                    <a:pt x="1652683" y="2862"/>
                  </a:cubicBezTo>
                  <a:cubicBezTo>
                    <a:pt x="1508474" y="21816"/>
                    <a:pt x="1395984" y="127068"/>
                    <a:pt x="1295305" y="234129"/>
                  </a:cubicBezTo>
                  <a:cubicBezTo>
                    <a:pt x="1109377" y="431772"/>
                    <a:pt x="953453" y="654657"/>
                    <a:pt x="812101" y="886401"/>
                  </a:cubicBezTo>
                  <a:cubicBezTo>
                    <a:pt x="763619" y="965934"/>
                    <a:pt x="716566" y="1046230"/>
                    <a:pt x="668846" y="1126145"/>
                  </a:cubicBezTo>
                  <a:cubicBezTo>
                    <a:pt x="612839" y="1219871"/>
                    <a:pt x="555308" y="1312644"/>
                    <a:pt x="498443" y="1405799"/>
                  </a:cubicBezTo>
                  <a:cubicBezTo>
                    <a:pt x="451676" y="1482475"/>
                    <a:pt x="405289" y="1559342"/>
                    <a:pt x="355759" y="1634304"/>
                  </a:cubicBezTo>
                  <a:cubicBezTo>
                    <a:pt x="293275" y="1728887"/>
                    <a:pt x="225362" y="1819946"/>
                    <a:pt x="161449" y="1913576"/>
                  </a:cubicBezTo>
                  <a:cubicBezTo>
                    <a:pt x="86487" y="2023495"/>
                    <a:pt x="0" y="2189802"/>
                    <a:pt x="0" y="2189802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grpSp>
          <p:nvGrpSpPr>
            <p:cNvPr id="31" name="Graphic 3">
              <a:extLst>
                <a:ext uri="{FF2B5EF4-FFF2-40B4-BE49-F238E27FC236}">
                  <a16:creationId xmlns:a16="http://schemas.microsoft.com/office/drawing/2014/main" id="{96F2112D-BBBE-46A6-B66D-A3F02ED328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62362" y="1504950"/>
              <a:ext cx="1913000" cy="3816381"/>
              <a:chOff x="3662362" y="1504950"/>
              <a:chExt cx="1913000" cy="3816381"/>
            </a:xfrm>
            <a:noFill/>
          </p:grpSpPr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ACCB55F8-F950-431F-9B90-688950D9F3B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662362" y="1504950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9525"/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27D0AA11-2E4E-479C-B953-547285E724B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662362" y="1504950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9525"/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90D86C66-EDF0-4ABB-87F4-A2882A2E02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671791" y="3466048"/>
                <a:ext cx="1604295" cy="1847472"/>
              </a:xfrm>
              <a:custGeom>
                <a:avLst/>
                <a:gdLst>
                  <a:gd name="connsiteX0" fmla="*/ 1604296 w 1604295"/>
                  <a:gd name="connsiteY0" fmla="*/ 1847472 h 1847472"/>
                  <a:gd name="connsiteX1" fmla="*/ 1517809 w 1604295"/>
                  <a:gd name="connsiteY1" fmla="*/ 1544292 h 1847472"/>
                  <a:gd name="connsiteX2" fmla="*/ 1394841 w 1604295"/>
                  <a:gd name="connsiteY2" fmla="*/ 1183771 h 1847472"/>
                  <a:gd name="connsiteX3" fmla="*/ 1318355 w 1604295"/>
                  <a:gd name="connsiteY3" fmla="*/ 695233 h 1847472"/>
                  <a:gd name="connsiteX4" fmla="*/ 1359884 w 1604295"/>
                  <a:gd name="connsiteY4" fmla="*/ 397863 h 1847472"/>
                  <a:gd name="connsiteX5" fmla="*/ 1359884 w 1604295"/>
                  <a:gd name="connsiteY5" fmla="*/ 236700 h 1847472"/>
                  <a:gd name="connsiteX6" fmla="*/ 1351598 w 1604295"/>
                  <a:gd name="connsiteY6" fmla="*/ 67250 h 1847472"/>
                  <a:gd name="connsiteX7" fmla="*/ 1316641 w 1604295"/>
                  <a:gd name="connsiteY7" fmla="*/ 10767 h 1847472"/>
                  <a:gd name="connsiteX8" fmla="*/ 1195292 w 1604295"/>
                  <a:gd name="connsiteY8" fmla="*/ 34008 h 1847472"/>
                  <a:gd name="connsiteX9" fmla="*/ 1005745 w 1604295"/>
                  <a:gd name="connsiteY9" fmla="*/ 254988 h 1847472"/>
                  <a:gd name="connsiteX10" fmla="*/ 763048 w 1604295"/>
                  <a:gd name="connsiteY10" fmla="*/ 587315 h 1847472"/>
                  <a:gd name="connsiteX11" fmla="*/ 548640 w 1604295"/>
                  <a:gd name="connsiteY11" fmla="*/ 861444 h 1847472"/>
                  <a:gd name="connsiteX12" fmla="*/ 328803 w 1604295"/>
                  <a:gd name="connsiteY12" fmla="*/ 1145480 h 1847472"/>
                  <a:gd name="connsiteX13" fmla="*/ 0 w 1604295"/>
                  <a:gd name="connsiteY13" fmla="*/ 1607157 h 1847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04295" h="1847472">
                    <a:moveTo>
                      <a:pt x="1604296" y="1847472"/>
                    </a:moveTo>
                    <a:cubicBezTo>
                      <a:pt x="1573721" y="1753270"/>
                      <a:pt x="1548479" y="1638399"/>
                      <a:pt x="1517809" y="1544292"/>
                    </a:cubicBezTo>
                    <a:cubicBezTo>
                      <a:pt x="1478471" y="1423515"/>
                      <a:pt x="1432846" y="1304929"/>
                      <a:pt x="1394841" y="1183771"/>
                    </a:cubicBezTo>
                    <a:cubicBezTo>
                      <a:pt x="1345025" y="1024893"/>
                      <a:pt x="1305497" y="860778"/>
                      <a:pt x="1318355" y="695233"/>
                    </a:cubicBezTo>
                    <a:cubicBezTo>
                      <a:pt x="1326071" y="595316"/>
                      <a:pt x="1353312" y="497780"/>
                      <a:pt x="1359884" y="397863"/>
                    </a:cubicBezTo>
                    <a:cubicBezTo>
                      <a:pt x="1363409" y="344237"/>
                      <a:pt x="1359503" y="290421"/>
                      <a:pt x="1359884" y="236700"/>
                    </a:cubicBezTo>
                    <a:cubicBezTo>
                      <a:pt x="1360265" y="179740"/>
                      <a:pt x="1366076" y="122114"/>
                      <a:pt x="1351598" y="67250"/>
                    </a:cubicBezTo>
                    <a:cubicBezTo>
                      <a:pt x="1345692" y="44866"/>
                      <a:pt x="1335691" y="23530"/>
                      <a:pt x="1316641" y="10767"/>
                    </a:cubicBezTo>
                    <a:cubicBezTo>
                      <a:pt x="1279874" y="-13998"/>
                      <a:pt x="1233202" y="8290"/>
                      <a:pt x="1195292" y="34008"/>
                    </a:cubicBezTo>
                    <a:cubicBezTo>
                      <a:pt x="1114330" y="89062"/>
                      <a:pt x="1060990" y="173644"/>
                      <a:pt x="1005745" y="254988"/>
                    </a:cubicBezTo>
                    <a:cubicBezTo>
                      <a:pt x="928688" y="368526"/>
                      <a:pt x="847058" y="478825"/>
                      <a:pt x="763048" y="587315"/>
                    </a:cubicBezTo>
                    <a:cubicBezTo>
                      <a:pt x="691991" y="679041"/>
                      <a:pt x="621697" y="771338"/>
                      <a:pt x="548640" y="861444"/>
                    </a:cubicBezTo>
                    <a:cubicBezTo>
                      <a:pt x="425672" y="1012987"/>
                      <a:pt x="453866" y="995747"/>
                      <a:pt x="328803" y="1145480"/>
                    </a:cubicBezTo>
                    <a:cubicBezTo>
                      <a:pt x="294418" y="1186628"/>
                      <a:pt x="21146" y="1558103"/>
                      <a:pt x="0" y="1607157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D026082B-E695-4987-8C03-332366C6C9D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683507" y="3153822"/>
                <a:ext cx="1223105" cy="1676495"/>
              </a:xfrm>
              <a:custGeom>
                <a:avLst/>
                <a:gdLst>
                  <a:gd name="connsiteX0" fmla="*/ 1223105 w 1223105"/>
                  <a:gd name="connsiteY0" fmla="*/ 0 h 1676495"/>
                  <a:gd name="connsiteX1" fmla="*/ 1000792 w 1223105"/>
                  <a:gd name="connsiteY1" fmla="*/ 254794 h 1676495"/>
                  <a:gd name="connsiteX2" fmla="*/ 744760 w 1223105"/>
                  <a:gd name="connsiteY2" fmla="*/ 651891 h 1676495"/>
                  <a:gd name="connsiteX3" fmla="*/ 345758 w 1223105"/>
                  <a:gd name="connsiteY3" fmla="*/ 1231773 h 1676495"/>
                  <a:gd name="connsiteX4" fmla="*/ 0 w 1223105"/>
                  <a:gd name="connsiteY4" fmla="*/ 1676495 h 1676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23105" h="1676495">
                    <a:moveTo>
                      <a:pt x="1223105" y="0"/>
                    </a:moveTo>
                    <a:cubicBezTo>
                      <a:pt x="1136523" y="72771"/>
                      <a:pt x="1066324" y="162401"/>
                      <a:pt x="1000792" y="254794"/>
                    </a:cubicBezTo>
                    <a:cubicBezTo>
                      <a:pt x="909733" y="383286"/>
                      <a:pt x="827723" y="517970"/>
                      <a:pt x="744760" y="651891"/>
                    </a:cubicBezTo>
                    <a:cubicBezTo>
                      <a:pt x="621030" y="851726"/>
                      <a:pt x="497777" y="1052608"/>
                      <a:pt x="345758" y="1231773"/>
                    </a:cubicBezTo>
                    <a:cubicBezTo>
                      <a:pt x="248888" y="1345978"/>
                      <a:pt x="61722" y="1540764"/>
                      <a:pt x="0" y="1676495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461A8835-D9FC-4CAB-AF19-A5513B17BA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6517" y="3097027"/>
                <a:ext cx="668845" cy="2224304"/>
              </a:xfrm>
              <a:custGeom>
                <a:avLst/>
                <a:gdLst>
                  <a:gd name="connsiteX0" fmla="*/ 668846 w 668845"/>
                  <a:gd name="connsiteY0" fmla="*/ 2224305 h 2224304"/>
                  <a:gd name="connsiteX1" fmla="*/ 486918 w 668845"/>
                  <a:gd name="connsiteY1" fmla="*/ 1944365 h 2224304"/>
                  <a:gd name="connsiteX2" fmla="*/ 376809 w 668845"/>
                  <a:gd name="connsiteY2" fmla="*/ 1659663 h 2224304"/>
                  <a:gd name="connsiteX3" fmla="*/ 319373 w 668845"/>
                  <a:gd name="connsiteY3" fmla="*/ 1425157 h 2224304"/>
                  <a:gd name="connsiteX4" fmla="*/ 264319 w 668845"/>
                  <a:gd name="connsiteY4" fmla="*/ 1130834 h 2224304"/>
                  <a:gd name="connsiteX5" fmla="*/ 278702 w 668845"/>
                  <a:gd name="connsiteY5" fmla="*/ 882041 h 2224304"/>
                  <a:gd name="connsiteX6" fmla="*/ 302609 w 668845"/>
                  <a:gd name="connsiteY6" fmla="*/ 736118 h 2224304"/>
                  <a:gd name="connsiteX7" fmla="*/ 360045 w 668845"/>
                  <a:gd name="connsiteY7" fmla="*/ 444177 h 2224304"/>
                  <a:gd name="connsiteX8" fmla="*/ 386334 w 668845"/>
                  <a:gd name="connsiteY8" fmla="*/ 233675 h 2224304"/>
                  <a:gd name="connsiteX9" fmla="*/ 0 w 668845"/>
                  <a:gd name="connsiteY9" fmla="*/ 56795 h 2224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8845" h="2224304">
                    <a:moveTo>
                      <a:pt x="668846" y="2224305"/>
                    </a:moveTo>
                    <a:cubicBezTo>
                      <a:pt x="599218" y="2137151"/>
                      <a:pt x="537210" y="2043996"/>
                      <a:pt x="486918" y="1944365"/>
                    </a:cubicBezTo>
                    <a:cubicBezTo>
                      <a:pt x="441008" y="1853306"/>
                      <a:pt x="404717" y="1757770"/>
                      <a:pt x="376809" y="1659663"/>
                    </a:cubicBezTo>
                    <a:cubicBezTo>
                      <a:pt x="354806" y="1582224"/>
                      <a:pt x="337757" y="1503548"/>
                      <a:pt x="319373" y="1425157"/>
                    </a:cubicBezTo>
                    <a:cubicBezTo>
                      <a:pt x="296418" y="1327811"/>
                      <a:pt x="270510" y="1230657"/>
                      <a:pt x="264319" y="1130834"/>
                    </a:cubicBezTo>
                    <a:cubicBezTo>
                      <a:pt x="259080" y="1047681"/>
                      <a:pt x="266891" y="964528"/>
                      <a:pt x="278702" y="882041"/>
                    </a:cubicBezTo>
                    <a:cubicBezTo>
                      <a:pt x="285655" y="833274"/>
                      <a:pt x="293751" y="784601"/>
                      <a:pt x="302609" y="736118"/>
                    </a:cubicBezTo>
                    <a:cubicBezTo>
                      <a:pt x="320516" y="638582"/>
                      <a:pt x="339471" y="541237"/>
                      <a:pt x="360045" y="444177"/>
                    </a:cubicBezTo>
                    <a:cubicBezTo>
                      <a:pt x="374809" y="374549"/>
                      <a:pt x="389763" y="304541"/>
                      <a:pt x="386334" y="233675"/>
                    </a:cubicBezTo>
                    <a:cubicBezTo>
                      <a:pt x="383191" y="168809"/>
                      <a:pt x="391287" y="-120751"/>
                      <a:pt x="0" y="56795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54E6BA76-9515-415F-BAC9-76958DA6EB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839145" y="4663452"/>
              <a:ext cx="1103852" cy="657879"/>
            </a:xfrm>
            <a:custGeom>
              <a:avLst/>
              <a:gdLst>
                <a:gd name="connsiteX0" fmla="*/ 1103852 w 1103852"/>
                <a:gd name="connsiteY0" fmla="*/ 657879 h 657879"/>
                <a:gd name="connsiteX1" fmla="*/ 883063 w 1103852"/>
                <a:gd name="connsiteY1" fmla="*/ 177724 h 657879"/>
                <a:gd name="connsiteX2" fmla="*/ 678085 w 1103852"/>
                <a:gd name="connsiteY2" fmla="*/ 17132 h 657879"/>
                <a:gd name="connsiteX3" fmla="*/ 461962 w 1103852"/>
                <a:gd name="connsiteY3" fmla="*/ 17132 h 657879"/>
                <a:gd name="connsiteX4" fmla="*/ 136398 w 1103852"/>
                <a:gd name="connsiteY4" fmla="*/ 267735 h 657879"/>
                <a:gd name="connsiteX5" fmla="*/ 0 w 1103852"/>
                <a:gd name="connsiteY5" fmla="*/ 650830 h 657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3852" h="657879">
                  <a:moveTo>
                    <a:pt x="1103852" y="657879"/>
                  </a:moveTo>
                  <a:cubicBezTo>
                    <a:pt x="1071563" y="576250"/>
                    <a:pt x="937546" y="246494"/>
                    <a:pt x="883063" y="177724"/>
                  </a:cubicBezTo>
                  <a:cubicBezTo>
                    <a:pt x="828104" y="108382"/>
                    <a:pt x="761238" y="46279"/>
                    <a:pt x="678085" y="17132"/>
                  </a:cubicBezTo>
                  <a:cubicBezTo>
                    <a:pt x="608171" y="-7347"/>
                    <a:pt x="533210" y="-4013"/>
                    <a:pt x="461962" y="17132"/>
                  </a:cubicBezTo>
                  <a:cubicBezTo>
                    <a:pt x="326898" y="57137"/>
                    <a:pt x="214027" y="150101"/>
                    <a:pt x="136398" y="267735"/>
                  </a:cubicBezTo>
                  <a:cubicBezTo>
                    <a:pt x="86773" y="343078"/>
                    <a:pt x="16764" y="562153"/>
                    <a:pt x="0" y="65083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4C120B3D-CF1C-49AE-B5B4-6BF589737A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71887" y="1521047"/>
              <a:ext cx="1271168" cy="2861881"/>
            </a:xfrm>
            <a:custGeom>
              <a:avLst/>
              <a:gdLst>
                <a:gd name="connsiteX0" fmla="*/ 0 w 1271168"/>
                <a:gd name="connsiteY0" fmla="*/ 2861882 h 2861881"/>
                <a:gd name="connsiteX1" fmla="*/ 115157 w 1271168"/>
                <a:gd name="connsiteY1" fmla="*/ 2685002 h 2861881"/>
                <a:gd name="connsiteX2" fmla="*/ 277178 w 1271168"/>
                <a:gd name="connsiteY2" fmla="*/ 2461070 h 2861881"/>
                <a:gd name="connsiteX3" fmla="*/ 421958 w 1271168"/>
                <a:gd name="connsiteY3" fmla="*/ 2209514 h 2861881"/>
                <a:gd name="connsiteX4" fmla="*/ 690848 w 1271168"/>
                <a:gd name="connsiteY4" fmla="*/ 1751267 h 2861881"/>
                <a:gd name="connsiteX5" fmla="*/ 830580 w 1271168"/>
                <a:gd name="connsiteY5" fmla="*/ 1451039 h 2861881"/>
                <a:gd name="connsiteX6" fmla="*/ 917067 w 1271168"/>
                <a:gd name="connsiteY6" fmla="*/ 1276541 h 2861881"/>
                <a:gd name="connsiteX7" fmla="*/ 1114901 w 1271168"/>
                <a:gd name="connsiteY7" fmla="*/ 965835 h 2861881"/>
                <a:gd name="connsiteX8" fmla="*/ 1204627 w 1271168"/>
                <a:gd name="connsiteY8" fmla="*/ 819626 h 2861881"/>
                <a:gd name="connsiteX9" fmla="*/ 1271111 w 1271168"/>
                <a:gd name="connsiteY9" fmla="*/ 585311 h 2861881"/>
                <a:gd name="connsiteX10" fmla="*/ 1128141 w 1271168"/>
                <a:gd name="connsiteY10" fmla="*/ 292894 h 2861881"/>
                <a:gd name="connsiteX11" fmla="*/ 882110 w 1271168"/>
                <a:gd name="connsiteY11" fmla="*/ 135065 h 2861881"/>
                <a:gd name="connsiteX12" fmla="*/ 574929 w 1271168"/>
                <a:gd name="connsiteY12" fmla="*/ 0 h 2861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71168" h="2861881">
                  <a:moveTo>
                    <a:pt x="0" y="2861882"/>
                  </a:moveTo>
                  <a:cubicBezTo>
                    <a:pt x="0" y="2861882"/>
                    <a:pt x="67151" y="2751201"/>
                    <a:pt x="115157" y="2685002"/>
                  </a:cubicBezTo>
                  <a:cubicBezTo>
                    <a:pt x="169259" y="2610326"/>
                    <a:pt x="226981" y="2538317"/>
                    <a:pt x="277178" y="2461070"/>
                  </a:cubicBezTo>
                  <a:cubicBezTo>
                    <a:pt x="329946" y="2379917"/>
                    <a:pt x="374142" y="2293715"/>
                    <a:pt x="421958" y="2209514"/>
                  </a:cubicBezTo>
                  <a:cubicBezTo>
                    <a:pt x="509492" y="2055495"/>
                    <a:pt x="609695" y="1908715"/>
                    <a:pt x="690848" y="1751267"/>
                  </a:cubicBezTo>
                  <a:cubicBezTo>
                    <a:pt x="741426" y="1653159"/>
                    <a:pt x="784670" y="1551432"/>
                    <a:pt x="830580" y="1451039"/>
                  </a:cubicBezTo>
                  <a:cubicBezTo>
                    <a:pt x="857631" y="1391984"/>
                    <a:pt x="885635" y="1333405"/>
                    <a:pt x="917067" y="1276541"/>
                  </a:cubicBezTo>
                  <a:cubicBezTo>
                    <a:pt x="976408" y="1169003"/>
                    <a:pt x="1046417" y="1067848"/>
                    <a:pt x="1114901" y="965835"/>
                  </a:cubicBezTo>
                  <a:cubicBezTo>
                    <a:pt x="1146810" y="918305"/>
                    <a:pt x="1177671" y="870109"/>
                    <a:pt x="1204627" y="819626"/>
                  </a:cubicBezTo>
                  <a:cubicBezTo>
                    <a:pt x="1243679" y="746665"/>
                    <a:pt x="1272635" y="667703"/>
                    <a:pt x="1271111" y="585311"/>
                  </a:cubicBezTo>
                  <a:cubicBezTo>
                    <a:pt x="1269111" y="473012"/>
                    <a:pt x="1209485" y="371284"/>
                    <a:pt x="1128141" y="292894"/>
                  </a:cubicBezTo>
                  <a:cubicBezTo>
                    <a:pt x="1057561" y="224790"/>
                    <a:pt x="971836" y="175260"/>
                    <a:pt x="882110" y="135065"/>
                  </a:cubicBezTo>
                  <a:cubicBezTo>
                    <a:pt x="779907" y="89249"/>
                    <a:pt x="672560" y="54673"/>
                    <a:pt x="574929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5F7B6392-DF04-4EF6-A433-4A7A757D65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71887" y="1536477"/>
              <a:ext cx="919096" cy="2636139"/>
            </a:xfrm>
            <a:custGeom>
              <a:avLst/>
              <a:gdLst>
                <a:gd name="connsiteX0" fmla="*/ 0 w 919096"/>
                <a:gd name="connsiteY0" fmla="*/ 2636139 h 2636139"/>
                <a:gd name="connsiteX1" fmla="*/ 274415 w 919096"/>
                <a:gd name="connsiteY1" fmla="*/ 2218277 h 2636139"/>
                <a:gd name="connsiteX2" fmla="*/ 607981 w 919096"/>
                <a:gd name="connsiteY2" fmla="*/ 1655921 h 2636139"/>
                <a:gd name="connsiteX3" fmla="*/ 792290 w 919096"/>
                <a:gd name="connsiteY3" fmla="*/ 1163003 h 2636139"/>
                <a:gd name="connsiteX4" fmla="*/ 914400 w 919096"/>
                <a:gd name="connsiteY4" fmla="*/ 808863 h 2636139"/>
                <a:gd name="connsiteX5" fmla="*/ 847344 w 919096"/>
                <a:gd name="connsiteY5" fmla="*/ 516922 h 2636139"/>
                <a:gd name="connsiteX6" fmla="*/ 610362 w 919096"/>
                <a:gd name="connsiteY6" fmla="*/ 366141 h 2636139"/>
                <a:gd name="connsiteX7" fmla="*/ 361379 w 919096"/>
                <a:gd name="connsiteY7" fmla="*/ 222599 h 2636139"/>
                <a:gd name="connsiteX8" fmla="*/ 67056 w 919096"/>
                <a:gd name="connsiteY8" fmla="*/ 0 h 2636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19096" h="2636139">
                  <a:moveTo>
                    <a:pt x="0" y="2636139"/>
                  </a:moveTo>
                  <a:cubicBezTo>
                    <a:pt x="0" y="2636139"/>
                    <a:pt x="162020" y="2392394"/>
                    <a:pt x="274415" y="2218277"/>
                  </a:cubicBezTo>
                  <a:cubicBezTo>
                    <a:pt x="392906" y="2034730"/>
                    <a:pt x="518732" y="1854994"/>
                    <a:pt x="607981" y="1655921"/>
                  </a:cubicBezTo>
                  <a:cubicBezTo>
                    <a:pt x="679799" y="1495806"/>
                    <a:pt x="726091" y="1325594"/>
                    <a:pt x="792290" y="1163003"/>
                  </a:cubicBezTo>
                  <a:cubicBezTo>
                    <a:pt x="839724" y="1046607"/>
                    <a:pt x="897922" y="933164"/>
                    <a:pt x="914400" y="808863"/>
                  </a:cubicBezTo>
                  <a:cubicBezTo>
                    <a:pt x="928116" y="705326"/>
                    <a:pt x="913543" y="596932"/>
                    <a:pt x="847344" y="516922"/>
                  </a:cubicBezTo>
                  <a:cubicBezTo>
                    <a:pt x="786956" y="444056"/>
                    <a:pt x="696087" y="407956"/>
                    <a:pt x="610362" y="366141"/>
                  </a:cubicBezTo>
                  <a:cubicBezTo>
                    <a:pt x="524161" y="324136"/>
                    <a:pt x="442722" y="273272"/>
                    <a:pt x="361379" y="222599"/>
                  </a:cubicBezTo>
                  <a:cubicBezTo>
                    <a:pt x="245459" y="150400"/>
                    <a:pt x="126968" y="121348"/>
                    <a:pt x="67056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CFB987BC-4338-4C63-8DB9-5CB9DC4890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71887" y="1717738"/>
              <a:ext cx="625711" cy="2292381"/>
            </a:xfrm>
            <a:custGeom>
              <a:avLst/>
              <a:gdLst>
                <a:gd name="connsiteX0" fmla="*/ 0 w 625711"/>
                <a:gd name="connsiteY0" fmla="*/ 2292382 h 2292381"/>
                <a:gd name="connsiteX1" fmla="*/ 181070 w 625711"/>
                <a:gd name="connsiteY1" fmla="*/ 2019967 h 2292381"/>
                <a:gd name="connsiteX2" fmla="*/ 385000 w 625711"/>
                <a:gd name="connsiteY2" fmla="*/ 1640967 h 2292381"/>
                <a:gd name="connsiteX3" fmla="*/ 514255 w 625711"/>
                <a:gd name="connsiteY3" fmla="*/ 1376839 h 2292381"/>
                <a:gd name="connsiteX4" fmla="*/ 606171 w 625711"/>
                <a:gd name="connsiteY4" fmla="*/ 1015079 h 2292381"/>
                <a:gd name="connsiteX5" fmla="*/ 606171 w 625711"/>
                <a:gd name="connsiteY5" fmla="*/ 673418 h 2292381"/>
                <a:gd name="connsiteX6" fmla="*/ 485489 w 625711"/>
                <a:gd name="connsiteY6" fmla="*/ 475297 h 2292381"/>
                <a:gd name="connsiteX7" fmla="*/ 313182 w 625711"/>
                <a:gd name="connsiteY7" fmla="*/ 328898 h 2292381"/>
                <a:gd name="connsiteX8" fmla="*/ 173831 w 625711"/>
                <a:gd name="connsiteY8" fmla="*/ 189643 h 2292381"/>
                <a:gd name="connsiteX9" fmla="*/ 0 w 625711"/>
                <a:gd name="connsiteY9" fmla="*/ 0 h 2292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5711" h="2292381">
                  <a:moveTo>
                    <a:pt x="0" y="2292382"/>
                  </a:moveTo>
                  <a:cubicBezTo>
                    <a:pt x="0" y="2292382"/>
                    <a:pt x="110776" y="2140363"/>
                    <a:pt x="181070" y="2019967"/>
                  </a:cubicBezTo>
                  <a:cubicBezTo>
                    <a:pt x="253460" y="1896047"/>
                    <a:pt x="318325" y="1768031"/>
                    <a:pt x="385000" y="1640967"/>
                  </a:cubicBezTo>
                  <a:cubicBezTo>
                    <a:pt x="430625" y="1554099"/>
                    <a:pt x="478536" y="1468184"/>
                    <a:pt x="514255" y="1376839"/>
                  </a:cubicBezTo>
                  <a:cubicBezTo>
                    <a:pt x="559689" y="1260634"/>
                    <a:pt x="585788" y="1138333"/>
                    <a:pt x="606171" y="1015079"/>
                  </a:cubicBezTo>
                  <a:cubicBezTo>
                    <a:pt x="625031" y="900779"/>
                    <a:pt x="638556" y="784003"/>
                    <a:pt x="606171" y="673418"/>
                  </a:cubicBezTo>
                  <a:cubicBezTo>
                    <a:pt x="584168" y="598075"/>
                    <a:pt x="540258" y="531590"/>
                    <a:pt x="485489" y="475297"/>
                  </a:cubicBezTo>
                  <a:cubicBezTo>
                    <a:pt x="432911" y="421195"/>
                    <a:pt x="369475" y="379095"/>
                    <a:pt x="313182" y="328898"/>
                  </a:cubicBezTo>
                  <a:cubicBezTo>
                    <a:pt x="264128" y="285179"/>
                    <a:pt x="219361" y="237077"/>
                    <a:pt x="173831" y="189643"/>
                  </a:cubicBezTo>
                  <a:cubicBezTo>
                    <a:pt x="109347" y="122111"/>
                    <a:pt x="0" y="0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F0B5029E-655F-4CB5-BCA2-B62400CE76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71887" y="1951196"/>
              <a:ext cx="421548" cy="1865756"/>
            </a:xfrm>
            <a:custGeom>
              <a:avLst/>
              <a:gdLst>
                <a:gd name="connsiteX0" fmla="*/ 0 w 421548"/>
                <a:gd name="connsiteY0" fmla="*/ 0 h 1865756"/>
                <a:gd name="connsiteX1" fmla="*/ 258699 w 421548"/>
                <a:gd name="connsiteY1" fmla="*/ 330803 h 1865756"/>
                <a:gd name="connsiteX2" fmla="*/ 408051 w 421548"/>
                <a:gd name="connsiteY2" fmla="*/ 617887 h 1865756"/>
                <a:gd name="connsiteX3" fmla="*/ 408051 w 421548"/>
                <a:gd name="connsiteY3" fmla="*/ 910781 h 1865756"/>
                <a:gd name="connsiteX4" fmla="*/ 336233 w 421548"/>
                <a:gd name="connsiteY4" fmla="*/ 1269683 h 1865756"/>
                <a:gd name="connsiteX5" fmla="*/ 186881 w 421548"/>
                <a:gd name="connsiteY5" fmla="*/ 1582674 h 1865756"/>
                <a:gd name="connsiteX6" fmla="*/ 0 w 421548"/>
                <a:gd name="connsiteY6" fmla="*/ 1865757 h 186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548" h="1865756">
                  <a:moveTo>
                    <a:pt x="0" y="0"/>
                  </a:moveTo>
                  <a:cubicBezTo>
                    <a:pt x="0" y="0"/>
                    <a:pt x="155734" y="188309"/>
                    <a:pt x="258699" y="330803"/>
                  </a:cubicBezTo>
                  <a:cubicBezTo>
                    <a:pt x="322517" y="419100"/>
                    <a:pt x="383096" y="512255"/>
                    <a:pt x="408051" y="617887"/>
                  </a:cubicBezTo>
                  <a:cubicBezTo>
                    <a:pt x="430625" y="713613"/>
                    <a:pt x="420815" y="812768"/>
                    <a:pt x="408051" y="910781"/>
                  </a:cubicBezTo>
                  <a:cubicBezTo>
                    <a:pt x="392240" y="1032129"/>
                    <a:pt x="376142" y="1154049"/>
                    <a:pt x="336233" y="1269683"/>
                  </a:cubicBezTo>
                  <a:cubicBezTo>
                    <a:pt x="298418" y="1379125"/>
                    <a:pt x="246412" y="1483138"/>
                    <a:pt x="186881" y="1582674"/>
                  </a:cubicBezTo>
                  <a:cubicBezTo>
                    <a:pt x="122777" y="1689640"/>
                    <a:pt x="0" y="1865757"/>
                    <a:pt x="0" y="1865757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966F436B-D502-4927-A05D-0691A99F65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71887" y="2201418"/>
              <a:ext cx="286935" cy="1358264"/>
            </a:xfrm>
            <a:custGeom>
              <a:avLst/>
              <a:gdLst>
                <a:gd name="connsiteX0" fmla="*/ 11621 w 286935"/>
                <a:gd name="connsiteY0" fmla="*/ 1358265 h 1358264"/>
                <a:gd name="connsiteX1" fmla="*/ 163830 w 286935"/>
                <a:gd name="connsiteY1" fmla="*/ 1157287 h 1358264"/>
                <a:gd name="connsiteX2" fmla="*/ 258604 w 286935"/>
                <a:gd name="connsiteY2" fmla="*/ 858679 h 1358264"/>
                <a:gd name="connsiteX3" fmla="*/ 284417 w 286935"/>
                <a:gd name="connsiteY3" fmla="*/ 577310 h 1358264"/>
                <a:gd name="connsiteX4" fmla="*/ 215456 w 286935"/>
                <a:gd name="connsiteY4" fmla="*/ 330422 h 1358264"/>
                <a:gd name="connsiteX5" fmla="*/ 0 w 286935"/>
                <a:gd name="connsiteY5" fmla="*/ 0 h 1358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935" h="1358264">
                  <a:moveTo>
                    <a:pt x="11621" y="1358265"/>
                  </a:moveTo>
                  <a:cubicBezTo>
                    <a:pt x="11621" y="1358265"/>
                    <a:pt x="104299" y="1269016"/>
                    <a:pt x="163830" y="1157287"/>
                  </a:cubicBezTo>
                  <a:cubicBezTo>
                    <a:pt x="213074" y="1064800"/>
                    <a:pt x="237458" y="961453"/>
                    <a:pt x="258604" y="858679"/>
                  </a:cubicBezTo>
                  <a:cubicBezTo>
                    <a:pt x="277749" y="765905"/>
                    <a:pt x="293180" y="671512"/>
                    <a:pt x="284417" y="577310"/>
                  </a:cubicBezTo>
                  <a:cubicBezTo>
                    <a:pt x="276511" y="491680"/>
                    <a:pt x="250412" y="409099"/>
                    <a:pt x="215456" y="330422"/>
                  </a:cubicBezTo>
                  <a:cubicBezTo>
                    <a:pt x="153353" y="190405"/>
                    <a:pt x="0" y="0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63D19BC0-342A-4662-8B01-078F5BC25F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71887" y="2482500"/>
              <a:ext cx="167300" cy="890873"/>
            </a:xfrm>
            <a:custGeom>
              <a:avLst/>
              <a:gdLst>
                <a:gd name="connsiteX0" fmla="*/ 0 w 167300"/>
                <a:gd name="connsiteY0" fmla="*/ 0 h 890873"/>
                <a:gd name="connsiteX1" fmla="*/ 143732 w 167300"/>
                <a:gd name="connsiteY1" fmla="*/ 233077 h 890873"/>
                <a:gd name="connsiteX2" fmla="*/ 160973 w 167300"/>
                <a:gd name="connsiteY2" fmla="*/ 482822 h 890873"/>
                <a:gd name="connsiteX3" fmla="*/ 0 w 167300"/>
                <a:gd name="connsiteY3" fmla="*/ 890873 h 890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300" h="890873">
                  <a:moveTo>
                    <a:pt x="0" y="0"/>
                  </a:moveTo>
                  <a:cubicBezTo>
                    <a:pt x="0" y="0"/>
                    <a:pt x="110585" y="127254"/>
                    <a:pt x="143732" y="233077"/>
                  </a:cubicBezTo>
                  <a:cubicBezTo>
                    <a:pt x="168974" y="313563"/>
                    <a:pt x="172593" y="399098"/>
                    <a:pt x="160973" y="482822"/>
                  </a:cubicBezTo>
                  <a:cubicBezTo>
                    <a:pt x="136970" y="655892"/>
                    <a:pt x="0" y="890873"/>
                    <a:pt x="0" y="890873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F32521F-B67B-4D14-BB6E-0DD27E1C70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49272" y="1514475"/>
              <a:ext cx="3076098" cy="1677721"/>
            </a:xfrm>
            <a:custGeom>
              <a:avLst/>
              <a:gdLst>
                <a:gd name="connsiteX0" fmla="*/ 3076099 w 3076098"/>
                <a:gd name="connsiteY0" fmla="*/ 12287 h 1677721"/>
                <a:gd name="connsiteX1" fmla="*/ 3054287 w 3076098"/>
                <a:gd name="connsiteY1" fmla="*/ 609029 h 1677721"/>
                <a:gd name="connsiteX2" fmla="*/ 3054287 w 3076098"/>
                <a:gd name="connsiteY2" fmla="*/ 824770 h 1677721"/>
                <a:gd name="connsiteX3" fmla="*/ 3002375 w 3076098"/>
                <a:gd name="connsiteY3" fmla="*/ 1158240 h 1677721"/>
                <a:gd name="connsiteX4" fmla="*/ 2945797 w 3076098"/>
                <a:gd name="connsiteY4" fmla="*/ 1277112 h 1677721"/>
                <a:gd name="connsiteX5" fmla="*/ 2706815 w 3076098"/>
                <a:gd name="connsiteY5" fmla="*/ 1492853 h 1677721"/>
                <a:gd name="connsiteX6" fmla="*/ 2451735 w 3076098"/>
                <a:gd name="connsiteY6" fmla="*/ 1618583 h 1677721"/>
                <a:gd name="connsiteX7" fmla="*/ 2128457 w 3076098"/>
                <a:gd name="connsiteY7" fmla="*/ 1677448 h 1677721"/>
                <a:gd name="connsiteX8" fmla="*/ 1672495 w 3076098"/>
                <a:gd name="connsiteY8" fmla="*/ 1505522 h 1677721"/>
                <a:gd name="connsiteX9" fmla="*/ 1445038 w 3076098"/>
                <a:gd name="connsiteY9" fmla="*/ 1230916 h 1677721"/>
                <a:gd name="connsiteX10" fmla="*/ 1381506 w 3076098"/>
                <a:gd name="connsiteY10" fmla="*/ 1044035 h 1677721"/>
                <a:gd name="connsiteX11" fmla="*/ 1260253 w 3076098"/>
                <a:gd name="connsiteY11" fmla="*/ 837533 h 1677721"/>
                <a:gd name="connsiteX12" fmla="*/ 1108520 w 3076098"/>
                <a:gd name="connsiteY12" fmla="*/ 772954 h 1677721"/>
                <a:gd name="connsiteX13" fmla="*/ 955358 w 3076098"/>
                <a:gd name="connsiteY13" fmla="*/ 751427 h 1677721"/>
                <a:gd name="connsiteX14" fmla="*/ 763810 w 3076098"/>
                <a:gd name="connsiteY14" fmla="*/ 764762 h 1677721"/>
                <a:gd name="connsiteX15" fmla="*/ 651224 w 3076098"/>
                <a:gd name="connsiteY15" fmla="*/ 728186 h 1677721"/>
                <a:gd name="connsiteX16" fmla="*/ 510730 w 3076098"/>
                <a:gd name="connsiteY16" fmla="*/ 587788 h 1677721"/>
                <a:gd name="connsiteX17" fmla="*/ 323183 w 3076098"/>
                <a:gd name="connsiteY17" fmla="*/ 353187 h 1677721"/>
                <a:gd name="connsiteX18" fmla="*/ 0 w 3076098"/>
                <a:gd name="connsiteY18" fmla="*/ 0 h 1677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076098" h="1677721">
                  <a:moveTo>
                    <a:pt x="3076099" y="12287"/>
                  </a:moveTo>
                  <a:cubicBezTo>
                    <a:pt x="3069336" y="183071"/>
                    <a:pt x="3053525" y="438150"/>
                    <a:pt x="3054287" y="609029"/>
                  </a:cubicBezTo>
                  <a:cubicBezTo>
                    <a:pt x="3054572" y="680942"/>
                    <a:pt x="3056477" y="752856"/>
                    <a:pt x="3054287" y="824770"/>
                  </a:cubicBezTo>
                  <a:cubicBezTo>
                    <a:pt x="3050858" y="937832"/>
                    <a:pt x="3038285" y="1051084"/>
                    <a:pt x="3002375" y="1158240"/>
                  </a:cubicBezTo>
                  <a:cubicBezTo>
                    <a:pt x="2988374" y="1200055"/>
                    <a:pt x="2969895" y="1240155"/>
                    <a:pt x="2945797" y="1277112"/>
                  </a:cubicBezTo>
                  <a:cubicBezTo>
                    <a:pt x="2886742" y="1367885"/>
                    <a:pt x="2798636" y="1434846"/>
                    <a:pt x="2706815" y="1492853"/>
                  </a:cubicBezTo>
                  <a:cubicBezTo>
                    <a:pt x="2626424" y="1543717"/>
                    <a:pt x="2541080" y="1586103"/>
                    <a:pt x="2451735" y="1618583"/>
                  </a:cubicBezTo>
                  <a:cubicBezTo>
                    <a:pt x="2347817" y="1656398"/>
                    <a:pt x="2238851" y="1680591"/>
                    <a:pt x="2128457" y="1677448"/>
                  </a:cubicBezTo>
                  <a:cubicBezTo>
                    <a:pt x="1962436" y="1672781"/>
                    <a:pt x="1804702" y="1606677"/>
                    <a:pt x="1672495" y="1505522"/>
                  </a:cubicBezTo>
                  <a:cubicBezTo>
                    <a:pt x="1576483" y="1432084"/>
                    <a:pt x="1493520" y="1341501"/>
                    <a:pt x="1445038" y="1230916"/>
                  </a:cubicBezTo>
                  <a:cubicBezTo>
                    <a:pt x="1418653" y="1170623"/>
                    <a:pt x="1401794" y="1106710"/>
                    <a:pt x="1381506" y="1044035"/>
                  </a:cubicBezTo>
                  <a:cubicBezTo>
                    <a:pt x="1356360" y="966026"/>
                    <a:pt x="1324261" y="887730"/>
                    <a:pt x="1260253" y="837533"/>
                  </a:cubicBezTo>
                  <a:cubicBezTo>
                    <a:pt x="1216628" y="803243"/>
                    <a:pt x="1162717" y="786194"/>
                    <a:pt x="1108520" y="772954"/>
                  </a:cubicBezTo>
                  <a:cubicBezTo>
                    <a:pt x="1058228" y="760667"/>
                    <a:pt x="1007078" y="750570"/>
                    <a:pt x="955358" y="751427"/>
                  </a:cubicBezTo>
                  <a:cubicBezTo>
                    <a:pt x="891064" y="752475"/>
                    <a:pt x="827818" y="770001"/>
                    <a:pt x="763810" y="764762"/>
                  </a:cubicBezTo>
                  <a:cubicBezTo>
                    <a:pt x="723995" y="761524"/>
                    <a:pt x="685514" y="748760"/>
                    <a:pt x="651224" y="728186"/>
                  </a:cubicBezTo>
                  <a:cubicBezTo>
                    <a:pt x="594074" y="693896"/>
                    <a:pt x="552545" y="639985"/>
                    <a:pt x="510730" y="587788"/>
                  </a:cubicBezTo>
                  <a:cubicBezTo>
                    <a:pt x="448151" y="509683"/>
                    <a:pt x="384524" y="432245"/>
                    <a:pt x="323183" y="353187"/>
                  </a:cubicBezTo>
                  <a:cubicBezTo>
                    <a:pt x="246221" y="253937"/>
                    <a:pt x="94202" y="82868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6F73602-5ACB-4102-894B-D140E71E6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59025" y="1548764"/>
              <a:ext cx="2607257" cy="1468691"/>
            </a:xfrm>
            <a:custGeom>
              <a:avLst/>
              <a:gdLst>
                <a:gd name="connsiteX0" fmla="*/ 2568321 w 2607257"/>
                <a:gd name="connsiteY0" fmla="*/ 18002 h 1468691"/>
                <a:gd name="connsiteX1" fmla="*/ 2590609 w 2607257"/>
                <a:gd name="connsiteY1" fmla="*/ 258509 h 1468691"/>
                <a:gd name="connsiteX2" fmla="*/ 2606802 w 2607257"/>
                <a:gd name="connsiteY2" fmla="*/ 563118 h 1468691"/>
                <a:gd name="connsiteX3" fmla="*/ 2587181 w 2607257"/>
                <a:gd name="connsiteY3" fmla="*/ 910400 h 1468691"/>
                <a:gd name="connsiteX4" fmla="*/ 2568702 w 2607257"/>
                <a:gd name="connsiteY4" fmla="*/ 1001554 h 1468691"/>
                <a:gd name="connsiteX5" fmla="*/ 2407063 w 2607257"/>
                <a:gd name="connsiteY5" fmla="*/ 1262348 h 1468691"/>
                <a:gd name="connsiteX6" fmla="*/ 2211896 w 2607257"/>
                <a:gd name="connsiteY6" fmla="*/ 1390078 h 1468691"/>
                <a:gd name="connsiteX7" fmla="*/ 1936623 w 2607257"/>
                <a:gd name="connsiteY7" fmla="*/ 1466660 h 1468691"/>
                <a:gd name="connsiteX8" fmla="*/ 1749933 w 2607257"/>
                <a:gd name="connsiteY8" fmla="*/ 1447514 h 1468691"/>
                <a:gd name="connsiteX9" fmla="*/ 1594295 w 2607257"/>
                <a:gd name="connsiteY9" fmla="*/ 1351788 h 1468691"/>
                <a:gd name="connsiteX10" fmla="*/ 1512951 w 2607257"/>
                <a:gd name="connsiteY10" fmla="*/ 1227392 h 1468691"/>
                <a:gd name="connsiteX11" fmla="*/ 1500949 w 2607257"/>
                <a:gd name="connsiteY11" fmla="*/ 992886 h 1468691"/>
                <a:gd name="connsiteX12" fmla="*/ 1541621 w 2607257"/>
                <a:gd name="connsiteY12" fmla="*/ 803910 h 1468691"/>
                <a:gd name="connsiteX13" fmla="*/ 1541621 w 2607257"/>
                <a:gd name="connsiteY13" fmla="*/ 665131 h 1468691"/>
                <a:gd name="connsiteX14" fmla="*/ 1429131 w 2607257"/>
                <a:gd name="connsiteY14" fmla="*/ 526352 h 1468691"/>
                <a:gd name="connsiteX15" fmla="*/ 1163383 w 2607257"/>
                <a:gd name="connsiteY15" fmla="*/ 449771 h 1468691"/>
                <a:gd name="connsiteX16" fmla="*/ 811530 w 2607257"/>
                <a:gd name="connsiteY16" fmla="*/ 406718 h 1468691"/>
                <a:gd name="connsiteX17" fmla="*/ 574548 w 2607257"/>
                <a:gd name="connsiteY17" fmla="*/ 354044 h 1468691"/>
                <a:gd name="connsiteX18" fmla="*/ 284893 w 2607257"/>
                <a:gd name="connsiteY18" fmla="*/ 224885 h 1468691"/>
                <a:gd name="connsiteX19" fmla="*/ 0 w 2607257"/>
                <a:gd name="connsiteY19" fmla="*/ 0 h 1468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607257" h="1468691">
                  <a:moveTo>
                    <a:pt x="2568321" y="18002"/>
                  </a:moveTo>
                  <a:cubicBezTo>
                    <a:pt x="2574989" y="70009"/>
                    <a:pt x="2587752" y="206121"/>
                    <a:pt x="2590609" y="258509"/>
                  </a:cubicBezTo>
                  <a:cubicBezTo>
                    <a:pt x="2596134" y="360045"/>
                    <a:pt x="2604707" y="461486"/>
                    <a:pt x="2606802" y="563118"/>
                  </a:cubicBezTo>
                  <a:cubicBezTo>
                    <a:pt x="2609088" y="679228"/>
                    <a:pt x="2602802" y="795338"/>
                    <a:pt x="2587181" y="910400"/>
                  </a:cubicBezTo>
                  <a:cubicBezTo>
                    <a:pt x="2582990" y="941165"/>
                    <a:pt x="2577274" y="971645"/>
                    <a:pt x="2568702" y="1001554"/>
                  </a:cubicBezTo>
                  <a:cubicBezTo>
                    <a:pt x="2540222" y="1101471"/>
                    <a:pt x="2482501" y="1190816"/>
                    <a:pt x="2407063" y="1262348"/>
                  </a:cubicBezTo>
                  <a:cubicBezTo>
                    <a:pt x="2350294" y="1316165"/>
                    <a:pt x="2283047" y="1357313"/>
                    <a:pt x="2211896" y="1390078"/>
                  </a:cubicBezTo>
                  <a:cubicBezTo>
                    <a:pt x="2124742" y="1430179"/>
                    <a:pt x="2032159" y="1458754"/>
                    <a:pt x="1936623" y="1466660"/>
                  </a:cubicBezTo>
                  <a:cubicBezTo>
                    <a:pt x="1873567" y="1471898"/>
                    <a:pt x="1809845" y="1467517"/>
                    <a:pt x="1749933" y="1447514"/>
                  </a:cubicBezTo>
                  <a:cubicBezTo>
                    <a:pt x="1691449" y="1428083"/>
                    <a:pt x="1638109" y="1395222"/>
                    <a:pt x="1594295" y="1351788"/>
                  </a:cubicBezTo>
                  <a:cubicBezTo>
                    <a:pt x="1558576" y="1316450"/>
                    <a:pt x="1530001" y="1274540"/>
                    <a:pt x="1512951" y="1227392"/>
                  </a:cubicBezTo>
                  <a:cubicBezTo>
                    <a:pt x="1485900" y="1152811"/>
                    <a:pt x="1487519" y="1071467"/>
                    <a:pt x="1500949" y="992886"/>
                  </a:cubicBezTo>
                  <a:cubicBezTo>
                    <a:pt x="1511808" y="929354"/>
                    <a:pt x="1529810" y="867251"/>
                    <a:pt x="1541621" y="803910"/>
                  </a:cubicBezTo>
                  <a:cubicBezTo>
                    <a:pt x="1550194" y="757714"/>
                    <a:pt x="1554194" y="710279"/>
                    <a:pt x="1541621" y="665131"/>
                  </a:cubicBezTo>
                  <a:cubicBezTo>
                    <a:pt x="1525143" y="605981"/>
                    <a:pt x="1481233" y="559403"/>
                    <a:pt x="1429131" y="526352"/>
                  </a:cubicBezTo>
                  <a:cubicBezTo>
                    <a:pt x="1350455" y="476536"/>
                    <a:pt x="1256157" y="461772"/>
                    <a:pt x="1163383" y="449771"/>
                  </a:cubicBezTo>
                  <a:cubicBezTo>
                    <a:pt x="1046131" y="434626"/>
                    <a:pt x="928306" y="424720"/>
                    <a:pt x="811530" y="406718"/>
                  </a:cubicBezTo>
                  <a:cubicBezTo>
                    <a:pt x="731425" y="394335"/>
                    <a:pt x="652081" y="377571"/>
                    <a:pt x="574548" y="354044"/>
                  </a:cubicBezTo>
                  <a:cubicBezTo>
                    <a:pt x="472916" y="323279"/>
                    <a:pt x="375094" y="280702"/>
                    <a:pt x="284893" y="224885"/>
                  </a:cubicBezTo>
                  <a:cubicBezTo>
                    <a:pt x="181832" y="161068"/>
                    <a:pt x="90868" y="80296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E87FA368-45DC-4276-A257-F67A12B20F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50204" y="1524380"/>
              <a:ext cx="2095685" cy="1175182"/>
            </a:xfrm>
            <a:custGeom>
              <a:avLst/>
              <a:gdLst>
                <a:gd name="connsiteX0" fmla="*/ 1950434 w 2095685"/>
                <a:gd name="connsiteY0" fmla="*/ 0 h 1175182"/>
                <a:gd name="connsiteX1" fmla="*/ 2077307 w 2095685"/>
                <a:gd name="connsiteY1" fmla="*/ 479108 h 1175182"/>
                <a:gd name="connsiteX2" fmla="*/ 2089309 w 2095685"/>
                <a:gd name="connsiteY2" fmla="*/ 826008 h 1175182"/>
                <a:gd name="connsiteX3" fmla="*/ 1987582 w 2095685"/>
                <a:gd name="connsiteY3" fmla="*/ 1101185 h 1175182"/>
                <a:gd name="connsiteX4" fmla="*/ 1818037 w 2095685"/>
                <a:gd name="connsiteY4" fmla="*/ 1173004 h 1175182"/>
                <a:gd name="connsiteX5" fmla="*/ 1694402 w 2095685"/>
                <a:gd name="connsiteY5" fmla="*/ 1157097 h 1175182"/>
                <a:gd name="connsiteX6" fmla="*/ 1594676 w 2095685"/>
                <a:gd name="connsiteY6" fmla="*/ 1013555 h 1175182"/>
                <a:gd name="connsiteX7" fmla="*/ 1664494 w 2095685"/>
                <a:gd name="connsiteY7" fmla="*/ 790289 h 1175182"/>
                <a:gd name="connsiteX8" fmla="*/ 1684401 w 2095685"/>
                <a:gd name="connsiteY8" fmla="*/ 527114 h 1175182"/>
                <a:gd name="connsiteX9" fmla="*/ 1550765 w 2095685"/>
                <a:gd name="connsiteY9" fmla="*/ 343662 h 1175182"/>
                <a:gd name="connsiteX10" fmla="*/ 1315402 w 2095685"/>
                <a:gd name="connsiteY10" fmla="*/ 265938 h 1175182"/>
                <a:gd name="connsiteX11" fmla="*/ 876586 w 2095685"/>
                <a:gd name="connsiteY11" fmla="*/ 200120 h 1175182"/>
                <a:gd name="connsiteX12" fmla="*/ 591312 w 2095685"/>
                <a:gd name="connsiteY12" fmla="*/ 186119 h 1175182"/>
                <a:gd name="connsiteX13" fmla="*/ 0 w 2095685"/>
                <a:gd name="connsiteY13" fmla="*/ 16669 h 1175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95685" h="1175182">
                  <a:moveTo>
                    <a:pt x="1950434" y="0"/>
                  </a:moveTo>
                  <a:cubicBezTo>
                    <a:pt x="1973485" y="77629"/>
                    <a:pt x="2063115" y="399383"/>
                    <a:pt x="2077307" y="479108"/>
                  </a:cubicBezTo>
                  <a:cubicBezTo>
                    <a:pt x="2097786" y="593693"/>
                    <a:pt x="2100167" y="710089"/>
                    <a:pt x="2089309" y="826008"/>
                  </a:cubicBezTo>
                  <a:cubicBezTo>
                    <a:pt x="2079784" y="927545"/>
                    <a:pt x="2061401" y="1032891"/>
                    <a:pt x="1987582" y="1101185"/>
                  </a:cubicBezTo>
                  <a:cubicBezTo>
                    <a:pt x="1941481" y="1143762"/>
                    <a:pt x="1880616" y="1165670"/>
                    <a:pt x="1818037" y="1173004"/>
                  </a:cubicBezTo>
                  <a:cubicBezTo>
                    <a:pt x="1775746" y="1177957"/>
                    <a:pt x="1732693" y="1175195"/>
                    <a:pt x="1694402" y="1157097"/>
                  </a:cubicBezTo>
                  <a:cubicBezTo>
                    <a:pt x="1638110" y="1130427"/>
                    <a:pt x="1600295" y="1075373"/>
                    <a:pt x="1594676" y="1013555"/>
                  </a:cubicBezTo>
                  <a:cubicBezTo>
                    <a:pt x="1587532" y="934879"/>
                    <a:pt x="1635633" y="864870"/>
                    <a:pt x="1664494" y="790289"/>
                  </a:cubicBezTo>
                  <a:cubicBezTo>
                    <a:pt x="1696974" y="706279"/>
                    <a:pt x="1708594" y="613791"/>
                    <a:pt x="1684401" y="527114"/>
                  </a:cubicBezTo>
                  <a:cubicBezTo>
                    <a:pt x="1663351" y="451580"/>
                    <a:pt x="1616488" y="386620"/>
                    <a:pt x="1550765" y="343662"/>
                  </a:cubicBezTo>
                  <a:cubicBezTo>
                    <a:pt x="1480947" y="298133"/>
                    <a:pt x="1397508" y="282131"/>
                    <a:pt x="1315402" y="265938"/>
                  </a:cubicBezTo>
                  <a:cubicBezTo>
                    <a:pt x="1170051" y="237173"/>
                    <a:pt x="1024128" y="212027"/>
                    <a:pt x="876586" y="200120"/>
                  </a:cubicBezTo>
                  <a:cubicBezTo>
                    <a:pt x="781717" y="192500"/>
                    <a:pt x="686276" y="193643"/>
                    <a:pt x="591312" y="186119"/>
                  </a:cubicBezTo>
                  <a:cubicBezTo>
                    <a:pt x="465296" y="176213"/>
                    <a:pt x="160211" y="193453"/>
                    <a:pt x="0" y="16669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sp>
        <p:nvSpPr>
          <p:cNvPr id="2" name="Τίτλος 1">
            <a:extLst>
              <a:ext uri="{FF2B5EF4-FFF2-40B4-BE49-F238E27FC236}">
                <a16:creationId xmlns:a16="http://schemas.microsoft.com/office/drawing/2014/main" id="{465AD8F7-6C1E-A686-9AB7-8942371DB7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5891" y="1905834"/>
            <a:ext cx="10191942" cy="976042"/>
          </a:xfrm>
          <a:solidFill>
            <a:srgbClr val="7F7F7F">
              <a:alpha val="1961"/>
            </a:srgbClr>
          </a:solidFill>
        </p:spPr>
        <p:txBody>
          <a:bodyPr>
            <a:noAutofit/>
          </a:bodyPr>
          <a:lstStyle/>
          <a:p>
            <a:r>
              <a:rPr lang="el-GR" sz="6600" dirty="0">
                <a:solidFill>
                  <a:srgbClr val="FFFFFF"/>
                </a:solidFill>
                <a:cs typeface="Calibri Light"/>
              </a:rPr>
              <a:t>Python Implementation</a:t>
            </a:r>
            <a:r>
              <a:rPr lang="en-US" sz="6600" dirty="0">
                <a:solidFill>
                  <a:srgbClr val="FFFFFF"/>
                </a:solidFill>
                <a:cs typeface="Calibri Light"/>
              </a:rPr>
              <a:t>:</a:t>
            </a:r>
            <a:endParaRPr lang="el-GR" sz="6600" dirty="0">
              <a:solidFill>
                <a:srgbClr val="FFFFFF"/>
              </a:solidFill>
            </a:endParaRPr>
          </a:p>
        </p:txBody>
      </p:sp>
      <p:grpSp>
        <p:nvGrpSpPr>
          <p:cNvPr id="48" name="Cross" hidden="1">
            <a:extLst>
              <a:ext uri="{FF2B5EF4-FFF2-40B4-BE49-F238E27FC236}">
                <a16:creationId xmlns:a16="http://schemas.microsoft.com/office/drawing/2014/main" id="{DDB99EF5-8801-40E2-83D3-196FADCBBA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30939" y="3874229"/>
            <a:ext cx="118872" cy="118872"/>
            <a:chOff x="1175347" y="3733800"/>
            <a:chExt cx="118872" cy="118872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50FE3A76-C0EC-41F2-92AD-1A75BA3771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C22AF00A-AACB-4D06-A706-4231FD4EC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6B0788AF-4C90-4A3F-8317-EE9DC3039C50}"/>
              </a:ext>
            </a:extLst>
          </p:cNvPr>
          <p:cNvSpPr txBox="1"/>
          <p:nvPr/>
        </p:nvSpPr>
        <p:spPr>
          <a:xfrm>
            <a:off x="1774095" y="3392682"/>
            <a:ext cx="7328154" cy="1107996"/>
          </a:xfrm>
          <a:prstGeom prst="rect">
            <a:avLst/>
          </a:prstGeom>
          <a:solidFill>
            <a:srgbClr val="A6A6A6">
              <a:alpha val="1961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/>
                <a:ea typeface="+mj-ea"/>
                <a:cs typeface="+mj-cs"/>
              </a:rPr>
              <a:t>EUCLID-ATTACK</a:t>
            </a:r>
            <a:endParaRPr lang="el-GR" dirty="0"/>
          </a:p>
        </p:txBody>
      </p:sp>
      <p:pic>
        <p:nvPicPr>
          <p:cNvPr id="7" name="Picture 6">
            <a:hlinkClick r:id="rId4" action="ppaction://hlinkfile"/>
            <a:extLst>
              <a:ext uri="{FF2B5EF4-FFF2-40B4-BE49-F238E27FC236}">
                <a16:creationId xmlns:a16="http://schemas.microsoft.com/office/drawing/2014/main" id="{09F5FFDB-DC53-4D53-AD0C-2F84CB891F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2249" y="3330806"/>
            <a:ext cx="1219200" cy="1219200"/>
          </a:xfrm>
          <a:prstGeom prst="rect">
            <a:avLst/>
          </a:prstGeom>
          <a:solidFill>
            <a:srgbClr val="A6A6A6">
              <a:alpha val="1961"/>
            </a:srgbClr>
          </a:solidFill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8DE38E4E-0423-470E-8860-81F52E59F22E}"/>
              </a:ext>
            </a:extLst>
          </p:cNvPr>
          <p:cNvSpPr/>
          <p:nvPr/>
        </p:nvSpPr>
        <p:spPr>
          <a:xfrm>
            <a:off x="10321449" y="318782"/>
            <a:ext cx="1615813" cy="1192327"/>
          </a:xfrm>
          <a:prstGeom prst="ellipse">
            <a:avLst/>
          </a:pr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898937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5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39">
            <a:extLst>
              <a:ext uri="{FF2B5EF4-FFF2-40B4-BE49-F238E27FC236}">
                <a16:creationId xmlns:a16="http://schemas.microsoft.com/office/drawing/2014/main" id="{17A3CE7B-2F10-464D-99DE-9525B6D30467}"/>
              </a:ext>
            </a:extLst>
          </p:cNvPr>
          <p:cNvSpPr/>
          <p:nvPr/>
        </p:nvSpPr>
        <p:spPr>
          <a:xfrm flipH="1">
            <a:off x="9555060" y="6629390"/>
            <a:ext cx="2636939" cy="241537"/>
          </a:xfrm>
          <a:custGeom>
            <a:avLst/>
            <a:gdLst>
              <a:gd name="connsiteX0" fmla="*/ 0 w 3640508"/>
              <a:gd name="connsiteY0" fmla="*/ 0 h 241537"/>
              <a:gd name="connsiteX1" fmla="*/ 3440485 w 3640508"/>
              <a:gd name="connsiteY1" fmla="*/ 0 h 241537"/>
              <a:gd name="connsiteX2" fmla="*/ 3640508 w 3640508"/>
              <a:gd name="connsiteY2" fmla="*/ 241531 h 241537"/>
              <a:gd name="connsiteX3" fmla="*/ 3640508 w 3640508"/>
              <a:gd name="connsiteY3" fmla="*/ 241537 h 241537"/>
              <a:gd name="connsiteX4" fmla="*/ 0 w 3640508"/>
              <a:gd name="connsiteY4" fmla="*/ 241537 h 241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0508" h="241537">
                <a:moveTo>
                  <a:pt x="0" y="0"/>
                </a:moveTo>
                <a:lnTo>
                  <a:pt x="3440485" y="0"/>
                </a:lnTo>
                <a:lnTo>
                  <a:pt x="3640508" y="241531"/>
                </a:lnTo>
                <a:lnTo>
                  <a:pt x="3640508" y="241537"/>
                </a:lnTo>
                <a:lnTo>
                  <a:pt x="0" y="24153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l-GR" sz="1200" dirty="0">
                <a:solidFill>
                  <a:srgbClr val="FFC000"/>
                </a:solidFill>
              </a:rPr>
              <a:t>Φλωριάς Παπαδόπουλος</a:t>
            </a:r>
          </a:p>
        </p:txBody>
      </p:sp>
      <p:sp>
        <p:nvSpPr>
          <p:cNvPr id="14" name="Freeform: Shape 38">
            <a:extLst>
              <a:ext uri="{FF2B5EF4-FFF2-40B4-BE49-F238E27FC236}">
                <a16:creationId xmlns:a16="http://schemas.microsoft.com/office/drawing/2014/main" id="{C84DCBE1-D5AB-4F5E-8A65-5D018A2310E9}"/>
              </a:ext>
            </a:extLst>
          </p:cNvPr>
          <p:cNvSpPr/>
          <p:nvPr/>
        </p:nvSpPr>
        <p:spPr>
          <a:xfrm>
            <a:off x="0" y="6642095"/>
            <a:ext cx="2894201" cy="228840"/>
          </a:xfrm>
          <a:custGeom>
            <a:avLst/>
            <a:gdLst>
              <a:gd name="connsiteX0" fmla="*/ 0 w 3640508"/>
              <a:gd name="connsiteY0" fmla="*/ 0 h 241537"/>
              <a:gd name="connsiteX1" fmla="*/ 3440485 w 3640508"/>
              <a:gd name="connsiteY1" fmla="*/ 0 h 241537"/>
              <a:gd name="connsiteX2" fmla="*/ 3640508 w 3640508"/>
              <a:gd name="connsiteY2" fmla="*/ 241531 h 241537"/>
              <a:gd name="connsiteX3" fmla="*/ 3640508 w 3640508"/>
              <a:gd name="connsiteY3" fmla="*/ 241537 h 241537"/>
              <a:gd name="connsiteX4" fmla="*/ 0 w 3640508"/>
              <a:gd name="connsiteY4" fmla="*/ 241537 h 241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0508" h="241537">
                <a:moveTo>
                  <a:pt x="0" y="0"/>
                </a:moveTo>
                <a:lnTo>
                  <a:pt x="3440485" y="0"/>
                </a:lnTo>
                <a:lnTo>
                  <a:pt x="3640508" y="241531"/>
                </a:lnTo>
                <a:lnTo>
                  <a:pt x="3640508" y="241537"/>
                </a:lnTo>
                <a:lnTo>
                  <a:pt x="0" y="24153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accent4"/>
                </a:solidFill>
              </a:rPr>
              <a:t>A study of the Euclidean attack on RSA</a:t>
            </a:r>
          </a:p>
        </p:txBody>
      </p:sp>
      <p:cxnSp>
        <p:nvCxnSpPr>
          <p:cNvPr id="16" name="Straight Connector 17">
            <a:extLst>
              <a:ext uri="{FF2B5EF4-FFF2-40B4-BE49-F238E27FC236}">
                <a16:creationId xmlns:a16="http://schemas.microsoft.com/office/drawing/2014/main" id="{841046DC-1108-4CCF-A77E-E29566B39F3E}"/>
              </a:ext>
            </a:extLst>
          </p:cNvPr>
          <p:cNvCxnSpPr>
            <a:cxnSpLocks/>
            <a:stCxn id="13" idx="1"/>
          </p:cNvCxnSpPr>
          <p:nvPr/>
        </p:nvCxnSpPr>
        <p:spPr>
          <a:xfrm flipH="1">
            <a:off x="9555061" y="6629390"/>
            <a:ext cx="144882" cy="22861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7">
            <a:extLst>
              <a:ext uri="{FF2B5EF4-FFF2-40B4-BE49-F238E27FC236}">
                <a16:creationId xmlns:a16="http://schemas.microsoft.com/office/drawing/2014/main" id="{10CB97FB-F7E6-4DBB-B536-AE603CA0FA27}"/>
              </a:ext>
            </a:extLst>
          </p:cNvPr>
          <p:cNvCxnSpPr>
            <a:cxnSpLocks/>
            <a:stCxn id="14" idx="1"/>
            <a:endCxn id="14" idx="2"/>
          </p:cNvCxnSpPr>
          <p:nvPr/>
        </p:nvCxnSpPr>
        <p:spPr>
          <a:xfrm>
            <a:off x="2735183" y="6642095"/>
            <a:ext cx="159018" cy="228834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16569DC-2A0C-44E1-A9B0-46DD942E791C}"/>
              </a:ext>
            </a:extLst>
          </p:cNvPr>
          <p:cNvSpPr txBox="1"/>
          <p:nvPr/>
        </p:nvSpPr>
        <p:spPr>
          <a:xfrm>
            <a:off x="4463630" y="414612"/>
            <a:ext cx="32647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/>
              <a:t>RSA Cryptosystem</a:t>
            </a:r>
            <a:endParaRPr lang="el-GR" sz="3200" b="1" dirty="0"/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id="{849F8F0B-9090-4D3C-BA50-F5F0966615DE}"/>
              </a:ext>
            </a:extLst>
          </p:cNvPr>
          <p:cNvGrpSpPr/>
          <p:nvPr/>
        </p:nvGrpSpPr>
        <p:grpSpPr>
          <a:xfrm>
            <a:off x="2028475" y="3043528"/>
            <a:ext cx="8135049" cy="2875069"/>
            <a:chOff x="2028472" y="2854876"/>
            <a:chExt cx="8135049" cy="2875069"/>
          </a:xfrm>
        </p:grpSpPr>
        <p:pic>
          <p:nvPicPr>
            <p:cNvPr id="9" name="Graphic 8" descr="Office worker female with solid fill">
              <a:extLst>
                <a:ext uri="{FF2B5EF4-FFF2-40B4-BE49-F238E27FC236}">
                  <a16:creationId xmlns:a16="http://schemas.microsoft.com/office/drawing/2014/main" id="{CCD82E39-4294-43E3-B81E-356B5C42B8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028472" y="3442395"/>
              <a:ext cx="914400" cy="914400"/>
            </a:xfrm>
            <a:prstGeom prst="rect">
              <a:avLst/>
            </a:prstGeom>
          </p:spPr>
        </p:pic>
        <p:pic>
          <p:nvPicPr>
            <p:cNvPr id="10" name="Graphic 9" descr="Office worker male with solid fill">
              <a:extLst>
                <a:ext uri="{FF2B5EF4-FFF2-40B4-BE49-F238E27FC236}">
                  <a16:creationId xmlns:a16="http://schemas.microsoft.com/office/drawing/2014/main" id="{4072110E-84BA-4C2A-B25A-9D41FCCC185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249121" y="3442395"/>
              <a:ext cx="914400" cy="914400"/>
            </a:xfrm>
            <a:prstGeom prst="rect">
              <a:avLst/>
            </a:prstGeom>
          </p:spPr>
        </p:pic>
        <p:pic>
          <p:nvPicPr>
            <p:cNvPr id="11" name="Graphic 10" descr="Document outline">
              <a:extLst>
                <a:ext uri="{FF2B5EF4-FFF2-40B4-BE49-F238E27FC236}">
                  <a16:creationId xmlns:a16="http://schemas.microsoft.com/office/drawing/2014/main" id="{2117D45D-567F-4E5C-863C-5DA419670E7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892930" y="3772606"/>
              <a:ext cx="369332" cy="369332"/>
            </a:xfrm>
            <a:prstGeom prst="rect">
              <a:avLst/>
            </a:prstGeom>
          </p:spPr>
        </p:pic>
        <p:pic>
          <p:nvPicPr>
            <p:cNvPr id="12" name="Graphic 11" descr="Key with solid fill">
              <a:extLst>
                <a:ext uri="{FF2B5EF4-FFF2-40B4-BE49-F238E27FC236}">
                  <a16:creationId xmlns:a16="http://schemas.microsoft.com/office/drawing/2014/main" id="{3C679BCF-C3FB-414A-A60F-F65FBA36842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375763" y="4450580"/>
              <a:ext cx="268716" cy="268716"/>
            </a:xfrm>
            <a:prstGeom prst="rect">
              <a:avLst/>
            </a:prstGeom>
          </p:spPr>
        </p:pic>
        <p:sp>
          <p:nvSpPr>
            <p:cNvPr id="48" name="Graphic 17" descr="Lock with solid fill">
              <a:extLst>
                <a:ext uri="{FF2B5EF4-FFF2-40B4-BE49-F238E27FC236}">
                  <a16:creationId xmlns:a16="http://schemas.microsoft.com/office/drawing/2014/main" id="{2C7A11DB-654B-49D3-AB23-0E4781333AF4}"/>
                </a:ext>
              </a:extLst>
            </p:cNvPr>
            <p:cNvSpPr/>
            <p:nvPr/>
          </p:nvSpPr>
          <p:spPr>
            <a:xfrm>
              <a:off x="5010702" y="3899595"/>
              <a:ext cx="115115" cy="140423"/>
            </a:xfrm>
            <a:custGeom>
              <a:avLst/>
              <a:gdLst>
                <a:gd name="connsiteX0" fmla="*/ 61669 w 115115"/>
                <a:gd name="connsiteY0" fmla="*/ 110992 h 140423"/>
                <a:gd name="connsiteX1" fmla="*/ 61669 w 115115"/>
                <a:gd name="connsiteY1" fmla="*/ 121187 h 140423"/>
                <a:gd name="connsiteX2" fmla="*/ 53447 w 115115"/>
                <a:gd name="connsiteY2" fmla="*/ 121187 h 140423"/>
                <a:gd name="connsiteX3" fmla="*/ 53447 w 115115"/>
                <a:gd name="connsiteY3" fmla="*/ 110992 h 140423"/>
                <a:gd name="connsiteX4" fmla="*/ 45224 w 115115"/>
                <a:gd name="connsiteY4" fmla="*/ 100027 h 140423"/>
                <a:gd name="connsiteX5" fmla="*/ 57558 w 115115"/>
                <a:gd name="connsiteY5" fmla="*/ 88486 h 140423"/>
                <a:gd name="connsiteX6" fmla="*/ 69892 w 115115"/>
                <a:gd name="connsiteY6" fmla="*/ 100027 h 140423"/>
                <a:gd name="connsiteX7" fmla="*/ 61669 w 115115"/>
                <a:gd name="connsiteY7" fmla="*/ 110992 h 140423"/>
                <a:gd name="connsiteX8" fmla="*/ 26723 w 115115"/>
                <a:gd name="connsiteY8" fmla="*/ 40396 h 140423"/>
                <a:gd name="connsiteX9" fmla="*/ 57558 w 115115"/>
                <a:gd name="connsiteY9" fmla="*/ 11542 h 140423"/>
                <a:gd name="connsiteX10" fmla="*/ 88392 w 115115"/>
                <a:gd name="connsiteY10" fmla="*/ 40396 h 140423"/>
                <a:gd name="connsiteX11" fmla="*/ 88392 w 115115"/>
                <a:gd name="connsiteY11" fmla="*/ 61748 h 140423"/>
                <a:gd name="connsiteX12" fmla="*/ 57558 w 115115"/>
                <a:gd name="connsiteY12" fmla="*/ 59632 h 140423"/>
                <a:gd name="connsiteX13" fmla="*/ 26723 w 115115"/>
                <a:gd name="connsiteY13" fmla="*/ 61748 h 140423"/>
                <a:gd name="connsiteX14" fmla="*/ 26723 w 115115"/>
                <a:gd name="connsiteY14" fmla="*/ 40396 h 140423"/>
                <a:gd name="connsiteX15" fmla="*/ 100726 w 115115"/>
                <a:gd name="connsiteY15" fmla="*/ 62517 h 140423"/>
                <a:gd name="connsiteX16" fmla="*/ 100726 w 115115"/>
                <a:gd name="connsiteY16" fmla="*/ 40396 h 140423"/>
                <a:gd name="connsiteX17" fmla="*/ 57558 w 115115"/>
                <a:gd name="connsiteY17" fmla="*/ 0 h 140423"/>
                <a:gd name="connsiteX18" fmla="*/ 14389 w 115115"/>
                <a:gd name="connsiteY18" fmla="*/ 40396 h 140423"/>
                <a:gd name="connsiteX19" fmla="*/ 14389 w 115115"/>
                <a:gd name="connsiteY19" fmla="*/ 62517 h 140423"/>
                <a:gd name="connsiteX20" fmla="*/ 0 w 115115"/>
                <a:gd name="connsiteY20" fmla="*/ 63479 h 140423"/>
                <a:gd name="connsiteX21" fmla="*/ 0 w 115115"/>
                <a:gd name="connsiteY21" fmla="*/ 136576 h 140423"/>
                <a:gd name="connsiteX22" fmla="*/ 57558 w 115115"/>
                <a:gd name="connsiteY22" fmla="*/ 140423 h 140423"/>
                <a:gd name="connsiteX23" fmla="*/ 115116 w 115115"/>
                <a:gd name="connsiteY23" fmla="*/ 136576 h 140423"/>
                <a:gd name="connsiteX24" fmla="*/ 115116 w 115115"/>
                <a:gd name="connsiteY24" fmla="*/ 63479 h 140423"/>
                <a:gd name="connsiteX25" fmla="*/ 100726 w 115115"/>
                <a:gd name="connsiteY25" fmla="*/ 62517 h 140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15115" h="140423">
                  <a:moveTo>
                    <a:pt x="61669" y="110992"/>
                  </a:moveTo>
                  <a:lnTo>
                    <a:pt x="61669" y="121187"/>
                  </a:lnTo>
                  <a:lnTo>
                    <a:pt x="53447" y="121187"/>
                  </a:lnTo>
                  <a:lnTo>
                    <a:pt x="53447" y="110992"/>
                  </a:lnTo>
                  <a:cubicBezTo>
                    <a:pt x="48719" y="109453"/>
                    <a:pt x="45224" y="105221"/>
                    <a:pt x="45224" y="100027"/>
                  </a:cubicBezTo>
                  <a:cubicBezTo>
                    <a:pt x="45224" y="93680"/>
                    <a:pt x="50774" y="88486"/>
                    <a:pt x="57558" y="88486"/>
                  </a:cubicBezTo>
                  <a:cubicBezTo>
                    <a:pt x="64341" y="88486"/>
                    <a:pt x="69892" y="93680"/>
                    <a:pt x="69892" y="100027"/>
                  </a:cubicBezTo>
                  <a:cubicBezTo>
                    <a:pt x="69892" y="105029"/>
                    <a:pt x="66397" y="109261"/>
                    <a:pt x="61669" y="110992"/>
                  </a:cubicBezTo>
                  <a:close/>
                  <a:moveTo>
                    <a:pt x="26723" y="40396"/>
                  </a:moveTo>
                  <a:cubicBezTo>
                    <a:pt x="26723" y="24430"/>
                    <a:pt x="40496" y="11542"/>
                    <a:pt x="57558" y="11542"/>
                  </a:cubicBezTo>
                  <a:cubicBezTo>
                    <a:pt x="74620" y="11542"/>
                    <a:pt x="88392" y="24430"/>
                    <a:pt x="88392" y="40396"/>
                  </a:cubicBezTo>
                  <a:lnTo>
                    <a:pt x="88392" y="61748"/>
                  </a:lnTo>
                  <a:lnTo>
                    <a:pt x="57558" y="59632"/>
                  </a:lnTo>
                  <a:lnTo>
                    <a:pt x="26723" y="61748"/>
                  </a:lnTo>
                  <a:lnTo>
                    <a:pt x="26723" y="40396"/>
                  </a:lnTo>
                  <a:close/>
                  <a:moveTo>
                    <a:pt x="100726" y="62517"/>
                  </a:moveTo>
                  <a:lnTo>
                    <a:pt x="100726" y="40396"/>
                  </a:lnTo>
                  <a:cubicBezTo>
                    <a:pt x="100726" y="18082"/>
                    <a:pt x="81403" y="0"/>
                    <a:pt x="57558" y="0"/>
                  </a:cubicBezTo>
                  <a:cubicBezTo>
                    <a:pt x="33712" y="0"/>
                    <a:pt x="14389" y="18082"/>
                    <a:pt x="14389" y="40396"/>
                  </a:cubicBezTo>
                  <a:lnTo>
                    <a:pt x="14389" y="62517"/>
                  </a:lnTo>
                  <a:lnTo>
                    <a:pt x="0" y="63479"/>
                  </a:lnTo>
                  <a:lnTo>
                    <a:pt x="0" y="136576"/>
                  </a:lnTo>
                  <a:lnTo>
                    <a:pt x="57558" y="140423"/>
                  </a:lnTo>
                  <a:lnTo>
                    <a:pt x="115116" y="136576"/>
                  </a:lnTo>
                  <a:lnTo>
                    <a:pt x="115116" y="63479"/>
                  </a:lnTo>
                  <a:lnTo>
                    <a:pt x="100726" y="62517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984" cap="flat">
              <a:solidFill>
                <a:schemeClr val="accent5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l-GR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5D3F8E2-7397-44D7-8E45-18706BADCCA0}"/>
                </a:ext>
              </a:extLst>
            </p:cNvPr>
            <p:cNvSpPr txBox="1"/>
            <p:nvPr/>
          </p:nvSpPr>
          <p:spPr>
            <a:xfrm>
              <a:off x="3822734" y="3778540"/>
              <a:ext cx="1374774" cy="369332"/>
            </a:xfrm>
            <a:prstGeom prst="rect">
              <a:avLst/>
            </a:prstGeom>
            <a:noFill/>
            <a:ln>
              <a:solidFill>
                <a:schemeClr val="accent5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Encryption</a:t>
              </a:r>
              <a:endParaRPr lang="el-GR" dirty="0">
                <a:solidFill>
                  <a:srgbClr val="0070C0"/>
                </a:solidFill>
              </a:endParaRP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BA6C255E-F6B8-45BD-BA3F-A5C6DD5BC089}"/>
                </a:ext>
              </a:extLst>
            </p:cNvPr>
            <p:cNvCxnSpPr>
              <a:cxnSpLocks/>
              <a:stCxn id="11" idx="3"/>
              <a:endCxn id="19" idx="1"/>
            </p:cNvCxnSpPr>
            <p:nvPr/>
          </p:nvCxnSpPr>
          <p:spPr>
            <a:xfrm>
              <a:off x="3262262" y="3957272"/>
              <a:ext cx="560472" cy="593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BBD8AD8A-4437-4F8C-98AB-F9F4C7C0893B}"/>
                </a:ext>
              </a:extLst>
            </p:cNvPr>
            <p:cNvCxnSpPr>
              <a:cxnSpLocks/>
              <a:stCxn id="19" idx="3"/>
              <a:endCxn id="29" idx="1"/>
            </p:cNvCxnSpPr>
            <p:nvPr/>
          </p:nvCxnSpPr>
          <p:spPr>
            <a:xfrm>
              <a:off x="5197508" y="3963206"/>
              <a:ext cx="1623010" cy="233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C32BA906-6400-46CD-BFA6-EBE0F109688D}"/>
                </a:ext>
              </a:extLst>
            </p:cNvPr>
            <p:cNvGrpSpPr/>
            <p:nvPr/>
          </p:nvGrpSpPr>
          <p:grpSpPr>
            <a:xfrm>
              <a:off x="5732014" y="3516787"/>
              <a:ext cx="382007" cy="440485"/>
              <a:chOff x="5731090" y="4107934"/>
              <a:chExt cx="382007" cy="440485"/>
            </a:xfrm>
          </p:grpSpPr>
          <p:pic>
            <p:nvPicPr>
              <p:cNvPr id="23" name="Graphic 22" descr="Document outline">
                <a:extLst>
                  <a:ext uri="{FF2B5EF4-FFF2-40B4-BE49-F238E27FC236}">
                    <a16:creationId xmlns:a16="http://schemas.microsoft.com/office/drawing/2014/main" id="{1B4EDBDA-8FC3-42FE-82E3-79558451C0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5731090" y="4107934"/>
                <a:ext cx="369332" cy="369332"/>
              </a:xfrm>
              <a:prstGeom prst="rect">
                <a:avLst/>
              </a:prstGeom>
            </p:spPr>
          </p:pic>
          <p:pic>
            <p:nvPicPr>
              <p:cNvPr id="24" name="Graphic 23" descr="Lock with solid fill">
                <a:extLst>
                  <a:ext uri="{FF2B5EF4-FFF2-40B4-BE49-F238E27FC236}">
                    <a16:creationId xmlns:a16="http://schemas.microsoft.com/office/drawing/2014/main" id="{C9A39107-F0C5-4789-A8BC-C85CA13CC7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5915756" y="4363753"/>
                <a:ext cx="197341" cy="184666"/>
              </a:xfrm>
              <a:prstGeom prst="rect">
                <a:avLst/>
              </a:prstGeom>
            </p:spPr>
          </p:pic>
        </p:grpSp>
        <p:pic>
          <p:nvPicPr>
            <p:cNvPr id="25" name="Graphic 24" descr="Key with solid fill">
              <a:extLst>
                <a:ext uri="{FF2B5EF4-FFF2-40B4-BE49-F238E27FC236}">
                  <a16:creationId xmlns:a16="http://schemas.microsoft.com/office/drawing/2014/main" id="{442CD558-688D-41A1-8FE9-DD124D19FB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7375531" y="4450580"/>
              <a:ext cx="268716" cy="268716"/>
            </a:xfrm>
            <a:prstGeom prst="rect">
              <a:avLst/>
            </a:prstGeom>
          </p:spPr>
        </p:pic>
        <p:pic>
          <p:nvPicPr>
            <p:cNvPr id="26" name="Graphic 25" descr="Document outline">
              <a:extLst>
                <a:ext uri="{FF2B5EF4-FFF2-40B4-BE49-F238E27FC236}">
                  <a16:creationId xmlns:a16="http://schemas.microsoft.com/office/drawing/2014/main" id="{7AEC5DDC-AF28-41F1-9FE5-401BD8DA5B5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929731" y="3780876"/>
              <a:ext cx="369332" cy="369332"/>
            </a:xfrm>
            <a:prstGeom prst="rect">
              <a:avLst/>
            </a:prstGeom>
          </p:spPr>
        </p:pic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A6A77A2C-ED90-4173-8FE0-07869FA5A4FF}"/>
                </a:ext>
              </a:extLst>
            </p:cNvPr>
            <p:cNvCxnSpPr>
              <a:cxnSpLocks/>
              <a:stCxn id="29" idx="3"/>
              <a:endCxn id="26" idx="1"/>
            </p:cNvCxnSpPr>
            <p:nvPr/>
          </p:nvCxnSpPr>
          <p:spPr>
            <a:xfrm>
              <a:off x="8195292" y="3965542"/>
              <a:ext cx="734439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6FCE988-4B8C-4E53-BF35-E22E03FA1D67}"/>
                </a:ext>
              </a:extLst>
            </p:cNvPr>
            <p:cNvSpPr txBox="1"/>
            <p:nvPr/>
          </p:nvSpPr>
          <p:spPr>
            <a:xfrm>
              <a:off x="6820518" y="3780876"/>
              <a:ext cx="1374774" cy="369332"/>
            </a:xfrm>
            <a:prstGeom prst="rect">
              <a:avLst/>
            </a:prstGeom>
            <a:no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6">
                      <a:lumMod val="50000"/>
                    </a:schemeClr>
                  </a:solidFill>
                </a:rPr>
                <a:t>Decryption</a:t>
              </a:r>
              <a:endParaRPr lang="el-GR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85D4ADE-E5D8-454F-BF76-B947FCD1BA67}"/>
                </a:ext>
              </a:extLst>
            </p:cNvPr>
            <p:cNvSpPr txBox="1"/>
            <p:nvPr/>
          </p:nvSpPr>
          <p:spPr>
            <a:xfrm>
              <a:off x="3550708" y="4727701"/>
              <a:ext cx="1918826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>
                  <a:solidFill>
                    <a:srgbClr val="FF3300"/>
                  </a:solidFill>
                </a:rPr>
                <a:t>Public Key</a:t>
              </a:r>
              <a:r>
                <a:rPr lang="el-GR" sz="1300" dirty="0">
                  <a:solidFill>
                    <a:srgbClr val="FF3300"/>
                  </a:solidFill>
                </a:rPr>
                <a:t> </a:t>
              </a:r>
              <a:r>
                <a:rPr lang="en-US" sz="1300" dirty="0">
                  <a:solidFill>
                    <a:srgbClr val="FF3300"/>
                  </a:solidFill>
                </a:rPr>
                <a:t>(Bob</a:t>
              </a:r>
              <a:r>
                <a:rPr lang="el-GR" sz="1300" dirty="0">
                  <a:solidFill>
                    <a:srgbClr val="FF3300"/>
                  </a:solidFill>
                </a:rPr>
                <a:t>)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A168377-8EE5-41AE-A925-05943F9DBBD0}"/>
                </a:ext>
              </a:extLst>
            </p:cNvPr>
            <p:cNvSpPr txBox="1"/>
            <p:nvPr/>
          </p:nvSpPr>
          <p:spPr>
            <a:xfrm>
              <a:off x="6553255" y="4731994"/>
              <a:ext cx="1918825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>
                  <a:solidFill>
                    <a:srgbClr val="7030A0"/>
                  </a:solidFill>
                </a:rPr>
                <a:t>Secret Key</a:t>
              </a:r>
              <a:r>
                <a:rPr lang="el-GR" sz="1300" dirty="0">
                  <a:solidFill>
                    <a:srgbClr val="7030A0"/>
                  </a:solidFill>
                </a:rPr>
                <a:t> (</a:t>
              </a:r>
              <a:r>
                <a:rPr lang="en-US" sz="1300" dirty="0">
                  <a:solidFill>
                    <a:srgbClr val="7030A0"/>
                  </a:solidFill>
                </a:rPr>
                <a:t>Bob</a:t>
              </a:r>
              <a:r>
                <a:rPr lang="el-GR" sz="1300" dirty="0">
                  <a:solidFill>
                    <a:srgbClr val="7030A0"/>
                  </a:solidFill>
                </a:rPr>
                <a:t>)</a:t>
              </a: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B67B145-7B97-4479-9E92-3F6CF9F98FD4}"/>
                </a:ext>
              </a:extLst>
            </p:cNvPr>
            <p:cNvCxnSpPr>
              <a:cxnSpLocks/>
              <a:stCxn id="12" idx="0"/>
              <a:endCxn id="19" idx="2"/>
            </p:cNvCxnSpPr>
            <p:nvPr/>
          </p:nvCxnSpPr>
          <p:spPr>
            <a:xfrm flipV="1">
              <a:off x="4510121" y="4147872"/>
              <a:ext cx="0" cy="302708"/>
            </a:xfrm>
            <a:prstGeom prst="line">
              <a:avLst/>
            </a:prstGeom>
            <a:ln w="952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EB43D03D-A8A3-4B04-8BAC-8E2D8EB1403F}"/>
                </a:ext>
              </a:extLst>
            </p:cNvPr>
            <p:cNvCxnSpPr>
              <a:cxnSpLocks/>
              <a:stCxn id="25" idx="0"/>
              <a:endCxn id="29" idx="2"/>
            </p:cNvCxnSpPr>
            <p:nvPr/>
          </p:nvCxnSpPr>
          <p:spPr>
            <a:xfrm flipH="1" flipV="1">
              <a:off x="7507905" y="4150208"/>
              <a:ext cx="1984" cy="300372"/>
            </a:xfrm>
            <a:prstGeom prst="line">
              <a:avLst/>
            </a:prstGeom>
            <a:ln w="9525" cap="flat" cmpd="sng" algn="ctr">
              <a:solidFill>
                <a:schemeClr val="accent6">
                  <a:lumMod val="50000"/>
                </a:schemeClr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DEC6DA3-D1EE-480B-8B1F-9C9DDC22F547}"/>
                </a:ext>
              </a:extLst>
            </p:cNvPr>
            <p:cNvSpPr txBox="1"/>
            <p:nvPr/>
          </p:nvSpPr>
          <p:spPr>
            <a:xfrm>
              <a:off x="2892930" y="3030094"/>
              <a:ext cx="3693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66"/>
                  </a:solidFill>
                </a:rPr>
                <a:t>m</a:t>
              </a:r>
              <a:endParaRPr lang="el-GR" dirty="0">
                <a:solidFill>
                  <a:srgbClr val="FF0066"/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0D4948F-C50A-49BC-84E0-740CEC74F154}"/>
                </a:ext>
              </a:extLst>
            </p:cNvPr>
            <p:cNvSpPr txBox="1"/>
            <p:nvPr/>
          </p:nvSpPr>
          <p:spPr>
            <a:xfrm>
              <a:off x="5551679" y="3030094"/>
              <a:ext cx="8520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5">
                      <a:lumMod val="75000"/>
                    </a:schemeClr>
                  </a:solidFill>
                </a:rPr>
                <a:t>E</a:t>
              </a:r>
              <a:r>
                <a:rPr lang="en-US" baseline="-25000" dirty="0">
                  <a:solidFill>
                    <a:srgbClr val="FF3300"/>
                  </a:solidFill>
                </a:rPr>
                <a:t>e </a:t>
              </a:r>
              <a:r>
                <a:rPr lang="en-US" dirty="0">
                  <a:solidFill>
                    <a:schemeClr val="accent5">
                      <a:lumMod val="75000"/>
                    </a:schemeClr>
                  </a:solidFill>
                </a:rPr>
                <a:t>(</a:t>
              </a:r>
              <a:r>
                <a:rPr lang="en-US" dirty="0">
                  <a:solidFill>
                    <a:srgbClr val="FF0066"/>
                  </a:solidFill>
                </a:rPr>
                <a:t>m</a:t>
              </a:r>
              <a:r>
                <a:rPr lang="en-US" dirty="0">
                  <a:solidFill>
                    <a:schemeClr val="accent5">
                      <a:lumMod val="75000"/>
                    </a:schemeClr>
                  </a:solidFill>
                </a:rPr>
                <a:t>)</a:t>
              </a:r>
              <a:endParaRPr lang="el-G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FA276EAB-4DB2-43E8-81FB-8EF6F4A94405}"/>
                </a:ext>
              </a:extLst>
            </p:cNvPr>
            <p:cNvCxnSpPr>
              <a:cxnSpLocks/>
              <a:stCxn id="35" idx="3"/>
              <a:endCxn id="36" idx="1"/>
            </p:cNvCxnSpPr>
            <p:nvPr/>
          </p:nvCxnSpPr>
          <p:spPr>
            <a:xfrm>
              <a:off x="3262262" y="3214760"/>
              <a:ext cx="228941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E20E081-9E2E-4AA9-8667-E4179AC7BE20}"/>
                </a:ext>
              </a:extLst>
            </p:cNvPr>
            <p:cNvSpPr txBox="1"/>
            <p:nvPr/>
          </p:nvSpPr>
          <p:spPr>
            <a:xfrm>
              <a:off x="3713470" y="2854876"/>
              <a:ext cx="14669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5">
                      <a:lumMod val="75000"/>
                    </a:schemeClr>
                  </a:solidFill>
                </a:rPr>
                <a:t>E</a:t>
              </a:r>
              <a:r>
                <a:rPr lang="en-US" baseline="-25000" dirty="0">
                  <a:solidFill>
                    <a:srgbClr val="FF3300"/>
                  </a:solidFill>
                </a:rPr>
                <a:t>e </a:t>
              </a:r>
              <a:r>
                <a:rPr lang="en-US" dirty="0">
                  <a:solidFill>
                    <a:schemeClr val="accent5">
                      <a:lumMod val="75000"/>
                    </a:schemeClr>
                  </a:solidFill>
                </a:rPr>
                <a:t>= x</a:t>
              </a:r>
              <a:r>
                <a:rPr lang="en-US" baseline="30000" dirty="0">
                  <a:solidFill>
                    <a:srgbClr val="FF3300"/>
                  </a:solidFill>
                </a:rPr>
                <a:t>e</a:t>
              </a:r>
              <a:r>
                <a:rPr lang="en-US" dirty="0">
                  <a:solidFill>
                    <a:schemeClr val="accent5">
                      <a:lumMod val="75000"/>
                    </a:schemeClr>
                  </a:solidFill>
                </a:rPr>
                <a:t> mod n </a:t>
              </a:r>
              <a:r>
                <a:rPr lang="en-US" baseline="-25000" dirty="0">
                  <a:solidFill>
                    <a:srgbClr val="FF3300"/>
                  </a:solidFill>
                </a:rPr>
                <a:t> </a:t>
              </a:r>
              <a:endParaRPr lang="el-GR" baseline="-25000" dirty="0">
                <a:solidFill>
                  <a:srgbClr val="FF3300"/>
                </a:solidFill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37BFBAD1-51A6-4455-9056-F4461733B8B1}"/>
                </a:ext>
              </a:extLst>
            </p:cNvPr>
            <p:cNvSpPr txBox="1"/>
            <p:nvPr/>
          </p:nvSpPr>
          <p:spPr>
            <a:xfrm>
              <a:off x="8613212" y="3025620"/>
              <a:ext cx="11776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6">
                      <a:lumMod val="50000"/>
                    </a:schemeClr>
                  </a:solidFill>
                </a:rPr>
                <a:t>D</a:t>
              </a:r>
              <a:r>
                <a:rPr lang="en-US" baseline="-25000" dirty="0">
                  <a:solidFill>
                    <a:srgbClr val="7030A0"/>
                  </a:solidFill>
                </a:rPr>
                <a:t>d</a:t>
              </a:r>
              <a:r>
                <a:rPr lang="en-US" dirty="0">
                  <a:solidFill>
                    <a:schemeClr val="accent6">
                      <a:lumMod val="50000"/>
                    </a:schemeClr>
                  </a:solidFill>
                </a:rPr>
                <a:t>(</a:t>
              </a:r>
              <a:r>
                <a:rPr lang="en-US" dirty="0">
                  <a:solidFill>
                    <a:schemeClr val="accent5">
                      <a:lumMod val="75000"/>
                    </a:schemeClr>
                  </a:solidFill>
                </a:rPr>
                <a:t>E</a:t>
              </a:r>
              <a:r>
                <a:rPr lang="en-US" baseline="-25000" dirty="0">
                  <a:solidFill>
                    <a:srgbClr val="FF3300"/>
                  </a:solidFill>
                </a:rPr>
                <a:t>e</a:t>
              </a:r>
              <a:r>
                <a:rPr lang="en-US" dirty="0">
                  <a:solidFill>
                    <a:schemeClr val="accent5">
                      <a:lumMod val="75000"/>
                    </a:schemeClr>
                  </a:solidFill>
                </a:rPr>
                <a:t>(</a:t>
              </a:r>
              <a:r>
                <a:rPr lang="en-US" dirty="0">
                  <a:solidFill>
                    <a:srgbClr val="FF0066"/>
                  </a:solidFill>
                </a:rPr>
                <a:t>m</a:t>
              </a:r>
              <a:r>
                <a:rPr lang="en-US" dirty="0">
                  <a:solidFill>
                    <a:schemeClr val="accent5">
                      <a:lumMod val="75000"/>
                    </a:schemeClr>
                  </a:solidFill>
                </a:rPr>
                <a:t>)</a:t>
              </a:r>
              <a:r>
                <a:rPr lang="en-US" dirty="0">
                  <a:solidFill>
                    <a:schemeClr val="accent6">
                      <a:lumMod val="50000"/>
                    </a:schemeClr>
                  </a:solidFill>
                </a:rPr>
                <a:t>)</a:t>
              </a:r>
              <a:endParaRPr lang="el-GR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5477CA43-14D6-4473-A03F-A3C6E3A04FD3}"/>
                </a:ext>
              </a:extLst>
            </p:cNvPr>
            <p:cNvCxnSpPr>
              <a:cxnSpLocks/>
              <a:stCxn id="36" idx="3"/>
              <a:endCxn id="39" idx="1"/>
            </p:cNvCxnSpPr>
            <p:nvPr/>
          </p:nvCxnSpPr>
          <p:spPr>
            <a:xfrm flipV="1">
              <a:off x="6403694" y="3210286"/>
              <a:ext cx="2209518" cy="4474"/>
            </a:xfrm>
            <a:prstGeom prst="straightConnector1">
              <a:avLst/>
            </a:prstGeom>
            <a:ln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E6ED01D-990F-404A-BC1B-7911C60D8F6D}"/>
                </a:ext>
              </a:extLst>
            </p:cNvPr>
            <p:cNvSpPr txBox="1"/>
            <p:nvPr/>
          </p:nvSpPr>
          <p:spPr>
            <a:xfrm>
              <a:off x="6590101" y="2854876"/>
              <a:ext cx="18384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6">
                      <a:lumMod val="50000"/>
                    </a:schemeClr>
                  </a:solidFill>
                </a:rPr>
                <a:t>D</a:t>
              </a:r>
              <a:r>
                <a:rPr lang="en-US" baseline="-25000" dirty="0">
                  <a:solidFill>
                    <a:srgbClr val="7030A0"/>
                  </a:solidFill>
                </a:rPr>
                <a:t>d</a:t>
              </a:r>
              <a:r>
                <a:rPr lang="en-US" dirty="0">
                  <a:solidFill>
                    <a:schemeClr val="accent5">
                      <a:lumMod val="75000"/>
                    </a:schemeClr>
                  </a:solidFill>
                </a:rPr>
                <a:t> = </a:t>
              </a:r>
              <a:r>
                <a:rPr lang="en-US" dirty="0">
                  <a:solidFill>
                    <a:schemeClr val="accent6">
                      <a:lumMod val="50000"/>
                    </a:schemeClr>
                  </a:solidFill>
                </a:rPr>
                <a:t>x</a:t>
              </a:r>
              <a:r>
                <a:rPr lang="en-US" baseline="30000" dirty="0">
                  <a:solidFill>
                    <a:srgbClr val="7030A0"/>
                  </a:solidFill>
                </a:rPr>
                <a:t>d</a:t>
              </a:r>
              <a:r>
                <a:rPr lang="en-US" dirty="0">
                  <a:solidFill>
                    <a:schemeClr val="accent5">
                      <a:lumMod val="75000"/>
                    </a:schemeClr>
                  </a:solidFill>
                </a:rPr>
                <a:t> </a:t>
              </a:r>
              <a:r>
                <a:rPr lang="en-US" dirty="0">
                  <a:solidFill>
                    <a:schemeClr val="accent6">
                      <a:lumMod val="50000"/>
                    </a:schemeClr>
                  </a:solidFill>
                </a:rPr>
                <a:t>mod n </a:t>
              </a:r>
              <a:endParaRPr lang="el-GR" baseline="-250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cxnSp>
          <p:nvCxnSpPr>
            <p:cNvPr id="42" name="Connector: Elbow 41">
              <a:extLst>
                <a:ext uri="{FF2B5EF4-FFF2-40B4-BE49-F238E27FC236}">
                  <a16:creationId xmlns:a16="http://schemas.microsoft.com/office/drawing/2014/main" id="{2A132445-1A40-445C-8561-B1CD66221FD2}"/>
                </a:ext>
              </a:extLst>
            </p:cNvPr>
            <p:cNvCxnSpPr>
              <a:cxnSpLocks/>
              <a:stCxn id="10" idx="2"/>
              <a:endCxn id="32" idx="3"/>
            </p:cNvCxnSpPr>
            <p:nvPr/>
          </p:nvCxnSpPr>
          <p:spPr>
            <a:xfrm rot="5400000">
              <a:off x="8828505" y="4000371"/>
              <a:ext cx="521393" cy="1234241"/>
            </a:xfrm>
            <a:prstGeom prst="bentConnector2">
              <a:avLst/>
            </a:prstGeom>
            <a:ln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or: Elbow 42">
              <a:extLst>
                <a:ext uri="{FF2B5EF4-FFF2-40B4-BE49-F238E27FC236}">
                  <a16:creationId xmlns:a16="http://schemas.microsoft.com/office/drawing/2014/main" id="{B37937AB-00B0-4E03-9A77-5341784119C1}"/>
                </a:ext>
              </a:extLst>
            </p:cNvPr>
            <p:cNvCxnSpPr>
              <a:cxnSpLocks/>
              <a:stCxn id="10" idx="2"/>
              <a:endCxn id="31" idx="2"/>
            </p:cNvCxnSpPr>
            <p:nvPr/>
          </p:nvCxnSpPr>
          <p:spPr>
            <a:xfrm rot="5400000">
              <a:off x="6776574" y="2090342"/>
              <a:ext cx="663294" cy="5196200"/>
            </a:xfrm>
            <a:prstGeom prst="bentConnector3">
              <a:avLst>
                <a:gd name="adj1" fmla="val 163184"/>
              </a:avLst>
            </a:prstGeom>
            <a:ln>
              <a:solidFill>
                <a:srgbClr val="FF33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CCA876D8-B326-4307-9870-9F4159222B71}"/>
                </a:ext>
              </a:extLst>
            </p:cNvPr>
            <p:cNvSpPr txBox="1"/>
            <p:nvPr/>
          </p:nvSpPr>
          <p:spPr>
            <a:xfrm>
              <a:off x="8229600" y="5437557"/>
              <a:ext cx="1476721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300" dirty="0">
                  <a:solidFill>
                    <a:srgbClr val="FF3300"/>
                  </a:solidFill>
                </a:rPr>
                <a:t>Publication of (n,e)</a:t>
              </a:r>
              <a:r>
                <a:rPr lang="el-GR" sz="1300" dirty="0">
                  <a:solidFill>
                    <a:srgbClr val="FF3300"/>
                  </a:solidFill>
                </a:rPr>
                <a:t> </a:t>
              </a: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2749641B-6F5C-4781-B666-D210DF1A8A1A}"/>
                </a:ext>
              </a:extLst>
            </p:cNvPr>
            <p:cNvSpPr/>
            <p:nvPr/>
          </p:nvSpPr>
          <p:spPr>
            <a:xfrm>
              <a:off x="8006255" y="3887430"/>
              <a:ext cx="107721" cy="153887"/>
            </a:xfrm>
            <a:custGeom>
              <a:avLst/>
              <a:gdLst>
                <a:gd name="connsiteX0" fmla="*/ 53861 w 107721"/>
                <a:gd name="connsiteY0" fmla="*/ 73097 h 153887"/>
                <a:gd name="connsiteX1" fmla="*/ 25007 w 107721"/>
                <a:gd name="connsiteY1" fmla="*/ 75213 h 153887"/>
                <a:gd name="connsiteX2" fmla="*/ 25007 w 107721"/>
                <a:gd name="connsiteY2" fmla="*/ 40395 h 153887"/>
                <a:gd name="connsiteX3" fmla="*/ 53861 w 107721"/>
                <a:gd name="connsiteY3" fmla="*/ 11542 h 153887"/>
                <a:gd name="connsiteX4" fmla="*/ 82715 w 107721"/>
                <a:gd name="connsiteY4" fmla="*/ 40395 h 153887"/>
                <a:gd name="connsiteX5" fmla="*/ 82715 w 107721"/>
                <a:gd name="connsiteY5" fmla="*/ 51937 h 153887"/>
                <a:gd name="connsiteX6" fmla="*/ 94256 w 107721"/>
                <a:gd name="connsiteY6" fmla="*/ 51937 h 153887"/>
                <a:gd name="connsiteX7" fmla="*/ 94256 w 107721"/>
                <a:gd name="connsiteY7" fmla="*/ 40395 h 153887"/>
                <a:gd name="connsiteX8" fmla="*/ 53861 w 107721"/>
                <a:gd name="connsiteY8" fmla="*/ 0 h 153887"/>
                <a:gd name="connsiteX9" fmla="*/ 13465 w 107721"/>
                <a:gd name="connsiteY9" fmla="*/ 40395 h 153887"/>
                <a:gd name="connsiteX10" fmla="*/ 13465 w 107721"/>
                <a:gd name="connsiteY10" fmla="*/ 75982 h 153887"/>
                <a:gd name="connsiteX11" fmla="*/ 0 w 107721"/>
                <a:gd name="connsiteY11" fmla="*/ 76944 h 153887"/>
                <a:gd name="connsiteX12" fmla="*/ 0 w 107721"/>
                <a:gd name="connsiteY12" fmla="*/ 150040 h 153887"/>
                <a:gd name="connsiteX13" fmla="*/ 53861 w 107721"/>
                <a:gd name="connsiteY13" fmla="*/ 153888 h 153887"/>
                <a:gd name="connsiteX14" fmla="*/ 107721 w 107721"/>
                <a:gd name="connsiteY14" fmla="*/ 150040 h 153887"/>
                <a:gd name="connsiteX15" fmla="*/ 107721 w 107721"/>
                <a:gd name="connsiteY15" fmla="*/ 76944 h 153887"/>
                <a:gd name="connsiteX16" fmla="*/ 53861 w 107721"/>
                <a:gd name="connsiteY16" fmla="*/ 73097 h 153887"/>
                <a:gd name="connsiteX17" fmla="*/ 57708 w 107721"/>
                <a:gd name="connsiteY17" fmla="*/ 124457 h 153887"/>
                <a:gd name="connsiteX18" fmla="*/ 57708 w 107721"/>
                <a:gd name="connsiteY18" fmla="*/ 134652 h 153887"/>
                <a:gd name="connsiteX19" fmla="*/ 50013 w 107721"/>
                <a:gd name="connsiteY19" fmla="*/ 134652 h 153887"/>
                <a:gd name="connsiteX20" fmla="*/ 50013 w 107721"/>
                <a:gd name="connsiteY20" fmla="*/ 124457 h 153887"/>
                <a:gd name="connsiteX21" fmla="*/ 42319 w 107721"/>
                <a:gd name="connsiteY21" fmla="*/ 113492 h 153887"/>
                <a:gd name="connsiteX22" fmla="*/ 53861 w 107721"/>
                <a:gd name="connsiteY22" fmla="*/ 101950 h 153887"/>
                <a:gd name="connsiteX23" fmla="*/ 65402 w 107721"/>
                <a:gd name="connsiteY23" fmla="*/ 113492 h 153887"/>
                <a:gd name="connsiteX24" fmla="*/ 57708 w 107721"/>
                <a:gd name="connsiteY24" fmla="*/ 124457 h 15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7721" h="153887">
                  <a:moveTo>
                    <a:pt x="53861" y="73097"/>
                  </a:moveTo>
                  <a:lnTo>
                    <a:pt x="25007" y="75213"/>
                  </a:lnTo>
                  <a:lnTo>
                    <a:pt x="25007" y="40395"/>
                  </a:lnTo>
                  <a:cubicBezTo>
                    <a:pt x="25007" y="24430"/>
                    <a:pt x="37895" y="11542"/>
                    <a:pt x="53861" y="11542"/>
                  </a:cubicBezTo>
                  <a:cubicBezTo>
                    <a:pt x="69826" y="11542"/>
                    <a:pt x="82715" y="24430"/>
                    <a:pt x="82715" y="40395"/>
                  </a:cubicBezTo>
                  <a:lnTo>
                    <a:pt x="82715" y="51937"/>
                  </a:lnTo>
                  <a:lnTo>
                    <a:pt x="94256" y="51937"/>
                  </a:lnTo>
                  <a:lnTo>
                    <a:pt x="94256" y="40395"/>
                  </a:lnTo>
                  <a:cubicBezTo>
                    <a:pt x="94256" y="18082"/>
                    <a:pt x="76174" y="0"/>
                    <a:pt x="53861" y="0"/>
                  </a:cubicBezTo>
                  <a:cubicBezTo>
                    <a:pt x="31547" y="0"/>
                    <a:pt x="13465" y="18082"/>
                    <a:pt x="13465" y="40395"/>
                  </a:cubicBezTo>
                  <a:lnTo>
                    <a:pt x="13465" y="75982"/>
                  </a:lnTo>
                  <a:lnTo>
                    <a:pt x="0" y="76944"/>
                  </a:lnTo>
                  <a:lnTo>
                    <a:pt x="0" y="150040"/>
                  </a:lnTo>
                  <a:lnTo>
                    <a:pt x="53861" y="153888"/>
                  </a:lnTo>
                  <a:lnTo>
                    <a:pt x="107721" y="150040"/>
                  </a:lnTo>
                  <a:lnTo>
                    <a:pt x="107721" y="76944"/>
                  </a:lnTo>
                  <a:lnTo>
                    <a:pt x="53861" y="73097"/>
                  </a:lnTo>
                  <a:close/>
                  <a:moveTo>
                    <a:pt x="57708" y="124457"/>
                  </a:moveTo>
                  <a:lnTo>
                    <a:pt x="57708" y="134652"/>
                  </a:lnTo>
                  <a:lnTo>
                    <a:pt x="50013" y="134652"/>
                  </a:lnTo>
                  <a:lnTo>
                    <a:pt x="50013" y="124457"/>
                  </a:lnTo>
                  <a:cubicBezTo>
                    <a:pt x="45589" y="122918"/>
                    <a:pt x="42319" y="118686"/>
                    <a:pt x="42319" y="113492"/>
                  </a:cubicBezTo>
                  <a:cubicBezTo>
                    <a:pt x="42319" y="107144"/>
                    <a:pt x="47513" y="101950"/>
                    <a:pt x="53861" y="101950"/>
                  </a:cubicBezTo>
                  <a:cubicBezTo>
                    <a:pt x="60208" y="101950"/>
                    <a:pt x="65402" y="107144"/>
                    <a:pt x="65402" y="113492"/>
                  </a:cubicBezTo>
                  <a:cubicBezTo>
                    <a:pt x="65402" y="118493"/>
                    <a:pt x="62132" y="122725"/>
                    <a:pt x="57708" y="124457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1885" cap="flat">
              <a:solidFill>
                <a:schemeClr val="accent6">
                  <a:lumMod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l-GR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6A53341F-3EF7-4FCB-A9A7-A5E93BE6E275}"/>
                  </a:ext>
                </a:extLst>
              </p:cNvPr>
              <p:cNvSpPr txBox="1"/>
              <p:nvPr/>
            </p:nvSpPr>
            <p:spPr>
              <a:xfrm>
                <a:off x="2332526" y="1852256"/>
                <a:ext cx="1260450" cy="64633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 dirty="0"/>
                        <m:t>n</m:t>
                      </m:r>
                      <m:r>
                        <m:rPr>
                          <m:nor/>
                        </m:rPr>
                        <a:rPr lang="en-US" sz="3600" dirty="0"/>
                        <m:t>=</m:t>
                      </m:r>
                      <m:r>
                        <m:rPr>
                          <m:nor/>
                        </m:rPr>
                        <a:rPr lang="en-US" sz="3600" dirty="0"/>
                        <m:t>p</m:t>
                      </m:r>
                      <m:r>
                        <m:rPr>
                          <m:nor/>
                        </m:rPr>
                        <a:rPr lang="en-US" sz="3600" dirty="0"/>
                        <m:t>·</m:t>
                      </m:r>
                      <m:r>
                        <m:rPr>
                          <m:nor/>
                        </m:rPr>
                        <a:rPr lang="en-US" sz="3600" dirty="0"/>
                        <m:t>q</m:t>
                      </m:r>
                    </m:oMath>
                  </m:oMathPara>
                </a14:m>
                <a:endParaRPr lang="el-GR" sz="3600" dirty="0"/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6A53341F-3EF7-4FCB-A9A7-A5E93BE6E2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2526" y="1852256"/>
                <a:ext cx="1260450" cy="64633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B8F31E68-EB3A-4AF3-8C65-3DB3D70B656B}"/>
              </a:ext>
            </a:extLst>
          </p:cNvPr>
          <p:cNvCxnSpPr>
            <a:cxnSpLocks/>
          </p:cNvCxnSpPr>
          <p:nvPr/>
        </p:nvCxnSpPr>
        <p:spPr>
          <a:xfrm>
            <a:off x="2888771" y="1589196"/>
            <a:ext cx="73980" cy="412629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A423A6F4-4FD9-4C92-AE4A-D0309DC366DA}"/>
              </a:ext>
            </a:extLst>
          </p:cNvPr>
          <p:cNvCxnSpPr>
            <a:cxnSpLocks/>
          </p:cNvCxnSpPr>
          <p:nvPr/>
        </p:nvCxnSpPr>
        <p:spPr>
          <a:xfrm>
            <a:off x="2888771" y="1589196"/>
            <a:ext cx="358065" cy="412629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>
            <a:extLst>
              <a:ext uri="{FF2B5EF4-FFF2-40B4-BE49-F238E27FC236}">
                <a16:creationId xmlns:a16="http://schemas.microsoft.com/office/drawing/2014/main" id="{0FD6E0C9-6600-430D-8362-541F70823FE7}"/>
              </a:ext>
            </a:extLst>
          </p:cNvPr>
          <p:cNvSpPr txBox="1"/>
          <p:nvPr/>
        </p:nvSpPr>
        <p:spPr>
          <a:xfrm>
            <a:off x="893602" y="1219864"/>
            <a:ext cx="30739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Primes, &gt; 2 of the same size</a:t>
            </a:r>
            <a:endParaRPr lang="el-GR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A8E23F9E-E427-4CF6-B728-532B6A418974}"/>
                  </a:ext>
                </a:extLst>
              </p:cNvPr>
              <p:cNvSpPr txBox="1"/>
              <p:nvPr/>
            </p:nvSpPr>
            <p:spPr>
              <a:xfrm>
                <a:off x="7375534" y="1846868"/>
                <a:ext cx="3901951" cy="64633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m:t>ed</m:t>
                      </m:r>
                      <m:r>
                        <m:rPr>
                          <m:nor/>
                        </m:rPr>
                        <a:rPr lang="en-US" sz="3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m:t> ≡ 1 (</m:t>
                      </m:r>
                      <m:r>
                        <m:rPr>
                          <m:nor/>
                        </m:rPr>
                        <a:rPr lang="en-US" sz="3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m:t>mod</m:t>
                      </m:r>
                      <m:r>
                        <m:rPr>
                          <m:nor/>
                        </m:rPr>
                        <a:rPr lang="en-US" sz="3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l-GR" sz="3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m:t>ϕ</m:t>
                      </m:r>
                      <m:r>
                        <m:rPr>
                          <m:nor/>
                        </m:rPr>
                        <a:rPr lang="el-GR" sz="3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sz="3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3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m:t>))</m:t>
                      </m:r>
                    </m:oMath>
                  </m:oMathPara>
                </a14:m>
                <a:endParaRPr lang="en-US" sz="3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A8E23F9E-E427-4CF6-B728-532B6A4189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5534" y="1846868"/>
                <a:ext cx="3901951" cy="64633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2F07B6AA-BE32-43EF-8B2E-FE43662B727C}"/>
                  </a:ext>
                </a:extLst>
              </p:cNvPr>
              <p:cNvSpPr txBox="1"/>
              <p:nvPr/>
            </p:nvSpPr>
            <p:spPr>
              <a:xfrm>
                <a:off x="8022322" y="1090469"/>
                <a:ext cx="420660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000" dirty="0">
                          <a:latin typeface="CMMI10"/>
                        </a:rPr>
                        <m:t>K</m:t>
                      </m:r>
                      <m:r>
                        <m:rPr>
                          <m:nor/>
                        </m:rPr>
                        <a:rPr lang="en-US" sz="2000" dirty="0">
                          <a:latin typeface="CMMI1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 dirty="0">
                          <a:latin typeface="CMR10"/>
                        </a:rPr>
                        <m:t>= </m:t>
                      </m:r>
                      <m:r>
                        <m:rPr>
                          <m:nor/>
                        </m:rPr>
                        <a:rPr lang="en-US" sz="2000" dirty="0">
                          <a:latin typeface="CMSY10"/>
                        </a:rPr>
                        <m:t>{</m:t>
                      </m:r>
                      <m:r>
                        <m:rPr>
                          <m:nor/>
                        </m:rPr>
                        <a:rPr lang="en-US" sz="2000" dirty="0">
                          <a:latin typeface="CMMI10"/>
                        </a:rPr>
                        <m:t>k</m:t>
                      </m:r>
                      <m:r>
                        <m:rPr>
                          <m:nor/>
                        </m:rPr>
                        <a:rPr lang="en-US" sz="2000" dirty="0">
                          <a:latin typeface="CMMI1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 dirty="0">
                          <a:latin typeface="CMSY10"/>
                        </a:rPr>
                        <m:t>∈ </m:t>
                      </m:r>
                      <m:r>
                        <a:rPr lang="en-US" sz="2000" dirty="0" smtClean="0">
                          <a:latin typeface="Cambria Math" panose="02040503050406030204" pitchFamily="18" charset="0"/>
                        </a:rPr>
                        <m:t>ℤ</m:t>
                      </m:r>
                      <m:r>
                        <m:rPr>
                          <m:nor/>
                        </m:rPr>
                        <a:rPr lang="en-US" sz="2000" dirty="0">
                          <a:latin typeface="CMSY10"/>
                        </a:rPr>
                        <m:t>| </m:t>
                      </m:r>
                      <m:r>
                        <m:rPr>
                          <m:nor/>
                        </m:rPr>
                        <a:rPr lang="en-US" sz="2000" dirty="0">
                          <a:latin typeface="CMR10"/>
                        </a:rPr>
                        <m:t>1 </m:t>
                      </m:r>
                      <m:r>
                        <m:rPr>
                          <m:nor/>
                        </m:rPr>
                        <a:rPr lang="en-US" sz="2000" dirty="0">
                          <a:latin typeface="CMMI10"/>
                        </a:rPr>
                        <m:t>&lt; </m:t>
                      </m:r>
                      <m:r>
                        <m:rPr>
                          <m:nor/>
                        </m:rPr>
                        <a:rPr lang="en-US" sz="2000" dirty="0">
                          <a:latin typeface="CMMI10"/>
                        </a:rPr>
                        <m:t>k</m:t>
                      </m:r>
                      <m:r>
                        <m:rPr>
                          <m:nor/>
                        </m:rPr>
                        <a:rPr lang="en-US" sz="2000" dirty="0">
                          <a:latin typeface="CMMI10"/>
                        </a:rPr>
                        <m:t> &lt; </m:t>
                      </m:r>
                      <m:r>
                        <m:rPr>
                          <m:nor/>
                        </m:rPr>
                        <a:rPr lang="el-GR" sz="2000" dirty="0">
                          <a:latin typeface="CMMI10"/>
                        </a:rPr>
                        <m:t>ϕ</m:t>
                      </m:r>
                      <m:r>
                        <m:rPr>
                          <m:nor/>
                        </m:rPr>
                        <a:rPr lang="el-GR" sz="2000" dirty="0">
                          <a:latin typeface="CMR10"/>
                        </a:rPr>
                        <m:t>(</m:t>
                      </m:r>
                      <m:r>
                        <m:rPr>
                          <m:nor/>
                        </m:rPr>
                        <a:rPr lang="en-US" sz="2000" dirty="0">
                          <a:latin typeface="CMMI1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2000" dirty="0">
                          <a:latin typeface="CMR10"/>
                        </a:rPr>
                        <m:t>) &amp; </m:t>
                      </m:r>
                      <m:r>
                        <m:rPr>
                          <m:nor/>
                        </m:rPr>
                        <a:rPr lang="en-US" sz="2000" dirty="0">
                          <a:latin typeface="CMMI10"/>
                        </a:rPr>
                        <m:t>gcd</m:t>
                      </m:r>
                      <m:r>
                        <m:rPr>
                          <m:nor/>
                        </m:rPr>
                        <a:rPr lang="en-US" sz="2000" dirty="0">
                          <a:latin typeface="CMR10"/>
                        </a:rPr>
                        <m:t>(</m:t>
                      </m:r>
                      <m:r>
                        <m:rPr>
                          <m:nor/>
                        </m:rPr>
                        <a:rPr lang="en-US" sz="2000" dirty="0">
                          <a:latin typeface="CMMI10"/>
                        </a:rPr>
                        <m:t>k</m:t>
                      </m:r>
                      <m:r>
                        <m:rPr>
                          <m:nor/>
                        </m:rPr>
                        <a:rPr lang="en-US" sz="2000" dirty="0">
                          <a:latin typeface="CMMI10"/>
                        </a:rPr>
                        <m:t>, </m:t>
                      </m:r>
                      <m:r>
                        <m:rPr>
                          <m:nor/>
                        </m:rPr>
                        <a:rPr lang="el-GR" sz="2000" dirty="0">
                          <a:latin typeface="CMMI10"/>
                        </a:rPr>
                        <m:t>ϕ</m:t>
                      </m:r>
                      <m:r>
                        <m:rPr>
                          <m:nor/>
                        </m:rPr>
                        <a:rPr lang="el-GR" sz="2000" dirty="0">
                          <a:latin typeface="CMR10"/>
                        </a:rPr>
                        <m:t>(</m:t>
                      </m:r>
                      <m:r>
                        <m:rPr>
                          <m:nor/>
                        </m:rPr>
                        <a:rPr lang="en-US" sz="2000" dirty="0">
                          <a:latin typeface="CMMI1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2000" dirty="0">
                          <a:latin typeface="CMR10"/>
                        </a:rPr>
                        <m:t>))</m:t>
                      </m:r>
                      <m:r>
                        <m:rPr>
                          <m:nor/>
                        </m:rPr>
                        <a:rPr lang="en-US" sz="2000" dirty="0">
                          <a:latin typeface="CMSY10"/>
                        </a:rPr>
                        <m:t>}</m:t>
                      </m:r>
                    </m:oMath>
                  </m:oMathPara>
                </a14:m>
                <a:endParaRPr lang="el-GR" sz="2000" dirty="0"/>
              </a:p>
            </p:txBody>
          </p:sp>
        </mc:Choice>
        <mc:Fallback xmlns=""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2F07B6AA-BE32-43EF-8B2E-FE43662B72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2322" y="1090469"/>
                <a:ext cx="4206601" cy="400110"/>
              </a:xfrm>
              <a:prstGeom prst="rect">
                <a:avLst/>
              </a:prstGeom>
              <a:blipFill>
                <a:blip r:embed="rId17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1" name="Straight Arrow Connector 140">
            <a:extLst>
              <a:ext uri="{FF2B5EF4-FFF2-40B4-BE49-F238E27FC236}">
                <a16:creationId xmlns:a16="http://schemas.microsoft.com/office/drawing/2014/main" id="{ACE85B34-F7EE-4DBD-831B-9FB8320E9BBB}"/>
              </a:ext>
            </a:extLst>
          </p:cNvPr>
          <p:cNvCxnSpPr>
            <a:cxnSpLocks/>
          </p:cNvCxnSpPr>
          <p:nvPr/>
        </p:nvCxnSpPr>
        <p:spPr>
          <a:xfrm flipH="1">
            <a:off x="8006021" y="1466862"/>
            <a:ext cx="428735" cy="5354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25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  <p:bldP spid="1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39">
            <a:extLst>
              <a:ext uri="{FF2B5EF4-FFF2-40B4-BE49-F238E27FC236}">
                <a16:creationId xmlns:a16="http://schemas.microsoft.com/office/drawing/2014/main" id="{17A3CE7B-2F10-464D-99DE-9525B6D30467}"/>
              </a:ext>
            </a:extLst>
          </p:cNvPr>
          <p:cNvSpPr/>
          <p:nvPr/>
        </p:nvSpPr>
        <p:spPr>
          <a:xfrm flipH="1">
            <a:off x="9555060" y="6629390"/>
            <a:ext cx="2636939" cy="241537"/>
          </a:xfrm>
          <a:custGeom>
            <a:avLst/>
            <a:gdLst>
              <a:gd name="connsiteX0" fmla="*/ 0 w 3640508"/>
              <a:gd name="connsiteY0" fmla="*/ 0 h 241537"/>
              <a:gd name="connsiteX1" fmla="*/ 3440485 w 3640508"/>
              <a:gd name="connsiteY1" fmla="*/ 0 h 241537"/>
              <a:gd name="connsiteX2" fmla="*/ 3640508 w 3640508"/>
              <a:gd name="connsiteY2" fmla="*/ 241531 h 241537"/>
              <a:gd name="connsiteX3" fmla="*/ 3640508 w 3640508"/>
              <a:gd name="connsiteY3" fmla="*/ 241537 h 241537"/>
              <a:gd name="connsiteX4" fmla="*/ 0 w 3640508"/>
              <a:gd name="connsiteY4" fmla="*/ 241537 h 241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0508" h="241537">
                <a:moveTo>
                  <a:pt x="0" y="0"/>
                </a:moveTo>
                <a:lnTo>
                  <a:pt x="3440485" y="0"/>
                </a:lnTo>
                <a:lnTo>
                  <a:pt x="3640508" y="241531"/>
                </a:lnTo>
                <a:lnTo>
                  <a:pt x="3640508" y="241537"/>
                </a:lnTo>
                <a:lnTo>
                  <a:pt x="0" y="24153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l-GR" sz="1200" dirty="0">
                <a:solidFill>
                  <a:srgbClr val="FFC000"/>
                </a:solidFill>
              </a:rPr>
              <a:t>Φλωριάς Παπαδόπουλος</a:t>
            </a:r>
          </a:p>
        </p:txBody>
      </p:sp>
      <p:sp>
        <p:nvSpPr>
          <p:cNvPr id="14" name="Freeform: Shape 38">
            <a:extLst>
              <a:ext uri="{FF2B5EF4-FFF2-40B4-BE49-F238E27FC236}">
                <a16:creationId xmlns:a16="http://schemas.microsoft.com/office/drawing/2014/main" id="{C84DCBE1-D5AB-4F5E-8A65-5D018A2310E9}"/>
              </a:ext>
            </a:extLst>
          </p:cNvPr>
          <p:cNvSpPr/>
          <p:nvPr/>
        </p:nvSpPr>
        <p:spPr>
          <a:xfrm>
            <a:off x="0" y="6642095"/>
            <a:ext cx="2894201" cy="228840"/>
          </a:xfrm>
          <a:custGeom>
            <a:avLst/>
            <a:gdLst>
              <a:gd name="connsiteX0" fmla="*/ 0 w 3640508"/>
              <a:gd name="connsiteY0" fmla="*/ 0 h 241537"/>
              <a:gd name="connsiteX1" fmla="*/ 3440485 w 3640508"/>
              <a:gd name="connsiteY1" fmla="*/ 0 h 241537"/>
              <a:gd name="connsiteX2" fmla="*/ 3640508 w 3640508"/>
              <a:gd name="connsiteY2" fmla="*/ 241531 h 241537"/>
              <a:gd name="connsiteX3" fmla="*/ 3640508 w 3640508"/>
              <a:gd name="connsiteY3" fmla="*/ 241537 h 241537"/>
              <a:gd name="connsiteX4" fmla="*/ 0 w 3640508"/>
              <a:gd name="connsiteY4" fmla="*/ 241537 h 241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0508" h="241537">
                <a:moveTo>
                  <a:pt x="0" y="0"/>
                </a:moveTo>
                <a:lnTo>
                  <a:pt x="3440485" y="0"/>
                </a:lnTo>
                <a:lnTo>
                  <a:pt x="3640508" y="241531"/>
                </a:lnTo>
                <a:lnTo>
                  <a:pt x="3640508" y="241537"/>
                </a:lnTo>
                <a:lnTo>
                  <a:pt x="0" y="24153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accent4"/>
                </a:solidFill>
              </a:rPr>
              <a:t>A study of the Euclidean attack on RSA</a:t>
            </a:r>
          </a:p>
        </p:txBody>
      </p:sp>
      <p:cxnSp>
        <p:nvCxnSpPr>
          <p:cNvPr id="16" name="Straight Connector 17">
            <a:extLst>
              <a:ext uri="{FF2B5EF4-FFF2-40B4-BE49-F238E27FC236}">
                <a16:creationId xmlns:a16="http://schemas.microsoft.com/office/drawing/2014/main" id="{841046DC-1108-4CCF-A77E-E29566B39F3E}"/>
              </a:ext>
            </a:extLst>
          </p:cNvPr>
          <p:cNvCxnSpPr>
            <a:cxnSpLocks/>
            <a:stCxn id="13" idx="1"/>
          </p:cNvCxnSpPr>
          <p:nvPr/>
        </p:nvCxnSpPr>
        <p:spPr>
          <a:xfrm flipH="1">
            <a:off x="9555061" y="6629390"/>
            <a:ext cx="144882" cy="22861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7">
            <a:extLst>
              <a:ext uri="{FF2B5EF4-FFF2-40B4-BE49-F238E27FC236}">
                <a16:creationId xmlns:a16="http://schemas.microsoft.com/office/drawing/2014/main" id="{10CB97FB-F7E6-4DBB-B536-AE603CA0FA27}"/>
              </a:ext>
            </a:extLst>
          </p:cNvPr>
          <p:cNvCxnSpPr>
            <a:cxnSpLocks/>
            <a:stCxn id="14" idx="1"/>
            <a:endCxn id="14" idx="2"/>
          </p:cNvCxnSpPr>
          <p:nvPr/>
        </p:nvCxnSpPr>
        <p:spPr>
          <a:xfrm>
            <a:off x="2735183" y="6642095"/>
            <a:ext cx="159018" cy="228834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16569DC-2A0C-44E1-A9B0-46DD942E791C}"/>
              </a:ext>
            </a:extLst>
          </p:cNvPr>
          <p:cNvSpPr txBox="1"/>
          <p:nvPr/>
        </p:nvSpPr>
        <p:spPr>
          <a:xfrm>
            <a:off x="3389167" y="412888"/>
            <a:ext cx="5413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/>
              <a:t>Small exponent attacks on RSA</a:t>
            </a:r>
            <a:endParaRPr lang="el-GR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A717B8D-5376-4AB5-A99A-0FE05A04227C}"/>
                  </a:ext>
                </a:extLst>
              </p:cNvPr>
              <p:cNvSpPr txBox="1"/>
              <p:nvPr/>
            </p:nvSpPr>
            <p:spPr>
              <a:xfrm>
                <a:off x="504734" y="1770075"/>
                <a:ext cx="11182526" cy="41049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US" sz="2000" b="0" i="0" u="none" strike="noStrike" baseline="0" dirty="0">
                    <a:latin typeface="CMR10"/>
                  </a:rPr>
                  <a:t>M.J. Wiener. “Cryptanalysis of short RSA secret exponents” (1990)</a:t>
                </a:r>
              </a:p>
              <a:p>
                <a:r>
                  <a:rPr lang="en-US" sz="2000" dirty="0">
                    <a:latin typeface="CMR10"/>
                  </a:rPr>
                  <a:t>        -&gt;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0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type m:val="lin"/>
                        <m:ctrlPr>
                          <a:rPr lang="en-US" sz="20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1/4</m:t>
                            </m:r>
                          </m:sup>
                        </m:sSup>
                      </m:num>
                      <m:den>
                        <m:r>
                          <a:rPr lang="en-US" sz="20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000" b="0" i="0" u="none" strike="noStrike" baseline="0" dirty="0">
                    <a:latin typeface="CMR10"/>
                  </a:rPr>
                  <a:t> &amp; </a:t>
                </a:r>
                <a14:m>
                  <m:oMath xmlns:m="http://schemas.openxmlformats.org/officeDocument/2006/math">
                    <m:r>
                      <a:rPr lang="en-US" sz="2000" b="0" i="1" u="none" strike="noStrike" baseline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b="0" i="1" u="none" strike="noStrike" baseline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b="0" i="1" u="none" strike="noStrike" baseline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b="0" i="1" u="none" strike="noStrike" baseline="0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u="none" strike="noStrike" baseline="0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𝑙𝑜𝑔𝑛</m:t>
                            </m:r>
                          </m:e>
                        </m:d>
                      </m:e>
                      <m:sup>
                        <m:r>
                          <a:rPr lang="en-US" sz="2000" b="0" i="1" u="none" strike="noStrike" baseline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000" b="0" i="1" u="none" strike="noStrike" baseline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>
                  <a:solidFill>
                    <a:schemeClr val="accent1">
                      <a:lumMod val="50000"/>
                    </a:schemeClr>
                  </a:solidFill>
                  <a:latin typeface="CMR10"/>
                </a:endParaRPr>
              </a:p>
              <a:p>
                <a:endParaRPr lang="en-US" sz="2000" b="0" i="0" u="none" strike="noStrike" baseline="0" dirty="0">
                  <a:latin typeface="CMR10"/>
                </a:endParaRPr>
              </a:p>
              <a:p>
                <a:pPr marL="457200" indent="-457200">
                  <a:buFont typeface="+mj-lt"/>
                  <a:buAutoNum type="arabicPeriod" startAt="2"/>
                </a:pPr>
                <a:r>
                  <a:rPr lang="en-US" sz="2000" b="0" i="0" u="none" strike="noStrike" baseline="0" dirty="0">
                    <a:latin typeface="CMR10"/>
                  </a:rPr>
                  <a:t>Andrej Dujella. “Continued fractions and RSA with small secret exponent” (2004)</a:t>
                </a:r>
              </a:p>
              <a:p>
                <a:pPr marL="457200" indent="-457200">
                  <a:buFont typeface="+mj-lt"/>
                  <a:buAutoNum type="arabicPeriod" startAt="2"/>
                </a:pPr>
                <a:r>
                  <a:rPr lang="en-US" sz="2000" b="0" i="0" u="none" strike="noStrike" baseline="0" dirty="0">
                    <a:latin typeface="CMR10"/>
                  </a:rPr>
                  <a:t>Eric R. Verheul and Henk C. A. van Tilborg. “Cryptanalysis of ‘Less Short’ RSA Secret Exponents” (1997)</a:t>
                </a:r>
              </a:p>
              <a:p>
                <a:r>
                  <a:rPr lang="en-US" sz="2000" dirty="0">
                    <a:latin typeface="CMR10"/>
                  </a:rPr>
                  <a:t>        -&gt; </a:t>
                </a:r>
                <a:r>
                  <a:rPr lang="en-US" sz="2000" dirty="0">
                    <a:solidFill>
                      <a:schemeClr val="accent1">
                        <a:lumMod val="50000"/>
                      </a:schemeClr>
                    </a:solidFill>
                    <a:latin typeface="CMR10"/>
                  </a:rPr>
                  <a:t>Slightly bigger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000" dirty="0">
                    <a:solidFill>
                      <a:schemeClr val="accent1">
                        <a:lumMod val="50000"/>
                      </a:schemeClr>
                    </a:solidFill>
                    <a:latin typeface="CMR10"/>
                  </a:rPr>
                  <a:t> </a:t>
                </a:r>
                <a:endParaRPr lang="en-US" sz="2000" b="0" i="0" u="none" strike="noStrike" baseline="0" dirty="0">
                  <a:solidFill>
                    <a:schemeClr val="accent1">
                      <a:lumMod val="50000"/>
                    </a:schemeClr>
                  </a:solidFill>
                  <a:latin typeface="CMR10"/>
                </a:endParaRPr>
              </a:p>
              <a:p>
                <a:pPr marL="457200" indent="-457200">
                  <a:buFont typeface="+mj-lt"/>
                  <a:buAutoNum type="arabicPeriod" startAt="2"/>
                </a:pPr>
                <a:endParaRPr lang="en-US" sz="2000" b="0" i="0" u="none" strike="noStrike" baseline="0" dirty="0">
                  <a:latin typeface="CMR10"/>
                </a:endParaRPr>
              </a:p>
              <a:p>
                <a:pPr marL="457200" indent="-457200">
                  <a:buFont typeface="+mj-lt"/>
                  <a:buAutoNum type="arabicPeriod" startAt="4"/>
                </a:pPr>
                <a:r>
                  <a:rPr lang="en-US" sz="2000" b="0" i="0" u="none" strike="noStrike" baseline="0" dirty="0">
                    <a:latin typeface="CMR10"/>
                  </a:rPr>
                  <a:t>Alexander May. “Using LLL-Reduction for Solving RSA and Factorization Problems” (2010</a:t>
                </a:r>
                <a:r>
                  <a:rPr lang="en-US" sz="2000" dirty="0">
                    <a:latin typeface="CMR10"/>
                  </a:rPr>
                  <a:t>)</a:t>
                </a:r>
              </a:p>
              <a:p>
                <a:r>
                  <a:rPr lang="en-US" sz="2000" dirty="0">
                    <a:latin typeface="CMR10"/>
                  </a:rPr>
                  <a:t>        -&gt; </a:t>
                </a:r>
                <a:r>
                  <a:rPr lang="en-US" sz="2000" dirty="0">
                    <a:solidFill>
                      <a:schemeClr val="accent1">
                        <a:lumMod val="50000"/>
                      </a:schemeClr>
                    </a:solidFill>
                    <a:latin typeface="CMR10"/>
                  </a:rPr>
                  <a:t>Wiener’s in </a:t>
                </a:r>
                <a14:m>
                  <m:oMath xmlns:m="http://schemas.openxmlformats.org/officeDocument/2006/math">
                    <m:r>
                      <a:rPr lang="en-US" sz="2000" b="0" i="1" u="none" strike="noStrike" baseline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b="0" i="1" u="none" strike="noStrike" baseline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b="0" i="1" u="none" strike="noStrike" baseline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b="0" i="1" u="none" strike="noStrike" baseline="0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u="none" strike="noStrike" baseline="0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𝑙𝑜𝑔𝑛</m:t>
                            </m:r>
                          </m:e>
                        </m:d>
                      </m:e>
                      <m:sup>
                        <m:r>
                          <a:rPr lang="en-US" sz="2000" b="0" i="1" u="none" strike="noStrike" baseline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u="none" strike="noStrike" baseline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>
                  <a:latin typeface="CMR10"/>
                </a:endParaRPr>
              </a:p>
              <a:p>
                <a:pPr marL="457200" indent="-457200">
                  <a:buFont typeface="+mj-lt"/>
                  <a:buAutoNum type="arabicPeriod" startAt="2"/>
                </a:pPr>
                <a:endParaRPr lang="en-US" sz="2000" dirty="0">
                  <a:latin typeface="CMR10"/>
                </a:endParaRPr>
              </a:p>
              <a:p>
                <a:pPr marL="457200" indent="-457200">
                  <a:buFont typeface="+mj-lt"/>
                  <a:buAutoNum type="arabicPeriod" startAt="5"/>
                </a:pPr>
                <a:r>
                  <a:rPr lang="en-US" sz="2000" b="0" i="0" u="none" strike="noStrike" baseline="0" dirty="0">
                    <a:latin typeface="CMR10"/>
                  </a:rPr>
                  <a:t>Johannes Bl</a:t>
                </a:r>
                <a:r>
                  <a:rPr lang="en-US" sz="2000" dirty="0">
                    <a:latin typeface="CMR10"/>
                    <a:cs typeface="Calibri" panose="020F0502020204030204" pitchFamily="34" charset="0"/>
                  </a:rPr>
                  <a:t>ö</a:t>
                </a:r>
                <a:r>
                  <a:rPr lang="en-US" sz="2000" b="0" i="0" u="none" strike="noStrike" baseline="0" dirty="0">
                    <a:latin typeface="CMR10"/>
                  </a:rPr>
                  <a:t>mer and Alexander May. “Low Secret Exponent RSA Revisited” (2001)</a:t>
                </a:r>
              </a:p>
              <a:p>
                <a:pPr marL="457200" indent="-457200">
                  <a:buFont typeface="+mj-lt"/>
                  <a:buAutoNum type="arabicPeriod" startAt="5"/>
                </a:pPr>
                <a:r>
                  <a:rPr lang="en-US" sz="2000" b="0" i="0" u="none" strike="noStrike" baseline="0" dirty="0">
                    <a:latin typeface="CMR10"/>
                  </a:rPr>
                  <a:t>Dan Boneh and Glenn Durfee. “Cryptanalysis of RSA with private key d less than N0.292” (2000)</a:t>
                </a:r>
              </a:p>
              <a:p>
                <a:r>
                  <a:rPr lang="en-US" sz="2000" dirty="0">
                    <a:latin typeface="CMR10"/>
                  </a:rPr>
                  <a:t>        -&gt; </a:t>
                </a:r>
                <a14:m>
                  <m:oMath xmlns:m="http://schemas.openxmlformats.org/officeDocument/2006/math">
                    <m:r>
                      <a:rPr lang="en-US" sz="1800" b="0" i="1" u="none" strike="noStrike" baseline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800" b="0" i="1" u="none" strike="noStrike" baseline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sz="1800" b="0" i="1" u="none" strike="noStrike" baseline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u="none" strike="noStrike" baseline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1800" b="0" i="1" u="none" strike="noStrike" baseline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0.292</m:t>
                        </m:r>
                      </m:sup>
                    </m:sSup>
                  </m:oMath>
                </a14:m>
                <a:endParaRPr lang="el-GR" sz="2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A717B8D-5376-4AB5-A99A-0FE05A0422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734" y="1770075"/>
                <a:ext cx="11182526" cy="4104970"/>
              </a:xfrm>
              <a:prstGeom prst="rect">
                <a:avLst/>
              </a:prstGeom>
              <a:blipFill>
                <a:blip r:embed="rId2"/>
                <a:stretch>
                  <a:fillRect l="-600" t="-3709" r="-55" b="-163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1686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39">
            <a:extLst>
              <a:ext uri="{FF2B5EF4-FFF2-40B4-BE49-F238E27FC236}">
                <a16:creationId xmlns:a16="http://schemas.microsoft.com/office/drawing/2014/main" id="{17A3CE7B-2F10-464D-99DE-9525B6D30467}"/>
              </a:ext>
            </a:extLst>
          </p:cNvPr>
          <p:cNvSpPr/>
          <p:nvPr/>
        </p:nvSpPr>
        <p:spPr>
          <a:xfrm flipH="1">
            <a:off x="9555060" y="6629390"/>
            <a:ext cx="2636939" cy="241537"/>
          </a:xfrm>
          <a:custGeom>
            <a:avLst/>
            <a:gdLst>
              <a:gd name="connsiteX0" fmla="*/ 0 w 3640508"/>
              <a:gd name="connsiteY0" fmla="*/ 0 h 241537"/>
              <a:gd name="connsiteX1" fmla="*/ 3440485 w 3640508"/>
              <a:gd name="connsiteY1" fmla="*/ 0 h 241537"/>
              <a:gd name="connsiteX2" fmla="*/ 3640508 w 3640508"/>
              <a:gd name="connsiteY2" fmla="*/ 241531 h 241537"/>
              <a:gd name="connsiteX3" fmla="*/ 3640508 w 3640508"/>
              <a:gd name="connsiteY3" fmla="*/ 241537 h 241537"/>
              <a:gd name="connsiteX4" fmla="*/ 0 w 3640508"/>
              <a:gd name="connsiteY4" fmla="*/ 241537 h 241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0508" h="241537">
                <a:moveTo>
                  <a:pt x="0" y="0"/>
                </a:moveTo>
                <a:lnTo>
                  <a:pt x="3440485" y="0"/>
                </a:lnTo>
                <a:lnTo>
                  <a:pt x="3640508" y="241531"/>
                </a:lnTo>
                <a:lnTo>
                  <a:pt x="3640508" y="241537"/>
                </a:lnTo>
                <a:lnTo>
                  <a:pt x="0" y="24153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l-GR" sz="1200" dirty="0">
                <a:solidFill>
                  <a:srgbClr val="FFC000"/>
                </a:solidFill>
              </a:rPr>
              <a:t>Φλωριάς Παπαδόπουλος</a:t>
            </a:r>
          </a:p>
        </p:txBody>
      </p:sp>
      <p:sp>
        <p:nvSpPr>
          <p:cNvPr id="14" name="Freeform: Shape 38">
            <a:extLst>
              <a:ext uri="{FF2B5EF4-FFF2-40B4-BE49-F238E27FC236}">
                <a16:creationId xmlns:a16="http://schemas.microsoft.com/office/drawing/2014/main" id="{C84DCBE1-D5AB-4F5E-8A65-5D018A2310E9}"/>
              </a:ext>
            </a:extLst>
          </p:cNvPr>
          <p:cNvSpPr/>
          <p:nvPr/>
        </p:nvSpPr>
        <p:spPr>
          <a:xfrm>
            <a:off x="0" y="6642095"/>
            <a:ext cx="2894201" cy="228840"/>
          </a:xfrm>
          <a:custGeom>
            <a:avLst/>
            <a:gdLst>
              <a:gd name="connsiteX0" fmla="*/ 0 w 3640508"/>
              <a:gd name="connsiteY0" fmla="*/ 0 h 241537"/>
              <a:gd name="connsiteX1" fmla="*/ 3440485 w 3640508"/>
              <a:gd name="connsiteY1" fmla="*/ 0 h 241537"/>
              <a:gd name="connsiteX2" fmla="*/ 3640508 w 3640508"/>
              <a:gd name="connsiteY2" fmla="*/ 241531 h 241537"/>
              <a:gd name="connsiteX3" fmla="*/ 3640508 w 3640508"/>
              <a:gd name="connsiteY3" fmla="*/ 241537 h 241537"/>
              <a:gd name="connsiteX4" fmla="*/ 0 w 3640508"/>
              <a:gd name="connsiteY4" fmla="*/ 241537 h 241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0508" h="241537">
                <a:moveTo>
                  <a:pt x="0" y="0"/>
                </a:moveTo>
                <a:lnTo>
                  <a:pt x="3440485" y="0"/>
                </a:lnTo>
                <a:lnTo>
                  <a:pt x="3640508" y="241531"/>
                </a:lnTo>
                <a:lnTo>
                  <a:pt x="3640508" y="241537"/>
                </a:lnTo>
                <a:lnTo>
                  <a:pt x="0" y="24153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accent4"/>
                </a:solidFill>
              </a:rPr>
              <a:t>A study of the Euclidean attack on RSA</a:t>
            </a:r>
          </a:p>
        </p:txBody>
      </p:sp>
      <p:cxnSp>
        <p:nvCxnSpPr>
          <p:cNvPr id="16" name="Straight Connector 17">
            <a:extLst>
              <a:ext uri="{FF2B5EF4-FFF2-40B4-BE49-F238E27FC236}">
                <a16:creationId xmlns:a16="http://schemas.microsoft.com/office/drawing/2014/main" id="{841046DC-1108-4CCF-A77E-E29566B39F3E}"/>
              </a:ext>
            </a:extLst>
          </p:cNvPr>
          <p:cNvCxnSpPr>
            <a:cxnSpLocks/>
            <a:stCxn id="13" idx="1"/>
          </p:cNvCxnSpPr>
          <p:nvPr/>
        </p:nvCxnSpPr>
        <p:spPr>
          <a:xfrm flipH="1">
            <a:off x="9555061" y="6629390"/>
            <a:ext cx="144882" cy="22861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7">
            <a:extLst>
              <a:ext uri="{FF2B5EF4-FFF2-40B4-BE49-F238E27FC236}">
                <a16:creationId xmlns:a16="http://schemas.microsoft.com/office/drawing/2014/main" id="{10CB97FB-F7E6-4DBB-B536-AE603CA0FA27}"/>
              </a:ext>
            </a:extLst>
          </p:cNvPr>
          <p:cNvCxnSpPr>
            <a:cxnSpLocks/>
            <a:stCxn id="14" idx="1"/>
            <a:endCxn id="14" idx="2"/>
          </p:cNvCxnSpPr>
          <p:nvPr/>
        </p:nvCxnSpPr>
        <p:spPr>
          <a:xfrm>
            <a:off x="2735183" y="6642095"/>
            <a:ext cx="159018" cy="228834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16569DC-2A0C-44E1-A9B0-46DD942E791C}"/>
              </a:ext>
            </a:extLst>
          </p:cNvPr>
          <p:cNvSpPr txBox="1"/>
          <p:nvPr/>
        </p:nvSpPr>
        <p:spPr>
          <a:xfrm>
            <a:off x="4659065" y="412888"/>
            <a:ext cx="28738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/>
              <a:t>Wiener’s Attack</a:t>
            </a:r>
            <a:endParaRPr lang="el-GR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7D3CAB9-2588-4CD2-8DF3-89F92E57B91F}"/>
                  </a:ext>
                </a:extLst>
              </p:cNvPr>
              <p:cNvSpPr txBox="1"/>
              <p:nvPr/>
            </p:nvSpPr>
            <p:spPr>
              <a:xfrm>
                <a:off x="2351010" y="1818647"/>
                <a:ext cx="7489973" cy="124123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m:t>ed</m:t>
                      </m:r>
                      <m:r>
                        <m:rPr>
                          <m:nor/>
                        </m:rPr>
                        <a:rPr lang="en-US" sz="3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m:t> ≡ 1 (</m:t>
                      </m:r>
                      <m:r>
                        <m:rPr>
                          <m:nor/>
                        </m:rPr>
                        <a:rPr lang="en-US" sz="3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m:t>mod</m:t>
                      </m:r>
                      <m:r>
                        <m:rPr>
                          <m:nor/>
                        </m:rPr>
                        <a:rPr lang="en-US" sz="3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l-GR" sz="3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m:t>ϕ</m:t>
                      </m:r>
                      <m:r>
                        <m:rPr>
                          <m:nor/>
                        </m:rPr>
                        <a:rPr lang="el-GR" sz="3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sz="3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3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m:t>)) </m:t>
                      </m:r>
                      <m:r>
                        <a:rPr lang="en-US" sz="3600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m:rPr>
                          <m:nor/>
                        </m:rPr>
                        <a:rPr lang="en-US" sz="3600" b="0" i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m:t> </m:t>
                      </m:r>
                      <m:f>
                        <m:fPr>
                          <m:ctrlP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𝑒</m:t>
                          </m:r>
                        </m:num>
                        <m:den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𝑝𝑞</m:t>
                          </m:r>
                        </m:den>
                      </m:f>
                      <m:r>
                        <m:rPr>
                          <m:nor/>
                        </m:rPr>
                        <a:rPr lang="en-US" sz="3600" b="0" i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m:t> =</m:t>
                      </m:r>
                      <m:f>
                        <m:fPr>
                          <m:ctrlP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</m:num>
                        <m:den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𝑑𝑔</m:t>
                          </m:r>
                        </m:den>
                      </m:f>
                      <m:d>
                        <m:dPr>
                          <m:ctrlP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1−</m:t>
                          </m:r>
                          <m:r>
                            <a:rPr lang="en-US" sz="3600" b="0" i="0" u="none" strike="noStrike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d>
                    </m:oMath>
                  </m:oMathPara>
                </a14:m>
                <a:endParaRPr lang="en-US" dirty="0">
                  <a:latin typeface="CMR1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7D3CAB9-2588-4CD2-8DF3-89F92E57B9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1010" y="1818647"/>
                <a:ext cx="7489973" cy="124123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Left Brace 2">
            <a:extLst>
              <a:ext uri="{FF2B5EF4-FFF2-40B4-BE49-F238E27FC236}">
                <a16:creationId xmlns:a16="http://schemas.microsoft.com/office/drawing/2014/main" id="{B7A1EBCD-B7BE-47F9-B39D-A74FFAB948CB}"/>
              </a:ext>
            </a:extLst>
          </p:cNvPr>
          <p:cNvSpPr/>
          <p:nvPr/>
        </p:nvSpPr>
        <p:spPr>
          <a:xfrm rot="16200000">
            <a:off x="6689178" y="2981237"/>
            <a:ext cx="211822" cy="503339"/>
          </a:xfrm>
          <a:prstGeom prst="leftBrace">
            <a:avLst>
              <a:gd name="adj1" fmla="val 15540"/>
              <a:gd name="adj2" fmla="val 50000"/>
            </a:avLst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E9A763-EFDA-4C2E-B794-B4B95945474C}"/>
              </a:ext>
            </a:extLst>
          </p:cNvPr>
          <p:cNvSpPr txBox="1"/>
          <p:nvPr/>
        </p:nvSpPr>
        <p:spPr>
          <a:xfrm>
            <a:off x="5444461" y="3429000"/>
            <a:ext cx="27012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public information</a:t>
            </a:r>
          </a:p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&amp;</a:t>
            </a:r>
          </a:p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close underestimate of 𝛿 </a:t>
            </a:r>
            <a:endParaRPr lang="el-GR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530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39">
            <a:extLst>
              <a:ext uri="{FF2B5EF4-FFF2-40B4-BE49-F238E27FC236}">
                <a16:creationId xmlns:a16="http://schemas.microsoft.com/office/drawing/2014/main" id="{17A3CE7B-2F10-464D-99DE-9525B6D30467}"/>
              </a:ext>
            </a:extLst>
          </p:cNvPr>
          <p:cNvSpPr/>
          <p:nvPr/>
        </p:nvSpPr>
        <p:spPr>
          <a:xfrm flipH="1">
            <a:off x="9555060" y="6629390"/>
            <a:ext cx="2636939" cy="241537"/>
          </a:xfrm>
          <a:custGeom>
            <a:avLst/>
            <a:gdLst>
              <a:gd name="connsiteX0" fmla="*/ 0 w 3640508"/>
              <a:gd name="connsiteY0" fmla="*/ 0 h 241537"/>
              <a:gd name="connsiteX1" fmla="*/ 3440485 w 3640508"/>
              <a:gd name="connsiteY1" fmla="*/ 0 h 241537"/>
              <a:gd name="connsiteX2" fmla="*/ 3640508 w 3640508"/>
              <a:gd name="connsiteY2" fmla="*/ 241531 h 241537"/>
              <a:gd name="connsiteX3" fmla="*/ 3640508 w 3640508"/>
              <a:gd name="connsiteY3" fmla="*/ 241537 h 241537"/>
              <a:gd name="connsiteX4" fmla="*/ 0 w 3640508"/>
              <a:gd name="connsiteY4" fmla="*/ 241537 h 241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0508" h="241537">
                <a:moveTo>
                  <a:pt x="0" y="0"/>
                </a:moveTo>
                <a:lnTo>
                  <a:pt x="3440485" y="0"/>
                </a:lnTo>
                <a:lnTo>
                  <a:pt x="3640508" y="241531"/>
                </a:lnTo>
                <a:lnTo>
                  <a:pt x="3640508" y="241537"/>
                </a:lnTo>
                <a:lnTo>
                  <a:pt x="0" y="24153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l-GR" sz="1200" dirty="0">
                <a:solidFill>
                  <a:srgbClr val="FFC000"/>
                </a:solidFill>
              </a:rPr>
              <a:t>Φλωριάς Παπαδόπουλος</a:t>
            </a:r>
          </a:p>
        </p:txBody>
      </p:sp>
      <p:sp>
        <p:nvSpPr>
          <p:cNvPr id="14" name="Freeform: Shape 38">
            <a:extLst>
              <a:ext uri="{FF2B5EF4-FFF2-40B4-BE49-F238E27FC236}">
                <a16:creationId xmlns:a16="http://schemas.microsoft.com/office/drawing/2014/main" id="{C84DCBE1-D5AB-4F5E-8A65-5D018A2310E9}"/>
              </a:ext>
            </a:extLst>
          </p:cNvPr>
          <p:cNvSpPr/>
          <p:nvPr/>
        </p:nvSpPr>
        <p:spPr>
          <a:xfrm>
            <a:off x="0" y="6642095"/>
            <a:ext cx="2894201" cy="228840"/>
          </a:xfrm>
          <a:custGeom>
            <a:avLst/>
            <a:gdLst>
              <a:gd name="connsiteX0" fmla="*/ 0 w 3640508"/>
              <a:gd name="connsiteY0" fmla="*/ 0 h 241537"/>
              <a:gd name="connsiteX1" fmla="*/ 3440485 w 3640508"/>
              <a:gd name="connsiteY1" fmla="*/ 0 h 241537"/>
              <a:gd name="connsiteX2" fmla="*/ 3640508 w 3640508"/>
              <a:gd name="connsiteY2" fmla="*/ 241531 h 241537"/>
              <a:gd name="connsiteX3" fmla="*/ 3640508 w 3640508"/>
              <a:gd name="connsiteY3" fmla="*/ 241537 h 241537"/>
              <a:gd name="connsiteX4" fmla="*/ 0 w 3640508"/>
              <a:gd name="connsiteY4" fmla="*/ 241537 h 241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0508" h="241537">
                <a:moveTo>
                  <a:pt x="0" y="0"/>
                </a:moveTo>
                <a:lnTo>
                  <a:pt x="3440485" y="0"/>
                </a:lnTo>
                <a:lnTo>
                  <a:pt x="3640508" y="241531"/>
                </a:lnTo>
                <a:lnTo>
                  <a:pt x="3640508" y="241537"/>
                </a:lnTo>
                <a:lnTo>
                  <a:pt x="0" y="24153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accent4"/>
                </a:solidFill>
              </a:rPr>
              <a:t>A study of the Euclidean attack on RSA</a:t>
            </a:r>
          </a:p>
        </p:txBody>
      </p:sp>
      <p:cxnSp>
        <p:nvCxnSpPr>
          <p:cNvPr id="16" name="Straight Connector 17">
            <a:extLst>
              <a:ext uri="{FF2B5EF4-FFF2-40B4-BE49-F238E27FC236}">
                <a16:creationId xmlns:a16="http://schemas.microsoft.com/office/drawing/2014/main" id="{841046DC-1108-4CCF-A77E-E29566B39F3E}"/>
              </a:ext>
            </a:extLst>
          </p:cNvPr>
          <p:cNvCxnSpPr>
            <a:cxnSpLocks/>
            <a:stCxn id="13" idx="1"/>
          </p:cNvCxnSpPr>
          <p:nvPr/>
        </p:nvCxnSpPr>
        <p:spPr>
          <a:xfrm flipH="1">
            <a:off x="9555061" y="6629390"/>
            <a:ext cx="144882" cy="22861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7">
            <a:extLst>
              <a:ext uri="{FF2B5EF4-FFF2-40B4-BE49-F238E27FC236}">
                <a16:creationId xmlns:a16="http://schemas.microsoft.com/office/drawing/2014/main" id="{10CB97FB-F7E6-4DBB-B536-AE603CA0FA27}"/>
              </a:ext>
            </a:extLst>
          </p:cNvPr>
          <p:cNvCxnSpPr>
            <a:cxnSpLocks/>
            <a:stCxn id="14" idx="1"/>
            <a:endCxn id="14" idx="2"/>
          </p:cNvCxnSpPr>
          <p:nvPr/>
        </p:nvCxnSpPr>
        <p:spPr>
          <a:xfrm>
            <a:off x="2735183" y="6642095"/>
            <a:ext cx="159018" cy="228834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16569DC-2A0C-44E1-A9B0-46DD942E791C}"/>
              </a:ext>
            </a:extLst>
          </p:cNvPr>
          <p:cNvSpPr txBox="1"/>
          <p:nvPr/>
        </p:nvSpPr>
        <p:spPr>
          <a:xfrm>
            <a:off x="2884607" y="412888"/>
            <a:ext cx="64227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/>
              <a:t>What about (very) large exponents ?</a:t>
            </a:r>
            <a:endParaRPr lang="el-GR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D31C819-0E68-4D46-B0FD-BADD800439B1}"/>
                  </a:ext>
                </a:extLst>
              </p:cNvPr>
              <p:cNvSpPr txBox="1"/>
              <p:nvPr/>
            </p:nvSpPr>
            <p:spPr>
              <a:xfrm>
                <a:off x="2199307" y="2304974"/>
                <a:ext cx="5585676" cy="429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sz="2000" dirty="0"/>
                  <a:t>Wiener’s attack works for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e>
                    </m:rad>
                    <m:d>
                      <m:dPr>
                        <m:ctrlPr>
                          <a:rPr lang="en-US" sz="20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sz="20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  <m:d>
                          <m:dPr>
                            <m:ctrlPr>
                              <a:rPr lang="el-GR" sz="2000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sz="20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1/4</m:t>
                        </m:r>
                      </m:sup>
                    </m:sSup>
                  </m:oMath>
                </a14:m>
                <a:r>
                  <a:rPr lang="en-US" sz="2000" dirty="0"/>
                  <a:t>.</a:t>
                </a:r>
                <a:endParaRPr lang="el-GR" sz="20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D31C819-0E68-4D46-B0FD-BADD800439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9307" y="2304974"/>
                <a:ext cx="5585676" cy="429092"/>
              </a:xfrm>
              <a:prstGeom prst="rect">
                <a:avLst/>
              </a:prstGeom>
              <a:blipFill>
                <a:blip r:embed="rId2"/>
                <a:stretch>
                  <a:fillRect l="-983" r="-218" b="-2394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601138C-3A70-4128-82D5-97AB8BD28643}"/>
                  </a:ext>
                </a:extLst>
              </p:cNvPr>
              <p:cNvSpPr txBox="1"/>
              <p:nvPr/>
            </p:nvSpPr>
            <p:spPr>
              <a:xfrm>
                <a:off x="2199306" y="2986791"/>
                <a:ext cx="7542706" cy="4148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 algn="l">
                  <a:buFont typeface="Wingdings" panose="05000000000000000000" pitchFamily="2" charset="2"/>
                  <a:buChar char="Ø"/>
                </a:pPr>
                <a:r>
                  <a:rPr lang="en-US" sz="2000" b="0" i="0" u="none" strike="noStrike" baseline="0" dirty="0">
                    <a:latin typeface="CMTI10"/>
                  </a:rPr>
                  <a:t>If [5], [6] work for all </a:t>
                </a:r>
                <a14:m>
                  <m:oMath xmlns:m="http://schemas.openxmlformats.org/officeDocument/2006/math">
                    <m:r>
                      <a:rPr lang="en-US" sz="2000" b="0" i="1" u="none" strike="noStrike" baseline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000" b="0" i="1" u="none" strike="noStrike" baseline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sz="2000" b="0" i="1" u="none" strike="noStrike" baseline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u="none" strike="noStrike" baseline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l-GR" sz="2000" b="0" i="1" u="none" strike="noStrike" baseline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sup>
                    </m:sSup>
                  </m:oMath>
                </a14:m>
                <a:r>
                  <a:rPr lang="el-GR" sz="2000" b="0" i="0" u="none" strike="noStrike" baseline="0" dirty="0">
                    <a:latin typeface="CMMI7"/>
                  </a:rPr>
                  <a:t>,</a:t>
                </a:r>
                <a:r>
                  <a:rPr lang="en-US" sz="2000" b="0" i="0" u="none" strike="noStrike" baseline="0" dirty="0">
                    <a:latin typeface="CMMI7"/>
                  </a:rPr>
                  <a:t> </a:t>
                </a:r>
                <a:r>
                  <a:rPr lang="en-US" sz="2000" dirty="0">
                    <a:latin typeface="CMMI7"/>
                  </a:rPr>
                  <a:t>then</a:t>
                </a:r>
                <a:r>
                  <a:rPr lang="en-US" sz="2000" b="0" i="0" u="none" strike="noStrike" baseline="0" dirty="0">
                    <a:latin typeface="CMTI10"/>
                  </a:rPr>
                  <a:t> they</a:t>
                </a:r>
                <a:r>
                  <a:rPr lang="en-US" sz="2000" b="0" i="0" u="none" strike="noStrike" dirty="0">
                    <a:latin typeface="CMTI10"/>
                  </a:rPr>
                  <a:t> work for</a:t>
                </a:r>
                <a:r>
                  <a:rPr lang="en-US" sz="2000" b="0" i="0" u="none" strike="noStrike" baseline="0" dirty="0">
                    <a:latin typeface="CMTI10"/>
                  </a:rPr>
                  <a:t> all </a:t>
                </a:r>
                <a14:m>
                  <m:oMath xmlns:m="http://schemas.openxmlformats.org/officeDocument/2006/math">
                    <m:r>
                      <a:rPr lang="en-US" sz="2000" b="0" i="1" u="none" strike="noStrike" baseline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000" b="0" i="1" u="none" strike="noStrike" baseline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l-GR" sz="2000" b="0" i="1" u="none" strike="noStrike" baseline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lang="en-US" sz="2000" b="0" i="1" u="none" strike="noStrike" baseline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u="none" strike="noStrike" baseline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000" b="0" i="1" u="none" strike="noStrike" baseline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000" b="0" i="1" u="none" strike="noStrike" baseline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u="none" strike="noStrike" baseline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l-GR" sz="2000" b="0" i="1" u="none" strike="noStrike" baseline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sup>
                    </m:sSup>
                  </m:oMath>
                </a14:m>
                <a:r>
                  <a:rPr lang="en-US" sz="2000" dirty="0"/>
                  <a:t>.</a:t>
                </a:r>
                <a:endParaRPr lang="el-GR" sz="2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601138C-3A70-4128-82D5-97AB8BD286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9306" y="2986791"/>
                <a:ext cx="7542706" cy="414857"/>
              </a:xfrm>
              <a:prstGeom prst="rect">
                <a:avLst/>
              </a:prstGeom>
              <a:blipFill>
                <a:blip r:embed="rId3"/>
                <a:stretch>
                  <a:fillRect l="-728" t="-4412" b="-2647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A4653F07-5928-47A0-A3E3-98543967D3AD}"/>
              </a:ext>
            </a:extLst>
          </p:cNvPr>
          <p:cNvSpPr txBox="1"/>
          <p:nvPr/>
        </p:nvSpPr>
        <p:spPr>
          <a:xfrm>
            <a:off x="1442207" y="1652139"/>
            <a:ext cx="825773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Font typeface="+mj-lt"/>
              <a:buAutoNum type="arabicPeriod" startAt="7"/>
            </a:pPr>
            <a:r>
              <a:rPr lang="en-US" sz="2000" b="0" i="0" u="none" strike="noStrike" baseline="0" dirty="0">
                <a:latin typeface="CMR10"/>
              </a:rPr>
              <a:t>M. Jason Hinek</a:t>
            </a:r>
            <a:r>
              <a:rPr lang="en-US" sz="2000" dirty="0">
                <a:latin typeface="CMR10"/>
              </a:rPr>
              <a:t> </a:t>
            </a:r>
            <a:r>
              <a:rPr lang="en-US" sz="2000" b="0" i="0" u="none" strike="noStrike" baseline="0" dirty="0">
                <a:latin typeface="CMR10"/>
              </a:rPr>
              <a:t>“</a:t>
            </a:r>
            <a:r>
              <a:rPr lang="en-US" sz="2000" b="0" i="0" u="none" strike="noStrike" baseline="0" dirty="0">
                <a:latin typeface="CMTI10"/>
              </a:rPr>
              <a:t>(Very) Large RSA Private Exponent Vulnerabilities</a:t>
            </a:r>
            <a:r>
              <a:rPr lang="en-US" sz="2000" b="0" i="0" u="none" strike="noStrike" baseline="0" dirty="0">
                <a:latin typeface="CMR10"/>
              </a:rPr>
              <a:t> ” (2004)</a:t>
            </a:r>
            <a:endParaRPr lang="el-GR" sz="2000" dirty="0"/>
          </a:p>
        </p:txBody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id="{D0B0A299-EE7B-47D2-B36A-FBD3D04292D7}"/>
              </a:ext>
            </a:extLst>
          </p:cNvPr>
          <p:cNvSpPr/>
          <p:nvPr/>
        </p:nvSpPr>
        <p:spPr>
          <a:xfrm rot="16200000">
            <a:off x="3023372" y="3133924"/>
            <a:ext cx="211822" cy="653971"/>
          </a:xfrm>
          <a:prstGeom prst="leftBrace">
            <a:avLst>
              <a:gd name="adj1" fmla="val 15540"/>
              <a:gd name="adj2" fmla="val 50000"/>
            </a:avLst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06BAB5F-0C08-4A20-8369-8B5B54D87973}"/>
                  </a:ext>
                </a:extLst>
              </p:cNvPr>
              <p:cNvSpPr txBox="1"/>
              <p:nvPr/>
            </p:nvSpPr>
            <p:spPr>
              <a:xfrm>
                <a:off x="2648437" y="3600466"/>
                <a:ext cx="118370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b="0" i="1" u="none" strike="noStrike" baseline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800" b="0" i="1" u="none" strike="noStrike" baseline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sSup>
                        <m:sSupPr>
                          <m:ctrlPr>
                            <a:rPr lang="en-US" sz="1800" b="0" i="1" u="none" strike="noStrike" baseline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u="none" strike="noStrike" baseline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1800" b="0" i="1" u="none" strike="noStrike" baseline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0.292</m:t>
                          </m:r>
                        </m:sup>
                      </m:sSup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06BAB5F-0C08-4A20-8369-8B5B54D879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8437" y="3600466"/>
                <a:ext cx="1183708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9A921E4-B8B9-4972-A6DC-17D58F5C74BF}"/>
                  </a:ext>
                </a:extLst>
              </p:cNvPr>
              <p:cNvSpPr txBox="1"/>
              <p:nvPr/>
            </p:nvSpPr>
            <p:spPr>
              <a:xfrm>
                <a:off x="7617502" y="3751493"/>
                <a:ext cx="2191623" cy="47391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1800" b="0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*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sz="18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l-GR" sz="18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lang="el-GR" sz="18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18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type m:val="skw"/>
                        <m:ctrlPr>
                          <a:rPr lang="en-US" sz="18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8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18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1/4</m:t>
                            </m:r>
                          </m:sup>
                        </m:sSup>
                      </m:num>
                      <m:den>
                        <m:rad>
                          <m:radPr>
                            <m:degHide m:val="on"/>
                            <m:ctrlPr>
                              <a:rPr lang="en-US" sz="18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8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6</m:t>
                            </m:r>
                          </m:e>
                        </m:rad>
                      </m:den>
                    </m:f>
                  </m:oMath>
                </a14:m>
                <a:endParaRPr lang="el-GR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9A921E4-B8B9-4972-A6DC-17D58F5C74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7502" y="3751493"/>
                <a:ext cx="2191623" cy="473912"/>
              </a:xfrm>
              <a:prstGeom prst="rect">
                <a:avLst/>
              </a:prstGeom>
              <a:blipFill>
                <a:blip r:embed="rId5"/>
                <a:stretch>
                  <a:fillRect l="-2216" t="-108750" r="-24931" b="-16875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4748E7C5-E5EF-49BC-AAB8-531C25161988}"/>
              </a:ext>
            </a:extLst>
          </p:cNvPr>
          <p:cNvSpPr txBox="1"/>
          <p:nvPr/>
        </p:nvSpPr>
        <p:spPr>
          <a:xfrm>
            <a:off x="7592633" y="2304974"/>
            <a:ext cx="324080" cy="411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*</a:t>
            </a:r>
            <a:endParaRPr lang="el-GR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425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1" grpId="0" animBg="1"/>
      <p:bldP spid="15" grpId="0"/>
      <p:bldP spid="18" grpId="0" animBg="1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pic>
        <p:nvPicPr>
          <p:cNvPr id="33" name="Picture 2" descr="Chess knights head to head">
            <a:extLst>
              <a:ext uri="{FF2B5EF4-FFF2-40B4-BE49-F238E27FC236}">
                <a16:creationId xmlns:a16="http://schemas.microsoft.com/office/drawing/2014/main" id="{C719E7ED-E09C-F5B9-F5D2-B0F5055247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40" r="7340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37" name="Rectangle 41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r>
              <a:rPr lang="el-GR" sz="4800" dirty="0">
                <a:cs typeface="Calibri Light"/>
              </a:rPr>
              <a:t>Euclidean Attack on RSA</a:t>
            </a:r>
          </a:p>
        </p:txBody>
      </p:sp>
      <p:sp>
        <p:nvSpPr>
          <p:cNvPr id="38" name="Rectangle 4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51222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39">
            <a:extLst>
              <a:ext uri="{FF2B5EF4-FFF2-40B4-BE49-F238E27FC236}">
                <a16:creationId xmlns:a16="http://schemas.microsoft.com/office/drawing/2014/main" id="{17A3CE7B-2F10-464D-99DE-9525B6D30467}"/>
              </a:ext>
            </a:extLst>
          </p:cNvPr>
          <p:cNvSpPr/>
          <p:nvPr/>
        </p:nvSpPr>
        <p:spPr>
          <a:xfrm flipH="1">
            <a:off x="9555060" y="6629390"/>
            <a:ext cx="2636939" cy="241537"/>
          </a:xfrm>
          <a:custGeom>
            <a:avLst/>
            <a:gdLst>
              <a:gd name="connsiteX0" fmla="*/ 0 w 3640508"/>
              <a:gd name="connsiteY0" fmla="*/ 0 h 241537"/>
              <a:gd name="connsiteX1" fmla="*/ 3440485 w 3640508"/>
              <a:gd name="connsiteY1" fmla="*/ 0 h 241537"/>
              <a:gd name="connsiteX2" fmla="*/ 3640508 w 3640508"/>
              <a:gd name="connsiteY2" fmla="*/ 241531 h 241537"/>
              <a:gd name="connsiteX3" fmla="*/ 3640508 w 3640508"/>
              <a:gd name="connsiteY3" fmla="*/ 241537 h 241537"/>
              <a:gd name="connsiteX4" fmla="*/ 0 w 3640508"/>
              <a:gd name="connsiteY4" fmla="*/ 241537 h 241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0508" h="241537">
                <a:moveTo>
                  <a:pt x="0" y="0"/>
                </a:moveTo>
                <a:lnTo>
                  <a:pt x="3440485" y="0"/>
                </a:lnTo>
                <a:lnTo>
                  <a:pt x="3640508" y="241531"/>
                </a:lnTo>
                <a:lnTo>
                  <a:pt x="3640508" y="241537"/>
                </a:lnTo>
                <a:lnTo>
                  <a:pt x="0" y="24153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l-GR" sz="1200" dirty="0">
                <a:solidFill>
                  <a:srgbClr val="FFC000"/>
                </a:solidFill>
              </a:rPr>
              <a:t>Φλωριάς Παπαδόπουλος</a:t>
            </a:r>
          </a:p>
        </p:txBody>
      </p:sp>
      <p:sp>
        <p:nvSpPr>
          <p:cNvPr id="14" name="Freeform: Shape 38">
            <a:extLst>
              <a:ext uri="{FF2B5EF4-FFF2-40B4-BE49-F238E27FC236}">
                <a16:creationId xmlns:a16="http://schemas.microsoft.com/office/drawing/2014/main" id="{C84DCBE1-D5AB-4F5E-8A65-5D018A2310E9}"/>
              </a:ext>
            </a:extLst>
          </p:cNvPr>
          <p:cNvSpPr/>
          <p:nvPr/>
        </p:nvSpPr>
        <p:spPr>
          <a:xfrm>
            <a:off x="0" y="6642095"/>
            <a:ext cx="2894201" cy="228840"/>
          </a:xfrm>
          <a:custGeom>
            <a:avLst/>
            <a:gdLst>
              <a:gd name="connsiteX0" fmla="*/ 0 w 3640508"/>
              <a:gd name="connsiteY0" fmla="*/ 0 h 241537"/>
              <a:gd name="connsiteX1" fmla="*/ 3440485 w 3640508"/>
              <a:gd name="connsiteY1" fmla="*/ 0 h 241537"/>
              <a:gd name="connsiteX2" fmla="*/ 3640508 w 3640508"/>
              <a:gd name="connsiteY2" fmla="*/ 241531 h 241537"/>
              <a:gd name="connsiteX3" fmla="*/ 3640508 w 3640508"/>
              <a:gd name="connsiteY3" fmla="*/ 241537 h 241537"/>
              <a:gd name="connsiteX4" fmla="*/ 0 w 3640508"/>
              <a:gd name="connsiteY4" fmla="*/ 241537 h 241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0508" h="241537">
                <a:moveTo>
                  <a:pt x="0" y="0"/>
                </a:moveTo>
                <a:lnTo>
                  <a:pt x="3440485" y="0"/>
                </a:lnTo>
                <a:lnTo>
                  <a:pt x="3640508" y="241531"/>
                </a:lnTo>
                <a:lnTo>
                  <a:pt x="3640508" y="241537"/>
                </a:lnTo>
                <a:lnTo>
                  <a:pt x="0" y="24153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accent4"/>
                </a:solidFill>
              </a:rPr>
              <a:t>A study of the Euclidean attack on RSA</a:t>
            </a:r>
          </a:p>
        </p:txBody>
      </p:sp>
      <p:cxnSp>
        <p:nvCxnSpPr>
          <p:cNvPr id="16" name="Straight Connector 17">
            <a:extLst>
              <a:ext uri="{FF2B5EF4-FFF2-40B4-BE49-F238E27FC236}">
                <a16:creationId xmlns:a16="http://schemas.microsoft.com/office/drawing/2014/main" id="{841046DC-1108-4CCF-A77E-E29566B39F3E}"/>
              </a:ext>
            </a:extLst>
          </p:cNvPr>
          <p:cNvCxnSpPr>
            <a:cxnSpLocks/>
            <a:stCxn id="13" idx="1"/>
          </p:cNvCxnSpPr>
          <p:nvPr/>
        </p:nvCxnSpPr>
        <p:spPr>
          <a:xfrm flipH="1">
            <a:off x="9555061" y="6629390"/>
            <a:ext cx="144882" cy="22861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7">
            <a:extLst>
              <a:ext uri="{FF2B5EF4-FFF2-40B4-BE49-F238E27FC236}">
                <a16:creationId xmlns:a16="http://schemas.microsoft.com/office/drawing/2014/main" id="{10CB97FB-F7E6-4DBB-B536-AE603CA0FA27}"/>
              </a:ext>
            </a:extLst>
          </p:cNvPr>
          <p:cNvCxnSpPr>
            <a:cxnSpLocks/>
            <a:stCxn id="14" idx="1"/>
            <a:endCxn id="14" idx="2"/>
          </p:cNvCxnSpPr>
          <p:nvPr/>
        </p:nvCxnSpPr>
        <p:spPr>
          <a:xfrm>
            <a:off x="2735183" y="6642095"/>
            <a:ext cx="159018" cy="228834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16569DC-2A0C-44E1-A9B0-46DD942E791C}"/>
              </a:ext>
            </a:extLst>
          </p:cNvPr>
          <p:cNvSpPr txBox="1"/>
          <p:nvPr/>
        </p:nvSpPr>
        <p:spPr>
          <a:xfrm>
            <a:off x="4883067" y="412888"/>
            <a:ext cx="24258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/>
              <a:t>Preliminaries</a:t>
            </a:r>
            <a:endParaRPr lang="el-GR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401D08D-54A9-49C9-9630-7A0851E7C973}"/>
                  </a:ext>
                </a:extLst>
              </p:cNvPr>
              <p:cNvSpPr txBox="1"/>
              <p:nvPr/>
            </p:nvSpPr>
            <p:spPr>
              <a:xfrm>
                <a:off x="627078" y="1224198"/>
                <a:ext cx="10463168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 algn="l">
                  <a:buFont typeface="Wingdings" panose="05000000000000000000" pitchFamily="2" charset="2"/>
                  <a:buChar char="v"/>
                </a:pPr>
                <a14:m>
                  <m:oMath xmlns:m="http://schemas.openxmlformats.org/officeDocument/2006/math">
                    <m:r>
                      <a:rPr lang="en-US" sz="1800" b="0" i="1" u="none" strike="noStrike" baseline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1800" b="0" i="0" u="none" strike="noStrike" baseline="0" dirty="0">
                    <a:latin typeface="CMMI10"/>
                  </a:rPr>
                  <a:t> </a:t>
                </a:r>
                <a:r>
                  <a:rPr lang="en-US" dirty="0">
                    <a:latin typeface="CMR10"/>
                  </a:rPr>
                  <a:t>&amp; </a:t>
                </a:r>
                <a14:m>
                  <m:oMath xmlns:m="http://schemas.openxmlformats.org/officeDocument/2006/math">
                    <m:r>
                      <a:rPr lang="en-US" sz="1800" b="0" i="1" u="none" strike="noStrike" baseline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1800" b="0" i="0" u="none" strike="noStrike" baseline="0" dirty="0">
                    <a:latin typeface="CMR10"/>
                  </a:rPr>
                  <a:t>:  two primes, </a:t>
                </a:r>
                <a14:m>
                  <m:oMath xmlns:m="http://schemas.openxmlformats.org/officeDocument/2006/math">
                    <m:r>
                      <a:rPr lang="en-US" sz="1800" b="0" i="1" u="none" strike="noStrike" baseline="0" smtClean="0">
                        <a:latin typeface="Cambria Math" panose="02040503050406030204" pitchFamily="18" charset="0"/>
                      </a:rPr>
                      <m:t>&gt;2</m:t>
                    </m:r>
                  </m:oMath>
                </a14:m>
                <a:r>
                  <a:rPr lang="en-US" sz="1800" b="0" i="0" u="none" strike="noStrike" baseline="0" dirty="0">
                    <a:latin typeface="CMR10"/>
                  </a:rPr>
                  <a:t> of the same size and set </a:t>
                </a:r>
                <a14:m>
                  <m:oMath xmlns:m="http://schemas.openxmlformats.org/officeDocument/2006/math">
                    <m:r>
                      <a:rPr lang="en-US" sz="1800" b="0" i="1" u="none" strike="noStrike" baseline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b="0" i="1" u="none" strike="noStrike" baseline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u="none" strike="noStrike" baseline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1800" b="0" i="0" u="none" strike="noStrike" baseline="0" dirty="0">
                    <a:latin typeface="CMR10"/>
                  </a:rPr>
                  <a:t> </a:t>
                </a:r>
              </a:p>
              <a:p>
                <a:pPr marL="285750" indent="-285750" algn="l">
                  <a:buFont typeface="Wingdings" panose="05000000000000000000" pitchFamily="2" charset="2"/>
                  <a:buChar char="v"/>
                </a:pPr>
                <a14:m>
                  <m:oMath xmlns:m="http://schemas.openxmlformats.org/officeDocument/2006/math">
                    <m:r>
                      <a:rPr lang="en-US" sz="1800" b="0" i="1" u="none" strike="noStrike" baseline="0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1800" b="0" i="1" u="none" strike="noStrike" baseline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800" b="0" i="1" u="none" strike="noStrike" baseline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800" b="0" i="1" u="none" strike="noStrike" baseline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0" i="0" u="none" strike="noStrike" baseline="0" dirty="0" smtClean="0">
                        <a:latin typeface="Cambria Math" panose="02040503050406030204" pitchFamily="18" charset="0"/>
                      </a:rPr>
                      <m:t>∈(1,</m:t>
                    </m:r>
                    <m:r>
                      <m:rPr>
                        <m:sty m:val="p"/>
                      </m:rPr>
                      <a:rPr lang="el-GR" sz="1800" b="0" i="0" u="none" strike="noStrike" baseline="0" dirty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sz="1800" b="0" i="1" u="none" strike="noStrike" baseline="0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800" b="0" i="0" u="none" strike="noStrike" baseline="0" dirty="0" smtClean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</m:d>
                    <m:r>
                      <a:rPr lang="en-US" sz="1800" b="0" i="0" u="none" strike="noStrike" baseline="0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0" i="0" u="none" strike="noStrike" baseline="0" dirty="0">
                    <a:latin typeface="CMR10"/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sz="1800" b="0" i="1" u="none" strike="noStrike" baseline="0" smtClean="0">
                        <a:latin typeface="Cambria Math" panose="02040503050406030204" pitchFamily="18" charset="0"/>
                      </a:rPr>
                      <m:t>𝑒𝑑</m:t>
                    </m:r>
                    <m:r>
                      <a:rPr lang="en-US" sz="1800" b="0" i="0" u="none" strike="noStrike" baseline="0" dirty="0" smtClean="0">
                        <a:latin typeface="Cambria Math" panose="02040503050406030204" pitchFamily="18" charset="0"/>
                      </a:rPr>
                      <m:t>≡1 (</m:t>
                    </m:r>
                    <m:r>
                      <m:rPr>
                        <m:sty m:val="p"/>
                      </m:rPr>
                      <a:rPr lang="en-US" sz="1800" b="0" i="0" u="none" strike="noStrike" baseline="0" dirty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1800" b="0" i="0" u="none" strike="noStrike" baseline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sz="1800" b="0" i="0" u="none" strike="noStrike" baseline="0" dirty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l-GR" sz="1800" b="0" i="1" u="none" strike="noStrike" baseline="0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800" b="0" i="0" u="none" strike="noStrike" baseline="0" dirty="0" smtClean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</m:d>
                    <m:r>
                      <a:rPr lang="en-US" sz="1800" b="0" i="0" u="none" strike="noStrike" baseline="0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b="0" i="0" u="none" strike="noStrike" baseline="0" dirty="0">
                  <a:latin typeface="CMR10"/>
                </a:endParaRPr>
              </a:p>
              <a:p>
                <a:pPr marL="285750" indent="-285750" algn="l">
                  <a:buFont typeface="Wingdings" panose="05000000000000000000" pitchFamily="2" charset="2"/>
                  <a:buChar char="v"/>
                </a:pPr>
                <a14:m>
                  <m:oMath xmlns:m="http://schemas.openxmlformats.org/officeDocument/2006/math">
                    <m:r>
                      <a:rPr lang="en-US" sz="1800" b="0" i="1" u="none" strike="noStrike" baseline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800" b="0" i="1" u="none" strike="noStrike" baseline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u="none" strike="noStrike" baseline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b="0" i="1" u="none" strike="noStrike" baseline="0" smtClean="0">
                        <a:latin typeface="Cambria Math" panose="02040503050406030204" pitchFamily="18" charset="0"/>
                      </a:rPr>
                      <m:t>+1 </m:t>
                    </m:r>
                    <m:r>
                      <a:rPr lang="en-US" sz="1800" b="0" i="1" u="none" strike="noStrike" baseline="0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sz="1800" b="0" i="1" u="none" strike="noStrike" baseline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0" i="1" u="none" strike="noStrike" baseline="0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endParaRPr lang="pt-BR" sz="1800" b="0" i="0" u="none" strike="noStrike" baseline="0" dirty="0">
                  <a:latin typeface="CMMI10"/>
                </a:endParaRPr>
              </a:p>
              <a:p>
                <a:pPr marL="285750" indent="-285750" algn="l">
                  <a:buFont typeface="Wingdings" panose="05000000000000000000" pitchFamily="2" charset="2"/>
                  <a:buChar char="v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800" b="0" i="0" u="none" strike="noStrike" baseline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l-GR" sz="1800" b="0" i="0" u="none" strike="noStrike" baseline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1800" b="0" i="0" u="none" strike="noStrike" baseline="0" smtClean="0">
                        <a:latin typeface="Cambria Math" panose="02040503050406030204" pitchFamily="18" charset="0"/>
                      </a:rPr>
                      <m:t>gcd</m:t>
                    </m:r>
                    <m:r>
                      <a:rPr lang="en-US" sz="1800" b="0" i="0" u="none" strike="noStrike" baseline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1800" b="0" i="0" u="none" strike="noStrike" baseline="0" smtClean="0">
                        <a:latin typeface="Cambria Math" panose="02040503050406030204" pitchFamily="18" charset="0"/>
                      </a:rPr>
                      <m:t>e</m:t>
                    </m:r>
                    <m:r>
                      <a:rPr lang="en-US" sz="1800" b="0" i="0" u="none" strike="noStrike" baseline="0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1800" b="0" i="0" u="none" strike="noStrike" baseline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1800" b="0" i="0" u="none" strike="noStrike" baseline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l-GR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401D08D-54A9-49C9-9630-7A0851E7C9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078" y="1224198"/>
                <a:ext cx="10463168" cy="1200329"/>
              </a:xfrm>
              <a:prstGeom prst="rect">
                <a:avLst/>
              </a:prstGeom>
              <a:blipFill>
                <a:blip r:embed="rId2"/>
                <a:stretch>
                  <a:fillRect l="-408" t="-3046" b="-507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>
            <a:extLst>
              <a:ext uri="{FF2B5EF4-FFF2-40B4-BE49-F238E27FC236}">
                <a16:creationId xmlns:a16="http://schemas.microsoft.com/office/drawing/2014/main" id="{C4575670-477E-4272-9183-424FC66B5F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674" y="2149322"/>
            <a:ext cx="9319853" cy="37462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BA21873-2480-432D-AD6E-669697B73541}"/>
                  </a:ext>
                </a:extLst>
              </p:cNvPr>
              <p:cNvSpPr txBox="1"/>
              <p:nvPr/>
            </p:nvSpPr>
            <p:spPr>
              <a:xfrm>
                <a:off x="627078" y="5899516"/>
                <a:ext cx="10463168" cy="3815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v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it-IT" smtClean="0"/>
                      <m:t> </m:t>
                    </m:r>
                    <m:sSub>
                      <m:sSubPr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gcd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/>
                      <m:t> 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  <m:r>
                      <m:rPr>
                        <m:nor/>
                      </m:rPr>
                      <a:rPr lang="el-GR" b="0" i="0" smtClean="0">
                        <a:latin typeface="Cambria Math" panose="02040503050406030204" pitchFamily="18" charset="0"/>
                      </a:rPr>
                      <m:t>&amp;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sz="1800" b="0" i="0" u="none" strike="noStrike" baseline="0" dirty="0">
                    <a:latin typeface="CMR10"/>
                  </a:rPr>
                  <a:t> 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BA21873-2480-432D-AD6E-669697B735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078" y="5899516"/>
                <a:ext cx="10463168" cy="381515"/>
              </a:xfrm>
              <a:prstGeom prst="rect">
                <a:avLst/>
              </a:prstGeom>
              <a:blipFill>
                <a:blip r:embed="rId4"/>
                <a:stretch>
                  <a:fillRect l="-408" t="-114516" b="-17096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4284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39">
            <a:extLst>
              <a:ext uri="{FF2B5EF4-FFF2-40B4-BE49-F238E27FC236}">
                <a16:creationId xmlns:a16="http://schemas.microsoft.com/office/drawing/2014/main" id="{17A3CE7B-2F10-464D-99DE-9525B6D30467}"/>
              </a:ext>
            </a:extLst>
          </p:cNvPr>
          <p:cNvSpPr/>
          <p:nvPr/>
        </p:nvSpPr>
        <p:spPr>
          <a:xfrm flipH="1">
            <a:off x="9555060" y="6629390"/>
            <a:ext cx="2636939" cy="241537"/>
          </a:xfrm>
          <a:custGeom>
            <a:avLst/>
            <a:gdLst>
              <a:gd name="connsiteX0" fmla="*/ 0 w 3640508"/>
              <a:gd name="connsiteY0" fmla="*/ 0 h 241537"/>
              <a:gd name="connsiteX1" fmla="*/ 3440485 w 3640508"/>
              <a:gd name="connsiteY1" fmla="*/ 0 h 241537"/>
              <a:gd name="connsiteX2" fmla="*/ 3640508 w 3640508"/>
              <a:gd name="connsiteY2" fmla="*/ 241531 h 241537"/>
              <a:gd name="connsiteX3" fmla="*/ 3640508 w 3640508"/>
              <a:gd name="connsiteY3" fmla="*/ 241537 h 241537"/>
              <a:gd name="connsiteX4" fmla="*/ 0 w 3640508"/>
              <a:gd name="connsiteY4" fmla="*/ 241537 h 241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0508" h="241537">
                <a:moveTo>
                  <a:pt x="0" y="0"/>
                </a:moveTo>
                <a:lnTo>
                  <a:pt x="3440485" y="0"/>
                </a:lnTo>
                <a:lnTo>
                  <a:pt x="3640508" y="241531"/>
                </a:lnTo>
                <a:lnTo>
                  <a:pt x="3640508" y="241537"/>
                </a:lnTo>
                <a:lnTo>
                  <a:pt x="0" y="24153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l-GR" sz="1200" dirty="0">
                <a:solidFill>
                  <a:srgbClr val="FFC000"/>
                </a:solidFill>
              </a:rPr>
              <a:t>Φλωριάς Παπαδόπουλος</a:t>
            </a:r>
          </a:p>
        </p:txBody>
      </p:sp>
      <p:sp>
        <p:nvSpPr>
          <p:cNvPr id="14" name="Freeform: Shape 38">
            <a:extLst>
              <a:ext uri="{FF2B5EF4-FFF2-40B4-BE49-F238E27FC236}">
                <a16:creationId xmlns:a16="http://schemas.microsoft.com/office/drawing/2014/main" id="{C84DCBE1-D5AB-4F5E-8A65-5D018A2310E9}"/>
              </a:ext>
            </a:extLst>
          </p:cNvPr>
          <p:cNvSpPr/>
          <p:nvPr/>
        </p:nvSpPr>
        <p:spPr>
          <a:xfrm>
            <a:off x="0" y="6642095"/>
            <a:ext cx="2894201" cy="228840"/>
          </a:xfrm>
          <a:custGeom>
            <a:avLst/>
            <a:gdLst>
              <a:gd name="connsiteX0" fmla="*/ 0 w 3640508"/>
              <a:gd name="connsiteY0" fmla="*/ 0 h 241537"/>
              <a:gd name="connsiteX1" fmla="*/ 3440485 w 3640508"/>
              <a:gd name="connsiteY1" fmla="*/ 0 h 241537"/>
              <a:gd name="connsiteX2" fmla="*/ 3640508 w 3640508"/>
              <a:gd name="connsiteY2" fmla="*/ 241531 h 241537"/>
              <a:gd name="connsiteX3" fmla="*/ 3640508 w 3640508"/>
              <a:gd name="connsiteY3" fmla="*/ 241537 h 241537"/>
              <a:gd name="connsiteX4" fmla="*/ 0 w 3640508"/>
              <a:gd name="connsiteY4" fmla="*/ 241537 h 241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0508" h="241537">
                <a:moveTo>
                  <a:pt x="0" y="0"/>
                </a:moveTo>
                <a:lnTo>
                  <a:pt x="3440485" y="0"/>
                </a:lnTo>
                <a:lnTo>
                  <a:pt x="3640508" y="241531"/>
                </a:lnTo>
                <a:lnTo>
                  <a:pt x="3640508" y="241537"/>
                </a:lnTo>
                <a:lnTo>
                  <a:pt x="0" y="24153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accent4"/>
                </a:solidFill>
              </a:rPr>
              <a:t>A study of the Euclidean attack on RSA</a:t>
            </a:r>
          </a:p>
        </p:txBody>
      </p:sp>
      <p:cxnSp>
        <p:nvCxnSpPr>
          <p:cNvPr id="16" name="Straight Connector 17">
            <a:extLst>
              <a:ext uri="{FF2B5EF4-FFF2-40B4-BE49-F238E27FC236}">
                <a16:creationId xmlns:a16="http://schemas.microsoft.com/office/drawing/2014/main" id="{841046DC-1108-4CCF-A77E-E29566B39F3E}"/>
              </a:ext>
            </a:extLst>
          </p:cNvPr>
          <p:cNvCxnSpPr>
            <a:cxnSpLocks/>
            <a:stCxn id="13" idx="1"/>
          </p:cNvCxnSpPr>
          <p:nvPr/>
        </p:nvCxnSpPr>
        <p:spPr>
          <a:xfrm flipH="1">
            <a:off x="9555061" y="6629390"/>
            <a:ext cx="144882" cy="22861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7">
            <a:extLst>
              <a:ext uri="{FF2B5EF4-FFF2-40B4-BE49-F238E27FC236}">
                <a16:creationId xmlns:a16="http://schemas.microsoft.com/office/drawing/2014/main" id="{10CB97FB-F7E6-4DBB-B536-AE603CA0FA27}"/>
              </a:ext>
            </a:extLst>
          </p:cNvPr>
          <p:cNvCxnSpPr>
            <a:cxnSpLocks/>
            <a:stCxn id="14" idx="1"/>
            <a:endCxn id="14" idx="2"/>
          </p:cNvCxnSpPr>
          <p:nvPr/>
        </p:nvCxnSpPr>
        <p:spPr>
          <a:xfrm>
            <a:off x="2735183" y="6642095"/>
            <a:ext cx="159018" cy="228834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16569DC-2A0C-44E1-A9B0-46DD942E791C}"/>
              </a:ext>
            </a:extLst>
          </p:cNvPr>
          <p:cNvSpPr txBox="1"/>
          <p:nvPr/>
        </p:nvSpPr>
        <p:spPr>
          <a:xfrm>
            <a:off x="4750016" y="412888"/>
            <a:ext cx="26919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/>
              <a:t>Main Theorem</a:t>
            </a:r>
            <a:endParaRPr lang="el-GR" sz="32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0D8A67-343E-48B1-A8B3-54CF5F5031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05" y="1499717"/>
            <a:ext cx="10942976" cy="3092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80B75E7-CBDD-4B69-A471-FA6271B96DC6}"/>
              </a:ext>
            </a:extLst>
          </p:cNvPr>
          <p:cNvCxnSpPr/>
          <p:nvPr/>
        </p:nvCxnSpPr>
        <p:spPr>
          <a:xfrm>
            <a:off x="6769915" y="4484984"/>
            <a:ext cx="771787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93DCC54-21DA-442A-9788-C4B307360519}"/>
                  </a:ext>
                </a:extLst>
              </p:cNvPr>
              <p:cNvSpPr txBox="1"/>
              <p:nvPr/>
            </p:nvSpPr>
            <p:spPr>
              <a:xfrm>
                <a:off x="8833608" y="597553"/>
                <a:ext cx="2147582" cy="40011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m:t>ed</m:t>
                      </m:r>
                      <m:r>
                        <m:rPr>
                          <m:nor/>
                        </m:rP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m:t> ≡ 1 (</m:t>
                      </m:r>
                      <m:r>
                        <m:rPr>
                          <m:nor/>
                        </m:rP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m:t>mod</m:t>
                      </m:r>
                      <m:r>
                        <m:rPr>
                          <m:nor/>
                        </m:rP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l-GR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m:t>ϕ</m:t>
                      </m:r>
                      <m:r>
                        <m:rPr>
                          <m:nor/>
                        </m:rPr>
                        <a:rPr lang="el-GR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m:t>))</m:t>
                      </m:r>
                    </m:oMath>
                  </m:oMathPara>
                </a14:m>
                <a:endParaRPr 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93DCC54-21DA-442A-9788-C4B3073605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3608" y="597553"/>
                <a:ext cx="2147582" cy="400110"/>
              </a:xfrm>
              <a:prstGeom prst="rect">
                <a:avLst/>
              </a:prstGeom>
              <a:blipFill>
                <a:blip r:embed="rId3"/>
                <a:stretch>
                  <a:fillRect b="-1029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6B3EDC6-841D-4263-AD84-FBBDEB05D4B8}"/>
              </a:ext>
            </a:extLst>
          </p:cNvPr>
          <p:cNvCxnSpPr>
            <a:cxnSpLocks/>
            <a:stCxn id="18" idx="2"/>
          </p:cNvCxnSpPr>
          <p:nvPr/>
        </p:nvCxnSpPr>
        <p:spPr>
          <a:xfrm flipH="1">
            <a:off x="8632272" y="997663"/>
            <a:ext cx="1275127" cy="60463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AE300DA-AD75-43D2-9479-C4316E9B3EDC}"/>
                  </a:ext>
                </a:extLst>
              </p:cNvPr>
              <p:cNvSpPr txBox="1"/>
              <p:nvPr/>
            </p:nvSpPr>
            <p:spPr>
              <a:xfrm>
                <a:off x="624505" y="4987039"/>
                <a:ext cx="4761227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lvl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lang="en-US" sz="1800" b="0" u="none" strike="noStrike" baseline="0" dirty="0"/>
                  <a:t>*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𝑎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𝑛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+1 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𝑚𝑜𝑑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𝑒</m:t>
                    </m:r>
                  </m:oMath>
                </a14:m>
                <a:endPara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R="0" lvl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lang="en-US" sz="1800" b="0" u="none" strike="noStrike" baseline="0" dirty="0"/>
                  <a:t>*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800" b="0" i="0" u="none" strike="noStrike" baseline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l-GR" sz="1800" b="0" i="0" u="none" strike="noStrike" baseline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1800" b="0" i="0" u="none" strike="noStrike" baseline="0" smtClean="0">
                        <a:latin typeface="Cambria Math" panose="02040503050406030204" pitchFamily="18" charset="0"/>
                      </a:rPr>
                      <m:t>gcd</m:t>
                    </m:r>
                    <m:d>
                      <m:dPr>
                        <m:ctrlPr>
                          <a:rPr lang="en-US" sz="1800" b="0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800" b="0" i="0" u="none" strike="noStrike" baseline="0" smtClean="0">
                            <a:latin typeface="Cambria Math" panose="02040503050406030204" pitchFamily="18" charset="0"/>
                          </a:rPr>
                          <m:t>e</m:t>
                        </m:r>
                        <m:r>
                          <a:rPr lang="en-US" sz="1800" b="0" i="0" u="none" strike="noStrike" baseline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1800" b="0" i="0" u="none" strike="noStrike" baseline="0" smtClean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</m:d>
                  </m:oMath>
                </a14:m>
                <a:endParaRPr lang="en-US" sz="1800" b="0" i="0" u="none" strike="noStrike" baseline="0" dirty="0">
                  <a:latin typeface="Cambria Math" panose="02040503050406030204" pitchFamily="18" charset="0"/>
                </a:endParaRPr>
              </a:p>
              <a:p>
                <a:pPr marR="0" lvl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it-IT" sz="18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*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it-IT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l-GR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𝜇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</m:t>
                        </m:r>
                      </m:sub>
                    </m:sSub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m:rPr>
                        <m:sty m:val="p"/>
                      </m:rPr>
                      <a:rPr kumimoji="0" lang="en-US" sz="1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gcd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⁡(</m:t>
                    </m:r>
                    <m:sSub>
                      <m:sSub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𝑡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</m:t>
                        </m:r>
                      </m:sub>
                    </m:sSub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sSub>
                      <m:sSub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𝑟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</m:t>
                        </m:r>
                      </m:sub>
                    </m:sSub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lang="en-US" dirty="0">
                    <a:solidFill>
                      <a:prstClr val="black"/>
                    </a:solidFill>
                    <a:latin typeface="Calibri" panose="020F0502020204030204"/>
                  </a:rPr>
                  <a:t>&amp;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m:t> </m:t>
                    </m:r>
                    <m:sSub>
                      <m:sSub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𝑡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′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</m:t>
                        </m:r>
                      </m:sub>
                    </m:sSub>
                    <m:r>
                      <m:rPr>
                        <m:nor/>
                      </m:rPr>
                      <a:rPr kumimoji="0" lang="en-US" sz="1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type m:val="lin"/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𝑡</m:t>
                            </m:r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l-GR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𝜇</m:t>
                            </m:r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𝑖</m:t>
                            </m:r>
                          </m:sub>
                        </m:s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</m:den>
                    </m:f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𝑖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=0,…,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𝑚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+1)</m:t>
                    </m:r>
                  </m:oMath>
                </a14:m>
                <a:endParaRPr lang="el-GR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AE300DA-AD75-43D2-9479-C4316E9B3E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505" y="4987039"/>
                <a:ext cx="4761227" cy="923330"/>
              </a:xfrm>
              <a:prstGeom prst="rect">
                <a:avLst/>
              </a:prstGeom>
              <a:blipFill>
                <a:blip r:embed="rId4"/>
                <a:stretch>
                  <a:fillRect l="-1024" t="-3289" b="-6973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0E87B9DF-DF93-40CA-983B-48F81794BD7A}"/>
              </a:ext>
            </a:extLst>
          </p:cNvPr>
          <p:cNvSpPr/>
          <p:nvPr/>
        </p:nvSpPr>
        <p:spPr>
          <a:xfrm>
            <a:off x="2894201" y="3429000"/>
            <a:ext cx="2390863" cy="45510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46DC443-027E-417C-98A9-17C7402910A7}"/>
              </a:ext>
            </a:extLst>
          </p:cNvPr>
          <p:cNvSpPr/>
          <p:nvPr/>
        </p:nvSpPr>
        <p:spPr>
          <a:xfrm>
            <a:off x="2894201" y="2168409"/>
            <a:ext cx="1981201" cy="45510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2612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39">
            <a:extLst>
              <a:ext uri="{FF2B5EF4-FFF2-40B4-BE49-F238E27FC236}">
                <a16:creationId xmlns:a16="http://schemas.microsoft.com/office/drawing/2014/main" id="{17A3CE7B-2F10-464D-99DE-9525B6D30467}"/>
              </a:ext>
            </a:extLst>
          </p:cNvPr>
          <p:cNvSpPr/>
          <p:nvPr/>
        </p:nvSpPr>
        <p:spPr>
          <a:xfrm flipH="1">
            <a:off x="9555060" y="6629390"/>
            <a:ext cx="2636939" cy="241537"/>
          </a:xfrm>
          <a:custGeom>
            <a:avLst/>
            <a:gdLst>
              <a:gd name="connsiteX0" fmla="*/ 0 w 3640508"/>
              <a:gd name="connsiteY0" fmla="*/ 0 h 241537"/>
              <a:gd name="connsiteX1" fmla="*/ 3440485 w 3640508"/>
              <a:gd name="connsiteY1" fmla="*/ 0 h 241537"/>
              <a:gd name="connsiteX2" fmla="*/ 3640508 w 3640508"/>
              <a:gd name="connsiteY2" fmla="*/ 241531 h 241537"/>
              <a:gd name="connsiteX3" fmla="*/ 3640508 w 3640508"/>
              <a:gd name="connsiteY3" fmla="*/ 241537 h 241537"/>
              <a:gd name="connsiteX4" fmla="*/ 0 w 3640508"/>
              <a:gd name="connsiteY4" fmla="*/ 241537 h 241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0508" h="241537">
                <a:moveTo>
                  <a:pt x="0" y="0"/>
                </a:moveTo>
                <a:lnTo>
                  <a:pt x="3440485" y="0"/>
                </a:lnTo>
                <a:lnTo>
                  <a:pt x="3640508" y="241531"/>
                </a:lnTo>
                <a:lnTo>
                  <a:pt x="3640508" y="241537"/>
                </a:lnTo>
                <a:lnTo>
                  <a:pt x="0" y="24153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l-GR" sz="1200" dirty="0">
                <a:solidFill>
                  <a:srgbClr val="FFC000"/>
                </a:solidFill>
              </a:rPr>
              <a:t>Φλωριάς Παπαδόπουλος</a:t>
            </a:r>
          </a:p>
        </p:txBody>
      </p:sp>
      <p:sp>
        <p:nvSpPr>
          <p:cNvPr id="14" name="Freeform: Shape 38">
            <a:extLst>
              <a:ext uri="{FF2B5EF4-FFF2-40B4-BE49-F238E27FC236}">
                <a16:creationId xmlns:a16="http://schemas.microsoft.com/office/drawing/2014/main" id="{C84DCBE1-D5AB-4F5E-8A65-5D018A2310E9}"/>
              </a:ext>
            </a:extLst>
          </p:cNvPr>
          <p:cNvSpPr/>
          <p:nvPr/>
        </p:nvSpPr>
        <p:spPr>
          <a:xfrm>
            <a:off x="0" y="6642095"/>
            <a:ext cx="2894201" cy="228840"/>
          </a:xfrm>
          <a:custGeom>
            <a:avLst/>
            <a:gdLst>
              <a:gd name="connsiteX0" fmla="*/ 0 w 3640508"/>
              <a:gd name="connsiteY0" fmla="*/ 0 h 241537"/>
              <a:gd name="connsiteX1" fmla="*/ 3440485 w 3640508"/>
              <a:gd name="connsiteY1" fmla="*/ 0 h 241537"/>
              <a:gd name="connsiteX2" fmla="*/ 3640508 w 3640508"/>
              <a:gd name="connsiteY2" fmla="*/ 241531 h 241537"/>
              <a:gd name="connsiteX3" fmla="*/ 3640508 w 3640508"/>
              <a:gd name="connsiteY3" fmla="*/ 241537 h 241537"/>
              <a:gd name="connsiteX4" fmla="*/ 0 w 3640508"/>
              <a:gd name="connsiteY4" fmla="*/ 241537 h 241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0508" h="241537">
                <a:moveTo>
                  <a:pt x="0" y="0"/>
                </a:moveTo>
                <a:lnTo>
                  <a:pt x="3440485" y="0"/>
                </a:lnTo>
                <a:lnTo>
                  <a:pt x="3640508" y="241531"/>
                </a:lnTo>
                <a:lnTo>
                  <a:pt x="3640508" y="241537"/>
                </a:lnTo>
                <a:lnTo>
                  <a:pt x="0" y="24153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accent4"/>
                </a:solidFill>
              </a:rPr>
              <a:t>A study of the Euclidean attack on RSA</a:t>
            </a:r>
          </a:p>
        </p:txBody>
      </p:sp>
      <p:cxnSp>
        <p:nvCxnSpPr>
          <p:cNvPr id="16" name="Straight Connector 17">
            <a:extLst>
              <a:ext uri="{FF2B5EF4-FFF2-40B4-BE49-F238E27FC236}">
                <a16:creationId xmlns:a16="http://schemas.microsoft.com/office/drawing/2014/main" id="{841046DC-1108-4CCF-A77E-E29566B39F3E}"/>
              </a:ext>
            </a:extLst>
          </p:cNvPr>
          <p:cNvCxnSpPr>
            <a:cxnSpLocks/>
            <a:stCxn id="13" idx="1"/>
          </p:cNvCxnSpPr>
          <p:nvPr/>
        </p:nvCxnSpPr>
        <p:spPr>
          <a:xfrm flipH="1">
            <a:off x="9555061" y="6629390"/>
            <a:ext cx="144882" cy="22861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7">
            <a:extLst>
              <a:ext uri="{FF2B5EF4-FFF2-40B4-BE49-F238E27FC236}">
                <a16:creationId xmlns:a16="http://schemas.microsoft.com/office/drawing/2014/main" id="{10CB97FB-F7E6-4DBB-B536-AE603CA0FA27}"/>
              </a:ext>
            </a:extLst>
          </p:cNvPr>
          <p:cNvCxnSpPr>
            <a:cxnSpLocks/>
            <a:stCxn id="14" idx="1"/>
            <a:endCxn id="14" idx="2"/>
          </p:cNvCxnSpPr>
          <p:nvPr/>
        </p:nvCxnSpPr>
        <p:spPr>
          <a:xfrm>
            <a:off x="2735183" y="6642095"/>
            <a:ext cx="159018" cy="228834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16569DC-2A0C-44E1-A9B0-46DD942E791C}"/>
              </a:ext>
            </a:extLst>
          </p:cNvPr>
          <p:cNvSpPr txBox="1"/>
          <p:nvPr/>
        </p:nvSpPr>
        <p:spPr>
          <a:xfrm>
            <a:off x="3788728" y="412888"/>
            <a:ext cx="46145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/>
              <a:t>EUCLID-ATTACK Algorithm</a:t>
            </a:r>
            <a:endParaRPr lang="el-GR" sz="32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457C92-9756-401F-B7B8-220BB8B8AA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985" y="1146627"/>
            <a:ext cx="10036029" cy="4937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2BEE330-5EB4-4434-BDA4-74FE4F6AAAB0}"/>
                  </a:ext>
                </a:extLst>
              </p:cNvPr>
              <p:cNvSpPr txBox="1"/>
              <p:nvPr/>
            </p:nvSpPr>
            <p:spPr>
              <a:xfrm>
                <a:off x="7633982" y="1940224"/>
                <a:ext cx="3029227" cy="36933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  <a:t>Time Complexity: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𝑙𝑜𝑔𝑒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l-GR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2BEE330-5EB4-4434-BDA4-74FE4F6AAA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3982" y="1940224"/>
                <a:ext cx="3029227" cy="369332"/>
              </a:xfrm>
              <a:prstGeom prst="rect">
                <a:avLst/>
              </a:prstGeom>
              <a:blipFill>
                <a:blip r:embed="rId3"/>
                <a:stretch>
                  <a:fillRect l="-1195" t="-4545" b="-18182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903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ccentBoxVTI">
  <a:themeElements>
    <a:clrScheme name="AccentBoxVTI">
      <a:dk1>
        <a:srgbClr val="000000"/>
      </a:dk1>
      <a:lt1>
        <a:sysClr val="window" lastClr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Avenir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ppt/theme/theme3.xml><?xml version="1.0" encoding="utf-8"?>
<a:theme xmlns:a="http://schemas.openxmlformats.org/drawingml/2006/main" name="ExploreVTI">
  <a:themeElements>
    <a:clrScheme name="AnalogousFromDarkSeedLeftStep">
      <a:dk1>
        <a:srgbClr val="000000"/>
      </a:dk1>
      <a:lt1>
        <a:srgbClr val="FFFFFF"/>
      </a:lt1>
      <a:dk2>
        <a:srgbClr val="36291F"/>
      </a:dk2>
      <a:lt2>
        <a:srgbClr val="E6E2E8"/>
      </a:lt2>
      <a:accent1>
        <a:srgbClr val="61B339"/>
      </a:accent1>
      <a:accent2>
        <a:srgbClr val="8BAB2C"/>
      </a:accent2>
      <a:accent3>
        <a:srgbClr val="B5A13A"/>
      </a:accent3>
      <a:accent4>
        <a:srgbClr val="BC6B30"/>
      </a:accent4>
      <a:accent5>
        <a:srgbClr val="CE4242"/>
      </a:accent5>
      <a:accent6>
        <a:srgbClr val="BC306A"/>
      </a:accent6>
      <a:hlink>
        <a:srgbClr val="BF553F"/>
      </a:hlink>
      <a:folHlink>
        <a:srgbClr val="7F7F7F"/>
      </a:folHlink>
    </a:clrScheme>
    <a:fontScheme name="Custom 23">
      <a:majorFont>
        <a:latin typeface="Rockwell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ploreVTI" id="{157DDAE2-BFCD-43FD-9602-E5EFEAD66DC3}" vid="{04B6EBF8-4645-4305-9753-050B4204785C}"/>
    </a:ext>
  </a:extLst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908</TotalTime>
  <Words>632</Words>
  <Application>Microsoft Office PowerPoint</Application>
  <PresentationFormat>Widescreen</PresentationFormat>
  <Paragraphs>85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30" baseType="lpstr">
      <vt:lpstr>Arial</vt:lpstr>
      <vt:lpstr>Arial Nova</vt:lpstr>
      <vt:lpstr>Avenir Next LT Pro</vt:lpstr>
      <vt:lpstr>AvenirNext LT Pro Medium</vt:lpstr>
      <vt:lpstr>Calibri</vt:lpstr>
      <vt:lpstr>Calibri Light</vt:lpstr>
      <vt:lpstr>Cambria Math</vt:lpstr>
      <vt:lpstr>CMMI10</vt:lpstr>
      <vt:lpstr>CMMI7</vt:lpstr>
      <vt:lpstr>CMR10</vt:lpstr>
      <vt:lpstr>CMSY10</vt:lpstr>
      <vt:lpstr>CMTI10</vt:lpstr>
      <vt:lpstr>Neue Haas Grotesk Text Pro</vt:lpstr>
      <vt:lpstr>Rockwell</vt:lpstr>
      <vt:lpstr>Segoe UI</vt:lpstr>
      <vt:lpstr>Segoe UI Semilight</vt:lpstr>
      <vt:lpstr>Wingdings</vt:lpstr>
      <vt:lpstr>Θέμα του Office</vt:lpstr>
      <vt:lpstr>AccentBoxVTI</vt:lpstr>
      <vt:lpstr>ExploreVTI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Euclidean Attack on RSA</vt:lpstr>
      <vt:lpstr>PowerPoint Presentation</vt:lpstr>
      <vt:lpstr>PowerPoint Presentation</vt:lpstr>
      <vt:lpstr>PowerPoint Presentation</vt:lpstr>
      <vt:lpstr>Python Implementation: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Florias Pap</dc:creator>
  <cp:lastModifiedBy>Florias Pap</cp:lastModifiedBy>
  <cp:revision>82</cp:revision>
  <dcterms:created xsi:type="dcterms:W3CDTF">2023-01-10T10:52:38Z</dcterms:created>
  <dcterms:modified xsi:type="dcterms:W3CDTF">2023-07-09T22:02:57Z</dcterms:modified>
</cp:coreProperties>
</file>